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39"/>
  </p:notesMasterIdLst>
  <p:handoutMasterIdLst>
    <p:handoutMasterId r:id="rId40"/>
  </p:handoutMasterIdLst>
  <p:sldIdLst>
    <p:sldId id="529" r:id="rId2"/>
    <p:sldId id="568" r:id="rId3"/>
    <p:sldId id="603" r:id="rId4"/>
    <p:sldId id="602" r:id="rId5"/>
    <p:sldId id="615" r:id="rId6"/>
    <p:sldId id="604" r:id="rId7"/>
    <p:sldId id="605" r:id="rId8"/>
    <p:sldId id="606" r:id="rId9"/>
    <p:sldId id="608" r:id="rId10"/>
    <p:sldId id="609" r:id="rId11"/>
    <p:sldId id="610" r:id="rId12"/>
    <p:sldId id="607" r:id="rId13"/>
    <p:sldId id="611" r:id="rId14"/>
    <p:sldId id="612" r:id="rId15"/>
    <p:sldId id="613" r:id="rId16"/>
    <p:sldId id="614" r:id="rId17"/>
    <p:sldId id="616" r:id="rId18"/>
    <p:sldId id="617" r:id="rId19"/>
    <p:sldId id="618" r:id="rId20"/>
    <p:sldId id="619" r:id="rId21"/>
    <p:sldId id="620" r:id="rId22"/>
    <p:sldId id="621" r:id="rId23"/>
    <p:sldId id="622" r:id="rId24"/>
    <p:sldId id="623" r:id="rId25"/>
    <p:sldId id="624" r:id="rId26"/>
    <p:sldId id="625" r:id="rId27"/>
    <p:sldId id="626" r:id="rId28"/>
    <p:sldId id="627" r:id="rId29"/>
    <p:sldId id="628" r:id="rId30"/>
    <p:sldId id="629" r:id="rId31"/>
    <p:sldId id="630" r:id="rId32"/>
    <p:sldId id="631" r:id="rId33"/>
    <p:sldId id="632" r:id="rId34"/>
    <p:sldId id="633" r:id="rId35"/>
    <p:sldId id="634" r:id="rId36"/>
    <p:sldId id="635" r:id="rId37"/>
    <p:sldId id="585" r:id="rId38"/>
  </p:sldIdLst>
  <p:sldSz cx="9144000" cy="6858000" type="screen4x3"/>
  <p:notesSz cx="7099300" cy="10234613"/>
  <p:defaultTextStyle>
    <a:defPPr>
      <a:defRPr lang="zh-TW"/>
    </a:defPPr>
    <a:lvl1pPr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4319">
          <p15:clr>
            <a:srgbClr val="A4A3A4"/>
          </p15:clr>
        </p15:guide>
        <p15:guide id="2" pos="1824">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CC00CC"/>
    <a:srgbClr val="0000CC"/>
    <a:srgbClr val="FFCC66"/>
    <a:srgbClr val="CCFFCC"/>
    <a:srgbClr val="FFFF66"/>
    <a:srgbClr val="A1F4F9"/>
    <a:srgbClr val="006666"/>
    <a:srgbClr val="EAEAEA"/>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9" autoAdjust="0"/>
    <p:restoredTop sz="94660" autoAdjust="0"/>
  </p:normalViewPr>
  <p:slideViewPr>
    <p:cSldViewPr>
      <p:cViewPr varScale="1">
        <p:scale>
          <a:sx n="87" d="100"/>
          <a:sy n="87" d="100"/>
        </p:scale>
        <p:origin x="1210" y="77"/>
      </p:cViewPr>
      <p:guideLst>
        <p:guide orient="horz" pos="4319"/>
        <p:guide pos="1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2"/>
    </p:cViewPr>
  </p:sorterViewPr>
  <p:notesViewPr>
    <p:cSldViewPr>
      <p:cViewPr>
        <p:scale>
          <a:sx n="100" d="100"/>
          <a:sy n="100" d="100"/>
        </p:scale>
        <p:origin x="-1128" y="984"/>
      </p:cViewPr>
      <p:guideLst>
        <p:guide orient="horz" pos="3224"/>
        <p:guide pos="2236"/>
      </p:guideLst>
    </p:cSldViewPr>
  </p:notesViewPr>
  <p:gridSpacing cx="76330" cy="7633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3076575" cy="511176"/>
          </a:xfrm>
          <a:prstGeom prst="rect">
            <a:avLst/>
          </a:prstGeom>
          <a:noFill/>
          <a:ln w="9525">
            <a:noFill/>
            <a:miter lim="800000"/>
            <a:headEnd/>
            <a:tailEnd/>
          </a:ln>
          <a:effectLst/>
        </p:spPr>
        <p:txBody>
          <a:bodyPr vert="horz" wrap="square" lIns="20295" tIns="0" rIns="20295" bIns="0" numCol="1" anchor="t" anchorCtr="0" compatLnSpc="1">
            <a:prstTxWarp prst="textNoShape">
              <a:avLst/>
            </a:prstTxWarp>
          </a:bodyPr>
          <a:lstStyle>
            <a:lvl1pPr defTabSz="975772" eaLnBrk="0" hangingPunct="0">
              <a:defRPr sz="1100" i="1">
                <a:latin typeface="新細明體" pitchFamily="18" charset="-120"/>
                <a:ea typeface="新細明體" pitchFamily="18" charset="-120"/>
              </a:defRPr>
            </a:lvl1pPr>
          </a:lstStyle>
          <a:p>
            <a:pPr>
              <a:defRPr/>
            </a:pPr>
            <a:endParaRPr lang="en-US" altLang="zh-TW"/>
          </a:p>
        </p:txBody>
      </p:sp>
      <p:sp>
        <p:nvSpPr>
          <p:cNvPr id="3075" name="Rectangle 3"/>
          <p:cNvSpPr>
            <a:spLocks noGrp="1" noChangeArrowheads="1"/>
          </p:cNvSpPr>
          <p:nvPr>
            <p:ph type="dt" sz="quarter" idx="1"/>
          </p:nvPr>
        </p:nvSpPr>
        <p:spPr bwMode="auto">
          <a:xfrm>
            <a:off x="4022725" y="-1588"/>
            <a:ext cx="3076575" cy="511176"/>
          </a:xfrm>
          <a:prstGeom prst="rect">
            <a:avLst/>
          </a:prstGeom>
          <a:noFill/>
          <a:ln w="9525">
            <a:noFill/>
            <a:miter lim="800000"/>
            <a:headEnd/>
            <a:tailEnd/>
          </a:ln>
          <a:effectLst/>
        </p:spPr>
        <p:txBody>
          <a:bodyPr vert="horz" wrap="square" lIns="20295" tIns="0" rIns="20295" bIns="0" numCol="1" anchor="t" anchorCtr="0" compatLnSpc="1">
            <a:prstTxWarp prst="textNoShape">
              <a:avLst/>
            </a:prstTxWarp>
          </a:bodyPr>
          <a:lstStyle>
            <a:lvl1pPr algn="r" defTabSz="975772" eaLnBrk="0" hangingPunct="0">
              <a:defRPr sz="1100" i="1">
                <a:latin typeface="新細明體" pitchFamily="18" charset="-120"/>
                <a:ea typeface="新細明體" pitchFamily="18" charset="-120"/>
              </a:defRPr>
            </a:lvl1pPr>
          </a:lstStyle>
          <a:p>
            <a:pPr>
              <a:defRPr/>
            </a:pPr>
            <a:endParaRPr lang="en-US" altLang="zh-TW"/>
          </a:p>
        </p:txBody>
      </p:sp>
      <p:sp>
        <p:nvSpPr>
          <p:cNvPr id="3076"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20295" tIns="0" rIns="20295" bIns="0" numCol="1" anchor="b" anchorCtr="0" compatLnSpc="1">
            <a:prstTxWarp prst="textNoShape">
              <a:avLst/>
            </a:prstTxWarp>
          </a:bodyPr>
          <a:lstStyle>
            <a:lvl1pPr defTabSz="975772" eaLnBrk="0" hangingPunct="0">
              <a:defRPr sz="1100" i="1">
                <a:latin typeface="新細明體" pitchFamily="18" charset="-120"/>
                <a:ea typeface="新細明體" pitchFamily="18" charset="-120"/>
              </a:defRPr>
            </a:lvl1pPr>
          </a:lstStyle>
          <a:p>
            <a:pPr>
              <a:defRPr/>
            </a:pPr>
            <a:endParaRPr lang="en-US" altLang="zh-TW"/>
          </a:p>
        </p:txBody>
      </p:sp>
      <p:sp>
        <p:nvSpPr>
          <p:cNvPr id="3077"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20295" tIns="0" rIns="20295" bIns="0" numCol="1" anchor="b" anchorCtr="0" compatLnSpc="1">
            <a:prstTxWarp prst="textNoShape">
              <a:avLst/>
            </a:prstTxWarp>
          </a:bodyPr>
          <a:lstStyle>
            <a:lvl1pPr algn="r" defTabSz="974725" eaLnBrk="0" hangingPunct="0">
              <a:defRPr sz="1100" i="1">
                <a:latin typeface="新細明體" panose="02020500000000000000" pitchFamily="18" charset="-120"/>
              </a:defRPr>
            </a:lvl1pPr>
          </a:lstStyle>
          <a:p>
            <a:fld id="{4DCB05EC-3C53-4965-B7E4-41BF73EFAE88}" type="slidenum">
              <a:rPr lang="en-US" altLang="zh-TW"/>
              <a:pPr/>
              <a:t>‹#›</a:t>
            </a:fld>
            <a:endParaRPr lang="en-US" altLang="zh-TW"/>
          </a:p>
        </p:txBody>
      </p:sp>
    </p:spTree>
    <p:extLst>
      <p:ext uri="{BB962C8B-B14F-4D97-AF65-F5344CB8AC3E}">
        <p14:creationId xmlns:p14="http://schemas.microsoft.com/office/powerpoint/2010/main" val="3659685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3076575" cy="511176"/>
          </a:xfrm>
          <a:prstGeom prst="rect">
            <a:avLst/>
          </a:prstGeom>
          <a:noFill/>
          <a:ln w="9525">
            <a:noFill/>
            <a:miter lim="800000"/>
            <a:headEnd/>
            <a:tailEnd/>
          </a:ln>
          <a:effectLst/>
        </p:spPr>
        <p:txBody>
          <a:bodyPr vert="horz" wrap="square" lIns="20295" tIns="0" rIns="20295" bIns="0" numCol="1" anchor="t" anchorCtr="0" compatLnSpc="1">
            <a:prstTxWarp prst="textNoShape">
              <a:avLst/>
            </a:prstTxWarp>
          </a:bodyPr>
          <a:lstStyle>
            <a:lvl1pPr defTabSz="812310">
              <a:defRPr sz="1100" i="1">
                <a:latin typeface="Times New Roman" pitchFamily="18" charset="0"/>
                <a:ea typeface="新細明體" pitchFamily="18" charset="-120"/>
              </a:defRPr>
            </a:lvl1pPr>
          </a:lstStyle>
          <a:p>
            <a:pPr>
              <a:defRPr/>
            </a:pPr>
            <a:endParaRPr lang="en-US" altLang="zh-TW"/>
          </a:p>
        </p:txBody>
      </p:sp>
      <p:sp>
        <p:nvSpPr>
          <p:cNvPr id="2051" name="Rectangle 3"/>
          <p:cNvSpPr>
            <a:spLocks noGrp="1" noChangeArrowheads="1"/>
          </p:cNvSpPr>
          <p:nvPr>
            <p:ph type="dt" idx="1"/>
          </p:nvPr>
        </p:nvSpPr>
        <p:spPr bwMode="auto">
          <a:xfrm>
            <a:off x="4022725" y="-1588"/>
            <a:ext cx="3076575" cy="511176"/>
          </a:xfrm>
          <a:prstGeom prst="rect">
            <a:avLst/>
          </a:prstGeom>
          <a:noFill/>
          <a:ln w="9525">
            <a:noFill/>
            <a:miter lim="800000"/>
            <a:headEnd/>
            <a:tailEnd/>
          </a:ln>
          <a:effectLst/>
        </p:spPr>
        <p:txBody>
          <a:bodyPr vert="horz" wrap="square" lIns="20295" tIns="0" rIns="20295" bIns="0" numCol="1" anchor="t" anchorCtr="0" compatLnSpc="1">
            <a:prstTxWarp prst="textNoShape">
              <a:avLst/>
            </a:prstTxWarp>
          </a:bodyPr>
          <a:lstStyle>
            <a:lvl1pPr algn="r" defTabSz="812310">
              <a:defRPr sz="1100" i="1">
                <a:latin typeface="Times New Roman" pitchFamily="18" charset="0"/>
                <a:ea typeface="新細明體" pitchFamily="18" charset="-120"/>
              </a:defRPr>
            </a:lvl1pPr>
          </a:lstStyle>
          <a:p>
            <a:pPr>
              <a:defRPr/>
            </a:pPr>
            <a:endParaRPr lang="en-US" altLang="zh-TW"/>
          </a:p>
        </p:txBody>
      </p:sp>
      <p:sp>
        <p:nvSpPr>
          <p:cNvPr id="2052" name="Rectangle 4"/>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20295" tIns="0" rIns="20295" bIns="0" numCol="1" anchor="b" anchorCtr="0" compatLnSpc="1">
            <a:prstTxWarp prst="textNoShape">
              <a:avLst/>
            </a:prstTxWarp>
          </a:bodyPr>
          <a:lstStyle>
            <a:lvl1pPr defTabSz="812310">
              <a:defRPr sz="1100" i="1">
                <a:latin typeface="Times New Roman" pitchFamily="18" charset="0"/>
                <a:ea typeface="新細明體" pitchFamily="18" charset="-120"/>
              </a:defRPr>
            </a:lvl1pPr>
          </a:lstStyle>
          <a:p>
            <a:pPr>
              <a:defRPr/>
            </a:pPr>
            <a:endParaRPr lang="en-US" altLang="zh-TW"/>
          </a:p>
        </p:txBody>
      </p:sp>
      <p:sp>
        <p:nvSpPr>
          <p:cNvPr id="2053" name="Rectangle 5"/>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20295" tIns="0" rIns="20295" bIns="0" numCol="1" anchor="b" anchorCtr="0" compatLnSpc="1">
            <a:prstTxWarp prst="textNoShape">
              <a:avLst/>
            </a:prstTxWarp>
          </a:bodyPr>
          <a:lstStyle>
            <a:lvl1pPr algn="r" defTabSz="811213">
              <a:defRPr sz="1100" i="1">
                <a:latin typeface="Times New Roman" panose="02020603050405020304" pitchFamily="18" charset="0"/>
              </a:defRPr>
            </a:lvl1pPr>
          </a:lstStyle>
          <a:p>
            <a:fld id="{8079D710-78E2-487A-8580-E52430C6CA23}" type="slidenum">
              <a:rPr lang="en-US" altLang="zh-TW"/>
              <a:pPr/>
              <a:t>‹#›</a:t>
            </a:fld>
            <a:endParaRPr lang="en-US" altLang="zh-TW"/>
          </a:p>
        </p:txBody>
      </p:sp>
      <p:sp>
        <p:nvSpPr>
          <p:cNvPr id="2054" name="Rectangle 6"/>
          <p:cNvSpPr>
            <a:spLocks noGrp="1" noChangeArrowheads="1"/>
          </p:cNvSpPr>
          <p:nvPr>
            <p:ph type="body" sz="quarter" idx="3"/>
          </p:nvPr>
        </p:nvSpPr>
        <p:spPr bwMode="auto">
          <a:xfrm>
            <a:off x="942975" y="4860925"/>
            <a:ext cx="5210175" cy="4602163"/>
          </a:xfrm>
          <a:prstGeom prst="rect">
            <a:avLst/>
          </a:prstGeom>
          <a:noFill/>
          <a:ln w="9525">
            <a:noFill/>
            <a:miter lim="800000"/>
            <a:headEnd/>
            <a:tailEnd/>
          </a:ln>
          <a:effectLst/>
        </p:spPr>
        <p:txBody>
          <a:bodyPr vert="horz" wrap="square" lIns="98097" tIns="49049" rIns="98097" bIns="49049" numCol="1" anchor="t" anchorCtr="0" compatLnSpc="1">
            <a:prstTxWarp prst="textNoShape">
              <a:avLst/>
            </a:prstTxWarp>
          </a:bodyPr>
          <a:lstStyle/>
          <a:p>
            <a:pPr lvl="0"/>
            <a:r>
              <a:rPr lang="en-US" altLang="zh-TW" noProof="0"/>
              <a:t>Click to edit Master text styles</a:t>
            </a:r>
          </a:p>
          <a:p>
            <a:pPr lvl="1"/>
            <a:r>
              <a:rPr lang="en-US" altLang="zh-TW" noProof="0"/>
              <a:t>Second level</a:t>
            </a:r>
          </a:p>
          <a:p>
            <a:pPr lvl="2"/>
            <a:r>
              <a:rPr lang="en-US" altLang="zh-TW" noProof="0"/>
              <a:t>Third level</a:t>
            </a:r>
          </a:p>
          <a:p>
            <a:pPr lvl="3"/>
            <a:r>
              <a:rPr lang="en-US" altLang="zh-TW" noProof="0"/>
              <a:t>Fourth level</a:t>
            </a:r>
          </a:p>
          <a:p>
            <a:pPr lvl="4"/>
            <a:r>
              <a:rPr lang="en-US" altLang="zh-TW" noProof="0"/>
              <a:t>Fifth level</a:t>
            </a:r>
          </a:p>
        </p:txBody>
      </p:sp>
      <p:sp>
        <p:nvSpPr>
          <p:cNvPr id="17415" name="Rectangle 7"/>
          <p:cNvSpPr>
            <a:spLocks noGrp="1" noRot="1" noChangeAspect="1" noChangeArrowheads="1" noTextEdit="1"/>
          </p:cNvSpPr>
          <p:nvPr>
            <p:ph type="sldImg" idx="2"/>
          </p:nvPr>
        </p:nvSpPr>
        <p:spPr bwMode="auto">
          <a:xfrm>
            <a:off x="1000125" y="774700"/>
            <a:ext cx="5100638"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Tree>
    <p:extLst>
      <p:ext uri="{BB962C8B-B14F-4D97-AF65-F5344CB8AC3E}">
        <p14:creationId xmlns:p14="http://schemas.microsoft.com/office/powerpoint/2010/main" val="2828280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新細明體" pitchFamily="18" charset="-12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新細明體" pitchFamily="18" charset="-12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新細明體" pitchFamily="18" charset="-12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新細明體" pitchFamily="18" charset="-12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新細明體" pitchFamily="18" charset="-12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11213"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defTabSz="811213"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defTabSz="811213"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defTabSz="811213"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defTabSz="811213"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defTabSz="811213"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defTabSz="811213"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defTabSz="811213"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defTabSz="811213"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20C2921D-1C75-4802-9B8E-43C1B9A6CB81}" type="slidenum">
              <a:rPr lang="en-US" altLang="zh-TW">
                <a:latin typeface="Times New Roman" panose="02020603050405020304" pitchFamily="18" charset="0"/>
              </a:rPr>
              <a:pPr eaLnBrk="1" hangingPunct="1"/>
              <a:t>1</a:t>
            </a:fld>
            <a:endParaRPr lang="en-US" altLang="zh-TW">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xfrm>
            <a:off x="1003300" y="776288"/>
            <a:ext cx="5095875" cy="3822700"/>
          </a:xfrm>
          <a:solidFill>
            <a:srgbClr val="FFFFFF"/>
          </a:solidFill>
          <a:ln/>
        </p:spPr>
      </p:sp>
      <p:sp>
        <p:nvSpPr>
          <p:cNvPr id="18436" name="Rectangle 3"/>
          <p:cNvSpPr>
            <a:spLocks noGrp="1" noChangeArrowheads="1"/>
          </p:cNvSpPr>
          <p:nvPr>
            <p:ph type="body" idx="1"/>
          </p:nvPr>
        </p:nvSpPr>
        <p:spPr>
          <a:xfrm>
            <a:off x="947738" y="4860925"/>
            <a:ext cx="5203825" cy="4603750"/>
          </a:xfrm>
          <a:solidFill>
            <a:srgbClr val="FFFFFF"/>
          </a:solidFill>
          <a:ln>
            <a:solidFill>
              <a:srgbClr val="000000"/>
            </a:solidFill>
          </a:ln>
        </p:spPr>
        <p:txBody>
          <a:bodyPr lIns="99023" tIns="49510" rIns="99023" bIns="49510"/>
          <a:lstStyle/>
          <a:p>
            <a:pPr eaLnBrk="1" hangingPunct="1"/>
            <a:endParaRPr lang="zh-TW" altLang="zh-TW"/>
          </a:p>
        </p:txBody>
      </p:sp>
    </p:spTree>
    <p:extLst>
      <p:ext uri="{BB962C8B-B14F-4D97-AF65-F5344CB8AC3E}">
        <p14:creationId xmlns:p14="http://schemas.microsoft.com/office/powerpoint/2010/main" val="1291468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zh-TW" altLang="en-US">
              <a:latin typeface="Arial" charset="0"/>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zh-TW" altLang="en-US">
              <a:latin typeface="Arial" charset="0"/>
            </a:endParaRPr>
          </a:p>
        </p:txBody>
      </p:sp>
      <p:sp>
        <p:nvSpPr>
          <p:cNvPr id="2223107" name="Rectangle 3"/>
          <p:cNvSpPr>
            <a:spLocks noGrp="1" noChangeArrowheads="1"/>
          </p:cNvSpPr>
          <p:nvPr>
            <p:ph type="ctrTitle"/>
          </p:nvPr>
        </p:nvSpPr>
        <p:spPr>
          <a:xfrm>
            <a:off x="315913" y="466725"/>
            <a:ext cx="6781800" cy="2133600"/>
          </a:xfrm>
        </p:spPr>
        <p:txBody>
          <a:bodyPr/>
          <a:lstStyle>
            <a:lvl1pPr algn="r">
              <a:defRPr sz="4800"/>
            </a:lvl1pPr>
          </a:lstStyle>
          <a:p>
            <a:r>
              <a:rPr lang="zh-TW" altLang="en-US"/>
              <a:t>按一下以編輯母片標題樣式</a:t>
            </a:r>
          </a:p>
        </p:txBody>
      </p:sp>
      <p:sp>
        <p:nvSpPr>
          <p:cNvPr id="222310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zh-TW" altLang="en-US"/>
              <a:t>按一下以編輯母片副標題樣式</a:t>
            </a:r>
          </a:p>
        </p:txBody>
      </p:sp>
      <p:sp>
        <p:nvSpPr>
          <p:cNvPr id="38" name="Rectangle 5"/>
          <p:cNvSpPr>
            <a:spLocks noGrp="1" noChangeArrowheads="1"/>
          </p:cNvSpPr>
          <p:nvPr>
            <p:ph type="dt" sz="half" idx="10"/>
          </p:nvPr>
        </p:nvSpPr>
        <p:spPr/>
        <p:txBody>
          <a:bodyPr/>
          <a:lstStyle>
            <a:lvl1pPr>
              <a:defRPr/>
            </a:lvl1pPr>
          </a:lstStyle>
          <a:p>
            <a:pPr>
              <a:defRPr/>
            </a:pPr>
            <a:r>
              <a:rPr lang="en-US" altLang="zh-TW"/>
              <a:t>1999/3/25</a:t>
            </a:r>
          </a:p>
        </p:txBody>
      </p:sp>
      <p:sp>
        <p:nvSpPr>
          <p:cNvPr id="39" name="Rectangle 6"/>
          <p:cNvSpPr>
            <a:spLocks noGrp="1" noChangeArrowheads="1"/>
          </p:cNvSpPr>
          <p:nvPr>
            <p:ph type="ftr" sz="quarter" idx="11"/>
          </p:nvPr>
        </p:nvSpPr>
        <p:spPr/>
        <p:txBody>
          <a:bodyPr/>
          <a:lstStyle>
            <a:lvl1pPr>
              <a:defRPr/>
            </a:lvl1pPr>
          </a:lstStyle>
          <a:p>
            <a:pPr>
              <a:defRPr/>
            </a:pPr>
            <a:r>
              <a:rPr lang="en-US" altLang="zh-TW"/>
              <a:t>12</a:t>
            </a:r>
          </a:p>
        </p:txBody>
      </p:sp>
      <p:sp>
        <p:nvSpPr>
          <p:cNvPr id="40" name="Rectangle 7"/>
          <p:cNvSpPr>
            <a:spLocks noGrp="1" noChangeArrowheads="1"/>
          </p:cNvSpPr>
          <p:nvPr>
            <p:ph type="sldNum" sz="quarter" idx="12"/>
          </p:nvPr>
        </p:nvSpPr>
        <p:spPr/>
        <p:txBody>
          <a:bodyPr/>
          <a:lstStyle>
            <a:lvl1pPr>
              <a:defRPr/>
            </a:lvl1pPr>
          </a:lstStyle>
          <a:p>
            <a:fld id="{FEC7CBA6-001F-4E4D-90E7-E0FC8AF0C3A5}" type="slidenum">
              <a:rPr lang="en-US" altLang="zh-TW"/>
              <a:pPr/>
              <a:t>‹#›</a:t>
            </a:fld>
            <a:endParaRPr lang="en-US" altLang="zh-TW"/>
          </a:p>
        </p:txBody>
      </p:sp>
    </p:spTree>
    <p:extLst>
      <p:ext uri="{BB962C8B-B14F-4D97-AF65-F5344CB8AC3E}">
        <p14:creationId xmlns:p14="http://schemas.microsoft.com/office/powerpoint/2010/main" val="24523279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6" name="Rectangle 7"/>
          <p:cNvSpPr>
            <a:spLocks noGrp="1" noChangeArrowheads="1"/>
          </p:cNvSpPr>
          <p:nvPr>
            <p:ph type="sldNum" sz="quarter" idx="12"/>
          </p:nvPr>
        </p:nvSpPr>
        <p:spPr>
          <a:ln/>
        </p:spPr>
        <p:txBody>
          <a:bodyPr/>
          <a:lstStyle>
            <a:lvl1pPr>
              <a:defRPr/>
            </a:lvl1pPr>
          </a:lstStyle>
          <a:p>
            <a:fld id="{76C57EBE-C32C-48D9-BAF2-7F0FA503B244}" type="slidenum">
              <a:rPr lang="en-US" altLang="zh-TW"/>
              <a:pPr/>
              <a:t>‹#›</a:t>
            </a:fld>
            <a:endParaRPr lang="en-US" altLang="zh-TW"/>
          </a:p>
        </p:txBody>
      </p:sp>
    </p:spTree>
    <p:extLst>
      <p:ext uri="{BB962C8B-B14F-4D97-AF65-F5344CB8AC3E}">
        <p14:creationId xmlns:p14="http://schemas.microsoft.com/office/powerpoint/2010/main" val="2706703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22238"/>
            <a:ext cx="2057400" cy="6008687"/>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122238"/>
            <a:ext cx="6019800" cy="600868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6" name="Rectangle 7"/>
          <p:cNvSpPr>
            <a:spLocks noGrp="1" noChangeArrowheads="1"/>
          </p:cNvSpPr>
          <p:nvPr>
            <p:ph type="sldNum" sz="quarter" idx="12"/>
          </p:nvPr>
        </p:nvSpPr>
        <p:spPr>
          <a:ln/>
        </p:spPr>
        <p:txBody>
          <a:bodyPr/>
          <a:lstStyle>
            <a:lvl1pPr>
              <a:defRPr/>
            </a:lvl1pPr>
          </a:lstStyle>
          <a:p>
            <a:fld id="{7DA10B95-0051-4E07-8EA8-F78926081A3B}" type="slidenum">
              <a:rPr lang="en-US" altLang="zh-TW"/>
              <a:pPr/>
              <a:t>‹#›</a:t>
            </a:fld>
            <a:endParaRPr lang="en-US" altLang="zh-TW"/>
          </a:p>
        </p:txBody>
      </p:sp>
    </p:spTree>
    <p:extLst>
      <p:ext uri="{BB962C8B-B14F-4D97-AF65-F5344CB8AC3E}">
        <p14:creationId xmlns:p14="http://schemas.microsoft.com/office/powerpoint/2010/main" val="10925901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6" name="Rectangle 7"/>
          <p:cNvSpPr>
            <a:spLocks noGrp="1" noChangeArrowheads="1"/>
          </p:cNvSpPr>
          <p:nvPr>
            <p:ph type="sldNum" sz="quarter" idx="12"/>
          </p:nvPr>
        </p:nvSpPr>
        <p:spPr>
          <a:ln/>
        </p:spPr>
        <p:txBody>
          <a:bodyPr/>
          <a:lstStyle>
            <a:lvl1pPr>
              <a:defRPr/>
            </a:lvl1pPr>
          </a:lstStyle>
          <a:p>
            <a:fld id="{B6E0B0A6-70CB-4CB1-BAEB-8949881E3F44}" type="slidenum">
              <a:rPr lang="en-US" altLang="zh-TW"/>
              <a:pPr/>
              <a:t>‹#›</a:t>
            </a:fld>
            <a:endParaRPr lang="en-US" altLang="zh-TW"/>
          </a:p>
        </p:txBody>
      </p:sp>
    </p:spTree>
    <p:extLst>
      <p:ext uri="{BB962C8B-B14F-4D97-AF65-F5344CB8AC3E}">
        <p14:creationId xmlns:p14="http://schemas.microsoft.com/office/powerpoint/2010/main" val="41652591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6" name="Rectangle 7"/>
          <p:cNvSpPr>
            <a:spLocks noGrp="1" noChangeArrowheads="1"/>
          </p:cNvSpPr>
          <p:nvPr>
            <p:ph type="sldNum" sz="quarter" idx="12"/>
          </p:nvPr>
        </p:nvSpPr>
        <p:spPr>
          <a:ln/>
        </p:spPr>
        <p:txBody>
          <a:bodyPr/>
          <a:lstStyle>
            <a:lvl1pPr>
              <a:defRPr/>
            </a:lvl1pPr>
          </a:lstStyle>
          <a:p>
            <a:fld id="{F3DAE558-932A-4C57-9E3B-FD47B70A3CB7}" type="slidenum">
              <a:rPr lang="en-US" altLang="zh-TW"/>
              <a:pPr/>
              <a:t>‹#›</a:t>
            </a:fld>
            <a:endParaRPr lang="en-US" altLang="zh-TW"/>
          </a:p>
        </p:txBody>
      </p:sp>
    </p:spTree>
    <p:extLst>
      <p:ext uri="{BB962C8B-B14F-4D97-AF65-F5344CB8AC3E}">
        <p14:creationId xmlns:p14="http://schemas.microsoft.com/office/powerpoint/2010/main" val="188190869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7" name="Rectangle 7"/>
          <p:cNvSpPr>
            <a:spLocks noGrp="1" noChangeArrowheads="1"/>
          </p:cNvSpPr>
          <p:nvPr>
            <p:ph type="sldNum" sz="quarter" idx="12"/>
          </p:nvPr>
        </p:nvSpPr>
        <p:spPr>
          <a:ln/>
        </p:spPr>
        <p:txBody>
          <a:bodyPr/>
          <a:lstStyle>
            <a:lvl1pPr>
              <a:defRPr/>
            </a:lvl1pPr>
          </a:lstStyle>
          <a:p>
            <a:fld id="{A6C19773-172D-46B1-A941-DE87E8BDF7FA}" type="slidenum">
              <a:rPr lang="en-US" altLang="zh-TW"/>
              <a:pPr/>
              <a:t>‹#›</a:t>
            </a:fld>
            <a:endParaRPr lang="en-US" altLang="zh-TW"/>
          </a:p>
        </p:txBody>
      </p:sp>
    </p:spTree>
    <p:extLst>
      <p:ext uri="{BB962C8B-B14F-4D97-AF65-F5344CB8AC3E}">
        <p14:creationId xmlns:p14="http://schemas.microsoft.com/office/powerpoint/2010/main" val="18691388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9" name="Rectangle 7"/>
          <p:cNvSpPr>
            <a:spLocks noGrp="1" noChangeArrowheads="1"/>
          </p:cNvSpPr>
          <p:nvPr>
            <p:ph type="sldNum" sz="quarter" idx="12"/>
          </p:nvPr>
        </p:nvSpPr>
        <p:spPr>
          <a:ln/>
        </p:spPr>
        <p:txBody>
          <a:bodyPr/>
          <a:lstStyle>
            <a:lvl1pPr>
              <a:defRPr/>
            </a:lvl1pPr>
          </a:lstStyle>
          <a:p>
            <a:fld id="{1DDF2FB6-9350-48D9-A1D3-2E323FD565FC}" type="slidenum">
              <a:rPr lang="en-US" altLang="zh-TW"/>
              <a:pPr/>
              <a:t>‹#›</a:t>
            </a:fld>
            <a:endParaRPr lang="en-US" altLang="zh-TW"/>
          </a:p>
        </p:txBody>
      </p:sp>
    </p:spTree>
    <p:extLst>
      <p:ext uri="{BB962C8B-B14F-4D97-AF65-F5344CB8AC3E}">
        <p14:creationId xmlns:p14="http://schemas.microsoft.com/office/powerpoint/2010/main" val="82864784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5" name="Rectangle 7"/>
          <p:cNvSpPr>
            <a:spLocks noGrp="1" noChangeArrowheads="1"/>
          </p:cNvSpPr>
          <p:nvPr>
            <p:ph type="sldNum" sz="quarter" idx="12"/>
          </p:nvPr>
        </p:nvSpPr>
        <p:spPr>
          <a:ln/>
        </p:spPr>
        <p:txBody>
          <a:bodyPr/>
          <a:lstStyle>
            <a:lvl1pPr>
              <a:defRPr/>
            </a:lvl1pPr>
          </a:lstStyle>
          <a:p>
            <a:fld id="{213312AF-E6F4-431C-B9AC-048D4B988793}" type="slidenum">
              <a:rPr lang="en-US" altLang="zh-TW"/>
              <a:pPr/>
              <a:t>‹#›</a:t>
            </a:fld>
            <a:endParaRPr lang="en-US" altLang="zh-TW"/>
          </a:p>
        </p:txBody>
      </p:sp>
    </p:spTree>
    <p:extLst>
      <p:ext uri="{BB962C8B-B14F-4D97-AF65-F5344CB8AC3E}">
        <p14:creationId xmlns:p14="http://schemas.microsoft.com/office/powerpoint/2010/main" val="853050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4" name="Rectangle 7"/>
          <p:cNvSpPr>
            <a:spLocks noGrp="1" noChangeArrowheads="1"/>
          </p:cNvSpPr>
          <p:nvPr>
            <p:ph type="sldNum" sz="quarter" idx="12"/>
          </p:nvPr>
        </p:nvSpPr>
        <p:spPr>
          <a:ln/>
        </p:spPr>
        <p:txBody>
          <a:bodyPr/>
          <a:lstStyle>
            <a:lvl1pPr>
              <a:defRPr/>
            </a:lvl1pPr>
          </a:lstStyle>
          <a:p>
            <a:fld id="{1D6CF318-6A3F-42A9-A5DD-6C91F4F94896}" type="slidenum">
              <a:rPr lang="en-US" altLang="zh-TW"/>
              <a:pPr/>
              <a:t>‹#›</a:t>
            </a:fld>
            <a:endParaRPr lang="en-US" altLang="zh-TW"/>
          </a:p>
        </p:txBody>
      </p:sp>
    </p:spTree>
    <p:extLst>
      <p:ext uri="{BB962C8B-B14F-4D97-AF65-F5344CB8AC3E}">
        <p14:creationId xmlns:p14="http://schemas.microsoft.com/office/powerpoint/2010/main" val="1151155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7" name="Rectangle 7"/>
          <p:cNvSpPr>
            <a:spLocks noGrp="1" noChangeArrowheads="1"/>
          </p:cNvSpPr>
          <p:nvPr>
            <p:ph type="sldNum" sz="quarter" idx="12"/>
          </p:nvPr>
        </p:nvSpPr>
        <p:spPr>
          <a:ln/>
        </p:spPr>
        <p:txBody>
          <a:bodyPr/>
          <a:lstStyle>
            <a:lvl1pPr>
              <a:defRPr/>
            </a:lvl1pPr>
          </a:lstStyle>
          <a:p>
            <a:fld id="{AEFC1523-E38B-4CD8-ACD1-AAC9C0330230}" type="slidenum">
              <a:rPr lang="en-US" altLang="zh-TW"/>
              <a:pPr/>
              <a:t>‹#›</a:t>
            </a:fld>
            <a:endParaRPr lang="en-US" altLang="zh-TW"/>
          </a:p>
        </p:txBody>
      </p:sp>
    </p:spTree>
    <p:extLst>
      <p:ext uri="{BB962C8B-B14F-4D97-AF65-F5344CB8AC3E}">
        <p14:creationId xmlns:p14="http://schemas.microsoft.com/office/powerpoint/2010/main" val="27953524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5"/>
          <p:cNvSpPr>
            <a:spLocks noGrp="1" noChangeArrowheads="1"/>
          </p:cNvSpPr>
          <p:nvPr>
            <p:ph type="dt" sz="half" idx="10"/>
          </p:nvPr>
        </p:nvSpPr>
        <p:spPr>
          <a:ln/>
        </p:spPr>
        <p:txBody>
          <a:bodyPr/>
          <a:lstStyle>
            <a:lvl1pPr>
              <a:defRPr/>
            </a:lvl1pPr>
          </a:lstStyle>
          <a:p>
            <a:pPr>
              <a:defRPr/>
            </a:pPr>
            <a:r>
              <a:rPr lang="en-US" altLang="zh-TW"/>
              <a:t>1999/3/25</a:t>
            </a: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zh-TW"/>
              <a:t>12</a:t>
            </a:r>
          </a:p>
        </p:txBody>
      </p:sp>
      <p:sp>
        <p:nvSpPr>
          <p:cNvPr id="7" name="Rectangle 7"/>
          <p:cNvSpPr>
            <a:spLocks noGrp="1" noChangeArrowheads="1"/>
          </p:cNvSpPr>
          <p:nvPr>
            <p:ph type="sldNum" sz="quarter" idx="12"/>
          </p:nvPr>
        </p:nvSpPr>
        <p:spPr>
          <a:ln/>
        </p:spPr>
        <p:txBody>
          <a:bodyPr/>
          <a:lstStyle>
            <a:lvl1pPr>
              <a:defRPr/>
            </a:lvl1pPr>
          </a:lstStyle>
          <a:p>
            <a:fld id="{641BB1C0-C603-4545-ACFB-4E2013946E6C}" type="slidenum">
              <a:rPr lang="en-US" altLang="zh-TW"/>
              <a:pPr/>
              <a:t>‹#›</a:t>
            </a:fld>
            <a:endParaRPr lang="en-US" altLang="zh-TW"/>
          </a:p>
        </p:txBody>
      </p:sp>
    </p:spTree>
    <p:extLst>
      <p:ext uri="{BB962C8B-B14F-4D97-AF65-F5344CB8AC3E}">
        <p14:creationId xmlns:p14="http://schemas.microsoft.com/office/powerpoint/2010/main" val="19980448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22082"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zh-TW" altLang="en-US">
              <a:latin typeface="Arial" charset="0"/>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22208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ea typeface="新細明體" pitchFamily="18" charset="-120"/>
              </a:defRPr>
            </a:lvl1pPr>
          </a:lstStyle>
          <a:p>
            <a:pPr>
              <a:defRPr/>
            </a:pPr>
            <a:r>
              <a:rPr lang="en-US" altLang="zh-TW"/>
              <a:t>1999/3/25</a:t>
            </a:r>
          </a:p>
        </p:txBody>
      </p:sp>
      <p:sp>
        <p:nvSpPr>
          <p:cNvPr id="222208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ea typeface="新細明體" pitchFamily="18" charset="-120"/>
              </a:defRPr>
            </a:lvl1pPr>
          </a:lstStyle>
          <a:p>
            <a:pPr>
              <a:defRPr/>
            </a:pPr>
            <a:r>
              <a:rPr lang="en-US" altLang="zh-TW"/>
              <a:t>12</a:t>
            </a:r>
          </a:p>
        </p:txBody>
      </p:sp>
      <p:sp>
        <p:nvSpPr>
          <p:cNvPr id="222208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fld id="{74B5EFA8-F4E0-4948-8B4C-31C25522AA9A}" type="slidenum">
              <a:rPr lang="en-US" altLang="zh-TW"/>
              <a:pPr/>
              <a:t>‹#›</a:t>
            </a:fld>
            <a:endParaRPr lang="en-US" altLang="zh-TW"/>
          </a:p>
        </p:txBody>
      </p:sp>
      <p:grpSp>
        <p:nvGrpSpPr>
          <p:cNvPr id="1032" name="Group 8"/>
          <p:cNvGrpSpPr>
            <a:grpSpLocks/>
          </p:cNvGrpSpPr>
          <p:nvPr/>
        </p:nvGrpSpPr>
        <p:grpSpPr bwMode="auto">
          <a:xfrm>
            <a:off x="8153400" y="152400"/>
            <a:ext cx="792163" cy="1295400"/>
            <a:chOff x="5136" y="960"/>
            <a:chExt cx="528" cy="864"/>
          </a:xfrm>
        </p:grpSpPr>
        <p:sp>
          <p:nvSpPr>
            <p:cNvPr id="2222089"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0"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1"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2"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3"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4"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5"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096"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7"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098"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099"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100"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01"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zh-TW" altLang="en-US">
                <a:latin typeface="Arial" charset="0"/>
              </a:endParaRPr>
            </a:p>
          </p:txBody>
        </p:sp>
        <p:sp>
          <p:nvSpPr>
            <p:cNvPr id="2222102"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103"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104"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05"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106"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107"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08"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09"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2222110"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zh-TW" altLang="en-US">
                <a:latin typeface="Arial" charset="0"/>
              </a:endParaRPr>
            </a:p>
          </p:txBody>
        </p:sp>
        <p:sp>
          <p:nvSpPr>
            <p:cNvPr id="2222111"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12"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13"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2222114"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15"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zh-TW" altLang="en-US">
                <a:latin typeface="Arial" charset="0"/>
              </a:endParaRPr>
            </a:p>
          </p:txBody>
        </p:sp>
        <p:sp>
          <p:nvSpPr>
            <p:cNvPr id="2222116"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2222117"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2222118"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sp>
          <p:nvSpPr>
            <p:cNvPr id="2222119"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zh-TW" altLang="en-US">
                <a:latin typeface="Arial" charset="0"/>
              </a:endParaRPr>
            </a:p>
          </p:txBody>
        </p:sp>
      </p:grpSp>
    </p:spTree>
  </p:cSld>
  <p:clrMap bg1="lt1" tx1="dk1" bg2="lt2" tx2="dk2" accent1="accent1" accent2="accent2" accent3="accent3" accent4="accent4" accent5="accent5" accent6="accent6" hlink="hlink" folHlink="folHlink"/>
  <p:sldLayoutIdLst>
    <p:sldLayoutId id="2147483843"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mc:AlternateContent xmlns:mc="http://schemas.openxmlformats.org/markup-compatibility/2006">
    <mc:Choice xmlns:p14="http://schemas.microsoft.com/office/powerpoint/2010/main" Requires="p14">
      <p:transition p14:dur="0"/>
    </mc:Choice>
    <mc:Fallback>
      <p:transition/>
    </mc:Fallback>
  </mc:AlternateContent>
  <p:hf hdr="0" ftr="0" dt="0"/>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新細明體" pitchFamily="18" charset="-120"/>
        </a:defRPr>
      </a:lvl2pPr>
      <a:lvl3pPr algn="l" rtl="0" eaLnBrk="0" fontAlgn="base" hangingPunct="0">
        <a:spcBef>
          <a:spcPct val="0"/>
        </a:spcBef>
        <a:spcAft>
          <a:spcPct val="0"/>
        </a:spcAft>
        <a:defRPr kumimoji="1" sz="3900" b="1">
          <a:solidFill>
            <a:schemeClr val="tx2"/>
          </a:solidFill>
          <a:latin typeface="Arial" charset="0"/>
          <a:ea typeface="新細明體" pitchFamily="18" charset="-120"/>
        </a:defRPr>
      </a:lvl3pPr>
      <a:lvl4pPr algn="l" rtl="0" eaLnBrk="0" fontAlgn="base" hangingPunct="0">
        <a:spcBef>
          <a:spcPct val="0"/>
        </a:spcBef>
        <a:spcAft>
          <a:spcPct val="0"/>
        </a:spcAft>
        <a:defRPr kumimoji="1" sz="3900" b="1">
          <a:solidFill>
            <a:schemeClr val="tx2"/>
          </a:solidFill>
          <a:latin typeface="Arial" charset="0"/>
          <a:ea typeface="新細明體" pitchFamily="18" charset="-120"/>
        </a:defRPr>
      </a:lvl4pPr>
      <a:lvl5pPr algn="l" rtl="0" eaLnBrk="0" fontAlgn="base" hangingPunct="0">
        <a:spcBef>
          <a:spcPct val="0"/>
        </a:spcBef>
        <a:spcAft>
          <a:spcPct val="0"/>
        </a:spcAft>
        <a:defRPr kumimoji="1" sz="3900" b="1">
          <a:solidFill>
            <a:schemeClr val="tx2"/>
          </a:solidFill>
          <a:latin typeface="Arial" charset="0"/>
          <a:ea typeface="新細明體" pitchFamily="18" charset="-120"/>
        </a:defRPr>
      </a:lvl5pPr>
      <a:lvl6pPr marL="457200" algn="l" rtl="0" fontAlgn="base">
        <a:spcBef>
          <a:spcPct val="0"/>
        </a:spcBef>
        <a:spcAft>
          <a:spcPct val="0"/>
        </a:spcAft>
        <a:defRPr kumimoji="1" sz="3900" b="1">
          <a:solidFill>
            <a:schemeClr val="tx2"/>
          </a:solidFill>
          <a:latin typeface="Arial" charset="0"/>
          <a:ea typeface="新細明體" pitchFamily="18" charset="-120"/>
        </a:defRPr>
      </a:lvl6pPr>
      <a:lvl7pPr marL="914400" algn="l" rtl="0" fontAlgn="base">
        <a:spcBef>
          <a:spcPct val="0"/>
        </a:spcBef>
        <a:spcAft>
          <a:spcPct val="0"/>
        </a:spcAft>
        <a:defRPr kumimoji="1" sz="3900" b="1">
          <a:solidFill>
            <a:schemeClr val="tx2"/>
          </a:solidFill>
          <a:latin typeface="Arial" charset="0"/>
          <a:ea typeface="新細明體" pitchFamily="18" charset="-120"/>
        </a:defRPr>
      </a:lvl7pPr>
      <a:lvl8pPr marL="1371600" algn="l" rtl="0" fontAlgn="base">
        <a:spcBef>
          <a:spcPct val="0"/>
        </a:spcBef>
        <a:spcAft>
          <a:spcPct val="0"/>
        </a:spcAft>
        <a:defRPr kumimoji="1" sz="3900" b="1">
          <a:solidFill>
            <a:schemeClr val="tx2"/>
          </a:solidFill>
          <a:latin typeface="Arial" charset="0"/>
          <a:ea typeface="新細明體" pitchFamily="18" charset="-120"/>
        </a:defRPr>
      </a:lvl8pPr>
      <a:lvl9pPr marL="1828800" algn="l" rtl="0" fontAlgn="base">
        <a:spcBef>
          <a:spcPct val="0"/>
        </a:spcBef>
        <a:spcAft>
          <a:spcPct val="0"/>
        </a:spcAft>
        <a:defRPr kumimoji="1" sz="3900" b="1">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earchmicroservices.techtarget.com/definition/Remote-Procedure-Call-RPC"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Virtual_address_space" TargetMode="External"/><Relationship Id="rId3" Type="http://schemas.openxmlformats.org/officeDocument/2006/relationships/hyperlink" Target="https://en.wikipedia.org/wiki/Computer_program" TargetMode="External"/><Relationship Id="rId7" Type="http://schemas.openxmlformats.org/officeDocument/2006/relationships/hyperlink" Target="https://en.wikipedia.org/wiki/Inter-process_communication" TargetMode="External"/><Relationship Id="rId2" Type="http://schemas.openxmlformats.org/officeDocument/2006/relationships/hyperlink" Target="https://en.wikipedia.org/wiki/Distributed_computing" TargetMode="External"/><Relationship Id="rId1" Type="http://schemas.openxmlformats.org/officeDocument/2006/relationships/slideLayout" Target="../slideLayouts/slideLayout2.xml"/><Relationship Id="rId6" Type="http://schemas.openxmlformats.org/officeDocument/2006/relationships/hyperlink" Target="https://en.wikipedia.org/wiki/Request%E2%80%93response" TargetMode="External"/><Relationship Id="rId5" Type="http://schemas.openxmlformats.org/officeDocument/2006/relationships/hyperlink" Target="https://en.wikipedia.org/wiki/Client%E2%80%93server_model" TargetMode="External"/><Relationship Id="rId10" Type="http://schemas.openxmlformats.org/officeDocument/2006/relationships/hyperlink" Target="https://en.wikipedia.org/wiki/Remote_procedure_call" TargetMode="External"/><Relationship Id="rId4" Type="http://schemas.openxmlformats.org/officeDocument/2006/relationships/hyperlink" Target="https://en.wikipedia.org/wiki/Context_switch" TargetMode="External"/><Relationship Id="rId9" Type="http://schemas.openxmlformats.org/officeDocument/2006/relationships/hyperlink" Target="https://en.wikipedia.org/wiki/Physical_addres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os.mbed.com/teams/mbed/code/mbed-rp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s.mbed.com/teams/mbed/code/mbed-rp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38"/>
          <p:cNvSpPr>
            <a:spLocks noChangeArrowheads="1"/>
          </p:cNvSpPr>
          <p:nvPr/>
        </p:nvSpPr>
        <p:spPr bwMode="auto">
          <a:xfrm>
            <a:off x="684213" y="5453063"/>
            <a:ext cx="799147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endParaRPr lang="zh-TW" altLang="zh-TW" sz="1600" b="1" i="1"/>
          </a:p>
        </p:txBody>
      </p:sp>
      <p:sp>
        <p:nvSpPr>
          <p:cNvPr id="3076" name="Rectangle 1047"/>
          <p:cNvSpPr>
            <a:spLocks noGrp="1" noChangeArrowheads="1"/>
          </p:cNvSpPr>
          <p:nvPr>
            <p:ph type="ctrTitle"/>
          </p:nvPr>
        </p:nvSpPr>
        <p:spPr/>
        <p:txBody>
          <a:bodyPr/>
          <a:lstStyle/>
          <a:p>
            <a:pPr eaLnBrk="1" hangingPunct="1"/>
            <a:r>
              <a:rPr lang="en-US" altLang="zh-TW" dirty="0"/>
              <a:t>Chapter 8: </a:t>
            </a:r>
            <a:r>
              <a:rPr lang="en-US" altLang="zh-TW" dirty="0" smtClean="0"/>
              <a:t>RPC Over Serial </a:t>
            </a:r>
            <a:r>
              <a:rPr lang="en-US" altLang="zh-TW" dirty="0"/>
              <a:t>Communication</a:t>
            </a:r>
          </a:p>
        </p:txBody>
      </p:sp>
      <p:sp>
        <p:nvSpPr>
          <p:cNvPr id="3077" name="Rectangle 1048"/>
          <p:cNvSpPr>
            <a:spLocks noGrp="1" noChangeArrowheads="1"/>
          </p:cNvSpPr>
          <p:nvPr>
            <p:ph type="subTitle" idx="1"/>
          </p:nvPr>
        </p:nvSpPr>
        <p:spPr>
          <a:xfrm>
            <a:off x="657225" y="3049588"/>
            <a:ext cx="6440488" cy="2362200"/>
          </a:xfrm>
        </p:spPr>
        <p:txBody>
          <a:bodyPr/>
          <a:lstStyle/>
          <a:p>
            <a:pPr eaLnBrk="1" hangingPunct="1"/>
            <a:r>
              <a:rPr lang="en-US" altLang="zh-TW" dirty="0">
                <a:latin typeface="Arial" panose="020B0604020202020204" pitchFamily="34" charset="0"/>
                <a:ea typeface="DFKai-SB" panose="03000509000000000000" pitchFamily="49" charset="-120"/>
                <a:cs typeface="Arial" panose="020B0604020202020204" pitchFamily="34" charset="0"/>
              </a:rPr>
              <a:t>EE2405</a:t>
            </a:r>
          </a:p>
          <a:p>
            <a:pPr eaLnBrk="1" hangingPunct="1"/>
            <a:r>
              <a:rPr lang="zh-TW" altLang="en-US" dirty="0">
                <a:latin typeface="Arial" panose="020B0604020202020204" pitchFamily="34" charset="0"/>
                <a:ea typeface="DFKai-SB" panose="03000509000000000000" pitchFamily="49" charset="-120"/>
                <a:cs typeface="Arial" panose="020B0604020202020204" pitchFamily="34" charset="0"/>
              </a:rPr>
              <a:t>嵌入式系統與實驗</a:t>
            </a:r>
            <a:endParaRPr lang="en-US" altLang="zh-TW" dirty="0">
              <a:latin typeface="Arial" panose="020B0604020202020204" pitchFamily="34" charset="0"/>
              <a:ea typeface="DFKai-SB" panose="03000509000000000000" pitchFamily="49" charset="-120"/>
              <a:cs typeface="Arial" panose="020B0604020202020204" pitchFamily="34" charset="0"/>
            </a:endParaRPr>
          </a:p>
          <a:p>
            <a:pPr eaLnBrk="1" hangingPunct="1"/>
            <a:r>
              <a:rPr lang="en-US" altLang="zh-TW" dirty="0">
                <a:latin typeface="Arial" panose="020B0604020202020204" pitchFamily="34" charset="0"/>
                <a:ea typeface="DFKai-SB" panose="03000509000000000000" pitchFamily="49" charset="-120"/>
                <a:cs typeface="Arial" panose="020B0604020202020204" pitchFamily="34" charset="0"/>
              </a:rPr>
              <a:t>Embedded System Lab</a:t>
            </a:r>
          </a:p>
        </p:txBody>
      </p:sp>
      <p:pic>
        <p:nvPicPr>
          <p:cNvPr id="3078" name="Picture 1045" descr="nthu"/>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50825" y="53975"/>
            <a:ext cx="8569325" cy="51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9" name="Text Box 1046"/>
          <p:cNvSpPr txBox="1">
            <a:spLocks noChangeArrowheads="1"/>
          </p:cNvSpPr>
          <p:nvPr/>
        </p:nvSpPr>
        <p:spPr bwMode="auto">
          <a:xfrm>
            <a:off x="6372225" y="0"/>
            <a:ext cx="1800225" cy="566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lIns="78419" tIns="39209" rIns="78419" bIns="39209">
            <a:spAutoFit/>
          </a:bodyPr>
          <a:lstStyle>
            <a:lvl1pPr defTabSz="784225"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defTabSz="784225"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defTabSz="784225"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defTabSz="784225"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defTabSz="784225"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a:r>
              <a:rPr lang="zh-TW" altLang="en-US" sz="3200" b="1" i="1">
                <a:latin typeface="標楷體" panose="03000509000000000000" pitchFamily="65" charset="-120"/>
                <a:ea typeface="標楷體" panose="03000509000000000000" pitchFamily="65" charset="-120"/>
              </a:rPr>
              <a:t>電機系</a:t>
            </a:r>
          </a:p>
        </p:txBody>
      </p:sp>
      <p:sp>
        <p:nvSpPr>
          <p:cNvPr id="7" name="Rectangle 1038"/>
          <p:cNvSpPr>
            <a:spLocks noChangeArrowheads="1"/>
          </p:cNvSpPr>
          <p:nvPr/>
        </p:nvSpPr>
        <p:spPr bwMode="auto">
          <a:xfrm>
            <a:off x="836613" y="5605463"/>
            <a:ext cx="799147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lang="en-US" altLang="zh-TW" sz="1600" b="1" i="1" dirty="0" smtClean="0"/>
              <a:t>Prepared by:  Prof. Jing-</a:t>
            </a:r>
            <a:r>
              <a:rPr lang="en-US" altLang="zh-TW" sz="1600" b="1" i="1" dirty="0" err="1" smtClean="0"/>
              <a:t>Jia</a:t>
            </a:r>
            <a:r>
              <a:rPr lang="en-US" altLang="zh-TW" sz="1600" b="1" i="1" dirty="0" smtClean="0"/>
              <a:t> Liu</a:t>
            </a:r>
            <a:endParaRPr lang="zh-TW" altLang="zh-TW" sz="1600" b="1" i="1"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10</a:t>
            </a:fld>
            <a:endParaRPr lang="en-US" altLang="zh-TW"/>
          </a:p>
        </p:txBody>
      </p:sp>
      <p:sp>
        <p:nvSpPr>
          <p:cNvPr id="5" name="文字方塊 4"/>
          <p:cNvSpPr txBox="1"/>
          <p:nvPr/>
        </p:nvSpPr>
        <p:spPr>
          <a:xfrm>
            <a:off x="285720" y="50634"/>
            <a:ext cx="8484430" cy="5050613"/>
          </a:xfrm>
          <a:prstGeom prst="rect">
            <a:avLst/>
          </a:prstGeom>
          <a:noFill/>
          <a:ln>
            <a:solidFill>
              <a:srgbClr val="00B050"/>
            </a:solidFill>
          </a:ln>
        </p:spPr>
        <p:txBody>
          <a:bodyPr wrap="square" rtlCol="0">
            <a:spAutoFit/>
          </a:bodyPr>
          <a:lstStyle/>
          <a:p>
            <a:pPr>
              <a:tabLst>
                <a:tab pos="365125" algn="l"/>
                <a:tab pos="801688" algn="l"/>
                <a:tab pos="1252538" algn="l"/>
              </a:tabLst>
            </a:pPr>
            <a:r>
              <a:rPr lang="en-US" altLang="zh-TW" dirty="0" err="1" smtClean="0">
                <a:solidFill>
                  <a:srgbClr val="C00000"/>
                </a:solidFill>
              </a:rPr>
              <a:t>int</a:t>
            </a:r>
            <a:r>
              <a:rPr lang="en-US" altLang="zh-TW" dirty="0" smtClean="0"/>
              <a:t> </a:t>
            </a:r>
            <a:r>
              <a:rPr lang="en-US" altLang="zh-TW" dirty="0" smtClean="0">
                <a:solidFill>
                  <a:srgbClr val="0070C0"/>
                </a:solidFill>
              </a:rPr>
              <a:t>main</a:t>
            </a:r>
            <a:r>
              <a:rPr lang="en-US" altLang="zh-TW" dirty="0" smtClean="0"/>
              <a:t>() { </a:t>
            </a:r>
          </a:p>
          <a:p>
            <a:pPr lvl="0" eaLnBrk="0" hangingPunct="0">
              <a:spcBef>
                <a:spcPct val="30000"/>
              </a:spcBef>
            </a:pPr>
            <a:r>
              <a:rPr lang="en-US" altLang="zh-TW" dirty="0" smtClean="0"/>
              <a:t>    </a:t>
            </a:r>
            <a:r>
              <a:rPr lang="zh-TW" altLang="zh-TW" dirty="0" smtClean="0">
                <a:solidFill>
                  <a:srgbClr val="0070C0"/>
                </a:solidFill>
              </a:rPr>
              <a:t>/</a:t>
            </a:r>
            <a:r>
              <a:rPr lang="zh-TW" altLang="zh-TW" dirty="0">
                <a:solidFill>
                  <a:srgbClr val="0070C0"/>
                </a:solidFill>
              </a:rPr>
              <a:t>/The mbed RPC classes are now wrapped to create an RPC enabled version </a:t>
            </a:r>
            <a:r>
              <a:rPr lang="en-US" altLang="zh-TW" dirty="0" smtClean="0">
                <a:solidFill>
                  <a:srgbClr val="0070C0"/>
                </a:solidFill>
              </a:rPr>
              <a:t>   </a:t>
            </a:r>
          </a:p>
          <a:p>
            <a:pPr lvl="0" eaLnBrk="0" hangingPunct="0">
              <a:spcBef>
                <a:spcPct val="30000"/>
              </a:spcBef>
            </a:pPr>
            <a:r>
              <a:rPr lang="en-US" altLang="zh-TW" dirty="0">
                <a:solidFill>
                  <a:srgbClr val="0070C0"/>
                </a:solidFill>
              </a:rPr>
              <a:t> </a:t>
            </a:r>
            <a:r>
              <a:rPr lang="en-US" altLang="zh-TW" dirty="0" smtClean="0">
                <a:solidFill>
                  <a:srgbClr val="0070C0"/>
                </a:solidFill>
              </a:rPr>
              <a:t>   //</a:t>
            </a:r>
            <a:r>
              <a:rPr lang="zh-TW" altLang="zh-TW" dirty="0" smtClean="0">
                <a:solidFill>
                  <a:srgbClr val="0070C0"/>
                </a:solidFill>
              </a:rPr>
              <a:t>see </a:t>
            </a:r>
            <a:r>
              <a:rPr lang="zh-TW" altLang="zh-TW" dirty="0">
                <a:solidFill>
                  <a:srgbClr val="0070C0"/>
                </a:solidFill>
              </a:rPr>
              <a:t>RpcClasses.h so don't add to base class </a:t>
            </a:r>
            <a:endParaRPr lang="en-US" altLang="zh-TW" dirty="0" smtClean="0">
              <a:solidFill>
                <a:srgbClr val="0070C0"/>
              </a:solidFill>
            </a:endParaRPr>
          </a:p>
          <a:p>
            <a:pPr lvl="0" eaLnBrk="0" hangingPunct="0">
              <a:spcBef>
                <a:spcPct val="30000"/>
              </a:spcBef>
            </a:pPr>
            <a:r>
              <a:rPr lang="en-US" altLang="zh-TW" dirty="0" smtClean="0">
                <a:solidFill>
                  <a:srgbClr val="0070C0"/>
                </a:solidFill>
              </a:rPr>
              <a:t>    </a:t>
            </a:r>
            <a:r>
              <a:rPr lang="zh-TW" altLang="zh-TW" dirty="0" smtClean="0">
                <a:solidFill>
                  <a:srgbClr val="0070C0"/>
                </a:solidFill>
              </a:rPr>
              <a:t>/</a:t>
            </a:r>
            <a:r>
              <a:rPr lang="zh-TW" altLang="zh-TW" dirty="0">
                <a:solidFill>
                  <a:srgbClr val="0070C0"/>
                </a:solidFill>
              </a:rPr>
              <a:t>/ receive commands, and send back the responses</a:t>
            </a:r>
            <a:r>
              <a:rPr lang="zh-TW" altLang="zh-TW" dirty="0"/>
              <a:t> </a:t>
            </a:r>
            <a:endParaRPr lang="en-US" altLang="zh-TW" dirty="0" smtClean="0"/>
          </a:p>
          <a:p>
            <a:pPr lvl="0" eaLnBrk="0" hangingPunct="0">
              <a:spcBef>
                <a:spcPct val="30000"/>
              </a:spcBef>
            </a:pPr>
            <a:r>
              <a:rPr lang="en-US" altLang="zh-TW" dirty="0" smtClean="0"/>
              <a:t>    </a:t>
            </a:r>
            <a:r>
              <a:rPr lang="zh-TW" altLang="zh-TW" dirty="0" smtClean="0">
                <a:solidFill>
                  <a:srgbClr val="C00000"/>
                </a:solidFill>
              </a:rPr>
              <a:t>char</a:t>
            </a:r>
            <a:r>
              <a:rPr lang="zh-TW" altLang="zh-TW" dirty="0" smtClean="0"/>
              <a:t> </a:t>
            </a:r>
            <a:r>
              <a:rPr lang="zh-TW" altLang="zh-TW" dirty="0"/>
              <a:t>buf[</a:t>
            </a:r>
            <a:r>
              <a:rPr lang="zh-TW" altLang="zh-TW" dirty="0">
                <a:solidFill>
                  <a:srgbClr val="00B050"/>
                </a:solidFill>
              </a:rPr>
              <a:t>256</a:t>
            </a:r>
            <a:r>
              <a:rPr lang="zh-TW" altLang="zh-TW" dirty="0"/>
              <a:t>], outbuf[</a:t>
            </a:r>
            <a:r>
              <a:rPr lang="zh-TW" altLang="zh-TW" dirty="0">
                <a:solidFill>
                  <a:srgbClr val="00B050"/>
                </a:solidFill>
              </a:rPr>
              <a:t>256</a:t>
            </a:r>
            <a:r>
              <a:rPr lang="zh-TW" altLang="zh-TW" dirty="0"/>
              <a:t>]; </a:t>
            </a:r>
            <a:endParaRPr lang="en-US" altLang="zh-TW" dirty="0" smtClean="0"/>
          </a:p>
          <a:p>
            <a:pPr lvl="0" eaLnBrk="0" hangingPunct="0">
              <a:spcBef>
                <a:spcPct val="30000"/>
              </a:spcBef>
            </a:pPr>
            <a:r>
              <a:rPr lang="en-US" altLang="zh-TW" dirty="0" smtClean="0"/>
              <a:t>    </a:t>
            </a:r>
            <a:r>
              <a:rPr lang="zh-TW" altLang="zh-TW" dirty="0" smtClean="0">
                <a:solidFill>
                  <a:srgbClr val="008000"/>
                </a:solidFill>
              </a:rPr>
              <a:t>while</a:t>
            </a:r>
            <a:r>
              <a:rPr lang="zh-TW" altLang="zh-TW" dirty="0"/>
              <a:t>(</a:t>
            </a:r>
            <a:r>
              <a:rPr lang="zh-TW" altLang="zh-TW" dirty="0" smtClean="0">
                <a:solidFill>
                  <a:srgbClr val="00B050"/>
                </a:solidFill>
              </a:rPr>
              <a:t>1</a:t>
            </a:r>
            <a:r>
              <a:rPr lang="en-US" altLang="zh-TW" dirty="0" smtClean="0"/>
              <a:t>)</a:t>
            </a:r>
            <a:r>
              <a:rPr lang="zh-TW" altLang="zh-TW" dirty="0" smtClean="0"/>
              <a:t> { </a:t>
            </a:r>
            <a:endParaRPr lang="en-US" altLang="zh-TW" dirty="0" smtClean="0"/>
          </a:p>
          <a:p>
            <a:pPr lvl="0" eaLnBrk="0" hangingPunct="0">
              <a:spcBef>
                <a:spcPct val="30000"/>
              </a:spcBef>
            </a:pPr>
            <a:r>
              <a:rPr lang="en-US" altLang="zh-TW" dirty="0" smtClean="0"/>
              <a:t>        </a:t>
            </a:r>
            <a:r>
              <a:rPr lang="zh-TW" altLang="zh-TW" dirty="0" smtClean="0"/>
              <a:t>for</a:t>
            </a:r>
            <a:r>
              <a:rPr lang="zh-TW" altLang="zh-TW" dirty="0"/>
              <a:t>(</a:t>
            </a:r>
            <a:r>
              <a:rPr lang="zh-TW" altLang="zh-TW" dirty="0">
                <a:solidFill>
                  <a:srgbClr val="C00000"/>
                </a:solidFill>
              </a:rPr>
              <a:t>int</a:t>
            </a:r>
            <a:r>
              <a:rPr lang="zh-TW" altLang="zh-TW" dirty="0"/>
              <a:t> i=</a:t>
            </a:r>
            <a:r>
              <a:rPr lang="zh-TW" altLang="zh-TW" dirty="0">
                <a:solidFill>
                  <a:srgbClr val="00B050"/>
                </a:solidFill>
              </a:rPr>
              <a:t>0</a:t>
            </a:r>
            <a:r>
              <a:rPr lang="zh-TW" altLang="zh-TW" dirty="0"/>
              <a:t>; i&lt;</a:t>
            </a:r>
            <a:r>
              <a:rPr lang="zh-TW" altLang="zh-TW" b="1" dirty="0">
                <a:solidFill>
                  <a:srgbClr val="00B050"/>
                </a:solidFill>
              </a:rPr>
              <a:t>27</a:t>
            </a:r>
            <a:r>
              <a:rPr lang="zh-TW" altLang="zh-TW" dirty="0"/>
              <a:t>; i+</a:t>
            </a:r>
            <a:r>
              <a:rPr lang="zh-TW" altLang="zh-TW" dirty="0" smtClean="0"/>
              <a:t>+ { </a:t>
            </a:r>
            <a:r>
              <a:rPr lang="en-US" altLang="zh-TW" dirty="0" smtClean="0"/>
              <a:t>              // </a:t>
            </a:r>
            <a:r>
              <a:rPr lang="en-US" altLang="zh-TW" dirty="0" err="1" smtClean="0"/>
              <a:t>buf</a:t>
            </a:r>
            <a:r>
              <a:rPr lang="en-US" altLang="zh-TW" dirty="0" smtClean="0"/>
              <a:t> size 27 characters, contain RPC </a:t>
            </a:r>
            <a:r>
              <a:rPr lang="en-US" altLang="zh-TW" dirty="0" err="1" smtClean="0"/>
              <a:t>cmd</a:t>
            </a:r>
            <a:endParaRPr lang="en-US" altLang="zh-TW" dirty="0" smtClean="0"/>
          </a:p>
          <a:p>
            <a:pPr lvl="0" eaLnBrk="0" hangingPunct="0">
              <a:spcBef>
                <a:spcPct val="30000"/>
              </a:spcBef>
            </a:pPr>
            <a:r>
              <a:rPr lang="en-US" altLang="zh-TW" dirty="0"/>
              <a:t> </a:t>
            </a:r>
            <a:r>
              <a:rPr lang="en-US" altLang="zh-TW" dirty="0" smtClean="0"/>
              <a:t>            </a:t>
            </a:r>
            <a:r>
              <a:rPr lang="zh-TW" altLang="zh-TW" dirty="0" smtClean="0"/>
              <a:t>buf</a:t>
            </a:r>
            <a:r>
              <a:rPr lang="zh-TW" altLang="zh-TW" dirty="0"/>
              <a:t>[i] = pc.putc(pc.getc()); </a:t>
            </a:r>
            <a:r>
              <a:rPr lang="en-US" altLang="zh-TW" dirty="0" smtClean="0"/>
              <a:t> // echo back host data</a:t>
            </a:r>
          </a:p>
          <a:p>
            <a:pPr lvl="0" eaLnBrk="0" hangingPunct="0">
              <a:spcBef>
                <a:spcPct val="30000"/>
              </a:spcBef>
            </a:pPr>
            <a:r>
              <a:rPr lang="en-US" altLang="zh-TW" dirty="0"/>
              <a:t> </a:t>
            </a:r>
            <a:r>
              <a:rPr lang="en-US" altLang="zh-TW" dirty="0" smtClean="0"/>
              <a:t>        </a:t>
            </a:r>
            <a:r>
              <a:rPr lang="zh-TW" altLang="zh-TW" dirty="0" smtClean="0"/>
              <a:t>} </a:t>
            </a:r>
            <a:endParaRPr lang="en-US" altLang="zh-TW" dirty="0" smtClean="0"/>
          </a:p>
          <a:p>
            <a:pPr lvl="0" eaLnBrk="0" hangingPunct="0">
              <a:spcBef>
                <a:spcPct val="30000"/>
              </a:spcBef>
            </a:pPr>
            <a:r>
              <a:rPr lang="en-US" altLang="zh-TW" dirty="0"/>
              <a:t> </a:t>
            </a:r>
            <a:r>
              <a:rPr lang="en-US" altLang="zh-TW" dirty="0" smtClean="0"/>
              <a:t>       </a:t>
            </a:r>
            <a:r>
              <a:rPr lang="zh-TW" altLang="zh-TW" dirty="0" smtClean="0">
                <a:solidFill>
                  <a:srgbClr val="0070C0"/>
                </a:solidFill>
              </a:rPr>
              <a:t>/</a:t>
            </a:r>
            <a:r>
              <a:rPr lang="zh-TW" altLang="zh-TW" dirty="0">
                <a:solidFill>
                  <a:srgbClr val="0070C0"/>
                </a:solidFill>
              </a:rPr>
              <a:t>/Call the static call method on the RPC class</a:t>
            </a:r>
            <a:r>
              <a:rPr lang="zh-TW" altLang="zh-TW" dirty="0"/>
              <a:t> </a:t>
            </a:r>
            <a:endParaRPr lang="en-US" altLang="zh-TW" dirty="0" smtClean="0"/>
          </a:p>
          <a:p>
            <a:pPr lvl="0" eaLnBrk="0" hangingPunct="0">
              <a:spcBef>
                <a:spcPct val="30000"/>
              </a:spcBef>
            </a:pPr>
            <a:r>
              <a:rPr lang="en-US" altLang="zh-TW" dirty="0"/>
              <a:t> </a:t>
            </a:r>
            <a:r>
              <a:rPr lang="en-US" altLang="zh-TW" dirty="0" smtClean="0"/>
              <a:t>       </a:t>
            </a:r>
            <a:r>
              <a:rPr lang="zh-TW" altLang="zh-TW" b="1" dirty="0" smtClean="0">
                <a:solidFill>
                  <a:srgbClr val="FF0000"/>
                </a:solidFill>
              </a:rPr>
              <a:t>RPC</a:t>
            </a:r>
            <a:r>
              <a:rPr lang="zh-TW" altLang="zh-TW" b="1" dirty="0">
                <a:solidFill>
                  <a:srgbClr val="FF0000"/>
                </a:solidFill>
              </a:rPr>
              <a:t>::call(buf, outbuf); </a:t>
            </a:r>
            <a:r>
              <a:rPr lang="en-US" altLang="zh-TW" b="1" dirty="0" smtClean="0">
                <a:solidFill>
                  <a:srgbClr val="FF0000"/>
                </a:solidFill>
              </a:rPr>
              <a:t>    // execute RPC </a:t>
            </a:r>
            <a:r>
              <a:rPr lang="en-US" altLang="zh-TW" b="1" dirty="0" err="1" smtClean="0">
                <a:solidFill>
                  <a:srgbClr val="FF0000"/>
                </a:solidFill>
              </a:rPr>
              <a:t>cmd</a:t>
            </a:r>
            <a:r>
              <a:rPr lang="en-US" altLang="zh-TW" b="1" dirty="0" smtClean="0">
                <a:solidFill>
                  <a:srgbClr val="FF0000"/>
                </a:solidFill>
              </a:rPr>
              <a:t> in </a:t>
            </a:r>
            <a:r>
              <a:rPr lang="en-US" altLang="zh-TW" b="1" dirty="0" err="1" smtClean="0">
                <a:solidFill>
                  <a:srgbClr val="FF0000"/>
                </a:solidFill>
              </a:rPr>
              <a:t>buf</a:t>
            </a:r>
            <a:r>
              <a:rPr lang="en-US" altLang="zh-TW" b="1" dirty="0" smtClean="0">
                <a:solidFill>
                  <a:srgbClr val="FF0000"/>
                </a:solidFill>
              </a:rPr>
              <a:t> and result in </a:t>
            </a:r>
            <a:r>
              <a:rPr lang="en-US" altLang="zh-TW" b="1" dirty="0" err="1" smtClean="0">
                <a:solidFill>
                  <a:srgbClr val="FF0000"/>
                </a:solidFill>
              </a:rPr>
              <a:t>outbuf</a:t>
            </a:r>
            <a:endParaRPr lang="en-US" altLang="zh-TW" b="1" dirty="0" smtClean="0">
              <a:solidFill>
                <a:srgbClr val="FF0000"/>
              </a:solidFill>
            </a:endParaRPr>
          </a:p>
          <a:p>
            <a:pPr lvl="0" eaLnBrk="0" hangingPunct="0">
              <a:spcBef>
                <a:spcPct val="30000"/>
              </a:spcBef>
            </a:pPr>
            <a:r>
              <a:rPr lang="en-US" altLang="zh-TW" dirty="0"/>
              <a:t> </a:t>
            </a:r>
            <a:r>
              <a:rPr lang="en-US" altLang="zh-TW" dirty="0" smtClean="0"/>
              <a:t>       </a:t>
            </a:r>
            <a:r>
              <a:rPr lang="zh-TW" altLang="zh-TW" b="1" dirty="0" smtClean="0"/>
              <a:t>pc</a:t>
            </a:r>
            <a:r>
              <a:rPr lang="zh-TW" altLang="zh-TW" b="1" dirty="0"/>
              <a:t>.printf(</a:t>
            </a:r>
            <a:r>
              <a:rPr lang="zh-TW" altLang="zh-TW" b="1" dirty="0">
                <a:solidFill>
                  <a:srgbClr val="0070C0"/>
                </a:solidFill>
              </a:rPr>
              <a:t>"%s\r\n"</a:t>
            </a:r>
            <a:r>
              <a:rPr lang="zh-TW" altLang="zh-TW" b="1" dirty="0"/>
              <a:t>, outbuf); </a:t>
            </a:r>
            <a:r>
              <a:rPr lang="en-US" altLang="zh-TW" b="1" dirty="0" smtClean="0"/>
              <a:t> // send result back to host terminal</a:t>
            </a:r>
          </a:p>
          <a:p>
            <a:pPr lvl="0" eaLnBrk="0" hangingPunct="0">
              <a:spcBef>
                <a:spcPct val="30000"/>
              </a:spcBef>
            </a:pPr>
            <a:r>
              <a:rPr lang="en-US" altLang="zh-TW" dirty="0" smtClean="0"/>
              <a:t>    </a:t>
            </a:r>
            <a:r>
              <a:rPr lang="zh-TW" altLang="zh-TW" dirty="0" smtClean="0"/>
              <a:t>}</a:t>
            </a:r>
            <a:endParaRPr lang="en-US" altLang="zh-TW" dirty="0" smtClean="0"/>
          </a:p>
          <a:p>
            <a:pPr lvl="0" eaLnBrk="0" hangingPunct="0">
              <a:spcBef>
                <a:spcPct val="30000"/>
              </a:spcBef>
            </a:pPr>
            <a:r>
              <a:rPr lang="en-US" altLang="zh-TW" dirty="0" smtClean="0"/>
              <a:t>}</a:t>
            </a:r>
            <a:endParaRPr lang="zh-TW" altLang="en-US" dirty="0"/>
          </a:p>
        </p:txBody>
      </p:sp>
      <p:sp>
        <p:nvSpPr>
          <p:cNvPr id="2"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矩形 2"/>
          <p:cNvSpPr/>
          <p:nvPr/>
        </p:nvSpPr>
        <p:spPr>
          <a:xfrm>
            <a:off x="285720" y="5108260"/>
            <a:ext cx="8286808" cy="769441"/>
          </a:xfrm>
          <a:prstGeom prst="rect">
            <a:avLst/>
          </a:prstGeom>
        </p:spPr>
        <p:txBody>
          <a:bodyPr wrap="square">
            <a:spAutoFit/>
          </a:bodyPr>
          <a:lstStyle/>
          <a:p>
            <a:r>
              <a:rPr lang="en-US" altLang="zh-TW" sz="2200" dirty="0" smtClean="0">
                <a:latin typeface="+mn-lt"/>
              </a:rPr>
              <a:t>On host computer, use </a:t>
            </a:r>
            <a:r>
              <a:rPr lang="en-US" altLang="zh-TW" sz="2200" dirty="0">
                <a:latin typeface="+mn-lt"/>
              </a:rPr>
              <a:t>the </a:t>
            </a:r>
            <a:r>
              <a:rPr lang="en-US" altLang="zh-TW" sz="2200" dirty="0" smtClean="0">
                <a:latin typeface="+mn-lt"/>
              </a:rPr>
              <a:t>command  </a:t>
            </a:r>
            <a:r>
              <a:rPr lang="en-US" altLang="zh-TW" sz="2200" dirty="0">
                <a:solidFill>
                  <a:srgbClr val="0000CC"/>
                </a:solidFill>
              </a:rPr>
              <a:t>$ </a:t>
            </a:r>
            <a:r>
              <a:rPr lang="en-US" altLang="zh-TW" sz="2200" dirty="0" err="1">
                <a:solidFill>
                  <a:srgbClr val="0000CC"/>
                </a:solidFill>
              </a:rPr>
              <a:t>ls</a:t>
            </a:r>
            <a:r>
              <a:rPr lang="en-US" altLang="zh-TW" sz="2200" dirty="0">
                <a:solidFill>
                  <a:srgbClr val="0000CC"/>
                </a:solidFill>
              </a:rPr>
              <a:t> /dev/</a:t>
            </a:r>
            <a:r>
              <a:rPr lang="en-US" altLang="zh-TW" sz="2200" dirty="0" err="1">
                <a:solidFill>
                  <a:srgbClr val="0000CC"/>
                </a:solidFill>
              </a:rPr>
              <a:t>ttyACM</a:t>
            </a:r>
            <a:r>
              <a:rPr lang="en-US" altLang="zh-TW" sz="2200" dirty="0" smtClean="0">
                <a:solidFill>
                  <a:srgbClr val="0000CC"/>
                </a:solidFill>
              </a:rPr>
              <a:t>*</a:t>
            </a:r>
            <a:r>
              <a:rPr lang="en-US" altLang="zh-TW" sz="2200" dirty="0" smtClean="0"/>
              <a:t>  </a:t>
            </a:r>
            <a:r>
              <a:rPr lang="en-US" altLang="zh-TW" sz="2200" dirty="0"/>
              <a:t>to find the device. You will see the following information.</a:t>
            </a:r>
            <a:endParaRPr lang="zh-TW" altLang="en-US" sz="2200" dirty="0">
              <a:latin typeface="+mn-lt"/>
            </a:endParaRPr>
          </a:p>
        </p:txBody>
      </p:sp>
      <p:sp>
        <p:nvSpPr>
          <p:cNvPr id="6" name="Rectangle 2"/>
          <p:cNvSpPr>
            <a:spLocks noChangeArrowheads="1"/>
          </p:cNvSpPr>
          <p:nvPr/>
        </p:nvSpPr>
        <p:spPr bwMode="auto">
          <a:xfrm>
            <a:off x="683567" y="5910509"/>
            <a:ext cx="1449115" cy="342701"/>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b="1" i="0" u="none" strike="noStrike" cap="none" normalizeH="0" baseline="0" dirty="0" smtClean="0">
                <a:ln>
                  <a:noFill/>
                </a:ln>
                <a:solidFill>
                  <a:srgbClr val="FFFFFF"/>
                </a:solidFill>
                <a:effectLst/>
                <a:latin typeface="Arial Unicode MS" panose="020B0604020202020204" pitchFamily="34" charset="-120"/>
                <a:ea typeface="Monaco"/>
              </a:rPr>
              <a:t>/dev/ttyACM0</a:t>
            </a:r>
            <a:r>
              <a:rPr kumimoji="0" lang="zh-TW" altLang="zh-TW" b="0" i="0" u="none" strike="noStrike" cap="none" normalizeH="0" baseline="0" dirty="0" smtClean="0">
                <a:ln>
                  <a:noFill/>
                </a:ln>
                <a:solidFill>
                  <a:schemeClr val="tx1"/>
                </a:solidFill>
                <a:effectLst/>
              </a:rPr>
              <a:t> </a:t>
            </a:r>
          </a:p>
        </p:txBody>
      </p:sp>
      <p:sp>
        <p:nvSpPr>
          <p:cNvPr id="8" name="矩形 7"/>
          <p:cNvSpPr/>
          <p:nvPr/>
        </p:nvSpPr>
        <p:spPr>
          <a:xfrm>
            <a:off x="285719" y="6300028"/>
            <a:ext cx="8190063" cy="430887"/>
          </a:xfrm>
          <a:prstGeom prst="rect">
            <a:avLst/>
          </a:prstGeom>
        </p:spPr>
        <p:txBody>
          <a:bodyPr wrap="none">
            <a:spAutoFit/>
          </a:bodyPr>
          <a:lstStyle/>
          <a:p>
            <a:r>
              <a:rPr lang="en-US" altLang="zh-TW" sz="2200" dirty="0">
                <a:latin typeface="+mn-lt"/>
              </a:rPr>
              <a:t>Connect to K66F using screen </a:t>
            </a:r>
            <a:r>
              <a:rPr lang="en-US" altLang="zh-TW" sz="2200" dirty="0" smtClean="0">
                <a:latin typeface="+mn-lt"/>
              </a:rPr>
              <a:t>with </a:t>
            </a:r>
            <a:r>
              <a:rPr lang="en-US" altLang="zh-TW" sz="2200" dirty="0">
                <a:solidFill>
                  <a:srgbClr val="0000CC"/>
                </a:solidFill>
              </a:rPr>
              <a:t>$ </a:t>
            </a:r>
            <a:r>
              <a:rPr lang="en-US" altLang="zh-TW" sz="2200" dirty="0" err="1">
                <a:solidFill>
                  <a:srgbClr val="0000CC"/>
                </a:solidFill>
              </a:rPr>
              <a:t>sudo</a:t>
            </a:r>
            <a:r>
              <a:rPr lang="en-US" altLang="zh-TW" sz="2200" dirty="0">
                <a:solidFill>
                  <a:srgbClr val="0000CC"/>
                </a:solidFill>
              </a:rPr>
              <a:t> screen /</a:t>
            </a:r>
            <a:r>
              <a:rPr lang="en-US" altLang="zh-TW" sz="2200" dirty="0" err="1">
                <a:solidFill>
                  <a:srgbClr val="0000CC"/>
                </a:solidFill>
              </a:rPr>
              <a:t>dev</a:t>
            </a:r>
            <a:r>
              <a:rPr lang="en-US" altLang="zh-TW" sz="2200" dirty="0">
                <a:solidFill>
                  <a:srgbClr val="0000CC"/>
                </a:solidFill>
              </a:rPr>
              <a:t>/ttyACM0</a:t>
            </a:r>
            <a:endParaRPr lang="zh-TW" altLang="en-US" sz="2200" dirty="0">
              <a:solidFill>
                <a:srgbClr val="0000CC"/>
              </a:solidFill>
              <a:latin typeface="+mn-lt"/>
            </a:endParaRPr>
          </a:p>
        </p:txBody>
      </p:sp>
    </p:spTree>
    <p:extLst>
      <p:ext uri="{BB962C8B-B14F-4D97-AF65-F5344CB8AC3E}">
        <p14:creationId xmlns:p14="http://schemas.microsoft.com/office/powerpoint/2010/main" val="6978861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11</a:t>
            </a:fld>
            <a:endParaRPr lang="en-US" altLang="zh-TW"/>
          </a:p>
        </p:txBody>
      </p:sp>
      <p:sp>
        <p:nvSpPr>
          <p:cNvPr id="2"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矩形 2"/>
          <p:cNvSpPr/>
          <p:nvPr/>
        </p:nvSpPr>
        <p:spPr>
          <a:xfrm>
            <a:off x="285720" y="548680"/>
            <a:ext cx="8286808" cy="646331"/>
          </a:xfrm>
          <a:prstGeom prst="rect">
            <a:avLst/>
          </a:prstGeom>
        </p:spPr>
        <p:txBody>
          <a:bodyPr wrap="square">
            <a:spAutoFit/>
          </a:bodyPr>
          <a:lstStyle/>
          <a:p>
            <a:r>
              <a:rPr lang="en-US" altLang="zh-TW" dirty="0">
                <a:latin typeface="+mn-lt"/>
              </a:rPr>
              <a:t>Use the </a:t>
            </a:r>
            <a:r>
              <a:rPr lang="en-US" altLang="zh-TW" dirty="0" smtClean="0">
                <a:latin typeface="+mn-lt"/>
              </a:rPr>
              <a:t>command  </a:t>
            </a:r>
            <a:r>
              <a:rPr lang="en-US" altLang="zh-TW" dirty="0">
                <a:solidFill>
                  <a:srgbClr val="0000CC"/>
                </a:solidFill>
              </a:rPr>
              <a:t>$ </a:t>
            </a:r>
            <a:r>
              <a:rPr lang="en-US" altLang="zh-TW" dirty="0" err="1">
                <a:solidFill>
                  <a:srgbClr val="0000CC"/>
                </a:solidFill>
              </a:rPr>
              <a:t>ls</a:t>
            </a:r>
            <a:r>
              <a:rPr lang="en-US" altLang="zh-TW" dirty="0">
                <a:solidFill>
                  <a:srgbClr val="0000CC"/>
                </a:solidFill>
              </a:rPr>
              <a:t> /</a:t>
            </a:r>
            <a:r>
              <a:rPr lang="en-US" altLang="zh-TW" dirty="0" err="1">
                <a:solidFill>
                  <a:srgbClr val="0000CC"/>
                </a:solidFill>
              </a:rPr>
              <a:t>dev</a:t>
            </a:r>
            <a:r>
              <a:rPr lang="en-US" altLang="zh-TW" dirty="0">
                <a:solidFill>
                  <a:srgbClr val="0000CC"/>
                </a:solidFill>
              </a:rPr>
              <a:t>/</a:t>
            </a:r>
            <a:r>
              <a:rPr lang="en-US" altLang="zh-TW" dirty="0" err="1">
                <a:solidFill>
                  <a:srgbClr val="0000CC"/>
                </a:solidFill>
              </a:rPr>
              <a:t>ttyACM</a:t>
            </a:r>
            <a:r>
              <a:rPr lang="en-US" altLang="zh-TW" dirty="0" smtClean="0">
                <a:solidFill>
                  <a:srgbClr val="0000CC"/>
                </a:solidFill>
              </a:rPr>
              <a:t>*</a:t>
            </a:r>
            <a:r>
              <a:rPr lang="en-US" altLang="zh-TW" dirty="0" smtClean="0"/>
              <a:t>  </a:t>
            </a:r>
            <a:r>
              <a:rPr lang="en-US" altLang="zh-TW" dirty="0"/>
              <a:t>to find the device. You will see the following information.</a:t>
            </a:r>
            <a:endParaRPr lang="zh-TW" altLang="en-US" dirty="0">
              <a:latin typeface="+mn-lt"/>
            </a:endParaRPr>
          </a:p>
        </p:txBody>
      </p:sp>
      <p:sp>
        <p:nvSpPr>
          <p:cNvPr id="6" name="Rectangle 2"/>
          <p:cNvSpPr>
            <a:spLocks noChangeArrowheads="1"/>
          </p:cNvSpPr>
          <p:nvPr/>
        </p:nvSpPr>
        <p:spPr bwMode="auto">
          <a:xfrm>
            <a:off x="683567" y="1268760"/>
            <a:ext cx="1449115" cy="342701"/>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b="1" i="0" u="none" strike="noStrike" cap="none" normalizeH="0" baseline="0" dirty="0" smtClean="0">
                <a:ln>
                  <a:noFill/>
                </a:ln>
                <a:solidFill>
                  <a:srgbClr val="FFFFFF"/>
                </a:solidFill>
                <a:effectLst/>
                <a:latin typeface="Arial Unicode MS" panose="020B0604020202020204" pitchFamily="34" charset="-120"/>
                <a:ea typeface="Monaco"/>
              </a:rPr>
              <a:t>/dev/ttyACM0</a:t>
            </a:r>
            <a:r>
              <a:rPr kumimoji="0" lang="zh-TW" altLang="zh-TW" b="0" i="0" u="none" strike="noStrike" cap="none" normalizeH="0" baseline="0" dirty="0" smtClean="0">
                <a:ln>
                  <a:noFill/>
                </a:ln>
                <a:solidFill>
                  <a:schemeClr val="tx1"/>
                </a:solidFill>
                <a:effectLst/>
              </a:rPr>
              <a:t> </a:t>
            </a:r>
          </a:p>
        </p:txBody>
      </p:sp>
      <p:sp>
        <p:nvSpPr>
          <p:cNvPr id="8" name="矩形 7"/>
          <p:cNvSpPr/>
          <p:nvPr/>
        </p:nvSpPr>
        <p:spPr>
          <a:xfrm>
            <a:off x="285719" y="1686215"/>
            <a:ext cx="6724918" cy="369332"/>
          </a:xfrm>
          <a:prstGeom prst="rect">
            <a:avLst/>
          </a:prstGeom>
        </p:spPr>
        <p:txBody>
          <a:bodyPr wrap="none">
            <a:spAutoFit/>
          </a:bodyPr>
          <a:lstStyle/>
          <a:p>
            <a:r>
              <a:rPr lang="en-US" altLang="zh-TW" dirty="0">
                <a:latin typeface="+mn-lt"/>
              </a:rPr>
              <a:t>Connect to K66F using screen </a:t>
            </a:r>
            <a:r>
              <a:rPr lang="en-US" altLang="zh-TW" dirty="0" smtClean="0">
                <a:latin typeface="+mn-lt"/>
              </a:rPr>
              <a:t>with </a:t>
            </a:r>
            <a:r>
              <a:rPr lang="en-US" altLang="zh-TW" dirty="0">
                <a:solidFill>
                  <a:srgbClr val="0000CC"/>
                </a:solidFill>
              </a:rPr>
              <a:t>$ </a:t>
            </a:r>
            <a:r>
              <a:rPr lang="en-US" altLang="zh-TW" dirty="0" err="1">
                <a:solidFill>
                  <a:srgbClr val="0000CC"/>
                </a:solidFill>
              </a:rPr>
              <a:t>sudo</a:t>
            </a:r>
            <a:r>
              <a:rPr lang="en-US" altLang="zh-TW" dirty="0">
                <a:solidFill>
                  <a:srgbClr val="0000CC"/>
                </a:solidFill>
              </a:rPr>
              <a:t> screen /</a:t>
            </a:r>
            <a:r>
              <a:rPr lang="en-US" altLang="zh-TW" dirty="0" err="1">
                <a:solidFill>
                  <a:srgbClr val="0000CC"/>
                </a:solidFill>
              </a:rPr>
              <a:t>dev</a:t>
            </a:r>
            <a:r>
              <a:rPr lang="en-US" altLang="zh-TW" dirty="0">
                <a:solidFill>
                  <a:srgbClr val="0000CC"/>
                </a:solidFill>
              </a:rPr>
              <a:t>/ttyACM0</a:t>
            </a:r>
            <a:endParaRPr lang="zh-TW" altLang="en-US" dirty="0">
              <a:solidFill>
                <a:srgbClr val="0000CC"/>
              </a:solidFill>
              <a:latin typeface="+mn-lt"/>
            </a:endParaRPr>
          </a:p>
        </p:txBody>
      </p:sp>
      <p:sp>
        <p:nvSpPr>
          <p:cNvPr id="7" name="矩形 6"/>
          <p:cNvSpPr/>
          <p:nvPr/>
        </p:nvSpPr>
        <p:spPr>
          <a:xfrm>
            <a:off x="285718" y="2289557"/>
            <a:ext cx="7454633" cy="369332"/>
          </a:xfrm>
          <a:prstGeom prst="rect">
            <a:avLst/>
          </a:prstGeom>
        </p:spPr>
        <p:txBody>
          <a:bodyPr wrap="square">
            <a:spAutoFit/>
          </a:bodyPr>
          <a:lstStyle/>
          <a:p>
            <a:r>
              <a:rPr lang="en-US" altLang="zh-TW" dirty="0">
                <a:latin typeface="+mn-lt"/>
              </a:rPr>
              <a:t>Enter the following command. It will call </a:t>
            </a:r>
            <a:r>
              <a:rPr lang="en-US" altLang="zh-TW" b="1" dirty="0" err="1" smtClean="0">
                <a:solidFill>
                  <a:srgbClr val="0000CC"/>
                </a:solidFill>
                <a:latin typeface="+mn-lt"/>
              </a:rPr>
              <a:t>myled.write</a:t>
            </a:r>
            <a:r>
              <a:rPr lang="en-US" altLang="zh-TW" b="1" dirty="0" smtClean="0">
                <a:solidFill>
                  <a:srgbClr val="0000CC"/>
                </a:solidFill>
                <a:latin typeface="+mn-lt"/>
              </a:rPr>
              <a:t>(1</a:t>
            </a:r>
            <a:r>
              <a:rPr lang="en-US" altLang="zh-TW" b="1" dirty="0">
                <a:solidFill>
                  <a:srgbClr val="0000CC"/>
                </a:solidFill>
                <a:latin typeface="+mn-lt"/>
              </a:rPr>
              <a:t>)</a:t>
            </a:r>
            <a:r>
              <a:rPr lang="en-US" altLang="zh-TW" dirty="0">
                <a:solidFill>
                  <a:srgbClr val="555555"/>
                </a:solidFill>
                <a:latin typeface="+mn-lt"/>
              </a:rPr>
              <a:t> </a:t>
            </a:r>
            <a:r>
              <a:rPr lang="en-US" altLang="zh-TW" dirty="0">
                <a:latin typeface="+mn-lt"/>
              </a:rPr>
              <a:t>at K66F.</a:t>
            </a:r>
            <a:endParaRPr lang="zh-TW" altLang="en-US" dirty="0">
              <a:latin typeface="+mn-lt"/>
            </a:endParaRPr>
          </a:p>
        </p:txBody>
      </p:sp>
      <p:sp>
        <p:nvSpPr>
          <p:cNvPr id="9" name="Rectangle 1"/>
          <p:cNvSpPr>
            <a:spLocks noChangeArrowheads="1"/>
          </p:cNvSpPr>
          <p:nvPr/>
        </p:nvSpPr>
        <p:spPr bwMode="auto">
          <a:xfrm>
            <a:off x="664330" y="2721548"/>
            <a:ext cx="1487587" cy="342701"/>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b="1" i="0" u="none" strike="noStrike" cap="none" normalizeH="0" baseline="0" smtClean="0">
                <a:ln>
                  <a:noFill/>
                </a:ln>
                <a:solidFill>
                  <a:srgbClr val="FFFFFF"/>
                </a:solidFill>
                <a:effectLst/>
                <a:latin typeface="Arial Unicode MS" panose="020B0604020202020204" pitchFamily="34" charset="-120"/>
                <a:ea typeface="Monaco"/>
              </a:rPr>
              <a:t>/myled/write 1</a:t>
            </a:r>
            <a:r>
              <a:rPr kumimoji="0" lang="zh-TW" altLang="zh-TW" b="0" i="0" u="none" strike="noStrike" cap="none" normalizeH="0" baseline="0" smtClean="0">
                <a:ln>
                  <a:noFill/>
                </a:ln>
                <a:solidFill>
                  <a:schemeClr val="tx1"/>
                </a:solidFill>
                <a:effectLst/>
              </a:rPr>
              <a:t> </a:t>
            </a:r>
          </a:p>
        </p:txBody>
      </p:sp>
      <p:sp>
        <p:nvSpPr>
          <p:cNvPr id="10" name="矩形 9"/>
          <p:cNvSpPr/>
          <p:nvPr/>
        </p:nvSpPr>
        <p:spPr>
          <a:xfrm>
            <a:off x="285717" y="3273568"/>
            <a:ext cx="7454633" cy="1754326"/>
          </a:xfrm>
          <a:prstGeom prst="rect">
            <a:avLst/>
          </a:prstGeom>
        </p:spPr>
        <p:txBody>
          <a:bodyPr wrap="square">
            <a:spAutoFit/>
          </a:bodyPr>
          <a:lstStyle/>
          <a:p>
            <a:r>
              <a:rPr lang="en-US" altLang="zh-TW" dirty="0">
                <a:latin typeface="+mn-lt"/>
              </a:rPr>
              <a:t>After you enter</a:t>
            </a:r>
            <a:r>
              <a:rPr lang="en-US" altLang="zh-TW" dirty="0">
                <a:solidFill>
                  <a:srgbClr val="0000CC"/>
                </a:solidFill>
                <a:latin typeface="+mn-lt"/>
              </a:rPr>
              <a:t> </a:t>
            </a:r>
            <a:r>
              <a:rPr lang="en-US" altLang="zh-TW" b="1" dirty="0">
                <a:solidFill>
                  <a:srgbClr val="0000CC"/>
                </a:solidFill>
                <a:latin typeface="+mn-lt"/>
              </a:rPr>
              <a:t>/</a:t>
            </a:r>
            <a:r>
              <a:rPr lang="en-US" altLang="zh-TW" b="1" dirty="0" err="1">
                <a:solidFill>
                  <a:srgbClr val="0000CC"/>
                </a:solidFill>
                <a:latin typeface="+mn-lt"/>
              </a:rPr>
              <a:t>myled</a:t>
            </a:r>
            <a:r>
              <a:rPr lang="en-US" altLang="zh-TW" b="1" dirty="0">
                <a:solidFill>
                  <a:srgbClr val="0000CC"/>
                </a:solidFill>
                <a:latin typeface="+mn-lt"/>
              </a:rPr>
              <a:t>/write 1</a:t>
            </a:r>
            <a:r>
              <a:rPr lang="en-US" altLang="zh-TW" dirty="0">
                <a:latin typeface="+mn-lt"/>
              </a:rPr>
              <a:t> (14 chars), please keep </a:t>
            </a:r>
            <a:r>
              <a:rPr lang="en-US" altLang="zh-TW" dirty="0" smtClean="0">
                <a:latin typeface="+mn-lt"/>
              </a:rPr>
              <a:t>entering </a:t>
            </a:r>
            <a:r>
              <a:rPr lang="en-US" altLang="zh-TW" b="1" dirty="0">
                <a:solidFill>
                  <a:srgbClr val="0000CC"/>
                </a:solidFill>
              </a:rPr>
              <a:t>13 white </a:t>
            </a:r>
            <a:r>
              <a:rPr lang="en-US" altLang="zh-TW" b="1" dirty="0" err="1" smtClean="0">
                <a:solidFill>
                  <a:srgbClr val="0000CC"/>
                </a:solidFill>
              </a:rPr>
              <a:t>sapces</a:t>
            </a:r>
            <a:r>
              <a:rPr lang="en-US" altLang="zh-TW" b="1" dirty="0" smtClean="0"/>
              <a:t> </a:t>
            </a:r>
            <a:r>
              <a:rPr lang="en-US" altLang="zh-TW" b="1" dirty="0"/>
              <a:t>(13 chars) </a:t>
            </a:r>
            <a:r>
              <a:rPr lang="en-US" altLang="zh-TW" dirty="0"/>
              <a:t>to satisfy the </a:t>
            </a:r>
            <a:r>
              <a:rPr lang="en-US" altLang="zh-TW" b="1" dirty="0">
                <a:solidFill>
                  <a:srgbClr val="C00000"/>
                </a:solidFill>
              </a:rPr>
              <a:t>buffer size(27 chars</a:t>
            </a:r>
            <a:r>
              <a:rPr lang="en-US" altLang="zh-TW" b="1" dirty="0" smtClean="0">
                <a:solidFill>
                  <a:srgbClr val="C00000"/>
                </a:solidFill>
              </a:rPr>
              <a:t>)</a:t>
            </a:r>
            <a:r>
              <a:rPr lang="en-US" altLang="zh-TW" b="1" dirty="0" smtClean="0"/>
              <a:t>.</a:t>
            </a:r>
          </a:p>
          <a:p>
            <a:endParaRPr lang="en-US" altLang="zh-TW" dirty="0">
              <a:latin typeface="+mn-lt"/>
            </a:endParaRPr>
          </a:p>
          <a:p>
            <a:r>
              <a:rPr lang="en-US" altLang="zh-TW" dirty="0"/>
              <a:t>Note that now we can </a:t>
            </a:r>
            <a:r>
              <a:rPr lang="en-US" altLang="zh-TW" b="1" dirty="0">
                <a:solidFill>
                  <a:srgbClr val="CC00CC"/>
                </a:solidFill>
              </a:rPr>
              <a:t>send "commands" to K66F from remote end of UART with built-in RPC setup</a:t>
            </a:r>
            <a:r>
              <a:rPr lang="en-US" altLang="zh-TW" dirty="0"/>
              <a:t>. Note also that we </a:t>
            </a:r>
            <a:r>
              <a:rPr lang="en-US" altLang="zh-TW" b="1" dirty="0">
                <a:solidFill>
                  <a:srgbClr val="0000CC"/>
                </a:solidFill>
              </a:rPr>
              <a:t>can only control known </a:t>
            </a:r>
            <a:r>
              <a:rPr lang="en-US" altLang="zh-TW" b="1" dirty="0" err="1">
                <a:solidFill>
                  <a:srgbClr val="0000CC"/>
                </a:solidFill>
              </a:rPr>
              <a:t>mbed</a:t>
            </a:r>
            <a:r>
              <a:rPr lang="en-US" altLang="zh-TW" b="1" dirty="0">
                <a:solidFill>
                  <a:srgbClr val="0000CC"/>
                </a:solidFill>
              </a:rPr>
              <a:t> object names</a:t>
            </a:r>
            <a:r>
              <a:rPr lang="en-US" altLang="zh-TW" dirty="0"/>
              <a:t>.</a:t>
            </a:r>
            <a:endParaRPr lang="zh-TW" altLang="en-US" dirty="0">
              <a:latin typeface="+mn-lt"/>
            </a:endParaRPr>
          </a:p>
        </p:txBody>
      </p:sp>
      <p:sp>
        <p:nvSpPr>
          <p:cNvPr id="11" name="矩形 10"/>
          <p:cNvSpPr/>
          <p:nvPr/>
        </p:nvSpPr>
        <p:spPr>
          <a:xfrm>
            <a:off x="285716" y="5105400"/>
            <a:ext cx="7382627" cy="369332"/>
          </a:xfrm>
          <a:prstGeom prst="rect">
            <a:avLst/>
          </a:prstGeom>
        </p:spPr>
        <p:txBody>
          <a:bodyPr wrap="square">
            <a:spAutoFit/>
          </a:bodyPr>
          <a:lstStyle/>
          <a:p>
            <a:r>
              <a:rPr lang="en-US" altLang="zh-TW" dirty="0">
                <a:latin typeface="+mn-lt"/>
              </a:rPr>
              <a:t>Enter the following command. It will call </a:t>
            </a:r>
            <a:r>
              <a:rPr lang="en-US" altLang="zh-TW" b="1" dirty="0" err="1" smtClean="0">
                <a:solidFill>
                  <a:srgbClr val="0000CC"/>
                </a:solidFill>
                <a:latin typeface="+mn-lt"/>
              </a:rPr>
              <a:t>myled.write</a:t>
            </a:r>
            <a:r>
              <a:rPr lang="en-US" altLang="zh-TW" b="1" dirty="0" smtClean="0">
                <a:solidFill>
                  <a:srgbClr val="0000CC"/>
                </a:solidFill>
                <a:latin typeface="+mn-lt"/>
              </a:rPr>
              <a:t>(0</a:t>
            </a:r>
            <a:r>
              <a:rPr lang="en-US" altLang="zh-TW" b="1" dirty="0">
                <a:solidFill>
                  <a:srgbClr val="0000CC"/>
                </a:solidFill>
                <a:latin typeface="+mn-lt"/>
              </a:rPr>
              <a:t>)</a:t>
            </a:r>
            <a:r>
              <a:rPr lang="en-US" altLang="zh-TW" dirty="0">
                <a:latin typeface="+mn-lt"/>
              </a:rPr>
              <a:t> at K66F.</a:t>
            </a:r>
            <a:endParaRPr lang="zh-TW" altLang="en-US" dirty="0">
              <a:latin typeface="+mn-lt"/>
            </a:endParaRPr>
          </a:p>
        </p:txBody>
      </p:sp>
      <p:sp>
        <p:nvSpPr>
          <p:cNvPr id="12" name="Rectangle 2"/>
          <p:cNvSpPr>
            <a:spLocks noChangeArrowheads="1"/>
          </p:cNvSpPr>
          <p:nvPr/>
        </p:nvSpPr>
        <p:spPr bwMode="auto">
          <a:xfrm>
            <a:off x="664329" y="5486400"/>
            <a:ext cx="1487587" cy="342701"/>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b="1" i="0" u="none" strike="noStrike" cap="none" normalizeH="0" baseline="0" dirty="0" smtClean="0">
                <a:ln>
                  <a:noFill/>
                </a:ln>
                <a:solidFill>
                  <a:srgbClr val="FFFFFF"/>
                </a:solidFill>
                <a:effectLst/>
                <a:latin typeface="Arial Unicode MS" panose="020B0604020202020204" pitchFamily="34" charset="-120"/>
                <a:ea typeface="Monaco"/>
              </a:rPr>
              <a:t>/myled/write 0</a:t>
            </a:r>
            <a:r>
              <a:rPr kumimoji="0" lang="zh-TW" altLang="zh-TW" b="0" i="0" u="none" strike="noStrike" cap="none" normalizeH="0" baseline="0" dirty="0" smtClean="0">
                <a:ln>
                  <a:noFill/>
                </a:ln>
                <a:solidFill>
                  <a:schemeClr val="tx1"/>
                </a:solidFill>
                <a:effectLst/>
              </a:rPr>
              <a:t> </a:t>
            </a:r>
          </a:p>
        </p:txBody>
      </p:sp>
      <p:sp>
        <p:nvSpPr>
          <p:cNvPr id="13" name="矩形 12"/>
          <p:cNvSpPr/>
          <p:nvPr/>
        </p:nvSpPr>
        <p:spPr>
          <a:xfrm>
            <a:off x="285716" y="5943600"/>
            <a:ext cx="7670660" cy="646331"/>
          </a:xfrm>
          <a:prstGeom prst="rect">
            <a:avLst/>
          </a:prstGeom>
        </p:spPr>
        <p:txBody>
          <a:bodyPr wrap="square">
            <a:spAutoFit/>
          </a:bodyPr>
          <a:lstStyle/>
          <a:p>
            <a:r>
              <a:rPr lang="en-US" altLang="zh-TW" dirty="0" smtClean="0"/>
              <a:t>When </a:t>
            </a:r>
            <a:r>
              <a:rPr lang="en-US" altLang="zh-TW" dirty="0"/>
              <a:t>you enter</a:t>
            </a:r>
            <a:r>
              <a:rPr lang="en-US" altLang="zh-TW" dirty="0">
                <a:solidFill>
                  <a:srgbClr val="0000CC"/>
                </a:solidFill>
              </a:rPr>
              <a:t> </a:t>
            </a:r>
            <a:r>
              <a:rPr lang="en-US" altLang="zh-TW" b="1" dirty="0">
                <a:solidFill>
                  <a:srgbClr val="0000CC"/>
                </a:solidFill>
              </a:rPr>
              <a:t>/</a:t>
            </a:r>
            <a:r>
              <a:rPr lang="en-US" altLang="zh-TW" b="1" dirty="0" err="1">
                <a:solidFill>
                  <a:srgbClr val="0000CC"/>
                </a:solidFill>
              </a:rPr>
              <a:t>myled</a:t>
            </a:r>
            <a:r>
              <a:rPr lang="en-US" altLang="zh-TW" b="1" dirty="0">
                <a:solidFill>
                  <a:srgbClr val="0000CC"/>
                </a:solidFill>
              </a:rPr>
              <a:t>/write </a:t>
            </a:r>
            <a:r>
              <a:rPr lang="en-US" altLang="zh-TW" b="1" dirty="0" smtClean="0">
                <a:solidFill>
                  <a:srgbClr val="0000CC"/>
                </a:solidFill>
              </a:rPr>
              <a:t>0</a:t>
            </a:r>
            <a:r>
              <a:rPr lang="en-US" altLang="zh-TW" dirty="0"/>
              <a:t> (14 chars), please keep entering </a:t>
            </a:r>
            <a:r>
              <a:rPr lang="en-US" altLang="zh-TW" dirty="0">
                <a:solidFill>
                  <a:srgbClr val="0000CC"/>
                </a:solidFill>
              </a:rPr>
              <a:t>13 white </a:t>
            </a:r>
            <a:r>
              <a:rPr lang="en-US" altLang="zh-TW" dirty="0" err="1">
                <a:solidFill>
                  <a:srgbClr val="0000CC"/>
                </a:solidFill>
              </a:rPr>
              <a:t>sapces</a:t>
            </a:r>
            <a:r>
              <a:rPr lang="en-US" altLang="zh-TW" dirty="0"/>
              <a:t> (13 chars) to satisfy the </a:t>
            </a:r>
            <a:r>
              <a:rPr lang="en-US" altLang="zh-TW" dirty="0">
                <a:solidFill>
                  <a:srgbClr val="C00000"/>
                </a:solidFill>
              </a:rPr>
              <a:t>buffer size(27 chars)</a:t>
            </a:r>
            <a:r>
              <a:rPr lang="en-US" altLang="zh-TW" dirty="0"/>
              <a:t>.</a:t>
            </a:r>
          </a:p>
        </p:txBody>
      </p:sp>
      <p:sp>
        <p:nvSpPr>
          <p:cNvPr id="5" name="矩形 4"/>
          <p:cNvSpPr/>
          <p:nvPr/>
        </p:nvSpPr>
        <p:spPr>
          <a:xfrm>
            <a:off x="2151916" y="2698931"/>
            <a:ext cx="6640710" cy="338554"/>
          </a:xfrm>
          <a:prstGeom prst="rect">
            <a:avLst/>
          </a:prstGeom>
        </p:spPr>
        <p:txBody>
          <a:bodyPr wrap="square">
            <a:spAutoFit/>
          </a:bodyPr>
          <a:lstStyle/>
          <a:p>
            <a:pPr fontAlgn="ctr"/>
            <a:r>
              <a:rPr lang="en-US" altLang="zh-TW" sz="1600" b="1" dirty="0" smtClean="0">
                <a:latin typeface="inherit"/>
              </a:rPr>
              <a:t>“</a:t>
            </a:r>
            <a:r>
              <a:rPr lang="en-US" altLang="zh-TW" sz="1600" b="1" dirty="0" smtClean="0">
                <a:solidFill>
                  <a:srgbClr val="FF0000"/>
                </a:solidFill>
                <a:latin typeface="inherit"/>
              </a:rPr>
              <a:t>/&lt;</a:t>
            </a:r>
            <a:r>
              <a:rPr lang="en-US" altLang="zh-TW" sz="1600" b="1" dirty="0">
                <a:solidFill>
                  <a:srgbClr val="FF0000"/>
                </a:solidFill>
                <a:latin typeface="inherit"/>
              </a:rPr>
              <a:t>Object name&gt;/&lt;Method name&gt; &lt;Arguments separated by spaces&gt;</a:t>
            </a:r>
            <a:r>
              <a:rPr lang="en-US" altLang="zh-TW" sz="1600" b="1" dirty="0">
                <a:latin typeface="inherit"/>
              </a:rPr>
              <a:t>"</a:t>
            </a:r>
          </a:p>
        </p:txBody>
      </p:sp>
    </p:spTree>
    <p:extLst>
      <p:ext uri="{BB962C8B-B14F-4D97-AF65-F5344CB8AC3E}">
        <p14:creationId xmlns:p14="http://schemas.microsoft.com/office/powerpoint/2010/main" val="19139099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t>4.3   Python RPC via </a:t>
            </a:r>
            <a:r>
              <a:rPr lang="en-US" altLang="zh-TW" b="0" dirty="0" smtClean="0"/>
              <a:t>Serial</a:t>
            </a:r>
            <a:br>
              <a:rPr lang="en-US" altLang="zh-TW" b="0" dirty="0" smtClean="0"/>
            </a:br>
            <a:endParaRPr lang="en-US" altLang="zh-TW" b="0" dirty="0"/>
          </a:p>
        </p:txBody>
      </p:sp>
      <p:sp>
        <p:nvSpPr>
          <p:cNvPr id="3" name="內容版面配置區 2"/>
          <p:cNvSpPr>
            <a:spLocks noGrp="1"/>
          </p:cNvSpPr>
          <p:nvPr>
            <p:ph idx="1"/>
          </p:nvPr>
        </p:nvSpPr>
        <p:spPr>
          <a:xfrm>
            <a:off x="428596" y="838200"/>
            <a:ext cx="8240275" cy="1065300"/>
          </a:xfrm>
        </p:spPr>
        <p:txBody>
          <a:bodyPr>
            <a:normAutofit/>
          </a:bodyPr>
          <a:lstStyle/>
          <a:p>
            <a:r>
              <a:rPr lang="en-US" altLang="zh-TW" sz="2000" dirty="0"/>
              <a:t>Using Python to remote control K66F</a:t>
            </a:r>
            <a:endParaRPr lang="en-US" altLang="zh-TW" sz="2000" dirty="0" smtClean="0"/>
          </a:p>
        </p:txBody>
      </p:sp>
      <p:sp>
        <p:nvSpPr>
          <p:cNvPr id="7" name="Rectangle 1"/>
          <p:cNvSpPr>
            <a:spLocks noChangeArrowheads="1"/>
          </p:cNvSpPr>
          <p:nvPr/>
        </p:nvSpPr>
        <p:spPr bwMode="auto">
          <a:xfrm>
            <a:off x="457200" y="278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chemeClr val="tx1"/>
                </a:solidFill>
                <a:effectLst/>
                <a:latin typeface="Arial" panose="020B0604020202020204" pitchFamily="34" charset="0"/>
              </a:rPr>
              <a:t/>
            </a:r>
            <a:br>
              <a:rPr kumimoji="0" lang="zh-TW" altLang="zh-TW" sz="1800" b="0" i="0" u="none" strike="noStrike" cap="none" normalizeH="0" baseline="0" smtClean="0">
                <a:ln>
                  <a:noFill/>
                </a:ln>
                <a:solidFill>
                  <a:schemeClr val="tx1"/>
                </a:solidFill>
                <a:effectLst/>
                <a:latin typeface="Arial" panose="020B0604020202020204" pitchFamily="34" charset="0"/>
              </a:rPr>
            </a:br>
            <a:endParaRPr kumimoji="0" lang="zh-TW" altLang="zh-TW" sz="1800" b="0" i="0" u="none" strike="noStrike" cap="none" normalizeH="0" baseline="0" smtClean="0">
              <a:ln>
                <a:noFill/>
              </a:ln>
              <a:solidFill>
                <a:schemeClr val="tx1"/>
              </a:solidFill>
              <a:effectLst/>
              <a:latin typeface="Arial" panose="020B0604020202020204" pitchFamily="34" charset="0"/>
            </a:endParaRPr>
          </a:p>
        </p:txBody>
      </p:sp>
      <p:sp>
        <p:nvSpPr>
          <p:cNvPr id="5" name="矩形 4"/>
          <p:cNvSpPr/>
          <p:nvPr/>
        </p:nvSpPr>
        <p:spPr>
          <a:xfrm>
            <a:off x="1187624" y="1200090"/>
            <a:ext cx="5888343" cy="400110"/>
          </a:xfrm>
          <a:prstGeom prst="rect">
            <a:avLst/>
          </a:prstGeom>
        </p:spPr>
        <p:txBody>
          <a:bodyPr wrap="none">
            <a:spAutoFit/>
          </a:bodyPr>
          <a:lstStyle/>
          <a:p>
            <a:r>
              <a:rPr lang="en-US" altLang="zh-TW" sz="2000" dirty="0"/>
              <a:t>Write a Python program to control </a:t>
            </a:r>
            <a:r>
              <a:rPr lang="en-US" altLang="zh-TW" sz="2000" dirty="0" smtClean="0"/>
              <a:t>K66F </a:t>
            </a:r>
            <a:r>
              <a:rPr lang="en-US" altLang="zh-TW" sz="2000" dirty="0" err="1" smtClean="0"/>
              <a:t>mbed</a:t>
            </a:r>
            <a:r>
              <a:rPr lang="en-US" altLang="zh-TW" sz="2000" dirty="0" smtClean="0"/>
              <a:t> led</a:t>
            </a:r>
            <a:r>
              <a:rPr lang="en-US" altLang="zh-TW" sz="2000" dirty="0"/>
              <a:t>.</a:t>
            </a:r>
            <a:endParaRPr lang="zh-TW" altLang="en-US" sz="2000" b="1" dirty="0">
              <a:solidFill>
                <a:srgbClr val="0000CC"/>
              </a:solidFill>
            </a:endParaRPr>
          </a:p>
        </p:txBody>
      </p:sp>
      <p:sp>
        <p:nvSpPr>
          <p:cNvPr id="6" name="矩形 5"/>
          <p:cNvSpPr/>
          <p:nvPr/>
        </p:nvSpPr>
        <p:spPr>
          <a:xfrm>
            <a:off x="1199287" y="1504890"/>
            <a:ext cx="5301451" cy="400110"/>
          </a:xfrm>
          <a:prstGeom prst="rect">
            <a:avLst/>
          </a:prstGeom>
        </p:spPr>
        <p:txBody>
          <a:bodyPr wrap="none">
            <a:spAutoFit/>
          </a:bodyPr>
          <a:lstStyle/>
          <a:p>
            <a:r>
              <a:rPr lang="en-US" altLang="zh-TW" sz="2000" dirty="0">
                <a:latin typeface="+mn-lt"/>
              </a:rPr>
              <a:t>Copy the following codes into myled_write.py</a:t>
            </a:r>
            <a:endParaRPr lang="zh-TW" altLang="en-US" sz="2000" dirty="0">
              <a:latin typeface="+mn-lt"/>
            </a:endParaRPr>
          </a:p>
        </p:txBody>
      </p:sp>
      <p:sp>
        <p:nvSpPr>
          <p:cNvPr id="8" name="Rectangle 2"/>
          <p:cNvSpPr>
            <a:spLocks noChangeArrowheads="1"/>
          </p:cNvSpPr>
          <p:nvPr/>
        </p:nvSpPr>
        <p:spPr bwMode="auto">
          <a:xfrm>
            <a:off x="587111" y="1905000"/>
            <a:ext cx="7413889" cy="4303786"/>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serial</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time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serdev</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'/dev/ttyACM0'</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sz="1600" b="0" i="1" u="none" strike="noStrike" cap="none" normalizeH="0" baseline="0" dirty="0" smtClean="0">
                <a:ln>
                  <a:noFill/>
                </a:ln>
                <a:solidFill>
                  <a:srgbClr val="408090"/>
                </a:solidFill>
                <a:effectLst/>
                <a:latin typeface="Arial Unicode MS" panose="020B0604020202020204" pitchFamily="34" charset="-120"/>
                <a:ea typeface="inherit"/>
              </a:rPr>
              <a:t># use the device name you get from `ls /dev/ttyACM*`</a:t>
            </a:r>
            <a:r>
              <a:rPr kumimoji="0" lang="zh-TW" altLang="zh-TW" sz="1600"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sz="1600"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chemeClr val="tx1"/>
                </a:solidFill>
                <a:effectLst/>
                <a:ea typeface="inherit"/>
              </a:rPr>
              <a:t>s</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chemeClr val="tx1"/>
                </a:solidFill>
                <a:effectLst/>
                <a:ea typeface="inherit"/>
              </a:rPr>
              <a:t>serdev</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write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"/myled/write 1 </a:t>
            </a:r>
            <a:r>
              <a:rPr kumimoji="0" lang="en-US" altLang="zh-TW" b="0" i="0" u="none" strike="noStrike" cap="none" normalizeH="0" baseline="0" dirty="0" smtClean="0">
                <a:ln>
                  <a:noFill/>
                </a:ln>
                <a:solidFill>
                  <a:srgbClr val="4070A0"/>
                </a:solidFill>
                <a:effectLst/>
                <a:latin typeface="Arial Unicode MS" panose="020B0604020202020204" pitchFamily="34" charset="-120"/>
                <a:ea typeface="inherit"/>
              </a:rPr>
              <a:t>            </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line</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s</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readline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1" u="none" strike="noStrike" cap="none" normalizeH="0" baseline="0" dirty="0" smtClean="0">
                <a:ln>
                  <a:noFill/>
                </a:ln>
                <a:solidFill>
                  <a:srgbClr val="408090"/>
                </a:solidFill>
                <a:effectLst/>
                <a:latin typeface="Arial Unicode MS" panose="020B0604020202020204" pitchFamily="34" charset="-120"/>
                <a:ea typeface="inherit"/>
              </a:rPr>
              <a:t># Read an echo string from K66F terminated with '\n'</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print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chemeClr val="tx1"/>
                </a:solidFill>
                <a:effectLst/>
                <a:ea typeface="inherit"/>
              </a:rPr>
              <a:t>line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time</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sleep</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208050"/>
                </a:solidFill>
                <a:effectLst/>
                <a:latin typeface="Arial Unicode MS" panose="020B0604020202020204" pitchFamily="34" charset="-120"/>
                <a:ea typeface="inherit"/>
              </a:rPr>
              <a:t>1</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write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"/myled/write 0 </a:t>
            </a:r>
            <a:r>
              <a:rPr kumimoji="0" lang="en-US" altLang="zh-TW" b="0" i="0" u="none" strike="noStrike" cap="none" normalizeH="0" baseline="0" dirty="0" smtClean="0">
                <a:ln>
                  <a:noFill/>
                </a:ln>
                <a:solidFill>
                  <a:srgbClr val="4070A0"/>
                </a:solidFill>
                <a:effectLst/>
                <a:latin typeface="Arial Unicode MS" panose="020B0604020202020204" pitchFamily="34" charset="-120"/>
                <a:ea typeface="inherit"/>
              </a:rPr>
              <a:t>            </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line</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s</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readline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1" u="none" strike="noStrike" cap="none" normalizeH="0" baseline="0" dirty="0" smtClean="0">
                <a:ln>
                  <a:noFill/>
                </a:ln>
                <a:solidFill>
                  <a:srgbClr val="408090"/>
                </a:solidFill>
                <a:effectLst/>
                <a:latin typeface="Arial Unicode MS" panose="020B0604020202020204" pitchFamily="34" charset="-120"/>
                <a:ea typeface="inherit"/>
              </a:rPr>
              <a:t># Read an echo string from K66F terminated with '\n'</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print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chemeClr val="tx1"/>
                </a:solidFill>
                <a:effectLst/>
                <a:ea typeface="inherit"/>
              </a:rPr>
              <a:t>line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chemeClr val="tx1"/>
                </a:solidFill>
                <a:effectLst/>
                <a:ea typeface="inherit"/>
              </a:rPr>
              <a:t>close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0" i="0" u="none" strike="noStrike" cap="none" normalizeH="0" baseline="0" dirty="0" smtClean="0">
                <a:ln>
                  <a:noFill/>
                </a:ln>
                <a:solidFill>
                  <a:schemeClr val="tx1"/>
                </a:solidFill>
                <a:effectLst/>
              </a:rPr>
              <a:t> </a:t>
            </a:r>
          </a:p>
        </p:txBody>
      </p:sp>
      <p:sp>
        <p:nvSpPr>
          <p:cNvPr id="9" name="矩形 8"/>
          <p:cNvSpPr/>
          <p:nvPr/>
        </p:nvSpPr>
        <p:spPr>
          <a:xfrm>
            <a:off x="323529" y="6096000"/>
            <a:ext cx="8619346" cy="707886"/>
          </a:xfrm>
          <a:prstGeom prst="rect">
            <a:avLst/>
          </a:prstGeom>
        </p:spPr>
        <p:txBody>
          <a:bodyPr wrap="square">
            <a:spAutoFit/>
          </a:bodyPr>
          <a:lstStyle/>
          <a:p>
            <a:r>
              <a:rPr lang="en-US" altLang="zh-TW" sz="2000" dirty="0">
                <a:latin typeface="+mn-lt"/>
              </a:rPr>
              <a:t>Note that we are actually sending exactly the same commands as we have done with "screen".</a:t>
            </a:r>
            <a:endParaRPr lang="zh-TW" altLang="en-US" sz="2000" dirty="0">
              <a:latin typeface="+mn-lt"/>
            </a:endParaRPr>
          </a:p>
        </p:txBody>
      </p:sp>
    </p:spTree>
    <p:extLst>
      <p:ext uri="{BB962C8B-B14F-4D97-AF65-F5344CB8AC3E}">
        <p14:creationId xmlns:p14="http://schemas.microsoft.com/office/powerpoint/2010/main" val="82141299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smtClean="0"/>
              <a:t>4.4</a:t>
            </a:r>
            <a:r>
              <a:rPr lang="en-US" altLang="zh-TW" b="0" dirty="0"/>
              <a:t>   </a:t>
            </a:r>
            <a:r>
              <a:rPr lang="en-US" altLang="zh-TW" b="0" dirty="0" smtClean="0"/>
              <a:t>Custom </a:t>
            </a:r>
            <a:r>
              <a:rPr lang="en-US" altLang="zh-TW" b="0" dirty="0"/>
              <a:t>RPC </a:t>
            </a:r>
            <a:r>
              <a:rPr lang="en-US" altLang="zh-TW" b="0" dirty="0" smtClean="0"/>
              <a:t>Function</a:t>
            </a:r>
            <a:br>
              <a:rPr lang="en-US" altLang="zh-TW" b="0" dirty="0" smtClean="0"/>
            </a:br>
            <a:endParaRPr lang="en-US" altLang="zh-TW" b="0" dirty="0"/>
          </a:p>
        </p:txBody>
      </p:sp>
      <p:sp>
        <p:nvSpPr>
          <p:cNvPr id="3" name="內容版面配置區 2"/>
          <p:cNvSpPr>
            <a:spLocks noGrp="1"/>
          </p:cNvSpPr>
          <p:nvPr>
            <p:ph idx="1"/>
          </p:nvPr>
        </p:nvSpPr>
        <p:spPr>
          <a:xfrm>
            <a:off x="428596" y="980728"/>
            <a:ext cx="7724804" cy="5343872"/>
          </a:xfrm>
        </p:spPr>
        <p:txBody>
          <a:bodyPr>
            <a:noAutofit/>
          </a:bodyPr>
          <a:lstStyle/>
          <a:p>
            <a:r>
              <a:rPr lang="en-US" altLang="zh-TW" sz="2400" dirty="0" err="1" smtClean="0">
                <a:solidFill>
                  <a:srgbClr val="C00000"/>
                </a:solidFill>
              </a:rPr>
              <a:t>RPCFunction</a:t>
            </a:r>
            <a:r>
              <a:rPr lang="en-US" altLang="zh-TW" sz="2400" dirty="0" smtClean="0"/>
              <a:t> </a:t>
            </a:r>
            <a:r>
              <a:rPr lang="en-US" altLang="zh-TW" sz="2400" dirty="0">
                <a:solidFill>
                  <a:srgbClr val="C00000"/>
                </a:solidFill>
              </a:rPr>
              <a:t>objects </a:t>
            </a:r>
            <a:r>
              <a:rPr lang="en-US" altLang="zh-TW" sz="2400" dirty="0"/>
              <a:t>behave as </a:t>
            </a:r>
            <a:r>
              <a:rPr lang="en-US" altLang="zh-TW" sz="2400" b="1" dirty="0"/>
              <a:t>containers of functions</a:t>
            </a:r>
            <a:r>
              <a:rPr lang="en-US" altLang="zh-TW" sz="2400" dirty="0"/>
              <a:t>, so the compiler know these functions can be called from </a:t>
            </a:r>
            <a:r>
              <a:rPr lang="en-US" altLang="zh-TW" sz="2400" b="1" dirty="0" err="1">
                <a:solidFill>
                  <a:srgbClr val="0000CC"/>
                </a:solidFill>
              </a:rPr>
              <a:t>mbed</a:t>
            </a:r>
            <a:r>
              <a:rPr lang="en-US" altLang="zh-TW" sz="2400" b="1" dirty="0">
                <a:solidFill>
                  <a:srgbClr val="0000CC"/>
                </a:solidFill>
              </a:rPr>
              <a:t> RPC</a:t>
            </a:r>
            <a:r>
              <a:rPr lang="en-US" altLang="zh-TW" sz="2400" dirty="0"/>
              <a:t>. </a:t>
            </a:r>
            <a:endParaRPr lang="en-US" altLang="zh-TW" sz="2400" dirty="0" smtClean="0"/>
          </a:p>
          <a:p>
            <a:r>
              <a:rPr lang="en-US" altLang="zh-TW" sz="2400" dirty="0" err="1" smtClean="0">
                <a:solidFill>
                  <a:srgbClr val="C00000"/>
                </a:solidFill>
              </a:rPr>
              <a:t>RPCFunction</a:t>
            </a:r>
            <a:r>
              <a:rPr lang="en-US" altLang="zh-TW" sz="2400" dirty="0" smtClean="0"/>
              <a:t> </a:t>
            </a:r>
            <a:r>
              <a:rPr lang="en-US" altLang="zh-TW" sz="2400" dirty="0"/>
              <a:t>has two parameters, </a:t>
            </a:r>
            <a:r>
              <a:rPr lang="en-US" altLang="zh-TW" sz="2400" b="1" dirty="0">
                <a:solidFill>
                  <a:srgbClr val="0000CC"/>
                </a:solidFill>
              </a:rPr>
              <a:t>a function pointer</a:t>
            </a:r>
            <a:r>
              <a:rPr lang="en-US" altLang="zh-TW" sz="2400" dirty="0">
                <a:solidFill>
                  <a:srgbClr val="0000CC"/>
                </a:solidFill>
              </a:rPr>
              <a:t> </a:t>
            </a:r>
            <a:r>
              <a:rPr lang="en-US" altLang="zh-TW" sz="2400" dirty="0"/>
              <a:t>and </a:t>
            </a:r>
            <a:r>
              <a:rPr lang="en-US" altLang="zh-TW" sz="2400" b="1" dirty="0">
                <a:solidFill>
                  <a:srgbClr val="0000CC"/>
                </a:solidFill>
              </a:rPr>
              <a:t>a string</a:t>
            </a:r>
            <a:r>
              <a:rPr lang="en-US" altLang="zh-TW" sz="2400" dirty="0"/>
              <a:t>: </a:t>
            </a:r>
            <a:endParaRPr lang="en-US" altLang="zh-TW" sz="2400" dirty="0" smtClean="0"/>
          </a:p>
          <a:p>
            <a:pPr lvl="1"/>
            <a:r>
              <a:rPr lang="en-US" altLang="zh-TW" sz="2200" dirty="0" smtClean="0"/>
              <a:t>The </a:t>
            </a:r>
            <a:r>
              <a:rPr lang="en-US" altLang="zh-TW" sz="2200" b="1" dirty="0">
                <a:solidFill>
                  <a:srgbClr val="0000CC"/>
                </a:solidFill>
              </a:rPr>
              <a:t>function pointer </a:t>
            </a:r>
            <a:r>
              <a:rPr lang="en-US" altLang="zh-TW" sz="2200" dirty="0"/>
              <a:t>is the </a:t>
            </a:r>
            <a:r>
              <a:rPr lang="en-US" altLang="zh-TW" sz="2200" dirty="0">
                <a:solidFill>
                  <a:srgbClr val="C00000"/>
                </a:solidFill>
              </a:rPr>
              <a:t>actual function to be called</a:t>
            </a:r>
            <a:r>
              <a:rPr lang="en-US" altLang="zh-TW" sz="2200" dirty="0"/>
              <a:t>, and </a:t>
            </a:r>
            <a:endParaRPr lang="en-US" altLang="zh-TW" sz="2200" dirty="0" smtClean="0"/>
          </a:p>
          <a:p>
            <a:pPr lvl="1"/>
            <a:r>
              <a:rPr lang="en-US" altLang="zh-TW" sz="2200" b="1" dirty="0" smtClean="0">
                <a:solidFill>
                  <a:srgbClr val="0000CC"/>
                </a:solidFill>
              </a:rPr>
              <a:t>the </a:t>
            </a:r>
            <a:r>
              <a:rPr lang="en-US" altLang="zh-TW" sz="2200" b="1" dirty="0">
                <a:solidFill>
                  <a:srgbClr val="0000CC"/>
                </a:solidFill>
              </a:rPr>
              <a:t>string </a:t>
            </a:r>
            <a:r>
              <a:rPr lang="en-US" altLang="zh-TW" sz="2200" dirty="0"/>
              <a:t>denotes the </a:t>
            </a:r>
            <a:r>
              <a:rPr lang="en-US" altLang="zh-TW" sz="2200" dirty="0">
                <a:solidFill>
                  <a:srgbClr val="C00000"/>
                </a:solidFill>
              </a:rPr>
              <a:t>name of the function</a:t>
            </a:r>
            <a:r>
              <a:rPr lang="en-US" altLang="zh-TW" sz="2200" dirty="0"/>
              <a:t>.</a:t>
            </a:r>
          </a:p>
          <a:p>
            <a:r>
              <a:rPr lang="en-US" altLang="zh-TW" sz="2400" dirty="0"/>
              <a:t>A called function have a </a:t>
            </a:r>
            <a:r>
              <a:rPr lang="en-US" altLang="zh-TW" sz="2400" b="1" dirty="0"/>
              <a:t>fixed prototype</a:t>
            </a:r>
            <a:r>
              <a:rPr lang="en-US" altLang="zh-TW" sz="2400" dirty="0"/>
              <a:t>: </a:t>
            </a:r>
            <a:r>
              <a:rPr lang="en-US" altLang="zh-TW" sz="2400" b="1" dirty="0">
                <a:solidFill>
                  <a:srgbClr val="0000CC"/>
                </a:solidFill>
              </a:rPr>
              <a:t>two char strings as parameters (input and output)</a:t>
            </a:r>
            <a:r>
              <a:rPr lang="en-US" altLang="zh-TW" sz="2400" dirty="0"/>
              <a:t>. The </a:t>
            </a:r>
            <a:r>
              <a:rPr lang="en-US" altLang="zh-TW" sz="2400" dirty="0" err="1">
                <a:solidFill>
                  <a:srgbClr val="C00000"/>
                </a:solidFill>
              </a:rPr>
              <a:t>RPCInterface</a:t>
            </a:r>
            <a:r>
              <a:rPr lang="en-US" altLang="zh-TW" sz="2400" dirty="0"/>
              <a:t> </a:t>
            </a:r>
            <a:r>
              <a:rPr lang="en-US" altLang="zh-TW" sz="2400" dirty="0">
                <a:solidFill>
                  <a:srgbClr val="C00000"/>
                </a:solidFill>
              </a:rPr>
              <a:t>library</a:t>
            </a:r>
            <a:r>
              <a:rPr lang="en-US" altLang="zh-TW" sz="2400" dirty="0"/>
              <a:t> of </a:t>
            </a:r>
            <a:r>
              <a:rPr lang="en-US" altLang="zh-TW" sz="2400" dirty="0" err="1"/>
              <a:t>mbed</a:t>
            </a:r>
            <a:r>
              <a:rPr lang="en-US" altLang="zh-TW" sz="2400" dirty="0"/>
              <a:t> provides several templates to access or output data through these char strings (examples are shown in the following).</a:t>
            </a:r>
          </a:p>
        </p:txBody>
      </p:sp>
      <p:sp>
        <p:nvSpPr>
          <p:cNvPr id="7" name="Rectangle 1"/>
          <p:cNvSpPr>
            <a:spLocks noChangeArrowheads="1"/>
          </p:cNvSpPr>
          <p:nvPr/>
        </p:nvSpPr>
        <p:spPr bwMode="auto">
          <a:xfrm>
            <a:off x="457200" y="278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chemeClr val="tx1"/>
                </a:solidFill>
                <a:effectLst/>
                <a:latin typeface="Arial" panose="020B0604020202020204" pitchFamily="34" charset="0"/>
              </a:rPr>
              <a:t/>
            </a:r>
            <a:br>
              <a:rPr kumimoji="0" lang="zh-TW" altLang="zh-TW" sz="1800" b="0" i="0" u="none" strike="noStrike" cap="none" normalizeH="0" baseline="0" smtClean="0">
                <a:ln>
                  <a:noFill/>
                </a:ln>
                <a:solidFill>
                  <a:schemeClr val="tx1"/>
                </a:solidFill>
                <a:effectLst/>
                <a:latin typeface="Arial" panose="020B0604020202020204" pitchFamily="34" charset="0"/>
              </a:rPr>
            </a:br>
            <a:endParaRPr kumimoji="0" lang="zh-TW" altLang="zh-TW"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351042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smtClean="0"/>
              <a:t>Custom RPC Function</a:t>
            </a:r>
            <a:br>
              <a:rPr lang="en-US" altLang="zh-TW" b="0" dirty="0" smtClean="0"/>
            </a:b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14</a:t>
            </a:fld>
            <a:endParaRPr lang="en-US" altLang="zh-TW"/>
          </a:p>
        </p:txBody>
      </p:sp>
      <p:sp>
        <p:nvSpPr>
          <p:cNvPr id="5" name="文字方塊 4"/>
          <p:cNvSpPr txBox="1"/>
          <p:nvPr/>
        </p:nvSpPr>
        <p:spPr>
          <a:xfrm>
            <a:off x="357158" y="2060848"/>
            <a:ext cx="8286808" cy="4552015"/>
          </a:xfrm>
          <a:prstGeom prst="rect">
            <a:avLst/>
          </a:prstGeom>
          <a:noFill/>
          <a:ln>
            <a:solidFill>
              <a:srgbClr val="008000"/>
            </a:solidFill>
          </a:ln>
        </p:spPr>
        <p:txBody>
          <a:bodyPr wrap="square" rtlCol="0">
            <a:spAutoFit/>
          </a:bodyPr>
          <a:lstStyle/>
          <a:p>
            <a:r>
              <a:rPr lang="en-US" altLang="zh-TW" dirty="0">
                <a:solidFill>
                  <a:srgbClr val="008000"/>
                </a:solidFill>
              </a:rPr>
              <a:t>#include</a:t>
            </a:r>
            <a:r>
              <a:rPr lang="en-US" altLang="zh-TW" dirty="0"/>
              <a:t> "</a:t>
            </a:r>
            <a:r>
              <a:rPr lang="en-US" altLang="zh-TW" dirty="0" err="1"/>
              <a:t>mbed.h</a:t>
            </a:r>
            <a:r>
              <a:rPr lang="en-US" altLang="zh-TW" dirty="0"/>
              <a:t>" </a:t>
            </a:r>
          </a:p>
          <a:p>
            <a:r>
              <a:rPr lang="en-US" altLang="zh-TW" dirty="0">
                <a:solidFill>
                  <a:srgbClr val="008000"/>
                </a:solidFill>
              </a:rPr>
              <a:t>#include</a:t>
            </a:r>
            <a:r>
              <a:rPr lang="en-US" altLang="zh-TW" dirty="0"/>
              <a:t> “</a:t>
            </a:r>
            <a:r>
              <a:rPr lang="en-US" altLang="zh-TW" b="1" dirty="0" err="1">
                <a:solidFill>
                  <a:srgbClr val="C00000"/>
                </a:solidFill>
              </a:rPr>
              <a:t>mbed_rpc.h</a:t>
            </a:r>
            <a:r>
              <a:rPr lang="en-US" altLang="zh-TW" dirty="0"/>
              <a:t>”</a:t>
            </a:r>
          </a:p>
          <a:p>
            <a:endParaRPr lang="en-US" altLang="zh-TW" dirty="0" smtClean="0">
              <a:solidFill>
                <a:srgbClr val="0000CC"/>
              </a:solidFill>
            </a:endParaRPr>
          </a:p>
          <a:p>
            <a:r>
              <a:rPr lang="en-US" altLang="zh-TW" dirty="0" smtClean="0">
                <a:solidFill>
                  <a:srgbClr val="0000CC"/>
                </a:solidFill>
              </a:rPr>
              <a:t>/*</a:t>
            </a:r>
            <a:r>
              <a:rPr kumimoji="0" lang="zh-TW" altLang="zh-TW" i="1" dirty="0" smtClean="0">
                <a:solidFill>
                  <a:srgbClr val="408090"/>
                </a:solidFill>
                <a:latin typeface="Arial Unicode MS" panose="020B0604020202020204" pitchFamily="34" charset="-120"/>
                <a:ea typeface="inherit"/>
              </a:rPr>
              <a:t>This example program has been updated to use the RPC </a:t>
            </a:r>
            <a:r>
              <a:rPr kumimoji="0" lang="zh-TW" altLang="zh-TW" i="1" dirty="0">
                <a:solidFill>
                  <a:srgbClr val="408090"/>
                </a:solidFill>
                <a:latin typeface="Arial Unicode MS" panose="020B0604020202020204" pitchFamily="34" charset="-120"/>
                <a:ea typeface="inherit"/>
              </a:rPr>
              <a:t>implementation in the new mbed libraries</a:t>
            </a:r>
            <a:r>
              <a:rPr kumimoji="0" lang="zh-TW" altLang="zh-TW" sz="800" dirty="0"/>
              <a:t> </a:t>
            </a:r>
            <a:r>
              <a:rPr kumimoji="0" lang="en-US" altLang="zh-TW" sz="800" dirty="0" smtClean="0"/>
              <a:t>. </a:t>
            </a:r>
            <a:r>
              <a:rPr kumimoji="0" lang="zh-TW" altLang="zh-TW" i="1" dirty="0">
                <a:solidFill>
                  <a:srgbClr val="408090"/>
                </a:solidFill>
                <a:latin typeface="Arial Unicode MS" panose="020B0604020202020204" pitchFamily="34" charset="-120"/>
                <a:ea typeface="inherit"/>
              </a:rPr>
              <a:t>This example </a:t>
            </a:r>
            <a:r>
              <a:rPr kumimoji="0" lang="zh-TW" altLang="zh-TW" i="1" dirty="0" smtClean="0">
                <a:solidFill>
                  <a:srgbClr val="408090"/>
                </a:solidFill>
                <a:latin typeface="Arial Unicode MS" panose="020B0604020202020204" pitchFamily="34" charset="-120"/>
                <a:ea typeface="inherit"/>
              </a:rPr>
              <a:t>demonstrates </a:t>
            </a:r>
            <a:r>
              <a:rPr kumimoji="0" lang="zh-TW" altLang="zh-TW" i="1" dirty="0">
                <a:solidFill>
                  <a:srgbClr val="408090"/>
                </a:solidFill>
                <a:latin typeface="Arial Unicode MS" panose="020B0604020202020204" pitchFamily="34" charset="-120"/>
                <a:ea typeface="inherit"/>
              </a:rPr>
              <a:t>using RPC over serial </a:t>
            </a:r>
          </a:p>
          <a:p>
            <a:r>
              <a:rPr lang="zh-TW" altLang="en-US" dirty="0" smtClean="0">
                <a:solidFill>
                  <a:srgbClr val="0000CC"/>
                </a:solidFill>
              </a:rPr>
              <a:t>*</a:t>
            </a:r>
            <a:r>
              <a:rPr lang="en-US" altLang="zh-TW" dirty="0" smtClean="0">
                <a:solidFill>
                  <a:srgbClr val="0000CC"/>
                </a:solidFill>
              </a:rPr>
              <a:t>/ </a:t>
            </a:r>
          </a:p>
          <a:p>
            <a:endParaRPr lang="en-US" altLang="zh-TW" dirty="0" smtClean="0"/>
          </a:p>
          <a:p>
            <a:pPr lvl="0" eaLnBrk="0" hangingPunct="0">
              <a:spcBef>
                <a:spcPct val="30000"/>
              </a:spcBef>
            </a:pPr>
            <a:r>
              <a:rPr kumimoji="0" lang="zh-TW" altLang="zh-TW" b="1" dirty="0">
                <a:ea typeface="inherit"/>
              </a:rPr>
              <a:t>RpcDigitalOut</a:t>
            </a:r>
            <a:r>
              <a:rPr kumimoji="0" lang="zh-TW" altLang="zh-TW" dirty="0">
                <a:solidFill>
                  <a:srgbClr val="333333"/>
                </a:solidFill>
                <a:latin typeface="Arial Unicode MS" panose="020B0604020202020204" pitchFamily="34" charset="-120"/>
                <a:ea typeface="Monaco"/>
              </a:rPr>
              <a:t> </a:t>
            </a:r>
            <a:r>
              <a:rPr kumimoji="0" lang="zh-TW" altLang="zh-TW" dirty="0">
                <a:solidFill>
                  <a:srgbClr val="06287E"/>
                </a:solidFill>
                <a:latin typeface="Arial Unicode MS" panose="020B0604020202020204" pitchFamily="34" charset="-120"/>
                <a:ea typeface="inherit"/>
              </a:rPr>
              <a:t>myle</a:t>
            </a:r>
            <a:r>
              <a:rPr kumimoji="0" lang="zh-TW" altLang="zh-TW" dirty="0" smtClean="0">
                <a:solidFill>
                  <a:srgbClr val="06287E"/>
                </a:solidFill>
                <a:latin typeface="Arial Unicode MS" panose="020B0604020202020204" pitchFamily="34" charset="-120"/>
                <a:ea typeface="inherit"/>
              </a:rPr>
              <a:t>d</a:t>
            </a:r>
            <a:r>
              <a:rPr kumimoji="0" lang="en-US" altLang="zh-TW" dirty="0" smtClean="0">
                <a:solidFill>
                  <a:srgbClr val="06287E"/>
                </a:solidFill>
                <a:latin typeface="Arial Unicode MS" panose="020B0604020202020204" pitchFamily="34" charset="-120"/>
                <a:ea typeface="inherit"/>
              </a:rPr>
              <a:t>1</a:t>
            </a:r>
            <a:r>
              <a:rPr kumimoji="0" lang="zh-TW" altLang="zh-TW" dirty="0" smtClean="0">
                <a:solidFill>
                  <a:srgbClr val="333333"/>
                </a:solidFill>
                <a:latin typeface="Arial Unicode MS" panose="020B0604020202020204" pitchFamily="34" charset="-120"/>
                <a:ea typeface="inherit"/>
              </a:rPr>
              <a:t>(</a:t>
            </a:r>
            <a:r>
              <a:rPr kumimoji="0" lang="zh-TW" altLang="zh-TW" dirty="0">
                <a:ea typeface="inherit"/>
              </a:rPr>
              <a:t>LED1</a:t>
            </a:r>
            <a:r>
              <a:rPr kumimoji="0" lang="zh-TW" altLang="zh-TW" dirty="0">
                <a:solidFill>
                  <a:srgbClr val="333333"/>
                </a:solidFill>
                <a:latin typeface="Arial Unicode MS" panose="020B0604020202020204" pitchFamily="34" charset="-120"/>
                <a:ea typeface="inherit"/>
              </a:rPr>
              <a:t>,</a:t>
            </a:r>
            <a:r>
              <a:rPr kumimoji="0" lang="zh-TW" altLang="zh-TW" dirty="0">
                <a:solidFill>
                  <a:srgbClr val="4070A0"/>
                </a:solidFill>
                <a:latin typeface="Arial Unicode MS" panose="020B0604020202020204" pitchFamily="34" charset="-120"/>
                <a:ea typeface="inherit"/>
              </a:rPr>
              <a:t>"myle</a:t>
            </a:r>
            <a:r>
              <a:rPr kumimoji="0" lang="zh-TW" altLang="zh-TW" dirty="0" smtClean="0">
                <a:solidFill>
                  <a:srgbClr val="4070A0"/>
                </a:solidFill>
                <a:latin typeface="Arial Unicode MS" panose="020B0604020202020204" pitchFamily="34" charset="-120"/>
                <a:ea typeface="inherit"/>
              </a:rPr>
              <a:t>d</a:t>
            </a:r>
            <a:r>
              <a:rPr kumimoji="0" lang="en-US" altLang="zh-TW" dirty="0" smtClean="0">
                <a:solidFill>
                  <a:srgbClr val="4070A0"/>
                </a:solidFill>
                <a:latin typeface="Arial Unicode MS" panose="020B0604020202020204" pitchFamily="34" charset="-120"/>
                <a:ea typeface="inherit"/>
              </a:rPr>
              <a:t>1</a:t>
            </a:r>
            <a:r>
              <a:rPr kumimoji="0" lang="zh-TW" altLang="zh-TW" dirty="0" smtClean="0">
                <a:solidFill>
                  <a:srgbClr val="4070A0"/>
                </a:solidFill>
                <a:latin typeface="Arial Unicode MS" panose="020B0604020202020204" pitchFamily="34" charset="-120"/>
                <a:ea typeface="inherit"/>
              </a:rPr>
              <a:t>"</a:t>
            </a:r>
            <a:r>
              <a:rPr kumimoji="0" lang="zh-TW" altLang="zh-TW" dirty="0">
                <a:solidFill>
                  <a:srgbClr val="333333"/>
                </a:solidFill>
                <a:latin typeface="Arial Unicode MS" panose="020B0604020202020204" pitchFamily="34" charset="-120"/>
                <a:ea typeface="inherit"/>
              </a:rPr>
              <a:t>);</a:t>
            </a:r>
            <a:r>
              <a:rPr kumimoji="0" lang="zh-TW" altLang="zh-TW" dirty="0">
                <a:solidFill>
                  <a:srgbClr val="333333"/>
                </a:solidFill>
                <a:latin typeface="Arial Unicode MS" panose="020B0604020202020204" pitchFamily="34" charset="-120"/>
                <a:ea typeface="Monaco"/>
              </a:rPr>
              <a:t> </a:t>
            </a:r>
            <a:endParaRPr kumimoji="0" lang="en-US" altLang="zh-TW"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b="1" dirty="0" smtClean="0">
                <a:ea typeface="inherit"/>
              </a:rPr>
              <a:t>RpcDigitalOut</a:t>
            </a:r>
            <a:r>
              <a:rPr kumimoji="0" lang="zh-TW" altLang="zh-TW" b="1" dirty="0" smtClean="0">
                <a:solidFill>
                  <a:srgbClr val="333333"/>
                </a:solidFill>
                <a:latin typeface="Arial Unicode MS" panose="020B0604020202020204" pitchFamily="34" charset="-120"/>
                <a:ea typeface="Monaco"/>
              </a:rPr>
              <a:t> </a:t>
            </a:r>
            <a:r>
              <a:rPr kumimoji="0" lang="zh-TW" altLang="zh-TW" dirty="0">
                <a:solidFill>
                  <a:srgbClr val="06287E"/>
                </a:solidFill>
                <a:latin typeface="Arial Unicode MS" panose="020B0604020202020204" pitchFamily="34" charset="-120"/>
                <a:ea typeface="inherit"/>
              </a:rPr>
              <a:t>myled2</a:t>
            </a:r>
            <a:r>
              <a:rPr kumimoji="0" lang="zh-TW" altLang="zh-TW" dirty="0">
                <a:solidFill>
                  <a:srgbClr val="333333"/>
                </a:solidFill>
                <a:latin typeface="Arial Unicode MS" panose="020B0604020202020204" pitchFamily="34" charset="-120"/>
                <a:ea typeface="inherit"/>
              </a:rPr>
              <a:t>(</a:t>
            </a:r>
            <a:r>
              <a:rPr kumimoji="0" lang="zh-TW" altLang="zh-TW" dirty="0">
                <a:ea typeface="inherit"/>
              </a:rPr>
              <a:t>LED2</a:t>
            </a:r>
            <a:r>
              <a:rPr kumimoji="0" lang="zh-TW" altLang="zh-TW" dirty="0">
                <a:solidFill>
                  <a:srgbClr val="333333"/>
                </a:solidFill>
                <a:latin typeface="Arial Unicode MS" panose="020B0604020202020204" pitchFamily="34" charset="-120"/>
                <a:ea typeface="inherit"/>
              </a:rPr>
              <a:t>,</a:t>
            </a:r>
            <a:r>
              <a:rPr kumimoji="0" lang="zh-TW" altLang="zh-TW" dirty="0">
                <a:solidFill>
                  <a:srgbClr val="4070A0"/>
                </a:solidFill>
                <a:latin typeface="Arial Unicode MS" panose="020B0604020202020204" pitchFamily="34" charset="-120"/>
                <a:ea typeface="inherit"/>
              </a:rPr>
              <a:t>"myled2"</a:t>
            </a:r>
            <a:r>
              <a:rPr kumimoji="0" lang="zh-TW" altLang="zh-TW" dirty="0">
                <a:solidFill>
                  <a:srgbClr val="333333"/>
                </a:solidFill>
                <a:latin typeface="Arial Unicode MS" panose="020B0604020202020204" pitchFamily="34" charset="-120"/>
                <a:ea typeface="inherit"/>
              </a:rPr>
              <a:t>);</a:t>
            </a:r>
            <a:r>
              <a:rPr kumimoji="0" lang="zh-TW" altLang="zh-TW" dirty="0">
                <a:solidFill>
                  <a:srgbClr val="333333"/>
                </a:solidFill>
                <a:latin typeface="Arial Unicode MS" panose="020B0604020202020204" pitchFamily="34" charset="-120"/>
                <a:ea typeface="Monaco"/>
              </a:rPr>
              <a:t> </a:t>
            </a:r>
            <a:endParaRPr kumimoji="0" lang="en-US" altLang="zh-TW"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b="1" dirty="0" smtClean="0">
                <a:ea typeface="inherit"/>
              </a:rPr>
              <a:t>RpcDigitalOut</a:t>
            </a:r>
            <a:r>
              <a:rPr kumimoji="0" lang="zh-TW" altLang="zh-TW" dirty="0" smtClean="0">
                <a:solidFill>
                  <a:srgbClr val="333333"/>
                </a:solidFill>
                <a:latin typeface="Arial Unicode MS" panose="020B0604020202020204" pitchFamily="34" charset="-120"/>
                <a:ea typeface="Monaco"/>
              </a:rPr>
              <a:t> </a:t>
            </a:r>
            <a:r>
              <a:rPr kumimoji="0" lang="zh-TW" altLang="zh-TW" dirty="0">
                <a:solidFill>
                  <a:srgbClr val="06287E"/>
                </a:solidFill>
                <a:latin typeface="Arial Unicode MS" panose="020B0604020202020204" pitchFamily="34" charset="-120"/>
                <a:ea typeface="inherit"/>
              </a:rPr>
              <a:t>myled3</a:t>
            </a:r>
            <a:r>
              <a:rPr kumimoji="0" lang="zh-TW" altLang="zh-TW" dirty="0">
                <a:solidFill>
                  <a:srgbClr val="333333"/>
                </a:solidFill>
                <a:latin typeface="Arial Unicode MS" panose="020B0604020202020204" pitchFamily="34" charset="-120"/>
                <a:ea typeface="inherit"/>
              </a:rPr>
              <a:t>(</a:t>
            </a:r>
            <a:r>
              <a:rPr kumimoji="0" lang="zh-TW" altLang="zh-TW" dirty="0">
                <a:ea typeface="inherit"/>
              </a:rPr>
              <a:t>LED3</a:t>
            </a:r>
            <a:r>
              <a:rPr kumimoji="0" lang="zh-TW" altLang="zh-TW" dirty="0">
                <a:solidFill>
                  <a:srgbClr val="333333"/>
                </a:solidFill>
                <a:latin typeface="Arial Unicode MS" panose="020B0604020202020204" pitchFamily="34" charset="-120"/>
                <a:ea typeface="inherit"/>
              </a:rPr>
              <a:t>,</a:t>
            </a:r>
            <a:r>
              <a:rPr kumimoji="0" lang="zh-TW" altLang="zh-TW" dirty="0">
                <a:solidFill>
                  <a:srgbClr val="4070A0"/>
                </a:solidFill>
                <a:latin typeface="Arial Unicode MS" panose="020B0604020202020204" pitchFamily="34" charset="-120"/>
                <a:ea typeface="inherit"/>
              </a:rPr>
              <a:t>"myled3"</a:t>
            </a:r>
            <a:r>
              <a:rPr kumimoji="0" lang="zh-TW" altLang="zh-TW" dirty="0">
                <a:solidFill>
                  <a:srgbClr val="333333"/>
                </a:solidFill>
                <a:latin typeface="Arial Unicode MS" panose="020B0604020202020204" pitchFamily="34" charset="-120"/>
                <a:ea typeface="inherit"/>
              </a:rPr>
              <a:t>);</a:t>
            </a:r>
            <a:r>
              <a:rPr kumimoji="0" lang="zh-TW" altLang="zh-TW" dirty="0">
                <a:solidFill>
                  <a:srgbClr val="333333"/>
                </a:solidFill>
                <a:latin typeface="Arial Unicode MS" panose="020B0604020202020204" pitchFamily="34" charset="-120"/>
                <a:ea typeface="Monaco"/>
              </a:rPr>
              <a:t> </a:t>
            </a:r>
            <a:endParaRPr kumimoji="0" lang="en-US" altLang="zh-TW"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dirty="0" smtClean="0">
                <a:ea typeface="inherit"/>
              </a:rPr>
              <a:t>Serial</a:t>
            </a:r>
            <a:r>
              <a:rPr kumimoji="0" lang="zh-TW" altLang="zh-TW" dirty="0" smtClean="0">
                <a:solidFill>
                  <a:srgbClr val="333333"/>
                </a:solidFill>
                <a:latin typeface="Arial Unicode MS" panose="020B0604020202020204" pitchFamily="34" charset="-120"/>
                <a:ea typeface="Monaco"/>
              </a:rPr>
              <a:t> </a:t>
            </a:r>
            <a:r>
              <a:rPr kumimoji="0" lang="zh-TW" altLang="zh-TW" dirty="0">
                <a:solidFill>
                  <a:srgbClr val="06287E"/>
                </a:solidFill>
                <a:latin typeface="Arial Unicode MS" panose="020B0604020202020204" pitchFamily="34" charset="-120"/>
                <a:ea typeface="inherit"/>
              </a:rPr>
              <a:t>pc</a:t>
            </a:r>
            <a:r>
              <a:rPr kumimoji="0" lang="zh-TW" altLang="zh-TW" dirty="0">
                <a:solidFill>
                  <a:srgbClr val="333333"/>
                </a:solidFill>
                <a:latin typeface="Arial Unicode MS" panose="020B0604020202020204" pitchFamily="34" charset="-120"/>
                <a:ea typeface="inherit"/>
              </a:rPr>
              <a:t>(</a:t>
            </a:r>
            <a:r>
              <a:rPr kumimoji="0" lang="zh-TW" altLang="zh-TW" dirty="0">
                <a:ea typeface="inherit"/>
              </a:rPr>
              <a:t>USBTX</a:t>
            </a:r>
            <a:r>
              <a:rPr kumimoji="0" lang="zh-TW" altLang="zh-TW" dirty="0">
                <a:solidFill>
                  <a:srgbClr val="333333"/>
                </a:solidFill>
                <a:latin typeface="Arial Unicode MS" panose="020B0604020202020204" pitchFamily="34" charset="-120"/>
                <a:ea typeface="inherit"/>
              </a:rPr>
              <a:t>,</a:t>
            </a:r>
            <a:r>
              <a:rPr kumimoji="0" lang="zh-TW" altLang="zh-TW" dirty="0">
                <a:solidFill>
                  <a:srgbClr val="333333"/>
                </a:solidFill>
                <a:latin typeface="Arial Unicode MS" panose="020B0604020202020204" pitchFamily="34" charset="-120"/>
                <a:ea typeface="Monaco"/>
              </a:rPr>
              <a:t> </a:t>
            </a:r>
            <a:r>
              <a:rPr kumimoji="0" lang="zh-TW" altLang="zh-TW" dirty="0">
                <a:ea typeface="inherit"/>
              </a:rPr>
              <a:t>USBRX</a:t>
            </a:r>
            <a:r>
              <a:rPr kumimoji="0" lang="zh-TW" altLang="zh-TW" dirty="0">
                <a:solidFill>
                  <a:srgbClr val="333333"/>
                </a:solidFill>
                <a:latin typeface="Arial Unicode MS" panose="020B0604020202020204" pitchFamily="34" charset="-120"/>
                <a:ea typeface="inherit"/>
              </a:rPr>
              <a:t>);</a:t>
            </a:r>
            <a:r>
              <a:rPr kumimoji="0" lang="zh-TW" altLang="zh-TW" dirty="0">
                <a:solidFill>
                  <a:srgbClr val="333333"/>
                </a:solidFill>
                <a:latin typeface="Arial Unicode MS" panose="020B0604020202020204" pitchFamily="34" charset="-120"/>
                <a:ea typeface="Monaco"/>
              </a:rPr>
              <a:t> </a:t>
            </a:r>
            <a:endParaRPr kumimoji="0" lang="en-US" altLang="zh-TW" dirty="0" smtClean="0">
              <a:solidFill>
                <a:srgbClr val="333333"/>
              </a:solidFill>
              <a:latin typeface="Arial Unicode MS" panose="020B0604020202020204" pitchFamily="34" charset="-120"/>
              <a:ea typeface="Monaco"/>
            </a:endParaRPr>
          </a:p>
          <a:p>
            <a:pPr lvl="0" eaLnBrk="0" hangingPunct="0">
              <a:spcBef>
                <a:spcPct val="30000"/>
              </a:spcBef>
            </a:pPr>
            <a:r>
              <a:rPr kumimoji="0" lang="en-US" altLang="zh-TW" b="1" dirty="0" smtClean="0">
                <a:solidFill>
                  <a:srgbClr val="C00000"/>
                </a:solidFill>
                <a:latin typeface="Arial Unicode MS" panose="020B0604020202020204" pitchFamily="34" charset="-120"/>
                <a:ea typeface="inherit"/>
              </a:rPr>
              <a:t>void</a:t>
            </a:r>
            <a:r>
              <a:rPr kumimoji="0" lang="en-US" altLang="zh-TW" b="1" dirty="0" smtClean="0">
                <a:solidFill>
                  <a:srgbClr val="333333"/>
                </a:solidFill>
                <a:latin typeface="Arial Unicode MS" panose="020B0604020202020204" pitchFamily="34" charset="-120"/>
                <a:ea typeface="inherit"/>
              </a:rPr>
              <a:t>  </a:t>
            </a:r>
            <a:r>
              <a:rPr kumimoji="0" lang="en-US" altLang="zh-TW" b="1" dirty="0" err="1" smtClean="0">
                <a:solidFill>
                  <a:srgbClr val="333333"/>
                </a:solidFill>
                <a:latin typeface="Arial Unicode MS" panose="020B0604020202020204" pitchFamily="34" charset="-120"/>
                <a:ea typeface="inherit"/>
              </a:rPr>
              <a:t>LEDControl</a:t>
            </a:r>
            <a:r>
              <a:rPr kumimoji="0" lang="en-US" altLang="zh-TW" b="1" dirty="0" smtClean="0">
                <a:solidFill>
                  <a:srgbClr val="333333"/>
                </a:solidFill>
                <a:latin typeface="Arial Unicode MS" panose="020B0604020202020204" pitchFamily="34" charset="-120"/>
                <a:ea typeface="inherit"/>
              </a:rPr>
              <a:t>(Arguments </a:t>
            </a:r>
            <a:r>
              <a:rPr kumimoji="0" lang="en-US" altLang="zh-TW" b="1" smtClean="0">
                <a:solidFill>
                  <a:srgbClr val="333333"/>
                </a:solidFill>
                <a:latin typeface="Arial Unicode MS" panose="020B0604020202020204" pitchFamily="34" charset="-120"/>
                <a:ea typeface="inherit"/>
              </a:rPr>
              <a:t>*</a:t>
            </a:r>
            <a:r>
              <a:rPr kumimoji="0" lang="en-US" altLang="zh-TW" b="1" smtClean="0">
                <a:solidFill>
                  <a:srgbClr val="333333"/>
                </a:solidFill>
                <a:latin typeface="Arial Unicode MS" panose="020B0604020202020204" pitchFamily="34" charset="-120"/>
                <a:ea typeface="inherit"/>
              </a:rPr>
              <a:t>in, </a:t>
            </a:r>
            <a:r>
              <a:rPr kumimoji="0" lang="en-US" altLang="zh-TW" b="1" dirty="0" smtClean="0">
                <a:solidFill>
                  <a:srgbClr val="333333"/>
                </a:solidFill>
                <a:latin typeface="Arial Unicode MS" panose="020B0604020202020204" pitchFamily="34" charset="-120"/>
                <a:ea typeface="inherit"/>
              </a:rPr>
              <a:t>Reply *out);          //fixed prototype</a:t>
            </a:r>
          </a:p>
          <a:p>
            <a:pPr lvl="0" eaLnBrk="0" hangingPunct="0">
              <a:spcBef>
                <a:spcPct val="30000"/>
              </a:spcBef>
            </a:pPr>
            <a:r>
              <a:rPr kumimoji="0" lang="en-US" altLang="zh-TW" b="1" dirty="0" err="1" smtClean="0">
                <a:solidFill>
                  <a:srgbClr val="0000CC"/>
                </a:solidFill>
                <a:latin typeface="Arial Unicode MS" panose="020B0604020202020204" pitchFamily="34" charset="-120"/>
                <a:ea typeface="inherit"/>
              </a:rPr>
              <a:t>RPCFunction</a:t>
            </a:r>
            <a:r>
              <a:rPr kumimoji="0" lang="en-US" altLang="zh-TW" dirty="0" smtClean="0">
                <a:solidFill>
                  <a:srgbClr val="333333"/>
                </a:solidFill>
                <a:latin typeface="Arial Unicode MS" panose="020B0604020202020204" pitchFamily="34" charset="-120"/>
                <a:ea typeface="inherit"/>
              </a:rPr>
              <a:t> </a:t>
            </a:r>
            <a:r>
              <a:rPr kumimoji="0" lang="en-US" altLang="zh-TW" b="1" dirty="0" err="1" smtClean="0">
                <a:solidFill>
                  <a:srgbClr val="333333"/>
                </a:solidFill>
                <a:latin typeface="Arial Unicode MS" panose="020B0604020202020204" pitchFamily="34" charset="-120"/>
                <a:ea typeface="inherit"/>
              </a:rPr>
              <a:t>rpcLED</a:t>
            </a:r>
            <a:r>
              <a:rPr kumimoji="0" lang="en-US" altLang="zh-TW" b="1" dirty="0" smtClean="0">
                <a:solidFill>
                  <a:srgbClr val="333333"/>
                </a:solidFill>
                <a:latin typeface="Arial Unicode MS" panose="020B0604020202020204" pitchFamily="34" charset="-120"/>
                <a:ea typeface="inherit"/>
              </a:rPr>
              <a:t>(&amp;</a:t>
            </a:r>
            <a:r>
              <a:rPr kumimoji="0" lang="en-US" altLang="zh-TW" b="1" dirty="0" err="1" smtClean="0">
                <a:solidFill>
                  <a:srgbClr val="333333"/>
                </a:solidFill>
                <a:latin typeface="Arial Unicode MS" panose="020B0604020202020204" pitchFamily="34" charset="-120"/>
                <a:ea typeface="inherit"/>
              </a:rPr>
              <a:t>LEDControl</a:t>
            </a:r>
            <a:r>
              <a:rPr kumimoji="0" lang="en-US" altLang="zh-TW" b="1" dirty="0" smtClean="0">
                <a:solidFill>
                  <a:srgbClr val="333333"/>
                </a:solidFill>
                <a:latin typeface="Arial Unicode MS" panose="020B0604020202020204" pitchFamily="34" charset="-120"/>
                <a:ea typeface="inherit"/>
              </a:rPr>
              <a:t>, </a:t>
            </a:r>
            <a:r>
              <a:rPr kumimoji="0" lang="en-US" altLang="zh-TW" b="1" dirty="0" smtClean="0">
                <a:solidFill>
                  <a:srgbClr val="0070C0"/>
                </a:solidFill>
                <a:latin typeface="Arial Unicode MS" panose="020B0604020202020204" pitchFamily="34" charset="-120"/>
                <a:ea typeface="inherit"/>
              </a:rPr>
              <a:t>“</a:t>
            </a:r>
            <a:r>
              <a:rPr kumimoji="0" lang="en-US" altLang="zh-TW" b="1" dirty="0" err="1" smtClean="0">
                <a:solidFill>
                  <a:srgbClr val="0070C0"/>
                </a:solidFill>
                <a:latin typeface="Arial Unicode MS" panose="020B0604020202020204" pitchFamily="34" charset="-120"/>
                <a:ea typeface="inherit"/>
              </a:rPr>
              <a:t>LEDControl</a:t>
            </a:r>
            <a:r>
              <a:rPr kumimoji="0" lang="en-US" altLang="zh-TW" b="1" dirty="0" smtClean="0">
                <a:solidFill>
                  <a:srgbClr val="0070C0"/>
                </a:solidFill>
                <a:latin typeface="Arial Unicode MS" panose="020B0604020202020204" pitchFamily="34" charset="-120"/>
                <a:ea typeface="inherit"/>
              </a:rPr>
              <a:t>”</a:t>
            </a:r>
            <a:r>
              <a:rPr kumimoji="0" lang="en-US" altLang="zh-TW" b="1" dirty="0" smtClean="0">
                <a:solidFill>
                  <a:srgbClr val="333333"/>
                </a:solidFill>
                <a:latin typeface="Arial Unicode MS" panose="020B0604020202020204" pitchFamily="34" charset="-120"/>
                <a:ea typeface="inherit"/>
              </a:rPr>
              <a:t>); //</a:t>
            </a:r>
          </a:p>
          <a:p>
            <a:pPr lvl="0" eaLnBrk="0" hangingPunct="0">
              <a:spcBef>
                <a:spcPct val="30000"/>
              </a:spcBef>
            </a:pPr>
            <a:r>
              <a:rPr kumimoji="0" lang="en-US" altLang="zh-TW" dirty="0" smtClean="0">
                <a:solidFill>
                  <a:srgbClr val="C00000"/>
                </a:solidFill>
                <a:latin typeface="Arial Unicode MS" panose="020B0604020202020204" pitchFamily="34" charset="-120"/>
                <a:ea typeface="inherit"/>
              </a:rPr>
              <a:t>double</a:t>
            </a:r>
            <a:r>
              <a:rPr kumimoji="0" lang="en-US" altLang="zh-TW" dirty="0" smtClean="0">
                <a:solidFill>
                  <a:srgbClr val="333333"/>
                </a:solidFill>
                <a:latin typeface="Arial Unicode MS" panose="020B0604020202020204" pitchFamily="34" charset="-120"/>
                <a:ea typeface="inherit"/>
              </a:rPr>
              <a:t>  x, y;</a:t>
            </a:r>
          </a:p>
        </p:txBody>
      </p:sp>
      <p:sp>
        <p:nvSpPr>
          <p:cNvPr id="7" name="Rectangle 3"/>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5"/>
          <p:cNvSpPr>
            <a:spLocks noChangeArrowheads="1"/>
          </p:cNvSpPr>
          <p:nvPr/>
        </p:nvSpPr>
        <p:spPr bwMode="auto">
          <a:xfrm>
            <a:off x="0" y="103416"/>
            <a:ext cx="65" cy="25036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lvl1pPr eaLnBrk="0" hangingPunct="0">
              <a:spcBef>
                <a:spcPct val="30000"/>
              </a:spcBef>
              <a:defRPr sz="1200">
                <a:solidFill>
                  <a:schemeClr val="tx1"/>
                </a:solidFill>
                <a:latin typeface="Arial" panose="020B0604020202020204" pitchFamily="34" charset="0"/>
              </a:defRPr>
            </a:lvl1pPr>
            <a:lvl2pPr eaLnBrk="0" hangingPunct="0">
              <a:spcBef>
                <a:spcPct val="30000"/>
              </a:spcBef>
              <a:defRPr sz="1200">
                <a:solidFill>
                  <a:schemeClr val="tx1"/>
                </a:solidFill>
                <a:latin typeface="Arial" panose="020B0604020202020204" pitchFamily="34" charset="0"/>
              </a:defRPr>
            </a:lvl2pPr>
            <a:lvl3pPr eaLnBrk="0" hangingPunct="0">
              <a:spcBef>
                <a:spcPct val="30000"/>
              </a:spcBef>
              <a:defRPr sz="1200">
                <a:solidFill>
                  <a:schemeClr val="tx1"/>
                </a:solidFill>
                <a:latin typeface="Arial" panose="020B0604020202020204" pitchFamily="34" charset="0"/>
              </a:defRPr>
            </a:lvl3pPr>
            <a:lvl4pPr eaLnBrk="0" hangingPunct="0">
              <a:spcBef>
                <a:spcPct val="30000"/>
              </a:spcBef>
              <a:defRPr sz="1200">
                <a:solidFill>
                  <a:schemeClr val="tx1"/>
                </a:solidFill>
                <a:latin typeface="Arial" panose="020B0604020202020204" pitchFamily="34" charset="0"/>
              </a:defRPr>
            </a:lvl4pPr>
            <a:lvl5pPr eaLnBrk="0" hangingPunct="0">
              <a:spcBef>
                <a:spcPct val="30000"/>
              </a:spcBef>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Arial" panose="020B0604020202020204" pitchFamily="34" charset="0"/>
            </a:endParaRPr>
          </a:p>
        </p:txBody>
      </p:sp>
      <p:sp>
        <p:nvSpPr>
          <p:cNvPr id="10" name="矩形 9"/>
          <p:cNvSpPr/>
          <p:nvPr/>
        </p:nvSpPr>
        <p:spPr>
          <a:xfrm>
            <a:off x="322270" y="1445284"/>
            <a:ext cx="7907330" cy="461665"/>
          </a:xfrm>
          <a:prstGeom prst="rect">
            <a:avLst/>
          </a:prstGeom>
        </p:spPr>
        <p:txBody>
          <a:bodyPr wrap="square">
            <a:spAutoFit/>
          </a:bodyPr>
          <a:lstStyle/>
          <a:p>
            <a:r>
              <a:rPr lang="en-US" altLang="zh-TW" sz="2400" dirty="0">
                <a:latin typeface="+mn-lt"/>
              </a:rPr>
              <a:t>Start VS code to edit </a:t>
            </a:r>
            <a:r>
              <a:rPr lang="en-US" altLang="zh-TW" sz="2400" dirty="0" smtClean="0">
                <a:solidFill>
                  <a:srgbClr val="0000CC"/>
                </a:solidFill>
                <a:latin typeface="+mn-lt"/>
              </a:rPr>
              <a:t>main.cpp</a:t>
            </a:r>
            <a:r>
              <a:rPr lang="en-US" altLang="zh-TW" sz="2400" dirty="0" smtClean="0">
                <a:latin typeface="+mn-lt"/>
              </a:rPr>
              <a:t> </a:t>
            </a:r>
            <a:r>
              <a:rPr lang="en-US" altLang="zh-TW" sz="2400" dirty="0" err="1" smtClean="0">
                <a:latin typeface="+mn-lt"/>
              </a:rPr>
              <a:t>mbed</a:t>
            </a:r>
            <a:r>
              <a:rPr lang="en-US" altLang="zh-TW" sz="2400" dirty="0" smtClean="0">
                <a:latin typeface="+mn-lt"/>
              </a:rPr>
              <a:t> </a:t>
            </a:r>
            <a:r>
              <a:rPr lang="en-US" altLang="zh-TW" sz="2400" dirty="0" err="1" smtClean="0">
                <a:latin typeface="+mn-lt"/>
              </a:rPr>
              <a:t>prog</a:t>
            </a:r>
            <a:r>
              <a:rPr lang="en-US" altLang="zh-TW" sz="2400" dirty="0" smtClean="0">
                <a:latin typeface="+mn-lt"/>
              </a:rPr>
              <a:t>. for K66F</a:t>
            </a:r>
            <a:endParaRPr lang="zh-TW" altLang="en-US" sz="2400" dirty="0">
              <a:solidFill>
                <a:srgbClr val="0000CC"/>
              </a:solidFill>
              <a:latin typeface="+mn-lt"/>
            </a:endParaRPr>
          </a:p>
        </p:txBody>
      </p:sp>
    </p:spTree>
    <p:extLst>
      <p:ext uri="{BB962C8B-B14F-4D97-AF65-F5344CB8AC3E}">
        <p14:creationId xmlns:p14="http://schemas.microsoft.com/office/powerpoint/2010/main" val="7177143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15</a:t>
            </a:fld>
            <a:endParaRPr lang="en-US" altLang="zh-TW"/>
          </a:p>
        </p:txBody>
      </p:sp>
      <p:sp>
        <p:nvSpPr>
          <p:cNvPr id="5" name="文字方塊 4"/>
          <p:cNvSpPr txBox="1"/>
          <p:nvPr/>
        </p:nvSpPr>
        <p:spPr>
          <a:xfrm>
            <a:off x="285720" y="50634"/>
            <a:ext cx="8286808" cy="4330416"/>
          </a:xfrm>
          <a:prstGeom prst="rect">
            <a:avLst/>
          </a:prstGeom>
          <a:noFill/>
          <a:ln>
            <a:solidFill>
              <a:srgbClr val="00B050"/>
            </a:solidFill>
          </a:ln>
        </p:spPr>
        <p:txBody>
          <a:bodyPr wrap="square" rtlCol="0">
            <a:spAutoFit/>
          </a:bodyPr>
          <a:lstStyle/>
          <a:p>
            <a:pPr>
              <a:tabLst>
                <a:tab pos="365125" algn="l"/>
                <a:tab pos="801688" algn="l"/>
                <a:tab pos="1252538" algn="l"/>
              </a:tabLst>
            </a:pPr>
            <a:r>
              <a:rPr lang="en-US" altLang="zh-TW" dirty="0" err="1" smtClean="0">
                <a:solidFill>
                  <a:srgbClr val="C00000"/>
                </a:solidFill>
              </a:rPr>
              <a:t>int</a:t>
            </a:r>
            <a:r>
              <a:rPr lang="en-US" altLang="zh-TW" dirty="0" smtClean="0"/>
              <a:t> </a:t>
            </a:r>
            <a:r>
              <a:rPr lang="en-US" altLang="zh-TW" dirty="0" smtClean="0">
                <a:solidFill>
                  <a:srgbClr val="0070C0"/>
                </a:solidFill>
              </a:rPr>
              <a:t>main</a:t>
            </a:r>
            <a:r>
              <a:rPr lang="en-US" altLang="zh-TW" dirty="0" smtClean="0"/>
              <a:t>() { </a:t>
            </a:r>
          </a:p>
          <a:p>
            <a:pPr lvl="0" eaLnBrk="0" hangingPunct="0">
              <a:spcBef>
                <a:spcPct val="30000"/>
              </a:spcBef>
            </a:pPr>
            <a:r>
              <a:rPr lang="en-US" altLang="zh-TW" dirty="0" smtClean="0"/>
              <a:t>    </a:t>
            </a:r>
            <a:r>
              <a:rPr lang="zh-TW" altLang="zh-TW" dirty="0" smtClean="0">
                <a:solidFill>
                  <a:srgbClr val="0070C0"/>
                </a:solidFill>
              </a:rPr>
              <a:t>/</a:t>
            </a:r>
            <a:r>
              <a:rPr lang="zh-TW" altLang="zh-TW" dirty="0">
                <a:solidFill>
                  <a:srgbClr val="0070C0"/>
                </a:solidFill>
              </a:rPr>
              <a:t>/The mbed RPC classes are now wrapped to create an RPC enabled version </a:t>
            </a:r>
            <a:r>
              <a:rPr lang="en-US" altLang="zh-TW" dirty="0" smtClean="0">
                <a:solidFill>
                  <a:srgbClr val="0070C0"/>
                </a:solidFill>
              </a:rPr>
              <a:t>   </a:t>
            </a:r>
          </a:p>
          <a:p>
            <a:pPr lvl="0" eaLnBrk="0" hangingPunct="0">
              <a:spcBef>
                <a:spcPct val="30000"/>
              </a:spcBef>
            </a:pPr>
            <a:r>
              <a:rPr lang="en-US" altLang="zh-TW" dirty="0">
                <a:solidFill>
                  <a:srgbClr val="0070C0"/>
                </a:solidFill>
              </a:rPr>
              <a:t> </a:t>
            </a:r>
            <a:r>
              <a:rPr lang="en-US" altLang="zh-TW" dirty="0" smtClean="0">
                <a:solidFill>
                  <a:srgbClr val="0070C0"/>
                </a:solidFill>
              </a:rPr>
              <a:t>   //</a:t>
            </a:r>
            <a:r>
              <a:rPr lang="zh-TW" altLang="zh-TW" dirty="0" smtClean="0">
                <a:solidFill>
                  <a:srgbClr val="0070C0"/>
                </a:solidFill>
              </a:rPr>
              <a:t>see </a:t>
            </a:r>
            <a:r>
              <a:rPr lang="zh-TW" altLang="zh-TW" dirty="0">
                <a:solidFill>
                  <a:srgbClr val="0070C0"/>
                </a:solidFill>
              </a:rPr>
              <a:t>RpcClasses.h so don't add to base class </a:t>
            </a:r>
            <a:endParaRPr lang="en-US" altLang="zh-TW" dirty="0" smtClean="0">
              <a:solidFill>
                <a:srgbClr val="0070C0"/>
              </a:solidFill>
            </a:endParaRPr>
          </a:p>
          <a:p>
            <a:pPr lvl="0" eaLnBrk="0" hangingPunct="0">
              <a:spcBef>
                <a:spcPct val="30000"/>
              </a:spcBef>
            </a:pPr>
            <a:r>
              <a:rPr lang="en-US" altLang="zh-TW" dirty="0" smtClean="0">
                <a:solidFill>
                  <a:srgbClr val="0070C0"/>
                </a:solidFill>
              </a:rPr>
              <a:t>    </a:t>
            </a:r>
            <a:r>
              <a:rPr lang="zh-TW" altLang="zh-TW" dirty="0" smtClean="0">
                <a:solidFill>
                  <a:srgbClr val="0070C0"/>
                </a:solidFill>
              </a:rPr>
              <a:t>/</a:t>
            </a:r>
            <a:r>
              <a:rPr lang="zh-TW" altLang="zh-TW" dirty="0">
                <a:solidFill>
                  <a:srgbClr val="0070C0"/>
                </a:solidFill>
              </a:rPr>
              <a:t>/ receive commands, and send back the responses</a:t>
            </a:r>
            <a:r>
              <a:rPr lang="zh-TW" altLang="zh-TW" dirty="0"/>
              <a:t> </a:t>
            </a:r>
            <a:endParaRPr lang="en-US" altLang="zh-TW" dirty="0" smtClean="0"/>
          </a:p>
          <a:p>
            <a:pPr lvl="0" eaLnBrk="0" hangingPunct="0">
              <a:spcBef>
                <a:spcPct val="30000"/>
              </a:spcBef>
            </a:pPr>
            <a:r>
              <a:rPr lang="en-US" altLang="zh-TW" dirty="0" smtClean="0"/>
              <a:t>    </a:t>
            </a:r>
            <a:r>
              <a:rPr lang="zh-TW" altLang="zh-TW" dirty="0" smtClean="0">
                <a:solidFill>
                  <a:srgbClr val="C00000"/>
                </a:solidFill>
              </a:rPr>
              <a:t>char</a:t>
            </a:r>
            <a:r>
              <a:rPr lang="zh-TW" altLang="zh-TW" dirty="0" smtClean="0"/>
              <a:t> </a:t>
            </a:r>
            <a:r>
              <a:rPr lang="zh-TW" altLang="zh-TW" dirty="0"/>
              <a:t>buf[</a:t>
            </a:r>
            <a:r>
              <a:rPr lang="zh-TW" altLang="zh-TW" dirty="0">
                <a:solidFill>
                  <a:srgbClr val="00B050"/>
                </a:solidFill>
              </a:rPr>
              <a:t>256</a:t>
            </a:r>
            <a:r>
              <a:rPr lang="zh-TW" altLang="zh-TW" dirty="0"/>
              <a:t>], outbuf[</a:t>
            </a:r>
            <a:r>
              <a:rPr lang="zh-TW" altLang="zh-TW" dirty="0">
                <a:solidFill>
                  <a:srgbClr val="00B050"/>
                </a:solidFill>
              </a:rPr>
              <a:t>256</a:t>
            </a:r>
            <a:r>
              <a:rPr lang="zh-TW" altLang="zh-TW" dirty="0"/>
              <a:t>]; </a:t>
            </a:r>
            <a:endParaRPr lang="en-US" altLang="zh-TW" dirty="0" smtClean="0"/>
          </a:p>
          <a:p>
            <a:pPr lvl="0" eaLnBrk="0" hangingPunct="0">
              <a:spcBef>
                <a:spcPct val="30000"/>
              </a:spcBef>
            </a:pPr>
            <a:r>
              <a:rPr lang="en-US" altLang="zh-TW" dirty="0" smtClean="0"/>
              <a:t>    </a:t>
            </a:r>
            <a:r>
              <a:rPr lang="zh-TW" altLang="zh-TW" dirty="0" smtClean="0">
                <a:solidFill>
                  <a:srgbClr val="008000"/>
                </a:solidFill>
              </a:rPr>
              <a:t>while</a:t>
            </a:r>
            <a:r>
              <a:rPr lang="zh-TW" altLang="zh-TW" dirty="0"/>
              <a:t>(</a:t>
            </a:r>
            <a:r>
              <a:rPr lang="zh-TW" altLang="zh-TW" dirty="0" smtClean="0">
                <a:solidFill>
                  <a:srgbClr val="00B050"/>
                </a:solidFill>
              </a:rPr>
              <a:t>1</a:t>
            </a:r>
            <a:r>
              <a:rPr lang="en-US" altLang="zh-TW" dirty="0" smtClean="0"/>
              <a:t>)</a:t>
            </a:r>
            <a:r>
              <a:rPr lang="zh-TW" altLang="zh-TW" dirty="0" smtClean="0"/>
              <a:t> { </a:t>
            </a:r>
            <a:endParaRPr lang="en-US" altLang="zh-TW" dirty="0" smtClean="0"/>
          </a:p>
          <a:p>
            <a:pPr lvl="0" eaLnBrk="0" hangingPunct="0">
              <a:spcBef>
                <a:spcPct val="30000"/>
              </a:spcBef>
            </a:pPr>
            <a:r>
              <a:rPr lang="en-US" altLang="zh-TW" dirty="0" smtClean="0"/>
              <a:t>        </a:t>
            </a:r>
            <a:r>
              <a:rPr lang="en-US" altLang="zh-TW" b="1" dirty="0" err="1" smtClean="0"/>
              <a:t>pc.gets</a:t>
            </a:r>
            <a:r>
              <a:rPr lang="en-US" altLang="zh-TW" b="1" dirty="0" smtClean="0"/>
              <a:t>(</a:t>
            </a:r>
            <a:r>
              <a:rPr lang="en-US" altLang="zh-TW" b="1" dirty="0" err="1" smtClean="0"/>
              <a:t>buf</a:t>
            </a:r>
            <a:r>
              <a:rPr lang="en-US" altLang="zh-TW" b="1" dirty="0" smtClean="0"/>
              <a:t>, </a:t>
            </a:r>
            <a:r>
              <a:rPr lang="en-US" altLang="zh-TW" b="1" dirty="0" smtClean="0">
                <a:solidFill>
                  <a:srgbClr val="00B050"/>
                </a:solidFill>
              </a:rPr>
              <a:t>20</a:t>
            </a:r>
            <a:r>
              <a:rPr lang="en-US" altLang="zh-TW" b="1" dirty="0" smtClean="0"/>
              <a:t>);</a:t>
            </a:r>
          </a:p>
          <a:p>
            <a:pPr lvl="0" eaLnBrk="0" hangingPunct="0">
              <a:spcBef>
                <a:spcPct val="30000"/>
              </a:spcBef>
            </a:pPr>
            <a:r>
              <a:rPr lang="en-US" altLang="zh-TW" dirty="0" smtClean="0">
                <a:solidFill>
                  <a:srgbClr val="0070C0"/>
                </a:solidFill>
              </a:rPr>
              <a:t>        </a:t>
            </a:r>
            <a:r>
              <a:rPr lang="zh-TW" altLang="zh-TW" dirty="0" smtClean="0">
                <a:solidFill>
                  <a:srgbClr val="0070C0"/>
                </a:solidFill>
              </a:rPr>
              <a:t>/</a:t>
            </a:r>
            <a:r>
              <a:rPr lang="zh-TW" altLang="zh-TW" dirty="0">
                <a:solidFill>
                  <a:srgbClr val="0070C0"/>
                </a:solidFill>
              </a:rPr>
              <a:t>/Call the static call method on the RPC class</a:t>
            </a:r>
            <a:r>
              <a:rPr lang="zh-TW" altLang="zh-TW" dirty="0"/>
              <a:t> </a:t>
            </a:r>
            <a:endParaRPr lang="en-US" altLang="zh-TW" dirty="0" smtClean="0"/>
          </a:p>
          <a:p>
            <a:pPr lvl="0" eaLnBrk="0" hangingPunct="0">
              <a:spcBef>
                <a:spcPct val="30000"/>
              </a:spcBef>
            </a:pPr>
            <a:r>
              <a:rPr lang="en-US" altLang="zh-TW" dirty="0"/>
              <a:t> </a:t>
            </a:r>
            <a:r>
              <a:rPr lang="en-US" altLang="zh-TW" dirty="0" smtClean="0"/>
              <a:t>       </a:t>
            </a:r>
            <a:r>
              <a:rPr lang="zh-TW" altLang="zh-TW" b="1" dirty="0" smtClean="0"/>
              <a:t>RPC</a:t>
            </a:r>
            <a:r>
              <a:rPr lang="zh-TW" altLang="zh-TW" b="1" dirty="0"/>
              <a:t>::call(buf, outbuf); </a:t>
            </a:r>
            <a:endParaRPr lang="en-US" altLang="zh-TW" b="1" dirty="0" smtClean="0"/>
          </a:p>
          <a:p>
            <a:pPr lvl="0" eaLnBrk="0" hangingPunct="0">
              <a:spcBef>
                <a:spcPct val="30000"/>
              </a:spcBef>
            </a:pPr>
            <a:r>
              <a:rPr lang="en-US" altLang="zh-TW" dirty="0"/>
              <a:t> </a:t>
            </a:r>
            <a:r>
              <a:rPr lang="en-US" altLang="zh-TW" dirty="0" smtClean="0"/>
              <a:t>       </a:t>
            </a:r>
            <a:r>
              <a:rPr lang="zh-TW" altLang="zh-TW" b="1" dirty="0" smtClean="0"/>
              <a:t>pc</a:t>
            </a:r>
            <a:r>
              <a:rPr lang="zh-TW" altLang="zh-TW" b="1" dirty="0"/>
              <a:t>.printf(</a:t>
            </a:r>
            <a:r>
              <a:rPr lang="zh-TW" altLang="zh-TW" b="1" dirty="0">
                <a:solidFill>
                  <a:srgbClr val="0070C0"/>
                </a:solidFill>
              </a:rPr>
              <a:t>"%s\r\n"</a:t>
            </a:r>
            <a:r>
              <a:rPr lang="zh-TW" altLang="zh-TW" b="1" dirty="0"/>
              <a:t>, outbuf);</a:t>
            </a:r>
            <a:r>
              <a:rPr lang="zh-TW" altLang="zh-TW" dirty="0"/>
              <a:t> </a:t>
            </a:r>
            <a:endParaRPr lang="en-US" altLang="zh-TW" dirty="0" smtClean="0"/>
          </a:p>
          <a:p>
            <a:pPr lvl="0" eaLnBrk="0" hangingPunct="0">
              <a:spcBef>
                <a:spcPct val="30000"/>
              </a:spcBef>
            </a:pPr>
            <a:r>
              <a:rPr lang="en-US" altLang="zh-TW" dirty="0" smtClean="0"/>
              <a:t>    </a:t>
            </a:r>
            <a:r>
              <a:rPr lang="zh-TW" altLang="zh-TW" dirty="0" smtClean="0"/>
              <a:t>}</a:t>
            </a:r>
            <a:endParaRPr lang="en-US" altLang="zh-TW" dirty="0" smtClean="0"/>
          </a:p>
          <a:p>
            <a:pPr lvl="0" eaLnBrk="0" hangingPunct="0">
              <a:spcBef>
                <a:spcPct val="30000"/>
              </a:spcBef>
            </a:pPr>
            <a:r>
              <a:rPr lang="en-US" altLang="zh-TW" dirty="0" smtClean="0"/>
              <a:t>}</a:t>
            </a:r>
            <a:endParaRPr lang="zh-TW" altLang="en-US" dirty="0"/>
          </a:p>
        </p:txBody>
      </p:sp>
      <p:sp>
        <p:nvSpPr>
          <p:cNvPr id="2"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矩形 2"/>
          <p:cNvSpPr/>
          <p:nvPr/>
        </p:nvSpPr>
        <p:spPr>
          <a:xfrm>
            <a:off x="285720" y="4650280"/>
            <a:ext cx="8286808" cy="707886"/>
          </a:xfrm>
          <a:prstGeom prst="rect">
            <a:avLst/>
          </a:prstGeom>
        </p:spPr>
        <p:txBody>
          <a:bodyPr wrap="square">
            <a:spAutoFit/>
          </a:bodyPr>
          <a:lstStyle/>
          <a:p>
            <a:r>
              <a:rPr lang="en-US" altLang="zh-TW" sz="2000" dirty="0">
                <a:latin typeface="+mn-lt"/>
              </a:rPr>
              <a:t>Use the </a:t>
            </a:r>
            <a:r>
              <a:rPr lang="en-US" altLang="zh-TW" sz="2000" dirty="0" smtClean="0">
                <a:latin typeface="+mn-lt"/>
              </a:rPr>
              <a:t>command  </a:t>
            </a:r>
            <a:r>
              <a:rPr lang="en-US" altLang="zh-TW" sz="2000" dirty="0">
                <a:solidFill>
                  <a:srgbClr val="0000CC"/>
                </a:solidFill>
              </a:rPr>
              <a:t>$ </a:t>
            </a:r>
            <a:r>
              <a:rPr lang="en-US" altLang="zh-TW" sz="2000" dirty="0" err="1">
                <a:solidFill>
                  <a:srgbClr val="0000CC"/>
                </a:solidFill>
              </a:rPr>
              <a:t>ls</a:t>
            </a:r>
            <a:r>
              <a:rPr lang="en-US" altLang="zh-TW" sz="2000" dirty="0">
                <a:solidFill>
                  <a:srgbClr val="0000CC"/>
                </a:solidFill>
              </a:rPr>
              <a:t> /</a:t>
            </a:r>
            <a:r>
              <a:rPr lang="en-US" altLang="zh-TW" sz="2000" dirty="0" err="1">
                <a:solidFill>
                  <a:srgbClr val="0000CC"/>
                </a:solidFill>
              </a:rPr>
              <a:t>dev</a:t>
            </a:r>
            <a:r>
              <a:rPr lang="en-US" altLang="zh-TW" sz="2000" dirty="0">
                <a:solidFill>
                  <a:srgbClr val="0000CC"/>
                </a:solidFill>
              </a:rPr>
              <a:t>/</a:t>
            </a:r>
            <a:r>
              <a:rPr lang="en-US" altLang="zh-TW" sz="2000" dirty="0" err="1">
                <a:solidFill>
                  <a:srgbClr val="0000CC"/>
                </a:solidFill>
              </a:rPr>
              <a:t>ttyACM</a:t>
            </a:r>
            <a:r>
              <a:rPr lang="en-US" altLang="zh-TW" sz="2000" dirty="0" smtClean="0">
                <a:solidFill>
                  <a:srgbClr val="0000CC"/>
                </a:solidFill>
              </a:rPr>
              <a:t>*</a:t>
            </a:r>
            <a:r>
              <a:rPr lang="en-US" altLang="zh-TW" sz="2000" dirty="0" smtClean="0"/>
              <a:t>  </a:t>
            </a:r>
            <a:r>
              <a:rPr lang="en-US" altLang="zh-TW" sz="2000" dirty="0"/>
              <a:t>to find the device. You will see the following information.</a:t>
            </a:r>
            <a:endParaRPr lang="zh-TW" altLang="en-US" sz="2000" dirty="0">
              <a:latin typeface="+mn-lt"/>
            </a:endParaRPr>
          </a:p>
        </p:txBody>
      </p:sp>
      <p:sp>
        <p:nvSpPr>
          <p:cNvPr id="6" name="Rectangle 2"/>
          <p:cNvSpPr>
            <a:spLocks noChangeArrowheads="1"/>
          </p:cNvSpPr>
          <p:nvPr/>
        </p:nvSpPr>
        <p:spPr bwMode="auto">
          <a:xfrm>
            <a:off x="683567" y="5452529"/>
            <a:ext cx="1449115" cy="342701"/>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b="1" i="0" u="none" strike="noStrike" cap="none" normalizeH="0" baseline="0" dirty="0" smtClean="0">
                <a:ln>
                  <a:noFill/>
                </a:ln>
                <a:solidFill>
                  <a:srgbClr val="FFFFFF"/>
                </a:solidFill>
                <a:effectLst/>
                <a:latin typeface="Arial Unicode MS" panose="020B0604020202020204" pitchFamily="34" charset="-120"/>
                <a:ea typeface="Monaco"/>
              </a:rPr>
              <a:t>/dev/ttyACM0</a:t>
            </a:r>
            <a:r>
              <a:rPr kumimoji="0" lang="zh-TW" altLang="zh-TW" b="0" i="0" u="none" strike="noStrike" cap="none" normalizeH="0" baseline="0" dirty="0" smtClean="0">
                <a:ln>
                  <a:noFill/>
                </a:ln>
                <a:solidFill>
                  <a:schemeClr val="tx1"/>
                </a:solidFill>
                <a:effectLst/>
              </a:rPr>
              <a:t> </a:t>
            </a:r>
          </a:p>
        </p:txBody>
      </p:sp>
      <p:sp>
        <p:nvSpPr>
          <p:cNvPr id="8" name="矩形 7"/>
          <p:cNvSpPr/>
          <p:nvPr/>
        </p:nvSpPr>
        <p:spPr>
          <a:xfrm>
            <a:off x="285719" y="5871560"/>
            <a:ext cx="7447873" cy="400110"/>
          </a:xfrm>
          <a:prstGeom prst="rect">
            <a:avLst/>
          </a:prstGeom>
        </p:spPr>
        <p:txBody>
          <a:bodyPr wrap="none">
            <a:spAutoFit/>
          </a:bodyPr>
          <a:lstStyle/>
          <a:p>
            <a:r>
              <a:rPr lang="en-US" altLang="zh-TW" sz="2000" dirty="0">
                <a:latin typeface="+mn-lt"/>
              </a:rPr>
              <a:t>Connect to K66F using screen </a:t>
            </a:r>
            <a:r>
              <a:rPr lang="en-US" altLang="zh-TW" sz="2000" dirty="0" smtClean="0">
                <a:latin typeface="+mn-lt"/>
              </a:rPr>
              <a:t>with </a:t>
            </a:r>
            <a:r>
              <a:rPr lang="en-US" altLang="zh-TW" sz="2000" dirty="0">
                <a:solidFill>
                  <a:srgbClr val="0000CC"/>
                </a:solidFill>
              </a:rPr>
              <a:t>$ </a:t>
            </a:r>
            <a:r>
              <a:rPr lang="en-US" altLang="zh-TW" sz="2000" dirty="0" err="1">
                <a:solidFill>
                  <a:srgbClr val="0000CC"/>
                </a:solidFill>
              </a:rPr>
              <a:t>sudo</a:t>
            </a:r>
            <a:r>
              <a:rPr lang="en-US" altLang="zh-TW" sz="2000" dirty="0">
                <a:solidFill>
                  <a:srgbClr val="0000CC"/>
                </a:solidFill>
              </a:rPr>
              <a:t> screen /</a:t>
            </a:r>
            <a:r>
              <a:rPr lang="en-US" altLang="zh-TW" sz="2000" dirty="0" err="1">
                <a:solidFill>
                  <a:srgbClr val="0000CC"/>
                </a:solidFill>
              </a:rPr>
              <a:t>dev</a:t>
            </a:r>
            <a:r>
              <a:rPr lang="en-US" altLang="zh-TW" sz="2000" dirty="0">
                <a:solidFill>
                  <a:srgbClr val="0000CC"/>
                </a:solidFill>
              </a:rPr>
              <a:t>/ttyACM0</a:t>
            </a:r>
            <a:endParaRPr lang="zh-TW" altLang="en-US" sz="2000" dirty="0">
              <a:solidFill>
                <a:srgbClr val="0000CC"/>
              </a:solidFill>
              <a:latin typeface="+mn-lt"/>
            </a:endParaRPr>
          </a:p>
        </p:txBody>
      </p:sp>
    </p:spTree>
    <p:extLst>
      <p:ext uri="{BB962C8B-B14F-4D97-AF65-F5344CB8AC3E}">
        <p14:creationId xmlns:p14="http://schemas.microsoft.com/office/powerpoint/2010/main" val="338505403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16</a:t>
            </a:fld>
            <a:endParaRPr lang="en-US" altLang="zh-TW"/>
          </a:p>
        </p:txBody>
      </p:sp>
      <p:sp>
        <p:nvSpPr>
          <p:cNvPr id="5" name="文字方塊 4"/>
          <p:cNvSpPr txBox="1"/>
          <p:nvPr/>
        </p:nvSpPr>
        <p:spPr>
          <a:xfrm>
            <a:off x="285720" y="50634"/>
            <a:ext cx="8286808" cy="6407908"/>
          </a:xfrm>
          <a:prstGeom prst="rect">
            <a:avLst/>
          </a:prstGeom>
          <a:noFill/>
          <a:ln>
            <a:solidFill>
              <a:srgbClr val="00B050"/>
            </a:solidFill>
          </a:ln>
        </p:spPr>
        <p:txBody>
          <a:bodyPr wrap="square" rtlCol="0">
            <a:spAutoFit/>
          </a:bodyPr>
          <a:lstStyle/>
          <a:p>
            <a:pPr>
              <a:tabLst>
                <a:tab pos="365125" algn="l"/>
                <a:tab pos="801688" algn="l"/>
                <a:tab pos="1252538" algn="l"/>
              </a:tabLst>
            </a:pPr>
            <a:r>
              <a:rPr lang="zh-TW" altLang="zh-TW" dirty="0" smtClean="0">
                <a:solidFill>
                  <a:srgbClr val="0070C0"/>
                </a:solidFill>
              </a:rPr>
              <a:t>//</a:t>
            </a:r>
            <a:r>
              <a:rPr lang="en-US" altLang="zh-TW" dirty="0" smtClean="0">
                <a:solidFill>
                  <a:srgbClr val="0070C0"/>
                </a:solidFill>
              </a:rPr>
              <a:t>Make sure the method takes in Arguments and Reply objects </a:t>
            </a:r>
            <a:endParaRPr lang="en-US" altLang="zh-TW" dirty="0" smtClean="0">
              <a:solidFill>
                <a:srgbClr val="C00000"/>
              </a:solidFill>
            </a:endParaRPr>
          </a:p>
          <a:p>
            <a:pPr>
              <a:tabLst>
                <a:tab pos="365125" algn="l"/>
                <a:tab pos="801688" algn="l"/>
                <a:tab pos="1252538" algn="l"/>
              </a:tabLst>
            </a:pPr>
            <a:r>
              <a:rPr lang="en-US" altLang="zh-TW" dirty="0" smtClean="0">
                <a:solidFill>
                  <a:srgbClr val="C00000"/>
                </a:solidFill>
              </a:rPr>
              <a:t>void</a:t>
            </a:r>
            <a:r>
              <a:rPr lang="en-US" altLang="zh-TW" dirty="0" smtClean="0"/>
              <a:t> </a:t>
            </a:r>
            <a:r>
              <a:rPr lang="en-US" altLang="zh-TW" b="1" dirty="0" err="1" smtClean="0">
                <a:solidFill>
                  <a:srgbClr val="0070C0"/>
                </a:solidFill>
              </a:rPr>
              <a:t>LEDControl</a:t>
            </a:r>
            <a:r>
              <a:rPr lang="en-US" altLang="zh-TW" dirty="0" smtClean="0"/>
              <a:t>(Arguments *in, Reply *out) { </a:t>
            </a:r>
          </a:p>
          <a:p>
            <a:pPr lvl="0" eaLnBrk="0" hangingPunct="0">
              <a:spcBef>
                <a:spcPct val="30000"/>
              </a:spcBef>
            </a:pPr>
            <a:r>
              <a:rPr lang="en-US" altLang="zh-TW" dirty="0" smtClean="0"/>
              <a:t>    </a:t>
            </a:r>
            <a:r>
              <a:rPr lang="en-US" altLang="zh-TW" dirty="0" err="1" smtClean="0">
                <a:solidFill>
                  <a:srgbClr val="C00000"/>
                </a:solidFill>
              </a:rPr>
              <a:t>bool</a:t>
            </a:r>
            <a:r>
              <a:rPr lang="en-US" altLang="zh-TW" dirty="0" smtClean="0"/>
              <a:t>  success = </a:t>
            </a:r>
            <a:r>
              <a:rPr lang="en-US" altLang="zh-TW" dirty="0" smtClean="0">
                <a:solidFill>
                  <a:srgbClr val="00B050"/>
                </a:solidFill>
              </a:rPr>
              <a:t>true</a:t>
            </a:r>
            <a:r>
              <a:rPr lang="en-US" altLang="zh-TW" dirty="0" smtClean="0"/>
              <a:t>;</a:t>
            </a:r>
          </a:p>
          <a:p>
            <a:pPr lvl="0" eaLnBrk="0" hangingPunct="0">
              <a:spcBef>
                <a:spcPct val="30000"/>
              </a:spcBef>
            </a:pPr>
            <a:r>
              <a:rPr lang="en-US" altLang="zh-TW" dirty="0" smtClean="0"/>
              <a:t>    x = in-&gt;</a:t>
            </a:r>
            <a:r>
              <a:rPr lang="en-US" altLang="zh-TW" dirty="0" err="1" smtClean="0"/>
              <a:t>getArg</a:t>
            </a:r>
            <a:r>
              <a:rPr lang="en-US" altLang="zh-TW" dirty="0" smtClean="0"/>
              <a:t>&lt;double&gt;();</a:t>
            </a:r>
          </a:p>
          <a:p>
            <a:pPr lvl="0" eaLnBrk="0" hangingPunct="0">
              <a:spcBef>
                <a:spcPct val="30000"/>
              </a:spcBef>
            </a:pPr>
            <a:r>
              <a:rPr lang="en-US" altLang="zh-TW" dirty="0"/>
              <a:t> </a:t>
            </a:r>
            <a:r>
              <a:rPr lang="en-US" altLang="zh-TW" dirty="0" smtClean="0"/>
              <a:t>   y </a:t>
            </a:r>
            <a:r>
              <a:rPr lang="en-US" altLang="zh-TW" dirty="0"/>
              <a:t>= in-&gt;</a:t>
            </a:r>
            <a:r>
              <a:rPr lang="en-US" altLang="zh-TW" dirty="0" err="1"/>
              <a:t>getArg</a:t>
            </a:r>
            <a:r>
              <a:rPr lang="en-US" altLang="zh-TW" dirty="0"/>
              <a:t>&lt;double&gt;();</a:t>
            </a:r>
          </a:p>
          <a:p>
            <a:pPr lvl="0" eaLnBrk="0" hangingPunct="0">
              <a:spcBef>
                <a:spcPct val="30000"/>
              </a:spcBef>
            </a:pPr>
            <a:r>
              <a:rPr lang="en-US" altLang="zh-TW" dirty="0" smtClean="0"/>
              <a:t>    </a:t>
            </a:r>
            <a:r>
              <a:rPr lang="zh-TW" altLang="zh-TW" dirty="0" smtClean="0">
                <a:solidFill>
                  <a:srgbClr val="0070C0"/>
                </a:solidFill>
              </a:rPr>
              <a:t>//</a:t>
            </a:r>
            <a:r>
              <a:rPr lang="en-US" altLang="zh-TW" dirty="0" smtClean="0">
                <a:solidFill>
                  <a:srgbClr val="0070C0"/>
                </a:solidFill>
              </a:rPr>
              <a:t>Have code here to call another RPC function</a:t>
            </a:r>
            <a:endParaRPr lang="en-US" altLang="zh-TW" dirty="0" smtClean="0"/>
          </a:p>
          <a:p>
            <a:pPr lvl="0" eaLnBrk="0" hangingPunct="0">
              <a:spcBef>
                <a:spcPct val="30000"/>
              </a:spcBef>
            </a:pPr>
            <a:r>
              <a:rPr lang="en-US" altLang="zh-TW" dirty="0" smtClean="0"/>
              <a:t>    </a:t>
            </a:r>
            <a:r>
              <a:rPr lang="zh-TW" altLang="zh-TW" dirty="0" smtClean="0">
                <a:solidFill>
                  <a:srgbClr val="C00000"/>
                </a:solidFill>
              </a:rPr>
              <a:t>char</a:t>
            </a:r>
            <a:r>
              <a:rPr lang="zh-TW" altLang="zh-TW" dirty="0" smtClean="0"/>
              <a:t> buf</a:t>
            </a:r>
            <a:r>
              <a:rPr lang="en-US" altLang="zh-TW" dirty="0" err="1" smtClean="0"/>
              <a:t>fer</a:t>
            </a:r>
            <a:r>
              <a:rPr lang="zh-TW" altLang="zh-TW" dirty="0" smtClean="0"/>
              <a:t>[</a:t>
            </a:r>
            <a:r>
              <a:rPr lang="zh-TW" altLang="zh-TW" dirty="0">
                <a:solidFill>
                  <a:srgbClr val="00B050"/>
                </a:solidFill>
              </a:rPr>
              <a:t>256</a:t>
            </a:r>
            <a:r>
              <a:rPr lang="zh-TW" altLang="zh-TW" dirty="0"/>
              <a:t>], outbuf[</a:t>
            </a:r>
            <a:r>
              <a:rPr lang="zh-TW" altLang="zh-TW" dirty="0">
                <a:solidFill>
                  <a:srgbClr val="00B050"/>
                </a:solidFill>
              </a:rPr>
              <a:t>256</a:t>
            </a:r>
            <a:r>
              <a:rPr lang="zh-TW" altLang="zh-TW" dirty="0"/>
              <a:t>]; </a:t>
            </a:r>
            <a:endParaRPr lang="en-US" altLang="zh-TW" dirty="0" smtClean="0"/>
          </a:p>
          <a:p>
            <a:pPr eaLnBrk="0" hangingPunct="0">
              <a:spcBef>
                <a:spcPct val="30000"/>
              </a:spcBef>
            </a:pPr>
            <a:r>
              <a:rPr lang="en-US" altLang="zh-TW" dirty="0" smtClean="0"/>
              <a:t>    </a:t>
            </a:r>
            <a:r>
              <a:rPr lang="zh-TW" altLang="zh-TW" dirty="0">
                <a:solidFill>
                  <a:srgbClr val="C00000"/>
                </a:solidFill>
              </a:rPr>
              <a:t>char</a:t>
            </a:r>
            <a:r>
              <a:rPr lang="zh-TW" altLang="zh-TW" dirty="0"/>
              <a:t> </a:t>
            </a:r>
            <a:r>
              <a:rPr lang="en-US" altLang="zh-TW" dirty="0" smtClean="0"/>
              <a:t>strings</a:t>
            </a:r>
            <a:r>
              <a:rPr lang="zh-TW" altLang="zh-TW" dirty="0" smtClean="0"/>
              <a:t>[</a:t>
            </a:r>
            <a:r>
              <a:rPr lang="zh-TW" altLang="zh-TW" dirty="0" smtClean="0">
                <a:solidFill>
                  <a:srgbClr val="00B050"/>
                </a:solidFill>
              </a:rPr>
              <a:t>2</a:t>
            </a:r>
            <a:r>
              <a:rPr lang="en-US" altLang="zh-TW" dirty="0" smtClean="0">
                <a:solidFill>
                  <a:srgbClr val="00B050"/>
                </a:solidFill>
              </a:rPr>
              <a:t>0</a:t>
            </a:r>
            <a:r>
              <a:rPr lang="zh-TW" altLang="zh-TW" dirty="0" smtClean="0"/>
              <a:t>]; </a:t>
            </a:r>
            <a:endParaRPr lang="en-US" altLang="zh-TW" dirty="0"/>
          </a:p>
          <a:p>
            <a:pPr lvl="0" eaLnBrk="0" hangingPunct="0">
              <a:spcBef>
                <a:spcPct val="30000"/>
              </a:spcBef>
            </a:pPr>
            <a:r>
              <a:rPr lang="en-US" altLang="zh-TW" dirty="0" smtClean="0"/>
              <a:t>    </a:t>
            </a:r>
            <a:r>
              <a:rPr lang="en-US" altLang="zh-TW" dirty="0" err="1" smtClean="0">
                <a:solidFill>
                  <a:srgbClr val="C00000"/>
                </a:solidFill>
              </a:rPr>
              <a:t>int</a:t>
            </a:r>
            <a:r>
              <a:rPr lang="en-US" altLang="zh-TW" dirty="0" smtClean="0"/>
              <a:t> led = x;</a:t>
            </a:r>
          </a:p>
          <a:p>
            <a:pPr lvl="0" eaLnBrk="0" hangingPunct="0">
              <a:spcBef>
                <a:spcPct val="30000"/>
              </a:spcBef>
            </a:pPr>
            <a:r>
              <a:rPr lang="en-US" altLang="zh-TW" dirty="0"/>
              <a:t> </a:t>
            </a:r>
            <a:r>
              <a:rPr lang="en-US" altLang="zh-TW" dirty="0" smtClean="0"/>
              <a:t>   </a:t>
            </a:r>
            <a:r>
              <a:rPr lang="en-US" altLang="zh-TW" dirty="0" err="1" smtClean="0">
                <a:solidFill>
                  <a:srgbClr val="C00000"/>
                </a:solidFill>
              </a:rPr>
              <a:t>int</a:t>
            </a:r>
            <a:r>
              <a:rPr lang="en-US" altLang="zh-TW" dirty="0" smtClean="0">
                <a:solidFill>
                  <a:srgbClr val="C00000"/>
                </a:solidFill>
              </a:rPr>
              <a:t> </a:t>
            </a:r>
            <a:r>
              <a:rPr lang="en-US" altLang="zh-TW" dirty="0" smtClean="0"/>
              <a:t>on = y;</a:t>
            </a:r>
          </a:p>
          <a:p>
            <a:pPr lvl="0" eaLnBrk="0" hangingPunct="0">
              <a:spcBef>
                <a:spcPct val="30000"/>
              </a:spcBef>
            </a:pPr>
            <a:r>
              <a:rPr lang="en-US" altLang="zh-TW" dirty="0"/>
              <a:t> </a:t>
            </a:r>
            <a:r>
              <a:rPr lang="en-US" altLang="zh-TW" dirty="0" smtClean="0"/>
              <a:t>   </a:t>
            </a:r>
            <a:r>
              <a:rPr lang="en-US" altLang="zh-TW" dirty="0" err="1" smtClean="0">
                <a:solidFill>
                  <a:srgbClr val="C00000"/>
                </a:solidFill>
              </a:rPr>
              <a:t>int</a:t>
            </a:r>
            <a:r>
              <a:rPr lang="en-US" altLang="zh-TW" dirty="0" smtClean="0">
                <a:solidFill>
                  <a:srgbClr val="C00000"/>
                </a:solidFill>
              </a:rPr>
              <a:t> </a:t>
            </a:r>
            <a:r>
              <a:rPr lang="en-US" altLang="zh-TW" dirty="0" smtClean="0"/>
              <a:t>n = </a:t>
            </a:r>
            <a:r>
              <a:rPr lang="en-US" altLang="zh-TW" dirty="0" err="1" smtClean="0"/>
              <a:t>sprintf</a:t>
            </a:r>
            <a:r>
              <a:rPr lang="en-US" altLang="zh-TW" dirty="0" smtClean="0"/>
              <a:t>(strings, </a:t>
            </a:r>
            <a:r>
              <a:rPr lang="en-US" altLang="zh-TW" dirty="0">
                <a:solidFill>
                  <a:srgbClr val="0070C0"/>
                </a:solidFill>
              </a:rPr>
              <a:t>“/</a:t>
            </a:r>
            <a:r>
              <a:rPr lang="en-US" altLang="zh-TW" dirty="0" err="1">
                <a:solidFill>
                  <a:srgbClr val="0070C0"/>
                </a:solidFill>
              </a:rPr>
              <a:t>myled%d</a:t>
            </a:r>
            <a:r>
              <a:rPr lang="en-US" altLang="zh-TW" dirty="0">
                <a:solidFill>
                  <a:srgbClr val="0070C0"/>
                </a:solidFill>
              </a:rPr>
              <a:t>/write %d</a:t>
            </a:r>
            <a:r>
              <a:rPr lang="en-US" altLang="zh-TW" dirty="0" smtClean="0"/>
              <a:t>”, led, on);</a:t>
            </a:r>
          </a:p>
          <a:p>
            <a:pPr lvl="0" eaLnBrk="0" hangingPunct="0">
              <a:spcBef>
                <a:spcPct val="30000"/>
              </a:spcBef>
            </a:pPr>
            <a:r>
              <a:rPr lang="en-US" altLang="zh-TW" dirty="0" smtClean="0"/>
              <a:t>    </a:t>
            </a:r>
            <a:r>
              <a:rPr lang="en-US" altLang="zh-TW" dirty="0" err="1" smtClean="0"/>
              <a:t>strcpy</a:t>
            </a:r>
            <a:r>
              <a:rPr lang="en-US" altLang="zh-TW" dirty="0" smtClean="0"/>
              <a:t>(buffer, strings);</a:t>
            </a:r>
          </a:p>
          <a:p>
            <a:pPr lvl="0" eaLnBrk="0" hangingPunct="0">
              <a:spcBef>
                <a:spcPct val="30000"/>
              </a:spcBef>
            </a:pPr>
            <a:r>
              <a:rPr lang="en-US" altLang="zh-TW" dirty="0">
                <a:solidFill>
                  <a:srgbClr val="008000"/>
                </a:solidFill>
              </a:rPr>
              <a:t> </a:t>
            </a:r>
            <a:r>
              <a:rPr lang="en-US" altLang="zh-TW" dirty="0" smtClean="0">
                <a:solidFill>
                  <a:srgbClr val="008000"/>
                </a:solidFill>
              </a:rPr>
              <a:t>   </a:t>
            </a:r>
            <a:r>
              <a:rPr lang="en-US" altLang="zh-TW" b="1" dirty="0">
                <a:solidFill>
                  <a:srgbClr val="FF0000"/>
                </a:solidFill>
              </a:rPr>
              <a:t>RPC::call(buffer, </a:t>
            </a:r>
            <a:r>
              <a:rPr lang="en-US" altLang="zh-TW" b="1" dirty="0" err="1">
                <a:solidFill>
                  <a:srgbClr val="FF0000"/>
                </a:solidFill>
              </a:rPr>
              <a:t>outbuf</a:t>
            </a:r>
            <a:r>
              <a:rPr lang="en-US" altLang="zh-TW" b="1" dirty="0" smtClean="0">
                <a:solidFill>
                  <a:srgbClr val="FF0000"/>
                </a:solidFill>
              </a:rPr>
              <a:t>);</a:t>
            </a:r>
          </a:p>
          <a:p>
            <a:pPr lvl="0" eaLnBrk="0" hangingPunct="0">
              <a:spcBef>
                <a:spcPct val="30000"/>
              </a:spcBef>
            </a:pPr>
            <a:r>
              <a:rPr lang="en-US" altLang="zh-TW" dirty="0"/>
              <a:t> </a:t>
            </a:r>
            <a:r>
              <a:rPr lang="en-US" altLang="zh-TW" dirty="0" smtClean="0"/>
              <a:t>   if (success) </a:t>
            </a:r>
          </a:p>
          <a:p>
            <a:pPr lvl="0" eaLnBrk="0" hangingPunct="0">
              <a:spcBef>
                <a:spcPct val="30000"/>
              </a:spcBef>
            </a:pPr>
            <a:r>
              <a:rPr lang="en-US" altLang="zh-TW" dirty="0"/>
              <a:t> </a:t>
            </a:r>
            <a:r>
              <a:rPr lang="en-US" altLang="zh-TW" dirty="0" smtClean="0"/>
              <a:t>       { out-&gt;</a:t>
            </a:r>
            <a:r>
              <a:rPr lang="en-US" altLang="zh-TW" b="1" dirty="0" err="1" smtClean="0">
                <a:solidFill>
                  <a:srgbClr val="0000CC"/>
                </a:solidFill>
              </a:rPr>
              <a:t>putData</a:t>
            </a:r>
            <a:r>
              <a:rPr lang="en-US" altLang="zh-TW" b="1" dirty="0" smtClean="0">
                <a:solidFill>
                  <a:srgbClr val="0000CC"/>
                </a:solidFill>
              </a:rPr>
              <a:t>(buffer)</a:t>
            </a:r>
            <a:r>
              <a:rPr lang="en-US" altLang="zh-TW" dirty="0" smtClean="0"/>
              <a:t>;}</a:t>
            </a:r>
          </a:p>
          <a:p>
            <a:pPr lvl="0" eaLnBrk="0" hangingPunct="0">
              <a:spcBef>
                <a:spcPct val="30000"/>
              </a:spcBef>
            </a:pPr>
            <a:r>
              <a:rPr lang="en-US" altLang="zh-TW" dirty="0"/>
              <a:t> </a:t>
            </a:r>
            <a:r>
              <a:rPr lang="en-US" altLang="zh-TW" dirty="0" smtClean="0"/>
              <a:t>   else  </a:t>
            </a:r>
          </a:p>
          <a:p>
            <a:pPr lvl="0" eaLnBrk="0" hangingPunct="0">
              <a:spcBef>
                <a:spcPct val="30000"/>
              </a:spcBef>
            </a:pPr>
            <a:r>
              <a:rPr lang="en-US" altLang="zh-TW" dirty="0"/>
              <a:t> </a:t>
            </a:r>
            <a:r>
              <a:rPr lang="en-US" altLang="zh-TW" dirty="0" smtClean="0"/>
              <a:t>       {out-&gt;</a:t>
            </a:r>
            <a:r>
              <a:rPr lang="en-US" altLang="zh-TW" b="1" dirty="0" err="1" smtClean="0">
                <a:solidFill>
                  <a:srgbClr val="0000CC"/>
                </a:solidFill>
              </a:rPr>
              <a:t>putData</a:t>
            </a:r>
            <a:r>
              <a:rPr lang="en-US" altLang="zh-TW" b="1" dirty="0" smtClean="0">
                <a:solidFill>
                  <a:srgbClr val="0000CC"/>
                </a:solidFill>
              </a:rPr>
              <a:t>(“Failed to execute LED control”)</a:t>
            </a:r>
            <a:r>
              <a:rPr lang="en-US" altLang="zh-TW" dirty="0" smtClean="0"/>
              <a:t>;}</a:t>
            </a:r>
            <a:endParaRPr lang="en-US" altLang="zh-TW" dirty="0"/>
          </a:p>
          <a:p>
            <a:pPr lvl="0" eaLnBrk="0" hangingPunct="0">
              <a:spcBef>
                <a:spcPct val="30000"/>
              </a:spcBef>
            </a:pPr>
            <a:r>
              <a:rPr lang="en-US" altLang="zh-TW" dirty="0" smtClean="0"/>
              <a:t>}</a:t>
            </a:r>
            <a:endParaRPr lang="zh-TW" altLang="en-US" dirty="0"/>
          </a:p>
        </p:txBody>
      </p:sp>
      <p:sp>
        <p:nvSpPr>
          <p:cNvPr id="2"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7008789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719263"/>
            <a:ext cx="8229600" cy="566737"/>
          </a:xfrm>
        </p:spPr>
        <p:txBody>
          <a:bodyPr/>
          <a:lstStyle/>
          <a:p>
            <a:r>
              <a:rPr lang="en-US" sz="2400" dirty="0" smtClean="0"/>
              <a:t>RPC Command (sent from host side)</a:t>
            </a:r>
            <a:endParaRPr lang="zh-TW" altLang="en-US" sz="2400"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17</a:t>
            </a:fld>
            <a:endParaRPr lang="en-US" altLang="zh-TW"/>
          </a:p>
        </p:txBody>
      </p:sp>
      <p:graphicFrame>
        <p:nvGraphicFramePr>
          <p:cNvPr id="6" name="表格 5"/>
          <p:cNvGraphicFramePr>
            <a:graphicFrameLocks noGrp="1"/>
          </p:cNvGraphicFramePr>
          <p:nvPr>
            <p:extLst>
              <p:ext uri="{D42A27DB-BD31-4B8C-83A1-F6EECF244321}">
                <p14:modId xmlns:p14="http://schemas.microsoft.com/office/powerpoint/2010/main" val="2679796442"/>
              </p:ext>
            </p:extLst>
          </p:nvPr>
        </p:nvGraphicFramePr>
        <p:xfrm>
          <a:off x="1148720" y="2284050"/>
          <a:ext cx="6781800" cy="4443565"/>
        </p:xfrm>
        <a:graphic>
          <a:graphicData uri="http://schemas.openxmlformats.org/drawingml/2006/table">
            <a:tbl>
              <a:tblPr/>
              <a:tblGrid>
                <a:gridCol w="25908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536755">
                <a:tc>
                  <a:txBody>
                    <a:bodyPr/>
                    <a:lstStyle/>
                    <a:p>
                      <a:pPr algn="l" fontAlgn="ctr"/>
                      <a:r>
                        <a:rPr lang="en-US" sz="2000" b="1" dirty="0">
                          <a:solidFill>
                            <a:srgbClr val="0000CC"/>
                          </a:solidFill>
                          <a:latin typeface="inherit"/>
                        </a:rPr>
                        <a:t>RPC Command</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CCCCCC"/>
                    </a:solidFill>
                  </a:tcPr>
                </a:tc>
                <a:tc>
                  <a:txBody>
                    <a:bodyPr/>
                    <a:lstStyle/>
                    <a:p>
                      <a:pPr algn="l" fontAlgn="ctr"/>
                      <a:r>
                        <a:rPr lang="en-US" sz="2000" b="1" dirty="0">
                          <a:solidFill>
                            <a:srgbClr val="0000CC"/>
                          </a:solidFill>
                          <a:latin typeface="inherit"/>
                        </a:rPr>
                        <a:t>Function</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306717">
                <a:tc>
                  <a:txBody>
                    <a:bodyPr/>
                    <a:lstStyle/>
                    <a:p>
                      <a:pPr algn="l" fontAlgn="ctr"/>
                      <a:r>
                        <a:rPr lang="en-US" sz="2000" b="1" dirty="0" smtClean="0">
                          <a:latin typeface="inherit"/>
                        </a:rPr>
                        <a:t>19 </a:t>
                      </a:r>
                      <a:r>
                        <a:rPr lang="en-US" sz="2000" b="1" dirty="0">
                          <a:latin typeface="inherit"/>
                        </a:rPr>
                        <a:t>spaces</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000" b="1" dirty="0">
                          <a:latin typeface="inherit"/>
                        </a:rPr>
                        <a:t>Lists "</a:t>
                      </a:r>
                      <a:r>
                        <a:rPr lang="en-US" sz="2000" b="1" dirty="0" err="1">
                          <a:latin typeface="inherit"/>
                        </a:rPr>
                        <a:t>LEDControl</a:t>
                      </a:r>
                      <a:r>
                        <a:rPr lang="en-US" sz="2000" b="1" dirty="0">
                          <a:latin typeface="inherit"/>
                        </a:rPr>
                        <a:t> </a:t>
                      </a:r>
                      <a:r>
                        <a:rPr lang="en-US" sz="2000" b="1" dirty="0" smtClean="0">
                          <a:latin typeface="inherit"/>
                        </a:rPr>
                        <a:t>myled3 myled2 myled1 RPC“ as Reply to RPC </a:t>
                      </a:r>
                      <a:r>
                        <a:rPr lang="en-US" sz="2000" b="1" dirty="0" err="1" smtClean="0">
                          <a:latin typeface="inherit"/>
                        </a:rPr>
                        <a:t>cmd</a:t>
                      </a:r>
                      <a:endParaRPr lang="en-US" sz="2000" b="1" dirty="0">
                        <a:latin typeface="inherit"/>
                      </a:endParaRP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36755">
                <a:tc>
                  <a:txBody>
                    <a:bodyPr/>
                    <a:lstStyle/>
                    <a:p>
                      <a:pPr algn="l" fontAlgn="ctr"/>
                      <a:r>
                        <a:rPr lang="en-US" sz="2000" b="1" dirty="0">
                          <a:latin typeface="inherit"/>
                        </a:rPr>
                        <a:t>/</a:t>
                      </a:r>
                      <a:r>
                        <a:rPr lang="en-US" sz="2000" b="1" dirty="0" err="1">
                          <a:latin typeface="inherit"/>
                        </a:rPr>
                        <a:t>LEDControl</a:t>
                      </a:r>
                      <a:r>
                        <a:rPr lang="en-US" sz="2000" b="1" dirty="0">
                          <a:latin typeface="inherit"/>
                        </a:rPr>
                        <a:t>/run 1 </a:t>
                      </a:r>
                      <a:r>
                        <a:rPr lang="en-US" sz="2000" b="1" dirty="0" smtClean="0">
                          <a:latin typeface="inherit"/>
                        </a:rPr>
                        <a:t>0</a:t>
                      </a:r>
                      <a:endParaRPr lang="en-US" sz="2000" b="1" dirty="0">
                        <a:latin typeface="inherit"/>
                      </a:endParaRP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tc>
                  <a:txBody>
                    <a:bodyPr/>
                    <a:lstStyle/>
                    <a:p>
                      <a:pPr algn="l" fontAlgn="ctr"/>
                      <a:r>
                        <a:rPr lang="en-US" sz="2000" b="1" dirty="0">
                          <a:latin typeface="inherit"/>
                        </a:rPr>
                        <a:t>Open myled1(Red)</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extLst>
                  <a:ext uri="{0D108BD9-81ED-4DB2-BD59-A6C34878D82A}">
                    <a16:rowId xmlns:a16="http://schemas.microsoft.com/office/drawing/2014/main" val="10002"/>
                  </a:ext>
                </a:extLst>
              </a:tr>
              <a:tr h="536755">
                <a:tc>
                  <a:txBody>
                    <a:bodyPr/>
                    <a:lstStyle/>
                    <a:p>
                      <a:pPr algn="l" fontAlgn="ctr"/>
                      <a:r>
                        <a:rPr lang="en-US" sz="2000" b="1">
                          <a:latin typeface="inherit"/>
                        </a:rPr>
                        <a:t>/LEDControl/run 1 1</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000" b="1" dirty="0">
                          <a:latin typeface="inherit"/>
                        </a:rPr>
                        <a:t>Close myled1(Red)</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36755">
                <a:tc>
                  <a:txBody>
                    <a:bodyPr/>
                    <a:lstStyle/>
                    <a:p>
                      <a:pPr algn="l" fontAlgn="ctr"/>
                      <a:r>
                        <a:rPr lang="en-US" sz="2000" b="1">
                          <a:latin typeface="inherit"/>
                        </a:rPr>
                        <a:t>/LEDControl/run 2 0</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tc>
                  <a:txBody>
                    <a:bodyPr/>
                    <a:lstStyle/>
                    <a:p>
                      <a:pPr algn="l" fontAlgn="ctr"/>
                      <a:r>
                        <a:rPr lang="en-US" sz="2000" b="1" dirty="0">
                          <a:latin typeface="inherit"/>
                        </a:rPr>
                        <a:t>Open myled2(Green)</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extLst>
                  <a:ext uri="{0D108BD9-81ED-4DB2-BD59-A6C34878D82A}">
                    <a16:rowId xmlns:a16="http://schemas.microsoft.com/office/drawing/2014/main" val="10004"/>
                  </a:ext>
                </a:extLst>
              </a:tr>
              <a:tr h="536755">
                <a:tc>
                  <a:txBody>
                    <a:bodyPr/>
                    <a:lstStyle/>
                    <a:p>
                      <a:pPr algn="l" fontAlgn="ctr"/>
                      <a:r>
                        <a:rPr lang="en-US" sz="2000" b="1">
                          <a:latin typeface="inherit"/>
                        </a:rPr>
                        <a:t>/LEDControl/run 2 1</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000" b="1" dirty="0">
                          <a:latin typeface="inherit"/>
                        </a:rPr>
                        <a:t>Close myled2(Green)</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36755">
                <a:tc>
                  <a:txBody>
                    <a:bodyPr/>
                    <a:lstStyle/>
                    <a:p>
                      <a:pPr algn="l" fontAlgn="ctr"/>
                      <a:r>
                        <a:rPr lang="en-US" sz="2000" b="1">
                          <a:latin typeface="inherit"/>
                        </a:rPr>
                        <a:t>/LEDControl/run 3 0</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tc>
                  <a:txBody>
                    <a:bodyPr/>
                    <a:lstStyle/>
                    <a:p>
                      <a:pPr algn="l" fontAlgn="ctr"/>
                      <a:r>
                        <a:rPr lang="en-US" sz="2000" b="1" dirty="0">
                          <a:latin typeface="inherit"/>
                        </a:rPr>
                        <a:t>Open myled3(Blue)</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extLst>
                  <a:ext uri="{0D108BD9-81ED-4DB2-BD59-A6C34878D82A}">
                    <a16:rowId xmlns:a16="http://schemas.microsoft.com/office/drawing/2014/main" val="10006"/>
                  </a:ext>
                </a:extLst>
              </a:tr>
              <a:tr h="536755">
                <a:tc>
                  <a:txBody>
                    <a:bodyPr/>
                    <a:lstStyle/>
                    <a:p>
                      <a:pPr algn="l" fontAlgn="ctr"/>
                      <a:r>
                        <a:rPr lang="en-US" sz="2000" b="1">
                          <a:latin typeface="inherit"/>
                        </a:rPr>
                        <a:t>/LEDControl/run 3 1</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000" b="1" dirty="0">
                          <a:latin typeface="inherit"/>
                        </a:rPr>
                        <a:t>Close myled3(Blue)</a:t>
                      </a:r>
                    </a:p>
                  </a:txBody>
                  <a:tcPr marL="76679" marR="76679" marT="38340" marB="38340"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Using Python to remote control K66F led</a:t>
            </a: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18</a:t>
            </a:fld>
            <a:endParaRPr lang="en-US" altLang="zh-TW"/>
          </a:p>
        </p:txBody>
      </p:sp>
      <p:sp>
        <p:nvSpPr>
          <p:cNvPr id="5" name="Rectangle 2"/>
          <p:cNvSpPr>
            <a:spLocks noChangeArrowheads="1"/>
          </p:cNvSpPr>
          <p:nvPr/>
        </p:nvSpPr>
        <p:spPr bwMode="auto">
          <a:xfrm>
            <a:off x="609600" y="1447800"/>
            <a:ext cx="7413889" cy="5023983"/>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serial</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time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serdev</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'/dev/ttyACM0'</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sz="1600" b="0" i="1" u="none" strike="noStrike" cap="none" normalizeH="0" baseline="0" dirty="0" smtClean="0">
                <a:ln>
                  <a:noFill/>
                </a:ln>
                <a:solidFill>
                  <a:srgbClr val="408090"/>
                </a:solidFill>
                <a:effectLst/>
                <a:latin typeface="Arial Unicode MS" panose="020B0604020202020204" pitchFamily="34" charset="-120"/>
                <a:ea typeface="inherit"/>
              </a:rPr>
              <a:t># use the device name you get from `ls /dev/ttyACM*`</a:t>
            </a:r>
            <a:r>
              <a:rPr kumimoji="0" lang="zh-TW" altLang="zh-TW" sz="1600"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sz="1600"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chemeClr val="tx1"/>
                </a:solidFill>
                <a:effectLst/>
                <a:ea typeface="inherit"/>
              </a:rPr>
              <a:t>s</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chemeClr val="tx1"/>
                </a:solidFill>
                <a:effectLst/>
                <a:ea typeface="inherit"/>
              </a:rPr>
              <a:t>serdev</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lvl="0" eaLnBrk="0" hangingPunct="0">
              <a:spcBef>
                <a:spcPct val="30000"/>
              </a:spcBef>
            </a:pPr>
            <a:r>
              <a:rPr lang="en-US" dirty="0" err="1" smtClean="0"/>
              <a:t>s.write</a:t>
            </a:r>
            <a:r>
              <a:rPr lang="en-US" dirty="0" smtClean="0"/>
              <a:t>(“                    ")  #19 spaces</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a:p>
            <a:pPr lvl="0" eaLnBrk="0" hangingPunct="0">
              <a:spcBef>
                <a:spcPct val="30000"/>
              </a:spcBef>
            </a:pPr>
            <a:endParaRPr lang="en-US" dirty="0" smtClean="0"/>
          </a:p>
          <a:p>
            <a:pPr lvl="0" eaLnBrk="0" hangingPunct="0">
              <a:spcBef>
                <a:spcPct val="30000"/>
              </a:spcBef>
            </a:pPr>
            <a:r>
              <a:rPr lang="en-US" dirty="0" err="1" smtClean="0"/>
              <a:t>s.write</a:t>
            </a:r>
            <a:r>
              <a:rPr lang="en-US" dirty="0" smtClean="0"/>
              <a:t>("/</a:t>
            </a:r>
            <a:r>
              <a:rPr lang="en-US" dirty="0" err="1" smtClean="0"/>
              <a:t>LEDControl</a:t>
            </a:r>
            <a:r>
              <a:rPr lang="en-US" dirty="0" smtClean="0"/>
              <a:t>/run 1 1")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19</a:t>
            </a:fld>
            <a:endParaRPr lang="en-US" altLang="zh-TW"/>
          </a:p>
        </p:txBody>
      </p:sp>
      <p:sp>
        <p:nvSpPr>
          <p:cNvPr id="5" name="Rectangle 2"/>
          <p:cNvSpPr>
            <a:spLocks noChangeArrowheads="1"/>
          </p:cNvSpPr>
          <p:nvPr/>
        </p:nvSpPr>
        <p:spPr bwMode="auto">
          <a:xfrm>
            <a:off x="609600" y="1411214"/>
            <a:ext cx="7142020" cy="5023983"/>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lvl="0" eaLnBrk="0" hangingPunct="0">
              <a:spcBef>
                <a:spcPct val="30000"/>
              </a:spcBef>
            </a:pPr>
            <a:r>
              <a:rPr lang="en-US" dirty="0" err="1" smtClean="0"/>
              <a:t>s.write</a:t>
            </a:r>
            <a:r>
              <a:rPr lang="en-US" dirty="0" smtClean="0"/>
              <a:t>("/</a:t>
            </a:r>
            <a:r>
              <a:rPr lang="en-US" dirty="0" err="1" smtClean="0"/>
              <a:t>LEDControl</a:t>
            </a:r>
            <a:r>
              <a:rPr lang="en-US" dirty="0" smtClean="0"/>
              <a:t>/run 2 1")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a:t>
            </a:r>
          </a:p>
          <a:p>
            <a:pPr lvl="0" eaLnBrk="0" hangingPunct="0">
              <a:spcBef>
                <a:spcPct val="30000"/>
              </a:spcBef>
            </a:pPr>
            <a:endParaRPr lang="en-US" dirty="0" smtClean="0"/>
          </a:p>
          <a:p>
            <a:pPr lvl="0" eaLnBrk="0" hangingPunct="0">
              <a:spcBef>
                <a:spcPct val="30000"/>
              </a:spcBef>
            </a:pPr>
            <a:r>
              <a:rPr lang="en-US" dirty="0" err="1" smtClean="0"/>
              <a:t>s.write</a:t>
            </a:r>
            <a:r>
              <a:rPr lang="en-US" dirty="0" smtClean="0"/>
              <a:t>("/</a:t>
            </a:r>
            <a:r>
              <a:rPr lang="en-US" dirty="0" err="1" smtClean="0"/>
              <a:t>LEDControl</a:t>
            </a:r>
            <a:r>
              <a:rPr lang="en-US" dirty="0" smtClean="0"/>
              <a:t>/run 3 1")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a:t>
            </a:r>
          </a:p>
          <a:p>
            <a:pPr lvl="0" eaLnBrk="0" hangingPunct="0">
              <a:spcBef>
                <a:spcPct val="30000"/>
              </a:spcBef>
            </a:pPr>
            <a:r>
              <a:rPr lang="en-US" dirty="0" smtClean="0"/>
              <a:t> </a:t>
            </a:r>
          </a:p>
          <a:p>
            <a:pPr lvl="0" eaLnBrk="0" hangingPunct="0">
              <a:spcBef>
                <a:spcPct val="30000"/>
              </a:spcBef>
            </a:pPr>
            <a:r>
              <a:rPr lang="en-US" dirty="0" err="1" smtClean="0"/>
              <a:t>s.write</a:t>
            </a:r>
            <a:r>
              <a:rPr lang="en-US" dirty="0" smtClean="0"/>
              <a:t>("/</a:t>
            </a:r>
            <a:r>
              <a:rPr lang="en-US" dirty="0" err="1" smtClean="0"/>
              <a:t>LEDControl</a:t>
            </a:r>
            <a:r>
              <a:rPr lang="en-US" dirty="0" smtClean="0"/>
              <a:t>/run 2 0")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What is RPC?</a:t>
            </a:r>
            <a:endParaRPr lang="zh-TW" altLang="en-US" dirty="0"/>
          </a:p>
        </p:txBody>
      </p:sp>
      <p:sp>
        <p:nvSpPr>
          <p:cNvPr id="3" name="內容版面配置區 2"/>
          <p:cNvSpPr>
            <a:spLocks noGrp="1"/>
          </p:cNvSpPr>
          <p:nvPr>
            <p:ph idx="1"/>
          </p:nvPr>
        </p:nvSpPr>
        <p:spPr>
          <a:xfrm>
            <a:off x="428596" y="1571612"/>
            <a:ext cx="8240275" cy="2543188"/>
          </a:xfrm>
        </p:spPr>
        <p:txBody>
          <a:bodyPr>
            <a:noAutofit/>
          </a:bodyPr>
          <a:lstStyle/>
          <a:p>
            <a:r>
              <a:rPr lang="en-US" altLang="zh-TW" sz="2200" b="1" dirty="0"/>
              <a:t>Remote Procedure Call (RPC)</a:t>
            </a:r>
            <a:r>
              <a:rPr lang="en-US" altLang="zh-TW" sz="2200" dirty="0"/>
              <a:t> allows </a:t>
            </a:r>
            <a:r>
              <a:rPr lang="en-US" altLang="zh-TW" sz="2200" dirty="0">
                <a:solidFill>
                  <a:srgbClr val="0000CC"/>
                </a:solidFill>
              </a:rPr>
              <a:t>a computer program </a:t>
            </a:r>
            <a:r>
              <a:rPr lang="en-US" altLang="zh-TW" sz="2200" dirty="0"/>
              <a:t>to </a:t>
            </a:r>
            <a:r>
              <a:rPr lang="en-US" altLang="zh-TW" sz="2200" dirty="0">
                <a:solidFill>
                  <a:srgbClr val="C00000"/>
                </a:solidFill>
              </a:rPr>
              <a:t>execute</a:t>
            </a:r>
            <a:r>
              <a:rPr lang="en-US" altLang="zh-TW" sz="2200" dirty="0"/>
              <a:t> </a:t>
            </a:r>
            <a:r>
              <a:rPr lang="en-US" altLang="zh-TW" sz="2200" dirty="0">
                <a:solidFill>
                  <a:srgbClr val="C00000"/>
                </a:solidFill>
              </a:rPr>
              <a:t>subroutines</a:t>
            </a:r>
            <a:r>
              <a:rPr lang="en-US" altLang="zh-TW" sz="2200" dirty="0">
                <a:solidFill>
                  <a:srgbClr val="0000CC"/>
                </a:solidFill>
              </a:rPr>
              <a:t> on another computer</a:t>
            </a:r>
            <a:r>
              <a:rPr lang="en-US" altLang="zh-TW" sz="2200" dirty="0"/>
              <a:t>. It’s generally used in networks of computing devices. </a:t>
            </a:r>
            <a:endParaRPr lang="en-US" altLang="zh-TW" sz="2200" dirty="0" smtClean="0"/>
          </a:p>
          <a:p>
            <a:r>
              <a:rPr lang="en-US" altLang="zh-TW" sz="2200" dirty="0" smtClean="0"/>
              <a:t>In </a:t>
            </a:r>
            <a:r>
              <a:rPr lang="en-US" altLang="zh-TW" sz="2200" dirty="0"/>
              <a:t>the case of </a:t>
            </a:r>
            <a:r>
              <a:rPr lang="en-US" altLang="zh-TW" sz="2200" dirty="0" err="1"/>
              <a:t>mbed</a:t>
            </a:r>
            <a:r>
              <a:rPr lang="en-US" altLang="zh-TW" sz="2200" dirty="0"/>
              <a:t>, you can </a:t>
            </a:r>
            <a:r>
              <a:rPr lang="en-US" altLang="zh-TW" sz="2200" dirty="0">
                <a:solidFill>
                  <a:srgbClr val="C00000"/>
                </a:solidFill>
              </a:rPr>
              <a:t>manipulate </a:t>
            </a:r>
            <a:r>
              <a:rPr lang="en-US" altLang="zh-TW" sz="2200" b="1" dirty="0">
                <a:solidFill>
                  <a:srgbClr val="C00000"/>
                </a:solidFill>
              </a:rPr>
              <a:t>variables</a:t>
            </a:r>
            <a:r>
              <a:rPr lang="en-US" altLang="zh-TW" sz="2200" dirty="0">
                <a:solidFill>
                  <a:srgbClr val="C00000"/>
                </a:solidFill>
              </a:rPr>
              <a:t> </a:t>
            </a:r>
            <a:r>
              <a:rPr lang="en-US" altLang="zh-TW" sz="2200" dirty="0"/>
              <a:t>and </a:t>
            </a:r>
            <a:r>
              <a:rPr lang="en-US" altLang="zh-TW" sz="2200" dirty="0">
                <a:solidFill>
                  <a:srgbClr val="C00000"/>
                </a:solidFill>
              </a:rPr>
              <a:t>execute </a:t>
            </a:r>
            <a:r>
              <a:rPr lang="en-US" altLang="zh-TW" sz="2200" b="1" dirty="0">
                <a:solidFill>
                  <a:srgbClr val="C00000"/>
                </a:solidFill>
              </a:rPr>
              <a:t>subroutines</a:t>
            </a:r>
            <a:r>
              <a:rPr lang="en-US" altLang="zh-TW" sz="2200" dirty="0">
                <a:solidFill>
                  <a:srgbClr val="C00000"/>
                </a:solidFill>
              </a:rPr>
              <a:t> on the </a:t>
            </a:r>
            <a:r>
              <a:rPr lang="en-US" altLang="zh-TW" sz="2200" dirty="0" err="1">
                <a:solidFill>
                  <a:srgbClr val="C00000"/>
                </a:solidFill>
              </a:rPr>
              <a:t>mbed</a:t>
            </a:r>
            <a:r>
              <a:rPr lang="en-US" altLang="zh-TW" sz="2200" dirty="0">
                <a:solidFill>
                  <a:srgbClr val="C00000"/>
                </a:solidFill>
              </a:rPr>
              <a:t> </a:t>
            </a:r>
            <a:r>
              <a:rPr lang="en-US" altLang="zh-TW" sz="2200" dirty="0"/>
              <a:t>by simply </a:t>
            </a:r>
            <a:r>
              <a:rPr lang="en-US" altLang="zh-TW" sz="2200" dirty="0">
                <a:solidFill>
                  <a:srgbClr val="008000"/>
                </a:solidFill>
              </a:rPr>
              <a:t>calling the </a:t>
            </a:r>
            <a:r>
              <a:rPr lang="en-US" altLang="zh-TW" sz="2200" b="1" dirty="0">
                <a:solidFill>
                  <a:srgbClr val="0000CC"/>
                </a:solidFill>
              </a:rPr>
              <a:t>name</a:t>
            </a:r>
            <a:r>
              <a:rPr lang="en-US" altLang="zh-TW" sz="2200" dirty="0">
                <a:solidFill>
                  <a:srgbClr val="008000"/>
                </a:solidFill>
              </a:rPr>
              <a:t> of the </a:t>
            </a:r>
            <a:r>
              <a:rPr lang="en-US" altLang="zh-TW" sz="2200" b="1" dirty="0">
                <a:solidFill>
                  <a:srgbClr val="0000CC"/>
                </a:solidFill>
              </a:rPr>
              <a:t>variable</a:t>
            </a:r>
            <a:r>
              <a:rPr lang="en-US" altLang="zh-TW" sz="2200" dirty="0">
                <a:solidFill>
                  <a:srgbClr val="008000"/>
                </a:solidFill>
              </a:rPr>
              <a:t> or </a:t>
            </a:r>
            <a:r>
              <a:rPr lang="en-US" altLang="zh-TW" sz="2200" b="1" dirty="0">
                <a:solidFill>
                  <a:srgbClr val="0000CC"/>
                </a:solidFill>
              </a:rPr>
              <a:t>function</a:t>
            </a:r>
            <a:r>
              <a:rPr lang="en-US" altLang="zh-TW" sz="2200" dirty="0">
                <a:solidFill>
                  <a:srgbClr val="008000"/>
                </a:solidFill>
              </a:rPr>
              <a:t> on the host computer through a </a:t>
            </a:r>
            <a:r>
              <a:rPr lang="en-US" altLang="zh-TW" sz="2200" dirty="0">
                <a:solidFill>
                  <a:srgbClr val="0000CC"/>
                </a:solidFill>
              </a:rPr>
              <a:t>terminal </a:t>
            </a:r>
            <a:r>
              <a:rPr lang="en-US" altLang="zh-TW" sz="2200" dirty="0">
                <a:solidFill>
                  <a:srgbClr val="008000"/>
                </a:solidFill>
              </a:rPr>
              <a:t>or a </a:t>
            </a:r>
            <a:r>
              <a:rPr lang="en-US" altLang="zh-TW" sz="2200" dirty="0">
                <a:solidFill>
                  <a:srgbClr val="0000CC"/>
                </a:solidFill>
              </a:rPr>
              <a:t>browser</a:t>
            </a:r>
            <a:r>
              <a:rPr lang="en-US" altLang="zh-TW" sz="2200" dirty="0"/>
              <a:t>.</a:t>
            </a:r>
            <a:endParaRPr lang="en-US" altLang="zh-TW" sz="2200" dirty="0" smtClean="0">
              <a:solidFill>
                <a:srgbClr val="CC0099"/>
              </a:solidFill>
            </a:endParaRPr>
          </a:p>
        </p:txBody>
      </p:sp>
      <p:sp>
        <p:nvSpPr>
          <p:cNvPr id="6" name="矩形 5"/>
          <p:cNvSpPr/>
          <p:nvPr/>
        </p:nvSpPr>
        <p:spPr bwMode="auto">
          <a:xfrm>
            <a:off x="6023248" y="4287416"/>
            <a:ext cx="1080120" cy="1656184"/>
          </a:xfrm>
          <a:prstGeom prst="rect">
            <a:avLst/>
          </a:prstGeom>
          <a:solidFill>
            <a:schemeClr val="accent1"/>
          </a:solid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dirty="0" err="1" smtClean="0">
                <a:ln>
                  <a:noFill/>
                </a:ln>
                <a:solidFill>
                  <a:schemeClr val="tx1"/>
                </a:solidFill>
                <a:effectLst/>
                <a:latin typeface="Arial" charset="0"/>
                <a:ea typeface="新細明體" pitchFamily="18" charset="-120"/>
              </a:rPr>
              <a:t>mbed</a:t>
            </a:r>
            <a:endParaRPr kumimoji="1" lang="zh-TW" altLang="en-US" sz="1800" b="0" i="0" u="none" strike="noStrike" cap="none" normalizeH="0" baseline="0" dirty="0" smtClean="0">
              <a:ln>
                <a:noFill/>
              </a:ln>
              <a:solidFill>
                <a:schemeClr val="tx1"/>
              </a:solidFill>
              <a:effectLst/>
              <a:latin typeface="Arial" charset="0"/>
              <a:ea typeface="新細明體" pitchFamily="18" charset="-120"/>
            </a:endParaRPr>
          </a:p>
        </p:txBody>
      </p:sp>
      <p:sp>
        <p:nvSpPr>
          <p:cNvPr id="7" name="矩形 6"/>
          <p:cNvSpPr/>
          <p:nvPr/>
        </p:nvSpPr>
        <p:spPr bwMode="auto">
          <a:xfrm>
            <a:off x="1198712" y="4444008"/>
            <a:ext cx="1584176" cy="1296144"/>
          </a:xfrm>
          <a:prstGeom prst="rect">
            <a:avLst/>
          </a:prstGeom>
          <a:solidFill>
            <a:srgbClr val="CCFFCC"/>
          </a:solid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zh-TW" sz="1800" b="0" i="0" u="none" strike="noStrike" cap="none" normalizeH="0" baseline="0" dirty="0" smtClean="0">
                <a:ln>
                  <a:noFill/>
                </a:ln>
                <a:solidFill>
                  <a:schemeClr val="tx1"/>
                </a:solidFill>
                <a:effectLst/>
                <a:latin typeface="Arial" charset="0"/>
                <a:ea typeface="新細明體" pitchFamily="18" charset="-120"/>
              </a:rPr>
              <a:t>PC</a:t>
            </a:r>
            <a:endParaRPr kumimoji="1" lang="zh-TW" altLang="en-US" sz="1800" b="0" i="0" u="none" strike="noStrike" cap="none" normalizeH="0" baseline="0" dirty="0" smtClean="0">
              <a:ln>
                <a:noFill/>
              </a:ln>
              <a:solidFill>
                <a:schemeClr val="tx1"/>
              </a:solidFill>
              <a:effectLst/>
              <a:latin typeface="Arial" charset="0"/>
              <a:ea typeface="新細明體" pitchFamily="18" charset="-120"/>
            </a:endParaRPr>
          </a:p>
        </p:txBody>
      </p:sp>
      <p:cxnSp>
        <p:nvCxnSpPr>
          <p:cNvPr id="9" name="直線接點 8"/>
          <p:cNvCxnSpPr/>
          <p:nvPr/>
        </p:nvCxnSpPr>
        <p:spPr bwMode="auto">
          <a:xfrm flipH="1">
            <a:off x="972344" y="5740152"/>
            <a:ext cx="226368" cy="216024"/>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 name="直線接點 11"/>
          <p:cNvCxnSpPr/>
          <p:nvPr/>
        </p:nvCxnSpPr>
        <p:spPr bwMode="auto">
          <a:xfrm>
            <a:off x="2782888" y="5740152"/>
            <a:ext cx="288032" cy="216024"/>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4" name="直線接點 13"/>
          <p:cNvCxnSpPr/>
          <p:nvPr/>
        </p:nvCxnSpPr>
        <p:spPr bwMode="auto">
          <a:xfrm>
            <a:off x="943740" y="5956176"/>
            <a:ext cx="212718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6" name="直線單箭頭接點 15"/>
          <p:cNvCxnSpPr>
            <a:stCxn id="7" idx="3"/>
          </p:cNvCxnSpPr>
          <p:nvPr/>
        </p:nvCxnSpPr>
        <p:spPr bwMode="auto">
          <a:xfrm>
            <a:off x="2782888" y="5092080"/>
            <a:ext cx="3240360" cy="0"/>
          </a:xfrm>
          <a:prstGeom prst="straightConnector1">
            <a:avLst/>
          </a:prstGeom>
          <a:solidFill>
            <a:schemeClr val="accent1"/>
          </a:solidFill>
          <a:ln w="28575" cap="flat" cmpd="sng" algn="ctr">
            <a:solidFill>
              <a:schemeClr val="tx1"/>
            </a:solidFill>
            <a:prstDash val="solid"/>
            <a:round/>
            <a:headEnd type="triangle" w="med" len="med"/>
            <a:tailEnd type="triangle" w="med" len="med"/>
          </a:ln>
          <a:effectLst/>
        </p:spPr>
      </p:cxnSp>
      <p:sp>
        <p:nvSpPr>
          <p:cNvPr id="17" name="向右箭號 16"/>
          <p:cNvSpPr/>
          <p:nvPr/>
        </p:nvSpPr>
        <p:spPr bwMode="auto">
          <a:xfrm>
            <a:off x="7103368" y="4575448"/>
            <a:ext cx="288032" cy="216024"/>
          </a:xfrm>
          <a:prstGeom prst="rightArrow">
            <a:avLst/>
          </a:prstGeom>
          <a:solidFill>
            <a:srgbClr val="FFCC66"/>
          </a:solid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20" name="向右箭號 19"/>
          <p:cNvSpPr/>
          <p:nvPr/>
        </p:nvSpPr>
        <p:spPr bwMode="auto">
          <a:xfrm flipH="1">
            <a:off x="7103368" y="5071391"/>
            <a:ext cx="288032" cy="216024"/>
          </a:xfrm>
          <a:prstGeom prst="rightArrow">
            <a:avLst/>
          </a:prstGeom>
          <a:solidFill>
            <a:srgbClr val="FFCC66"/>
          </a:solid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18" name="文字方塊 17"/>
          <p:cNvSpPr txBox="1"/>
          <p:nvPr/>
        </p:nvSpPr>
        <p:spPr>
          <a:xfrm>
            <a:off x="3276600" y="4732040"/>
            <a:ext cx="2362200" cy="369332"/>
          </a:xfrm>
          <a:prstGeom prst="rect">
            <a:avLst/>
          </a:prstGeom>
          <a:noFill/>
        </p:spPr>
        <p:txBody>
          <a:bodyPr wrap="square" rtlCol="0">
            <a:spAutoFit/>
          </a:bodyPr>
          <a:lstStyle/>
          <a:p>
            <a:r>
              <a:rPr lang="en-US" altLang="zh-TW" dirty="0" smtClean="0"/>
              <a:t>USB Serial/Ethernet</a:t>
            </a:r>
            <a:endParaRPr lang="zh-TW" altLang="en-US" dirty="0"/>
          </a:p>
        </p:txBody>
      </p:sp>
      <p:sp>
        <p:nvSpPr>
          <p:cNvPr id="13" name="文字方塊 12"/>
          <p:cNvSpPr txBox="1"/>
          <p:nvPr/>
        </p:nvSpPr>
        <p:spPr>
          <a:xfrm>
            <a:off x="685800" y="5943600"/>
            <a:ext cx="2762295" cy="646331"/>
          </a:xfrm>
          <a:prstGeom prst="rect">
            <a:avLst/>
          </a:prstGeom>
          <a:noFill/>
        </p:spPr>
        <p:txBody>
          <a:bodyPr wrap="none" rtlCol="0">
            <a:spAutoFit/>
          </a:bodyPr>
          <a:lstStyle/>
          <a:p>
            <a:r>
              <a:rPr lang="en-US" altLang="zh-TW" dirty="0" smtClean="0"/>
              <a:t>Terminal (serial </a:t>
            </a:r>
            <a:r>
              <a:rPr lang="en-US" altLang="zh-TW" dirty="0" err="1" smtClean="0"/>
              <a:t>comm</a:t>
            </a:r>
            <a:r>
              <a:rPr lang="en-US" altLang="zh-TW" dirty="0" smtClean="0"/>
              <a:t>)</a:t>
            </a:r>
          </a:p>
          <a:p>
            <a:r>
              <a:rPr lang="en-US" altLang="zh-TW" dirty="0" smtClean="0"/>
              <a:t>Python code using serial </a:t>
            </a:r>
            <a:endParaRPr lang="zh-TW" altLang="en-US" dirty="0"/>
          </a:p>
        </p:txBody>
      </p:sp>
      <p:sp>
        <p:nvSpPr>
          <p:cNvPr id="15" name="文字方塊 14"/>
          <p:cNvSpPr txBox="1"/>
          <p:nvPr/>
        </p:nvSpPr>
        <p:spPr>
          <a:xfrm>
            <a:off x="5867400" y="5943600"/>
            <a:ext cx="1890326" cy="646331"/>
          </a:xfrm>
          <a:prstGeom prst="rect">
            <a:avLst/>
          </a:prstGeom>
          <a:noFill/>
        </p:spPr>
        <p:txBody>
          <a:bodyPr wrap="none" rtlCol="0">
            <a:spAutoFit/>
          </a:bodyPr>
          <a:lstStyle/>
          <a:p>
            <a:r>
              <a:rPr lang="en-US" altLang="zh-TW" dirty="0" smtClean="0"/>
              <a:t>RPC API objects</a:t>
            </a:r>
          </a:p>
          <a:p>
            <a:r>
              <a:rPr lang="en-US" altLang="zh-TW" dirty="0" err="1" smtClean="0"/>
              <a:t>RPCFunction</a:t>
            </a:r>
            <a:endParaRPr lang="zh-TW" altLang="en-US" dirty="0"/>
          </a:p>
        </p:txBody>
      </p:sp>
      <p:sp>
        <p:nvSpPr>
          <p:cNvPr id="19" name="文字方塊 18"/>
          <p:cNvSpPr txBox="1"/>
          <p:nvPr/>
        </p:nvSpPr>
        <p:spPr>
          <a:xfrm>
            <a:off x="5989940" y="3697069"/>
            <a:ext cx="1249060" cy="646331"/>
          </a:xfrm>
          <a:prstGeom prst="rect">
            <a:avLst/>
          </a:prstGeom>
          <a:noFill/>
        </p:spPr>
        <p:txBody>
          <a:bodyPr wrap="none" rtlCol="0">
            <a:spAutoFit/>
          </a:bodyPr>
          <a:lstStyle/>
          <a:p>
            <a:r>
              <a:rPr lang="en-US" altLang="zh-TW" dirty="0" smtClean="0">
                <a:solidFill>
                  <a:srgbClr val="0000CC"/>
                </a:solidFill>
              </a:rPr>
              <a:t>Variables</a:t>
            </a:r>
          </a:p>
          <a:p>
            <a:r>
              <a:rPr lang="en-US" altLang="zh-TW" dirty="0" smtClean="0">
                <a:solidFill>
                  <a:srgbClr val="0000CC"/>
                </a:solidFill>
              </a:rPr>
              <a:t>Functions </a:t>
            </a:r>
            <a:endParaRPr lang="zh-TW" altLang="en-US" dirty="0">
              <a:solidFill>
                <a:srgbClr val="0000CC"/>
              </a:solidFill>
            </a:endParaRPr>
          </a:p>
        </p:txBody>
      </p:sp>
      <p:sp>
        <p:nvSpPr>
          <p:cNvPr id="21" name="文字方塊 20"/>
          <p:cNvSpPr txBox="1"/>
          <p:nvPr/>
        </p:nvSpPr>
        <p:spPr>
          <a:xfrm>
            <a:off x="1600200" y="4724400"/>
            <a:ext cx="1249060" cy="646331"/>
          </a:xfrm>
          <a:prstGeom prst="rect">
            <a:avLst/>
          </a:prstGeom>
          <a:noFill/>
        </p:spPr>
        <p:txBody>
          <a:bodyPr wrap="none" rtlCol="0">
            <a:spAutoFit/>
          </a:bodyPr>
          <a:lstStyle/>
          <a:p>
            <a:r>
              <a:rPr lang="en-US" altLang="zh-TW" dirty="0" smtClean="0">
                <a:solidFill>
                  <a:srgbClr val="0000CC"/>
                </a:solidFill>
              </a:rPr>
              <a:t>Variables</a:t>
            </a:r>
          </a:p>
          <a:p>
            <a:r>
              <a:rPr lang="en-US" altLang="zh-TW" dirty="0" smtClean="0">
                <a:solidFill>
                  <a:srgbClr val="0000CC"/>
                </a:solidFill>
              </a:rPr>
              <a:t>Functions </a:t>
            </a:r>
            <a:endParaRPr lang="zh-TW" altLang="en-US" dirty="0">
              <a:solidFill>
                <a:srgbClr val="0000CC"/>
              </a:solidFill>
            </a:endParaRPr>
          </a:p>
        </p:txBody>
      </p:sp>
    </p:spTree>
    <p:extLst>
      <p:ext uri="{BB962C8B-B14F-4D97-AF65-F5344CB8AC3E}">
        <p14:creationId xmlns:p14="http://schemas.microsoft.com/office/powerpoint/2010/main" val="42662975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20</a:t>
            </a:fld>
            <a:endParaRPr lang="en-US" altLang="zh-TW"/>
          </a:p>
        </p:txBody>
      </p:sp>
      <p:sp>
        <p:nvSpPr>
          <p:cNvPr id="5" name="Rectangle 2"/>
          <p:cNvSpPr>
            <a:spLocks noChangeArrowheads="1"/>
          </p:cNvSpPr>
          <p:nvPr/>
        </p:nvSpPr>
        <p:spPr bwMode="auto">
          <a:xfrm>
            <a:off x="609600" y="1480009"/>
            <a:ext cx="7142020" cy="3583589"/>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lvl="0" eaLnBrk="0" hangingPunct="0">
              <a:spcBef>
                <a:spcPct val="30000"/>
              </a:spcBef>
            </a:pPr>
            <a:r>
              <a:rPr lang="en-US" dirty="0" err="1" smtClean="0"/>
              <a:t>s.write</a:t>
            </a:r>
            <a:r>
              <a:rPr lang="en-US" dirty="0" smtClean="0"/>
              <a:t>("/</a:t>
            </a:r>
            <a:r>
              <a:rPr lang="en-US" dirty="0" err="1" smtClean="0"/>
              <a:t>LEDControl</a:t>
            </a:r>
            <a:r>
              <a:rPr lang="en-US" dirty="0" smtClean="0"/>
              <a:t>/run 3 0")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a:t>
            </a:r>
          </a:p>
          <a:p>
            <a:pPr lvl="0" eaLnBrk="0" hangingPunct="0">
              <a:spcBef>
                <a:spcPct val="30000"/>
              </a:spcBef>
            </a:pPr>
            <a:endParaRPr lang="en-US" dirty="0" smtClean="0"/>
          </a:p>
          <a:p>
            <a:pPr lvl="0" eaLnBrk="0" hangingPunct="0">
              <a:spcBef>
                <a:spcPct val="30000"/>
              </a:spcBef>
            </a:pPr>
            <a:r>
              <a:rPr lang="en-US" dirty="0" err="1" smtClean="0"/>
              <a:t>s.write</a:t>
            </a:r>
            <a:r>
              <a:rPr lang="en-US" dirty="0" smtClean="0"/>
              <a:t>("/</a:t>
            </a:r>
            <a:r>
              <a:rPr lang="en-US" dirty="0" err="1" smtClean="0"/>
              <a:t>LEDControl</a:t>
            </a:r>
            <a:r>
              <a:rPr lang="en-US" dirty="0" smtClean="0"/>
              <a:t>/run 1 0")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endParaRPr lang="en-US" dirty="0" smtClean="0"/>
          </a:p>
          <a:p>
            <a:pPr lvl="0" eaLnBrk="0" hangingPunct="0">
              <a:spcBef>
                <a:spcPct val="30000"/>
              </a:spcBef>
            </a:pPr>
            <a:r>
              <a:rPr lang="en-US" dirty="0" err="1" smtClean="0"/>
              <a:t>s.close</a:t>
            </a:r>
            <a:r>
              <a:rPr lang="en-US" dirty="0" smtClean="0"/>
              <a:t>()</a:t>
            </a:r>
            <a:endParaRPr kumimoji="0" lang="zh-TW" altLang="zh-TW" b="0" i="0" u="none" strike="noStrike" cap="none" normalizeH="0" baseline="0" dirty="0" smtClean="0">
              <a:ln>
                <a:noFill/>
              </a:ln>
              <a:solidFill>
                <a:schemeClr val="tx1"/>
              </a:solidFill>
              <a:effectLs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28600" y="1371600"/>
            <a:ext cx="7772400" cy="1066800"/>
          </a:xfrm>
        </p:spPr>
        <p:txBody>
          <a:bodyPr/>
          <a:lstStyle/>
          <a:p>
            <a:r>
              <a:rPr lang="en-US" sz="2400" dirty="0" smtClean="0"/>
              <a:t>If it works and the following massages will shows in the terminal</a:t>
            </a:r>
            <a:endParaRPr lang="zh-TW" altLang="en-US" sz="2400"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21</a:t>
            </a:fld>
            <a:endParaRPr lang="en-US" altLang="zh-TW"/>
          </a:p>
        </p:txBody>
      </p:sp>
      <p:sp>
        <p:nvSpPr>
          <p:cNvPr id="36865" name="Rectangle 1"/>
          <p:cNvSpPr>
            <a:spLocks noChangeArrowheads="1"/>
          </p:cNvSpPr>
          <p:nvPr/>
        </p:nvSpPr>
        <p:spPr bwMode="auto">
          <a:xfrm>
            <a:off x="1838768" y="2386165"/>
            <a:ext cx="4714432" cy="4090835"/>
          </a:xfrm>
          <a:prstGeom prst="rect">
            <a:avLst/>
          </a:prstGeom>
          <a:solidFill>
            <a:srgbClr val="333333"/>
          </a:solidFill>
          <a:ln w="9525">
            <a:noFill/>
            <a:miter lim="800000"/>
            <a:headEnd/>
            <a:tailEnd/>
          </a:ln>
          <a:effectLst/>
        </p:spPr>
        <p:txBody>
          <a:bodyPr vert="horz" wrap="none" lIns="0" tIns="0" rIns="0" bIns="8887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LEDControl myled3 myled2 myled1 RPC </a:t>
            </a: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/myled1/write 1 </a:t>
            </a: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000" b="1" dirty="0" smtClean="0">
              <a:solidFill>
                <a:srgbClr val="FFFFFF"/>
              </a:solidFill>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/myled2/write 1 </a:t>
            </a: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000" b="1" dirty="0" smtClean="0">
              <a:solidFill>
                <a:srgbClr val="FFFFFF"/>
              </a:solidFill>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/myled3/write 1 </a:t>
            </a: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000" b="1" dirty="0" smtClean="0">
              <a:solidFill>
                <a:srgbClr val="FFFFFF"/>
              </a:solidFill>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/myled2/write 0 </a:t>
            </a: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000" b="1" dirty="0" smtClean="0">
              <a:solidFill>
                <a:srgbClr val="FFFFFF"/>
              </a:solidFill>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/myled3/write 0 </a:t>
            </a:r>
            <a:endParaRPr kumimoji="1" lang="en-US"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000" b="1" dirty="0" smtClean="0">
              <a:solidFill>
                <a:srgbClr val="FFFFFF"/>
              </a:solidFill>
              <a:latin typeface="Arial Unicode MS" pitchFamily="34" charset="-120"/>
              <a:ea typeface="Monaco"/>
              <a:cs typeface="新細明體" pitchFamily="18"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zh-TW" sz="2000" b="1" i="0" u="none" strike="noStrike" cap="none" normalizeH="0" baseline="0" dirty="0" smtClean="0">
                <a:ln>
                  <a:noFill/>
                </a:ln>
                <a:solidFill>
                  <a:srgbClr val="FFFFFF"/>
                </a:solidFill>
                <a:effectLst/>
                <a:latin typeface="Arial Unicode MS" pitchFamily="34" charset="-120"/>
                <a:ea typeface="Monaco"/>
                <a:cs typeface="新細明體" pitchFamily="18" charset="-120"/>
              </a:rPr>
              <a:t>/myled1/write 0</a:t>
            </a:r>
            <a:r>
              <a:rPr kumimoji="1" lang="zh-TW"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smtClean="0"/>
              <a:t>4.5</a:t>
            </a:r>
            <a:r>
              <a:rPr lang="en-US" altLang="zh-TW" dirty="0" smtClean="0"/>
              <a:t> </a:t>
            </a:r>
            <a:r>
              <a:rPr lang="en-US" b="0" dirty="0" smtClean="0"/>
              <a:t>LCD text display using RPC</a:t>
            </a:r>
            <a:br>
              <a:rPr lang="en-US" b="0" dirty="0" smtClean="0"/>
            </a:b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22</a:t>
            </a:fld>
            <a:endParaRPr lang="en-US" altLang="zh-TW"/>
          </a:p>
        </p:txBody>
      </p:sp>
      <p:sp>
        <p:nvSpPr>
          <p:cNvPr id="40961" name="Rectangle 1"/>
          <p:cNvSpPr>
            <a:spLocks noChangeArrowheads="1"/>
          </p:cNvSpPr>
          <p:nvPr/>
        </p:nvSpPr>
        <p:spPr bwMode="auto">
          <a:xfrm>
            <a:off x="457200" y="1295400"/>
            <a:ext cx="7696200" cy="5198831"/>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0" u="none" strike="noStrike" cap="none" normalizeH="0" baseline="0" dirty="0" smtClean="0">
                <a:ln>
                  <a:noFill/>
                </a:ln>
                <a:solidFill>
                  <a:srgbClr val="007020"/>
                </a:solidFill>
                <a:effectLst/>
                <a:latin typeface="Arial Unicode MS" pitchFamily="34" charset="-120"/>
                <a:ea typeface="inherit"/>
                <a:cs typeface="新細明體" pitchFamily="18" charset="-120"/>
              </a:rPr>
              <a:t>#include</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"mbed.h"</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0" u="none" strike="noStrike" cap="none" normalizeH="0" baseline="0" dirty="0" smtClean="0">
                <a:ln>
                  <a:noFill/>
                </a:ln>
                <a:solidFill>
                  <a:srgbClr val="007020"/>
                </a:solidFill>
                <a:effectLst/>
                <a:latin typeface="Arial Unicode MS" pitchFamily="34" charset="-120"/>
                <a:ea typeface="inherit"/>
                <a:cs typeface="新細明體" pitchFamily="18" charset="-120"/>
              </a:rPr>
              <a:t>#include</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C00000"/>
                </a:solidFill>
                <a:effectLst/>
                <a:latin typeface="Arial Unicode MS" pitchFamily="34" charset="-120"/>
                <a:ea typeface="inherit"/>
                <a:cs typeface="新細明體" pitchFamily="18" charset="-120"/>
              </a:rPr>
              <a:t>"TextLCD.h"</a:t>
            </a:r>
            <a:r>
              <a:rPr kumimoji="1" lang="zh-TW" altLang="zh-TW" sz="2000" b="0" i="0" u="none" strike="noStrike" cap="none" normalizeH="0" baseline="0" dirty="0" smtClean="0">
                <a:ln>
                  <a:noFill/>
                </a:ln>
                <a:solidFill>
                  <a:srgbClr val="C00000"/>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C00000"/>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0" u="none" strike="noStrike" cap="none" normalizeH="0" baseline="0" dirty="0" smtClean="0">
                <a:ln>
                  <a:noFill/>
                </a:ln>
                <a:solidFill>
                  <a:srgbClr val="007020"/>
                </a:solidFill>
                <a:effectLst/>
                <a:latin typeface="Arial Unicode MS" pitchFamily="34" charset="-120"/>
                <a:ea typeface="inherit"/>
                <a:cs typeface="新細明體" pitchFamily="18" charset="-120"/>
              </a:rPr>
              <a:t>#include</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"mbed_rpc.h"</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1" i="0" u="none" strike="noStrike" cap="none" normalizeH="0" baseline="0" dirty="0" smtClean="0">
                <a:ln>
                  <a:noFill/>
                </a:ln>
                <a:solidFill>
                  <a:srgbClr val="902000"/>
                </a:solidFill>
                <a:effectLst/>
                <a:latin typeface="Arial Unicode MS" pitchFamily="34" charset="-120"/>
                <a:ea typeface="inherit"/>
                <a:cs typeface="新細明體" pitchFamily="18" charset="-120"/>
              </a:rPr>
              <a:t>void</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doDisplay</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1" i="0" u="none" strike="noStrike" cap="none" normalizeH="0" baseline="0" dirty="0" smtClean="0">
                <a:ln>
                  <a:noFill/>
                </a:ln>
                <a:solidFill>
                  <a:schemeClr val="tx1"/>
                </a:solidFill>
                <a:effectLst/>
                <a:latin typeface="Arial" pitchFamily="34" charset="0"/>
                <a:ea typeface="inherit"/>
              </a:rPr>
              <a:t>Arguments</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rgbClr val="666666"/>
                </a:solidFill>
                <a:effectLst/>
                <a:latin typeface="Arial" pitchFamily="34" charset="0"/>
                <a:ea typeface="inherit"/>
              </a:rPr>
              <a:t>*</a:t>
            </a:r>
            <a:r>
              <a:rPr kumimoji="0" lang="zh-TW" altLang="zh-TW" sz="2000" b="1" i="0" u="none" strike="noStrike" cap="none" normalizeH="0" baseline="0" dirty="0" smtClean="0">
                <a:ln>
                  <a:noFill/>
                </a:ln>
                <a:solidFill>
                  <a:schemeClr val="tx1"/>
                </a:solidFill>
                <a:effectLst/>
                <a:latin typeface="Arial" pitchFamily="34" charset="0"/>
                <a:ea typeface="inherit"/>
              </a:rPr>
              <a:t>in</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chemeClr val="tx1"/>
                </a:solidFill>
                <a:effectLst/>
                <a:latin typeface="Arial" pitchFamily="34" charset="0"/>
                <a:ea typeface="inherit"/>
              </a:rPr>
              <a:t>Reply</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rgbClr val="666666"/>
                </a:solidFill>
                <a:effectLst/>
                <a:latin typeface="Arial" pitchFamily="34" charset="0"/>
                <a:ea typeface="inherit"/>
              </a:rPr>
              <a:t>*</a:t>
            </a:r>
            <a:r>
              <a:rPr kumimoji="0" lang="zh-TW" altLang="zh-TW" sz="2000" b="1" i="0" u="none" strike="noStrike" cap="none" normalizeH="0" baseline="0" dirty="0" smtClean="0">
                <a:ln>
                  <a:noFill/>
                </a:ln>
                <a:solidFill>
                  <a:schemeClr val="tx1"/>
                </a:solidFill>
                <a:effectLst/>
                <a:latin typeface="Arial" pitchFamily="34" charset="0"/>
                <a:ea typeface="inherit"/>
              </a:rPr>
              <a:t>out</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1" i="0" u="none" strike="noStrike" cap="none" normalizeH="0" baseline="0" dirty="0" smtClean="0">
                <a:ln>
                  <a:noFill/>
                </a:ln>
                <a:solidFill>
                  <a:srgbClr val="902000"/>
                </a:solidFill>
                <a:effectLst/>
                <a:latin typeface="Arial Unicode MS" pitchFamily="34" charset="-120"/>
                <a:ea typeface="inherit"/>
                <a:cs typeface="新細明體" pitchFamily="18" charset="-120"/>
              </a:rPr>
              <a:t>void</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doLocate</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1" i="0" u="none" strike="noStrike" cap="none" normalizeH="0" baseline="0" dirty="0" smtClean="0">
                <a:ln>
                  <a:noFill/>
                </a:ln>
                <a:solidFill>
                  <a:schemeClr val="tx1"/>
                </a:solidFill>
                <a:effectLst/>
                <a:latin typeface="Arial" pitchFamily="34" charset="0"/>
                <a:ea typeface="inherit"/>
              </a:rPr>
              <a:t>Arguments</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rgbClr val="666666"/>
                </a:solidFill>
                <a:effectLst/>
                <a:latin typeface="Arial" pitchFamily="34" charset="0"/>
                <a:ea typeface="inherit"/>
              </a:rPr>
              <a:t>*</a:t>
            </a:r>
            <a:r>
              <a:rPr kumimoji="0" lang="zh-TW" altLang="zh-TW" sz="2000" b="1" i="0" u="none" strike="noStrike" cap="none" normalizeH="0" baseline="0" dirty="0" smtClean="0">
                <a:ln>
                  <a:noFill/>
                </a:ln>
                <a:solidFill>
                  <a:schemeClr val="tx1"/>
                </a:solidFill>
                <a:effectLst/>
                <a:latin typeface="Arial" pitchFamily="34" charset="0"/>
                <a:ea typeface="inherit"/>
              </a:rPr>
              <a:t>in</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chemeClr val="tx1"/>
                </a:solidFill>
                <a:effectLst/>
                <a:latin typeface="Arial" pitchFamily="34" charset="0"/>
                <a:ea typeface="inherit"/>
              </a:rPr>
              <a:t>Reply</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rgbClr val="666666"/>
                </a:solidFill>
                <a:effectLst/>
                <a:latin typeface="Arial" pitchFamily="34" charset="0"/>
                <a:ea typeface="inherit"/>
              </a:rPr>
              <a:t>*</a:t>
            </a:r>
            <a:r>
              <a:rPr kumimoji="0" lang="zh-TW" altLang="zh-TW" sz="2000" b="1" i="0" u="none" strike="noStrike" cap="none" normalizeH="0" baseline="0" dirty="0" smtClean="0">
                <a:ln>
                  <a:noFill/>
                </a:ln>
                <a:solidFill>
                  <a:schemeClr val="tx1"/>
                </a:solidFill>
                <a:effectLst/>
                <a:latin typeface="Arial" pitchFamily="34" charset="0"/>
                <a:ea typeface="inherit"/>
              </a:rPr>
              <a:t>out</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sz="2000" b="1" i="0" u="none" strike="noStrike" cap="none" normalizeH="0" baseline="0" dirty="0" smtClean="0">
                <a:ln>
                  <a:noFill/>
                </a:ln>
                <a:solidFill>
                  <a:schemeClr val="tx1"/>
                </a:solidFill>
                <a:effectLst/>
                <a:latin typeface="Arial" pitchFamily="34" charset="0"/>
                <a:ea typeface="inherit"/>
              </a:rPr>
              <a:t>RPCFunction</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rpcdisplay</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1" i="0" u="none" strike="noStrike" cap="none" normalizeH="0" baseline="0" dirty="0" smtClean="0">
                <a:ln>
                  <a:noFill/>
                </a:ln>
                <a:solidFill>
                  <a:srgbClr val="666666"/>
                </a:solidFill>
                <a:effectLst/>
                <a:latin typeface="Arial" pitchFamily="34" charset="0"/>
                <a:ea typeface="inherit"/>
              </a:rPr>
              <a:t>&amp;</a:t>
            </a:r>
            <a:r>
              <a:rPr kumimoji="0" lang="zh-TW" altLang="zh-TW" sz="2000" b="1" i="0" u="none" strike="noStrike" cap="none" normalizeH="0" baseline="0" dirty="0" smtClean="0">
                <a:ln>
                  <a:noFill/>
                </a:ln>
                <a:solidFill>
                  <a:schemeClr val="tx1"/>
                </a:solidFill>
                <a:effectLst/>
                <a:latin typeface="Arial" pitchFamily="34" charset="0"/>
                <a:ea typeface="inherit"/>
              </a:rPr>
              <a:t>doDisplay</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1" i="0" u="none" strike="noStrike" cap="none" normalizeH="0" baseline="0" dirty="0" smtClean="0">
                <a:ln>
                  <a:noFill/>
                </a:ln>
                <a:solidFill>
                  <a:srgbClr val="4070A0"/>
                </a:solidFill>
                <a:effectLst/>
                <a:latin typeface="Arial Unicode MS" pitchFamily="34" charset="-120"/>
                <a:ea typeface="inherit"/>
                <a:cs typeface="新細明體" pitchFamily="18" charset="-120"/>
              </a:rPr>
              <a:t>"doDisplay"</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sz="2000" b="1" i="0" u="none" strike="noStrike" cap="none" normalizeH="0" baseline="0" dirty="0" smtClean="0">
                <a:ln>
                  <a:noFill/>
                </a:ln>
                <a:solidFill>
                  <a:schemeClr val="tx1"/>
                </a:solidFill>
                <a:effectLst/>
                <a:latin typeface="Arial" pitchFamily="34" charset="0"/>
                <a:ea typeface="inherit"/>
              </a:rPr>
              <a:t>RPCFunction</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rpclocate</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1" i="0" u="none" strike="noStrike" cap="none" normalizeH="0" baseline="0" dirty="0" smtClean="0">
                <a:ln>
                  <a:noFill/>
                </a:ln>
                <a:solidFill>
                  <a:srgbClr val="666666"/>
                </a:solidFill>
                <a:effectLst/>
                <a:latin typeface="Arial" pitchFamily="34" charset="0"/>
                <a:ea typeface="inherit"/>
              </a:rPr>
              <a:t>&amp;</a:t>
            </a:r>
            <a:r>
              <a:rPr kumimoji="0" lang="zh-TW" altLang="zh-TW" sz="2000" b="1" i="0" u="none" strike="noStrike" cap="none" normalizeH="0" baseline="0" dirty="0" smtClean="0">
                <a:ln>
                  <a:noFill/>
                </a:ln>
                <a:solidFill>
                  <a:schemeClr val="tx1"/>
                </a:solidFill>
                <a:effectLst/>
                <a:latin typeface="Arial" pitchFamily="34" charset="0"/>
                <a:ea typeface="inherit"/>
              </a:rPr>
              <a:t>doLocate</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1" i="0" u="none" strike="noStrike" cap="none" normalizeH="0" baseline="0" dirty="0" smtClean="0">
                <a:ln>
                  <a:noFill/>
                </a:ln>
                <a:solidFill>
                  <a:srgbClr val="4070A0"/>
                </a:solidFill>
                <a:effectLst/>
                <a:latin typeface="Arial Unicode MS" pitchFamily="34" charset="-120"/>
                <a:ea typeface="inherit"/>
                <a:cs typeface="新細明體" pitchFamily="18" charset="-120"/>
              </a:rPr>
              <a:t>"doLocate"</a:t>
            </a:r>
            <a:r>
              <a:rPr kumimoji="1" lang="zh-TW"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1"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 Host PC Communication channels</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sz="2000" b="0" i="0" u="none" strike="noStrike" cap="none" normalizeH="0" baseline="0" dirty="0" smtClean="0">
                <a:ln>
                  <a:noFill/>
                </a:ln>
                <a:solidFill>
                  <a:schemeClr val="tx1"/>
                </a:solidFill>
                <a:effectLst/>
                <a:latin typeface="Arial" pitchFamily="34" charset="0"/>
                <a:ea typeface="inherit"/>
              </a:rPr>
              <a:t>Serial</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06287E"/>
                </a:solidFill>
                <a:effectLst/>
                <a:latin typeface="Arial Unicode MS" pitchFamily="34" charset="-120"/>
                <a:ea typeface="inherit"/>
                <a:cs typeface="新細明體" pitchFamily="18" charset="-120"/>
              </a:rPr>
              <a:t>pc</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USBTX</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0" i="0" u="none" strike="noStrike" cap="none" normalizeH="0" baseline="0" dirty="0" smtClean="0">
                <a:ln>
                  <a:noFill/>
                </a:ln>
                <a:solidFill>
                  <a:schemeClr val="tx1"/>
                </a:solidFill>
                <a:effectLst/>
                <a:latin typeface="Arial" pitchFamily="34" charset="0"/>
                <a:ea typeface="inherit"/>
              </a:rPr>
              <a:t>USBRX</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 tx, rx</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 I2C Communication</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sz="2000" b="0" i="0" u="none" strike="noStrike" cap="none" normalizeH="0" baseline="0" dirty="0" smtClean="0">
                <a:ln>
                  <a:noFill/>
                </a:ln>
                <a:solidFill>
                  <a:schemeClr val="tx1"/>
                </a:solidFill>
                <a:effectLst/>
                <a:latin typeface="Arial" pitchFamily="34" charset="0"/>
                <a:ea typeface="inherit"/>
              </a:rPr>
              <a:t>I2C</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06287E"/>
                </a:solidFill>
                <a:effectLst/>
                <a:latin typeface="Arial Unicode MS" pitchFamily="34" charset="-120"/>
                <a:ea typeface="inherit"/>
                <a:cs typeface="新細明體" pitchFamily="18" charset="-120"/>
              </a:rPr>
              <a:t>i2c_lcd</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D14</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D15</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 SDA, SCL</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sz="2000" b="0" i="0" u="none" strike="noStrike" cap="none" normalizeH="0" baseline="0" dirty="0" smtClean="0">
                <a:ln>
                  <a:noFill/>
                </a:ln>
                <a:solidFill>
                  <a:schemeClr val="tx1"/>
                </a:solidFill>
                <a:effectLst/>
                <a:latin typeface="Arial" pitchFamily="34" charset="0"/>
                <a:ea typeface="inherit"/>
              </a:rPr>
              <a:t>TextLCD_I2C</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06287E"/>
                </a:solidFill>
                <a:effectLst/>
                <a:latin typeface="Arial Unicode MS" pitchFamily="34" charset="-120"/>
                <a:ea typeface="inherit"/>
                <a:cs typeface="新細明體" pitchFamily="18" charset="-120"/>
              </a:rPr>
              <a:t>lcd</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rgbClr val="666666"/>
                </a:solidFill>
                <a:effectLst/>
                <a:latin typeface="Arial" pitchFamily="34" charset="0"/>
                <a:ea typeface="inherit"/>
              </a:rPr>
              <a:t>&amp;</a:t>
            </a:r>
            <a:r>
              <a:rPr kumimoji="0" lang="zh-TW" altLang="zh-TW" sz="2000" b="0" i="0" u="none" strike="noStrike" cap="none" normalizeH="0" baseline="0" dirty="0" smtClean="0">
                <a:ln>
                  <a:noFill/>
                </a:ln>
                <a:solidFill>
                  <a:schemeClr val="tx1"/>
                </a:solidFill>
                <a:effectLst/>
                <a:latin typeface="Arial" pitchFamily="34" charset="0"/>
                <a:ea typeface="inherit"/>
              </a:rPr>
              <a:t>i2c_lcd</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208050"/>
                </a:solidFill>
                <a:effectLst/>
                <a:latin typeface="Arial Unicode MS" pitchFamily="34" charset="-120"/>
                <a:ea typeface="inherit"/>
                <a:cs typeface="新細明體" pitchFamily="18" charset="-120"/>
              </a:rPr>
              <a:t>0x4E</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0" i="0" u="none" strike="noStrike" cap="none" normalizeH="0" baseline="0" dirty="0" smtClean="0">
                <a:ln>
                  <a:noFill/>
                </a:ln>
                <a:solidFill>
                  <a:schemeClr val="tx1"/>
                </a:solidFill>
                <a:effectLst/>
                <a:latin typeface="Arial" pitchFamily="34" charset="0"/>
                <a:ea typeface="inherit"/>
              </a:rPr>
              <a:t>TextLCD</a:t>
            </a:r>
            <a:r>
              <a:rPr kumimoji="0" lang="zh-TW" altLang="zh-TW" sz="2000" b="0" i="0" u="none" strike="noStrike" cap="none" normalizeH="0" baseline="0" dirty="0" smtClean="0">
                <a:ln>
                  <a:noFill/>
                </a:ln>
                <a:solidFill>
                  <a:srgbClr val="666666"/>
                </a:solidFill>
                <a:effectLst/>
                <a:latin typeface="Arial" pitchFamily="34" charset="0"/>
                <a:ea typeface="inherit"/>
              </a:rPr>
              <a:t>::</a:t>
            </a:r>
            <a:r>
              <a:rPr kumimoji="0" lang="zh-TW" altLang="zh-TW" sz="2000" b="0" i="0" u="none" strike="noStrike" cap="none" normalizeH="0" baseline="0" dirty="0" smtClean="0">
                <a:ln>
                  <a:noFill/>
                </a:ln>
                <a:solidFill>
                  <a:schemeClr val="tx1"/>
                </a:solidFill>
                <a:effectLst/>
                <a:latin typeface="Arial" pitchFamily="34" charset="0"/>
                <a:ea typeface="inherit"/>
              </a:rPr>
              <a:t>LCD16x2</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 I2C bus, PCF8574 Slaveaddress, LCD Type</a:t>
            </a:r>
            <a:r>
              <a:rPr kumimoji="1" lang="zh-TW"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23</a:t>
            </a:fld>
            <a:endParaRPr lang="en-US" altLang="zh-TW"/>
          </a:p>
        </p:txBody>
      </p:sp>
      <p:sp>
        <p:nvSpPr>
          <p:cNvPr id="41985" name="Rectangle 1"/>
          <p:cNvSpPr>
            <a:spLocks noChangeArrowheads="1"/>
          </p:cNvSpPr>
          <p:nvPr/>
        </p:nvSpPr>
        <p:spPr bwMode="auto">
          <a:xfrm>
            <a:off x="381000" y="1335498"/>
            <a:ext cx="7620000" cy="3998502"/>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0" u="none" strike="noStrike" cap="none" normalizeH="0" baseline="0" dirty="0" smtClean="0">
                <a:ln>
                  <a:noFill/>
                </a:ln>
                <a:solidFill>
                  <a:srgbClr val="902000"/>
                </a:solidFill>
                <a:effectLst/>
                <a:latin typeface="Arial Unicode MS" pitchFamily="34" charset="-120"/>
                <a:ea typeface="inherit"/>
                <a:cs typeface="新細明體" pitchFamily="18" charset="-120"/>
              </a:rPr>
              <a:t>int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06287E"/>
                </a:solidFill>
                <a:effectLst/>
                <a:latin typeface="Arial Unicode MS" pitchFamily="34" charset="-120"/>
                <a:ea typeface="inherit"/>
                <a:cs typeface="新細明體" pitchFamily="18" charset="-120"/>
              </a:rPr>
              <a:t>main</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Arial" pitchFamily="34" charset="0"/>
                <a:ea typeface="inherit"/>
              </a:rPr>
              <a:t>    </a:t>
            </a:r>
            <a:r>
              <a:rPr kumimoji="0" lang="zh-TW" altLang="zh-TW" sz="2000" b="0" i="0" u="none" strike="noStrike" cap="none" normalizeH="0" baseline="0" dirty="0" smtClean="0">
                <a:ln>
                  <a:noFill/>
                </a:ln>
                <a:solidFill>
                  <a:schemeClr val="tx1"/>
                </a:solidFill>
                <a:effectLst/>
                <a:latin typeface="Arial" pitchFamily="34" charset="0"/>
                <a:ea typeface="inherit"/>
              </a:rPr>
              <a:t>lcd</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setCursor</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TextLCD</a:t>
            </a:r>
            <a:r>
              <a:rPr kumimoji="0" lang="zh-TW" altLang="zh-TW" sz="2000" b="0" i="0" u="none" strike="noStrike" cap="none" normalizeH="0" baseline="0" dirty="0" smtClean="0">
                <a:ln>
                  <a:noFill/>
                </a:ln>
                <a:solidFill>
                  <a:srgbClr val="666666"/>
                </a:solidFill>
                <a:effectLst/>
                <a:latin typeface="Arial" pitchFamily="34" charset="0"/>
                <a:ea typeface="inherit"/>
              </a:rPr>
              <a:t>::</a:t>
            </a:r>
            <a:r>
              <a:rPr kumimoji="0" lang="zh-TW" altLang="zh-TW" sz="2000" b="0" i="0" u="none" strike="noStrike" cap="none" normalizeH="0" baseline="0" dirty="0" smtClean="0">
                <a:ln>
                  <a:noFill/>
                </a:ln>
                <a:solidFill>
                  <a:schemeClr val="tx1"/>
                </a:solidFill>
                <a:effectLst/>
                <a:latin typeface="Arial" pitchFamily="34" charset="0"/>
                <a:ea typeface="inherit"/>
              </a:rPr>
              <a:t>CurOff_BlkOn</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en-US" altLang="zh-TW" sz="2000" b="0" i="0" u="none" strike="noStrike" cap="none" normalizeH="0" baseline="0" dirty="0" smtClean="0">
                <a:ln>
                  <a:noFill/>
                </a:ln>
                <a:solidFill>
                  <a:srgbClr val="902000"/>
                </a:solidFill>
                <a:effectLst/>
                <a:latin typeface="Arial Unicode MS" pitchFamily="34" charset="-120"/>
                <a:ea typeface="inherit"/>
                <a:cs typeface="新細明體" pitchFamily="18" charset="-120"/>
              </a:rPr>
              <a:t>    </a:t>
            </a:r>
            <a:r>
              <a:rPr kumimoji="1" lang="zh-TW" altLang="zh-TW" sz="2000" b="0" i="0" u="none" strike="noStrike" cap="none" normalizeH="0" baseline="0" dirty="0" smtClean="0">
                <a:ln>
                  <a:noFill/>
                </a:ln>
                <a:solidFill>
                  <a:srgbClr val="902000"/>
                </a:solidFill>
                <a:effectLst/>
                <a:latin typeface="Arial Unicode MS" pitchFamily="34" charset="-120"/>
                <a:ea typeface="inherit"/>
                <a:cs typeface="新細明體" pitchFamily="18" charset="-120"/>
              </a:rPr>
              <a:t>char</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0" i="0" u="none" strike="noStrike" cap="none" normalizeH="0" baseline="0" dirty="0" smtClean="0">
                <a:ln>
                  <a:noFill/>
                </a:ln>
                <a:solidFill>
                  <a:schemeClr val="tx1"/>
                </a:solidFill>
                <a:effectLst/>
                <a:latin typeface="Arial" pitchFamily="34" charset="0"/>
                <a:ea typeface="inherit"/>
              </a:rPr>
              <a:t>buf</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208050"/>
                </a:solidFill>
                <a:effectLst/>
                <a:latin typeface="Arial Unicode MS" pitchFamily="34" charset="-120"/>
                <a:ea typeface="inherit"/>
                <a:cs typeface="新細明體" pitchFamily="18" charset="-120"/>
              </a:rPr>
              <a:t>256</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0" i="0" u="none" strike="noStrike" cap="none" normalizeH="0" baseline="0" dirty="0" smtClean="0">
                <a:ln>
                  <a:noFill/>
                </a:ln>
                <a:solidFill>
                  <a:schemeClr val="tx1"/>
                </a:solidFill>
                <a:effectLst/>
                <a:latin typeface="Arial" pitchFamily="34" charset="0"/>
                <a:ea typeface="inherit"/>
              </a:rPr>
              <a:t>outbuf</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208050"/>
                </a:solidFill>
                <a:effectLst/>
                <a:latin typeface="Arial Unicode MS" pitchFamily="34" charset="-120"/>
                <a:ea typeface="inherit"/>
                <a:cs typeface="新細明體" pitchFamily="18" charset="-120"/>
              </a:rPr>
              <a:t>256</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en-US" altLang="zh-TW" sz="2000" b="1" i="0" u="none" strike="noStrike" cap="none" normalizeH="0" baseline="0" dirty="0" smtClean="0">
                <a:ln>
                  <a:noFill/>
                </a:ln>
                <a:solidFill>
                  <a:srgbClr val="007020"/>
                </a:solidFill>
                <a:effectLst/>
                <a:latin typeface="Arial Unicode MS" pitchFamily="34" charset="-120"/>
                <a:ea typeface="inherit"/>
                <a:cs typeface="新細明體" pitchFamily="18" charset="-120"/>
              </a:rPr>
              <a:t>    </a:t>
            </a:r>
            <a:r>
              <a:rPr kumimoji="1" lang="zh-TW" altLang="zh-TW" sz="2000" b="1" i="0" u="none" strike="noStrike" cap="none" normalizeH="0" baseline="0" dirty="0" smtClean="0">
                <a:ln>
                  <a:noFill/>
                </a:ln>
                <a:solidFill>
                  <a:srgbClr val="007020"/>
                </a:solidFill>
                <a:effectLst/>
                <a:latin typeface="Arial Unicode MS" pitchFamily="34" charset="-120"/>
                <a:ea typeface="inherit"/>
                <a:cs typeface="新細明體" pitchFamily="18" charset="-120"/>
              </a:rPr>
              <a:t>while</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208050"/>
                </a:solidFill>
                <a:effectLst/>
                <a:latin typeface="Arial Unicode MS" pitchFamily="34" charset="-120"/>
                <a:ea typeface="inherit"/>
                <a:cs typeface="新細明體" pitchFamily="18" charset="-120"/>
              </a:rPr>
              <a:t>1</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Arial" pitchFamily="34" charset="0"/>
                <a:ea typeface="inherit"/>
              </a:rPr>
              <a:t>	</a:t>
            </a:r>
            <a:r>
              <a:rPr kumimoji="0" lang="zh-TW" altLang="zh-TW" sz="2000" b="0" i="0" u="none" strike="noStrike" cap="none" normalizeH="0" baseline="0" dirty="0" smtClean="0">
                <a:ln>
                  <a:noFill/>
                </a:ln>
                <a:solidFill>
                  <a:schemeClr val="tx1"/>
                </a:solidFill>
                <a:effectLst/>
                <a:latin typeface="Arial" pitchFamily="34" charset="0"/>
                <a:ea typeface="inherit"/>
              </a:rPr>
              <a:t>pc</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gets</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buf</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208050"/>
                </a:solidFill>
                <a:effectLst/>
                <a:latin typeface="Arial Unicode MS" pitchFamily="34" charset="-120"/>
                <a:ea typeface="inherit"/>
                <a:cs typeface="新細明體" pitchFamily="18" charset="-120"/>
              </a:rPr>
              <a:t>20</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en-US"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	</a:t>
            </a:r>
            <a:r>
              <a:rPr kumimoji="1" lang="zh-TW" altLang="zh-TW" sz="2000" b="0" i="1" u="none" strike="noStrike" cap="none" normalizeH="0" baseline="0" dirty="0" smtClean="0">
                <a:ln>
                  <a:noFill/>
                </a:ln>
                <a:solidFill>
                  <a:srgbClr val="408090"/>
                </a:solidFill>
                <a:effectLst/>
                <a:latin typeface="Arial Unicode MS" pitchFamily="34" charset="-120"/>
                <a:ea typeface="inherit"/>
                <a:cs typeface="新細明體" pitchFamily="18" charset="-120"/>
              </a:rPr>
              <a:t>//Call the static call method on the RPC class</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Arial" pitchFamily="34" charset="0"/>
                <a:ea typeface="inherit"/>
              </a:rPr>
              <a:t>	</a:t>
            </a:r>
            <a:r>
              <a:rPr kumimoji="0" lang="zh-TW" altLang="zh-TW" sz="2000" b="1" i="0" u="none" strike="noStrike" cap="none" normalizeH="0" baseline="0" dirty="0" smtClean="0">
                <a:ln>
                  <a:noFill/>
                </a:ln>
                <a:solidFill>
                  <a:srgbClr val="FF0000"/>
                </a:solidFill>
                <a:effectLst/>
                <a:ea typeface="inherit"/>
              </a:rPr>
              <a:t>RPC::call</a:t>
            </a:r>
            <a:r>
              <a:rPr kumimoji="1" lang="zh-TW" altLang="zh-TW" sz="2000" b="1" i="0" u="none" strike="noStrike" cap="none" normalizeH="0" baseline="0" dirty="0" smtClean="0">
                <a:ln>
                  <a:noFill/>
                </a:ln>
                <a:solidFill>
                  <a:srgbClr val="FF0000"/>
                </a:solidFill>
                <a:effectLst/>
                <a:latin typeface="Arial Unicode MS" pitchFamily="34" charset="-120"/>
                <a:ea typeface="inherit"/>
                <a:cs typeface="新細明體" pitchFamily="18" charset="-120"/>
              </a:rPr>
              <a:t>(</a:t>
            </a:r>
            <a:r>
              <a:rPr kumimoji="0" lang="zh-TW" altLang="zh-TW" sz="2000" b="1" i="0" u="none" strike="noStrike" cap="none" normalizeH="0" baseline="0" dirty="0" smtClean="0">
                <a:ln>
                  <a:noFill/>
                </a:ln>
                <a:solidFill>
                  <a:srgbClr val="FF0000"/>
                </a:solidFill>
                <a:effectLst/>
                <a:ea typeface="inherit"/>
              </a:rPr>
              <a:t>buf</a:t>
            </a:r>
            <a:r>
              <a:rPr kumimoji="1" lang="zh-TW" altLang="zh-TW" sz="2000" b="1" i="0" u="none" strike="noStrike" cap="none" normalizeH="0" baseline="0" dirty="0" smtClean="0">
                <a:ln>
                  <a:noFill/>
                </a:ln>
                <a:solidFill>
                  <a:srgbClr val="FF0000"/>
                </a:solidFill>
                <a:effectLst/>
                <a:latin typeface="Arial Unicode MS" pitchFamily="34" charset="-120"/>
                <a:ea typeface="inherit"/>
                <a:cs typeface="新細明體" pitchFamily="18" charset="-120"/>
              </a:rPr>
              <a:t>,</a:t>
            </a:r>
            <a:r>
              <a:rPr kumimoji="1" lang="zh-TW" altLang="zh-TW" sz="2000" b="1" i="0" u="none" strike="noStrike" cap="none" normalizeH="0" baseline="0" dirty="0" smtClean="0">
                <a:ln>
                  <a:noFill/>
                </a:ln>
                <a:solidFill>
                  <a:srgbClr val="FF0000"/>
                </a:solidFill>
                <a:effectLst/>
                <a:latin typeface="Arial Unicode MS" pitchFamily="34" charset="-120"/>
                <a:ea typeface="Monaco"/>
                <a:cs typeface="新細明體" pitchFamily="18" charset="-120"/>
              </a:rPr>
              <a:t> </a:t>
            </a:r>
            <a:r>
              <a:rPr kumimoji="0" lang="zh-TW" altLang="zh-TW" sz="2000" b="1" i="0" u="none" strike="noStrike" cap="none" normalizeH="0" baseline="0" dirty="0" smtClean="0">
                <a:ln>
                  <a:noFill/>
                </a:ln>
                <a:solidFill>
                  <a:srgbClr val="FF0000"/>
                </a:solidFill>
                <a:effectLst/>
                <a:ea typeface="inherit"/>
              </a:rPr>
              <a:t>outbuf</a:t>
            </a:r>
            <a:r>
              <a:rPr kumimoji="1" lang="zh-TW" altLang="zh-TW" sz="2000" b="1" i="0" u="none" strike="noStrike" cap="none" normalizeH="0" baseline="0" dirty="0" smtClean="0">
                <a:ln>
                  <a:noFill/>
                </a:ln>
                <a:solidFill>
                  <a:srgbClr val="FF0000"/>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Arial" pitchFamily="34" charset="0"/>
                <a:ea typeface="inherit"/>
              </a:rPr>
              <a:t>	</a:t>
            </a:r>
            <a:r>
              <a:rPr kumimoji="0" lang="zh-TW" altLang="zh-TW" sz="2000" b="0" i="0" u="none" strike="noStrike" cap="none" normalizeH="0" baseline="0" dirty="0" smtClean="0">
                <a:ln>
                  <a:noFill/>
                </a:ln>
                <a:solidFill>
                  <a:schemeClr val="tx1"/>
                </a:solidFill>
                <a:effectLst/>
                <a:latin typeface="Arial" pitchFamily="34" charset="0"/>
                <a:ea typeface="inherit"/>
              </a:rPr>
              <a:t>pc</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0" lang="zh-TW" altLang="zh-TW" sz="2000" b="0" i="0" u="none" strike="noStrike" cap="none" normalizeH="0" baseline="0" dirty="0" smtClean="0">
                <a:ln>
                  <a:noFill/>
                </a:ln>
                <a:solidFill>
                  <a:schemeClr val="tx1"/>
                </a:solidFill>
                <a:effectLst/>
                <a:latin typeface="Arial" pitchFamily="34" charset="0"/>
                <a:ea typeface="inherit"/>
              </a:rPr>
              <a:t>printf</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4070A0"/>
                </a:solidFill>
                <a:effectLst/>
                <a:latin typeface="Arial Unicode MS" pitchFamily="34" charset="-120"/>
                <a:ea typeface="inherit"/>
                <a:cs typeface="新細明體" pitchFamily="18" charset="-120"/>
              </a:rPr>
              <a:t>"%s</a:t>
            </a:r>
            <a:r>
              <a:rPr kumimoji="1" lang="zh-TW" altLang="zh-TW" sz="2000" b="1" i="0" u="none" strike="noStrike" cap="none" normalizeH="0" baseline="0" dirty="0" smtClean="0">
                <a:ln>
                  <a:noFill/>
                </a:ln>
                <a:solidFill>
                  <a:srgbClr val="4070A0"/>
                </a:solidFill>
                <a:effectLst/>
                <a:latin typeface="Arial Unicode MS" pitchFamily="34" charset="-120"/>
                <a:ea typeface="inherit"/>
                <a:cs typeface="新細明體" pitchFamily="18" charset="-120"/>
              </a:rPr>
              <a:t>\r\n</a:t>
            </a:r>
            <a:r>
              <a:rPr kumimoji="1" lang="zh-TW" altLang="zh-TW" sz="2000" b="0" i="0" u="none" strike="noStrike" cap="none" normalizeH="0" baseline="0" dirty="0" smtClean="0">
                <a:ln>
                  <a:noFill/>
                </a:ln>
                <a:solidFill>
                  <a:srgbClr val="4070A0"/>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0" lang="zh-TW" altLang="zh-TW" sz="2000" b="0" i="0" u="none" strike="noStrike" cap="none" normalizeH="0" baseline="0" dirty="0" smtClean="0">
                <a:ln>
                  <a:noFill/>
                </a:ln>
                <a:solidFill>
                  <a:schemeClr val="tx1"/>
                </a:solidFill>
                <a:effectLst/>
                <a:latin typeface="Arial" pitchFamily="34" charset="0"/>
                <a:ea typeface="inherit"/>
              </a:rPr>
              <a:t>outbuf</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24</a:t>
            </a:fld>
            <a:endParaRPr lang="en-US" altLang="zh-TW"/>
          </a:p>
        </p:txBody>
      </p:sp>
      <p:sp>
        <p:nvSpPr>
          <p:cNvPr id="41985" name="Rectangle 1"/>
          <p:cNvSpPr>
            <a:spLocks noChangeArrowheads="1"/>
          </p:cNvSpPr>
          <p:nvPr/>
        </p:nvSpPr>
        <p:spPr bwMode="auto">
          <a:xfrm>
            <a:off x="381000" y="1030460"/>
            <a:ext cx="7620000" cy="5598940"/>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lvl="0" eaLnBrk="0" hangingPunct="0">
              <a:spcBef>
                <a:spcPct val="30000"/>
              </a:spcBef>
            </a:pPr>
            <a:r>
              <a:rPr lang="zh-TW" altLang="zh-TW" sz="2000" dirty="0" smtClean="0">
                <a:solidFill>
                  <a:srgbClr val="902000"/>
                </a:solidFill>
                <a:latin typeface="Arial Unicode MS" pitchFamily="34" charset="-120"/>
                <a:ea typeface="inherit"/>
                <a:cs typeface="新細明體" pitchFamily="18" charset="-120"/>
              </a:rPr>
              <a:t>void</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06287E"/>
                </a:solidFill>
                <a:latin typeface="Arial Unicode MS" pitchFamily="34" charset="-120"/>
                <a:ea typeface="inherit"/>
                <a:cs typeface="新細明體" pitchFamily="18" charset="-120"/>
              </a:rPr>
              <a:t>doDisplay</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Arguments</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kumimoji="0" lang="zh-TW" altLang="zh-TW" sz="2000" dirty="0" smtClean="0">
                <a:ea typeface="inherit"/>
              </a:rPr>
              <a:t>in</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Reply</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kumimoji="0" lang="zh-TW" altLang="zh-TW" sz="2000" dirty="0" smtClean="0">
                <a:ea typeface="inherit"/>
              </a:rPr>
              <a:t>out</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lang="en-US" altLang="zh-TW" sz="2000" b="1" dirty="0" smtClean="0">
                <a:solidFill>
                  <a:srgbClr val="007020"/>
                </a:solidFill>
                <a:latin typeface="Arial Unicode MS" pitchFamily="34" charset="-120"/>
                <a:ea typeface="inherit"/>
                <a:cs typeface="新細明體" pitchFamily="18" charset="-120"/>
              </a:rPr>
              <a:t>    </a:t>
            </a:r>
            <a:r>
              <a:rPr lang="zh-TW" altLang="zh-TW" sz="2000" b="1" dirty="0" smtClean="0">
                <a:solidFill>
                  <a:srgbClr val="007020"/>
                </a:solidFill>
                <a:latin typeface="Arial Unicode MS" pitchFamily="34" charset="-120"/>
                <a:ea typeface="inherit"/>
                <a:cs typeface="新細明體" pitchFamily="18" charset="-120"/>
              </a:rPr>
              <a:t>const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902000"/>
                </a:solidFill>
                <a:latin typeface="Arial Unicode MS" pitchFamily="34" charset="-120"/>
                <a:ea typeface="inherit"/>
                <a:cs typeface="新細明體" pitchFamily="18" charset="-120"/>
              </a:rPr>
              <a:t>char</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kumimoji="0" lang="zh-TW" altLang="zh-TW" sz="2000" dirty="0" smtClean="0">
                <a:ea typeface="inherit"/>
              </a:rPr>
              <a:t>tmp</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in</a:t>
            </a:r>
            <a:r>
              <a:rPr kumimoji="0" lang="zh-TW" altLang="zh-TW" sz="2000" dirty="0" smtClean="0">
                <a:solidFill>
                  <a:srgbClr val="666666"/>
                </a:solidFill>
                <a:ea typeface="inherit"/>
              </a:rPr>
              <a:t>-&gt;</a:t>
            </a:r>
            <a:r>
              <a:rPr kumimoji="0" lang="zh-TW" altLang="zh-TW" sz="2000" dirty="0" smtClean="0">
                <a:ea typeface="inherit"/>
              </a:rPr>
              <a:t>getArg</a:t>
            </a:r>
            <a:r>
              <a:rPr kumimoji="0" lang="zh-TW" altLang="zh-TW" sz="2000" dirty="0" smtClean="0">
                <a:solidFill>
                  <a:srgbClr val="666666"/>
                </a:solidFill>
                <a:ea typeface="inherit"/>
              </a:rPr>
              <a:t>&lt;</a:t>
            </a:r>
            <a:r>
              <a:rPr lang="zh-TW" altLang="zh-TW" sz="2000" b="1" dirty="0" smtClean="0">
                <a:solidFill>
                  <a:srgbClr val="007020"/>
                </a:solidFill>
                <a:latin typeface="Arial Unicode MS" pitchFamily="34" charset="-120"/>
                <a:ea typeface="inherit"/>
                <a:cs typeface="新細明體" pitchFamily="18" charset="-120"/>
              </a:rPr>
              <a:t>const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902000"/>
                </a:solidFill>
                <a:latin typeface="Arial Unicode MS" pitchFamily="34" charset="-120"/>
                <a:ea typeface="inherit"/>
                <a:cs typeface="新細明體" pitchFamily="18" charset="-120"/>
              </a:rPr>
              <a:t>char</a:t>
            </a:r>
            <a:r>
              <a:rPr kumimoji="0" lang="zh-TW" altLang="zh-TW" sz="2000" dirty="0" smtClean="0">
                <a:solidFill>
                  <a:srgbClr val="666666"/>
                </a:solidFill>
                <a:ea typeface="inherit"/>
              </a:rPr>
              <a:t>*&gt;</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kumimoji="0" lang="en-US" altLang="zh-TW" sz="2000" dirty="0" smtClean="0">
                <a:ea typeface="inherit"/>
              </a:rPr>
              <a:t>    </a:t>
            </a:r>
            <a:r>
              <a:rPr kumimoji="0" lang="zh-TW" altLang="zh-TW" sz="2000" dirty="0" smtClean="0">
                <a:ea typeface="inherit"/>
              </a:rPr>
              <a:t>pc</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printf</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4070A0"/>
                </a:solidFill>
                <a:latin typeface="Arial Unicode MS" pitchFamily="34" charset="-120"/>
                <a:ea typeface="inherit"/>
                <a:cs typeface="新細明體" pitchFamily="18" charset="-120"/>
              </a:rPr>
              <a:t>"[str arg]%s"</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tmp</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lang="en-US" altLang="zh-TW" sz="2000" b="1" dirty="0" smtClean="0">
                <a:solidFill>
                  <a:srgbClr val="007020"/>
                </a:solidFill>
                <a:latin typeface="Arial Unicode MS" pitchFamily="34" charset="-120"/>
                <a:ea typeface="inherit"/>
                <a:cs typeface="新細明體" pitchFamily="18" charset="-120"/>
              </a:rPr>
              <a:t>    </a:t>
            </a:r>
            <a:r>
              <a:rPr lang="zh-TW" altLang="zh-TW" sz="2000" b="1" dirty="0" smtClean="0">
                <a:solidFill>
                  <a:srgbClr val="007020"/>
                </a:solidFill>
                <a:latin typeface="Arial Unicode MS" pitchFamily="34" charset="-120"/>
                <a:ea typeface="inherit"/>
                <a:cs typeface="新細明體" pitchFamily="18" charset="-120"/>
              </a:rPr>
              <a:t>for</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902000"/>
                </a:solidFill>
                <a:latin typeface="Arial Unicode MS" pitchFamily="34" charset="-120"/>
                <a:ea typeface="inherit"/>
                <a:cs typeface="新細明體" pitchFamily="18" charset="-120"/>
              </a:rPr>
              <a:t>int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i</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208050"/>
                </a:solidFill>
                <a:latin typeface="Arial Unicode MS" pitchFamily="34" charset="-120"/>
                <a:ea typeface="inherit"/>
                <a:cs typeface="新細明體" pitchFamily="18" charset="-120"/>
              </a:rPr>
              <a:t>0</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tmp</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i</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208050"/>
                </a:solidFill>
                <a:latin typeface="Arial Unicode MS" pitchFamily="34" charset="-120"/>
                <a:ea typeface="inherit"/>
                <a:cs typeface="新細明體" pitchFamily="18" charset="-120"/>
              </a:rPr>
              <a:t>0</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i</a:t>
            </a:r>
            <a:r>
              <a:rPr kumimoji="0" lang="zh-TW" altLang="zh-TW" sz="2000" dirty="0" smtClean="0">
                <a:solidFill>
                  <a:srgbClr val="666666"/>
                </a:solidFill>
                <a:ea typeface="inherit"/>
              </a:rPr>
              <a:t>++</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kumimoji="0" lang="en-US" altLang="zh-TW" sz="2000" dirty="0" smtClean="0">
                <a:ea typeface="inherit"/>
              </a:rPr>
              <a:t>	</a:t>
            </a:r>
            <a:r>
              <a:rPr kumimoji="0" lang="zh-TW" altLang="zh-TW" sz="2000" dirty="0" smtClean="0">
                <a:ea typeface="inherit"/>
              </a:rPr>
              <a:t>lcd</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putc</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tmp</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i</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lang="en-US" altLang="zh-TW" sz="2000" dirty="0" smtClean="0">
                <a:solidFill>
                  <a:srgbClr val="333333"/>
                </a:solidFill>
                <a:latin typeface="Arial Unicode MS" pitchFamily="34" charset="-120"/>
                <a:ea typeface="inherit"/>
                <a:cs typeface="新細明體" pitchFamily="18" charset="-120"/>
              </a:rPr>
              <a:t>    </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zh-TW" altLang="zh-TW" sz="2000" dirty="0" smtClean="0">
              <a:cs typeface="新細明體" pitchFamily="18" charset="-120"/>
            </a:endParaRPr>
          </a:p>
          <a:p>
            <a:pPr lvl="0" eaLnBrk="0" hangingPunct="0">
              <a:spcBef>
                <a:spcPct val="30000"/>
              </a:spcBef>
            </a:pPr>
            <a:endParaRPr lang="en-US" altLang="zh-TW" sz="2000" dirty="0" smtClean="0">
              <a:solidFill>
                <a:srgbClr val="902000"/>
              </a:solidFill>
              <a:latin typeface="Arial Unicode MS" pitchFamily="34" charset="-120"/>
              <a:ea typeface="inherit"/>
              <a:cs typeface="新細明體" pitchFamily="18" charset="-120"/>
            </a:endParaRPr>
          </a:p>
          <a:p>
            <a:pPr lvl="0" eaLnBrk="0" hangingPunct="0">
              <a:spcBef>
                <a:spcPct val="30000"/>
              </a:spcBef>
            </a:pPr>
            <a:r>
              <a:rPr lang="zh-TW" altLang="zh-TW" sz="2000" dirty="0" smtClean="0">
                <a:solidFill>
                  <a:srgbClr val="902000"/>
                </a:solidFill>
                <a:latin typeface="Arial Unicode MS" pitchFamily="34" charset="-120"/>
                <a:ea typeface="inherit"/>
                <a:cs typeface="新細明體" pitchFamily="18" charset="-120"/>
              </a:rPr>
              <a:t>void</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06287E"/>
                </a:solidFill>
                <a:latin typeface="Arial Unicode MS" pitchFamily="34" charset="-120"/>
                <a:ea typeface="inherit"/>
                <a:cs typeface="新細明體" pitchFamily="18" charset="-120"/>
              </a:rPr>
              <a:t>doLocate</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Arguments</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kumimoji="0" lang="zh-TW" altLang="zh-TW" sz="2000" dirty="0" smtClean="0">
                <a:ea typeface="inherit"/>
              </a:rPr>
              <a:t>in</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Reply</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kumimoji="0" lang="zh-TW" altLang="zh-TW" sz="2000" dirty="0" smtClean="0">
                <a:ea typeface="inherit"/>
              </a:rPr>
              <a:t>out</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lang="zh-TW" altLang="zh-TW" sz="2000" dirty="0" smtClean="0">
                <a:solidFill>
                  <a:srgbClr val="333333"/>
                </a:solidFill>
                <a:latin typeface="Arial Unicode MS" pitchFamily="34" charset="-120"/>
                <a:ea typeface="inherit"/>
                <a:cs typeface="新細明體" pitchFamily="18" charset="-120"/>
              </a:rPr>
              <a:t>{</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kumimoji="1" lang="en-US" altLang="zh-TW" sz="2000" b="1" i="0" u="none" strike="noStrike" cap="none" normalizeH="0" baseline="0" dirty="0" smtClean="0">
                <a:ln>
                  <a:noFill/>
                </a:ln>
                <a:solidFill>
                  <a:srgbClr val="007020"/>
                </a:solidFill>
                <a:effectLst/>
                <a:latin typeface="Arial Unicode MS" pitchFamily="34" charset="-120"/>
                <a:ea typeface="inherit"/>
                <a:cs typeface="新細明體" pitchFamily="18" charset="-120"/>
              </a:rPr>
              <a:t>    </a:t>
            </a:r>
            <a:r>
              <a:rPr lang="zh-TW" altLang="zh-TW" sz="2000" dirty="0" smtClean="0">
                <a:solidFill>
                  <a:srgbClr val="902000"/>
                </a:solidFill>
                <a:latin typeface="Arial Unicode MS" pitchFamily="34" charset="-120"/>
                <a:ea typeface="inherit"/>
                <a:cs typeface="新細明體" pitchFamily="18" charset="-120"/>
              </a:rPr>
              <a:t>int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x</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in</a:t>
            </a:r>
            <a:r>
              <a:rPr kumimoji="0" lang="zh-TW" altLang="zh-TW" sz="2000" dirty="0" smtClean="0">
                <a:solidFill>
                  <a:srgbClr val="666666"/>
                </a:solidFill>
                <a:ea typeface="inherit"/>
              </a:rPr>
              <a:t>-&gt;</a:t>
            </a:r>
            <a:r>
              <a:rPr kumimoji="0" lang="zh-TW" altLang="zh-TW" sz="2000" dirty="0" smtClean="0">
                <a:ea typeface="inherit"/>
              </a:rPr>
              <a:t>getArg</a:t>
            </a:r>
            <a:r>
              <a:rPr kumimoji="0" lang="zh-TW" altLang="zh-TW" sz="2000" dirty="0" smtClean="0">
                <a:solidFill>
                  <a:srgbClr val="666666"/>
                </a:solidFill>
                <a:ea typeface="inherit"/>
              </a:rPr>
              <a:t>&lt;</a:t>
            </a:r>
            <a:r>
              <a:rPr lang="zh-TW" altLang="zh-TW" sz="2000" dirty="0" smtClean="0">
                <a:solidFill>
                  <a:srgbClr val="902000"/>
                </a:solidFill>
                <a:latin typeface="Arial Unicode MS" pitchFamily="34" charset="-120"/>
                <a:ea typeface="inherit"/>
                <a:cs typeface="新細明體" pitchFamily="18" charset="-120"/>
              </a:rPr>
              <a:t>int</a:t>
            </a:r>
            <a:r>
              <a:rPr kumimoji="0" lang="zh-TW" altLang="zh-TW" sz="2000" dirty="0" smtClean="0">
                <a:solidFill>
                  <a:srgbClr val="666666"/>
                </a:solidFill>
                <a:ea typeface="inherit"/>
              </a:rPr>
              <a:t>&gt;</a:t>
            </a:r>
            <a:r>
              <a:rPr lang="zh-TW" altLang="zh-TW" sz="2000" dirty="0" smtClean="0">
                <a:solidFill>
                  <a:srgbClr val="333333"/>
                </a:solidFill>
                <a:latin typeface="Arial Unicode MS" pitchFamily="34" charset="-120"/>
                <a:ea typeface="inherit"/>
                <a:cs typeface="新細明體" pitchFamily="18" charset="-120"/>
              </a:rPr>
              <a:t>();</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lvl="0" eaLnBrk="0" hangingPunct="0">
              <a:spcBef>
                <a:spcPct val="30000"/>
              </a:spcBef>
            </a:pPr>
            <a:r>
              <a:rPr kumimoji="0" lang="en-US" altLang="zh-TW" sz="2000" b="0" i="0" u="none" strike="noStrike" cap="none" normalizeH="0" baseline="0" dirty="0" smtClean="0">
                <a:ln>
                  <a:noFill/>
                </a:ln>
                <a:solidFill>
                  <a:schemeClr val="tx1"/>
                </a:solidFill>
                <a:effectLst/>
                <a:latin typeface="Arial" pitchFamily="34" charset="0"/>
                <a:ea typeface="inherit"/>
              </a:rPr>
              <a:t>    </a:t>
            </a:r>
            <a:r>
              <a:rPr lang="zh-TW" altLang="zh-TW" sz="2000" dirty="0" smtClean="0">
                <a:solidFill>
                  <a:srgbClr val="902000"/>
                </a:solidFill>
                <a:latin typeface="Arial Unicode MS" pitchFamily="34" charset="-120"/>
                <a:ea typeface="inherit"/>
                <a:cs typeface="新細明體" pitchFamily="18" charset="-120"/>
              </a:rPr>
              <a:t>int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y</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solidFill>
                  <a:srgbClr val="666666"/>
                </a:solidFill>
                <a:ea typeface="inherit"/>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in</a:t>
            </a:r>
            <a:r>
              <a:rPr kumimoji="0" lang="zh-TW" altLang="zh-TW" sz="2000" dirty="0" smtClean="0">
                <a:solidFill>
                  <a:srgbClr val="666666"/>
                </a:solidFill>
                <a:ea typeface="inherit"/>
              </a:rPr>
              <a:t>-&gt;</a:t>
            </a:r>
            <a:r>
              <a:rPr kumimoji="0" lang="zh-TW" altLang="zh-TW" sz="2000" dirty="0" smtClean="0">
                <a:ea typeface="inherit"/>
              </a:rPr>
              <a:t>getArg</a:t>
            </a:r>
            <a:r>
              <a:rPr kumimoji="0" lang="zh-TW" altLang="zh-TW" sz="2000" dirty="0" smtClean="0">
                <a:solidFill>
                  <a:srgbClr val="666666"/>
                </a:solidFill>
                <a:ea typeface="inherit"/>
              </a:rPr>
              <a:t>&lt;</a:t>
            </a:r>
            <a:r>
              <a:rPr lang="zh-TW" altLang="zh-TW" sz="2000" dirty="0" smtClean="0">
                <a:solidFill>
                  <a:srgbClr val="902000"/>
                </a:solidFill>
                <a:latin typeface="Arial Unicode MS" pitchFamily="34" charset="-120"/>
                <a:ea typeface="inherit"/>
                <a:cs typeface="新細明體" pitchFamily="18" charset="-120"/>
              </a:rPr>
              <a:t>int</a:t>
            </a:r>
            <a:r>
              <a:rPr kumimoji="0" lang="zh-TW" altLang="zh-TW" sz="2000" dirty="0" smtClean="0">
                <a:solidFill>
                  <a:srgbClr val="666666"/>
                </a:solidFill>
                <a:ea typeface="inherit"/>
              </a:rPr>
              <a:t>&gt;</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lang="en-US" altLang="zh-TW" sz="2000" dirty="0" smtClean="0">
              <a:solidFill>
                <a:srgbClr val="333333"/>
              </a:solidFill>
              <a:latin typeface="Arial Unicode MS" pitchFamily="34" charset="-120"/>
              <a:ea typeface="Monaco"/>
              <a:cs typeface="新細明體" pitchFamily="18" charset="-120"/>
            </a:endParaRPr>
          </a:p>
          <a:p>
            <a:pPr lvl="0" eaLnBrk="0" hangingPunct="0">
              <a:spcBef>
                <a:spcPct val="30000"/>
              </a:spcBef>
            </a:pPr>
            <a:r>
              <a:rPr kumimoji="0" lang="en-US" altLang="zh-TW" sz="2000" dirty="0" smtClean="0">
                <a:solidFill>
                  <a:srgbClr val="333333"/>
                </a:solidFill>
                <a:latin typeface="Arial Unicode MS" pitchFamily="34" charset="-120"/>
                <a:ea typeface="inherit"/>
              </a:rPr>
              <a:t>    </a:t>
            </a:r>
            <a:r>
              <a:rPr kumimoji="0" lang="zh-TW" altLang="zh-TW" sz="2000" dirty="0" smtClean="0">
                <a:ea typeface="inherit"/>
              </a:rPr>
              <a:t>lcd</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locate</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x</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y</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lvl="0" eaLnBrk="0" hangingPunct="0">
              <a:spcBef>
                <a:spcPct val="30000"/>
              </a:spcBef>
            </a:pPr>
            <a:r>
              <a:rPr kumimoji="1" lang="en-US" altLang="zh-TW" sz="2000" b="1" i="0" u="none" strike="noStrike" cap="none" normalizeH="0" baseline="0" dirty="0" smtClean="0">
                <a:ln>
                  <a:noFill/>
                </a:ln>
                <a:solidFill>
                  <a:srgbClr val="007020"/>
                </a:solidFill>
                <a:effectLst/>
                <a:latin typeface="Arial Unicode MS" pitchFamily="34" charset="-120"/>
                <a:ea typeface="inherit"/>
                <a:cs typeface="新細明體" pitchFamily="18" charset="-120"/>
              </a:rPr>
              <a:t>     </a:t>
            </a:r>
            <a:r>
              <a:rPr kumimoji="0" lang="zh-TW" altLang="zh-TW" sz="2000" dirty="0" smtClean="0">
                <a:ea typeface="inherit"/>
              </a:rPr>
              <a:t>pc</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ea typeface="inherit"/>
              </a:rPr>
              <a:t>printf</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4070A0"/>
                </a:solidFill>
                <a:latin typeface="Arial Unicode MS" pitchFamily="34" charset="-120"/>
                <a:ea typeface="inherit"/>
                <a:cs typeface="新細明體" pitchFamily="18" charset="-120"/>
              </a:rPr>
              <a:t>"locate (col,row)=(%d,%d)"</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x</a:t>
            </a:r>
            <a:r>
              <a:rPr lang="zh-TW" altLang="zh-TW" sz="2000" dirty="0" smtClean="0">
                <a:solidFill>
                  <a:srgbClr val="333333"/>
                </a:solidFill>
                <a:latin typeface="Arial Unicode MS" pitchFamily="34" charset="-120"/>
                <a:ea typeface="inherit"/>
                <a:cs typeface="新細明體" pitchFamily="18" charset="-120"/>
              </a:rPr>
              <a:t>,</a:t>
            </a:r>
            <a:r>
              <a:rPr lang="zh-TW" altLang="zh-TW" sz="2000" dirty="0" smtClean="0">
                <a:solidFill>
                  <a:srgbClr val="333333"/>
                </a:solidFill>
                <a:latin typeface="Arial Unicode MS" pitchFamily="34" charset="-120"/>
                <a:ea typeface="Monaco"/>
                <a:cs typeface="新細明體" pitchFamily="18" charset="-120"/>
              </a:rPr>
              <a:t> </a:t>
            </a:r>
            <a:r>
              <a:rPr kumimoji="0" lang="zh-TW" altLang="zh-TW" sz="2000" dirty="0" smtClean="0">
                <a:ea typeface="inherit"/>
              </a:rPr>
              <a:t>y</a:t>
            </a:r>
            <a:r>
              <a:rPr lang="zh-TW" altLang="zh-TW" sz="2000" dirty="0" smtClean="0">
                <a:solidFill>
                  <a:srgbClr val="333333"/>
                </a:solidFill>
                <a:latin typeface="Arial Unicode MS" pitchFamily="34" charset="-120"/>
                <a:ea typeface="inherit"/>
                <a:cs typeface="新細明體" pitchFamily="18" charset="-120"/>
              </a:rPr>
              <a:t>);</a:t>
            </a:r>
            <a:endParaRPr lang="en-US" altLang="zh-TW" sz="2000" dirty="0" smtClean="0">
              <a:solidFill>
                <a:srgbClr val="333333"/>
              </a:solidFill>
              <a:latin typeface="Arial Unicode MS" pitchFamily="34" charset="-120"/>
              <a:ea typeface="inherit"/>
              <a:cs typeface="新細明體" pitchFamily="18" charset="-120"/>
            </a:endParaRPr>
          </a:p>
          <a:p>
            <a:pPr lvl="0" eaLnBrk="0" hangingPunct="0">
              <a:spcBef>
                <a:spcPct val="30000"/>
              </a:spcBef>
            </a:pP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zh-TW"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719263"/>
            <a:ext cx="8229600" cy="566737"/>
          </a:xfrm>
        </p:spPr>
        <p:txBody>
          <a:bodyPr/>
          <a:lstStyle/>
          <a:p>
            <a:r>
              <a:rPr lang="en-US" sz="2400" dirty="0" smtClean="0"/>
              <a:t>RPC Command</a:t>
            </a:r>
            <a:endParaRPr lang="zh-TW" altLang="en-US" sz="2400"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25</a:t>
            </a:fld>
            <a:endParaRPr lang="en-US" altLang="zh-TW"/>
          </a:p>
        </p:txBody>
      </p:sp>
      <p:graphicFrame>
        <p:nvGraphicFramePr>
          <p:cNvPr id="5" name="表格 4"/>
          <p:cNvGraphicFramePr>
            <a:graphicFrameLocks noGrp="1"/>
          </p:cNvGraphicFramePr>
          <p:nvPr>
            <p:extLst>
              <p:ext uri="{D42A27DB-BD31-4B8C-83A1-F6EECF244321}">
                <p14:modId xmlns:p14="http://schemas.microsoft.com/office/powerpoint/2010/main" val="87001460"/>
              </p:ext>
            </p:extLst>
          </p:nvPr>
        </p:nvGraphicFramePr>
        <p:xfrm>
          <a:off x="1066800" y="2743200"/>
          <a:ext cx="6100420" cy="2499360"/>
        </p:xfrm>
        <a:graphic>
          <a:graphicData uri="http://schemas.openxmlformats.org/drawingml/2006/table">
            <a:tbl>
              <a:tblPr/>
              <a:tblGrid>
                <a:gridCol w="2743888">
                  <a:extLst>
                    <a:ext uri="{9D8B030D-6E8A-4147-A177-3AD203B41FA5}">
                      <a16:colId xmlns:a16="http://schemas.microsoft.com/office/drawing/2014/main" val="20000"/>
                    </a:ext>
                  </a:extLst>
                </a:gridCol>
                <a:gridCol w="3356532">
                  <a:extLst>
                    <a:ext uri="{9D8B030D-6E8A-4147-A177-3AD203B41FA5}">
                      <a16:colId xmlns:a16="http://schemas.microsoft.com/office/drawing/2014/main" val="20001"/>
                    </a:ext>
                  </a:extLst>
                </a:gridCol>
              </a:tblGrid>
              <a:tr h="0">
                <a:tc>
                  <a:txBody>
                    <a:bodyPr/>
                    <a:lstStyle/>
                    <a:p>
                      <a:pPr algn="l" fontAlgn="ctr"/>
                      <a:r>
                        <a:rPr lang="en-US" sz="2000" b="1" dirty="0">
                          <a:latin typeface="inherit"/>
                        </a:rPr>
                        <a:t>RPC Command</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CCCCCC"/>
                    </a:solidFill>
                  </a:tcPr>
                </a:tc>
                <a:tc>
                  <a:txBody>
                    <a:bodyPr/>
                    <a:lstStyle/>
                    <a:p>
                      <a:pPr algn="l" fontAlgn="ctr"/>
                      <a:r>
                        <a:rPr lang="en-US" sz="2000" b="1" dirty="0">
                          <a:latin typeface="inherit"/>
                        </a:rPr>
                        <a:t>Function</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0">
                <a:tc>
                  <a:txBody>
                    <a:bodyPr/>
                    <a:lstStyle/>
                    <a:p>
                      <a:pPr algn="l" fontAlgn="ctr"/>
                      <a:r>
                        <a:rPr lang="en-US" sz="2000" b="1" dirty="0" smtClean="0">
                          <a:latin typeface="inherit"/>
                        </a:rPr>
                        <a:t>19 </a:t>
                      </a:r>
                      <a:r>
                        <a:rPr lang="en-US" sz="2000" b="1" dirty="0">
                          <a:latin typeface="inherit"/>
                        </a:rPr>
                        <a:t>spaces</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000" b="1" dirty="0" smtClean="0">
                          <a:latin typeface="inherit"/>
                        </a:rPr>
                        <a:t>Lists “</a:t>
                      </a:r>
                      <a:r>
                        <a:rPr kumimoji="1" lang="zh-TW"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doLocate</a:t>
                      </a:r>
                      <a:r>
                        <a:rPr kumimoji="1" lang="en-US"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 </a:t>
                      </a:r>
                      <a:r>
                        <a:rPr kumimoji="1" lang="zh-TW"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doDisplay</a:t>
                      </a:r>
                      <a:r>
                        <a:rPr kumimoji="1" lang="en-US" altLang="zh-TW" sz="2000" b="1" i="0" u="none" strike="noStrike" cap="none" normalizeH="0" baseline="0" dirty="0" smtClean="0">
                          <a:ln>
                            <a:noFill/>
                          </a:ln>
                          <a:solidFill>
                            <a:srgbClr val="06287E"/>
                          </a:solidFill>
                          <a:effectLst/>
                          <a:latin typeface="Arial Unicode MS" pitchFamily="34" charset="-120"/>
                          <a:ea typeface="inherit"/>
                          <a:cs typeface="新細明體" pitchFamily="18" charset="-120"/>
                        </a:rPr>
                        <a:t> RPC</a:t>
                      </a:r>
                      <a:r>
                        <a:rPr lang="en-US" sz="2000" b="1" dirty="0" smtClean="0">
                          <a:latin typeface="inherit"/>
                        </a:rPr>
                        <a:t>” to PC host</a:t>
                      </a:r>
                      <a:endParaRPr lang="en-US" sz="2000" b="1" dirty="0">
                        <a:latin typeface="inherit"/>
                      </a:endParaRP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fontAlgn="ctr"/>
                      <a:r>
                        <a:rPr lang="en-US" sz="2000" b="1">
                          <a:latin typeface="inherit"/>
                        </a:rPr>
                        <a:t>/doDisplay/run &lt;arg&gt;</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tc>
                  <a:txBody>
                    <a:bodyPr/>
                    <a:lstStyle/>
                    <a:p>
                      <a:pPr algn="l" fontAlgn="ctr"/>
                      <a:r>
                        <a:rPr lang="en-US" sz="2000" b="1" dirty="0">
                          <a:latin typeface="inherit"/>
                        </a:rPr>
                        <a:t>display &lt;</a:t>
                      </a:r>
                      <a:r>
                        <a:rPr lang="en-US" sz="2000" b="1" dirty="0" err="1">
                          <a:latin typeface="inherit"/>
                        </a:rPr>
                        <a:t>arg</a:t>
                      </a:r>
                      <a:r>
                        <a:rPr lang="en-US" sz="2000" b="1" dirty="0">
                          <a:latin typeface="inherit"/>
                        </a:rPr>
                        <a:t>&gt; on </a:t>
                      </a:r>
                      <a:r>
                        <a:rPr lang="en-US" sz="2000" b="1" dirty="0" smtClean="0">
                          <a:latin typeface="inherit"/>
                        </a:rPr>
                        <a:t>LCD and echo</a:t>
                      </a:r>
                      <a:r>
                        <a:rPr lang="en-US" sz="2000" b="1" baseline="0" dirty="0" smtClean="0">
                          <a:latin typeface="inherit"/>
                        </a:rPr>
                        <a:t> back to PC host</a:t>
                      </a:r>
                      <a:endParaRPr lang="en-US" sz="2000" b="1" dirty="0">
                        <a:latin typeface="inherit"/>
                      </a:endParaRP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extLst>
                  <a:ext uri="{0D108BD9-81ED-4DB2-BD59-A6C34878D82A}">
                    <a16:rowId xmlns:a16="http://schemas.microsoft.com/office/drawing/2014/main" val="10002"/>
                  </a:ext>
                </a:extLst>
              </a:tr>
              <a:tr h="0">
                <a:tc>
                  <a:txBody>
                    <a:bodyPr/>
                    <a:lstStyle/>
                    <a:p>
                      <a:pPr algn="l" fontAlgn="ctr"/>
                      <a:r>
                        <a:rPr lang="en-US" sz="2000" b="1">
                          <a:latin typeface="inherit"/>
                        </a:rPr>
                        <a:t>/doLocate/run x y</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000" b="1" dirty="0">
                          <a:latin typeface="inherit"/>
                        </a:rPr>
                        <a:t>locate the </a:t>
                      </a:r>
                      <a:r>
                        <a:rPr lang="en-US" sz="2000" b="1" dirty="0" smtClean="0">
                          <a:latin typeface="inherit"/>
                        </a:rPr>
                        <a:t>LCD cursor </a:t>
                      </a:r>
                      <a:r>
                        <a:rPr lang="en-US" sz="2000" b="1" dirty="0">
                          <a:latin typeface="inherit"/>
                        </a:rPr>
                        <a:t>to (</a:t>
                      </a:r>
                      <a:r>
                        <a:rPr lang="en-US" sz="2000" b="1" dirty="0" err="1">
                          <a:latin typeface="inherit"/>
                        </a:rPr>
                        <a:t>x,y</a:t>
                      </a:r>
                      <a:r>
                        <a:rPr lang="en-US" sz="2000" b="1" dirty="0">
                          <a:latin typeface="inherit"/>
                        </a:rPr>
                        <a:t>)</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b="0" dirty="0" smtClean="0"/>
              <a:t>Using Python to remote control K66F </a:t>
            </a:r>
            <a:r>
              <a:rPr lang="en-US" b="0" dirty="0" err="1" smtClean="0"/>
              <a:t>TextLCD</a:t>
            </a: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26</a:t>
            </a:fld>
            <a:endParaRPr lang="en-US" altLang="zh-TW"/>
          </a:p>
        </p:txBody>
      </p:sp>
      <p:sp>
        <p:nvSpPr>
          <p:cNvPr id="5" name="Rectangle 2"/>
          <p:cNvSpPr>
            <a:spLocks noChangeArrowheads="1"/>
          </p:cNvSpPr>
          <p:nvPr/>
        </p:nvSpPr>
        <p:spPr bwMode="auto">
          <a:xfrm>
            <a:off x="609600" y="1447800"/>
            <a:ext cx="7413889" cy="5023983"/>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serial</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time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serdev</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'/dev/ttyACM0'</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sz="1600" b="0" i="1" u="none" strike="noStrike" cap="none" normalizeH="0" baseline="0" dirty="0" smtClean="0">
                <a:ln>
                  <a:noFill/>
                </a:ln>
                <a:solidFill>
                  <a:srgbClr val="408090"/>
                </a:solidFill>
                <a:effectLst/>
                <a:latin typeface="Arial Unicode MS" panose="020B0604020202020204" pitchFamily="34" charset="-120"/>
                <a:ea typeface="inherit"/>
              </a:rPr>
              <a:t># use the device name you get from `ls /dev/ttyACM*`</a:t>
            </a:r>
            <a:r>
              <a:rPr kumimoji="0" lang="zh-TW" altLang="zh-TW" sz="1600"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sz="1600"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chemeClr val="tx1"/>
                </a:solidFill>
                <a:effectLst/>
                <a:ea typeface="inherit"/>
              </a:rPr>
              <a:t>s</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chemeClr val="tx1"/>
                </a:solidFill>
                <a:effectLst/>
                <a:ea typeface="inherit"/>
              </a:rPr>
              <a:t>serdev</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lvl="0" eaLnBrk="0" hangingPunct="0">
              <a:spcBef>
                <a:spcPct val="30000"/>
              </a:spcBef>
            </a:pPr>
            <a:r>
              <a:rPr lang="en-US" dirty="0" err="1" smtClean="0"/>
              <a:t>s.write</a:t>
            </a:r>
            <a:r>
              <a:rPr lang="en-US" dirty="0" smtClean="0"/>
              <a:t>(“                   ") #19 spaces</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a:p>
            <a:pPr lvl="0" eaLnBrk="0" hangingPunct="0">
              <a:spcBef>
                <a:spcPct val="30000"/>
              </a:spcBef>
            </a:pPr>
            <a:endParaRPr lang="en-US" dirty="0" smtClean="0"/>
          </a:p>
          <a:p>
            <a:pPr lvl="0" eaLnBrk="0" hangingPunct="0">
              <a:spcBef>
                <a:spcPct val="30000"/>
              </a:spcBef>
            </a:pPr>
            <a:r>
              <a:rPr lang="en-US" dirty="0" err="1" smtClean="0"/>
              <a:t>s.write</a:t>
            </a:r>
            <a:r>
              <a:rPr lang="en-US" dirty="0" smtClean="0"/>
              <a:t>(“/</a:t>
            </a:r>
            <a:r>
              <a:rPr lang="en-US" dirty="0" err="1" smtClean="0"/>
              <a:t>doDisplay</a:t>
            </a:r>
            <a:r>
              <a:rPr lang="en-US" dirty="0" smtClean="0"/>
              <a:t>/run IMR ")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27</a:t>
            </a:fld>
            <a:endParaRPr lang="en-US" altLang="zh-TW"/>
          </a:p>
        </p:txBody>
      </p:sp>
      <p:sp>
        <p:nvSpPr>
          <p:cNvPr id="5" name="Rectangle 2"/>
          <p:cNvSpPr>
            <a:spLocks noChangeArrowheads="1"/>
          </p:cNvSpPr>
          <p:nvPr/>
        </p:nvSpPr>
        <p:spPr bwMode="auto">
          <a:xfrm>
            <a:off x="609600" y="1169119"/>
            <a:ext cx="7142020" cy="5384081"/>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lvl="0" eaLnBrk="0" hangingPunct="0">
              <a:spcBef>
                <a:spcPct val="30000"/>
              </a:spcBef>
            </a:pPr>
            <a:r>
              <a:rPr lang="en-US" dirty="0" err="1" smtClean="0"/>
              <a:t>s.write</a:t>
            </a:r>
            <a:r>
              <a:rPr lang="en-US" dirty="0" smtClean="0"/>
              <a:t>(" /</a:t>
            </a:r>
            <a:r>
              <a:rPr lang="en-US" dirty="0" err="1" smtClean="0"/>
              <a:t>doLocate</a:t>
            </a:r>
            <a:r>
              <a:rPr lang="en-US" dirty="0" smtClean="0"/>
              <a:t>/run 8 0 ")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a:t>
            </a:r>
          </a:p>
          <a:p>
            <a:pPr lvl="0" eaLnBrk="0" hangingPunct="0">
              <a:spcBef>
                <a:spcPct val="30000"/>
              </a:spcBef>
            </a:pPr>
            <a:endParaRPr lang="en-US" dirty="0" smtClean="0"/>
          </a:p>
          <a:p>
            <a:pPr lvl="0" eaLnBrk="0" hangingPunct="0">
              <a:spcBef>
                <a:spcPct val="30000"/>
              </a:spcBef>
            </a:pPr>
            <a:r>
              <a:rPr lang="en-US" dirty="0" err="1" smtClean="0"/>
              <a:t>s.write</a:t>
            </a:r>
            <a:r>
              <a:rPr lang="en-US" dirty="0" smtClean="0"/>
              <a:t>(" /</a:t>
            </a:r>
            <a:r>
              <a:rPr lang="en-US" dirty="0" err="1" smtClean="0"/>
              <a:t>doDisplay</a:t>
            </a:r>
            <a:r>
              <a:rPr lang="en-US" dirty="0" smtClean="0"/>
              <a:t>/run WELL ")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a:t>
            </a:r>
          </a:p>
          <a:p>
            <a:pPr lvl="0" eaLnBrk="0" hangingPunct="0">
              <a:spcBef>
                <a:spcPct val="30000"/>
              </a:spcBef>
            </a:pPr>
            <a:r>
              <a:rPr lang="en-US" dirty="0" smtClean="0"/>
              <a:t> </a:t>
            </a:r>
          </a:p>
          <a:p>
            <a:pPr lvl="0" eaLnBrk="0" hangingPunct="0">
              <a:spcBef>
                <a:spcPct val="30000"/>
              </a:spcBef>
            </a:pPr>
            <a:r>
              <a:rPr lang="en-US" dirty="0" err="1" smtClean="0"/>
              <a:t>s.write</a:t>
            </a:r>
            <a:r>
              <a:rPr lang="en-US" dirty="0" smtClean="0"/>
              <a:t>(“                   ")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eaLnBrk="0" hangingPunct="0">
              <a:spcBef>
                <a:spcPct val="30000"/>
              </a:spcBef>
            </a:pPr>
            <a:r>
              <a:rPr lang="en-US" dirty="0" err="1" smtClean="0"/>
              <a:t>time.sleep</a:t>
            </a:r>
            <a:r>
              <a:rPr lang="en-US" dirty="0" smtClean="0"/>
              <a:t>(1)</a:t>
            </a:r>
          </a:p>
          <a:p>
            <a:pPr lvl="0" eaLnBrk="0" hangingPunct="0">
              <a:spcBef>
                <a:spcPct val="30000"/>
              </a:spcBef>
            </a:pPr>
            <a:r>
              <a:rPr lang="en-US" dirty="0" err="1" smtClean="0"/>
              <a:t>time.sleep</a:t>
            </a:r>
            <a:r>
              <a:rPr lang="en-US" dirty="0" smtClean="0"/>
              <a:t>(1) </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smtClean="0"/>
              <a:t>4.6</a:t>
            </a:r>
            <a:r>
              <a:rPr lang="en-US" altLang="zh-TW" dirty="0" smtClean="0"/>
              <a:t> </a:t>
            </a:r>
            <a:r>
              <a:rPr lang="en-US" b="0" dirty="0" smtClean="0"/>
              <a:t>Get value of FXOS8700Q using RPC</a:t>
            </a: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28</a:t>
            </a:fld>
            <a:endParaRPr lang="en-US" altLang="zh-TW"/>
          </a:p>
        </p:txBody>
      </p:sp>
      <p:sp>
        <p:nvSpPr>
          <p:cNvPr id="40961" name="Rectangle 1"/>
          <p:cNvSpPr>
            <a:spLocks noChangeArrowheads="1"/>
          </p:cNvSpPr>
          <p:nvPr/>
        </p:nvSpPr>
        <p:spPr bwMode="auto">
          <a:xfrm>
            <a:off x="457200" y="1415184"/>
            <a:ext cx="7696200" cy="5229608"/>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1" lang="zh-TW" altLang="zh-TW" sz="2000" b="0" i="0" u="none" strike="noStrike" cap="none" normalizeH="0" baseline="0" dirty="0" smtClean="0">
                <a:ln>
                  <a:noFill/>
                </a:ln>
                <a:solidFill>
                  <a:srgbClr val="007020"/>
                </a:solidFill>
                <a:effectLst/>
                <a:latin typeface="Arial Unicode MS" pitchFamily="34" charset="-120"/>
                <a:ea typeface="inherit"/>
                <a:cs typeface="新細明體" pitchFamily="18" charset="-120"/>
              </a:rPr>
              <a:t>#include</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"mbed.h"</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endParaRPr>
          </a:p>
          <a:p>
            <a:pPr eaLnBrk="0" hangingPunct="0">
              <a:spcBef>
                <a:spcPct val="30000"/>
              </a:spcBef>
            </a:pPr>
            <a:r>
              <a:rPr kumimoji="1" lang="zh-TW" altLang="zh-TW" sz="2000" b="0" i="0" u="none" strike="noStrike" cap="none" normalizeH="0" baseline="0" dirty="0" smtClean="0">
                <a:ln>
                  <a:noFill/>
                </a:ln>
                <a:solidFill>
                  <a:srgbClr val="007020"/>
                </a:solidFill>
                <a:effectLst/>
                <a:latin typeface="Arial Unicode MS" pitchFamily="34" charset="-120"/>
                <a:ea typeface="inherit"/>
                <a:cs typeface="新細明體" pitchFamily="18" charset="-120"/>
              </a:rPr>
              <a:t>#include</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r>
              <a:rPr kumimoji="1" lang="zh-TW" altLang="zh-TW" sz="2000" b="0" i="0" u="none" strike="noStrike" cap="none" normalizeH="0" baseline="0" dirty="0" smtClean="0">
                <a:ln>
                  <a:noFill/>
                </a:ln>
                <a:solidFill>
                  <a:srgbClr val="333333"/>
                </a:solidFill>
                <a:effectLst/>
                <a:latin typeface="Arial Unicode MS" pitchFamily="34" charset="-120"/>
                <a:ea typeface="inherit"/>
                <a:cs typeface="新細明體" pitchFamily="18" charset="-120"/>
              </a:rPr>
              <a:t>"mbed_rpc.h"</a:t>
            </a:r>
            <a:r>
              <a:rPr kumimoji="1" lang="zh-TW"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rPr>
              <a:t> </a:t>
            </a:r>
            <a:endParaRPr kumimoji="1" lang="en-US" altLang="zh-TW" sz="2000" b="0" i="0" u="none" strike="noStrike" cap="none" normalizeH="0" baseline="0" dirty="0" smtClean="0">
              <a:ln>
                <a:noFill/>
              </a:ln>
              <a:solidFill>
                <a:srgbClr val="333333"/>
              </a:solidFill>
              <a:effectLst/>
              <a:latin typeface="Arial Unicode MS" pitchFamily="34" charset="-120"/>
              <a:ea typeface="Monaco"/>
              <a:cs typeface="新細明體" pitchFamily="18" charset="-120"/>
            </a:endParaRPr>
          </a:p>
          <a:p>
            <a:pPr lvl="0" eaLnBrk="0" hangingPunct="0">
              <a:spcBef>
                <a:spcPct val="30000"/>
              </a:spcBef>
            </a:pPr>
            <a:r>
              <a:rPr lang="zh-TW" altLang="zh-TW" sz="2000" dirty="0">
                <a:solidFill>
                  <a:srgbClr val="007020"/>
                </a:solidFill>
                <a:latin typeface="Arial Unicode MS" pitchFamily="34" charset="-120"/>
                <a:ea typeface="inherit"/>
                <a:cs typeface="新細明體" pitchFamily="18" charset="-120"/>
              </a:rPr>
              <a:t>#include</a:t>
            </a:r>
            <a:r>
              <a:rPr lang="zh-TW" altLang="zh-TW" sz="2000" dirty="0">
                <a:solidFill>
                  <a:srgbClr val="333333"/>
                </a:solidFill>
                <a:latin typeface="Arial Unicode MS" pitchFamily="34" charset="-120"/>
                <a:ea typeface="Monaco"/>
                <a:cs typeface="新細明體" pitchFamily="18" charset="-120"/>
              </a:rPr>
              <a:t> </a:t>
            </a:r>
            <a:r>
              <a:rPr lang="zh-TW" altLang="zh-TW" sz="2000" dirty="0" smtClean="0">
                <a:solidFill>
                  <a:srgbClr val="333333"/>
                </a:solidFill>
                <a:latin typeface="Arial Unicode MS" pitchFamily="34" charset="-120"/>
                <a:ea typeface="inherit"/>
                <a:cs typeface="新細明體" pitchFamily="18" charset="-120"/>
              </a:rPr>
              <a:t>"</a:t>
            </a:r>
            <a:r>
              <a:rPr kumimoji="0" lang="zh-TW" altLang="zh-TW" sz="2000" dirty="0" smtClean="0">
                <a:solidFill>
                  <a:srgbClr val="333333"/>
                </a:solidFill>
                <a:latin typeface="Arial Unicode MS" panose="020B0604020202020204" pitchFamily="34" charset="-120"/>
                <a:ea typeface="inherit"/>
              </a:rPr>
              <a:t>fsl</a:t>
            </a:r>
            <a:r>
              <a:rPr kumimoji="0" lang="zh-TW" altLang="zh-TW" sz="2000" dirty="0">
                <a:solidFill>
                  <a:srgbClr val="333333"/>
                </a:solidFill>
                <a:latin typeface="Arial Unicode MS" panose="020B0604020202020204" pitchFamily="34" charset="-120"/>
                <a:ea typeface="inherit"/>
              </a:rPr>
              <a:t>_port</a:t>
            </a:r>
            <a:r>
              <a:rPr lang="zh-TW" altLang="zh-TW" sz="2000" dirty="0" smtClean="0">
                <a:solidFill>
                  <a:srgbClr val="333333"/>
                </a:solidFill>
                <a:latin typeface="Arial Unicode MS" pitchFamily="34" charset="-120"/>
                <a:ea typeface="inherit"/>
                <a:cs typeface="新細明體" pitchFamily="18" charset="-120"/>
              </a:rPr>
              <a:t>.h</a:t>
            </a:r>
            <a:r>
              <a:rPr lang="zh-TW" altLang="zh-TW" sz="2000" dirty="0">
                <a:solidFill>
                  <a:srgbClr val="333333"/>
                </a:solidFill>
                <a:latin typeface="Arial Unicode MS" pitchFamily="34" charset="-120"/>
                <a:ea typeface="inherit"/>
                <a:cs typeface="新細明體" pitchFamily="18" charset="-120"/>
              </a:rPr>
              <a:t>"</a:t>
            </a:r>
            <a:r>
              <a:rPr lang="zh-TW" altLang="zh-TW" sz="2000" dirty="0">
                <a:solidFill>
                  <a:srgbClr val="333333"/>
                </a:solidFill>
                <a:latin typeface="Arial Unicode MS" pitchFamily="34" charset="-120"/>
                <a:ea typeface="Monaco"/>
                <a:cs typeface="新細明體" pitchFamily="18" charset="-120"/>
              </a:rPr>
              <a:t> </a:t>
            </a:r>
            <a:endParaRPr lang="en-US" altLang="zh-TW" sz="2000" dirty="0">
              <a:solidFill>
                <a:srgbClr val="333333"/>
              </a:solidFill>
              <a:latin typeface="Arial Unicode MS" pitchFamily="34" charset="-120"/>
              <a:ea typeface="inherit"/>
              <a:cs typeface="新細明體" pitchFamily="18" charset="-120"/>
            </a:endParaRPr>
          </a:p>
          <a:p>
            <a:pPr eaLnBrk="0" hangingPunct="0">
              <a:spcBef>
                <a:spcPct val="30000"/>
              </a:spcBef>
            </a:pPr>
            <a:r>
              <a:rPr lang="zh-TW" altLang="zh-TW" sz="2000" dirty="0" smtClean="0">
                <a:solidFill>
                  <a:srgbClr val="007020"/>
                </a:solidFill>
                <a:latin typeface="Arial Unicode MS" pitchFamily="34" charset="-120"/>
                <a:ea typeface="inherit"/>
                <a:cs typeface="新細明體" pitchFamily="18" charset="-120"/>
              </a:rPr>
              <a:t>#</a:t>
            </a:r>
            <a:r>
              <a:rPr lang="zh-TW" altLang="zh-TW" sz="2000" dirty="0">
                <a:solidFill>
                  <a:srgbClr val="007020"/>
                </a:solidFill>
                <a:latin typeface="Arial Unicode MS" pitchFamily="34" charset="-120"/>
                <a:ea typeface="inherit"/>
                <a:cs typeface="新細明體" pitchFamily="18" charset="-120"/>
              </a:rPr>
              <a:t>include </a:t>
            </a:r>
            <a:r>
              <a:rPr lang="zh-TW" altLang="zh-TW" sz="2000" dirty="0" smtClean="0">
                <a:latin typeface="Arial Unicode MS" pitchFamily="34" charset="-120"/>
                <a:ea typeface="inherit"/>
                <a:cs typeface="新細明體" pitchFamily="18" charset="-120"/>
              </a:rPr>
              <a:t>"fsl_</a:t>
            </a:r>
            <a:r>
              <a:rPr lang="en-US" altLang="zh-TW" sz="2000" dirty="0" err="1" smtClean="0">
                <a:latin typeface="Arial Unicode MS" pitchFamily="34" charset="-120"/>
                <a:ea typeface="inherit"/>
                <a:cs typeface="新細明體" pitchFamily="18" charset="-120"/>
              </a:rPr>
              <a:t>gpio</a:t>
            </a:r>
            <a:r>
              <a:rPr lang="zh-TW" altLang="zh-TW" sz="2000" dirty="0" smtClean="0">
                <a:latin typeface="Arial Unicode MS" pitchFamily="34" charset="-120"/>
                <a:ea typeface="inherit"/>
                <a:cs typeface="新細明體" pitchFamily="18" charset="-120"/>
              </a:rPr>
              <a:t>.h</a:t>
            </a:r>
            <a:r>
              <a:rPr lang="zh-TW" altLang="zh-TW" sz="2000" dirty="0">
                <a:latin typeface="Arial Unicode MS" pitchFamily="34" charset="-120"/>
                <a:ea typeface="inherit"/>
                <a:cs typeface="新細明體" pitchFamily="18" charset="-120"/>
              </a:rPr>
              <a:t>"</a:t>
            </a:r>
          </a:p>
          <a:p>
            <a:pPr eaLnBrk="0" hangingPunct="0">
              <a:spcBef>
                <a:spcPct val="30000"/>
              </a:spcBef>
            </a:pPr>
            <a:r>
              <a:rPr kumimoji="0" lang="zh-TW" altLang="zh-TW" sz="2000" dirty="0">
                <a:solidFill>
                  <a:srgbClr val="007020"/>
                </a:solidFill>
                <a:latin typeface="Arial Unicode MS" panose="020B0604020202020204" pitchFamily="34" charset="-120"/>
                <a:ea typeface="inherit"/>
              </a:rPr>
              <a:t>#define UINT14_MAX 16383</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eaLnBrk="0" hangingPunct="0">
              <a:spcBef>
                <a:spcPct val="30000"/>
              </a:spcBef>
            </a:pPr>
            <a:r>
              <a:rPr kumimoji="0" lang="zh-TW" altLang="zh-TW" sz="2000" i="1" dirty="0" smtClean="0">
                <a:solidFill>
                  <a:srgbClr val="408090"/>
                </a:solidFill>
                <a:latin typeface="Arial Unicode MS" panose="020B0604020202020204" pitchFamily="34" charset="-120"/>
                <a:ea typeface="inherit"/>
              </a:rPr>
              <a:t>/</a:t>
            </a:r>
            <a:r>
              <a:rPr kumimoji="0" lang="zh-TW" altLang="zh-TW" sz="2000" i="1" dirty="0">
                <a:solidFill>
                  <a:srgbClr val="408090"/>
                </a:solidFill>
                <a:latin typeface="Arial Unicode MS" panose="020B0604020202020204" pitchFamily="34" charset="-120"/>
                <a:ea typeface="inherit"/>
              </a:rPr>
              <a:t>/ FXOS8700CQ I2C address</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eaLnBrk="0" hangingPunct="0">
              <a:spcBef>
                <a:spcPct val="30000"/>
              </a:spcBef>
            </a:pPr>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FXOS8700CQ_SLAVE_ADDR0 (0x1E&lt;&lt;1) </a:t>
            </a:r>
            <a:r>
              <a:rPr kumimoji="0" lang="zh-TW" altLang="zh-TW" sz="2000" i="1" dirty="0">
                <a:solidFill>
                  <a:srgbClr val="408090"/>
                </a:solidFill>
                <a:latin typeface="Arial Unicode MS" panose="020B0604020202020204" pitchFamily="34" charset="-120"/>
                <a:ea typeface="inherit"/>
              </a:rPr>
              <a:t>// with pins SA0=0, SA1=0</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eaLnBrk="0" hangingPunct="0">
              <a:spcBef>
                <a:spcPct val="30000"/>
              </a:spcBef>
            </a:pPr>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FXOS8700CQ_SLAVE_ADDR1 (0x1D&lt;&lt;1) </a:t>
            </a:r>
            <a:r>
              <a:rPr kumimoji="0" lang="zh-TW" altLang="zh-TW" sz="2000" i="1" dirty="0">
                <a:solidFill>
                  <a:srgbClr val="408090"/>
                </a:solidFill>
                <a:latin typeface="Arial Unicode MS" panose="020B0604020202020204" pitchFamily="34" charset="-120"/>
                <a:ea typeface="inherit"/>
              </a:rPr>
              <a:t>// with pins SA0=1, SA1=0</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eaLnBrk="0" hangingPunct="0">
              <a:spcBef>
                <a:spcPct val="30000"/>
              </a:spcBef>
            </a:pPr>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FXOS8700CQ_SLAVE_ADDR2 (0x1C&lt;&lt;1) </a:t>
            </a:r>
            <a:r>
              <a:rPr kumimoji="0" lang="zh-TW" altLang="zh-TW" sz="2000" i="1" dirty="0">
                <a:solidFill>
                  <a:srgbClr val="408090"/>
                </a:solidFill>
                <a:latin typeface="Arial Unicode MS" panose="020B0604020202020204" pitchFamily="34" charset="-120"/>
                <a:ea typeface="inherit"/>
              </a:rPr>
              <a:t>// with pins SA0=0, SA1=1</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eaLnBrk="0" hangingPunct="0">
              <a:spcBef>
                <a:spcPct val="30000"/>
              </a:spcBef>
            </a:pPr>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FXOS8700CQ_SLAVE_ADDR3 (0x1F&lt;&lt;1) </a:t>
            </a:r>
            <a:r>
              <a:rPr kumimoji="0" lang="zh-TW" altLang="zh-TW" sz="2000" i="1" dirty="0">
                <a:solidFill>
                  <a:srgbClr val="408090"/>
                </a:solidFill>
                <a:latin typeface="Arial Unicode MS" panose="020B0604020202020204" pitchFamily="34" charset="-120"/>
                <a:ea typeface="inherit"/>
              </a:rPr>
              <a:t>// with pins SA0=1, SA1=1</a:t>
            </a:r>
            <a:r>
              <a:rPr kumimoji="0" lang="zh-TW" altLang="zh-TW" sz="800" dirty="0"/>
              <a:t> </a:t>
            </a:r>
            <a:endParaRPr kumimoji="0" lang="zh-TW" altLang="zh-TW" sz="4800" dirty="0"/>
          </a:p>
        </p:txBody>
      </p:sp>
      <p:sp>
        <p:nvSpPr>
          <p:cNvPr id="5" name="Rectangle 2"/>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smtClean="0"/>
              <a:t>4.6</a:t>
            </a:r>
            <a:r>
              <a:rPr lang="en-US" altLang="zh-TW" dirty="0" smtClean="0"/>
              <a:t> </a:t>
            </a:r>
            <a:r>
              <a:rPr lang="en-US" b="0" dirty="0" smtClean="0"/>
              <a:t>Get value of FXOS8700Q using RPC</a:t>
            </a: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29</a:t>
            </a:fld>
            <a:endParaRPr lang="en-US" altLang="zh-TW"/>
          </a:p>
        </p:txBody>
      </p:sp>
      <p:sp>
        <p:nvSpPr>
          <p:cNvPr id="40961" name="Rectangle 1"/>
          <p:cNvSpPr>
            <a:spLocks noChangeArrowheads="1"/>
          </p:cNvSpPr>
          <p:nvPr/>
        </p:nvSpPr>
        <p:spPr bwMode="auto">
          <a:xfrm>
            <a:off x="457200" y="1399795"/>
            <a:ext cx="7696200" cy="5260386"/>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lvl="0" eaLnBrk="0" hangingPunct="0"/>
            <a:r>
              <a:rPr kumimoji="0" lang="zh-TW" altLang="zh-TW" sz="2000" i="1" dirty="0" smtClean="0">
                <a:solidFill>
                  <a:srgbClr val="408090"/>
                </a:solidFill>
                <a:latin typeface="Arial Unicode MS" panose="020B0604020202020204" pitchFamily="34" charset="-120"/>
                <a:ea typeface="inherit"/>
              </a:rPr>
              <a:t>/</a:t>
            </a:r>
            <a:r>
              <a:rPr kumimoji="0" lang="zh-TW" altLang="zh-TW" sz="2000" i="1" dirty="0">
                <a:solidFill>
                  <a:srgbClr val="408090"/>
                </a:solidFill>
                <a:latin typeface="Arial Unicode MS" panose="020B0604020202020204" pitchFamily="34" charset="-120"/>
                <a:ea typeface="inherit"/>
              </a:rPr>
              <a:t>/ FXOS8700CQ internal register addresses</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FXOS8700Q_STATUS 0x00</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FXOS8700Q_OUT_X_MSB 0x01</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FXOS8700Q_OUT_Y_MSB 0x03</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FXOS8700Q_OUT_Z_MSB 0x</a:t>
            </a:r>
            <a:r>
              <a:rPr kumimoji="0" lang="zh-TW" altLang="zh-TW" sz="2000" dirty="0" smtClean="0">
                <a:solidFill>
                  <a:srgbClr val="007020"/>
                </a:solidFill>
                <a:latin typeface="Arial Unicode MS" panose="020B0604020202020204" pitchFamily="34" charset="-120"/>
                <a:ea typeface="inherit"/>
              </a:rPr>
              <a:t>05</a:t>
            </a:r>
            <a:endParaRPr kumimoji="0" lang="en-US" altLang="zh-TW" sz="2000" dirty="0" smtClean="0">
              <a:solidFill>
                <a:srgbClr val="333333"/>
              </a:solidFill>
              <a:latin typeface="Arial Unicode MS" panose="020B0604020202020204" pitchFamily="34" charset="-120"/>
              <a:ea typeface="Monaco"/>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FXOS8700Q_M_OUT_X_MSB 0x</a:t>
            </a:r>
            <a:r>
              <a:rPr kumimoji="0" lang="zh-TW" altLang="zh-TW" sz="2000" dirty="0" smtClean="0">
                <a:solidFill>
                  <a:srgbClr val="007020"/>
                </a:solidFill>
                <a:latin typeface="Arial Unicode MS" panose="020B0604020202020204" pitchFamily="34" charset="-120"/>
                <a:ea typeface="inherit"/>
              </a:rPr>
              <a:t>33</a:t>
            </a:r>
            <a:endParaRPr kumimoji="0" lang="en-US" altLang="zh-TW" sz="2000" dirty="0" smtClean="0">
              <a:solidFill>
                <a:srgbClr val="333333"/>
              </a:solidFill>
              <a:latin typeface="Arial Unicode MS" panose="020B0604020202020204" pitchFamily="34" charset="-120"/>
              <a:ea typeface="Monaco"/>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FXOS8700Q_M_OUT_Y_MSB 0x</a:t>
            </a:r>
            <a:r>
              <a:rPr kumimoji="0" lang="zh-TW" altLang="zh-TW" sz="2000" dirty="0" smtClean="0">
                <a:solidFill>
                  <a:srgbClr val="007020"/>
                </a:solidFill>
                <a:latin typeface="Arial Unicode MS" panose="020B0604020202020204" pitchFamily="34" charset="-120"/>
                <a:ea typeface="inherit"/>
              </a:rPr>
              <a:t>35</a:t>
            </a:r>
            <a:endParaRPr kumimoji="0" lang="en-US" altLang="zh-TW" sz="2000" dirty="0" smtClean="0">
              <a:solidFill>
                <a:srgbClr val="333333"/>
              </a:solidFill>
              <a:latin typeface="Arial Unicode MS" panose="020B0604020202020204" pitchFamily="34" charset="-120"/>
              <a:ea typeface="Monaco"/>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FXOS8700Q_M_OUT_Z_MSB 0x</a:t>
            </a:r>
            <a:r>
              <a:rPr kumimoji="0" lang="zh-TW" altLang="zh-TW" sz="2000" dirty="0" smtClean="0">
                <a:solidFill>
                  <a:srgbClr val="007020"/>
                </a:solidFill>
                <a:latin typeface="Arial Unicode MS" panose="020B0604020202020204" pitchFamily="34" charset="-120"/>
                <a:ea typeface="inherit"/>
              </a:rPr>
              <a:t>37</a:t>
            </a:r>
            <a:endParaRPr kumimoji="0" lang="en-US" altLang="zh-TW" sz="2000" dirty="0" smtClean="0">
              <a:solidFill>
                <a:srgbClr val="333333"/>
              </a:solidFill>
              <a:latin typeface="Arial Unicode MS" panose="020B0604020202020204" pitchFamily="34" charset="-120"/>
              <a:ea typeface="Monaco"/>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FXOS8700Q_WHOAMI 0x0D</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FXOS8700Q_XYZ_DATA_CFG 0x0E</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FXOS8700Q_CTRL_REG1 0x2A</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FXOS8700Q_M_CTRL_REG1 0x5B</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FXOS8700Q_M_CTRL_REG2 0x5C</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r>
              <a:rPr kumimoji="0" lang="zh-TW" altLang="zh-TW" sz="2000" dirty="0" smtClean="0">
                <a:solidFill>
                  <a:srgbClr val="007020"/>
                </a:solidFill>
                <a:latin typeface="Arial Unicode MS" panose="020B0604020202020204" pitchFamily="34" charset="-120"/>
                <a:ea typeface="inherit"/>
              </a:rPr>
              <a:t>#define </a:t>
            </a:r>
            <a:r>
              <a:rPr kumimoji="0" lang="zh-TW" altLang="zh-TW" sz="2000" dirty="0">
                <a:solidFill>
                  <a:srgbClr val="007020"/>
                </a:solidFill>
                <a:latin typeface="Arial Unicode MS" panose="020B0604020202020204" pitchFamily="34" charset="-120"/>
                <a:ea typeface="inherit"/>
              </a:rPr>
              <a:t>FXOS8700Q_WHOAMI_VAL 0xC</a:t>
            </a:r>
            <a:r>
              <a:rPr kumimoji="0" lang="zh-TW" altLang="zh-TW" sz="2000" dirty="0" smtClean="0">
                <a:solidFill>
                  <a:srgbClr val="007020"/>
                </a:solidFill>
                <a:latin typeface="Arial Unicode MS" panose="020B0604020202020204" pitchFamily="34" charset="-120"/>
                <a:ea typeface="inherit"/>
              </a:rPr>
              <a:t>7</a:t>
            </a:r>
            <a:endParaRPr kumimoji="0" lang="en-US" altLang="zh-TW" sz="2000" dirty="0" smtClean="0">
              <a:solidFill>
                <a:srgbClr val="333333"/>
              </a:solidFill>
              <a:latin typeface="Arial Unicode MS" panose="020B0604020202020204" pitchFamily="34" charset="-120"/>
              <a:ea typeface="Monaco"/>
            </a:endParaRPr>
          </a:p>
          <a:p>
            <a:pPr lvl="0" eaLnBrk="0" hangingPunct="0"/>
            <a:r>
              <a:rPr kumimoji="0" lang="zh-TW" altLang="zh-TW" sz="800" dirty="0"/>
              <a:t/>
            </a:r>
            <a:br>
              <a:rPr kumimoji="0" lang="zh-TW" altLang="zh-TW" sz="800" dirty="0"/>
            </a:br>
            <a:endParaRPr kumimoji="0" lang="zh-TW" altLang="zh-TW" sz="4800" dirty="0"/>
          </a:p>
        </p:txBody>
      </p:sp>
      <p:sp>
        <p:nvSpPr>
          <p:cNvPr id="5" name="Rectangle 2"/>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64190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What is RPC?</a:t>
            </a:r>
            <a:endParaRPr lang="zh-TW" altLang="en-US" dirty="0"/>
          </a:p>
        </p:txBody>
      </p:sp>
      <p:sp>
        <p:nvSpPr>
          <p:cNvPr id="3" name="內容版面配置區 2"/>
          <p:cNvSpPr>
            <a:spLocks noGrp="1"/>
          </p:cNvSpPr>
          <p:nvPr>
            <p:ph idx="1"/>
          </p:nvPr>
        </p:nvSpPr>
        <p:spPr>
          <a:xfrm>
            <a:off x="428596" y="1571612"/>
            <a:ext cx="8240275" cy="4600588"/>
          </a:xfrm>
        </p:spPr>
        <p:txBody>
          <a:bodyPr>
            <a:normAutofit/>
          </a:bodyPr>
          <a:lstStyle/>
          <a:p>
            <a:r>
              <a:rPr lang="en-US" altLang="zh-TW" sz="2200" dirty="0">
                <a:solidFill>
                  <a:srgbClr val="C00000"/>
                </a:solidFill>
              </a:rPr>
              <a:t>Remote Procedure Call </a:t>
            </a:r>
            <a:r>
              <a:rPr lang="en-US" altLang="zh-TW" sz="2200" dirty="0"/>
              <a:t>(RPC) is a </a:t>
            </a:r>
            <a:r>
              <a:rPr lang="en-US" altLang="zh-TW" sz="2200" u="sng" dirty="0">
                <a:solidFill>
                  <a:srgbClr val="0000CC"/>
                </a:solidFill>
              </a:rPr>
              <a:t>protocol</a:t>
            </a:r>
            <a:r>
              <a:rPr lang="en-US" altLang="zh-TW" sz="2200" dirty="0"/>
              <a:t> that one program can use to request </a:t>
            </a:r>
            <a:r>
              <a:rPr lang="en-US" altLang="zh-TW" sz="2200" dirty="0">
                <a:solidFill>
                  <a:srgbClr val="CC00CC"/>
                </a:solidFill>
              </a:rPr>
              <a:t>a service from a program located in another computer</a:t>
            </a:r>
            <a:r>
              <a:rPr lang="en-US" altLang="zh-TW" sz="2200" dirty="0"/>
              <a:t> on a </a:t>
            </a:r>
            <a:r>
              <a:rPr lang="en-US" altLang="zh-TW" sz="2200" u="sng" dirty="0">
                <a:solidFill>
                  <a:srgbClr val="0000CC"/>
                </a:solidFill>
              </a:rPr>
              <a:t>network</a:t>
            </a:r>
            <a:r>
              <a:rPr lang="en-US" altLang="zh-TW" sz="2200" dirty="0"/>
              <a:t> </a:t>
            </a:r>
            <a:r>
              <a:rPr lang="en-US" altLang="zh-TW" sz="2200" dirty="0">
                <a:solidFill>
                  <a:srgbClr val="0000CC"/>
                </a:solidFill>
              </a:rPr>
              <a:t>without having to understand the network's details</a:t>
            </a:r>
            <a:r>
              <a:rPr lang="en-US" altLang="zh-TW" sz="2200" dirty="0"/>
              <a:t>. A </a:t>
            </a:r>
            <a:r>
              <a:rPr lang="en-US" altLang="zh-TW" sz="2200" dirty="0">
                <a:solidFill>
                  <a:srgbClr val="C00000"/>
                </a:solidFill>
              </a:rPr>
              <a:t>procedure call</a:t>
            </a:r>
            <a:r>
              <a:rPr lang="en-US" altLang="zh-TW" sz="2200" dirty="0"/>
              <a:t> is also sometimes known as a </a:t>
            </a:r>
            <a:r>
              <a:rPr lang="en-US" altLang="zh-TW" sz="2200" dirty="0">
                <a:solidFill>
                  <a:srgbClr val="C00000"/>
                </a:solidFill>
              </a:rPr>
              <a:t>function call</a:t>
            </a:r>
            <a:r>
              <a:rPr lang="en-US" altLang="zh-TW" sz="2200" dirty="0"/>
              <a:t> or a </a:t>
            </a:r>
            <a:r>
              <a:rPr lang="en-US" altLang="zh-TW" sz="2200" dirty="0" smtClean="0">
                <a:solidFill>
                  <a:srgbClr val="C00000"/>
                </a:solidFill>
              </a:rPr>
              <a:t>subroutine</a:t>
            </a:r>
          </a:p>
          <a:p>
            <a:r>
              <a:rPr lang="en-US" altLang="zh-TW" sz="2200" dirty="0"/>
              <a:t>RPC uses the </a:t>
            </a:r>
            <a:r>
              <a:rPr lang="en-US" altLang="zh-TW" sz="2200" u="sng" dirty="0">
                <a:solidFill>
                  <a:srgbClr val="0000CC"/>
                </a:solidFill>
              </a:rPr>
              <a:t>client-server</a:t>
            </a:r>
            <a:r>
              <a:rPr lang="en-US" altLang="zh-TW" sz="2200" dirty="0"/>
              <a:t> model. The </a:t>
            </a:r>
            <a:r>
              <a:rPr lang="en-US" altLang="zh-TW" sz="2200" dirty="0">
                <a:solidFill>
                  <a:srgbClr val="C00000"/>
                </a:solidFill>
              </a:rPr>
              <a:t>requesting program </a:t>
            </a:r>
            <a:r>
              <a:rPr lang="en-US" altLang="zh-TW" sz="2200" dirty="0"/>
              <a:t>is a </a:t>
            </a:r>
            <a:r>
              <a:rPr lang="en-US" altLang="zh-TW" sz="2200" u="sng" dirty="0">
                <a:solidFill>
                  <a:srgbClr val="0000CC"/>
                </a:solidFill>
              </a:rPr>
              <a:t>client</a:t>
            </a:r>
            <a:r>
              <a:rPr lang="en-US" altLang="zh-TW" sz="2200" dirty="0"/>
              <a:t> and the </a:t>
            </a:r>
            <a:r>
              <a:rPr lang="en-US" altLang="zh-TW" sz="2200" dirty="0">
                <a:solidFill>
                  <a:srgbClr val="C00000"/>
                </a:solidFill>
              </a:rPr>
              <a:t>service providing program </a:t>
            </a:r>
            <a:r>
              <a:rPr lang="en-US" altLang="zh-TW" sz="2200" dirty="0"/>
              <a:t>is the </a:t>
            </a:r>
            <a:r>
              <a:rPr lang="en-US" altLang="zh-TW" sz="2200" u="sng" dirty="0">
                <a:solidFill>
                  <a:srgbClr val="0000CC"/>
                </a:solidFill>
              </a:rPr>
              <a:t>server</a:t>
            </a:r>
            <a:r>
              <a:rPr lang="en-US" altLang="zh-TW" sz="2200" dirty="0"/>
              <a:t>. </a:t>
            </a:r>
            <a:endParaRPr lang="en-US" altLang="zh-TW" sz="2200" dirty="0" smtClean="0"/>
          </a:p>
          <a:p>
            <a:r>
              <a:rPr lang="en-US" altLang="zh-TW" sz="2200" dirty="0" smtClean="0"/>
              <a:t>Like </a:t>
            </a:r>
            <a:r>
              <a:rPr lang="en-US" altLang="zh-TW" sz="2200" dirty="0"/>
              <a:t>a regular or </a:t>
            </a:r>
            <a:r>
              <a:rPr lang="en-US" altLang="zh-TW" sz="2200" dirty="0">
                <a:solidFill>
                  <a:srgbClr val="CC00CC"/>
                </a:solidFill>
              </a:rPr>
              <a:t>local procedure call</a:t>
            </a:r>
            <a:r>
              <a:rPr lang="en-US" altLang="zh-TW" sz="2200" dirty="0"/>
              <a:t>, an RPC is a </a:t>
            </a:r>
            <a:r>
              <a:rPr lang="en-US" altLang="zh-TW" sz="2200" u="sng" dirty="0">
                <a:solidFill>
                  <a:srgbClr val="0000CC"/>
                </a:solidFill>
              </a:rPr>
              <a:t>synchronous</a:t>
            </a:r>
            <a:r>
              <a:rPr lang="en-US" altLang="zh-TW" sz="2200" dirty="0"/>
              <a:t> operation requiring the </a:t>
            </a:r>
            <a:r>
              <a:rPr lang="en-US" altLang="zh-TW" sz="2200" dirty="0">
                <a:solidFill>
                  <a:srgbClr val="C00000"/>
                </a:solidFill>
              </a:rPr>
              <a:t>requesting program to be suspended until the results of the remote procedure are returned</a:t>
            </a:r>
            <a:r>
              <a:rPr lang="en-US" altLang="zh-TW" sz="2200" dirty="0"/>
              <a:t>. However, the use of </a:t>
            </a:r>
            <a:r>
              <a:rPr lang="en-US" altLang="zh-TW" sz="2200" dirty="0" smtClean="0"/>
              <a:t>lightweight processes</a:t>
            </a:r>
            <a:r>
              <a:rPr lang="en-US" altLang="zh-TW" sz="2200" dirty="0"/>
              <a:t> or </a:t>
            </a:r>
            <a:r>
              <a:rPr lang="en-US" altLang="zh-TW" sz="2200" u="sng" dirty="0">
                <a:solidFill>
                  <a:srgbClr val="0000CC"/>
                </a:solidFill>
              </a:rPr>
              <a:t>threads</a:t>
            </a:r>
            <a:r>
              <a:rPr lang="en-US" altLang="zh-TW" sz="2200" dirty="0"/>
              <a:t> that share the </a:t>
            </a:r>
            <a:r>
              <a:rPr lang="en-US" altLang="zh-TW" sz="2200" dirty="0">
                <a:solidFill>
                  <a:srgbClr val="C00000"/>
                </a:solidFill>
              </a:rPr>
              <a:t>same address space</a:t>
            </a:r>
            <a:r>
              <a:rPr lang="en-US" altLang="zh-TW" sz="2200" dirty="0"/>
              <a:t> allows multiple RPCs to be performed concurrently</a:t>
            </a:r>
            <a:r>
              <a:rPr lang="en-US" altLang="zh-TW" sz="2200" dirty="0" smtClean="0"/>
              <a:t>.</a:t>
            </a:r>
            <a:endParaRPr lang="en-US" altLang="zh-TW" sz="2200" dirty="0" smtClean="0">
              <a:solidFill>
                <a:srgbClr val="CC0099"/>
              </a:solidFill>
            </a:endParaRPr>
          </a:p>
        </p:txBody>
      </p:sp>
      <p:sp>
        <p:nvSpPr>
          <p:cNvPr id="5" name="矩形 4"/>
          <p:cNvSpPr/>
          <p:nvPr/>
        </p:nvSpPr>
        <p:spPr>
          <a:xfrm>
            <a:off x="246509" y="6156012"/>
            <a:ext cx="8604448" cy="369332"/>
          </a:xfrm>
          <a:prstGeom prst="rect">
            <a:avLst/>
          </a:prstGeom>
        </p:spPr>
        <p:txBody>
          <a:bodyPr wrap="square">
            <a:spAutoFit/>
          </a:bodyPr>
          <a:lstStyle/>
          <a:p>
            <a:r>
              <a:rPr lang="en-US" altLang="zh-TW" dirty="0">
                <a:hlinkClick r:id="rId2"/>
              </a:rPr>
              <a:t>https://searchmicroservices.techtarget.com/definition/Remote-Procedure-Call-RPC</a:t>
            </a:r>
            <a:endParaRPr lang="zh-TW" altLang="en-US" dirty="0"/>
          </a:p>
        </p:txBody>
      </p:sp>
    </p:spTree>
    <p:extLst>
      <p:ext uri="{BB962C8B-B14F-4D97-AF65-F5344CB8AC3E}">
        <p14:creationId xmlns:p14="http://schemas.microsoft.com/office/powerpoint/2010/main" val="13824394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smtClean="0"/>
              <a:t>4.6</a:t>
            </a:r>
            <a:r>
              <a:rPr lang="en-US" altLang="zh-TW" dirty="0" smtClean="0"/>
              <a:t> </a:t>
            </a:r>
            <a:r>
              <a:rPr lang="en-US" b="0" dirty="0" smtClean="0"/>
              <a:t>Get value of FXOS8700Q using RPC</a:t>
            </a: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30</a:t>
            </a:fld>
            <a:endParaRPr lang="en-US" altLang="zh-TW"/>
          </a:p>
        </p:txBody>
      </p:sp>
      <p:sp>
        <p:nvSpPr>
          <p:cNvPr id="40961" name="Rectangle 1"/>
          <p:cNvSpPr>
            <a:spLocks noChangeArrowheads="1"/>
          </p:cNvSpPr>
          <p:nvPr/>
        </p:nvSpPr>
        <p:spPr bwMode="auto">
          <a:xfrm>
            <a:off x="457200" y="1353632"/>
            <a:ext cx="7696200" cy="5352719"/>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lvl="0" eaLnBrk="0" hangingPunct="0"/>
            <a:r>
              <a:rPr kumimoji="0" lang="zh-TW" altLang="zh-TW" sz="2000" i="1" dirty="0" smtClean="0">
                <a:solidFill>
                  <a:srgbClr val="408090"/>
                </a:solidFill>
                <a:latin typeface="Arial Unicode MS" panose="020B0604020202020204" pitchFamily="34" charset="-120"/>
                <a:ea typeface="inherit"/>
              </a:rPr>
              <a:t>/</a:t>
            </a:r>
            <a:r>
              <a:rPr kumimoji="0" lang="zh-TW" altLang="zh-TW" sz="2000" i="1" dirty="0">
                <a:solidFill>
                  <a:srgbClr val="408090"/>
                </a:solidFill>
                <a:latin typeface="Arial Unicode MS" panose="020B0604020202020204" pitchFamily="34" charset="-120"/>
                <a:ea typeface="inherit"/>
              </a:rPr>
              <a:t>/ FXOS8700CQ internal register addresses</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dirty="0">
                <a:ea typeface="inherit"/>
              </a:rPr>
              <a:t>I2C</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i2c</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PTD9</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PTD8</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dirty="0" smtClean="0">
                <a:ea typeface="inherit"/>
              </a:rPr>
              <a:t>Serial</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pc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USBTX</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USBRX</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dirty="0" smtClean="0">
                <a:solidFill>
                  <a:srgbClr val="902000"/>
                </a:solidFill>
                <a:latin typeface="Arial Unicode MS" panose="020B0604020202020204" pitchFamily="34" charset="-120"/>
                <a:ea typeface="inherit"/>
              </a:rPr>
              <a:t>int</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ea typeface="inherit"/>
              </a:rPr>
              <a:t>m_addr</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FXOS8700CQ_SLAVE_ADDR1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dirty="0" smtClean="0">
                <a:solidFill>
                  <a:srgbClr val="902000"/>
                </a:solidFill>
                <a:latin typeface="Arial Unicode MS" panose="020B0604020202020204" pitchFamily="34" charset="-120"/>
                <a:ea typeface="inherit"/>
              </a:rPr>
              <a:t>void</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FXOS8700CQ_readRegs</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902000"/>
                </a:solidFill>
                <a:latin typeface="Arial Unicode MS" panose="020B0604020202020204" pitchFamily="34" charset="-120"/>
                <a:ea typeface="inherit"/>
              </a:rPr>
              <a:t>int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addr</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902000"/>
                </a:solidFill>
                <a:latin typeface="Arial Unicode MS" panose="020B0604020202020204" pitchFamily="34" charset="-120"/>
                <a:ea typeface="inherit"/>
              </a:rPr>
              <a:t>uint8_t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902000"/>
                </a:solidFill>
                <a:latin typeface="Arial Unicode MS" panose="020B0604020202020204" pitchFamily="34" charset="-120"/>
                <a:ea typeface="inherit"/>
              </a:rPr>
              <a:t>int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len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dirty="0" smtClean="0">
                <a:solidFill>
                  <a:srgbClr val="902000"/>
                </a:solidFill>
                <a:latin typeface="Arial Unicode MS" panose="020B0604020202020204" pitchFamily="34" charset="-120"/>
                <a:ea typeface="inherit"/>
              </a:rPr>
              <a:t>void</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FXOS8700CQ_writeRegs</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902000"/>
                </a:solidFill>
                <a:latin typeface="Arial Unicode MS" panose="020B0604020202020204" pitchFamily="34" charset="-120"/>
                <a:ea typeface="inherit"/>
              </a:rPr>
              <a:t>uint8_t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902000"/>
                </a:solidFill>
                <a:latin typeface="Arial Unicode MS" panose="020B0604020202020204" pitchFamily="34" charset="-120"/>
                <a:ea typeface="inherit"/>
              </a:rPr>
              <a:t>int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len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Monaco"/>
            </a:endParaRPr>
          </a:p>
          <a:p>
            <a:pPr lvl="0" eaLnBrk="0" hangingPunct="0">
              <a:spcBef>
                <a:spcPct val="30000"/>
              </a:spcBef>
            </a:pP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b="1" dirty="0" smtClean="0">
                <a:solidFill>
                  <a:srgbClr val="902000"/>
                </a:solidFill>
                <a:latin typeface="Arial Unicode MS" panose="020B0604020202020204" pitchFamily="34" charset="-120"/>
                <a:ea typeface="inherit"/>
              </a:rPr>
              <a:t>void</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smtClean="0">
                <a:solidFill>
                  <a:srgbClr val="06287E"/>
                </a:solidFill>
                <a:latin typeface="Arial Unicode MS" panose="020B0604020202020204" pitchFamily="34" charset="-120"/>
                <a:ea typeface="inherit"/>
              </a:rPr>
              <a:t>getAcc</a:t>
            </a:r>
            <a:r>
              <a:rPr kumimoji="0" lang="zh-TW" altLang="zh-TW" sz="2000" b="1" dirty="0" smtClean="0">
                <a:solidFill>
                  <a:srgbClr val="333333"/>
                </a:solidFill>
                <a:latin typeface="Arial Unicode MS" panose="020B0604020202020204" pitchFamily="34" charset="-120"/>
                <a:ea typeface="inherit"/>
              </a:rPr>
              <a:t>(</a:t>
            </a:r>
            <a:r>
              <a:rPr kumimoji="0" lang="zh-TW" altLang="zh-TW" sz="2000" b="1" dirty="0" smtClean="0">
                <a:ea typeface="inherit"/>
              </a:rPr>
              <a:t>Arguments</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smtClean="0">
                <a:solidFill>
                  <a:srgbClr val="666666"/>
                </a:solidFill>
                <a:ea typeface="inherit"/>
              </a:rPr>
              <a:t>*</a:t>
            </a:r>
            <a:r>
              <a:rPr kumimoji="0" lang="zh-TW" altLang="zh-TW" sz="2000" b="1" dirty="0" smtClean="0">
                <a:ea typeface="inherit"/>
              </a:rPr>
              <a:t>in</a:t>
            </a:r>
            <a:r>
              <a:rPr kumimoji="0" lang="zh-TW" altLang="zh-TW" sz="2000" b="1" dirty="0" smtClean="0">
                <a:solidFill>
                  <a:srgbClr val="333333"/>
                </a:solidFill>
                <a:latin typeface="Arial Unicode MS" panose="020B0604020202020204" pitchFamily="34" charset="-120"/>
                <a:ea typeface="inherit"/>
              </a:rPr>
              <a:t>,</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smtClean="0">
                <a:ea typeface="inherit"/>
              </a:rPr>
              <a:t>Reply</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smtClean="0">
                <a:solidFill>
                  <a:srgbClr val="666666"/>
                </a:solidFill>
                <a:ea typeface="inherit"/>
              </a:rPr>
              <a:t>*</a:t>
            </a:r>
            <a:r>
              <a:rPr kumimoji="0" lang="zh-TW" altLang="zh-TW" sz="2000" b="1" dirty="0" smtClean="0">
                <a:ea typeface="inherit"/>
              </a:rPr>
              <a:t>out</a:t>
            </a:r>
            <a:r>
              <a:rPr kumimoji="0" lang="zh-TW" altLang="zh-TW" sz="2000" b="1" dirty="0" smtClean="0">
                <a:solidFill>
                  <a:srgbClr val="333333"/>
                </a:solidFill>
                <a:latin typeface="Arial Unicode MS" panose="020B0604020202020204" pitchFamily="34" charset="-120"/>
                <a:ea typeface="inherit"/>
              </a:rPr>
              <a:t>);</a:t>
            </a:r>
            <a:r>
              <a:rPr kumimoji="0" lang="zh-TW" altLang="zh-TW" sz="2000" b="1" dirty="0" smtClean="0">
                <a:solidFill>
                  <a:srgbClr val="333333"/>
                </a:solidFill>
                <a:latin typeface="Arial Unicode MS" panose="020B0604020202020204" pitchFamily="34" charset="-120"/>
                <a:ea typeface="Monaco"/>
              </a:rPr>
              <a:t> </a:t>
            </a:r>
            <a:endParaRPr kumimoji="0" lang="en-US" altLang="zh-TW" sz="2000" b="1"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b="1" dirty="0" smtClean="0">
                <a:solidFill>
                  <a:srgbClr val="902000"/>
                </a:solidFill>
                <a:latin typeface="Arial Unicode MS" panose="020B0604020202020204" pitchFamily="34" charset="-120"/>
                <a:ea typeface="inherit"/>
              </a:rPr>
              <a:t>void</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a:solidFill>
                  <a:srgbClr val="06287E"/>
                </a:solidFill>
                <a:latin typeface="Arial Unicode MS" panose="020B0604020202020204" pitchFamily="34" charset="-120"/>
                <a:ea typeface="inherit"/>
              </a:rPr>
              <a:t>getAddr</a:t>
            </a:r>
            <a:r>
              <a:rPr kumimoji="0" lang="zh-TW" altLang="zh-TW" sz="2000" b="1" dirty="0">
                <a:solidFill>
                  <a:srgbClr val="333333"/>
                </a:solidFill>
                <a:latin typeface="Arial Unicode MS" panose="020B0604020202020204" pitchFamily="34" charset="-120"/>
                <a:ea typeface="inherit"/>
              </a:rPr>
              <a:t>(</a:t>
            </a:r>
            <a:r>
              <a:rPr kumimoji="0" lang="zh-TW" altLang="zh-TW" sz="2000" b="1" dirty="0">
                <a:ea typeface="inherit"/>
              </a:rPr>
              <a:t>Arguments</a:t>
            </a:r>
            <a:r>
              <a:rPr kumimoji="0" lang="zh-TW" altLang="zh-TW" sz="2000" b="1" dirty="0">
                <a:solidFill>
                  <a:srgbClr val="333333"/>
                </a:solidFill>
                <a:latin typeface="Arial Unicode MS" panose="020B0604020202020204" pitchFamily="34" charset="-120"/>
                <a:ea typeface="Monaco"/>
              </a:rPr>
              <a:t> </a:t>
            </a:r>
            <a:r>
              <a:rPr kumimoji="0" lang="zh-TW" altLang="zh-TW" sz="2000" b="1" dirty="0">
                <a:solidFill>
                  <a:srgbClr val="666666"/>
                </a:solidFill>
                <a:ea typeface="inherit"/>
              </a:rPr>
              <a:t>*</a:t>
            </a:r>
            <a:r>
              <a:rPr kumimoji="0" lang="zh-TW" altLang="zh-TW" sz="2000" b="1" dirty="0">
                <a:ea typeface="inherit"/>
              </a:rPr>
              <a:t>in</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333333"/>
                </a:solidFill>
                <a:latin typeface="Arial Unicode MS" panose="020B0604020202020204" pitchFamily="34" charset="-120"/>
                <a:ea typeface="Monaco"/>
              </a:rPr>
              <a:t> </a:t>
            </a:r>
            <a:r>
              <a:rPr kumimoji="0" lang="zh-TW" altLang="zh-TW" sz="2000" b="1" dirty="0">
                <a:ea typeface="inherit"/>
              </a:rPr>
              <a:t>Reply</a:t>
            </a:r>
            <a:r>
              <a:rPr kumimoji="0" lang="zh-TW" altLang="zh-TW" sz="2000" b="1" dirty="0">
                <a:solidFill>
                  <a:srgbClr val="333333"/>
                </a:solidFill>
                <a:latin typeface="Arial Unicode MS" panose="020B0604020202020204" pitchFamily="34" charset="-120"/>
                <a:ea typeface="Monaco"/>
              </a:rPr>
              <a:t> </a:t>
            </a:r>
            <a:r>
              <a:rPr kumimoji="0" lang="zh-TW" altLang="zh-TW" sz="2000" b="1" dirty="0">
                <a:solidFill>
                  <a:srgbClr val="666666"/>
                </a:solidFill>
                <a:ea typeface="inherit"/>
              </a:rPr>
              <a:t>*</a:t>
            </a:r>
            <a:r>
              <a:rPr kumimoji="0" lang="zh-TW" altLang="zh-TW" sz="2000" b="1" dirty="0">
                <a:ea typeface="inherit"/>
              </a:rPr>
              <a:t>out</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333333"/>
                </a:solidFill>
                <a:latin typeface="Arial Unicode MS" panose="020B0604020202020204" pitchFamily="34" charset="-120"/>
                <a:ea typeface="Monaco"/>
              </a:rPr>
              <a:t> </a:t>
            </a:r>
            <a:endParaRPr kumimoji="0" lang="en-US" altLang="zh-TW" sz="2000" b="1" dirty="0" smtClean="0">
              <a:solidFill>
                <a:srgbClr val="333333"/>
              </a:solidFill>
              <a:latin typeface="Arial Unicode MS" panose="020B0604020202020204" pitchFamily="34" charset="-120"/>
              <a:ea typeface="Monaco"/>
            </a:endParaRPr>
          </a:p>
          <a:p>
            <a:pPr lvl="0" eaLnBrk="0" hangingPunct="0">
              <a:spcBef>
                <a:spcPct val="30000"/>
              </a:spcBef>
            </a:pP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b="1" dirty="0" smtClean="0">
                <a:ea typeface="inherit"/>
              </a:rPr>
              <a:t>RPCFunction</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a:solidFill>
                  <a:srgbClr val="06287E"/>
                </a:solidFill>
                <a:latin typeface="Arial Unicode MS" panose="020B0604020202020204" pitchFamily="34" charset="-120"/>
                <a:ea typeface="inherit"/>
              </a:rPr>
              <a:t>rpcAcc</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666666"/>
                </a:solidFill>
                <a:ea typeface="inherit"/>
              </a:rPr>
              <a:t>&amp;</a:t>
            </a:r>
            <a:r>
              <a:rPr kumimoji="0" lang="zh-TW" altLang="zh-TW" sz="2000" b="1" dirty="0">
                <a:ea typeface="inherit"/>
              </a:rPr>
              <a:t>getAcc</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333333"/>
                </a:solidFill>
                <a:latin typeface="Arial Unicode MS" panose="020B0604020202020204" pitchFamily="34" charset="-120"/>
                <a:ea typeface="Monaco"/>
              </a:rPr>
              <a:t> </a:t>
            </a:r>
            <a:r>
              <a:rPr kumimoji="0" lang="zh-TW" altLang="zh-TW" sz="2000" b="1" dirty="0">
                <a:solidFill>
                  <a:srgbClr val="4070A0"/>
                </a:solidFill>
                <a:latin typeface="Arial Unicode MS" panose="020B0604020202020204" pitchFamily="34" charset="-120"/>
                <a:ea typeface="inherit"/>
              </a:rPr>
              <a:t>"getAcc"</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333333"/>
                </a:solidFill>
                <a:latin typeface="Arial Unicode MS" panose="020B0604020202020204" pitchFamily="34" charset="-120"/>
                <a:ea typeface="Monaco"/>
              </a:rPr>
              <a:t> </a:t>
            </a:r>
            <a:endParaRPr kumimoji="0" lang="en-US" altLang="zh-TW" sz="2000" b="1"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sz="2000" b="1" dirty="0" smtClean="0">
                <a:ea typeface="inherit"/>
              </a:rPr>
              <a:t>RPCFunction</a:t>
            </a:r>
            <a:r>
              <a:rPr kumimoji="0" lang="zh-TW" altLang="zh-TW" sz="2000" b="1" dirty="0" smtClean="0">
                <a:solidFill>
                  <a:srgbClr val="333333"/>
                </a:solidFill>
                <a:latin typeface="Arial Unicode MS" panose="020B0604020202020204" pitchFamily="34" charset="-120"/>
                <a:ea typeface="Monaco"/>
              </a:rPr>
              <a:t> </a:t>
            </a:r>
            <a:r>
              <a:rPr kumimoji="0" lang="zh-TW" altLang="zh-TW" sz="2000" b="1" dirty="0">
                <a:solidFill>
                  <a:srgbClr val="06287E"/>
                </a:solidFill>
                <a:latin typeface="Arial Unicode MS" panose="020B0604020202020204" pitchFamily="34" charset="-120"/>
                <a:ea typeface="inherit"/>
              </a:rPr>
              <a:t>rpcAddr</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666666"/>
                </a:solidFill>
                <a:ea typeface="inherit"/>
              </a:rPr>
              <a:t>&amp;</a:t>
            </a:r>
            <a:r>
              <a:rPr kumimoji="0" lang="zh-TW" altLang="zh-TW" sz="2000" b="1" dirty="0">
                <a:ea typeface="inherit"/>
              </a:rPr>
              <a:t>getAddr</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333333"/>
                </a:solidFill>
                <a:latin typeface="Arial Unicode MS" panose="020B0604020202020204" pitchFamily="34" charset="-120"/>
                <a:ea typeface="Monaco"/>
              </a:rPr>
              <a:t> </a:t>
            </a:r>
            <a:r>
              <a:rPr kumimoji="0" lang="zh-TW" altLang="zh-TW" sz="2000" b="1" dirty="0">
                <a:solidFill>
                  <a:srgbClr val="4070A0"/>
                </a:solidFill>
                <a:latin typeface="Arial Unicode MS" panose="020B0604020202020204" pitchFamily="34" charset="-120"/>
                <a:ea typeface="inherit"/>
              </a:rPr>
              <a:t>"getAddr"</a:t>
            </a:r>
            <a:r>
              <a:rPr kumimoji="0" lang="zh-TW" altLang="zh-TW" sz="2000" b="1" dirty="0">
                <a:solidFill>
                  <a:srgbClr val="333333"/>
                </a:solidFill>
                <a:latin typeface="Arial Unicode MS" panose="020B0604020202020204" pitchFamily="34" charset="-120"/>
                <a:ea typeface="inherit"/>
              </a:rPr>
              <a:t>);</a:t>
            </a:r>
            <a:r>
              <a:rPr kumimoji="0" lang="zh-TW" altLang="zh-TW" sz="2000" b="1" dirty="0">
                <a:solidFill>
                  <a:srgbClr val="333333"/>
                </a:solidFill>
                <a:latin typeface="Arial Unicode MS" panose="020B0604020202020204" pitchFamily="34" charset="-120"/>
                <a:ea typeface="Monaco"/>
              </a:rPr>
              <a:t> </a:t>
            </a:r>
            <a:r>
              <a:rPr kumimoji="0" lang="zh-TW" altLang="zh-TW" sz="800" b="1" dirty="0"/>
              <a:t/>
            </a:r>
            <a:br>
              <a:rPr kumimoji="0" lang="zh-TW" altLang="zh-TW" sz="800" b="1" dirty="0"/>
            </a:br>
            <a:endParaRPr kumimoji="0" lang="zh-TW" altLang="zh-TW" sz="3600" b="1" dirty="0"/>
          </a:p>
        </p:txBody>
      </p:sp>
      <p:sp>
        <p:nvSpPr>
          <p:cNvPr id="5" name="Rectangle 2"/>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0" y="103416"/>
            <a:ext cx="65" cy="25036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lvl1pPr eaLnBrk="0" hangingPunct="0">
              <a:spcBef>
                <a:spcPct val="30000"/>
              </a:spcBef>
              <a:defRPr sz="1200">
                <a:solidFill>
                  <a:schemeClr val="tx1"/>
                </a:solidFill>
                <a:latin typeface="Arial" panose="020B0604020202020204" pitchFamily="34" charset="0"/>
              </a:defRPr>
            </a:lvl1pPr>
            <a:lvl2pPr eaLnBrk="0" hangingPunct="0">
              <a:spcBef>
                <a:spcPct val="30000"/>
              </a:spcBef>
              <a:defRPr sz="1200">
                <a:solidFill>
                  <a:schemeClr val="tx1"/>
                </a:solidFill>
                <a:latin typeface="Arial" panose="020B0604020202020204" pitchFamily="34" charset="0"/>
              </a:defRPr>
            </a:lvl2pPr>
            <a:lvl3pPr eaLnBrk="0" hangingPunct="0">
              <a:spcBef>
                <a:spcPct val="30000"/>
              </a:spcBef>
              <a:defRPr sz="1200">
                <a:solidFill>
                  <a:schemeClr val="tx1"/>
                </a:solidFill>
                <a:latin typeface="Arial" panose="020B0604020202020204" pitchFamily="34" charset="0"/>
              </a:defRPr>
            </a:lvl3pPr>
            <a:lvl4pPr eaLnBrk="0" hangingPunct="0">
              <a:spcBef>
                <a:spcPct val="30000"/>
              </a:spcBef>
              <a:defRPr sz="1200">
                <a:solidFill>
                  <a:schemeClr val="tx1"/>
                </a:solidFill>
                <a:latin typeface="Arial" panose="020B0604020202020204" pitchFamily="34" charset="0"/>
              </a:defRPr>
            </a:lvl4pPr>
            <a:lvl5pPr eaLnBrk="0" hangingPunct="0">
              <a:spcBef>
                <a:spcPct val="30000"/>
              </a:spcBef>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983043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31</a:t>
            </a:fld>
            <a:endParaRPr lang="en-US" altLang="zh-TW"/>
          </a:p>
        </p:txBody>
      </p:sp>
      <p:sp>
        <p:nvSpPr>
          <p:cNvPr id="40961" name="Rectangle 1"/>
          <p:cNvSpPr>
            <a:spLocks noChangeArrowheads="1"/>
          </p:cNvSpPr>
          <p:nvPr/>
        </p:nvSpPr>
        <p:spPr bwMode="auto">
          <a:xfrm>
            <a:off x="457200" y="757450"/>
            <a:ext cx="8229600" cy="5999050"/>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lvl="0" eaLnBrk="0" hangingPunct="0">
              <a:spcBef>
                <a:spcPct val="30000"/>
              </a:spcBef>
              <a:tabLst>
                <a:tab pos="363538" algn="l"/>
                <a:tab pos="717550" algn="l"/>
                <a:tab pos="1081088" algn="l"/>
              </a:tabLst>
            </a:pPr>
            <a:r>
              <a:rPr kumimoji="0" lang="zh-TW" altLang="zh-TW" sz="2000" dirty="0" smtClean="0">
                <a:solidFill>
                  <a:srgbClr val="902000"/>
                </a:solidFill>
                <a:latin typeface="Arial Unicode MS" panose="020B0604020202020204" pitchFamily="34" charset="-120"/>
                <a:ea typeface="inherit"/>
              </a:rPr>
              <a:t>int</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main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Monaco"/>
            </a:endParaRPr>
          </a:p>
          <a:p>
            <a:pPr lvl="0" eaLnBrk="0" hangingPunct="0">
              <a:spcBef>
                <a:spcPct val="30000"/>
              </a:spcBef>
              <a:tabLst>
                <a:tab pos="363538" algn="l"/>
                <a:tab pos="717550" algn="l"/>
                <a:tab pos="1081088" algn="l"/>
              </a:tabLst>
            </a:pPr>
            <a:r>
              <a:rPr kumimoji="0" lang="zh-TW" altLang="zh-TW" sz="2000" dirty="0" smtClean="0">
                <a:solidFill>
                  <a:srgbClr val="333333"/>
                </a:solidFill>
                <a:latin typeface="Arial Unicode MS" panose="020B0604020202020204" pitchFamily="34" charset="-120"/>
                <a:ea typeface="inherit"/>
              </a:rPr>
              <a:t>{</a:t>
            </a:r>
            <a:r>
              <a:rPr kumimoji="0" lang="zh-TW" altLang="zh-TW" sz="2000" dirty="0" smtClean="0">
                <a:solidFill>
                  <a:srgbClr val="333333"/>
                </a:solidFill>
                <a:latin typeface="Arial Unicode MS" panose="020B0604020202020204" pitchFamily="34" charset="-120"/>
                <a:ea typeface="Monaco"/>
              </a:rPr>
              <a:t> </a:t>
            </a:r>
            <a:r>
              <a:rPr kumimoji="0" lang="en-US" altLang="zh-TW" sz="2000" dirty="0" smtClean="0">
                <a:solidFill>
                  <a:srgbClr val="333333"/>
                </a:solidFill>
                <a:latin typeface="Arial Unicode MS" panose="020B0604020202020204" pitchFamily="34" charset="-120"/>
                <a:ea typeface="inherit"/>
              </a:rPr>
              <a:t>   </a:t>
            </a:r>
            <a:r>
              <a:rPr kumimoji="0" lang="zh-TW" altLang="zh-TW" sz="2000" i="1" dirty="0" smtClean="0">
                <a:solidFill>
                  <a:srgbClr val="408090"/>
                </a:solidFill>
                <a:latin typeface="Arial Unicode MS" panose="020B0604020202020204" pitchFamily="34" charset="-120"/>
                <a:ea typeface="inherit"/>
              </a:rPr>
              <a:t>/</a:t>
            </a:r>
            <a:r>
              <a:rPr kumimoji="0" lang="zh-TW" altLang="zh-TW" sz="2000" i="1" dirty="0">
                <a:solidFill>
                  <a:srgbClr val="408090"/>
                </a:solidFill>
                <a:latin typeface="Arial Unicode MS" panose="020B0604020202020204" pitchFamily="34" charset="-120"/>
                <a:ea typeface="inherit"/>
              </a:rPr>
              <a:t>/ pc.baud(115200);</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solidFill>
                  <a:srgbClr val="902000"/>
                </a:solidFill>
                <a:latin typeface="Arial Unicode MS" panose="020B0604020202020204" pitchFamily="34" charset="-120"/>
                <a:ea typeface="inherit"/>
              </a:rPr>
              <a:t>	</a:t>
            </a:r>
            <a:r>
              <a:rPr kumimoji="0" lang="zh-TW" altLang="zh-TW" sz="2000" dirty="0" smtClean="0">
                <a:solidFill>
                  <a:srgbClr val="902000"/>
                </a:solidFill>
                <a:latin typeface="Arial Unicode MS" panose="020B0604020202020204" pitchFamily="34" charset="-120"/>
                <a:ea typeface="inherit"/>
              </a:rPr>
              <a:t>u</a:t>
            </a:r>
            <a:r>
              <a:rPr kumimoji="0" lang="zh-TW" altLang="zh-TW" sz="2000" dirty="0">
                <a:solidFill>
                  <a:srgbClr val="902000"/>
                </a:solidFill>
                <a:latin typeface="Arial Unicode MS" panose="020B0604020202020204" pitchFamily="34" charset="-120"/>
                <a:ea typeface="inherit"/>
              </a:rPr>
              <a:t>int8_t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2</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i="1" dirty="0" smtClean="0">
                <a:solidFill>
                  <a:srgbClr val="408090"/>
                </a:solidFill>
                <a:latin typeface="Arial Unicode MS" panose="020B0604020202020204" pitchFamily="34" charset="-120"/>
                <a:ea typeface="inherit"/>
              </a:rPr>
              <a:t>	</a:t>
            </a:r>
            <a:r>
              <a:rPr kumimoji="0" lang="zh-TW" altLang="zh-TW" sz="2000" i="1" dirty="0" smtClean="0">
                <a:solidFill>
                  <a:srgbClr val="408090"/>
                </a:solidFill>
                <a:latin typeface="Arial Unicode MS" panose="020B0604020202020204" pitchFamily="34" charset="-120"/>
                <a:ea typeface="inherit"/>
              </a:rPr>
              <a:t>// </a:t>
            </a:r>
            <a:r>
              <a:rPr kumimoji="0" lang="zh-TW" altLang="zh-TW" sz="2000" i="1" dirty="0">
                <a:solidFill>
                  <a:srgbClr val="408090"/>
                </a:solidFill>
                <a:latin typeface="Arial Unicode MS" panose="020B0604020202020204" pitchFamily="34" charset="-120"/>
                <a:ea typeface="inherit"/>
              </a:rPr>
              <a:t>Enable the FXOS8700Q</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F</a:t>
            </a:r>
            <a:r>
              <a:rPr kumimoji="0" lang="zh-TW" altLang="zh-TW" sz="2000" dirty="0">
                <a:ea typeface="inherit"/>
              </a:rPr>
              <a:t>XOS8700CQ_readRegs</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FXOS8700Q_CTRL_REG1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&amp;</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208050"/>
                </a:solidFill>
                <a:latin typeface="Arial Unicode MS" panose="020B0604020202020204" pitchFamily="34" charset="-120"/>
                <a:ea typeface="inherit"/>
              </a:rPr>
              <a:t>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208050"/>
                </a:solidFill>
                <a:latin typeface="Arial Unicode MS" panose="020B0604020202020204" pitchFamily="34" charset="-120"/>
                <a:ea typeface="inherit"/>
              </a:rPr>
              <a:t>0x01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0</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FXOS8700Q_CTRL_REG1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F</a:t>
            </a:r>
            <a:r>
              <a:rPr kumimoji="0" lang="zh-TW" altLang="zh-TW" sz="2000" dirty="0">
                <a:ea typeface="inherit"/>
              </a:rPr>
              <a:t>XOS8700CQ_writeRegs</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208050"/>
                </a:solidFill>
                <a:latin typeface="Arial Unicode MS" panose="020B0604020202020204" pitchFamily="34" charset="-120"/>
                <a:ea typeface="inherit"/>
              </a:rPr>
              <a:t>2</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solidFill>
                  <a:srgbClr val="902000"/>
                </a:solidFill>
                <a:latin typeface="Arial Unicode MS" panose="020B0604020202020204" pitchFamily="34" charset="-120"/>
                <a:ea typeface="inherit"/>
              </a:rPr>
              <a:t>	</a:t>
            </a:r>
            <a:r>
              <a:rPr kumimoji="0" lang="zh-TW" altLang="zh-TW" sz="2000" dirty="0" smtClean="0">
                <a:solidFill>
                  <a:srgbClr val="902000"/>
                </a:solidFill>
                <a:latin typeface="Arial Unicode MS" panose="020B0604020202020204" pitchFamily="34" charset="-120"/>
                <a:ea typeface="inherit"/>
              </a:rPr>
              <a:t>char</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ea typeface="inherit"/>
              </a:rPr>
              <a:t>buf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256</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outbuf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256</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b="1" dirty="0" smtClean="0">
                <a:solidFill>
                  <a:srgbClr val="007020"/>
                </a:solidFill>
                <a:latin typeface="Arial Unicode MS" panose="020B0604020202020204" pitchFamily="34" charset="-120"/>
                <a:ea typeface="inherit"/>
              </a:rPr>
              <a:t>	</a:t>
            </a:r>
            <a:r>
              <a:rPr kumimoji="0" lang="zh-TW" altLang="zh-TW" sz="2000" b="1" dirty="0" smtClean="0">
                <a:solidFill>
                  <a:srgbClr val="007020"/>
                </a:solidFill>
                <a:latin typeface="Arial Unicode MS" panose="020B0604020202020204" pitchFamily="34" charset="-120"/>
                <a:ea typeface="inherit"/>
              </a:rPr>
              <a:t>while</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smtClean="0">
                <a:solidFill>
                  <a:srgbClr val="333333"/>
                </a:solidFill>
                <a:latin typeface="Arial Unicode MS" panose="020B0604020202020204" pitchFamily="34" charset="-120"/>
                <a:ea typeface="inherit"/>
              </a:rPr>
              <a:t>(</a:t>
            </a:r>
            <a:r>
              <a:rPr kumimoji="0" lang="en-US" altLang="zh-TW" sz="2000" dirty="0">
                <a:solidFill>
                  <a:srgbClr val="208050"/>
                </a:solidFill>
                <a:latin typeface="Arial Unicode MS" panose="020B0604020202020204" pitchFamily="34" charset="-120"/>
                <a:ea typeface="inherit"/>
              </a:rPr>
              <a:t>true</a:t>
            </a:r>
            <a:r>
              <a:rPr kumimoji="0" lang="zh-TW" altLang="zh-TW" sz="2000" dirty="0" smtClean="0">
                <a:solidFill>
                  <a:srgbClr val="333333"/>
                </a:solidFill>
                <a:latin typeface="Arial Unicode MS" panose="020B0604020202020204" pitchFamily="34" charset="-120"/>
                <a:ea typeface="inherit"/>
              </a:rPr>
              <a:t>)</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pc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gets</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buf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208050"/>
                </a:solidFill>
                <a:latin typeface="Arial Unicode MS" panose="020B0604020202020204" pitchFamily="34" charset="-120"/>
                <a:ea typeface="inherit"/>
              </a:rPr>
              <a:t>20</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RPC</a:t>
            </a:r>
            <a:r>
              <a:rPr kumimoji="0" lang="zh-TW" altLang="zh-TW" sz="2000" dirty="0">
                <a:solidFill>
                  <a:srgbClr val="666666"/>
                </a:solidFill>
                <a:ea typeface="inherit"/>
              </a:rPr>
              <a:t>::</a:t>
            </a:r>
            <a:r>
              <a:rPr kumimoji="0" lang="zh-TW" altLang="zh-TW" sz="2000" dirty="0">
                <a:ea typeface="inherit"/>
              </a:rPr>
              <a:t>call</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buf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outbuf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pc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printf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4070A0"/>
                </a:solidFill>
                <a:latin typeface="Arial Unicode MS" panose="020B0604020202020204" pitchFamily="34" charset="-120"/>
                <a:ea typeface="inherit"/>
              </a:rPr>
              <a:t>"%s</a:t>
            </a:r>
            <a:r>
              <a:rPr kumimoji="0" lang="zh-TW" altLang="zh-TW" sz="2000" b="1" dirty="0">
                <a:solidFill>
                  <a:srgbClr val="4070A0"/>
                </a:solidFill>
                <a:latin typeface="Arial Unicode MS" panose="020B0604020202020204" pitchFamily="34" charset="-120"/>
                <a:ea typeface="inherit"/>
              </a:rPr>
              <a:t>\r\n</a:t>
            </a:r>
            <a:r>
              <a:rPr kumimoji="0" lang="zh-TW" altLang="zh-TW" sz="2000" dirty="0">
                <a:solidFill>
                  <a:srgbClr val="4070A0"/>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outbuf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solidFill>
                  <a:srgbClr val="333333"/>
                </a:solidFill>
                <a:latin typeface="Arial Unicode MS" panose="020B0604020202020204" pitchFamily="34" charset="-120"/>
                <a:ea typeface="inherit"/>
              </a:rPr>
              <a:t>	</a:t>
            </a:r>
            <a:r>
              <a:rPr kumimoji="0" lang="zh-TW" altLang="zh-TW" sz="2000" dirty="0" smtClean="0">
                <a:solidFill>
                  <a:srgbClr val="333333"/>
                </a:solidFill>
                <a:latin typeface="Arial Unicode MS" panose="020B0604020202020204" pitchFamily="34" charset="-120"/>
                <a:ea typeface="inherit"/>
              </a:rPr>
              <a:t>}</a:t>
            </a:r>
            <a:r>
              <a:rPr kumimoji="0" lang="zh-TW" altLang="zh-TW" sz="2000" dirty="0" smtClean="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zh-TW" altLang="zh-TW" sz="2000" dirty="0" smtClean="0">
                <a:solidFill>
                  <a:srgbClr val="333333"/>
                </a:solidFill>
                <a:latin typeface="Arial Unicode MS" panose="020B0604020202020204" pitchFamily="34" charset="-120"/>
                <a:ea typeface="inherit"/>
              </a:rPr>
              <a:t>}</a:t>
            </a:r>
            <a:r>
              <a:rPr kumimoji="0" lang="zh-TW" altLang="zh-TW" sz="800" dirty="0" smtClean="0"/>
              <a:t> </a:t>
            </a:r>
            <a:endParaRPr kumimoji="0" lang="en-US" altLang="zh-TW" sz="2000" dirty="0" smtClean="0">
              <a:solidFill>
                <a:srgbClr val="333333"/>
              </a:solidFill>
              <a:latin typeface="Arial Unicode MS" panose="020B0604020202020204" pitchFamily="34" charset="-120"/>
              <a:ea typeface="inherit"/>
            </a:endParaRPr>
          </a:p>
        </p:txBody>
      </p:sp>
      <p:sp>
        <p:nvSpPr>
          <p:cNvPr id="5" name="Rectangle 2"/>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0" y="103416"/>
            <a:ext cx="65" cy="25036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lvl1pPr eaLnBrk="0" hangingPunct="0">
              <a:spcBef>
                <a:spcPct val="30000"/>
              </a:spcBef>
              <a:defRPr sz="1200">
                <a:solidFill>
                  <a:schemeClr val="tx1"/>
                </a:solidFill>
                <a:latin typeface="Arial" panose="020B0604020202020204" pitchFamily="34" charset="0"/>
              </a:defRPr>
            </a:lvl1pPr>
            <a:lvl2pPr eaLnBrk="0" hangingPunct="0">
              <a:spcBef>
                <a:spcPct val="30000"/>
              </a:spcBef>
              <a:defRPr sz="1200">
                <a:solidFill>
                  <a:schemeClr val="tx1"/>
                </a:solidFill>
                <a:latin typeface="Arial" panose="020B0604020202020204" pitchFamily="34" charset="0"/>
              </a:defRPr>
            </a:lvl2pPr>
            <a:lvl3pPr eaLnBrk="0" hangingPunct="0">
              <a:spcBef>
                <a:spcPct val="30000"/>
              </a:spcBef>
              <a:defRPr sz="1200">
                <a:solidFill>
                  <a:schemeClr val="tx1"/>
                </a:solidFill>
                <a:latin typeface="Arial" panose="020B0604020202020204" pitchFamily="34" charset="0"/>
              </a:defRPr>
            </a:lvl3pPr>
            <a:lvl4pPr eaLnBrk="0" hangingPunct="0">
              <a:spcBef>
                <a:spcPct val="30000"/>
              </a:spcBef>
              <a:defRPr sz="1200">
                <a:solidFill>
                  <a:schemeClr val="tx1"/>
                </a:solidFill>
                <a:latin typeface="Arial" panose="020B0604020202020204" pitchFamily="34" charset="0"/>
              </a:defRPr>
            </a:lvl4pPr>
            <a:lvl5pPr eaLnBrk="0" hangingPunct="0">
              <a:spcBef>
                <a:spcPct val="30000"/>
              </a:spcBef>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Arial" panose="020B0604020202020204" pitchFamily="34" charset="0"/>
            </a:endParaRPr>
          </a:p>
        </p:txBody>
      </p:sp>
      <p:sp>
        <p:nvSpPr>
          <p:cNvPr id="7"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255385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32</a:t>
            </a:fld>
            <a:endParaRPr lang="en-US" altLang="zh-TW"/>
          </a:p>
        </p:txBody>
      </p:sp>
      <p:sp>
        <p:nvSpPr>
          <p:cNvPr id="40961" name="Rectangle 1"/>
          <p:cNvSpPr>
            <a:spLocks noChangeArrowheads="1"/>
          </p:cNvSpPr>
          <p:nvPr/>
        </p:nvSpPr>
        <p:spPr bwMode="auto">
          <a:xfrm>
            <a:off x="457200" y="474281"/>
            <a:ext cx="8229600" cy="6097538"/>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lvl="0" eaLnBrk="0" hangingPunct="0">
              <a:spcBef>
                <a:spcPct val="30000"/>
              </a:spcBef>
              <a:tabLst>
                <a:tab pos="363538" algn="l"/>
                <a:tab pos="717550" algn="l"/>
                <a:tab pos="1081088" algn="l"/>
                <a:tab pos="1433513" algn="l"/>
              </a:tabLst>
            </a:pPr>
            <a:r>
              <a:rPr kumimoji="0" lang="zh-TW" altLang="zh-TW" sz="1600" dirty="0" smtClean="0">
                <a:solidFill>
                  <a:srgbClr val="902000"/>
                </a:solidFill>
                <a:latin typeface="Arial Unicode MS" panose="020B0604020202020204" pitchFamily="34" charset="-120"/>
                <a:ea typeface="inherit"/>
              </a:rPr>
              <a:t>void</a:t>
            </a:r>
            <a:r>
              <a:rPr kumimoji="0" lang="zh-TW" altLang="zh-TW" sz="1600" dirty="0" smtClean="0">
                <a:solidFill>
                  <a:srgbClr val="333333"/>
                </a:solidFill>
                <a:latin typeface="Arial Unicode MS" panose="020B0604020202020204" pitchFamily="34" charset="-120"/>
                <a:ea typeface="Monaco"/>
              </a:rPr>
              <a:t> </a:t>
            </a:r>
            <a:r>
              <a:rPr kumimoji="0" lang="zh-TW" altLang="zh-TW" sz="1600" dirty="0">
                <a:solidFill>
                  <a:srgbClr val="06287E"/>
                </a:solidFill>
                <a:latin typeface="Arial Unicode MS" panose="020B0604020202020204" pitchFamily="34" charset="-120"/>
                <a:ea typeface="inherit"/>
              </a:rPr>
              <a:t>getAcc</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Arguments</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ea typeface="inherit"/>
              </a:rPr>
              <a:t>in</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Reply</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ea typeface="inherit"/>
              </a:rPr>
              <a:t>out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solidFill>
                  <a:srgbClr val="902000"/>
                </a:solidFill>
                <a:latin typeface="Arial Unicode MS" panose="020B0604020202020204" pitchFamily="34" charset="-120"/>
                <a:ea typeface="inherit"/>
              </a:rPr>
              <a:t>	</a:t>
            </a:r>
            <a:r>
              <a:rPr kumimoji="0" lang="zh-TW" altLang="zh-TW" sz="1600" dirty="0" smtClean="0">
                <a:solidFill>
                  <a:srgbClr val="902000"/>
                </a:solidFill>
                <a:latin typeface="Arial Unicode MS" panose="020B0604020202020204" pitchFamily="34" charset="-120"/>
                <a:ea typeface="inherit"/>
              </a:rPr>
              <a:t>i</a:t>
            </a:r>
            <a:r>
              <a:rPr kumimoji="0" lang="zh-TW" altLang="zh-TW" sz="1600" dirty="0">
                <a:solidFill>
                  <a:srgbClr val="902000"/>
                </a:solidFill>
                <a:latin typeface="Arial Unicode MS" panose="020B0604020202020204" pitchFamily="34" charset="-120"/>
                <a:ea typeface="inherit"/>
              </a:rPr>
              <a:t>nt16_t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solidFill>
                  <a:srgbClr val="902000"/>
                </a:solidFill>
                <a:latin typeface="Arial Unicode MS" panose="020B0604020202020204" pitchFamily="34" charset="-120"/>
                <a:ea typeface="inherit"/>
              </a:rPr>
              <a:t>	</a:t>
            </a:r>
            <a:r>
              <a:rPr kumimoji="0" lang="zh-TW" altLang="zh-TW" sz="1600" dirty="0" smtClean="0">
                <a:solidFill>
                  <a:srgbClr val="902000"/>
                </a:solidFill>
                <a:latin typeface="Arial Unicode MS" panose="020B0604020202020204" pitchFamily="34" charset="-120"/>
                <a:ea typeface="inherit"/>
              </a:rPr>
              <a:t>float</a:t>
            </a:r>
            <a:r>
              <a:rPr kumimoji="0" lang="zh-TW" altLang="zh-TW" sz="1600" dirty="0" smtClean="0">
                <a:solidFill>
                  <a:srgbClr val="333333"/>
                </a:solidFill>
                <a:latin typeface="Arial Unicode MS" panose="020B0604020202020204" pitchFamily="34" charset="-120"/>
                <a:ea typeface="Monaco"/>
              </a:rPr>
              <a:t> </a:t>
            </a:r>
            <a:r>
              <a:rPr kumimoji="0" lang="zh-TW" altLang="zh-TW" sz="1600" dirty="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3</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solidFill>
                  <a:srgbClr val="902000"/>
                </a:solidFill>
                <a:latin typeface="Arial Unicode MS" panose="020B0604020202020204" pitchFamily="34" charset="-120"/>
                <a:ea typeface="inherit"/>
              </a:rPr>
              <a:t>	</a:t>
            </a:r>
            <a:r>
              <a:rPr kumimoji="0" lang="zh-TW" altLang="zh-TW" sz="1600" dirty="0" smtClean="0">
                <a:solidFill>
                  <a:srgbClr val="902000"/>
                </a:solidFill>
                <a:latin typeface="Arial Unicode MS" panose="020B0604020202020204" pitchFamily="34" charset="-120"/>
                <a:ea typeface="inherit"/>
              </a:rPr>
              <a:t>u</a:t>
            </a:r>
            <a:r>
              <a:rPr kumimoji="0" lang="zh-TW" altLang="zh-TW" sz="1600" dirty="0">
                <a:solidFill>
                  <a:srgbClr val="902000"/>
                </a:solidFill>
                <a:latin typeface="Arial Unicode MS" panose="020B0604020202020204" pitchFamily="34" charset="-120"/>
                <a:ea typeface="inherit"/>
              </a:rPr>
              <a:t>int8_t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F</a:t>
            </a:r>
            <a:r>
              <a:rPr kumimoji="0" lang="zh-TW" altLang="zh-TW" sz="1600" dirty="0">
                <a:ea typeface="inherit"/>
              </a:rPr>
              <a:t>XOS8700CQ_readRegs</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FXOS8700Q_OUT_X_MSB</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a</a:t>
            </a:r>
            <a:r>
              <a:rPr kumimoji="0" lang="zh-TW" altLang="zh-TW" sz="1600" dirty="0">
                <a:ea typeface="inherit"/>
              </a:rPr>
              <a:t>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0</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&lt;&lt;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1</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&gt;&gt;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b="1" dirty="0">
                <a:solidFill>
                  <a:srgbClr val="333333"/>
                </a:solidFill>
                <a:latin typeface="Arial Unicode MS" panose="020B0604020202020204" pitchFamily="34" charset="-120"/>
                <a:ea typeface="inherit"/>
              </a:rPr>
              <a:t>	</a:t>
            </a:r>
            <a:r>
              <a:rPr kumimoji="0" lang="zh-TW" altLang="zh-TW" sz="1600" b="1" dirty="0" smtClean="0">
                <a:solidFill>
                  <a:srgbClr val="007020"/>
                </a:solidFill>
                <a:latin typeface="Arial Unicode MS" panose="020B0604020202020204" pitchFamily="34" charset="-120"/>
                <a:ea typeface="inherit"/>
              </a:rPr>
              <a:t>if</a:t>
            </a:r>
            <a:r>
              <a:rPr kumimoji="0" lang="zh-TW" altLang="zh-TW" sz="1600" dirty="0" smtClean="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&gt;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UINT14_MAX</a:t>
            </a:r>
            <a:r>
              <a:rPr kumimoji="0" lang="zh-TW" altLang="zh-TW" sz="1600" dirty="0">
                <a:solidFill>
                  <a:srgbClr val="666666"/>
                </a:solidFill>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smtClean="0">
                <a:solidFill>
                  <a:srgbClr val="333333"/>
                </a:solidFill>
                <a:latin typeface="Arial Unicode MS" panose="020B0604020202020204" pitchFamily="34" charset="-120"/>
                <a:ea typeface="inherit"/>
              </a:rPr>
              <a:t>)</a:t>
            </a:r>
            <a:r>
              <a:rPr kumimoji="0" lang="en-US" altLang="zh-TW" sz="1600" dirty="0" smtClean="0">
                <a:solidFill>
                  <a:srgbClr val="333333"/>
                </a:solidFill>
                <a:latin typeface="Arial Unicode MS" panose="020B0604020202020204" pitchFamily="34" charset="-120"/>
                <a:ea typeface="inherit"/>
              </a:rPr>
              <a:t> </a:t>
            </a:r>
            <a:r>
              <a:rPr kumimoji="0" lang="zh-TW" altLang="zh-TW" sz="1600" dirty="0" smtClean="0">
                <a:ea typeface="inherit"/>
              </a:rPr>
              <a:t>a</a:t>
            </a:r>
            <a:r>
              <a:rPr kumimoji="0" lang="zh-TW" altLang="zh-TW" sz="1600" dirty="0">
                <a:ea typeface="inherit"/>
              </a:rPr>
              <a:t>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UINT14_MAX</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0</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902000"/>
                </a:solidFill>
                <a:latin typeface="Arial Unicode MS" panose="020B0604020202020204" pitchFamily="34" charset="-120"/>
                <a:ea typeface="inherit"/>
              </a:rPr>
              <a:t>float</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4096.0f</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a</a:t>
            </a:r>
            <a:r>
              <a:rPr kumimoji="0" lang="zh-TW" altLang="zh-TW" sz="1600" dirty="0">
                <a:ea typeface="inherit"/>
              </a:rPr>
              <a:t>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&lt;&lt;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3</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&gt;&gt;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b="1" dirty="0" smtClean="0">
                <a:solidFill>
                  <a:srgbClr val="007020"/>
                </a:solidFill>
                <a:latin typeface="Arial Unicode MS" panose="020B0604020202020204" pitchFamily="34" charset="-120"/>
                <a:ea typeface="inherit"/>
              </a:rPr>
              <a:t>	I</a:t>
            </a:r>
            <a:r>
              <a:rPr kumimoji="0" lang="zh-TW" altLang="zh-TW" sz="1600" b="1" dirty="0" smtClean="0">
                <a:solidFill>
                  <a:srgbClr val="007020"/>
                </a:solidFill>
                <a:latin typeface="Arial Unicode MS" panose="020B0604020202020204" pitchFamily="34" charset="-120"/>
                <a:ea typeface="inherit"/>
              </a:rPr>
              <a:t>f</a:t>
            </a:r>
            <a:r>
              <a:rPr kumimoji="0" lang="zh-TW" altLang="zh-TW" sz="1600" dirty="0" smtClean="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&gt;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UINT14_MAX</a:t>
            </a:r>
            <a:r>
              <a:rPr kumimoji="0" lang="zh-TW" altLang="zh-TW" sz="1600" dirty="0">
                <a:solidFill>
                  <a:srgbClr val="666666"/>
                </a:solidFill>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smtClean="0">
                <a:ea typeface="inherit"/>
              </a:rPr>
              <a:t>a</a:t>
            </a:r>
            <a:r>
              <a:rPr kumimoji="0" lang="zh-TW" altLang="zh-TW" sz="1600" dirty="0">
                <a:ea typeface="inherit"/>
              </a:rPr>
              <a:t>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UINT14_MAX</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1</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902000"/>
                </a:solidFill>
                <a:latin typeface="Arial Unicode MS" panose="020B0604020202020204" pitchFamily="34" charset="-120"/>
                <a:ea typeface="inherit"/>
              </a:rPr>
              <a:t>float</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4096.0f</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a</a:t>
            </a:r>
            <a:r>
              <a:rPr kumimoji="0" lang="zh-TW" altLang="zh-TW" sz="1600" dirty="0">
                <a:ea typeface="inherit"/>
              </a:rPr>
              <a:t>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4</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&lt;&lt;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5</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&gt;&gt;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b="1" dirty="0" smtClean="0">
                <a:solidFill>
                  <a:srgbClr val="007020"/>
                </a:solidFill>
                <a:latin typeface="Arial Unicode MS" panose="020B0604020202020204" pitchFamily="34" charset="-120"/>
                <a:ea typeface="inherit"/>
              </a:rPr>
              <a:t>	</a:t>
            </a:r>
            <a:r>
              <a:rPr kumimoji="0" lang="zh-TW" altLang="zh-TW" sz="1600" b="1" dirty="0" smtClean="0">
                <a:solidFill>
                  <a:srgbClr val="007020"/>
                </a:solidFill>
                <a:latin typeface="Arial Unicode MS" panose="020B0604020202020204" pitchFamily="34" charset="-120"/>
                <a:ea typeface="inherit"/>
              </a:rPr>
              <a:t>if</a:t>
            </a:r>
            <a:r>
              <a:rPr kumimoji="0" lang="zh-TW" altLang="zh-TW" sz="1600" dirty="0" smtClean="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&gt;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UINT14_MAX</a:t>
            </a:r>
            <a:r>
              <a:rPr kumimoji="0" lang="zh-TW" altLang="zh-TW" sz="1600" dirty="0">
                <a:solidFill>
                  <a:srgbClr val="666666"/>
                </a:solidFill>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smtClean="0">
                <a:ea typeface="inherit"/>
              </a:rPr>
              <a:t>a</a:t>
            </a:r>
            <a:r>
              <a:rPr kumimoji="0" lang="zh-TW" altLang="zh-TW" sz="1600" dirty="0">
                <a:ea typeface="inherit"/>
              </a:rPr>
              <a:t>cc16</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UINT14_MAX</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902000"/>
                </a:solidFill>
                <a:latin typeface="Arial Unicode MS" panose="020B0604020202020204" pitchFamily="34" charset="-120"/>
                <a:ea typeface="inherit"/>
              </a:rPr>
              <a:t>float</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acc16</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666666"/>
                </a:solidFill>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solidFill>
                  <a:srgbClr val="208050"/>
                </a:solidFill>
                <a:latin typeface="Arial Unicode MS" panose="020B0604020202020204" pitchFamily="34" charset="-120"/>
                <a:ea typeface="inherit"/>
              </a:rPr>
              <a:t>4096.0f</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pc</a:t>
            </a:r>
            <a:r>
              <a:rPr kumimoji="0" lang="zh-TW" altLang="zh-TW" sz="1600" dirty="0">
                <a:solidFill>
                  <a:srgbClr val="333333"/>
                </a:solidFill>
                <a:latin typeface="Arial Unicode MS" panose="020B0604020202020204" pitchFamily="34" charset="-120"/>
                <a:ea typeface="inherit"/>
              </a:rPr>
              <a:t>.</a:t>
            </a:r>
            <a:r>
              <a:rPr kumimoji="0" lang="zh-TW" altLang="zh-TW" sz="1600" dirty="0">
                <a:ea typeface="inherit"/>
              </a:rPr>
              <a:t>printf</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4070A0"/>
                </a:solidFill>
                <a:latin typeface="Arial Unicode MS" panose="020B0604020202020204" pitchFamily="34" charset="-120"/>
                <a:ea typeface="inherit"/>
              </a:rPr>
              <a:t>"FXOS8700Q ACC: X=%1.4f(%x%x) Y=%1.4f(%x%x) Z=%1.4f(%x%x)</a:t>
            </a:r>
            <a:r>
              <a:rPr kumimoji="0" lang="zh-TW" altLang="zh-TW" sz="1600" b="1" dirty="0">
                <a:solidFill>
                  <a:srgbClr val="4070A0"/>
                </a:solidFill>
                <a:latin typeface="Arial Unicode MS" panose="020B0604020202020204" pitchFamily="34" charset="-120"/>
                <a:ea typeface="inherit"/>
              </a:rPr>
              <a:t>\r</a:t>
            </a:r>
            <a:r>
              <a:rPr kumimoji="0" lang="zh-TW" altLang="zh-TW" sz="1600" dirty="0">
                <a:solidFill>
                  <a:srgbClr val="4070A0"/>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0</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0</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1</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1</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3</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en-US" altLang="zh-TW" sz="1600" dirty="0" smtClean="0">
                <a:ea typeface="inherit"/>
              </a:rPr>
              <a:t>		</a:t>
            </a:r>
            <a:r>
              <a:rPr kumimoji="0" lang="zh-TW" altLang="zh-TW" sz="1600" dirty="0" smtClean="0">
                <a:ea typeface="inherit"/>
              </a:rPr>
              <a:t>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2</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4</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a:ea typeface="inherit"/>
              </a:rPr>
              <a:t>res</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208050"/>
                </a:solidFill>
                <a:latin typeface="Arial Unicode MS" panose="020B0604020202020204" pitchFamily="34" charset="-120"/>
                <a:ea typeface="inherit"/>
              </a:rPr>
              <a:t>5</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r>
              <a:rPr kumimoji="0" lang="zh-TW" altLang="zh-TW" sz="1600" dirty="0" smtClean="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inherit"/>
              </a:rPr>
              <a:t>;</a:t>
            </a:r>
            <a:r>
              <a:rPr kumimoji="0" lang="zh-TW" altLang="zh-TW" sz="1600" dirty="0">
                <a:solidFill>
                  <a:srgbClr val="333333"/>
                </a:solidFill>
                <a:latin typeface="Arial Unicode MS" panose="020B0604020202020204" pitchFamily="34" charset="-120"/>
                <a:ea typeface="Monaco"/>
              </a:rPr>
              <a:t> </a:t>
            </a:r>
            <a:endParaRPr kumimoji="0" lang="en-US" altLang="zh-TW" sz="16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 pos="1433513" algn="l"/>
              </a:tabLst>
            </a:pPr>
            <a:r>
              <a:rPr kumimoji="0" lang="zh-TW" altLang="zh-TW" sz="1600" dirty="0" smtClean="0">
                <a:solidFill>
                  <a:srgbClr val="333333"/>
                </a:solidFill>
                <a:latin typeface="Arial Unicode MS" panose="020B0604020202020204" pitchFamily="34" charset="-120"/>
                <a:ea typeface="inherit"/>
              </a:rPr>
              <a:t>}</a:t>
            </a:r>
            <a:r>
              <a:rPr kumimoji="0" lang="zh-TW" altLang="zh-TW" sz="1600" dirty="0" smtClean="0"/>
              <a:t> </a:t>
            </a:r>
            <a:endParaRPr kumimoji="0" lang="zh-TW" altLang="zh-TW" sz="1600" dirty="0"/>
          </a:p>
        </p:txBody>
      </p:sp>
      <p:sp>
        <p:nvSpPr>
          <p:cNvPr id="5" name="Rectangle 2"/>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0" y="103416"/>
            <a:ext cx="65" cy="25036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lvl1pPr eaLnBrk="0" hangingPunct="0">
              <a:spcBef>
                <a:spcPct val="30000"/>
              </a:spcBef>
              <a:defRPr sz="1200">
                <a:solidFill>
                  <a:schemeClr val="tx1"/>
                </a:solidFill>
                <a:latin typeface="Arial" panose="020B0604020202020204" pitchFamily="34" charset="0"/>
              </a:defRPr>
            </a:lvl1pPr>
            <a:lvl2pPr eaLnBrk="0" hangingPunct="0">
              <a:spcBef>
                <a:spcPct val="30000"/>
              </a:spcBef>
              <a:defRPr sz="1200">
                <a:solidFill>
                  <a:schemeClr val="tx1"/>
                </a:solidFill>
                <a:latin typeface="Arial" panose="020B0604020202020204" pitchFamily="34" charset="0"/>
              </a:defRPr>
            </a:lvl2pPr>
            <a:lvl3pPr eaLnBrk="0" hangingPunct="0">
              <a:spcBef>
                <a:spcPct val="30000"/>
              </a:spcBef>
              <a:defRPr sz="1200">
                <a:solidFill>
                  <a:schemeClr val="tx1"/>
                </a:solidFill>
                <a:latin typeface="Arial" panose="020B0604020202020204" pitchFamily="34" charset="0"/>
              </a:defRPr>
            </a:lvl3pPr>
            <a:lvl4pPr eaLnBrk="0" hangingPunct="0">
              <a:spcBef>
                <a:spcPct val="30000"/>
              </a:spcBef>
              <a:defRPr sz="1200">
                <a:solidFill>
                  <a:schemeClr val="tx1"/>
                </a:solidFill>
                <a:latin typeface="Arial" panose="020B0604020202020204" pitchFamily="34" charset="0"/>
              </a:defRPr>
            </a:lvl4pPr>
            <a:lvl5pPr eaLnBrk="0" hangingPunct="0">
              <a:spcBef>
                <a:spcPct val="30000"/>
              </a:spcBef>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Arial" panose="020B0604020202020204" pitchFamily="34" charset="0"/>
            </a:endParaRPr>
          </a:p>
        </p:txBody>
      </p:sp>
      <p:sp>
        <p:nvSpPr>
          <p:cNvPr id="7"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173307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33</a:t>
            </a:fld>
            <a:endParaRPr lang="en-US" altLang="zh-TW"/>
          </a:p>
        </p:txBody>
      </p:sp>
      <p:sp>
        <p:nvSpPr>
          <p:cNvPr id="40961" name="Rectangle 1"/>
          <p:cNvSpPr>
            <a:spLocks noChangeArrowheads="1"/>
          </p:cNvSpPr>
          <p:nvPr/>
        </p:nvSpPr>
        <p:spPr bwMode="auto">
          <a:xfrm>
            <a:off x="457200" y="923635"/>
            <a:ext cx="8229600" cy="5198831"/>
          </a:xfrm>
          <a:prstGeom prst="rect">
            <a:avLst/>
          </a:prstGeom>
          <a:solidFill>
            <a:srgbClr val="F5F5F5"/>
          </a:solidFill>
          <a:ln w="9525">
            <a:noFill/>
            <a:miter lim="800000"/>
            <a:headEnd/>
            <a:tailEnd/>
          </a:ln>
          <a:effectLst/>
        </p:spPr>
        <p:txBody>
          <a:bodyPr vert="horz" wrap="square" lIns="0" tIns="0" rIns="0" bIns="88872" numCol="1" anchor="ctr" anchorCtr="0" compatLnSpc="1">
            <a:prstTxWarp prst="textNoShape">
              <a:avLst/>
            </a:prstTxWarp>
            <a:spAutoFit/>
          </a:bodyPr>
          <a:lstStyle/>
          <a:p>
            <a:pPr lvl="0" eaLnBrk="0" hangingPunct="0">
              <a:spcBef>
                <a:spcPct val="30000"/>
              </a:spcBef>
              <a:tabLst>
                <a:tab pos="363538" algn="l"/>
                <a:tab pos="717550" algn="l"/>
                <a:tab pos="1081088" algn="l"/>
              </a:tabLst>
            </a:pPr>
            <a:r>
              <a:rPr kumimoji="0" lang="zh-TW" altLang="zh-TW" sz="2000" dirty="0" smtClean="0">
                <a:solidFill>
                  <a:srgbClr val="902000"/>
                </a:solidFill>
                <a:latin typeface="Arial Unicode MS" panose="020B0604020202020204" pitchFamily="34" charset="-120"/>
                <a:ea typeface="inherit"/>
              </a:rPr>
              <a:t>void</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getAddr</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Arguments</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ea typeface="inherit"/>
              </a:rPr>
              <a:t>in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Reply</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ea typeface="inherit"/>
              </a:rPr>
              <a:t>out</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solidFill>
                  <a:srgbClr val="902000"/>
                </a:solidFill>
                <a:latin typeface="Arial Unicode MS" panose="020B0604020202020204" pitchFamily="34" charset="-120"/>
                <a:ea typeface="inherit"/>
              </a:rPr>
              <a:t>	</a:t>
            </a:r>
            <a:r>
              <a:rPr kumimoji="0" lang="zh-TW" altLang="zh-TW" sz="2000" dirty="0" smtClean="0">
                <a:solidFill>
                  <a:srgbClr val="902000"/>
                </a:solidFill>
                <a:latin typeface="Arial Unicode MS" panose="020B0604020202020204" pitchFamily="34" charset="-120"/>
                <a:ea typeface="inherit"/>
              </a:rPr>
              <a:t>u</a:t>
            </a:r>
            <a:r>
              <a:rPr kumimoji="0" lang="zh-TW" altLang="zh-TW" sz="2000" dirty="0">
                <a:solidFill>
                  <a:srgbClr val="902000"/>
                </a:solidFill>
                <a:latin typeface="Arial Unicode MS" panose="020B0604020202020204" pitchFamily="34" charset="-120"/>
                <a:ea typeface="inherit"/>
              </a:rPr>
              <a:t>int8_t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who_am_i</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208050"/>
                </a:solidFill>
                <a:latin typeface="Arial Unicode MS" panose="020B0604020202020204" pitchFamily="34" charset="-120"/>
                <a:ea typeface="inherit"/>
              </a:rPr>
              <a:t>2</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F</a:t>
            </a:r>
            <a:r>
              <a:rPr kumimoji="0" lang="zh-TW" altLang="zh-TW" sz="2000" dirty="0">
                <a:ea typeface="inherit"/>
              </a:rPr>
              <a:t>XOS8700CQ_readRegs</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FXOS8700Q_WHOAMI</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&amp;</a:t>
            </a:r>
            <a:r>
              <a:rPr kumimoji="0" lang="zh-TW" altLang="zh-TW" sz="2000" dirty="0">
                <a:ea typeface="inherit"/>
              </a:rPr>
              <a:t>who_am_i</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208050"/>
                </a:solidFill>
                <a:latin typeface="Arial Unicode MS" panose="020B0604020202020204" pitchFamily="34" charset="-120"/>
                <a:ea typeface="inherit"/>
              </a:rPr>
              <a:t>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pc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printf</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4070A0"/>
                </a:solidFill>
                <a:latin typeface="Arial Unicode MS" panose="020B0604020202020204" pitchFamily="34" charset="-120"/>
                <a:ea typeface="inherit"/>
              </a:rPr>
              <a:t>"Here is %x</a:t>
            </a:r>
            <a:r>
              <a:rPr kumimoji="0" lang="zh-TW" altLang="zh-TW" sz="2000" b="1" dirty="0">
                <a:solidFill>
                  <a:srgbClr val="4070A0"/>
                </a:solidFill>
                <a:latin typeface="Arial Unicode MS" panose="020B0604020202020204" pitchFamily="34" charset="-120"/>
                <a:ea typeface="inherit"/>
              </a:rPr>
              <a:t>\r\n</a:t>
            </a:r>
            <a:r>
              <a:rPr kumimoji="0" lang="zh-TW" altLang="zh-TW" sz="2000" dirty="0">
                <a:solidFill>
                  <a:srgbClr val="4070A0"/>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who_am_i</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zh-TW" altLang="zh-TW" sz="2000" dirty="0" smtClean="0">
                <a:solidFill>
                  <a:srgbClr val="333333"/>
                </a:solidFill>
                <a:latin typeface="Arial Unicode MS" panose="020B0604020202020204" pitchFamily="34" charset="-120"/>
                <a:ea typeface="inherit"/>
              </a:rPr>
              <a:t>}</a:t>
            </a:r>
            <a:r>
              <a:rPr kumimoji="0" lang="zh-TW" altLang="zh-TW" sz="2000" dirty="0" smtClean="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zh-TW" altLang="zh-TW" sz="2000" dirty="0" smtClean="0">
                <a:solidFill>
                  <a:srgbClr val="902000"/>
                </a:solidFill>
                <a:latin typeface="Arial Unicode MS" panose="020B0604020202020204" pitchFamily="34" charset="-120"/>
                <a:ea typeface="inherit"/>
              </a:rPr>
              <a:t>void</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FXOS8700CQ_readRegs</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902000"/>
                </a:solidFill>
                <a:latin typeface="Arial Unicode MS" panose="020B0604020202020204" pitchFamily="34" charset="-120"/>
                <a:ea typeface="inherit"/>
              </a:rPr>
              <a:t>int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addr</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902000"/>
                </a:solidFill>
                <a:latin typeface="Arial Unicode MS" panose="020B0604020202020204" pitchFamily="34" charset="-120"/>
                <a:ea typeface="inherit"/>
              </a:rPr>
              <a:t>uint8_t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902000"/>
                </a:solidFill>
                <a:latin typeface="Arial Unicode MS" panose="020B0604020202020204" pitchFamily="34" charset="-120"/>
                <a:ea typeface="inherit"/>
              </a:rPr>
              <a:t>int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len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solidFill>
                  <a:srgbClr val="902000"/>
                </a:solidFill>
                <a:latin typeface="Arial Unicode MS" panose="020B0604020202020204" pitchFamily="34" charset="-120"/>
                <a:ea typeface="inherit"/>
              </a:rPr>
              <a:t>	</a:t>
            </a:r>
            <a:r>
              <a:rPr kumimoji="0" lang="zh-TW" altLang="zh-TW" sz="2000" dirty="0" smtClean="0">
                <a:solidFill>
                  <a:srgbClr val="902000"/>
                </a:solidFill>
                <a:latin typeface="Arial Unicode MS" panose="020B0604020202020204" pitchFamily="34" charset="-120"/>
                <a:ea typeface="inherit"/>
              </a:rPr>
              <a:t>char</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ea typeface="inherit"/>
              </a:rPr>
              <a:t>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addr</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i</a:t>
            </a:r>
            <a:r>
              <a:rPr kumimoji="0" lang="zh-TW" altLang="zh-TW" sz="2000" dirty="0">
                <a:ea typeface="inherit"/>
              </a:rPr>
              <a:t>2c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write</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m_addr</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&amp;</a:t>
            </a:r>
            <a:r>
              <a:rPr kumimoji="0" lang="zh-TW" altLang="zh-TW" sz="2000" dirty="0">
                <a:ea typeface="inherit"/>
              </a:rPr>
              <a:t>t</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208050"/>
                </a:solidFill>
                <a:latin typeface="Arial Unicode MS" panose="020B0604020202020204" pitchFamily="34" charset="-120"/>
                <a:ea typeface="inherit"/>
              </a:rPr>
              <a:t>1</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en-US" altLang="zh-TW" sz="2000" dirty="0" smtClean="0">
                <a:solidFill>
                  <a:srgbClr val="008000"/>
                </a:solidFill>
                <a:latin typeface="Arial Unicode MS" panose="020B0604020202020204" pitchFamily="34" charset="-120"/>
                <a:ea typeface="Monaco"/>
              </a:rPr>
              <a:t>true</a:t>
            </a:r>
            <a:r>
              <a:rPr kumimoji="0" lang="zh-TW" altLang="zh-TW" sz="2000" dirty="0" smtClean="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i</a:t>
            </a:r>
            <a:r>
              <a:rPr kumimoji="0" lang="zh-TW" altLang="zh-TW" sz="2000" dirty="0">
                <a:ea typeface="inherit"/>
              </a:rPr>
              <a:t>2c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read</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m_addr</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902000"/>
                </a:solidFill>
                <a:latin typeface="Arial Unicode MS" panose="020B0604020202020204" pitchFamily="34" charset="-120"/>
                <a:ea typeface="inherit"/>
              </a:rPr>
              <a:t>char</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len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zh-TW" altLang="zh-TW" sz="2000" dirty="0" smtClean="0">
                <a:solidFill>
                  <a:srgbClr val="333333"/>
                </a:solidFill>
                <a:latin typeface="Arial Unicode MS" panose="020B0604020202020204" pitchFamily="34" charset="-120"/>
                <a:ea typeface="inherit"/>
              </a:rPr>
              <a:t>}</a:t>
            </a:r>
            <a:r>
              <a:rPr kumimoji="0" lang="zh-TW" altLang="zh-TW" sz="2000" dirty="0" smtClean="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zh-TW" altLang="zh-TW" sz="2000" dirty="0" smtClean="0">
                <a:solidFill>
                  <a:srgbClr val="902000"/>
                </a:solidFill>
                <a:latin typeface="Arial Unicode MS" panose="020B0604020202020204" pitchFamily="34" charset="-120"/>
                <a:ea typeface="inherit"/>
              </a:rPr>
              <a:t>void</a:t>
            </a:r>
            <a:r>
              <a:rPr kumimoji="0" lang="zh-TW" altLang="zh-TW" sz="2000" dirty="0" smtClean="0">
                <a:solidFill>
                  <a:srgbClr val="333333"/>
                </a:solidFill>
                <a:latin typeface="Arial Unicode MS" panose="020B0604020202020204" pitchFamily="34" charset="-120"/>
                <a:ea typeface="Monaco"/>
              </a:rPr>
              <a:t> </a:t>
            </a:r>
            <a:r>
              <a:rPr kumimoji="0" lang="zh-TW" altLang="zh-TW" sz="2000" dirty="0">
                <a:solidFill>
                  <a:srgbClr val="06287E"/>
                </a:solidFill>
                <a:latin typeface="Arial Unicode MS" panose="020B0604020202020204" pitchFamily="34" charset="-120"/>
                <a:ea typeface="inherit"/>
              </a:rPr>
              <a:t>FXOS8700CQ_writeRegs</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902000"/>
                </a:solidFill>
                <a:latin typeface="Arial Unicode MS" panose="020B0604020202020204" pitchFamily="34" charset="-120"/>
                <a:ea typeface="inherit"/>
              </a:rPr>
              <a:t>uint8_t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902000"/>
                </a:solidFill>
                <a:latin typeface="Arial Unicode MS" panose="020B0604020202020204" pitchFamily="34" charset="-120"/>
                <a:ea typeface="inherit"/>
              </a:rPr>
              <a:t>int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len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en-US" altLang="zh-TW" sz="2000" dirty="0" smtClean="0">
                <a:ea typeface="inherit"/>
              </a:rPr>
              <a:t>	</a:t>
            </a:r>
            <a:r>
              <a:rPr kumimoji="0" lang="zh-TW" altLang="zh-TW" sz="2000" dirty="0" smtClean="0">
                <a:ea typeface="inherit"/>
              </a:rPr>
              <a:t>i</a:t>
            </a:r>
            <a:r>
              <a:rPr kumimoji="0" lang="zh-TW" altLang="zh-TW" sz="2000" dirty="0">
                <a:ea typeface="inherit"/>
              </a:rPr>
              <a:t>2c</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write</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m_addr</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902000"/>
                </a:solidFill>
                <a:latin typeface="Arial Unicode MS" panose="020B0604020202020204" pitchFamily="34" charset="-120"/>
                <a:ea typeface="inherit"/>
              </a:rPr>
              <a:t>char</a:t>
            </a:r>
            <a:r>
              <a:rPr kumimoji="0" lang="zh-TW" altLang="zh-TW" sz="2000" dirty="0">
                <a:solidFill>
                  <a:srgbClr val="333333"/>
                </a:solidFill>
                <a:latin typeface="Arial Unicode MS" panose="020B0604020202020204" pitchFamily="34" charset="-120"/>
                <a:ea typeface="Monaco"/>
              </a:rPr>
              <a:t> </a:t>
            </a:r>
            <a:r>
              <a:rPr kumimoji="0" lang="zh-TW" altLang="zh-TW" sz="2000" dirty="0">
                <a:solidFill>
                  <a:srgbClr val="666666"/>
                </a:solidFill>
                <a:ea typeface="inherit"/>
              </a:rPr>
              <a:t>*</a:t>
            </a:r>
            <a:r>
              <a:rPr kumimoji="0" lang="zh-TW" altLang="zh-TW" sz="2000" dirty="0">
                <a:solidFill>
                  <a:srgbClr val="333333"/>
                </a:solidFill>
                <a:latin typeface="Arial Unicode MS" panose="020B0604020202020204" pitchFamily="34" charset="-120"/>
                <a:ea typeface="inherit"/>
              </a:rPr>
              <a:t>)</a:t>
            </a:r>
            <a:r>
              <a:rPr kumimoji="0" lang="zh-TW" altLang="zh-TW" sz="2000" dirty="0">
                <a:ea typeface="inherit"/>
              </a:rPr>
              <a:t>data</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r>
              <a:rPr kumimoji="0" lang="zh-TW" altLang="zh-TW" sz="2000" dirty="0">
                <a:ea typeface="inherit"/>
              </a:rPr>
              <a:t>len</a:t>
            </a:r>
            <a:r>
              <a:rPr kumimoji="0" lang="zh-TW" altLang="zh-TW" sz="2000" dirty="0">
                <a:solidFill>
                  <a:srgbClr val="333333"/>
                </a:solidFill>
                <a:latin typeface="Arial Unicode MS" panose="020B0604020202020204" pitchFamily="34" charset="-120"/>
                <a:ea typeface="inherit"/>
              </a:rPr>
              <a:t>);</a:t>
            </a:r>
            <a:r>
              <a:rPr kumimoji="0" lang="zh-TW" altLang="zh-TW" sz="2000" dirty="0">
                <a:solidFill>
                  <a:srgbClr val="333333"/>
                </a:solidFill>
                <a:latin typeface="Arial Unicode MS" panose="020B0604020202020204" pitchFamily="34" charset="-120"/>
                <a:ea typeface="Monaco"/>
              </a:rPr>
              <a:t> </a:t>
            </a:r>
            <a:endParaRPr kumimoji="0" lang="en-US" altLang="zh-TW" sz="2000" dirty="0" smtClean="0">
              <a:solidFill>
                <a:srgbClr val="333333"/>
              </a:solidFill>
              <a:latin typeface="Arial Unicode MS" panose="020B0604020202020204" pitchFamily="34" charset="-120"/>
              <a:ea typeface="inherit"/>
            </a:endParaRPr>
          </a:p>
          <a:p>
            <a:pPr lvl="0" eaLnBrk="0" hangingPunct="0">
              <a:spcBef>
                <a:spcPct val="30000"/>
              </a:spcBef>
              <a:tabLst>
                <a:tab pos="363538" algn="l"/>
                <a:tab pos="717550" algn="l"/>
                <a:tab pos="1081088" algn="l"/>
              </a:tabLst>
            </a:pPr>
            <a:r>
              <a:rPr kumimoji="0" lang="zh-TW" altLang="zh-TW" sz="2000" dirty="0" smtClean="0">
                <a:solidFill>
                  <a:srgbClr val="333333"/>
                </a:solidFill>
                <a:latin typeface="Arial Unicode MS" panose="020B0604020202020204" pitchFamily="34" charset="-120"/>
                <a:ea typeface="inherit"/>
              </a:rPr>
              <a:t>}</a:t>
            </a:r>
            <a:r>
              <a:rPr kumimoji="0" lang="zh-TW" altLang="zh-TW" sz="2000" dirty="0" smtClean="0"/>
              <a:t> </a:t>
            </a:r>
            <a:endParaRPr kumimoji="0" lang="zh-TW" altLang="zh-TW" sz="2000" dirty="0"/>
          </a:p>
        </p:txBody>
      </p:sp>
      <p:sp>
        <p:nvSpPr>
          <p:cNvPr id="5" name="Rectangle 2"/>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0" y="103416"/>
            <a:ext cx="65" cy="25036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lvl1pPr eaLnBrk="0" hangingPunct="0">
              <a:spcBef>
                <a:spcPct val="30000"/>
              </a:spcBef>
              <a:defRPr sz="1200">
                <a:solidFill>
                  <a:schemeClr val="tx1"/>
                </a:solidFill>
                <a:latin typeface="Arial" panose="020B0604020202020204" pitchFamily="34" charset="0"/>
              </a:defRPr>
            </a:lvl1pPr>
            <a:lvl2pPr eaLnBrk="0" hangingPunct="0">
              <a:spcBef>
                <a:spcPct val="30000"/>
              </a:spcBef>
              <a:defRPr sz="1200">
                <a:solidFill>
                  <a:schemeClr val="tx1"/>
                </a:solidFill>
                <a:latin typeface="Arial" panose="020B0604020202020204" pitchFamily="34" charset="0"/>
              </a:defRPr>
            </a:lvl2pPr>
            <a:lvl3pPr eaLnBrk="0" hangingPunct="0">
              <a:spcBef>
                <a:spcPct val="30000"/>
              </a:spcBef>
              <a:defRPr sz="1200">
                <a:solidFill>
                  <a:schemeClr val="tx1"/>
                </a:solidFill>
                <a:latin typeface="Arial" panose="020B0604020202020204" pitchFamily="34" charset="0"/>
              </a:defRPr>
            </a:lvl3pPr>
            <a:lvl4pPr eaLnBrk="0" hangingPunct="0">
              <a:spcBef>
                <a:spcPct val="30000"/>
              </a:spcBef>
              <a:defRPr sz="1200">
                <a:solidFill>
                  <a:schemeClr val="tx1"/>
                </a:solidFill>
                <a:latin typeface="Arial" panose="020B0604020202020204" pitchFamily="34" charset="0"/>
              </a:defRPr>
            </a:lvl4pPr>
            <a:lvl5pPr eaLnBrk="0" hangingPunct="0">
              <a:spcBef>
                <a:spcPct val="30000"/>
              </a:spcBef>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Arial" panose="020B0604020202020204" pitchFamily="34" charset="0"/>
            </a:endParaRPr>
          </a:p>
        </p:txBody>
      </p:sp>
      <p:sp>
        <p:nvSpPr>
          <p:cNvPr id="7"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356839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1719263"/>
            <a:ext cx="8229600" cy="566737"/>
          </a:xfrm>
        </p:spPr>
        <p:txBody>
          <a:bodyPr/>
          <a:lstStyle/>
          <a:p>
            <a:r>
              <a:rPr lang="en-US" sz="2400" dirty="0" smtClean="0"/>
              <a:t>RPC Command</a:t>
            </a:r>
            <a:endParaRPr lang="zh-TW" altLang="en-US" sz="2400"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34</a:t>
            </a:fld>
            <a:endParaRPr lang="en-US" altLang="zh-TW"/>
          </a:p>
        </p:txBody>
      </p:sp>
      <p:graphicFrame>
        <p:nvGraphicFramePr>
          <p:cNvPr id="5" name="表格 4"/>
          <p:cNvGraphicFramePr>
            <a:graphicFrameLocks noGrp="1"/>
          </p:cNvGraphicFramePr>
          <p:nvPr>
            <p:extLst>
              <p:ext uri="{D42A27DB-BD31-4B8C-83A1-F6EECF244321}">
                <p14:modId xmlns:p14="http://schemas.microsoft.com/office/powerpoint/2010/main" val="3563050455"/>
              </p:ext>
            </p:extLst>
          </p:nvPr>
        </p:nvGraphicFramePr>
        <p:xfrm>
          <a:off x="908290" y="2513040"/>
          <a:ext cx="7092710" cy="2194560"/>
        </p:xfrm>
        <a:graphic>
          <a:graphicData uri="http://schemas.openxmlformats.org/drawingml/2006/table">
            <a:tbl>
              <a:tblPr/>
              <a:tblGrid>
                <a:gridCol w="2512910">
                  <a:extLst>
                    <a:ext uri="{9D8B030D-6E8A-4147-A177-3AD203B41FA5}">
                      <a16:colId xmlns:a16="http://schemas.microsoft.com/office/drawing/2014/main" val="20000"/>
                    </a:ext>
                  </a:extLst>
                </a:gridCol>
                <a:gridCol w="4579800">
                  <a:extLst>
                    <a:ext uri="{9D8B030D-6E8A-4147-A177-3AD203B41FA5}">
                      <a16:colId xmlns:a16="http://schemas.microsoft.com/office/drawing/2014/main" val="20001"/>
                    </a:ext>
                  </a:extLst>
                </a:gridCol>
              </a:tblGrid>
              <a:tr h="0">
                <a:tc>
                  <a:txBody>
                    <a:bodyPr/>
                    <a:lstStyle/>
                    <a:p>
                      <a:pPr algn="l" fontAlgn="ctr"/>
                      <a:r>
                        <a:rPr lang="en-US" sz="2400" b="1" dirty="0">
                          <a:latin typeface="inherit"/>
                        </a:rPr>
                        <a:t>RPC Command</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CCCCCC"/>
                    </a:solidFill>
                  </a:tcPr>
                </a:tc>
                <a:tc>
                  <a:txBody>
                    <a:bodyPr/>
                    <a:lstStyle/>
                    <a:p>
                      <a:pPr algn="l" fontAlgn="ctr"/>
                      <a:r>
                        <a:rPr lang="en-US" sz="2400" b="1" dirty="0">
                          <a:latin typeface="inherit"/>
                        </a:rPr>
                        <a:t>Function</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0">
                <a:tc>
                  <a:txBody>
                    <a:bodyPr/>
                    <a:lstStyle/>
                    <a:p>
                      <a:pPr algn="l" fontAlgn="ctr"/>
                      <a:r>
                        <a:rPr lang="en-US" sz="2400" b="1" dirty="0" smtClean="0">
                          <a:effectLst/>
                          <a:latin typeface="inherit"/>
                        </a:rPr>
                        <a:t>19 </a:t>
                      </a:r>
                      <a:r>
                        <a:rPr lang="en-US" sz="2400" b="1" dirty="0">
                          <a:effectLst/>
                          <a:latin typeface="inherit"/>
                        </a:rPr>
                        <a:t>spaces</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400" b="1" dirty="0">
                          <a:effectLst/>
                          <a:latin typeface="inherit"/>
                        </a:rPr>
                        <a:t>Lists</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fontAlgn="ctr"/>
                      <a:r>
                        <a:rPr lang="en-US" sz="2400" b="1" dirty="0">
                          <a:effectLst/>
                          <a:latin typeface="inherit"/>
                        </a:rPr>
                        <a:t>/</a:t>
                      </a:r>
                      <a:r>
                        <a:rPr lang="en-US" sz="2400" b="1" dirty="0" err="1">
                          <a:effectLst/>
                          <a:latin typeface="inherit"/>
                        </a:rPr>
                        <a:t>getAddr</a:t>
                      </a:r>
                      <a:r>
                        <a:rPr lang="en-US" sz="2400" b="1" dirty="0">
                          <a:effectLst/>
                          <a:latin typeface="inherit"/>
                        </a:rPr>
                        <a:t>/run</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tc>
                  <a:txBody>
                    <a:bodyPr/>
                    <a:lstStyle/>
                    <a:p>
                      <a:pPr algn="l" fontAlgn="ctr"/>
                      <a:r>
                        <a:rPr lang="en-US" sz="2400" b="1" dirty="0">
                          <a:effectLst/>
                          <a:latin typeface="inherit"/>
                        </a:rPr>
                        <a:t>return address of the FXOS8700Q</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E0E0E0"/>
                    </a:solidFill>
                  </a:tcPr>
                </a:tc>
                <a:extLst>
                  <a:ext uri="{0D108BD9-81ED-4DB2-BD59-A6C34878D82A}">
                    <a16:rowId xmlns:a16="http://schemas.microsoft.com/office/drawing/2014/main" val="10002"/>
                  </a:ext>
                </a:extLst>
              </a:tr>
              <a:tr h="0">
                <a:tc>
                  <a:txBody>
                    <a:bodyPr/>
                    <a:lstStyle/>
                    <a:p>
                      <a:pPr algn="l" fontAlgn="ctr"/>
                      <a:r>
                        <a:rPr lang="en-US" sz="2400" b="1" dirty="0">
                          <a:effectLst/>
                          <a:latin typeface="inherit"/>
                        </a:rPr>
                        <a:t>/</a:t>
                      </a:r>
                      <a:r>
                        <a:rPr lang="en-US" sz="2400" b="1" dirty="0" err="1">
                          <a:effectLst/>
                          <a:latin typeface="inherit"/>
                        </a:rPr>
                        <a:t>getAcc</a:t>
                      </a:r>
                      <a:r>
                        <a:rPr lang="en-US" sz="2400" b="1" dirty="0">
                          <a:effectLst/>
                          <a:latin typeface="inherit"/>
                        </a:rPr>
                        <a:t>/run</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sz="2400" b="1" dirty="0">
                          <a:effectLst/>
                          <a:latin typeface="inherit"/>
                        </a:rPr>
                        <a:t>return accelerometer value</a:t>
                      </a:r>
                    </a:p>
                  </a:txBody>
                  <a:tcPr anchor="ctr">
                    <a:lnL w="9525" cap="flat" cmpd="sng" algn="ctr">
                      <a:solidFill>
                        <a:srgbClr val="B7B7B7"/>
                      </a:solidFill>
                      <a:prstDash val="solid"/>
                      <a:round/>
                      <a:headEnd type="none" w="med" len="med"/>
                      <a:tailEnd type="none" w="med" len="med"/>
                    </a:lnL>
                    <a:lnR w="9525" cap="flat" cmpd="sng" algn="ctr">
                      <a:solidFill>
                        <a:srgbClr val="B7B7B7"/>
                      </a:solidFill>
                      <a:prstDash val="solid"/>
                      <a:round/>
                      <a:headEnd type="none" w="med" len="med"/>
                      <a:tailEnd type="none" w="med" len="med"/>
                    </a:lnR>
                    <a:lnT w="9525" cap="flat" cmpd="sng" algn="ctr">
                      <a:solidFill>
                        <a:srgbClr val="B7B7B7"/>
                      </a:solidFill>
                      <a:prstDash val="solid"/>
                      <a:round/>
                      <a:headEnd type="none" w="med" len="med"/>
                      <a:tailEnd type="none" w="med" len="med"/>
                    </a:lnT>
                    <a:lnB w="9525"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875920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b="0" dirty="0" smtClean="0"/>
              <a:t>Using Python to remote control K66F</a:t>
            </a: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35</a:t>
            </a:fld>
            <a:endParaRPr lang="en-US" altLang="zh-TW"/>
          </a:p>
        </p:txBody>
      </p:sp>
      <p:sp>
        <p:nvSpPr>
          <p:cNvPr id="5" name="Rectangle 2"/>
          <p:cNvSpPr>
            <a:spLocks noChangeArrowheads="1"/>
          </p:cNvSpPr>
          <p:nvPr/>
        </p:nvSpPr>
        <p:spPr bwMode="auto">
          <a:xfrm>
            <a:off x="609600" y="1447801"/>
            <a:ext cx="7413889" cy="5023983"/>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serial</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rgbClr val="007020"/>
                </a:solidFill>
                <a:effectLst/>
                <a:latin typeface="Arial Unicode MS" panose="020B0604020202020204" pitchFamily="34" charset="-120"/>
                <a:ea typeface="inherit"/>
              </a:rPr>
              <a:t>import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0E84B5"/>
                </a:solidFill>
                <a:effectLst/>
                <a:latin typeface="Arial Unicode MS" panose="020B0604020202020204" pitchFamily="34" charset="-120"/>
                <a:ea typeface="inherit"/>
              </a:rPr>
              <a:t>time</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0" i="0" u="none" strike="noStrike" cap="none" normalizeH="0" baseline="0" dirty="0" smtClean="0">
                <a:ln>
                  <a:noFill/>
                </a:ln>
                <a:solidFill>
                  <a:schemeClr val="tx1"/>
                </a:solidFill>
                <a:effectLst/>
                <a:ea typeface="inherit"/>
              </a:rPr>
              <a:t>serdev</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666666"/>
                </a:solidFill>
                <a:effectLst/>
                <a:ea typeface="inherit"/>
              </a:rPr>
              <a:t>=</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0" i="0" u="none" strike="noStrike" cap="none" normalizeH="0" baseline="0" dirty="0" smtClean="0">
                <a:ln>
                  <a:noFill/>
                </a:ln>
                <a:solidFill>
                  <a:srgbClr val="4070A0"/>
                </a:solidFill>
                <a:effectLst/>
                <a:latin typeface="Arial Unicode MS" panose="020B0604020202020204" pitchFamily="34" charset="-120"/>
                <a:ea typeface="inherit"/>
              </a:rPr>
              <a:t>'/dev/ttyACM0'</a:t>
            </a:r>
            <a:r>
              <a:rPr kumimoji="0" lang="zh-TW" altLang="zh-TW" b="0"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sz="1600" b="0" i="1" u="none" strike="noStrike" cap="none" normalizeH="0" baseline="0" dirty="0" smtClean="0">
                <a:ln>
                  <a:noFill/>
                </a:ln>
                <a:solidFill>
                  <a:srgbClr val="408090"/>
                </a:solidFill>
                <a:effectLst/>
                <a:latin typeface="Arial Unicode MS" panose="020B0604020202020204" pitchFamily="34" charset="-120"/>
                <a:ea typeface="inherit"/>
              </a:rPr>
              <a:t># use the device name you get from `ls /dev/ttyACM*`</a:t>
            </a:r>
            <a:r>
              <a:rPr kumimoji="0" lang="zh-TW" altLang="zh-TW" sz="1600" b="0"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sz="1600" b="0"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zh-TW" altLang="zh-TW" b="1" i="0" u="none" strike="noStrike" cap="none" normalizeH="0" baseline="0" dirty="0" smtClean="0">
                <a:ln>
                  <a:noFill/>
                </a:ln>
                <a:solidFill>
                  <a:schemeClr val="tx1"/>
                </a:solidFill>
                <a:effectLst/>
                <a:ea typeface="inherit"/>
              </a:rPr>
              <a:t>s</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666666"/>
                </a:solidFill>
                <a:effectLst/>
                <a:ea typeface="inherit"/>
              </a:rPr>
              <a:t>.</a:t>
            </a:r>
            <a:r>
              <a:rPr kumimoji="0" lang="zh-TW" altLang="zh-TW" b="1" i="0" u="none" strike="noStrike" cap="none" normalizeH="0" baseline="0" dirty="0" smtClean="0">
                <a:ln>
                  <a:noFill/>
                </a:ln>
                <a:solidFill>
                  <a:schemeClr val="tx1"/>
                </a:solidFill>
                <a:effectLst/>
                <a:ea typeface="inherit"/>
              </a:rPr>
              <a:t>Serial</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chemeClr val="tx1"/>
                </a:solidFill>
                <a:effectLst/>
                <a:ea typeface="inherit"/>
              </a:rPr>
              <a:t>serdev</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inherit"/>
              </a:rPr>
              <a:t>)</a:t>
            </a:r>
            <a:r>
              <a:rPr kumimoji="0" lang="zh-TW" altLang="zh-TW" b="1" i="0" u="none" strike="noStrike" cap="none" normalizeH="0" baseline="0" dirty="0" smtClean="0">
                <a:ln>
                  <a:noFill/>
                </a:ln>
                <a:solidFill>
                  <a:srgbClr val="333333"/>
                </a:solidFill>
                <a:effectLst/>
                <a:latin typeface="Arial Unicode MS" panose="020B0604020202020204" pitchFamily="34" charset="-120"/>
                <a:ea typeface="Monaco"/>
              </a:rPr>
              <a:t> </a:t>
            </a: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marL="0" marR="0" lvl="0" indent="0" algn="l" defTabSz="914400" rtl="0" eaLnBrk="0" fontAlgn="base" latinLnBrk="0" hangingPunct="0">
              <a:lnSpc>
                <a:spcPct val="100000"/>
              </a:lnSpc>
              <a:spcBef>
                <a:spcPct val="30000"/>
              </a:spcBef>
              <a:spcAft>
                <a:spcPct val="0"/>
              </a:spcAft>
              <a:buClrTx/>
              <a:buSzTx/>
              <a:buFontTx/>
              <a:buNone/>
              <a:tabLst/>
            </a:pPr>
            <a:endParaRPr kumimoji="0" lang="en-US" altLang="zh-TW" b="1" i="0" u="none" strike="noStrike" cap="none" normalizeH="0" baseline="0" dirty="0" smtClean="0">
              <a:ln>
                <a:noFill/>
              </a:ln>
              <a:solidFill>
                <a:srgbClr val="333333"/>
              </a:solidFill>
              <a:effectLst/>
              <a:latin typeface="Arial Unicode MS" panose="020B0604020202020204" pitchFamily="34" charset="-120"/>
              <a:ea typeface="Monaco"/>
            </a:endParaRPr>
          </a:p>
          <a:p>
            <a:pPr lvl="0" eaLnBrk="0" hangingPunct="0">
              <a:spcBef>
                <a:spcPct val="30000"/>
              </a:spcBef>
            </a:pPr>
            <a:r>
              <a:rPr lang="en-US" dirty="0" err="1" smtClean="0"/>
              <a:t>s.write</a:t>
            </a:r>
            <a:r>
              <a:rPr lang="en-US" dirty="0" smtClean="0"/>
              <a:t>(“                   ") #19 spaces</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a:p>
            <a:pPr lvl="0" eaLnBrk="0" hangingPunct="0">
              <a:spcBef>
                <a:spcPct val="30000"/>
              </a:spcBef>
            </a:pPr>
            <a:endParaRPr lang="en-US" dirty="0" smtClean="0"/>
          </a:p>
          <a:p>
            <a:pPr eaLnBrk="0" hangingPunct="0">
              <a:spcBef>
                <a:spcPct val="30000"/>
              </a:spcBef>
            </a:pPr>
            <a:r>
              <a:rPr lang="en-US" dirty="0" err="1" smtClean="0"/>
              <a:t>s.write</a:t>
            </a:r>
            <a:r>
              <a:rPr lang="en-US" dirty="0" smtClean="0"/>
              <a:t>(“</a:t>
            </a:r>
            <a:r>
              <a:rPr kumimoji="0" lang="zh-TW" altLang="zh-TW" dirty="0">
                <a:solidFill>
                  <a:srgbClr val="4070A0"/>
                </a:solidFill>
                <a:latin typeface="Arial Unicode MS" panose="020B0604020202020204" pitchFamily="34" charset="-120"/>
                <a:ea typeface="inherit"/>
              </a:rPr>
              <a:t>/getAcc/run </a:t>
            </a:r>
            <a:r>
              <a:rPr kumimoji="0" lang="en-US" altLang="zh-TW" dirty="0" smtClean="0">
                <a:solidFill>
                  <a:srgbClr val="4070A0"/>
                </a:solidFill>
                <a:latin typeface="Arial Unicode MS" panose="020B0604020202020204" pitchFamily="34" charset="-120"/>
                <a:ea typeface="inherit"/>
              </a:rPr>
              <a:t>        </a:t>
            </a:r>
            <a:r>
              <a:rPr lang="en-US" dirty="0" smtClean="0"/>
              <a:t>") </a:t>
            </a:r>
          </a:p>
          <a:p>
            <a:pPr lvl="0" eaLnBrk="0" hangingPunct="0">
              <a:spcBef>
                <a:spcPct val="30000"/>
              </a:spcBef>
            </a:pPr>
            <a:r>
              <a:rPr lang="en-US" dirty="0" smtClean="0"/>
              <a:t>line=</a:t>
            </a:r>
            <a:r>
              <a:rPr lang="en-US" dirty="0" err="1" smtClean="0"/>
              <a:t>s.readline</a:t>
            </a:r>
            <a:r>
              <a:rPr lang="en-US" dirty="0" smtClean="0"/>
              <a:t>() </a:t>
            </a:r>
            <a:r>
              <a:rPr lang="en-US" i="1" dirty="0" smtClean="0"/>
              <a:t># Read an echo string from K66F terminated with '\n'</a:t>
            </a:r>
            <a:r>
              <a:rPr lang="en-US" dirty="0" smtClean="0"/>
              <a:t> </a:t>
            </a:r>
          </a:p>
          <a:p>
            <a:pPr lvl="0" eaLnBrk="0" hangingPunct="0">
              <a:spcBef>
                <a:spcPct val="30000"/>
              </a:spcBef>
            </a:pPr>
            <a:r>
              <a:rPr lang="en-US" b="1" dirty="0" smtClean="0"/>
              <a:t>print</a:t>
            </a:r>
            <a:r>
              <a:rPr lang="en-US" dirty="0" smtClean="0"/>
              <a:t>(line) </a:t>
            </a:r>
          </a:p>
          <a:p>
            <a:pPr lvl="0" eaLnBrk="0" hangingPunct="0">
              <a:spcBef>
                <a:spcPct val="30000"/>
              </a:spcBef>
            </a:pPr>
            <a:r>
              <a:rPr lang="en-US" dirty="0" err="1" smtClean="0"/>
              <a:t>time.sleep</a:t>
            </a:r>
            <a:r>
              <a:rPr lang="en-US" dirty="0" smtClean="0"/>
              <a:t>(1) </a:t>
            </a:r>
          </a:p>
        </p:txBody>
      </p:sp>
      <p:sp>
        <p:nvSpPr>
          <p:cNvPr id="3" name="Rectangle 1"/>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87162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B6E0B0A6-70CB-4CB1-BAEB-8949881E3F44}" type="slidenum">
              <a:rPr lang="en-US" altLang="zh-TW" smtClean="0"/>
              <a:pPr/>
              <a:t>36</a:t>
            </a:fld>
            <a:endParaRPr lang="en-US" altLang="zh-TW"/>
          </a:p>
        </p:txBody>
      </p:sp>
      <p:sp>
        <p:nvSpPr>
          <p:cNvPr id="5" name="Rectangle 2"/>
          <p:cNvSpPr>
            <a:spLocks noChangeArrowheads="1"/>
          </p:cNvSpPr>
          <p:nvPr/>
        </p:nvSpPr>
        <p:spPr bwMode="auto">
          <a:xfrm>
            <a:off x="609600" y="1395363"/>
            <a:ext cx="7142020" cy="1422997"/>
          </a:xfrm>
          <a:prstGeom prst="rect">
            <a:avLst/>
          </a:prstGeom>
          <a:solidFill>
            <a:srgbClr val="F5F5F5"/>
          </a:solidFill>
          <a:ln w="9525">
            <a:solidFill>
              <a:srgbClr val="00B05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eaLnBrk="0" hangingPunct="0">
              <a:spcBef>
                <a:spcPct val="30000"/>
              </a:spcBef>
            </a:pPr>
            <a:r>
              <a:rPr lang="en-US" altLang="zh-TW" dirty="0" err="1"/>
              <a:t>s.write</a:t>
            </a:r>
            <a:r>
              <a:rPr lang="en-US" altLang="zh-TW" dirty="0"/>
              <a:t>(“</a:t>
            </a:r>
            <a:r>
              <a:rPr kumimoji="0" lang="zh-TW" altLang="zh-TW" dirty="0">
                <a:solidFill>
                  <a:srgbClr val="4070A0"/>
                </a:solidFill>
                <a:latin typeface="Arial Unicode MS" panose="020B0604020202020204" pitchFamily="34" charset="-120"/>
                <a:ea typeface="inherit"/>
              </a:rPr>
              <a:t>/get</a:t>
            </a:r>
            <a:r>
              <a:rPr kumimoji="0" lang="zh-TW" altLang="zh-TW" dirty="0" smtClean="0">
                <a:solidFill>
                  <a:srgbClr val="4070A0"/>
                </a:solidFill>
                <a:latin typeface="Arial Unicode MS" panose="020B0604020202020204" pitchFamily="34" charset="-120"/>
                <a:ea typeface="inherit"/>
              </a:rPr>
              <a:t>A</a:t>
            </a:r>
            <a:r>
              <a:rPr kumimoji="0" lang="en-US" altLang="zh-TW" dirty="0" err="1" smtClean="0">
                <a:solidFill>
                  <a:srgbClr val="4070A0"/>
                </a:solidFill>
                <a:latin typeface="Arial Unicode MS" panose="020B0604020202020204" pitchFamily="34" charset="-120"/>
                <a:ea typeface="inherit"/>
              </a:rPr>
              <a:t>ddr</a:t>
            </a:r>
            <a:r>
              <a:rPr kumimoji="0" lang="zh-TW" altLang="zh-TW" dirty="0" smtClean="0">
                <a:solidFill>
                  <a:srgbClr val="4070A0"/>
                </a:solidFill>
                <a:latin typeface="Arial Unicode MS" panose="020B0604020202020204" pitchFamily="34" charset="-120"/>
                <a:ea typeface="inherit"/>
              </a:rPr>
              <a:t>/</a:t>
            </a:r>
            <a:r>
              <a:rPr kumimoji="0" lang="zh-TW" altLang="zh-TW" dirty="0">
                <a:solidFill>
                  <a:srgbClr val="4070A0"/>
                </a:solidFill>
                <a:latin typeface="Arial Unicode MS" panose="020B0604020202020204" pitchFamily="34" charset="-120"/>
                <a:ea typeface="inherit"/>
              </a:rPr>
              <a:t>run </a:t>
            </a:r>
            <a:r>
              <a:rPr kumimoji="0" lang="en-US" altLang="zh-TW" dirty="0">
                <a:solidFill>
                  <a:srgbClr val="4070A0"/>
                </a:solidFill>
                <a:latin typeface="Arial Unicode MS" panose="020B0604020202020204" pitchFamily="34" charset="-120"/>
                <a:ea typeface="inherit"/>
              </a:rPr>
              <a:t>       </a:t>
            </a:r>
            <a:r>
              <a:rPr lang="en-US" altLang="zh-TW" dirty="0" smtClean="0"/>
              <a:t>") </a:t>
            </a:r>
            <a:endParaRPr lang="en-US" altLang="zh-TW" dirty="0"/>
          </a:p>
          <a:p>
            <a:pPr lvl="0" eaLnBrk="0" hangingPunct="0">
              <a:spcBef>
                <a:spcPct val="30000"/>
              </a:spcBef>
            </a:pPr>
            <a:r>
              <a:rPr lang="en-US" altLang="zh-TW" dirty="0"/>
              <a:t>line=</a:t>
            </a:r>
            <a:r>
              <a:rPr lang="en-US" altLang="zh-TW" dirty="0" err="1"/>
              <a:t>s.readline</a:t>
            </a:r>
            <a:r>
              <a:rPr lang="en-US" altLang="zh-TW" dirty="0"/>
              <a:t>() </a:t>
            </a:r>
            <a:r>
              <a:rPr lang="en-US" altLang="zh-TW" i="1" dirty="0"/>
              <a:t># Read an echo string from K66F terminated with '\n'</a:t>
            </a:r>
            <a:r>
              <a:rPr lang="en-US" altLang="zh-TW" dirty="0"/>
              <a:t> </a:t>
            </a:r>
          </a:p>
          <a:p>
            <a:pPr lvl="0" eaLnBrk="0" hangingPunct="0">
              <a:spcBef>
                <a:spcPct val="30000"/>
              </a:spcBef>
            </a:pPr>
            <a:r>
              <a:rPr lang="en-US" altLang="zh-TW" b="1" dirty="0"/>
              <a:t>print</a:t>
            </a:r>
            <a:r>
              <a:rPr lang="en-US" altLang="zh-TW" dirty="0"/>
              <a:t>(line) </a:t>
            </a:r>
          </a:p>
          <a:p>
            <a:pPr lvl="0" eaLnBrk="0" hangingPunct="0">
              <a:spcBef>
                <a:spcPct val="30000"/>
              </a:spcBef>
            </a:pPr>
            <a:r>
              <a:rPr lang="en-US" altLang="zh-TW" dirty="0" err="1"/>
              <a:t>time.sleep</a:t>
            </a:r>
            <a:r>
              <a:rPr lang="en-US" altLang="zh-TW" dirty="0"/>
              <a:t>(1) </a:t>
            </a:r>
          </a:p>
        </p:txBody>
      </p:sp>
    </p:spTree>
    <p:extLst>
      <p:ext uri="{BB962C8B-B14F-4D97-AF65-F5344CB8AC3E}">
        <p14:creationId xmlns:p14="http://schemas.microsoft.com/office/powerpoint/2010/main" val="28639795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Demo &amp; Checkpoints</a:t>
            </a:r>
            <a:endParaRPr lang="zh-TW" altLang="en-US" dirty="0"/>
          </a:p>
        </p:txBody>
      </p:sp>
      <p:sp>
        <p:nvSpPr>
          <p:cNvPr id="3" name="內容版面配置區 2"/>
          <p:cNvSpPr>
            <a:spLocks noGrp="1"/>
          </p:cNvSpPr>
          <p:nvPr>
            <p:ph idx="1"/>
          </p:nvPr>
        </p:nvSpPr>
        <p:spPr/>
        <p:txBody>
          <a:bodyPr/>
          <a:lstStyle/>
          <a:p>
            <a:pPr marL="514350" indent="-514350">
              <a:buFont typeface="+mj-lt"/>
              <a:buAutoNum type="arabicPeriod"/>
            </a:pPr>
            <a:r>
              <a:rPr lang="en-US" dirty="0" smtClean="0"/>
              <a:t>Know how to send RPC commands with serial ports.</a:t>
            </a:r>
          </a:p>
          <a:p>
            <a:pPr marL="514350" indent="-514350">
              <a:buFont typeface="+mj-lt"/>
              <a:buAutoNum type="arabicPeriod"/>
            </a:pPr>
            <a:r>
              <a:rPr lang="en-US" dirty="0" smtClean="0"/>
              <a:t>Improve the RPC function for LCD to allow sending a string with length over 6 character.</a:t>
            </a:r>
          </a:p>
          <a:p>
            <a:pPr marL="514350" indent="-514350">
              <a:buFont typeface="+mj-lt"/>
              <a:buAutoNum type="arabicPeriod"/>
            </a:pPr>
            <a:r>
              <a:rPr lang="en-US" dirty="0" smtClean="0"/>
              <a:t>Create custom RPC functions that blink the red led and blue led respectively.</a:t>
            </a:r>
          </a:p>
          <a:p>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37</a:t>
            </a:fld>
            <a:endParaRPr lang="en-US" altLang="zh-TW"/>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What is RPC? (Wiki)</a:t>
            </a:r>
            <a:endParaRPr lang="zh-TW" altLang="en-US" dirty="0"/>
          </a:p>
        </p:txBody>
      </p:sp>
      <p:sp>
        <p:nvSpPr>
          <p:cNvPr id="3" name="內容版面配置區 2"/>
          <p:cNvSpPr>
            <a:spLocks noGrp="1"/>
          </p:cNvSpPr>
          <p:nvPr>
            <p:ph idx="1"/>
          </p:nvPr>
        </p:nvSpPr>
        <p:spPr>
          <a:xfrm>
            <a:off x="428596" y="1571612"/>
            <a:ext cx="8240275" cy="4953732"/>
          </a:xfrm>
        </p:spPr>
        <p:txBody>
          <a:bodyPr>
            <a:normAutofit fontScale="92500"/>
          </a:bodyPr>
          <a:lstStyle/>
          <a:p>
            <a:r>
              <a:rPr lang="en-US" altLang="zh-TW" sz="2000" dirty="0"/>
              <a:t>In </a:t>
            </a:r>
            <a:r>
              <a:rPr lang="en-US" altLang="zh-TW" sz="2000" dirty="0">
                <a:hlinkClick r:id="rId2" tooltip="Distributed computing"/>
              </a:rPr>
              <a:t>distributed computing</a:t>
            </a:r>
            <a:r>
              <a:rPr lang="en-US" altLang="zh-TW" sz="2000" dirty="0"/>
              <a:t>, a </a:t>
            </a:r>
            <a:r>
              <a:rPr lang="en-US" altLang="zh-TW" sz="2000" b="1" dirty="0"/>
              <a:t>remote procedure call</a:t>
            </a:r>
            <a:r>
              <a:rPr lang="en-US" altLang="zh-TW" sz="2000" dirty="0"/>
              <a:t> (</a:t>
            </a:r>
            <a:r>
              <a:rPr lang="en-US" altLang="zh-TW" sz="2000" b="1" dirty="0"/>
              <a:t>RPC</a:t>
            </a:r>
            <a:r>
              <a:rPr lang="en-US" altLang="zh-TW" sz="2000" dirty="0"/>
              <a:t>) is when a </a:t>
            </a:r>
            <a:r>
              <a:rPr lang="en-US" altLang="zh-TW" sz="2000" dirty="0">
                <a:hlinkClick r:id="rId3" tooltip="Computer program"/>
              </a:rPr>
              <a:t>computer program</a:t>
            </a:r>
            <a:r>
              <a:rPr lang="en-US" altLang="zh-TW" sz="2000" dirty="0"/>
              <a:t> causes a procedure (subroutine) to execute in a different </a:t>
            </a:r>
            <a:r>
              <a:rPr lang="en-US" altLang="zh-TW" sz="2000" dirty="0">
                <a:hlinkClick r:id="rId4" tooltip="Context switch"/>
              </a:rPr>
              <a:t>address space</a:t>
            </a:r>
            <a:r>
              <a:rPr lang="en-US" altLang="zh-TW" sz="2000" dirty="0"/>
              <a:t> (commonly on another computer on a shared network), which is coded as if it was a normal (local) procedure call, without the programmer explicitly coding the details for the remote interaction. That is, the programmer writes essentially the same code whether the subroutine is local to the executing program, or remote</a:t>
            </a:r>
            <a:r>
              <a:rPr lang="en-US" altLang="zh-TW" sz="2000" dirty="0" smtClean="0"/>
              <a:t>.</a:t>
            </a:r>
          </a:p>
          <a:p>
            <a:r>
              <a:rPr lang="en-US" altLang="zh-TW" sz="2000" dirty="0"/>
              <a:t>This is a form of </a:t>
            </a:r>
            <a:r>
              <a:rPr lang="en-US" altLang="zh-TW" sz="2000" dirty="0">
                <a:hlinkClick r:id="rId5" tooltip="Client–server model"/>
              </a:rPr>
              <a:t>client–server</a:t>
            </a:r>
            <a:r>
              <a:rPr lang="en-US" altLang="zh-TW" sz="2000" dirty="0"/>
              <a:t> interaction (caller is client, executor is server), typically implemented via a </a:t>
            </a:r>
            <a:r>
              <a:rPr lang="en-US" altLang="zh-TW" sz="2000" dirty="0">
                <a:hlinkClick r:id="rId6" tooltip="Request–response"/>
              </a:rPr>
              <a:t>request–response</a:t>
            </a:r>
            <a:r>
              <a:rPr lang="en-US" altLang="zh-TW" sz="2000" dirty="0"/>
              <a:t> message-passing system</a:t>
            </a:r>
            <a:r>
              <a:rPr lang="en-US" altLang="zh-TW" sz="2000" dirty="0" smtClean="0"/>
              <a:t>.</a:t>
            </a:r>
          </a:p>
          <a:p>
            <a:r>
              <a:rPr lang="en-US" altLang="zh-TW" sz="2000" dirty="0"/>
              <a:t>RPCs are a form of </a:t>
            </a:r>
            <a:r>
              <a:rPr lang="en-US" altLang="zh-TW" sz="2000" dirty="0">
                <a:hlinkClick r:id="rId7" tooltip="Inter-process communication"/>
              </a:rPr>
              <a:t>inter-process communication</a:t>
            </a:r>
            <a:r>
              <a:rPr lang="en-US" altLang="zh-TW" sz="2000" dirty="0"/>
              <a:t> (IPC), in that different processes have different address spaces: if on the same host machine, they have distinct </a:t>
            </a:r>
            <a:r>
              <a:rPr lang="en-US" altLang="zh-TW" sz="2000" dirty="0">
                <a:hlinkClick r:id="rId8" tooltip="Virtual address space"/>
              </a:rPr>
              <a:t>virtual address spaces</a:t>
            </a:r>
            <a:r>
              <a:rPr lang="en-US" altLang="zh-TW" sz="2000" dirty="0"/>
              <a:t>, even though the physical address space is the same; while if they are on different hosts, the </a:t>
            </a:r>
            <a:r>
              <a:rPr lang="en-US" altLang="zh-TW" sz="2000" dirty="0">
                <a:hlinkClick r:id="rId9" tooltip="Physical address"/>
              </a:rPr>
              <a:t>physical address</a:t>
            </a:r>
            <a:r>
              <a:rPr lang="en-US" altLang="zh-TW" sz="2000" dirty="0"/>
              <a:t> space is different. Many different (often incompatible) technologies have been used to implement the concept.</a:t>
            </a:r>
          </a:p>
        </p:txBody>
      </p:sp>
      <p:sp>
        <p:nvSpPr>
          <p:cNvPr id="4" name="矩形 3"/>
          <p:cNvSpPr/>
          <p:nvPr/>
        </p:nvSpPr>
        <p:spPr>
          <a:xfrm>
            <a:off x="1907704" y="6381328"/>
            <a:ext cx="5511556" cy="369332"/>
          </a:xfrm>
          <a:prstGeom prst="rect">
            <a:avLst/>
          </a:prstGeom>
        </p:spPr>
        <p:txBody>
          <a:bodyPr wrap="square">
            <a:spAutoFit/>
          </a:bodyPr>
          <a:lstStyle/>
          <a:p>
            <a:r>
              <a:rPr lang="en-US" altLang="zh-TW" dirty="0">
                <a:hlinkClick r:id="rId10"/>
              </a:rPr>
              <a:t>https://en.wikipedia.org/wiki/Remote_procedure_call</a:t>
            </a:r>
            <a:endParaRPr lang="zh-TW" altLang="en-US" dirty="0"/>
          </a:p>
        </p:txBody>
      </p:sp>
    </p:spTree>
    <p:extLst>
      <p:ext uri="{BB962C8B-B14F-4D97-AF65-F5344CB8AC3E}">
        <p14:creationId xmlns:p14="http://schemas.microsoft.com/office/powerpoint/2010/main" val="36735544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Lab Items</a:t>
            </a:r>
            <a:endParaRPr lang="zh-TW" altLang="en-US" dirty="0"/>
          </a:p>
        </p:txBody>
      </p:sp>
      <p:sp>
        <p:nvSpPr>
          <p:cNvPr id="3" name="內容版面配置區 2"/>
          <p:cNvSpPr>
            <a:spLocks noGrp="1"/>
          </p:cNvSpPr>
          <p:nvPr>
            <p:ph idx="1"/>
          </p:nvPr>
        </p:nvSpPr>
        <p:spPr>
          <a:xfrm>
            <a:off x="457200" y="1719262"/>
            <a:ext cx="8229600" cy="4681537"/>
          </a:xfrm>
        </p:spPr>
        <p:txBody>
          <a:bodyPr>
            <a:normAutofit fontScale="85000" lnSpcReduction="20000"/>
          </a:bodyPr>
          <a:lstStyle/>
          <a:p>
            <a:r>
              <a:rPr lang="en-US" altLang="zh-TW" dirty="0" smtClean="0"/>
              <a:t>RPC over Serial </a:t>
            </a:r>
          </a:p>
          <a:p>
            <a:pPr lvl="1"/>
            <a:r>
              <a:rPr lang="en-US" altLang="zh-TW" dirty="0" smtClean="0">
                <a:solidFill>
                  <a:srgbClr val="0000CC"/>
                </a:solidFill>
              </a:rPr>
              <a:t>Call </a:t>
            </a:r>
            <a:r>
              <a:rPr lang="en-US" altLang="zh-TW" dirty="0" err="1" smtClean="0">
                <a:solidFill>
                  <a:srgbClr val="C00000"/>
                </a:solidFill>
              </a:rPr>
              <a:t>mbed</a:t>
            </a:r>
            <a:r>
              <a:rPr lang="en-US" altLang="zh-TW" dirty="0" smtClean="0">
                <a:solidFill>
                  <a:srgbClr val="C00000"/>
                </a:solidFill>
              </a:rPr>
              <a:t> RPC </a:t>
            </a:r>
            <a:r>
              <a:rPr lang="en-US" altLang="zh-TW" dirty="0" smtClean="0">
                <a:solidFill>
                  <a:srgbClr val="0000CC"/>
                </a:solidFill>
              </a:rPr>
              <a:t>(RPC objects) on host console terminal via serial (directly type in RPC command string on console)</a:t>
            </a:r>
          </a:p>
          <a:p>
            <a:r>
              <a:rPr lang="en-US" altLang="zh-TW" dirty="0" smtClean="0"/>
              <a:t>Python RPC via Serial </a:t>
            </a:r>
          </a:p>
          <a:p>
            <a:pPr lvl="1"/>
            <a:r>
              <a:rPr lang="en-US" altLang="zh-TW" dirty="0" smtClean="0">
                <a:solidFill>
                  <a:srgbClr val="0000CC"/>
                </a:solidFill>
              </a:rPr>
              <a:t>Call </a:t>
            </a:r>
            <a:r>
              <a:rPr lang="en-US" altLang="zh-TW" dirty="0" err="1" smtClean="0">
                <a:solidFill>
                  <a:srgbClr val="0000CC"/>
                </a:solidFill>
              </a:rPr>
              <a:t>mbed</a:t>
            </a:r>
            <a:r>
              <a:rPr lang="en-US" altLang="zh-TW" dirty="0" smtClean="0">
                <a:solidFill>
                  <a:srgbClr val="0000CC"/>
                </a:solidFill>
              </a:rPr>
              <a:t> RPC by host </a:t>
            </a:r>
            <a:r>
              <a:rPr lang="en-US" altLang="zh-TW" dirty="0" smtClean="0">
                <a:solidFill>
                  <a:srgbClr val="C00000"/>
                </a:solidFill>
              </a:rPr>
              <a:t>Python code via serial</a:t>
            </a:r>
          </a:p>
          <a:p>
            <a:r>
              <a:rPr lang="en-US" altLang="zh-TW" dirty="0" smtClean="0"/>
              <a:t>Custom RPC Function</a:t>
            </a:r>
          </a:p>
          <a:p>
            <a:pPr lvl="1"/>
            <a:r>
              <a:rPr lang="en-US" altLang="zh-TW" dirty="0" err="1" smtClean="0">
                <a:solidFill>
                  <a:srgbClr val="C00000"/>
                </a:solidFill>
              </a:rPr>
              <a:t>RPCFunction</a:t>
            </a:r>
            <a:r>
              <a:rPr lang="en-US" altLang="zh-TW" dirty="0" smtClean="0">
                <a:solidFill>
                  <a:srgbClr val="0000CC"/>
                </a:solidFill>
              </a:rPr>
              <a:t>  to create custom RPC function</a:t>
            </a:r>
          </a:p>
          <a:p>
            <a:r>
              <a:rPr lang="en-US" altLang="zh-TW" dirty="0" smtClean="0"/>
              <a:t>LCD Text Display Using RPC</a:t>
            </a:r>
          </a:p>
          <a:p>
            <a:pPr lvl="1"/>
            <a:r>
              <a:rPr lang="en-US" altLang="zh-TW" dirty="0" smtClean="0">
                <a:solidFill>
                  <a:srgbClr val="0000CC"/>
                </a:solidFill>
              </a:rPr>
              <a:t>Host control (by </a:t>
            </a:r>
            <a:r>
              <a:rPr lang="en-US" altLang="zh-TW" dirty="0" smtClean="0">
                <a:solidFill>
                  <a:srgbClr val="C00000"/>
                </a:solidFill>
              </a:rPr>
              <a:t>Python code</a:t>
            </a:r>
            <a:r>
              <a:rPr lang="en-US" altLang="zh-TW" dirty="0" smtClean="0">
                <a:solidFill>
                  <a:srgbClr val="0000CC"/>
                </a:solidFill>
              </a:rPr>
              <a:t>) </a:t>
            </a:r>
            <a:r>
              <a:rPr lang="en-US" altLang="zh-TW" dirty="0" err="1" smtClean="0">
                <a:solidFill>
                  <a:srgbClr val="0000CC"/>
                </a:solidFill>
              </a:rPr>
              <a:t>mbed</a:t>
            </a:r>
            <a:r>
              <a:rPr lang="en-US" altLang="zh-TW" dirty="0" smtClean="0">
                <a:solidFill>
                  <a:srgbClr val="0000CC"/>
                </a:solidFill>
              </a:rPr>
              <a:t> </a:t>
            </a:r>
            <a:r>
              <a:rPr lang="en-US" altLang="zh-TW" dirty="0" err="1" smtClean="0">
                <a:solidFill>
                  <a:srgbClr val="0000CC"/>
                </a:solidFill>
              </a:rPr>
              <a:t>TextLCD</a:t>
            </a:r>
            <a:r>
              <a:rPr lang="en-US" altLang="zh-TW" dirty="0" smtClean="0">
                <a:solidFill>
                  <a:srgbClr val="0000CC"/>
                </a:solidFill>
              </a:rPr>
              <a:t> display by </a:t>
            </a:r>
            <a:r>
              <a:rPr lang="en-US" altLang="zh-TW" dirty="0" err="1" smtClean="0">
                <a:solidFill>
                  <a:srgbClr val="0000CC"/>
                </a:solidFill>
              </a:rPr>
              <a:t>RPCFunction</a:t>
            </a:r>
            <a:endParaRPr lang="en-US" altLang="zh-TW" dirty="0" smtClean="0">
              <a:solidFill>
                <a:srgbClr val="0000CC"/>
              </a:solidFill>
            </a:endParaRPr>
          </a:p>
          <a:p>
            <a:r>
              <a:rPr lang="en-US" altLang="zh-TW" dirty="0" smtClean="0"/>
              <a:t>Get Values of FXOS8700Q Using RPC</a:t>
            </a:r>
          </a:p>
          <a:p>
            <a:pPr lvl="1"/>
            <a:r>
              <a:rPr lang="en-US" altLang="zh-TW" dirty="0" smtClean="0">
                <a:solidFill>
                  <a:srgbClr val="0000CC"/>
                </a:solidFill>
              </a:rPr>
              <a:t>Host get (by </a:t>
            </a:r>
            <a:r>
              <a:rPr lang="en-US" altLang="zh-TW" dirty="0" smtClean="0">
                <a:solidFill>
                  <a:srgbClr val="C00000"/>
                </a:solidFill>
              </a:rPr>
              <a:t>Python code</a:t>
            </a:r>
            <a:r>
              <a:rPr lang="en-US" altLang="zh-TW" dirty="0" smtClean="0">
                <a:solidFill>
                  <a:srgbClr val="0000CC"/>
                </a:solidFill>
              </a:rPr>
              <a:t>) </a:t>
            </a:r>
            <a:r>
              <a:rPr lang="en-US" altLang="zh-TW" dirty="0" err="1" smtClean="0">
                <a:solidFill>
                  <a:srgbClr val="0000CC"/>
                </a:solidFill>
              </a:rPr>
              <a:t>mbed</a:t>
            </a:r>
            <a:r>
              <a:rPr lang="en-US" altLang="zh-TW" dirty="0" smtClean="0">
                <a:solidFill>
                  <a:srgbClr val="0000CC"/>
                </a:solidFill>
              </a:rPr>
              <a:t> FXOS8700Q readings by </a:t>
            </a:r>
            <a:r>
              <a:rPr lang="en-US" altLang="zh-TW" dirty="0" err="1" smtClean="0">
                <a:solidFill>
                  <a:srgbClr val="0000CC"/>
                </a:solidFill>
              </a:rPr>
              <a:t>RPCFUnction</a:t>
            </a:r>
            <a:endParaRPr lang="en-US" altLang="zh-TW" dirty="0" smtClean="0">
              <a:solidFill>
                <a:srgbClr val="0000CC"/>
              </a:solidFill>
            </a:endParaRPr>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5</a:t>
            </a:fld>
            <a:endParaRPr lang="en-US" altLang="zh-TW"/>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b="0" dirty="0"/>
              <a:t>Checking </a:t>
            </a:r>
            <a:r>
              <a:rPr lang="en-US" altLang="zh-TW" b="0" dirty="0" err="1"/>
              <a:t>mbed</a:t>
            </a:r>
            <a:r>
              <a:rPr lang="en-US" altLang="zh-TW" b="0" dirty="0"/>
              <a:t> RPC commands</a:t>
            </a:r>
            <a:endParaRPr lang="zh-TW" altLang="en-US" dirty="0"/>
          </a:p>
        </p:txBody>
      </p:sp>
      <p:sp>
        <p:nvSpPr>
          <p:cNvPr id="3" name="內容版面配置區 2"/>
          <p:cNvSpPr>
            <a:spLocks noGrp="1"/>
          </p:cNvSpPr>
          <p:nvPr>
            <p:ph idx="1"/>
          </p:nvPr>
        </p:nvSpPr>
        <p:spPr>
          <a:xfrm>
            <a:off x="428596" y="1571612"/>
            <a:ext cx="8240275" cy="705260"/>
          </a:xfrm>
        </p:spPr>
        <p:txBody>
          <a:bodyPr>
            <a:noAutofit/>
          </a:bodyPr>
          <a:lstStyle/>
          <a:p>
            <a:r>
              <a:rPr lang="en-US" altLang="zh-TW" sz="2200" dirty="0"/>
              <a:t>We can use the following commands to inspect the internal of </a:t>
            </a:r>
            <a:r>
              <a:rPr lang="en-US" altLang="zh-TW" sz="2200" b="1" dirty="0" err="1">
                <a:solidFill>
                  <a:srgbClr val="0000CC"/>
                </a:solidFill>
              </a:rPr>
              <a:t>mbed</a:t>
            </a:r>
            <a:r>
              <a:rPr lang="en-US" altLang="zh-TW" sz="2200" b="1" dirty="0">
                <a:solidFill>
                  <a:srgbClr val="0000CC"/>
                </a:solidFill>
              </a:rPr>
              <a:t> objects</a:t>
            </a:r>
            <a:r>
              <a:rPr lang="en-US" altLang="zh-TW" sz="2200" dirty="0" smtClean="0"/>
              <a:t>.</a:t>
            </a:r>
          </a:p>
        </p:txBody>
      </p:sp>
      <p:sp>
        <p:nvSpPr>
          <p:cNvPr id="6" name="內容版面配置區 2"/>
          <p:cNvSpPr txBox="1">
            <a:spLocks/>
          </p:cNvSpPr>
          <p:nvPr/>
        </p:nvSpPr>
        <p:spPr bwMode="auto">
          <a:xfrm>
            <a:off x="457200" y="5031930"/>
            <a:ext cx="8240275" cy="1080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a:lstStyle>
          <a:p>
            <a:r>
              <a:rPr lang="en-US" altLang="zh-TW" sz="2200" kern="0" dirty="0" smtClean="0"/>
              <a:t>These commands are represented as </a:t>
            </a:r>
            <a:r>
              <a:rPr lang="en-US" altLang="zh-TW" sz="2200" kern="0" dirty="0" smtClean="0">
                <a:solidFill>
                  <a:srgbClr val="C00000"/>
                </a:solidFill>
              </a:rPr>
              <a:t>character strings</a:t>
            </a:r>
            <a:r>
              <a:rPr lang="en-US" altLang="zh-TW" sz="2200" kern="0" dirty="0" smtClean="0"/>
              <a:t>. For example, a command of </a:t>
            </a:r>
            <a:r>
              <a:rPr lang="en-US" altLang="zh-TW" sz="2200" b="1" kern="0" dirty="0" smtClean="0">
                <a:solidFill>
                  <a:srgbClr val="0000CC"/>
                </a:solidFill>
              </a:rPr>
              <a:t>"/</a:t>
            </a:r>
            <a:r>
              <a:rPr lang="en-US" altLang="zh-TW" sz="2200" b="1" kern="0" dirty="0" err="1" smtClean="0">
                <a:solidFill>
                  <a:srgbClr val="0000CC"/>
                </a:solidFill>
              </a:rPr>
              <a:t>myled</a:t>
            </a:r>
            <a:r>
              <a:rPr lang="en-US" altLang="zh-TW" sz="2200" b="1" kern="0" dirty="0" smtClean="0">
                <a:solidFill>
                  <a:srgbClr val="0000CC"/>
                </a:solidFill>
              </a:rPr>
              <a:t>/write 0" </a:t>
            </a:r>
            <a:r>
              <a:rPr lang="en-US" altLang="zh-TW" sz="2200" kern="0" dirty="0" smtClean="0"/>
              <a:t>(the format at above third row) will call </a:t>
            </a:r>
            <a:r>
              <a:rPr lang="en-US" altLang="zh-TW" sz="2200" b="1" kern="0" dirty="0" smtClean="0">
                <a:solidFill>
                  <a:srgbClr val="0000CC"/>
                </a:solidFill>
              </a:rPr>
              <a:t>"</a:t>
            </a:r>
            <a:r>
              <a:rPr lang="en-US" altLang="zh-TW" sz="2200" b="1" kern="0" dirty="0" err="1" smtClean="0">
                <a:solidFill>
                  <a:srgbClr val="0000CC"/>
                </a:solidFill>
              </a:rPr>
              <a:t>myled.write</a:t>
            </a:r>
            <a:r>
              <a:rPr lang="en-US" altLang="zh-TW" sz="2200" b="1" kern="0" dirty="0" smtClean="0">
                <a:solidFill>
                  <a:srgbClr val="0000CC"/>
                </a:solidFill>
              </a:rPr>
              <a:t>(0);" </a:t>
            </a:r>
            <a:r>
              <a:rPr lang="en-US" altLang="zh-TW" sz="2200" kern="0" dirty="0" smtClean="0"/>
              <a:t>at </a:t>
            </a:r>
            <a:r>
              <a:rPr lang="en-US" altLang="zh-TW" sz="2200" kern="0" dirty="0" err="1" smtClean="0"/>
              <a:t>mbed</a:t>
            </a:r>
            <a:r>
              <a:rPr lang="en-US" altLang="zh-TW" sz="2200" kern="0" dirty="0" smtClean="0"/>
              <a:t>.</a:t>
            </a:r>
            <a:endParaRPr lang="en-US" altLang="zh-TW" sz="2200" kern="0" dirty="0" smtClean="0">
              <a:solidFill>
                <a:srgbClr val="CC0099"/>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1028111447"/>
              </p:ext>
            </p:extLst>
          </p:nvPr>
        </p:nvGraphicFramePr>
        <p:xfrm>
          <a:off x="457200" y="2492896"/>
          <a:ext cx="8229600" cy="2286000"/>
        </p:xfrm>
        <a:graphic>
          <a:graphicData uri="http://schemas.openxmlformats.org/drawingml/2006/table">
            <a:tbl>
              <a:tblPr/>
              <a:tblGrid>
                <a:gridCol w="32766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0">
                <a:tc>
                  <a:txBody>
                    <a:bodyPr/>
                    <a:lstStyle/>
                    <a:p>
                      <a:pPr algn="l" fontAlgn="ctr"/>
                      <a:r>
                        <a:rPr lang="en-US" b="1" dirty="0">
                          <a:effectLst/>
                          <a:latin typeface="inherit"/>
                        </a:rPr>
                        <a:t>Command</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CCCCCC"/>
                    </a:solidFill>
                  </a:tcPr>
                </a:tc>
                <a:tc>
                  <a:txBody>
                    <a:bodyPr/>
                    <a:lstStyle/>
                    <a:p>
                      <a:pPr algn="l" fontAlgn="ctr"/>
                      <a:r>
                        <a:rPr lang="en-US" b="1" dirty="0">
                          <a:effectLst/>
                          <a:latin typeface="inherit"/>
                        </a:rPr>
                        <a:t>Result</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CCCCCC"/>
                    </a:solidFill>
                  </a:tcPr>
                </a:tc>
                <a:extLst>
                  <a:ext uri="{0D108BD9-81ED-4DB2-BD59-A6C34878D82A}">
                    <a16:rowId xmlns:a16="http://schemas.microsoft.com/office/drawing/2014/main" val="10000"/>
                  </a:ext>
                </a:extLst>
              </a:tr>
              <a:tr h="0">
                <a:tc>
                  <a:txBody>
                    <a:bodyPr/>
                    <a:lstStyle/>
                    <a:p>
                      <a:pPr algn="l" fontAlgn="ctr"/>
                      <a:r>
                        <a:rPr lang="en-US" b="1" dirty="0">
                          <a:effectLst/>
                          <a:latin typeface="inherit"/>
                        </a:rPr>
                        <a:t>Enter</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b="0" dirty="0">
                          <a:effectLst/>
                          <a:latin typeface="inherit"/>
                        </a:rPr>
                        <a:t>Lists all </a:t>
                      </a:r>
                      <a:r>
                        <a:rPr lang="en-US" b="1" dirty="0">
                          <a:effectLst/>
                          <a:latin typeface="inherit"/>
                        </a:rPr>
                        <a:t>available </a:t>
                      </a:r>
                      <a:r>
                        <a:rPr lang="en-US" b="1" dirty="0">
                          <a:solidFill>
                            <a:srgbClr val="C00000"/>
                          </a:solidFill>
                          <a:effectLst/>
                          <a:latin typeface="inherit"/>
                        </a:rPr>
                        <a:t>RPC objects</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l" fontAlgn="ctr"/>
                      <a:r>
                        <a:rPr lang="en-US" b="1" dirty="0">
                          <a:effectLst/>
                          <a:latin typeface="inherit"/>
                        </a:rPr>
                        <a:t>"/&lt;object&gt; RPC"</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E0E0E0"/>
                    </a:solidFill>
                  </a:tcPr>
                </a:tc>
                <a:tc>
                  <a:txBody>
                    <a:bodyPr/>
                    <a:lstStyle/>
                    <a:p>
                      <a:pPr algn="l" fontAlgn="ctr"/>
                      <a:r>
                        <a:rPr lang="en-US" b="0" dirty="0">
                          <a:effectLst/>
                          <a:latin typeface="inherit"/>
                        </a:rPr>
                        <a:t>Lists all available </a:t>
                      </a:r>
                      <a:r>
                        <a:rPr lang="en-US" b="1" dirty="0">
                          <a:solidFill>
                            <a:srgbClr val="0000CC"/>
                          </a:solidFill>
                          <a:effectLst/>
                          <a:latin typeface="inherit"/>
                        </a:rPr>
                        <a:t>methods</a:t>
                      </a:r>
                      <a:r>
                        <a:rPr lang="en-US" b="0" dirty="0">
                          <a:effectLst/>
                          <a:latin typeface="inherit"/>
                        </a:rPr>
                        <a:t> that can be used </a:t>
                      </a:r>
                      <a:r>
                        <a:rPr lang="en-US" b="1" dirty="0">
                          <a:solidFill>
                            <a:srgbClr val="0000CC"/>
                          </a:solidFill>
                          <a:effectLst/>
                          <a:latin typeface="inherit"/>
                        </a:rPr>
                        <a:t>on the object</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E0E0E0"/>
                    </a:solidFill>
                  </a:tcPr>
                </a:tc>
                <a:extLst>
                  <a:ext uri="{0D108BD9-81ED-4DB2-BD59-A6C34878D82A}">
                    <a16:rowId xmlns:a16="http://schemas.microsoft.com/office/drawing/2014/main" val="10002"/>
                  </a:ext>
                </a:extLst>
              </a:tr>
              <a:tr h="0">
                <a:tc>
                  <a:txBody>
                    <a:bodyPr/>
                    <a:lstStyle/>
                    <a:p>
                      <a:pPr algn="l" fontAlgn="ctr"/>
                      <a:r>
                        <a:rPr lang="en-US" b="1" dirty="0" smtClean="0">
                          <a:effectLst/>
                          <a:latin typeface="inherit"/>
                        </a:rPr>
                        <a:t>“</a:t>
                      </a:r>
                      <a:r>
                        <a:rPr lang="en-US" b="1" dirty="0" smtClean="0">
                          <a:solidFill>
                            <a:srgbClr val="FF0000"/>
                          </a:solidFill>
                          <a:effectLst/>
                          <a:latin typeface="inherit"/>
                        </a:rPr>
                        <a:t>/&lt;</a:t>
                      </a:r>
                      <a:r>
                        <a:rPr lang="en-US" b="1" dirty="0">
                          <a:solidFill>
                            <a:srgbClr val="FF0000"/>
                          </a:solidFill>
                          <a:effectLst/>
                          <a:latin typeface="inherit"/>
                        </a:rPr>
                        <a:t>Object name&gt;/&lt;Method name&gt; &lt;Arguments separated by spaces&gt;</a:t>
                      </a:r>
                      <a:r>
                        <a:rPr lang="en-US" b="1" dirty="0">
                          <a:effectLst/>
                          <a:latin typeface="inherit"/>
                        </a:rPr>
                        <a:t>"</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FFFFFF"/>
                    </a:solidFill>
                  </a:tcPr>
                </a:tc>
                <a:tc>
                  <a:txBody>
                    <a:bodyPr/>
                    <a:lstStyle/>
                    <a:p>
                      <a:pPr algn="l" fontAlgn="ctr"/>
                      <a:r>
                        <a:rPr lang="en-US" b="1" dirty="0">
                          <a:solidFill>
                            <a:srgbClr val="C00000"/>
                          </a:solidFill>
                          <a:effectLst/>
                          <a:latin typeface="inherit"/>
                        </a:rPr>
                        <a:t>Executes</a:t>
                      </a:r>
                      <a:r>
                        <a:rPr lang="en-US" b="0" dirty="0">
                          <a:effectLst/>
                          <a:latin typeface="inherit"/>
                        </a:rPr>
                        <a:t> the </a:t>
                      </a:r>
                      <a:r>
                        <a:rPr lang="en-US" b="1" dirty="0">
                          <a:solidFill>
                            <a:srgbClr val="0000CC"/>
                          </a:solidFill>
                          <a:effectLst/>
                          <a:latin typeface="inherit"/>
                        </a:rPr>
                        <a:t>method</a:t>
                      </a:r>
                      <a:r>
                        <a:rPr lang="en-US" b="0" dirty="0">
                          <a:effectLst/>
                          <a:latin typeface="inherit"/>
                        </a:rPr>
                        <a:t> with the </a:t>
                      </a:r>
                      <a:r>
                        <a:rPr lang="en-US" b="1" dirty="0">
                          <a:solidFill>
                            <a:srgbClr val="0000CC"/>
                          </a:solidFill>
                          <a:effectLst/>
                          <a:latin typeface="inherit"/>
                        </a:rPr>
                        <a:t>inputted arguments</a:t>
                      </a:r>
                    </a:p>
                  </a:txBody>
                  <a:tcPr anchor="ctr">
                    <a:lnL w="7620" cap="flat" cmpd="sng" algn="ctr">
                      <a:solidFill>
                        <a:srgbClr val="B7B7B7"/>
                      </a:solidFill>
                      <a:prstDash val="solid"/>
                      <a:round/>
                      <a:headEnd type="none" w="med" len="med"/>
                      <a:tailEnd type="none" w="med" len="med"/>
                    </a:lnL>
                    <a:lnR w="7620" cap="flat" cmpd="sng" algn="ctr">
                      <a:solidFill>
                        <a:srgbClr val="B7B7B7"/>
                      </a:solidFill>
                      <a:prstDash val="solid"/>
                      <a:round/>
                      <a:headEnd type="none" w="med" len="med"/>
                      <a:tailEnd type="none" w="med" len="med"/>
                    </a:lnR>
                    <a:lnT w="7620" cap="flat" cmpd="sng" algn="ctr">
                      <a:solidFill>
                        <a:srgbClr val="B7B7B7"/>
                      </a:solidFill>
                      <a:prstDash val="solid"/>
                      <a:round/>
                      <a:headEnd type="none" w="med" len="med"/>
                      <a:tailEnd type="none" w="med" len="med"/>
                    </a:lnT>
                    <a:lnB w="7620" cap="flat" cmpd="sng" algn="ctr">
                      <a:solidFill>
                        <a:srgbClr val="B7B7B7"/>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
        <p:nvSpPr>
          <p:cNvPr id="7" name="Rectangle 1"/>
          <p:cNvSpPr>
            <a:spLocks noChangeArrowheads="1"/>
          </p:cNvSpPr>
          <p:nvPr/>
        </p:nvSpPr>
        <p:spPr bwMode="auto">
          <a:xfrm>
            <a:off x="457200" y="278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chemeClr val="tx1"/>
                </a:solidFill>
                <a:effectLst/>
                <a:latin typeface="Arial" panose="020B0604020202020204" pitchFamily="34" charset="0"/>
              </a:rPr>
              <a:t/>
            </a:r>
            <a:br>
              <a:rPr kumimoji="0" lang="zh-TW" altLang="zh-TW" sz="1800" b="0" i="0" u="none" strike="noStrike" cap="none" normalizeH="0" baseline="0" smtClean="0">
                <a:ln>
                  <a:noFill/>
                </a:ln>
                <a:solidFill>
                  <a:schemeClr val="tx1"/>
                </a:solidFill>
                <a:effectLst/>
                <a:latin typeface="Arial" panose="020B0604020202020204" pitchFamily="34" charset="0"/>
              </a:rPr>
            </a:br>
            <a:endParaRPr kumimoji="0" lang="zh-TW" altLang="zh-TW" sz="1800" b="0" i="0" u="none" strike="noStrike" cap="none" normalizeH="0" baseline="0" smtClean="0">
              <a:ln>
                <a:noFill/>
              </a:ln>
              <a:solidFill>
                <a:schemeClr val="tx1"/>
              </a:solidFill>
              <a:effectLst/>
              <a:latin typeface="Arial" panose="020B0604020202020204" pitchFamily="34" charset="0"/>
            </a:endParaRPr>
          </a:p>
        </p:txBody>
      </p:sp>
      <p:sp>
        <p:nvSpPr>
          <p:cNvPr id="8" name="矩形 7"/>
          <p:cNvSpPr/>
          <p:nvPr/>
        </p:nvSpPr>
        <p:spPr>
          <a:xfrm>
            <a:off x="1828800" y="6329540"/>
            <a:ext cx="5334000" cy="369332"/>
          </a:xfrm>
          <a:prstGeom prst="rect">
            <a:avLst/>
          </a:prstGeom>
        </p:spPr>
        <p:txBody>
          <a:bodyPr wrap="square">
            <a:spAutoFit/>
          </a:bodyPr>
          <a:lstStyle/>
          <a:p>
            <a:r>
              <a:rPr lang="en-US" dirty="0" smtClean="0">
                <a:hlinkClick r:id="rId2"/>
              </a:rPr>
              <a:t>https://os.mbed.com/teams/mbed/code/mbed-rpc/</a:t>
            </a:r>
            <a:endParaRPr lang="zh-TW" altLang="en-US" dirty="0"/>
          </a:p>
        </p:txBody>
      </p:sp>
    </p:spTree>
    <p:extLst>
      <p:ext uri="{BB962C8B-B14F-4D97-AF65-F5344CB8AC3E}">
        <p14:creationId xmlns:p14="http://schemas.microsoft.com/office/powerpoint/2010/main" val="40318428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b="0" dirty="0" err="1"/>
              <a:t>mbed</a:t>
            </a:r>
            <a:r>
              <a:rPr lang="en-US" altLang="zh-TW" b="0" dirty="0"/>
              <a:t> RPC calling format with serial port</a:t>
            </a:r>
            <a:endParaRPr lang="zh-TW" altLang="en-US" dirty="0"/>
          </a:p>
        </p:txBody>
      </p:sp>
      <p:sp>
        <p:nvSpPr>
          <p:cNvPr id="3" name="內容版面配置區 2"/>
          <p:cNvSpPr>
            <a:spLocks noGrp="1"/>
          </p:cNvSpPr>
          <p:nvPr>
            <p:ph idx="1"/>
          </p:nvPr>
        </p:nvSpPr>
        <p:spPr>
          <a:xfrm>
            <a:off x="428596" y="1571612"/>
            <a:ext cx="8240275" cy="1065300"/>
          </a:xfrm>
        </p:spPr>
        <p:txBody>
          <a:bodyPr>
            <a:noAutofit/>
          </a:bodyPr>
          <a:lstStyle/>
          <a:p>
            <a:r>
              <a:rPr lang="en-US" altLang="zh-TW" sz="2200" dirty="0"/>
              <a:t>A </a:t>
            </a:r>
            <a:r>
              <a:rPr lang="en-US" altLang="zh-TW" sz="2200" b="1" dirty="0">
                <a:solidFill>
                  <a:srgbClr val="C00000"/>
                </a:solidFill>
              </a:rPr>
              <a:t>RPC call </a:t>
            </a:r>
            <a:r>
              <a:rPr lang="en-US" altLang="zh-TW" sz="2200" dirty="0"/>
              <a:t>is sent through </a:t>
            </a:r>
            <a:r>
              <a:rPr lang="en-US" altLang="zh-TW" sz="2200" b="1" dirty="0">
                <a:solidFill>
                  <a:srgbClr val="0000CC"/>
                </a:solidFill>
              </a:rPr>
              <a:t>serial port </a:t>
            </a:r>
            <a:r>
              <a:rPr lang="en-US" altLang="zh-TW" sz="2200" dirty="0"/>
              <a:t>to </a:t>
            </a:r>
            <a:r>
              <a:rPr lang="en-US" altLang="zh-TW" sz="2200" b="1" dirty="0" err="1">
                <a:solidFill>
                  <a:srgbClr val="0000CC"/>
                </a:solidFill>
              </a:rPr>
              <a:t>mbed</a:t>
            </a:r>
            <a:r>
              <a:rPr lang="en-US" altLang="zh-TW" sz="2200" b="1" dirty="0">
                <a:solidFill>
                  <a:srgbClr val="0000CC"/>
                </a:solidFill>
              </a:rPr>
              <a:t> board </a:t>
            </a:r>
            <a:r>
              <a:rPr lang="en-US" altLang="zh-TW" sz="2200" dirty="0"/>
              <a:t>as a </a:t>
            </a:r>
            <a:r>
              <a:rPr lang="en-US" altLang="zh-TW" sz="2200" b="1" dirty="0">
                <a:solidFill>
                  <a:srgbClr val="FF0000"/>
                </a:solidFill>
              </a:rPr>
              <a:t>string</a:t>
            </a:r>
            <a:r>
              <a:rPr lang="en-US" altLang="zh-TW" sz="2200" dirty="0"/>
              <a:t> in above format. The string is </a:t>
            </a:r>
            <a:r>
              <a:rPr lang="en-US" altLang="zh-TW" sz="2200" dirty="0">
                <a:solidFill>
                  <a:srgbClr val="C00000"/>
                </a:solidFill>
              </a:rPr>
              <a:t>processed</a:t>
            </a:r>
            <a:r>
              <a:rPr lang="en-US" altLang="zh-TW" sz="2200" dirty="0"/>
              <a:t> </a:t>
            </a:r>
            <a:r>
              <a:rPr lang="en-US" altLang="zh-TW" sz="2200" dirty="0">
                <a:solidFill>
                  <a:srgbClr val="C00000"/>
                </a:solidFill>
              </a:rPr>
              <a:t>by the </a:t>
            </a:r>
            <a:r>
              <a:rPr lang="en-US" altLang="zh-TW" sz="2200" dirty="0" err="1">
                <a:solidFill>
                  <a:srgbClr val="C00000"/>
                </a:solidFill>
              </a:rPr>
              <a:t>mbed</a:t>
            </a:r>
            <a:r>
              <a:rPr lang="en-US" altLang="zh-TW" sz="2200" dirty="0">
                <a:solidFill>
                  <a:srgbClr val="C00000"/>
                </a:solidFill>
              </a:rPr>
              <a:t> </a:t>
            </a:r>
            <a:r>
              <a:rPr lang="en-US" altLang="zh-TW" sz="2200" dirty="0"/>
              <a:t>with a calling to </a:t>
            </a:r>
            <a:r>
              <a:rPr lang="en-US" altLang="zh-TW" sz="2200" b="1" dirty="0">
                <a:solidFill>
                  <a:srgbClr val="FF0000"/>
                </a:solidFill>
              </a:rPr>
              <a:t>"RPC::call()"</a:t>
            </a:r>
            <a:r>
              <a:rPr lang="en-US" altLang="zh-TW" sz="2200" dirty="0"/>
              <a:t> as follows</a:t>
            </a:r>
            <a:r>
              <a:rPr lang="en-US" altLang="zh-TW" sz="2200" dirty="0" smtClean="0"/>
              <a:t>:  (</a:t>
            </a:r>
            <a:r>
              <a:rPr lang="en-US" altLang="zh-TW" sz="2200" dirty="0" err="1" smtClean="0"/>
              <a:t>rpc.h</a:t>
            </a:r>
            <a:r>
              <a:rPr lang="en-US" altLang="zh-TW" sz="2200" dirty="0" smtClean="0"/>
              <a:t>)</a:t>
            </a:r>
          </a:p>
        </p:txBody>
      </p:sp>
      <p:sp>
        <p:nvSpPr>
          <p:cNvPr id="6" name="內容版面配置區 2"/>
          <p:cNvSpPr txBox="1">
            <a:spLocks/>
          </p:cNvSpPr>
          <p:nvPr/>
        </p:nvSpPr>
        <p:spPr bwMode="auto">
          <a:xfrm>
            <a:off x="611560" y="4437112"/>
            <a:ext cx="8240275" cy="7200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a:lstStyle>
          <a:p>
            <a:r>
              <a:rPr lang="en-US" altLang="zh-TW" sz="2200" dirty="0"/>
              <a:t>The "</a:t>
            </a:r>
            <a:r>
              <a:rPr lang="en-US" altLang="zh-TW" sz="2200" b="1" dirty="0" err="1">
                <a:solidFill>
                  <a:srgbClr val="0000CC"/>
                </a:solidFill>
              </a:rPr>
              <a:t>buf</a:t>
            </a:r>
            <a:r>
              <a:rPr lang="en-US" altLang="zh-TW" sz="2200" dirty="0"/>
              <a:t>" is the command </a:t>
            </a:r>
            <a:r>
              <a:rPr lang="en-US" altLang="zh-TW" sz="2200" b="1" dirty="0">
                <a:solidFill>
                  <a:srgbClr val="C00000"/>
                </a:solidFill>
              </a:rPr>
              <a:t>input</a:t>
            </a:r>
            <a:r>
              <a:rPr lang="en-US" altLang="zh-TW" sz="2200" dirty="0"/>
              <a:t>. And "</a:t>
            </a:r>
            <a:r>
              <a:rPr lang="en-US" altLang="zh-TW" sz="2200" b="1" dirty="0" err="1">
                <a:solidFill>
                  <a:srgbClr val="0000CC"/>
                </a:solidFill>
              </a:rPr>
              <a:t>outbuf</a:t>
            </a:r>
            <a:r>
              <a:rPr lang="en-US" altLang="zh-TW" sz="2200" dirty="0"/>
              <a:t>" is any information </a:t>
            </a:r>
            <a:r>
              <a:rPr lang="en-US" altLang="zh-TW" sz="2200" b="1" dirty="0">
                <a:solidFill>
                  <a:srgbClr val="C00000"/>
                </a:solidFill>
              </a:rPr>
              <a:t>send back from the RPC call</a:t>
            </a:r>
            <a:r>
              <a:rPr lang="en-US" altLang="zh-TW" sz="2200" dirty="0"/>
              <a:t>.</a:t>
            </a:r>
            <a:endParaRPr lang="en-US" altLang="zh-TW" sz="2200" kern="0" dirty="0" smtClean="0">
              <a:solidFill>
                <a:srgbClr val="CC0099"/>
              </a:solidFill>
            </a:endParaRPr>
          </a:p>
        </p:txBody>
      </p:sp>
      <p:sp>
        <p:nvSpPr>
          <p:cNvPr id="7" name="Rectangle 1"/>
          <p:cNvSpPr>
            <a:spLocks noChangeArrowheads="1"/>
          </p:cNvSpPr>
          <p:nvPr/>
        </p:nvSpPr>
        <p:spPr bwMode="auto">
          <a:xfrm>
            <a:off x="457200" y="278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chemeClr val="tx1"/>
                </a:solidFill>
                <a:effectLst/>
                <a:latin typeface="Arial" panose="020B0604020202020204" pitchFamily="34" charset="0"/>
              </a:rPr>
              <a:t/>
            </a:r>
            <a:br>
              <a:rPr kumimoji="0" lang="zh-TW" altLang="zh-TW" sz="1800" b="0" i="0" u="none" strike="noStrike" cap="none" normalizeH="0" baseline="0" smtClean="0">
                <a:ln>
                  <a:noFill/>
                </a:ln>
                <a:solidFill>
                  <a:schemeClr val="tx1"/>
                </a:solidFill>
                <a:effectLst/>
                <a:latin typeface="Arial" panose="020B0604020202020204" pitchFamily="34" charset="0"/>
              </a:rPr>
            </a:br>
            <a:endParaRPr kumimoji="0" lang="zh-TW" altLang="zh-TW" sz="1800" b="0" i="0" u="none" strike="noStrike" cap="none" normalizeH="0" baseline="0" smtClean="0">
              <a:ln>
                <a:noFill/>
              </a:ln>
              <a:solidFill>
                <a:schemeClr val="tx1"/>
              </a:solidFill>
              <a:effectLst/>
              <a:latin typeface="Arial" panose="020B0604020202020204" pitchFamily="34" charset="0"/>
            </a:endParaRPr>
          </a:p>
        </p:txBody>
      </p:sp>
      <p:sp>
        <p:nvSpPr>
          <p:cNvPr id="5" name="矩形 4"/>
          <p:cNvSpPr/>
          <p:nvPr/>
        </p:nvSpPr>
        <p:spPr>
          <a:xfrm>
            <a:off x="2362200" y="2971800"/>
            <a:ext cx="4440724" cy="461665"/>
          </a:xfrm>
          <a:prstGeom prst="rect">
            <a:avLst/>
          </a:prstGeom>
        </p:spPr>
        <p:txBody>
          <a:bodyPr wrap="square">
            <a:spAutoFit/>
          </a:bodyPr>
          <a:lstStyle/>
          <a:p>
            <a:r>
              <a:rPr lang="en-US" altLang="zh-TW" sz="2400" b="1" dirty="0">
                <a:solidFill>
                  <a:srgbClr val="0000CC"/>
                </a:solidFill>
                <a:latin typeface="Courier New" pitchFamily="49" charset="0"/>
                <a:cs typeface="Courier New" pitchFamily="49" charset="0"/>
              </a:rPr>
              <a:t>RPC::call(</a:t>
            </a:r>
            <a:r>
              <a:rPr lang="en-US" altLang="zh-TW" sz="2400" b="1" dirty="0" err="1">
                <a:solidFill>
                  <a:srgbClr val="0000CC"/>
                </a:solidFill>
                <a:latin typeface="Courier New" pitchFamily="49" charset="0"/>
                <a:cs typeface="Courier New" pitchFamily="49" charset="0"/>
              </a:rPr>
              <a:t>buf</a:t>
            </a:r>
            <a:r>
              <a:rPr lang="en-US" altLang="zh-TW" sz="2400" b="1" dirty="0">
                <a:solidFill>
                  <a:srgbClr val="0000CC"/>
                </a:solidFill>
                <a:latin typeface="Courier New" pitchFamily="49" charset="0"/>
                <a:cs typeface="Courier New" pitchFamily="49" charset="0"/>
              </a:rPr>
              <a:t>, </a:t>
            </a:r>
            <a:r>
              <a:rPr lang="en-US" altLang="zh-TW" sz="2400" b="1" dirty="0" err="1">
                <a:solidFill>
                  <a:srgbClr val="0000CC"/>
                </a:solidFill>
                <a:latin typeface="Courier New" pitchFamily="49" charset="0"/>
                <a:cs typeface="Courier New" pitchFamily="49" charset="0"/>
              </a:rPr>
              <a:t>outbuf</a:t>
            </a:r>
            <a:r>
              <a:rPr lang="en-US" altLang="zh-TW" sz="2400" b="1" dirty="0">
                <a:solidFill>
                  <a:srgbClr val="0000CC"/>
                </a:solidFill>
                <a:latin typeface="Courier New" pitchFamily="49" charset="0"/>
                <a:cs typeface="Courier New" pitchFamily="49" charset="0"/>
              </a:rPr>
              <a:t>);</a:t>
            </a:r>
            <a:endParaRPr lang="zh-TW" altLang="en-US" sz="2400" b="1" dirty="0">
              <a:solidFill>
                <a:srgbClr val="0000CC"/>
              </a:solidFill>
              <a:latin typeface="Courier New" pitchFamily="49" charset="0"/>
              <a:cs typeface="Courier New" pitchFamily="49" charset="0"/>
            </a:endParaRPr>
          </a:p>
        </p:txBody>
      </p:sp>
      <p:sp>
        <p:nvSpPr>
          <p:cNvPr id="8" name="矩形 7"/>
          <p:cNvSpPr/>
          <p:nvPr/>
        </p:nvSpPr>
        <p:spPr>
          <a:xfrm>
            <a:off x="1828800" y="6329540"/>
            <a:ext cx="5334000" cy="369332"/>
          </a:xfrm>
          <a:prstGeom prst="rect">
            <a:avLst/>
          </a:prstGeom>
        </p:spPr>
        <p:txBody>
          <a:bodyPr wrap="square">
            <a:spAutoFit/>
          </a:bodyPr>
          <a:lstStyle/>
          <a:p>
            <a:r>
              <a:rPr lang="en-US" dirty="0" smtClean="0">
                <a:hlinkClick r:id="rId2"/>
              </a:rPr>
              <a:t>https://os.mbed.com/teams/mbed/code/mbed-rpc/</a:t>
            </a:r>
            <a:endParaRPr lang="zh-TW" altLang="en-US" dirty="0"/>
          </a:p>
        </p:txBody>
      </p:sp>
    </p:spTree>
    <p:extLst>
      <p:ext uri="{BB962C8B-B14F-4D97-AF65-F5344CB8AC3E}">
        <p14:creationId xmlns:p14="http://schemas.microsoft.com/office/powerpoint/2010/main" val="35698334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a:t>RPC Library</a:t>
            </a:r>
            <a:endParaRPr lang="zh-TW" altLang="en-US" dirty="0"/>
          </a:p>
        </p:txBody>
      </p:sp>
      <p:sp>
        <p:nvSpPr>
          <p:cNvPr id="3" name="內容版面配置區 2"/>
          <p:cNvSpPr>
            <a:spLocks noGrp="1"/>
          </p:cNvSpPr>
          <p:nvPr>
            <p:ph idx="1"/>
          </p:nvPr>
        </p:nvSpPr>
        <p:spPr>
          <a:xfrm>
            <a:off x="428596" y="1493072"/>
            <a:ext cx="8240275" cy="561988"/>
          </a:xfrm>
        </p:spPr>
        <p:txBody>
          <a:bodyPr>
            <a:normAutofit/>
          </a:bodyPr>
          <a:lstStyle/>
          <a:p>
            <a:r>
              <a:rPr lang="en-US" altLang="zh-TW" sz="2400" dirty="0"/>
              <a:t>Import the following library</a:t>
            </a:r>
            <a:endParaRPr lang="en-US" altLang="zh-TW" sz="2400" dirty="0" smtClean="0"/>
          </a:p>
        </p:txBody>
      </p:sp>
      <p:sp>
        <p:nvSpPr>
          <p:cNvPr id="7" name="Rectangle 1"/>
          <p:cNvSpPr>
            <a:spLocks noChangeArrowheads="1"/>
          </p:cNvSpPr>
          <p:nvPr/>
        </p:nvSpPr>
        <p:spPr bwMode="auto">
          <a:xfrm>
            <a:off x="457200" y="278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chemeClr val="tx1"/>
                </a:solidFill>
                <a:effectLst/>
                <a:latin typeface="Arial" panose="020B0604020202020204" pitchFamily="34" charset="0"/>
              </a:rPr>
              <a:t/>
            </a:r>
            <a:br>
              <a:rPr kumimoji="0" lang="zh-TW" altLang="zh-TW" sz="1800" b="0" i="0" u="none" strike="noStrike" cap="none" normalizeH="0" baseline="0" smtClean="0">
                <a:ln>
                  <a:noFill/>
                </a:ln>
                <a:solidFill>
                  <a:schemeClr val="tx1"/>
                </a:solidFill>
                <a:effectLst/>
                <a:latin typeface="Arial" panose="020B0604020202020204" pitchFamily="34" charset="0"/>
              </a:rPr>
            </a:br>
            <a:endParaRPr kumimoji="0" lang="zh-TW" altLang="zh-TW" sz="1800" b="0" i="0" u="none" strike="noStrike" cap="none" normalizeH="0" baseline="0" smtClean="0">
              <a:ln>
                <a:noFill/>
              </a:ln>
              <a:solidFill>
                <a:schemeClr val="tx1"/>
              </a:solidFill>
              <a:effectLst/>
              <a:latin typeface="Arial" panose="020B0604020202020204" pitchFamily="34" charset="0"/>
            </a:endParaRPr>
          </a:p>
        </p:txBody>
      </p:sp>
      <p:sp>
        <p:nvSpPr>
          <p:cNvPr id="5" name="矩形 4"/>
          <p:cNvSpPr/>
          <p:nvPr/>
        </p:nvSpPr>
        <p:spPr>
          <a:xfrm>
            <a:off x="533400" y="1978730"/>
            <a:ext cx="8446543" cy="430887"/>
          </a:xfrm>
          <a:prstGeom prst="rect">
            <a:avLst/>
          </a:prstGeom>
        </p:spPr>
        <p:txBody>
          <a:bodyPr wrap="none">
            <a:spAutoFit/>
          </a:bodyPr>
          <a:lstStyle/>
          <a:p>
            <a:r>
              <a:rPr lang="en-US" altLang="zh-TW" sz="2200" dirty="0">
                <a:solidFill>
                  <a:srgbClr val="0000CC"/>
                </a:solidFill>
              </a:rPr>
              <a:t>$ </a:t>
            </a:r>
            <a:r>
              <a:rPr lang="en-US" altLang="zh-TW" sz="2200" dirty="0" err="1">
                <a:solidFill>
                  <a:srgbClr val="0000CC"/>
                </a:solidFill>
              </a:rPr>
              <a:t>mbed</a:t>
            </a:r>
            <a:r>
              <a:rPr lang="en-US" altLang="zh-TW" sz="2200" dirty="0">
                <a:solidFill>
                  <a:srgbClr val="0000CC"/>
                </a:solidFill>
              </a:rPr>
              <a:t> add https://gitlab.larc-nthu.net/ee2405_2019/mbed_rpc.git</a:t>
            </a:r>
            <a:endParaRPr lang="zh-TW" altLang="en-US" sz="2200" b="1" dirty="0">
              <a:solidFill>
                <a:srgbClr val="0000CC"/>
              </a:solidFill>
            </a:endParaRPr>
          </a:p>
        </p:txBody>
      </p:sp>
      <p:sp>
        <p:nvSpPr>
          <p:cNvPr id="6" name="內容版面配置區 2"/>
          <p:cNvSpPr txBox="1">
            <a:spLocks/>
          </p:cNvSpPr>
          <p:nvPr/>
        </p:nvSpPr>
        <p:spPr bwMode="auto">
          <a:xfrm>
            <a:off x="446525" y="2589370"/>
            <a:ext cx="8240275" cy="56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342900" lvl="0" indent="-342900" eaLnBrk="0" hangingPunct="0">
              <a:spcBef>
                <a:spcPct val="20000"/>
              </a:spcBef>
              <a:buClr>
                <a:schemeClr val="tx2"/>
              </a:buClr>
              <a:buSzPct val="70000"/>
              <a:buFont typeface="Wingdings" panose="05000000000000000000" pitchFamily="2" charset="2"/>
              <a:buChar char="l"/>
            </a:pPr>
            <a:r>
              <a:rPr lang="en-US" sz="2400" dirty="0" smtClean="0"/>
              <a:t>#include "</a:t>
            </a:r>
            <a:r>
              <a:rPr lang="en-US" sz="2400" dirty="0" err="1" smtClean="0"/>
              <a:t>mbed_rpc.h</a:t>
            </a:r>
            <a:r>
              <a:rPr lang="en-US" sz="2400" dirty="0" smtClean="0"/>
              <a:t>" in your </a:t>
            </a:r>
            <a:r>
              <a:rPr lang="en-US" sz="2400" dirty="0" err="1" smtClean="0"/>
              <a:t>mbed</a:t>
            </a:r>
            <a:r>
              <a:rPr lang="en-US" sz="2400" dirty="0" smtClean="0"/>
              <a:t> program:</a:t>
            </a:r>
            <a:endParaRPr kumimoji="1" lang="en-US" altLang="zh-TW" sz="2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8" name="矩形 7"/>
          <p:cNvSpPr/>
          <p:nvPr/>
        </p:nvSpPr>
        <p:spPr>
          <a:xfrm>
            <a:off x="1066800" y="3123680"/>
            <a:ext cx="7620000" cy="2003625"/>
          </a:xfrm>
          <a:prstGeom prst="rect">
            <a:avLst/>
          </a:prstGeom>
        </p:spPr>
        <p:txBody>
          <a:bodyPr wrap="square">
            <a:spAutoFit/>
          </a:bodyPr>
          <a:lstStyle/>
          <a:p>
            <a:r>
              <a:rPr lang="en-US" altLang="zh-TW" b="1" dirty="0" smtClean="0">
                <a:solidFill>
                  <a:srgbClr val="008000"/>
                </a:solidFill>
              </a:rPr>
              <a:t>#include </a:t>
            </a:r>
            <a:r>
              <a:rPr lang="en-US" altLang="zh-TW" b="1" dirty="0" smtClean="0"/>
              <a:t>"</a:t>
            </a:r>
            <a:r>
              <a:rPr lang="en-US" altLang="zh-TW" b="1" dirty="0" err="1" smtClean="0"/>
              <a:t>mbed.h</a:t>
            </a:r>
            <a:r>
              <a:rPr lang="en-US" altLang="zh-TW" b="1" dirty="0" smtClean="0"/>
              <a:t>" </a:t>
            </a:r>
          </a:p>
          <a:p>
            <a:r>
              <a:rPr lang="en-US" altLang="zh-TW" b="1" dirty="0" smtClean="0">
                <a:solidFill>
                  <a:srgbClr val="008000"/>
                </a:solidFill>
              </a:rPr>
              <a:t>#include </a:t>
            </a:r>
            <a:r>
              <a:rPr lang="en-US" altLang="zh-TW" b="1" dirty="0" smtClean="0"/>
              <a:t>“</a:t>
            </a:r>
            <a:r>
              <a:rPr lang="en-US" altLang="zh-TW" b="1" dirty="0" err="1" smtClean="0"/>
              <a:t>mbed_rpc.h</a:t>
            </a:r>
            <a:r>
              <a:rPr lang="en-US" altLang="zh-TW" b="1" dirty="0" smtClean="0"/>
              <a:t>”</a:t>
            </a:r>
          </a:p>
          <a:p>
            <a:endParaRPr lang="en-US" altLang="zh-TW" b="1" dirty="0" smtClean="0"/>
          </a:p>
          <a:p>
            <a:pPr lvl="0" eaLnBrk="0" hangingPunct="0">
              <a:spcBef>
                <a:spcPct val="30000"/>
              </a:spcBef>
            </a:pPr>
            <a:r>
              <a:rPr kumimoji="0" lang="zh-TW" altLang="zh-TW" b="1" dirty="0" smtClean="0">
                <a:ea typeface="inherit"/>
              </a:rPr>
              <a:t>RpcDigitalOut</a:t>
            </a:r>
            <a:r>
              <a:rPr kumimoji="0" lang="zh-TW" altLang="zh-TW" b="1" dirty="0" smtClean="0">
                <a:solidFill>
                  <a:srgbClr val="333333"/>
                </a:solidFill>
                <a:latin typeface="Arial Unicode MS" panose="020B0604020202020204" pitchFamily="34" charset="-120"/>
                <a:ea typeface="Monaco"/>
              </a:rPr>
              <a:t> </a:t>
            </a:r>
            <a:r>
              <a:rPr kumimoji="0" lang="zh-TW" altLang="zh-TW" b="1" dirty="0" smtClean="0">
                <a:solidFill>
                  <a:srgbClr val="06287E"/>
                </a:solidFill>
                <a:latin typeface="Arial Unicode MS" panose="020B0604020202020204" pitchFamily="34" charset="-120"/>
                <a:ea typeface="inherit"/>
              </a:rPr>
              <a:t>myled</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ea typeface="inherit"/>
              </a:rPr>
              <a:t>LED1</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solidFill>
                  <a:srgbClr val="4070A0"/>
                </a:solidFill>
                <a:latin typeface="Arial Unicode MS" panose="020B0604020202020204" pitchFamily="34" charset="-120"/>
                <a:ea typeface="inherit"/>
              </a:rPr>
              <a:t>"myled"</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solidFill>
                  <a:srgbClr val="333333"/>
                </a:solidFill>
                <a:latin typeface="Arial Unicode MS" panose="020B0604020202020204" pitchFamily="34" charset="-120"/>
                <a:ea typeface="Monaco"/>
              </a:rPr>
              <a:t> </a:t>
            </a:r>
            <a:r>
              <a:rPr kumimoji="0" lang="en-US" altLang="zh-TW" b="1" dirty="0" smtClean="0">
                <a:solidFill>
                  <a:srgbClr val="333333"/>
                </a:solidFill>
                <a:latin typeface="Arial Unicode MS" panose="020B0604020202020204" pitchFamily="34" charset="-120"/>
                <a:ea typeface="Monaco"/>
              </a:rPr>
              <a:t>    </a:t>
            </a:r>
            <a:r>
              <a:rPr kumimoji="0" lang="en-US" altLang="zh-TW" b="1" dirty="0" smtClean="0">
                <a:solidFill>
                  <a:srgbClr val="C00000"/>
                </a:solidFill>
                <a:latin typeface="Arial Unicode MS" panose="020B0604020202020204" pitchFamily="34" charset="-120"/>
                <a:ea typeface="Monaco"/>
              </a:rPr>
              <a:t>//</a:t>
            </a:r>
            <a:r>
              <a:rPr kumimoji="0" lang="en-US" altLang="zh-TW" b="1" dirty="0" err="1" smtClean="0">
                <a:solidFill>
                  <a:srgbClr val="C00000"/>
                </a:solidFill>
                <a:latin typeface="Arial Unicode MS" panose="020B0604020202020204" pitchFamily="34" charset="-120"/>
                <a:ea typeface="Monaco"/>
              </a:rPr>
              <a:t>DigitalOut</a:t>
            </a:r>
            <a:r>
              <a:rPr kumimoji="0" lang="en-US" altLang="zh-TW" b="1" dirty="0" smtClean="0">
                <a:solidFill>
                  <a:srgbClr val="C00000"/>
                </a:solidFill>
                <a:latin typeface="Arial Unicode MS" panose="020B0604020202020204" pitchFamily="34" charset="-120"/>
                <a:ea typeface="Monaco"/>
              </a:rPr>
              <a:t> </a:t>
            </a:r>
            <a:r>
              <a:rPr kumimoji="0" lang="en-US" altLang="zh-TW" b="1" dirty="0" smtClean="0">
                <a:solidFill>
                  <a:srgbClr val="C00000"/>
                </a:solidFill>
                <a:latin typeface="Arial Unicode MS" panose="020B0604020202020204" pitchFamily="34" charset="-120"/>
                <a:ea typeface="Monaco"/>
                <a:sym typeface="Wingdings" pitchFamily="2" charset="2"/>
              </a:rPr>
              <a:t> </a:t>
            </a:r>
            <a:r>
              <a:rPr kumimoji="0" lang="en-US" altLang="zh-TW" b="1" dirty="0" err="1" smtClean="0">
                <a:solidFill>
                  <a:srgbClr val="C00000"/>
                </a:solidFill>
                <a:latin typeface="Arial Unicode MS" panose="020B0604020202020204" pitchFamily="34" charset="-120"/>
                <a:ea typeface="Monaco"/>
                <a:sym typeface="Wingdings" pitchFamily="2" charset="2"/>
              </a:rPr>
              <a:t>RpcDigitalOut</a:t>
            </a:r>
            <a:endParaRPr kumimoji="0" lang="en-US" altLang="zh-TW" b="1" dirty="0" smtClean="0">
              <a:solidFill>
                <a:srgbClr val="C00000"/>
              </a:solidFill>
              <a:latin typeface="Arial Unicode MS" panose="020B0604020202020204" pitchFamily="34" charset="-120"/>
              <a:ea typeface="inherit"/>
            </a:endParaRPr>
          </a:p>
          <a:p>
            <a:pPr lvl="0" eaLnBrk="0" hangingPunct="0">
              <a:spcBef>
                <a:spcPct val="30000"/>
              </a:spcBef>
            </a:pPr>
            <a:r>
              <a:rPr kumimoji="0" lang="zh-TW" altLang="zh-TW" b="1" dirty="0" smtClean="0">
                <a:ea typeface="inherit"/>
              </a:rPr>
              <a:t>RpcDigitalOut</a:t>
            </a:r>
            <a:r>
              <a:rPr kumimoji="0" lang="zh-TW" altLang="zh-TW" b="1" dirty="0" smtClean="0">
                <a:solidFill>
                  <a:srgbClr val="333333"/>
                </a:solidFill>
                <a:latin typeface="Arial Unicode MS" panose="020B0604020202020204" pitchFamily="34" charset="-120"/>
                <a:ea typeface="Monaco"/>
              </a:rPr>
              <a:t> </a:t>
            </a:r>
            <a:r>
              <a:rPr kumimoji="0" lang="zh-TW" altLang="zh-TW" b="1" dirty="0" smtClean="0">
                <a:solidFill>
                  <a:srgbClr val="06287E"/>
                </a:solidFill>
                <a:latin typeface="Arial Unicode MS" panose="020B0604020202020204" pitchFamily="34" charset="-120"/>
                <a:ea typeface="inherit"/>
              </a:rPr>
              <a:t>myled2</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ea typeface="inherit"/>
              </a:rPr>
              <a:t>LED2</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solidFill>
                  <a:srgbClr val="4070A0"/>
                </a:solidFill>
                <a:latin typeface="Arial Unicode MS" panose="020B0604020202020204" pitchFamily="34" charset="-120"/>
                <a:ea typeface="inherit"/>
              </a:rPr>
              <a:t>"myled2"</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solidFill>
                  <a:srgbClr val="333333"/>
                </a:solidFill>
                <a:latin typeface="Arial Unicode MS" panose="020B0604020202020204" pitchFamily="34" charset="-120"/>
                <a:ea typeface="Monaco"/>
              </a:rPr>
              <a:t> </a:t>
            </a:r>
            <a:endParaRPr kumimoji="0" lang="en-US" altLang="zh-TW" b="1"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b="1" dirty="0" smtClean="0">
                <a:ea typeface="inherit"/>
              </a:rPr>
              <a:t>RpcDigitalOut</a:t>
            </a:r>
            <a:r>
              <a:rPr kumimoji="0" lang="zh-TW" altLang="zh-TW" b="1" dirty="0" smtClean="0">
                <a:solidFill>
                  <a:srgbClr val="333333"/>
                </a:solidFill>
                <a:latin typeface="Arial Unicode MS" panose="020B0604020202020204" pitchFamily="34" charset="-120"/>
                <a:ea typeface="Monaco"/>
              </a:rPr>
              <a:t> </a:t>
            </a:r>
            <a:r>
              <a:rPr kumimoji="0" lang="zh-TW" altLang="zh-TW" b="1" dirty="0" smtClean="0">
                <a:solidFill>
                  <a:srgbClr val="06287E"/>
                </a:solidFill>
                <a:latin typeface="Arial Unicode MS" panose="020B0604020202020204" pitchFamily="34" charset="-120"/>
                <a:ea typeface="inherit"/>
              </a:rPr>
              <a:t>myled3</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ea typeface="inherit"/>
              </a:rPr>
              <a:t>LED3</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solidFill>
                  <a:srgbClr val="4070A0"/>
                </a:solidFill>
                <a:latin typeface="Arial Unicode MS" panose="020B0604020202020204" pitchFamily="34" charset="-120"/>
                <a:ea typeface="inherit"/>
              </a:rPr>
              <a:t>"myled3"</a:t>
            </a:r>
            <a:r>
              <a:rPr kumimoji="0" lang="zh-TW" altLang="zh-TW" b="1" dirty="0" smtClean="0">
                <a:solidFill>
                  <a:srgbClr val="333333"/>
                </a:solidFill>
                <a:latin typeface="Arial Unicode MS" panose="020B0604020202020204" pitchFamily="34" charset="-120"/>
                <a:ea typeface="inherit"/>
              </a:rPr>
              <a:t>);</a:t>
            </a:r>
            <a:r>
              <a:rPr kumimoji="0" lang="zh-TW" altLang="zh-TW" b="1" dirty="0" smtClean="0">
                <a:solidFill>
                  <a:srgbClr val="333333"/>
                </a:solidFill>
                <a:latin typeface="Arial Unicode MS" panose="020B0604020202020204" pitchFamily="34" charset="-120"/>
                <a:ea typeface="Monaco"/>
              </a:rPr>
              <a:t> </a:t>
            </a:r>
            <a:endParaRPr kumimoji="0" lang="en-US" altLang="zh-TW" b="1" dirty="0" smtClean="0">
              <a:solidFill>
                <a:srgbClr val="333333"/>
              </a:solidFill>
              <a:latin typeface="Arial Unicode MS" panose="020B0604020202020204" pitchFamily="34" charset="-120"/>
              <a:ea typeface="inherit"/>
            </a:endParaRPr>
          </a:p>
        </p:txBody>
      </p:sp>
      <p:graphicFrame>
        <p:nvGraphicFramePr>
          <p:cNvPr id="9" name="Shape 78">
            <a:extLst>
              <a:ext uri="{FF2B5EF4-FFF2-40B4-BE49-F238E27FC236}">
                <a16:creationId xmlns:a16="http://schemas.microsoft.com/office/drawing/2014/main" id="{206A8480-F294-FB45-BEA6-7AD8F99FB7AD}"/>
              </a:ext>
            </a:extLst>
          </p:cNvPr>
          <p:cNvGraphicFramePr/>
          <p:nvPr>
            <p:extLst>
              <p:ext uri="{D42A27DB-BD31-4B8C-83A1-F6EECF244321}">
                <p14:modId xmlns:p14="http://schemas.microsoft.com/office/powerpoint/2010/main" val="3738061528"/>
              </p:ext>
            </p:extLst>
          </p:nvPr>
        </p:nvGraphicFramePr>
        <p:xfrm>
          <a:off x="1062205" y="5260920"/>
          <a:ext cx="7020975" cy="1463090"/>
        </p:xfrm>
        <a:graphic>
          <a:graphicData uri="http://schemas.openxmlformats.org/drawingml/2006/table">
            <a:tbl>
              <a:tblPr firstRow="1" bandRow="1">
                <a:noFill/>
              </a:tblPr>
              <a:tblGrid>
                <a:gridCol w="1935215">
                  <a:extLst>
                    <a:ext uri="{9D8B030D-6E8A-4147-A177-3AD203B41FA5}">
                      <a16:colId xmlns:a16="http://schemas.microsoft.com/office/drawing/2014/main" val="20000"/>
                    </a:ext>
                  </a:extLst>
                </a:gridCol>
                <a:gridCol w="5085760">
                  <a:extLst>
                    <a:ext uri="{9D8B030D-6E8A-4147-A177-3AD203B41FA5}">
                      <a16:colId xmlns:a16="http://schemas.microsoft.com/office/drawing/2014/main" val="20001"/>
                    </a:ext>
                  </a:extLst>
                </a:gridCol>
              </a:tblGrid>
              <a:tr h="243850">
                <a:tc>
                  <a:txBody>
                    <a:bodyPr/>
                    <a:lstStyle/>
                    <a:p>
                      <a:pPr marL="780415" marR="0" lvl="0" indent="-5715" algn="l" rtl="0">
                        <a:lnSpc>
                          <a:spcPct val="100000"/>
                        </a:lnSpc>
                        <a:spcBef>
                          <a:spcPts val="0"/>
                        </a:spcBef>
                        <a:buSzPct val="25000"/>
                        <a:buNone/>
                      </a:pPr>
                      <a:r>
                        <a:rPr lang="en-US" sz="1600" dirty="0">
                          <a:solidFill>
                            <a:srgbClr val="FFFFFF"/>
                          </a:solidFill>
                          <a:latin typeface="Calibri"/>
                          <a:ea typeface="Calibri"/>
                          <a:cs typeface="Calibri"/>
                          <a:sym typeface="Calibri"/>
                        </a:rPr>
                        <a:t>Function</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4F81BC"/>
                    </a:solidFill>
                  </a:tcPr>
                </a:tc>
                <a:tc>
                  <a:txBody>
                    <a:bodyPr/>
                    <a:lstStyle/>
                    <a:p>
                      <a:pPr marL="0" marR="0" lvl="0" indent="0" algn="ctr" rtl="0">
                        <a:lnSpc>
                          <a:spcPct val="100000"/>
                        </a:lnSpc>
                        <a:spcBef>
                          <a:spcPts val="0"/>
                        </a:spcBef>
                        <a:buSzPct val="25000"/>
                        <a:buNone/>
                      </a:pPr>
                      <a:r>
                        <a:rPr lang="en-US" sz="1600" dirty="0">
                          <a:solidFill>
                            <a:srgbClr val="FFFFFF"/>
                          </a:solidFill>
                          <a:latin typeface="Calibri"/>
                          <a:ea typeface="Calibri"/>
                          <a:cs typeface="Calibri"/>
                          <a:sym typeface="Calibri"/>
                        </a:rPr>
                        <a:t>Usage</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4F81BC"/>
                    </a:solidFill>
                  </a:tcPr>
                </a:tc>
                <a:extLst>
                  <a:ext uri="{0D108BD9-81ED-4DB2-BD59-A6C34878D82A}">
                    <a16:rowId xmlns:a16="http://schemas.microsoft.com/office/drawing/2014/main" val="10000"/>
                  </a:ext>
                </a:extLst>
              </a:tr>
              <a:tr h="243850">
                <a:tc>
                  <a:txBody>
                    <a:bodyPr/>
                    <a:lstStyle/>
                    <a:p>
                      <a:pPr marL="62230" marR="0" lvl="0" indent="-11430" algn="l" rtl="0">
                        <a:lnSpc>
                          <a:spcPct val="100000"/>
                        </a:lnSpc>
                        <a:spcBef>
                          <a:spcPts val="0"/>
                        </a:spcBef>
                        <a:buSzPct val="25000"/>
                        <a:buNone/>
                      </a:pPr>
                      <a:r>
                        <a:rPr lang="en-US" sz="1600" b="1" dirty="0" err="1">
                          <a:latin typeface="Calibri"/>
                          <a:ea typeface="Calibri"/>
                          <a:cs typeface="Calibri"/>
                          <a:sym typeface="Calibri"/>
                        </a:rPr>
                        <a:t>DigitalOut</a:t>
                      </a:r>
                      <a:endParaRPr lang="en-US" sz="1600" b="1" dirty="0">
                        <a:latin typeface="Calibri"/>
                        <a:ea typeface="Calibri"/>
                        <a:cs typeface="Calibri"/>
                        <a:sym typeface="Calibri"/>
                      </a:endParaRP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62230" marR="0" lvl="0" indent="-11430" algn="l" rtl="0">
                        <a:lnSpc>
                          <a:spcPct val="100000"/>
                        </a:lnSpc>
                        <a:spcBef>
                          <a:spcPts val="0"/>
                        </a:spcBef>
                        <a:buSzPct val="25000"/>
                        <a:buNone/>
                      </a:pPr>
                      <a:r>
                        <a:rPr lang="en-US" sz="1600" dirty="0">
                          <a:latin typeface="Calibri"/>
                          <a:ea typeface="Calibri"/>
                          <a:cs typeface="Calibri"/>
                          <a:sym typeface="Calibri"/>
                        </a:rPr>
                        <a:t>Create a </a:t>
                      </a:r>
                      <a:r>
                        <a:rPr lang="en-US" sz="1600" dirty="0" err="1">
                          <a:latin typeface="Calibri"/>
                          <a:ea typeface="Calibri"/>
                          <a:cs typeface="Calibri"/>
                          <a:sym typeface="Calibri"/>
                        </a:rPr>
                        <a:t>DigitalOut</a:t>
                      </a:r>
                      <a:r>
                        <a:rPr lang="en-US" sz="1600" dirty="0">
                          <a:latin typeface="Calibri"/>
                          <a:ea typeface="Calibri"/>
                          <a:cs typeface="Calibri"/>
                          <a:sym typeface="Calibri"/>
                        </a:rPr>
                        <a:t> connected to the specified pin</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3800">
                <a:tc>
                  <a:txBody>
                    <a:bodyPr/>
                    <a:lstStyle/>
                    <a:p>
                      <a:pPr marL="62230" marR="0" lvl="0" indent="-11430" algn="l" rtl="0">
                        <a:lnSpc>
                          <a:spcPct val="100000"/>
                        </a:lnSpc>
                        <a:spcBef>
                          <a:spcPts val="0"/>
                        </a:spcBef>
                        <a:buSzPct val="25000"/>
                        <a:buNone/>
                      </a:pPr>
                      <a:r>
                        <a:rPr lang="en-US" sz="1600" b="1" dirty="0">
                          <a:solidFill>
                            <a:srgbClr val="C00000"/>
                          </a:solidFill>
                          <a:latin typeface="Calibri"/>
                          <a:ea typeface="Calibri"/>
                          <a:cs typeface="Calibri"/>
                          <a:sym typeface="Calibri"/>
                        </a:rPr>
                        <a:t>write</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62230" marR="0" lvl="0" indent="-11430" algn="l" rtl="0">
                        <a:lnSpc>
                          <a:spcPct val="100000"/>
                        </a:lnSpc>
                        <a:spcBef>
                          <a:spcPts val="0"/>
                        </a:spcBef>
                        <a:buSzPct val="25000"/>
                        <a:buNone/>
                      </a:pPr>
                      <a:r>
                        <a:rPr lang="en-US" sz="1600">
                          <a:latin typeface="Calibri"/>
                          <a:ea typeface="Calibri"/>
                          <a:cs typeface="Calibri"/>
                          <a:sym typeface="Calibri"/>
                        </a:rPr>
                        <a:t>Set the output, specified as 0 or 1 (int)</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3850">
                <a:tc>
                  <a:txBody>
                    <a:bodyPr/>
                    <a:lstStyle/>
                    <a:p>
                      <a:pPr marL="62230" marR="0" lvl="0" indent="-11430" algn="l" rtl="0">
                        <a:lnSpc>
                          <a:spcPct val="100000"/>
                        </a:lnSpc>
                        <a:spcBef>
                          <a:spcPts val="0"/>
                        </a:spcBef>
                        <a:buSzPct val="25000"/>
                        <a:buNone/>
                      </a:pPr>
                      <a:r>
                        <a:rPr lang="en-US" sz="1600">
                          <a:latin typeface="Calibri"/>
                          <a:ea typeface="Calibri"/>
                          <a:cs typeface="Calibri"/>
                          <a:sym typeface="Calibri"/>
                        </a:rPr>
                        <a:t>read</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62230" marR="0" lvl="0" indent="-11430" algn="l" rtl="0">
                        <a:lnSpc>
                          <a:spcPct val="100000"/>
                        </a:lnSpc>
                        <a:spcBef>
                          <a:spcPts val="0"/>
                        </a:spcBef>
                        <a:buSzPct val="25000"/>
                        <a:buNone/>
                      </a:pPr>
                      <a:r>
                        <a:rPr lang="en-US" sz="1600">
                          <a:latin typeface="Calibri"/>
                          <a:ea typeface="Calibri"/>
                          <a:cs typeface="Calibri"/>
                          <a:sym typeface="Calibri"/>
                        </a:rPr>
                        <a:t>Return the output setting, represented as 0 or 1 (int)</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3850">
                <a:tc>
                  <a:txBody>
                    <a:bodyPr/>
                    <a:lstStyle/>
                    <a:p>
                      <a:pPr marL="62230" marR="0" lvl="0" indent="-11430" algn="l" rtl="0">
                        <a:lnSpc>
                          <a:spcPct val="100000"/>
                        </a:lnSpc>
                        <a:spcBef>
                          <a:spcPts val="0"/>
                        </a:spcBef>
                        <a:buSzPct val="25000"/>
                        <a:buNone/>
                      </a:pPr>
                      <a:r>
                        <a:rPr lang="en-US" sz="1600">
                          <a:latin typeface="Calibri"/>
                          <a:ea typeface="Calibri"/>
                          <a:cs typeface="Calibri"/>
                          <a:sym typeface="Calibri"/>
                        </a:rPr>
                        <a:t>operator =</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62230" marR="0" lvl="0" indent="-11430" algn="l" rtl="0">
                        <a:lnSpc>
                          <a:spcPct val="100000"/>
                        </a:lnSpc>
                        <a:spcBef>
                          <a:spcPts val="0"/>
                        </a:spcBef>
                        <a:buSzPct val="25000"/>
                        <a:buNone/>
                      </a:pPr>
                      <a:r>
                        <a:rPr lang="en-US" sz="1600" dirty="0">
                          <a:latin typeface="Calibri"/>
                          <a:ea typeface="Calibri"/>
                          <a:cs typeface="Calibri"/>
                          <a:sym typeface="Calibri"/>
                        </a:rPr>
                        <a:t>A shorthand for write (overload operator)</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3850">
                <a:tc>
                  <a:txBody>
                    <a:bodyPr/>
                    <a:lstStyle/>
                    <a:p>
                      <a:pPr marL="62230" marR="0" lvl="0" indent="-11430" algn="l" rtl="0">
                        <a:lnSpc>
                          <a:spcPct val="100000"/>
                        </a:lnSpc>
                        <a:spcBef>
                          <a:spcPts val="0"/>
                        </a:spcBef>
                        <a:buSzPct val="25000"/>
                        <a:buNone/>
                      </a:pPr>
                      <a:r>
                        <a:rPr lang="en-US" sz="1600">
                          <a:latin typeface="Calibri"/>
                          <a:ea typeface="Calibri"/>
                          <a:cs typeface="Calibri"/>
                          <a:sym typeface="Calibri"/>
                        </a:rPr>
                        <a:t>operator int()</a:t>
                      </a: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62230" marR="0" lvl="0" indent="-11430" algn="l" rtl="0">
                        <a:lnSpc>
                          <a:spcPct val="100000"/>
                        </a:lnSpc>
                        <a:spcBef>
                          <a:spcPts val="0"/>
                        </a:spcBef>
                        <a:buSzPct val="25000"/>
                        <a:buNone/>
                      </a:pPr>
                      <a:r>
                        <a:rPr lang="en-US" sz="1600" dirty="0">
                          <a:latin typeface="Calibri"/>
                          <a:ea typeface="Calibri"/>
                          <a:cs typeface="Calibri"/>
                          <a:sym typeface="Calibri"/>
                        </a:rPr>
                        <a:t>A shorthand for read </a:t>
                      </a:r>
                      <a:r>
                        <a:rPr lang="en-US" altLang="zh-TW" sz="1600" dirty="0">
                          <a:latin typeface="Calibri"/>
                          <a:ea typeface="Calibri"/>
                          <a:cs typeface="Calibri"/>
                          <a:sym typeface="Calibri"/>
                        </a:rPr>
                        <a:t>(overload operator)</a:t>
                      </a:r>
                      <a:endParaRPr lang="en-US" sz="1600" dirty="0">
                        <a:latin typeface="Calibri"/>
                        <a:ea typeface="Calibri"/>
                        <a:cs typeface="Calibri"/>
                        <a:sym typeface="Calibri"/>
                      </a:endParaRPr>
                    </a:p>
                  </a:txBody>
                  <a:tcPr marL="0" marR="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5841535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t>RPC Over </a:t>
            </a:r>
            <a:r>
              <a:rPr lang="en-US" altLang="zh-TW" b="0" dirty="0" smtClean="0"/>
              <a:t>Serial</a:t>
            </a:r>
            <a:r>
              <a:rPr lang="en-US" altLang="zh-TW" dirty="0" smtClean="0"/>
              <a:t/>
            </a:r>
            <a:br>
              <a:rPr lang="en-US" altLang="zh-TW" dirty="0" smtClean="0"/>
            </a:br>
            <a:endParaRPr lang="zh-TW" altLang="en-US" dirty="0"/>
          </a:p>
        </p:txBody>
      </p:sp>
      <p:sp>
        <p:nvSpPr>
          <p:cNvPr id="4" name="投影片編號版面配置區 3"/>
          <p:cNvSpPr>
            <a:spLocks noGrp="1"/>
          </p:cNvSpPr>
          <p:nvPr>
            <p:ph type="sldNum" sz="quarter" idx="12"/>
          </p:nvPr>
        </p:nvSpPr>
        <p:spPr/>
        <p:txBody>
          <a:bodyPr/>
          <a:lstStyle/>
          <a:p>
            <a:fld id="{B6E0B0A6-70CB-4CB1-BAEB-8949881E3F44}" type="slidenum">
              <a:rPr lang="en-US" altLang="zh-TW" smtClean="0"/>
              <a:pPr/>
              <a:t>9</a:t>
            </a:fld>
            <a:endParaRPr lang="en-US" altLang="zh-TW"/>
          </a:p>
        </p:txBody>
      </p:sp>
      <p:sp>
        <p:nvSpPr>
          <p:cNvPr id="5" name="文字方塊 4"/>
          <p:cNvSpPr txBox="1"/>
          <p:nvPr/>
        </p:nvSpPr>
        <p:spPr>
          <a:xfrm>
            <a:off x="357158" y="2060848"/>
            <a:ext cx="8286808" cy="4025717"/>
          </a:xfrm>
          <a:prstGeom prst="rect">
            <a:avLst/>
          </a:prstGeom>
          <a:noFill/>
          <a:ln>
            <a:solidFill>
              <a:srgbClr val="008000"/>
            </a:solidFill>
          </a:ln>
        </p:spPr>
        <p:txBody>
          <a:bodyPr wrap="square" rtlCol="0">
            <a:spAutoFit/>
          </a:bodyPr>
          <a:lstStyle/>
          <a:p>
            <a:r>
              <a:rPr lang="en-US" altLang="zh-TW" dirty="0" smtClean="0">
                <a:solidFill>
                  <a:srgbClr val="0000CC"/>
                </a:solidFill>
              </a:rPr>
              <a:t>/*</a:t>
            </a:r>
            <a:r>
              <a:rPr kumimoji="0" lang="zh-TW" altLang="zh-TW" i="1" dirty="0">
                <a:solidFill>
                  <a:srgbClr val="408090"/>
                </a:solidFill>
                <a:latin typeface="Arial Unicode MS" panose="020B0604020202020204" pitchFamily="34" charset="-120"/>
                <a:ea typeface="inherit"/>
              </a:rPr>
              <a:t>This example program has been updated to use the RPC implementation in the new mbed libraries</a:t>
            </a:r>
            <a:r>
              <a:rPr kumimoji="0" lang="zh-TW" altLang="zh-TW" sz="800" dirty="0"/>
              <a:t> </a:t>
            </a:r>
            <a:r>
              <a:rPr kumimoji="0" lang="en-US" altLang="zh-TW" sz="800" dirty="0" smtClean="0"/>
              <a:t>. </a:t>
            </a:r>
            <a:r>
              <a:rPr kumimoji="0" lang="zh-TW" altLang="zh-TW" i="1" dirty="0">
                <a:solidFill>
                  <a:srgbClr val="408090"/>
                </a:solidFill>
                <a:latin typeface="Arial Unicode MS" panose="020B0604020202020204" pitchFamily="34" charset="-120"/>
                <a:ea typeface="inherit"/>
              </a:rPr>
              <a:t>This example demonstrates using RPC over serial </a:t>
            </a:r>
          </a:p>
          <a:p>
            <a:r>
              <a:rPr lang="zh-TW" altLang="en-US" dirty="0" smtClean="0">
                <a:solidFill>
                  <a:srgbClr val="0000CC"/>
                </a:solidFill>
              </a:rPr>
              <a:t>*</a:t>
            </a:r>
            <a:r>
              <a:rPr lang="en-US" altLang="zh-TW" dirty="0" smtClean="0">
                <a:solidFill>
                  <a:srgbClr val="0000CC"/>
                </a:solidFill>
              </a:rPr>
              <a:t>/ </a:t>
            </a:r>
          </a:p>
          <a:p>
            <a:endParaRPr lang="en-US" altLang="zh-TW" dirty="0" smtClean="0"/>
          </a:p>
          <a:p>
            <a:r>
              <a:rPr lang="en-US" altLang="zh-TW" dirty="0" smtClean="0">
                <a:solidFill>
                  <a:srgbClr val="008000"/>
                </a:solidFill>
              </a:rPr>
              <a:t>#include </a:t>
            </a:r>
            <a:r>
              <a:rPr lang="en-US" altLang="zh-TW" dirty="0" smtClean="0"/>
              <a:t>"</a:t>
            </a:r>
            <a:r>
              <a:rPr lang="en-US" altLang="zh-TW" dirty="0" err="1" smtClean="0"/>
              <a:t>mbed.h</a:t>
            </a:r>
            <a:r>
              <a:rPr lang="en-US" altLang="zh-TW" dirty="0" smtClean="0"/>
              <a:t>" </a:t>
            </a:r>
          </a:p>
          <a:p>
            <a:r>
              <a:rPr lang="en-US" altLang="zh-TW" dirty="0" smtClean="0">
                <a:solidFill>
                  <a:srgbClr val="008000"/>
                </a:solidFill>
              </a:rPr>
              <a:t>#include </a:t>
            </a:r>
            <a:r>
              <a:rPr lang="en-US" altLang="zh-TW" dirty="0" smtClean="0"/>
              <a:t>“</a:t>
            </a:r>
            <a:r>
              <a:rPr lang="en-US" altLang="zh-TW" b="1" dirty="0" err="1" smtClean="0"/>
              <a:t>mbed_rpc.h</a:t>
            </a:r>
            <a:r>
              <a:rPr lang="en-US" altLang="zh-TW" dirty="0" smtClean="0"/>
              <a:t>”</a:t>
            </a:r>
          </a:p>
          <a:p>
            <a:endParaRPr lang="en-US" altLang="zh-TW" dirty="0" smtClean="0"/>
          </a:p>
          <a:p>
            <a:pPr lvl="0"/>
            <a:r>
              <a:rPr kumimoji="0" lang="zh-TW" altLang="zh-TW" i="1" dirty="0" smtClean="0">
                <a:solidFill>
                  <a:srgbClr val="408090"/>
                </a:solidFill>
                <a:latin typeface="Arial Unicode MS" panose="020B0604020202020204" pitchFamily="34" charset="-120"/>
                <a:ea typeface="inherit"/>
              </a:rPr>
              <a:t>/</a:t>
            </a:r>
            <a:r>
              <a:rPr kumimoji="0" lang="en-US" altLang="zh-TW" i="1" dirty="0" smtClean="0">
                <a:solidFill>
                  <a:srgbClr val="408090"/>
                </a:solidFill>
                <a:latin typeface="Arial Unicode MS" panose="020B0604020202020204" pitchFamily="34" charset="-120"/>
                <a:ea typeface="inherit"/>
              </a:rPr>
              <a:t>/</a:t>
            </a:r>
            <a:r>
              <a:rPr kumimoji="0" lang="zh-TW" altLang="zh-TW" i="1" dirty="0" smtClean="0">
                <a:solidFill>
                  <a:srgbClr val="408090"/>
                </a:solidFill>
                <a:latin typeface="Arial Unicode MS" panose="020B0604020202020204" pitchFamily="34" charset="-120"/>
                <a:ea typeface="inherit"/>
              </a:rPr>
              <a:t>U</a:t>
            </a:r>
            <a:r>
              <a:rPr kumimoji="0" lang="zh-TW" altLang="zh-TW" i="1" dirty="0">
                <a:solidFill>
                  <a:srgbClr val="408090"/>
                </a:solidFill>
                <a:latin typeface="Arial Unicode MS" panose="020B0604020202020204" pitchFamily="34" charset="-120"/>
                <a:ea typeface="inherit"/>
              </a:rPr>
              <a:t>se the RPC enabled wrapped class - see RpcClasses.h for more info</a:t>
            </a:r>
            <a:r>
              <a:rPr kumimoji="0" lang="zh-TW" altLang="zh-TW" sz="800" dirty="0"/>
              <a:t> </a:t>
            </a:r>
            <a:endParaRPr kumimoji="0" lang="zh-TW" altLang="zh-TW" sz="4400" dirty="0"/>
          </a:p>
          <a:p>
            <a:endParaRPr lang="en-US" altLang="zh-TW" dirty="0" smtClean="0"/>
          </a:p>
          <a:p>
            <a:pPr lvl="0" eaLnBrk="0" hangingPunct="0">
              <a:spcBef>
                <a:spcPct val="30000"/>
              </a:spcBef>
            </a:pPr>
            <a:r>
              <a:rPr kumimoji="0" lang="zh-TW" altLang="zh-TW" b="1" dirty="0">
                <a:solidFill>
                  <a:srgbClr val="C00000"/>
                </a:solidFill>
                <a:ea typeface="inherit"/>
              </a:rPr>
              <a:t>RpcDigitalOut</a:t>
            </a:r>
            <a:r>
              <a:rPr kumimoji="0" lang="zh-TW" altLang="zh-TW" dirty="0">
                <a:solidFill>
                  <a:srgbClr val="333333"/>
                </a:solidFill>
                <a:latin typeface="Arial Unicode MS" panose="020B0604020202020204" pitchFamily="34" charset="-120"/>
                <a:ea typeface="Monaco"/>
              </a:rPr>
              <a:t> </a:t>
            </a:r>
            <a:r>
              <a:rPr kumimoji="0" lang="zh-TW" altLang="zh-TW" b="1" dirty="0">
                <a:solidFill>
                  <a:srgbClr val="06287E"/>
                </a:solidFill>
                <a:latin typeface="Arial Unicode MS" panose="020B0604020202020204" pitchFamily="34" charset="-120"/>
                <a:ea typeface="inherit"/>
              </a:rPr>
              <a:t>myled</a:t>
            </a:r>
            <a:r>
              <a:rPr kumimoji="0" lang="zh-TW" altLang="zh-TW" b="1" dirty="0">
                <a:solidFill>
                  <a:srgbClr val="333333"/>
                </a:solidFill>
                <a:latin typeface="Arial Unicode MS" panose="020B0604020202020204" pitchFamily="34" charset="-120"/>
                <a:ea typeface="inherit"/>
              </a:rPr>
              <a:t>(</a:t>
            </a:r>
            <a:r>
              <a:rPr kumimoji="0" lang="zh-TW" altLang="zh-TW" b="1" dirty="0">
                <a:ea typeface="inherit"/>
              </a:rPr>
              <a:t>LED1</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4070A0"/>
                </a:solidFill>
                <a:latin typeface="Arial Unicode MS" panose="020B0604020202020204" pitchFamily="34" charset="-120"/>
                <a:ea typeface="inherit"/>
              </a:rPr>
              <a:t>"myled"</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333333"/>
                </a:solidFill>
                <a:latin typeface="Arial Unicode MS" panose="020B0604020202020204" pitchFamily="34" charset="-120"/>
                <a:ea typeface="Monaco"/>
              </a:rPr>
              <a:t> </a:t>
            </a:r>
            <a:r>
              <a:rPr kumimoji="0" lang="en-US" altLang="zh-TW" b="1" dirty="0" smtClean="0">
                <a:solidFill>
                  <a:srgbClr val="333333"/>
                </a:solidFill>
                <a:latin typeface="Arial Unicode MS" panose="020B0604020202020204" pitchFamily="34" charset="-120"/>
                <a:ea typeface="Monaco"/>
              </a:rPr>
              <a:t>          // </a:t>
            </a:r>
            <a:r>
              <a:rPr kumimoji="0" lang="en-US" altLang="zh-TW" b="1" dirty="0" err="1" smtClean="0">
                <a:solidFill>
                  <a:srgbClr val="333333"/>
                </a:solidFill>
                <a:latin typeface="Arial Unicode MS" panose="020B0604020202020204" pitchFamily="34" charset="-120"/>
                <a:ea typeface="Monaco"/>
              </a:rPr>
              <a:t>mbed</a:t>
            </a:r>
            <a:r>
              <a:rPr kumimoji="0" lang="en-US" altLang="zh-TW" b="1" dirty="0" smtClean="0">
                <a:solidFill>
                  <a:srgbClr val="333333"/>
                </a:solidFill>
                <a:latin typeface="Arial Unicode MS" panose="020B0604020202020204" pitchFamily="34" charset="-120"/>
                <a:ea typeface="Monaco"/>
              </a:rPr>
              <a:t> (RPC) object </a:t>
            </a:r>
            <a:r>
              <a:rPr kumimoji="0" lang="en-US" altLang="zh-TW" b="1" dirty="0" err="1" smtClean="0">
                <a:solidFill>
                  <a:srgbClr val="0000CC"/>
                </a:solidFill>
                <a:latin typeface="Arial Unicode MS" panose="020B0604020202020204" pitchFamily="34" charset="-120"/>
                <a:ea typeface="Monaco"/>
              </a:rPr>
              <a:t>myled</a:t>
            </a:r>
            <a:endParaRPr kumimoji="0" lang="en-US" altLang="zh-TW" b="1" dirty="0" smtClean="0">
              <a:solidFill>
                <a:srgbClr val="0000CC"/>
              </a:solidFill>
              <a:latin typeface="Arial Unicode MS" panose="020B0604020202020204" pitchFamily="34" charset="-120"/>
              <a:ea typeface="inherit"/>
            </a:endParaRPr>
          </a:p>
          <a:p>
            <a:pPr lvl="0" eaLnBrk="0" hangingPunct="0">
              <a:spcBef>
                <a:spcPct val="30000"/>
              </a:spcBef>
            </a:pPr>
            <a:r>
              <a:rPr kumimoji="0" lang="zh-TW" altLang="zh-TW" b="1" dirty="0" smtClean="0">
                <a:solidFill>
                  <a:srgbClr val="C00000"/>
                </a:solidFill>
                <a:ea typeface="inherit"/>
              </a:rPr>
              <a:t>RpcDigitalOut</a:t>
            </a:r>
            <a:r>
              <a:rPr kumimoji="0" lang="zh-TW" altLang="zh-TW" b="1" dirty="0" smtClean="0">
                <a:solidFill>
                  <a:srgbClr val="333333"/>
                </a:solidFill>
                <a:latin typeface="Arial Unicode MS" panose="020B0604020202020204" pitchFamily="34" charset="-120"/>
                <a:ea typeface="Monaco"/>
              </a:rPr>
              <a:t> </a:t>
            </a:r>
            <a:r>
              <a:rPr kumimoji="0" lang="zh-TW" altLang="zh-TW" b="1" dirty="0">
                <a:solidFill>
                  <a:srgbClr val="06287E"/>
                </a:solidFill>
                <a:latin typeface="Arial Unicode MS" panose="020B0604020202020204" pitchFamily="34" charset="-120"/>
                <a:ea typeface="inherit"/>
              </a:rPr>
              <a:t>myled2</a:t>
            </a:r>
            <a:r>
              <a:rPr kumimoji="0" lang="zh-TW" altLang="zh-TW" b="1" dirty="0">
                <a:solidFill>
                  <a:srgbClr val="333333"/>
                </a:solidFill>
                <a:latin typeface="Arial Unicode MS" panose="020B0604020202020204" pitchFamily="34" charset="-120"/>
                <a:ea typeface="inherit"/>
              </a:rPr>
              <a:t>(</a:t>
            </a:r>
            <a:r>
              <a:rPr kumimoji="0" lang="zh-TW" altLang="zh-TW" b="1" dirty="0">
                <a:ea typeface="inherit"/>
              </a:rPr>
              <a:t>LED2</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4070A0"/>
                </a:solidFill>
                <a:latin typeface="Arial Unicode MS" panose="020B0604020202020204" pitchFamily="34" charset="-120"/>
                <a:ea typeface="inherit"/>
              </a:rPr>
              <a:t>"myled2"</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333333"/>
                </a:solidFill>
                <a:latin typeface="Arial Unicode MS" panose="020B0604020202020204" pitchFamily="34" charset="-120"/>
                <a:ea typeface="Monaco"/>
              </a:rPr>
              <a:t> </a:t>
            </a:r>
            <a:endParaRPr kumimoji="0" lang="en-US" altLang="zh-TW" b="1"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b="1" dirty="0" smtClean="0">
                <a:solidFill>
                  <a:srgbClr val="C00000"/>
                </a:solidFill>
                <a:ea typeface="inherit"/>
              </a:rPr>
              <a:t>RpcDigitalOut</a:t>
            </a:r>
            <a:r>
              <a:rPr kumimoji="0" lang="zh-TW" altLang="zh-TW" b="1" dirty="0" smtClean="0">
                <a:solidFill>
                  <a:srgbClr val="333333"/>
                </a:solidFill>
                <a:latin typeface="Arial Unicode MS" panose="020B0604020202020204" pitchFamily="34" charset="-120"/>
                <a:ea typeface="Monaco"/>
              </a:rPr>
              <a:t> </a:t>
            </a:r>
            <a:r>
              <a:rPr kumimoji="0" lang="zh-TW" altLang="zh-TW" b="1" dirty="0">
                <a:solidFill>
                  <a:srgbClr val="06287E"/>
                </a:solidFill>
                <a:latin typeface="Arial Unicode MS" panose="020B0604020202020204" pitchFamily="34" charset="-120"/>
                <a:ea typeface="inherit"/>
              </a:rPr>
              <a:t>myled3</a:t>
            </a:r>
            <a:r>
              <a:rPr kumimoji="0" lang="zh-TW" altLang="zh-TW" b="1" dirty="0">
                <a:solidFill>
                  <a:srgbClr val="333333"/>
                </a:solidFill>
                <a:latin typeface="Arial Unicode MS" panose="020B0604020202020204" pitchFamily="34" charset="-120"/>
                <a:ea typeface="inherit"/>
              </a:rPr>
              <a:t>(</a:t>
            </a:r>
            <a:r>
              <a:rPr kumimoji="0" lang="zh-TW" altLang="zh-TW" b="1" dirty="0">
                <a:ea typeface="inherit"/>
              </a:rPr>
              <a:t>LED3</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4070A0"/>
                </a:solidFill>
                <a:latin typeface="Arial Unicode MS" panose="020B0604020202020204" pitchFamily="34" charset="-120"/>
                <a:ea typeface="inherit"/>
              </a:rPr>
              <a:t>"myled3"</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333333"/>
                </a:solidFill>
                <a:latin typeface="Arial Unicode MS" panose="020B0604020202020204" pitchFamily="34" charset="-120"/>
                <a:ea typeface="Monaco"/>
              </a:rPr>
              <a:t> </a:t>
            </a:r>
            <a:endParaRPr kumimoji="0" lang="en-US" altLang="zh-TW" b="1" dirty="0" smtClean="0">
              <a:solidFill>
                <a:srgbClr val="333333"/>
              </a:solidFill>
              <a:latin typeface="Arial Unicode MS" panose="020B0604020202020204" pitchFamily="34" charset="-120"/>
              <a:ea typeface="inherit"/>
            </a:endParaRPr>
          </a:p>
          <a:p>
            <a:pPr lvl="0" eaLnBrk="0" hangingPunct="0">
              <a:spcBef>
                <a:spcPct val="30000"/>
              </a:spcBef>
            </a:pPr>
            <a:r>
              <a:rPr kumimoji="0" lang="zh-TW" altLang="zh-TW" b="1" dirty="0" smtClean="0">
                <a:ea typeface="inherit"/>
              </a:rPr>
              <a:t>Serial</a:t>
            </a:r>
            <a:r>
              <a:rPr kumimoji="0" lang="zh-TW" altLang="zh-TW" b="1" dirty="0" smtClean="0">
                <a:solidFill>
                  <a:srgbClr val="333333"/>
                </a:solidFill>
                <a:latin typeface="Arial Unicode MS" panose="020B0604020202020204" pitchFamily="34" charset="-120"/>
                <a:ea typeface="Monaco"/>
              </a:rPr>
              <a:t> </a:t>
            </a:r>
            <a:r>
              <a:rPr kumimoji="0" lang="zh-TW" altLang="zh-TW" b="1" dirty="0">
                <a:solidFill>
                  <a:srgbClr val="06287E"/>
                </a:solidFill>
                <a:latin typeface="Arial Unicode MS" panose="020B0604020202020204" pitchFamily="34" charset="-120"/>
                <a:ea typeface="inherit"/>
              </a:rPr>
              <a:t>pc</a:t>
            </a:r>
            <a:r>
              <a:rPr kumimoji="0" lang="zh-TW" altLang="zh-TW" b="1" dirty="0">
                <a:solidFill>
                  <a:srgbClr val="333333"/>
                </a:solidFill>
                <a:latin typeface="Arial Unicode MS" panose="020B0604020202020204" pitchFamily="34" charset="-120"/>
                <a:ea typeface="inherit"/>
              </a:rPr>
              <a:t>(</a:t>
            </a:r>
            <a:r>
              <a:rPr kumimoji="0" lang="zh-TW" altLang="zh-TW" b="1" dirty="0">
                <a:ea typeface="inherit"/>
              </a:rPr>
              <a:t>USBTX</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333333"/>
                </a:solidFill>
                <a:latin typeface="Arial Unicode MS" panose="020B0604020202020204" pitchFamily="34" charset="-120"/>
                <a:ea typeface="Monaco"/>
              </a:rPr>
              <a:t> </a:t>
            </a:r>
            <a:r>
              <a:rPr kumimoji="0" lang="zh-TW" altLang="zh-TW" b="1" dirty="0">
                <a:ea typeface="inherit"/>
              </a:rPr>
              <a:t>USBRX</a:t>
            </a:r>
            <a:r>
              <a:rPr kumimoji="0" lang="zh-TW" altLang="zh-TW" b="1" dirty="0">
                <a:solidFill>
                  <a:srgbClr val="333333"/>
                </a:solidFill>
                <a:latin typeface="Arial Unicode MS" panose="020B0604020202020204" pitchFamily="34" charset="-120"/>
                <a:ea typeface="inherit"/>
              </a:rPr>
              <a:t>);</a:t>
            </a:r>
            <a:r>
              <a:rPr kumimoji="0" lang="zh-TW" altLang="zh-TW" b="1" dirty="0">
                <a:solidFill>
                  <a:srgbClr val="333333"/>
                </a:solidFill>
                <a:latin typeface="Arial Unicode MS" panose="020B0604020202020204" pitchFamily="34" charset="-120"/>
                <a:ea typeface="Monaco"/>
              </a:rPr>
              <a:t> </a:t>
            </a:r>
            <a:endParaRPr kumimoji="0" lang="en-US" altLang="zh-TW" b="1" dirty="0" smtClean="0">
              <a:solidFill>
                <a:srgbClr val="333333"/>
              </a:solidFill>
              <a:latin typeface="Arial Unicode MS" panose="020B0604020202020204" pitchFamily="34" charset="-120"/>
              <a:ea typeface="inherit"/>
            </a:endParaRPr>
          </a:p>
        </p:txBody>
      </p:sp>
      <p:sp>
        <p:nvSpPr>
          <p:cNvPr id="7" name="Rectangle 3"/>
          <p:cNvSpPr>
            <a:spLocks noChangeArrowheads="1"/>
          </p:cNvSpPr>
          <p:nvPr/>
        </p:nvSpPr>
        <p:spPr bwMode="auto">
          <a:xfrm>
            <a:off x="0" y="57249"/>
            <a:ext cx="65" cy="342701"/>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5"/>
          <p:cNvSpPr>
            <a:spLocks noChangeArrowheads="1"/>
          </p:cNvSpPr>
          <p:nvPr/>
        </p:nvSpPr>
        <p:spPr bwMode="auto">
          <a:xfrm>
            <a:off x="0" y="103416"/>
            <a:ext cx="65" cy="25036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5067" numCol="1" anchor="ctr" anchorCtr="0" compatLnSpc="1">
            <a:prstTxWarp prst="textNoShape">
              <a:avLst/>
            </a:prstTxWarp>
            <a:spAutoFit/>
          </a:bodyPr>
          <a:lstStyle>
            <a:lvl1pPr eaLnBrk="0" hangingPunct="0">
              <a:spcBef>
                <a:spcPct val="30000"/>
              </a:spcBef>
              <a:defRPr sz="1200">
                <a:solidFill>
                  <a:schemeClr val="tx1"/>
                </a:solidFill>
                <a:latin typeface="Arial" panose="020B0604020202020204" pitchFamily="34" charset="0"/>
              </a:defRPr>
            </a:lvl1pPr>
            <a:lvl2pPr eaLnBrk="0" hangingPunct="0">
              <a:spcBef>
                <a:spcPct val="30000"/>
              </a:spcBef>
              <a:defRPr sz="1200">
                <a:solidFill>
                  <a:schemeClr val="tx1"/>
                </a:solidFill>
                <a:latin typeface="Arial" panose="020B0604020202020204" pitchFamily="34" charset="0"/>
              </a:defRPr>
            </a:lvl2pPr>
            <a:lvl3pPr eaLnBrk="0" hangingPunct="0">
              <a:spcBef>
                <a:spcPct val="30000"/>
              </a:spcBef>
              <a:defRPr sz="1200">
                <a:solidFill>
                  <a:schemeClr val="tx1"/>
                </a:solidFill>
                <a:latin typeface="Arial" panose="020B0604020202020204" pitchFamily="34" charset="0"/>
              </a:defRPr>
            </a:lvl3pPr>
            <a:lvl4pPr eaLnBrk="0" hangingPunct="0">
              <a:spcBef>
                <a:spcPct val="30000"/>
              </a:spcBef>
              <a:defRPr sz="1200">
                <a:solidFill>
                  <a:schemeClr val="tx1"/>
                </a:solidFill>
                <a:latin typeface="Arial" panose="020B0604020202020204" pitchFamily="34" charset="0"/>
              </a:defRPr>
            </a:lvl4pPr>
            <a:lvl5pPr eaLnBrk="0" hangingPunct="0">
              <a:spcBef>
                <a:spcPct val="30000"/>
              </a:spcBef>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Arial" panose="020B0604020202020204" pitchFamily="34" charset="0"/>
            </a:endParaRPr>
          </a:p>
        </p:txBody>
      </p:sp>
      <p:sp>
        <p:nvSpPr>
          <p:cNvPr id="10" name="矩形 9"/>
          <p:cNvSpPr/>
          <p:nvPr/>
        </p:nvSpPr>
        <p:spPr>
          <a:xfrm>
            <a:off x="322270" y="1445284"/>
            <a:ext cx="4267515" cy="430887"/>
          </a:xfrm>
          <a:prstGeom prst="rect">
            <a:avLst/>
          </a:prstGeom>
        </p:spPr>
        <p:txBody>
          <a:bodyPr wrap="none">
            <a:spAutoFit/>
          </a:bodyPr>
          <a:lstStyle/>
          <a:p>
            <a:r>
              <a:rPr lang="en-US" altLang="zh-TW" sz="2200" b="1" dirty="0">
                <a:latin typeface="+mn-lt"/>
              </a:rPr>
              <a:t>Start VS code to edit </a:t>
            </a:r>
            <a:r>
              <a:rPr lang="en-US" altLang="zh-TW" sz="2200" b="1" dirty="0">
                <a:solidFill>
                  <a:srgbClr val="0000CC"/>
                </a:solidFill>
                <a:latin typeface="+mn-lt"/>
              </a:rPr>
              <a:t>main.cpp</a:t>
            </a:r>
            <a:endParaRPr lang="zh-TW" altLang="en-US" sz="2200" b="1" dirty="0">
              <a:solidFill>
                <a:srgbClr val="0000CC"/>
              </a:solidFill>
              <a:latin typeface="+mn-lt"/>
            </a:endParaRPr>
          </a:p>
        </p:txBody>
      </p:sp>
    </p:spTree>
    <p:extLst>
      <p:ext uri="{BB962C8B-B14F-4D97-AF65-F5344CB8AC3E}">
        <p14:creationId xmlns:p14="http://schemas.microsoft.com/office/powerpoint/2010/main" val="421440749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22301</TotalTime>
  <Pages>2</Pages>
  <Words>3325</Words>
  <Application>Microsoft Office PowerPoint</Application>
  <PresentationFormat>如螢幕大小 (4:3)</PresentationFormat>
  <Paragraphs>494</Paragraphs>
  <Slides>37</Slides>
  <Notes>1</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37</vt:i4>
      </vt:variant>
    </vt:vector>
  </HeadingPairs>
  <TitlesOfParts>
    <vt:vector size="49" baseType="lpstr">
      <vt:lpstr>Arial Unicode MS</vt:lpstr>
      <vt:lpstr>inherit</vt:lpstr>
      <vt:lpstr>Monaco</vt:lpstr>
      <vt:lpstr>新細明體</vt:lpstr>
      <vt:lpstr>DFKai-SB</vt:lpstr>
      <vt:lpstr>DFKai-SB</vt:lpstr>
      <vt:lpstr>Arial</vt:lpstr>
      <vt:lpstr>Calibri</vt:lpstr>
      <vt:lpstr>Courier New</vt:lpstr>
      <vt:lpstr>Times New Roman</vt:lpstr>
      <vt:lpstr>Wingdings</vt:lpstr>
      <vt:lpstr>Network</vt:lpstr>
      <vt:lpstr>Chapter 8: RPC Over Serial Communication</vt:lpstr>
      <vt:lpstr>What is RPC?</vt:lpstr>
      <vt:lpstr>What is RPC?</vt:lpstr>
      <vt:lpstr>What is RPC? (Wiki)</vt:lpstr>
      <vt:lpstr>Lab Items</vt:lpstr>
      <vt:lpstr>Checking mbed RPC commands</vt:lpstr>
      <vt:lpstr>mbed RPC calling format with serial port</vt:lpstr>
      <vt:lpstr>RPC Library</vt:lpstr>
      <vt:lpstr>RPC Over Serial </vt:lpstr>
      <vt:lpstr>PowerPoint 簡報</vt:lpstr>
      <vt:lpstr>PowerPoint 簡報</vt:lpstr>
      <vt:lpstr>4.3   Python RPC via Serial </vt:lpstr>
      <vt:lpstr>4.4   Custom RPC Function </vt:lpstr>
      <vt:lpstr>Custom RPC Function </vt:lpstr>
      <vt:lpstr>PowerPoint 簡報</vt:lpstr>
      <vt:lpstr>PowerPoint 簡報</vt:lpstr>
      <vt:lpstr>PowerPoint 簡報</vt:lpstr>
      <vt:lpstr>Using Python to remote control K66F led</vt:lpstr>
      <vt:lpstr>PowerPoint 簡報</vt:lpstr>
      <vt:lpstr>PowerPoint 簡報</vt:lpstr>
      <vt:lpstr>PowerPoint 簡報</vt:lpstr>
      <vt:lpstr>4.5 LCD text display using RPC </vt:lpstr>
      <vt:lpstr>PowerPoint 簡報</vt:lpstr>
      <vt:lpstr>PowerPoint 簡報</vt:lpstr>
      <vt:lpstr>PowerPoint 簡報</vt:lpstr>
      <vt:lpstr>Using Python to remote control K66F TextLCD</vt:lpstr>
      <vt:lpstr>PowerPoint 簡報</vt:lpstr>
      <vt:lpstr>4.6 Get value of FXOS8700Q using RPC</vt:lpstr>
      <vt:lpstr>4.6 Get value of FXOS8700Q using RPC</vt:lpstr>
      <vt:lpstr>4.6 Get value of FXOS8700Q using RPC</vt:lpstr>
      <vt:lpstr>PowerPoint 簡報</vt:lpstr>
      <vt:lpstr>PowerPoint 簡報</vt:lpstr>
      <vt:lpstr>PowerPoint 簡報</vt:lpstr>
      <vt:lpstr>PowerPoint 簡報</vt:lpstr>
      <vt:lpstr>Using Python to remote control K66F</vt:lpstr>
      <vt:lpstr>PowerPoint 簡報</vt:lpstr>
      <vt:lpstr>Demo &amp; Checkpoints</vt:lpstr>
    </vt:vector>
  </TitlesOfParts>
  <Company>EE NTHU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EE6470 Course Introduction</dc:title>
  <dc:subject/>
  <dc:creator>Jing-Jia Liou</dc:creator>
  <cp:keywords/>
  <dc:description/>
  <cp:lastModifiedBy>傳堯 賴</cp:lastModifiedBy>
  <cp:revision>1238</cp:revision>
  <cp:lastPrinted>2016-09-10T01:08:14Z</cp:lastPrinted>
  <dcterms:created xsi:type="dcterms:W3CDTF">1999-03-09T06:40:43Z</dcterms:created>
  <dcterms:modified xsi:type="dcterms:W3CDTF">2019-04-23T08:05:42Z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1</vt:i4>
  </property>
  <property fmtid="{D5CDD505-2E9C-101B-9397-08002B2CF9AE}" pid="4" name="Compression">
    <vt:i4>100</vt:i4>
  </property>
  <property fmtid="{D5CDD505-2E9C-101B-9397-08002B2CF9AE}" pid="5" name="ScreenSize">
    <vt:i4>4</vt:i4>
  </property>
  <property fmtid="{D5CDD505-2E9C-101B-9397-08002B2CF9AE}" pid="6" name="ScreenUsage">
    <vt:i4>1</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2</vt:i4>
  </property>
  <property fmtid="{D5CDD505-2E9C-101B-9397-08002B2CF9AE}" pid="21" name="OutputDir">
    <vt:lpwstr>C:\WINNT\Profiles\sy.huang\桌面\Shi-Yu\PowerPoint\SRAM-BIST</vt:lpwstr>
  </property>
  <property fmtid="{D5CDD505-2E9C-101B-9397-08002B2CF9AE}" pid="22" name="EncodingType">
    <vt:i4>-99</vt:i4>
  </property>
</Properties>
</file>