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65"/>
  </p:notesMasterIdLst>
  <p:handoutMasterIdLst>
    <p:handoutMasterId r:id="rId66"/>
  </p:handoutMasterIdLst>
  <p:sldIdLst>
    <p:sldId id="529" r:id="rId2"/>
    <p:sldId id="568" r:id="rId3"/>
    <p:sldId id="532" r:id="rId4"/>
    <p:sldId id="531" r:id="rId5"/>
    <p:sldId id="534" r:id="rId6"/>
    <p:sldId id="535" r:id="rId7"/>
    <p:sldId id="536" r:id="rId8"/>
    <p:sldId id="292" r:id="rId9"/>
    <p:sldId id="571" r:id="rId10"/>
    <p:sldId id="543" r:id="rId11"/>
    <p:sldId id="570" r:id="rId12"/>
    <p:sldId id="544" r:id="rId13"/>
    <p:sldId id="545" r:id="rId14"/>
    <p:sldId id="546" r:id="rId15"/>
    <p:sldId id="547" r:id="rId16"/>
    <p:sldId id="548" r:id="rId17"/>
    <p:sldId id="569" r:id="rId18"/>
    <p:sldId id="572" r:id="rId19"/>
    <p:sldId id="574" r:id="rId20"/>
    <p:sldId id="573" r:id="rId21"/>
    <p:sldId id="575" r:id="rId22"/>
    <p:sldId id="549" r:id="rId23"/>
    <p:sldId id="550" r:id="rId24"/>
    <p:sldId id="551" r:id="rId25"/>
    <p:sldId id="552" r:id="rId26"/>
    <p:sldId id="553" r:id="rId27"/>
    <p:sldId id="576" r:id="rId28"/>
    <p:sldId id="554" r:id="rId29"/>
    <p:sldId id="555" r:id="rId30"/>
    <p:sldId id="556" r:id="rId31"/>
    <p:sldId id="557" r:id="rId32"/>
    <p:sldId id="558" r:id="rId33"/>
    <p:sldId id="565" r:id="rId34"/>
    <p:sldId id="577" r:id="rId35"/>
    <p:sldId id="582" r:id="rId36"/>
    <p:sldId id="584" r:id="rId37"/>
    <p:sldId id="598" r:id="rId38"/>
    <p:sldId id="587" r:id="rId39"/>
    <p:sldId id="600" r:id="rId40"/>
    <p:sldId id="583" r:id="rId41"/>
    <p:sldId id="593" r:id="rId42"/>
    <p:sldId id="594" r:id="rId43"/>
    <p:sldId id="595" r:id="rId44"/>
    <p:sldId id="599" r:id="rId45"/>
    <p:sldId id="589" r:id="rId46"/>
    <p:sldId id="590" r:id="rId47"/>
    <p:sldId id="592" r:id="rId48"/>
    <p:sldId id="559" r:id="rId49"/>
    <p:sldId id="561" r:id="rId50"/>
    <p:sldId id="562" r:id="rId51"/>
    <p:sldId id="578" r:id="rId52"/>
    <p:sldId id="563" r:id="rId53"/>
    <p:sldId id="566" r:id="rId54"/>
    <p:sldId id="564" r:id="rId55"/>
    <p:sldId id="579" r:id="rId56"/>
    <p:sldId id="567" r:id="rId57"/>
    <p:sldId id="581" r:id="rId58"/>
    <p:sldId id="596" r:id="rId59"/>
    <p:sldId id="597" r:id="rId60"/>
    <p:sldId id="580" r:id="rId61"/>
    <p:sldId id="560" r:id="rId62"/>
    <p:sldId id="530" r:id="rId63"/>
    <p:sldId id="585" r:id="rId64"/>
  </p:sldIdLst>
  <p:sldSz cx="9144000" cy="6858000" type="screen4x3"/>
  <p:notesSz cx="7099300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1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CC"/>
    <a:srgbClr val="CCFFCC"/>
    <a:srgbClr val="FFFF66"/>
    <a:srgbClr val="008000"/>
    <a:srgbClr val="A1F4F9"/>
    <a:srgbClr val="FFCC66"/>
    <a:srgbClr val="006666"/>
    <a:srgbClr val="EAEAEA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9" autoAdjust="0"/>
    <p:restoredTop sz="94660" autoAdjust="0"/>
  </p:normalViewPr>
  <p:slideViewPr>
    <p:cSldViewPr>
      <p:cViewPr varScale="1">
        <p:scale>
          <a:sx n="99" d="100"/>
          <a:sy n="99" d="100"/>
        </p:scale>
        <p:origin x="874" y="82"/>
      </p:cViewPr>
      <p:guideLst>
        <p:guide orient="horz" pos="4319"/>
        <p:guide pos="1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notesViewPr>
    <p:cSldViewPr>
      <p:cViewPr>
        <p:scale>
          <a:sx n="100" d="100"/>
          <a:sy n="100" d="100"/>
        </p:scale>
        <p:origin x="-1128" y="98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algn="r"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defTabSz="975772" eaLnBrk="0" hangingPunct="0">
              <a:defRPr sz="1100" i="1">
                <a:latin typeface="新細明體" pitchFamily="18" charset="-12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algn="r" defTabSz="974725" eaLnBrk="0" hangingPunct="0">
              <a:defRPr sz="1100" i="1">
                <a:latin typeface="新細明體" panose="02020500000000000000" pitchFamily="18" charset="-120"/>
              </a:defRPr>
            </a:lvl1pPr>
          </a:lstStyle>
          <a:p>
            <a:fld id="{4DCB05EC-3C53-4965-B7E4-41BF73EFAE8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59685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-1588"/>
            <a:ext cx="3076575" cy="51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t" anchorCtr="0" compatLnSpc="1">
            <a:prstTxWarp prst="textNoShape">
              <a:avLst/>
            </a:prstTxWarp>
          </a:bodyPr>
          <a:lstStyle>
            <a:lvl1pPr algn="r"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defTabSz="812310">
              <a:defRPr sz="1100" i="1">
                <a:latin typeface="Times New Roman" pitchFamily="18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0295" tIns="0" rIns="20295" bIns="0" numCol="1" anchor="b" anchorCtr="0" compatLnSpc="1">
            <a:prstTxWarp prst="textNoShape">
              <a:avLst/>
            </a:prstTxWarp>
          </a:bodyPr>
          <a:lstStyle>
            <a:lvl1pPr algn="r" defTabSz="811213">
              <a:defRPr sz="1100" i="1">
                <a:latin typeface="Times New Roman" panose="02020603050405020304" pitchFamily="18" charset="0"/>
              </a:defRPr>
            </a:lvl1pPr>
          </a:lstStyle>
          <a:p>
            <a:fld id="{8079D710-78E2-487A-8580-E52430C6CA23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2975" y="4860925"/>
            <a:ext cx="5210175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097" tIns="49049" rIns="98097" bIns="490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/>
              <a:t>Click to edit Master text styles</a:t>
            </a:r>
          </a:p>
          <a:p>
            <a:pPr lvl="1"/>
            <a:r>
              <a:rPr lang="en-US" altLang="zh-TW" noProof="0"/>
              <a:t>Second level</a:t>
            </a:r>
          </a:p>
          <a:p>
            <a:pPr lvl="2"/>
            <a:r>
              <a:rPr lang="en-US" altLang="zh-TW" noProof="0"/>
              <a:t>Third level</a:t>
            </a:r>
          </a:p>
          <a:p>
            <a:pPr lvl="3"/>
            <a:r>
              <a:rPr lang="en-US" altLang="zh-TW" noProof="0"/>
              <a:t>Fourth level</a:t>
            </a:r>
          </a:p>
          <a:p>
            <a:pPr lvl="4"/>
            <a:r>
              <a:rPr lang="en-US" altLang="zh-TW" noProof="0"/>
              <a:t>Fifth level</a:t>
            </a:r>
          </a:p>
        </p:txBody>
      </p:sp>
      <p:sp>
        <p:nvSpPr>
          <p:cNvPr id="17415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100638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28280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新細明體" pitchFamily="18" charset="-12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811213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811213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/>
            <a:fld id="{20C2921D-1C75-4802-9B8E-43C1B9A6CB81}" type="slidenum">
              <a:rPr lang="en-US" altLang="zh-TW">
                <a:latin typeface="Times New Roman" panose="02020603050405020304" pitchFamily="18" charset="0"/>
              </a:rPr>
              <a:pPr eaLnBrk="1" hangingPunct="1"/>
              <a:t>1</a:t>
            </a:fld>
            <a:endParaRPr lang="en-US" altLang="zh-TW">
              <a:latin typeface="Times New Roman" panose="02020603050405020304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3300" y="776288"/>
            <a:ext cx="5095875" cy="3822700"/>
          </a:xfrm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375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99023" tIns="49510" rIns="99023" bIns="49510"/>
          <a:lstStyle/>
          <a:p>
            <a:pPr eaLnBrk="1" hangingPunct="1"/>
            <a:endParaRPr lang="zh-TW" altLang="zh-TW"/>
          </a:p>
        </p:txBody>
      </p:sp>
    </p:spTree>
    <p:extLst>
      <p:ext uri="{BB962C8B-B14F-4D97-AF65-F5344CB8AC3E}">
        <p14:creationId xmlns:p14="http://schemas.microsoft.com/office/powerpoint/2010/main" val="1291468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505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22231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222310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C7CBA6-001F-4E4D-90E7-E0FC8AF0C3A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5232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6C57EBE-C32C-48D9-BAF2-7F0FA503B2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0670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A10B95-0051-4E07-8EA8-F78926081A3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92590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E0B0A6-70CB-4CB1-BAEB-8949881E3F44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65259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DAE558-932A-4C57-9E3B-FD47B70A3CB7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81908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C19773-172D-46B1-A941-DE87E8BDF7F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9138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DF2FB6-9350-48D9-A1D3-2E323FD565F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28647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312AF-E6F4-431C-B9AC-048D4B98879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5305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CF318-6A3F-42A9-A5DD-6C91F4F9489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11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FC1523-E38B-4CD8-ACD1-AAC9C0330230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9535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1BB1C0-C603-4545-ACFB-4E2013946E6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98044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08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TW" altLang="en-US">
              <a:latin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222208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1999/3/25</a:t>
            </a:r>
          </a:p>
        </p:txBody>
      </p:sp>
      <p:sp>
        <p:nvSpPr>
          <p:cNvPr id="222208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0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12</a:t>
            </a:r>
          </a:p>
        </p:txBody>
      </p:sp>
      <p:sp>
        <p:nvSpPr>
          <p:cNvPr id="222208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000"/>
            </a:lvl1pPr>
          </a:lstStyle>
          <a:p>
            <a:fld id="{74B5EFA8-F4E0-4948-8B4C-31C25522AA9A}" type="slidenum">
              <a:rPr lang="en-US" altLang="zh-TW"/>
              <a:pPr/>
              <a:t>‹#›</a:t>
            </a:fld>
            <a:endParaRPr lang="en-US" altLang="zh-TW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22208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09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0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  <p:sp>
          <p:nvSpPr>
            <p:cNvPr id="222211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900" b="1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kumimoji="1"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kumimoji="1"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kumimoji="1"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e.nthu.edu.tw/ee240500/mbed-lab-7-serial-communication.html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ee.nthu.edu.tw/ee240500/mbed-lab-7-serial-communication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1038"/>
          <p:cNvSpPr>
            <a:spLocks noChangeArrowheads="1"/>
          </p:cNvSpPr>
          <p:nvPr/>
        </p:nvSpPr>
        <p:spPr bwMode="auto">
          <a:xfrm>
            <a:off x="684213" y="5453063"/>
            <a:ext cx="799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endParaRPr lang="zh-TW" altLang="zh-TW" sz="1600" b="1" i="1"/>
          </a:p>
        </p:txBody>
      </p:sp>
      <p:sp>
        <p:nvSpPr>
          <p:cNvPr id="3076" name="Rectangle 1047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Chapter 8: Serial Communication</a:t>
            </a:r>
          </a:p>
        </p:txBody>
      </p:sp>
      <p:sp>
        <p:nvSpPr>
          <p:cNvPr id="3077" name="Rectangle 1048"/>
          <p:cNvSpPr>
            <a:spLocks noGrp="1" noChangeArrowheads="1"/>
          </p:cNvSpPr>
          <p:nvPr>
            <p:ph type="subTitle" idx="1"/>
          </p:nvPr>
        </p:nvSpPr>
        <p:spPr>
          <a:xfrm>
            <a:off x="657225" y="3049588"/>
            <a:ext cx="6440488" cy="2362200"/>
          </a:xfrm>
        </p:spPr>
        <p:txBody>
          <a:bodyPr/>
          <a:lstStyle/>
          <a:p>
            <a:pPr eaLnBrk="1" hangingPunct="1"/>
            <a:r>
              <a:rPr lang="en-US" altLang="zh-TW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EE2405</a:t>
            </a:r>
          </a:p>
          <a:p>
            <a:pPr eaLnBrk="1" hangingPunct="1"/>
            <a:r>
              <a:rPr lang="zh-TW" altLang="en-US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嵌入式系統與實驗</a:t>
            </a:r>
            <a:endParaRPr lang="en-US" altLang="zh-TW" dirty="0">
              <a:latin typeface="Arial" panose="020B0604020202020204" pitchFamily="34" charset="0"/>
              <a:ea typeface="DFKai-SB" panose="03000509000000000000" pitchFamily="49" charset="-120"/>
              <a:cs typeface="Arial" panose="020B0604020202020204" pitchFamily="34" charset="0"/>
            </a:endParaRPr>
          </a:p>
          <a:p>
            <a:pPr eaLnBrk="1" hangingPunct="1"/>
            <a:r>
              <a:rPr lang="en-US" altLang="zh-TW" dirty="0">
                <a:latin typeface="Arial" panose="020B0604020202020204" pitchFamily="34" charset="0"/>
                <a:ea typeface="DFKai-SB" panose="03000509000000000000" pitchFamily="49" charset="-120"/>
                <a:cs typeface="Arial" panose="020B0604020202020204" pitchFamily="34" charset="0"/>
              </a:rPr>
              <a:t>Embedded System Lab</a:t>
            </a:r>
          </a:p>
        </p:txBody>
      </p:sp>
      <p:pic>
        <p:nvPicPr>
          <p:cNvPr id="3078" name="Picture 1045" descr="nth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" y="53975"/>
            <a:ext cx="85693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 Box 1046"/>
          <p:cNvSpPr txBox="1">
            <a:spLocks noChangeArrowheads="1"/>
          </p:cNvSpPr>
          <p:nvPr/>
        </p:nvSpPr>
        <p:spPr bwMode="auto">
          <a:xfrm>
            <a:off x="6372225" y="0"/>
            <a:ext cx="1800225" cy="56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78419" tIns="39209" rIns="78419" bIns="39209">
            <a:spAutoFit/>
          </a:bodyPr>
          <a:lstStyle>
            <a:lvl1pPr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defTabSz="784225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defTabSz="784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/>
            <a:r>
              <a:rPr lang="zh-TW" altLang="en-US" sz="3200" b="1" i="1">
                <a:latin typeface="標楷體" panose="03000509000000000000" pitchFamily="65" charset="-120"/>
                <a:ea typeface="標楷體" panose="03000509000000000000" pitchFamily="65" charset="-120"/>
              </a:rPr>
              <a:t>電機系</a:t>
            </a:r>
          </a:p>
        </p:txBody>
      </p:sp>
      <p:sp>
        <p:nvSpPr>
          <p:cNvPr id="7" name="Rectangle 1038"/>
          <p:cNvSpPr>
            <a:spLocks noChangeArrowheads="1"/>
          </p:cNvSpPr>
          <p:nvPr/>
        </p:nvSpPr>
        <p:spPr bwMode="auto">
          <a:xfrm>
            <a:off x="836613" y="5605463"/>
            <a:ext cx="7991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/>
            <a:r>
              <a:rPr lang="en-US" altLang="zh-TW" sz="1600" b="1" i="1" dirty="0" smtClean="0"/>
              <a:t>Prepared by:  Prof. Jing-</a:t>
            </a:r>
            <a:r>
              <a:rPr lang="en-US" altLang="zh-TW" sz="1600" b="1" i="1" dirty="0" err="1" smtClean="0"/>
              <a:t>Jia</a:t>
            </a:r>
            <a:r>
              <a:rPr lang="en-US" altLang="zh-TW" sz="1600" b="1" i="1" dirty="0" smtClean="0"/>
              <a:t> Liu</a:t>
            </a:r>
            <a:endParaRPr lang="zh-TW" altLang="zh-TW" sz="16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dirty="0" smtClean="0"/>
              <a:t>K66 SPI </a:t>
            </a:r>
            <a:r>
              <a:rPr lang="en-US" altLang="zh-TW" sz="4000" dirty="0" smtClean="0"/>
              <a:t>signal descriptions 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46"/>
            <a:ext cx="7901014" cy="3286148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sz="3300" b="1" dirty="0" smtClean="0">
                <a:solidFill>
                  <a:srgbClr val="C00000"/>
                </a:solidFill>
              </a:rPr>
              <a:t>SCK—Serial Clock </a:t>
            </a:r>
          </a:p>
          <a:p>
            <a:pPr lvl="1"/>
            <a:r>
              <a:rPr lang="en-US" altLang="zh-TW" b="1" dirty="0" smtClean="0"/>
              <a:t>Master mode: Serial Clock (O)</a:t>
            </a:r>
            <a:r>
              <a:rPr lang="en-US" altLang="zh-TW" dirty="0" smtClean="0"/>
              <a:t>—Supplies a clock signal from the module to SPI slaves.</a:t>
            </a:r>
          </a:p>
          <a:p>
            <a:pPr lvl="1"/>
            <a:r>
              <a:rPr lang="en-US" altLang="zh-TW" b="1" dirty="0" smtClean="0"/>
              <a:t>Slave mode: Serial Clock (I)</a:t>
            </a:r>
            <a:r>
              <a:rPr lang="en-US" altLang="zh-TW" dirty="0" smtClean="0"/>
              <a:t>—Supplies a clock signal to the module from an SPI master. </a:t>
            </a:r>
          </a:p>
          <a:p>
            <a:r>
              <a:rPr lang="en-US" altLang="zh-TW" sz="3300" b="1" dirty="0" smtClean="0">
                <a:solidFill>
                  <a:srgbClr val="C00000"/>
                </a:solidFill>
              </a:rPr>
              <a:t>SIN(SDI)—Serial Input </a:t>
            </a:r>
          </a:p>
          <a:p>
            <a:pPr lvl="1"/>
            <a:r>
              <a:rPr lang="en-US" altLang="zh-TW" dirty="0" smtClean="0"/>
              <a:t>Master or slave mode</a:t>
            </a:r>
            <a:r>
              <a:rPr lang="en-US" altLang="zh-TW" b="1" dirty="0" smtClean="0"/>
              <a:t>: Serial Input (I)—Receives serial data.</a:t>
            </a:r>
          </a:p>
          <a:p>
            <a:r>
              <a:rPr lang="en-US" altLang="zh-TW" sz="3300" b="1" dirty="0" smtClean="0">
                <a:solidFill>
                  <a:srgbClr val="C00000"/>
                </a:solidFill>
              </a:rPr>
              <a:t>SOUT(SDO)—Serial Output </a:t>
            </a:r>
          </a:p>
          <a:p>
            <a:pPr lvl="1"/>
            <a:r>
              <a:rPr lang="pt-BR" altLang="zh-TW" dirty="0" smtClean="0"/>
              <a:t>Master or slave mode: </a:t>
            </a:r>
            <a:r>
              <a:rPr lang="pt-BR" altLang="zh-TW" b="1" dirty="0" smtClean="0"/>
              <a:t>Serial Output (O)—Transmits serial data.</a:t>
            </a:r>
          </a:p>
          <a:p>
            <a:r>
              <a:rPr lang="en-US" altLang="zh-TW" sz="3300" b="1" dirty="0" smtClean="0">
                <a:solidFill>
                  <a:srgbClr val="C00000"/>
                </a:solidFill>
              </a:rPr>
              <a:t>PCS0/SS—Peripheral Chip Select/Slave Select</a:t>
            </a:r>
          </a:p>
          <a:p>
            <a:pPr lvl="1"/>
            <a:r>
              <a:rPr lang="en-US" altLang="zh-TW" sz="2500" b="1" dirty="0" smtClean="0">
                <a:solidFill>
                  <a:srgbClr val="0000CC"/>
                </a:solidFill>
              </a:rPr>
              <a:t>Master mode: Peripheral Chip Select 0 (O)</a:t>
            </a:r>
          </a:p>
          <a:p>
            <a:pPr lvl="1"/>
            <a:r>
              <a:rPr lang="en-US" altLang="zh-TW" sz="2500" b="1" dirty="0" smtClean="0">
                <a:solidFill>
                  <a:srgbClr val="0000CC"/>
                </a:solidFill>
              </a:rPr>
              <a:t>Slave mode: Slave Select (I)</a:t>
            </a:r>
            <a:endParaRPr lang="en-US" altLang="zh-TW" sz="2500" b="1" dirty="0">
              <a:solidFill>
                <a:srgbClr val="0000CC"/>
              </a:solidFill>
            </a:endParaRPr>
          </a:p>
          <a:p>
            <a:pPr lvl="1"/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10</a:t>
            </a:fld>
            <a:endParaRPr lang="en-US" altLang="zh-TW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5128" y="4286256"/>
            <a:ext cx="7663997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6859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mbed</a:t>
            </a:r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 SPI</a:t>
            </a:r>
            <a:endParaRPr kumimoji="1" lang="zh-TW" altLang="en-US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3286148"/>
          </a:xfrm>
        </p:spPr>
        <p:txBody>
          <a:bodyPr>
            <a:normAutofit/>
          </a:bodyPr>
          <a:lstStyle/>
          <a:p>
            <a:r>
              <a:rPr lang="en-US" altLang="zh-TW" dirty="0" err="1" smtClean="0"/>
              <a:t>mbed</a:t>
            </a:r>
            <a:r>
              <a:rPr lang="en-US" altLang="zh-TW" dirty="0" smtClean="0"/>
              <a:t> OS provides </a:t>
            </a:r>
            <a:r>
              <a:rPr lang="en-US" altLang="zh-TW" dirty="0" smtClean="0">
                <a:solidFill>
                  <a:srgbClr val="C00000"/>
                </a:solidFill>
              </a:rPr>
              <a:t>SPI API</a:t>
            </a:r>
            <a:r>
              <a:rPr lang="en-US" altLang="zh-TW" dirty="0" smtClean="0"/>
              <a:t> for using (K66F’s) SPI ports.</a:t>
            </a:r>
          </a:p>
          <a:p>
            <a:r>
              <a:rPr lang="en-US" altLang="zh-TW" dirty="0" smtClean="0"/>
              <a:t>For master mode: </a:t>
            </a:r>
            <a:r>
              <a:rPr lang="en-US" altLang="zh-TW" dirty="0" smtClean="0">
                <a:solidFill>
                  <a:srgbClr val="0000CC"/>
                </a:solidFill>
              </a:rPr>
              <a:t>SPI</a:t>
            </a:r>
            <a:r>
              <a:rPr lang="en-US" altLang="zh-TW" dirty="0" smtClean="0"/>
              <a:t> class</a:t>
            </a:r>
          </a:p>
          <a:p>
            <a:r>
              <a:rPr lang="en-US" altLang="zh-TW" dirty="0" smtClean="0"/>
              <a:t>For slave mode:  </a:t>
            </a:r>
            <a:r>
              <a:rPr lang="en-US" altLang="zh-TW" dirty="0" err="1" smtClean="0">
                <a:solidFill>
                  <a:srgbClr val="0000CC"/>
                </a:solidFill>
              </a:rPr>
              <a:t>SPISlave</a:t>
            </a:r>
            <a:r>
              <a:rPr lang="en-US" altLang="zh-TW" dirty="0" smtClean="0"/>
              <a:t> class</a:t>
            </a:r>
          </a:p>
          <a:p>
            <a:endParaRPr lang="en-US" altLang="zh-TW" dirty="0"/>
          </a:p>
          <a:p>
            <a:pPr lvl="1"/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11</a:t>
            </a:fld>
            <a:endParaRPr lang="en-US" altLang="zh-TW"/>
          </a:p>
        </p:txBody>
      </p:sp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0A989766-F16B-9549-8E3F-D76715E347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58145"/>
              </p:ext>
            </p:extLst>
          </p:nvPr>
        </p:nvGraphicFramePr>
        <p:xfrm>
          <a:off x="296525" y="4071942"/>
          <a:ext cx="8583175" cy="16154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304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52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53"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SPI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Create a </a:t>
                      </a:r>
                      <a:r>
                        <a:rPr lang="en-US" sz="1800" b="1" spc="-5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SPI master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 connected to the </a:t>
                      </a:r>
                      <a:r>
                        <a:rPr lang="en-US" sz="1800" b="1" spc="-5" dirty="0">
                          <a:latin typeface="Calibri"/>
                          <a:cs typeface="Calibri"/>
                        </a:rPr>
                        <a:t>specified pins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8509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spc="-20" dirty="0">
                          <a:latin typeface="Calibri"/>
                          <a:cs typeface="Calibri"/>
                        </a:rPr>
                        <a:t>format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lang="en-US" sz="1800" spc="-30" dirty="0">
                          <a:latin typeface="Calibri"/>
                          <a:cs typeface="Calibri"/>
                        </a:rPr>
                        <a:t>Configure the data transmission </a:t>
                      </a:r>
                      <a:r>
                        <a:rPr lang="en-US" sz="1800" b="1" spc="-30" dirty="0">
                          <a:solidFill>
                            <a:srgbClr val="C00000"/>
                          </a:solidFill>
                          <a:latin typeface="Calibri"/>
                          <a:cs typeface="Calibri"/>
                        </a:rPr>
                        <a:t>mode</a:t>
                      </a:r>
                      <a:r>
                        <a:rPr lang="en-US" sz="1800" spc="-30" dirty="0">
                          <a:latin typeface="Calibri"/>
                          <a:cs typeface="Calibri"/>
                        </a:rPr>
                        <a:t> and </a:t>
                      </a:r>
                      <a:r>
                        <a:rPr lang="en-US" sz="1800" b="1" spc="-30" dirty="0">
                          <a:latin typeface="Calibri"/>
                          <a:cs typeface="Calibri"/>
                        </a:rPr>
                        <a:t>data length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8509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spc="-20" dirty="0">
                          <a:latin typeface="Calibri"/>
                          <a:cs typeface="Calibri"/>
                        </a:rPr>
                        <a:t>frequency</a:t>
                      </a:r>
                      <a:endParaRPr lang="en-US" altLang="zh-TW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spc="-30" dirty="0">
                          <a:latin typeface="Calibri"/>
                          <a:cs typeface="Calibri"/>
                        </a:rPr>
                        <a:t>Set the SPI bus clock frequency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54117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8509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spc="30" dirty="0">
                          <a:latin typeface="+mn-lt"/>
                          <a:cs typeface="Arial"/>
                        </a:rPr>
                        <a:t>w</a:t>
                      </a:r>
                      <a:r>
                        <a:rPr lang="en-US" altLang="zh-TW" sz="1800" b="1" spc="-10" dirty="0">
                          <a:latin typeface="+mn-lt"/>
                          <a:cs typeface="Arial"/>
                        </a:rPr>
                        <a:t>r</a:t>
                      </a:r>
                      <a:r>
                        <a:rPr lang="en-US" altLang="zh-TW" sz="1800" b="1" dirty="0">
                          <a:latin typeface="+mn-lt"/>
                          <a:cs typeface="Arial"/>
                        </a:rPr>
                        <a:t>i</a:t>
                      </a:r>
                      <a:r>
                        <a:rPr lang="en-US" altLang="zh-TW" sz="1800" b="1" spc="-15" dirty="0">
                          <a:latin typeface="+mn-lt"/>
                          <a:cs typeface="Arial"/>
                        </a:rPr>
                        <a:t>t</a:t>
                      </a:r>
                      <a:r>
                        <a:rPr lang="en-US" altLang="zh-TW" sz="1800" b="1" dirty="0">
                          <a:latin typeface="+mn-lt"/>
                          <a:cs typeface="Arial"/>
                        </a:rPr>
                        <a:t>e</a:t>
                      </a:r>
                      <a:endParaRPr lang="en-US" altLang="zh-TW"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b="1" spc="-3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Write to the SPI Slave</a:t>
                      </a:r>
                      <a:r>
                        <a:rPr lang="en-US" altLang="zh-TW"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altLang="zh-TW" sz="1800" spc="-30" dirty="0">
                          <a:latin typeface="Calibri"/>
                          <a:cs typeface="Calibri"/>
                        </a:rPr>
                        <a:t>and </a:t>
                      </a:r>
                      <a:r>
                        <a:rPr lang="en-US" altLang="zh-TW" sz="1800" b="1" spc="-30" dirty="0">
                          <a:solidFill>
                            <a:srgbClr val="0000CC"/>
                          </a:solidFill>
                          <a:latin typeface="Calibri"/>
                          <a:cs typeface="Calibri"/>
                        </a:rPr>
                        <a:t>return the response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067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859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D0DB8F0-7E68-A341-B76F-26A08EB5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631449"/>
            <a:ext cx="7715303" cy="6074151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D90AD-33F4-CA49-8C18-C517594F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K66F SPI pin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91A062-C554-834D-970E-3CBD2E04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BF3340-C220-3747-8440-D54BAD80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12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89B06B0-C15C-9040-803F-5C68EB92F8DA}"/>
              </a:ext>
            </a:extLst>
          </p:cNvPr>
          <p:cNvSpPr/>
          <p:nvPr/>
        </p:nvSpPr>
        <p:spPr bwMode="auto">
          <a:xfrm>
            <a:off x="6215074" y="2643182"/>
            <a:ext cx="1013021" cy="6750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F5F821-A507-F249-B048-71BC3A494A8D}"/>
              </a:ext>
            </a:extLst>
          </p:cNvPr>
          <p:cNvSpPr/>
          <p:nvPr/>
        </p:nvSpPr>
        <p:spPr>
          <a:xfrm>
            <a:off x="6143636" y="1571612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  <a:latin typeface="Consolas" panose="020B0609020204030204" pitchFamily="49" charset="0"/>
              </a:rPr>
              <a:t>SPI pins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2857488" y="5237820"/>
            <a:ext cx="354462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D11: SPI0 MOSI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D12: SPI0 MISO</a:t>
            </a:r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D13: SPI0 SCK</a:t>
            </a:r>
          </a:p>
          <a:p>
            <a:r>
              <a:rPr lang="en-US" altLang="zh-TW" b="1" dirty="0" smtClean="0"/>
              <a:t>//</a:t>
            </a:r>
            <a:r>
              <a:rPr lang="en-US" altLang="zh-TW" b="1" dirty="0" err="1" smtClean="0"/>
              <a:t>mbed</a:t>
            </a:r>
            <a:r>
              <a:rPr lang="en-US" altLang="zh-TW" b="1" dirty="0" smtClean="0"/>
              <a:t> SPI APP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SPI   </a:t>
            </a:r>
            <a:r>
              <a:rPr lang="en-US" altLang="zh-TW" b="1" dirty="0" err="1" smtClean="0">
                <a:solidFill>
                  <a:srgbClr val="0000CC"/>
                </a:solidFill>
              </a:rPr>
              <a:t>serial_port</a:t>
            </a:r>
            <a:r>
              <a:rPr lang="en-US" altLang="zh-TW" b="1" dirty="0" smtClean="0">
                <a:solidFill>
                  <a:srgbClr val="0000CC"/>
                </a:solidFill>
              </a:rPr>
              <a:t>(D11,D12,D13);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285852" y="5572140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/>
              <a:t>SPI0 Master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58080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14BC8-B64F-AB42-A70B-3F971961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SPI mode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46B4D2-2AA8-CA46-BA84-37604F1F4E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2638431"/>
          </a:xfrm>
        </p:spPr>
        <p:txBody>
          <a:bodyPr>
            <a:normAutofit fontScale="92500"/>
          </a:bodyPr>
          <a:lstStyle/>
          <a:p>
            <a:r>
              <a:rPr lang="en-US" altLang="zh-TW" sz="2800" dirty="0"/>
              <a:t>The mode is a feature of SPI which allows choice of which clock edge is used to clock data into the shift register (indicated as “</a:t>
            </a:r>
            <a:r>
              <a:rPr lang="en-US" altLang="zh-TW" sz="2800" b="1" dirty="0">
                <a:solidFill>
                  <a:srgbClr val="C00000"/>
                </a:solidFill>
              </a:rPr>
              <a:t>Data strobe</a:t>
            </a:r>
            <a:r>
              <a:rPr lang="en-US" altLang="zh-TW" sz="2800" dirty="0"/>
              <a:t>” in the diagram), and whether the clock idles high or low. </a:t>
            </a:r>
            <a:endParaRPr lang="en-US" altLang="zh-TW" sz="2800" dirty="0" smtClean="0"/>
          </a:p>
          <a:p>
            <a:r>
              <a:rPr lang="en-US" altLang="zh-TW" sz="2800" dirty="0" smtClean="0"/>
              <a:t>For </a:t>
            </a:r>
            <a:r>
              <a:rPr lang="en-US" altLang="zh-TW" sz="2800" dirty="0"/>
              <a:t>most applications  the </a:t>
            </a:r>
            <a:r>
              <a:rPr lang="en-US" altLang="zh-TW" sz="2800" b="1" dirty="0"/>
              <a:t>default mode</a:t>
            </a:r>
            <a:r>
              <a:rPr lang="en-US" altLang="zh-TW" sz="2800" dirty="0"/>
              <a:t>, i.e. </a:t>
            </a:r>
            <a:r>
              <a:rPr lang="en-US" altLang="zh-TW" sz="2800" b="1" dirty="0">
                <a:solidFill>
                  <a:srgbClr val="0000CC"/>
                </a:solidFill>
              </a:rPr>
              <a:t>Mode 0</a:t>
            </a:r>
            <a:r>
              <a:rPr lang="en-US" altLang="zh-TW" sz="2800" dirty="0"/>
              <a:t>, is acceptable.</a:t>
            </a:r>
          </a:p>
          <a:p>
            <a:endParaRPr lang="en-US" altLang="zh-TW" sz="2800" dirty="0"/>
          </a:p>
          <a:p>
            <a:endParaRPr kumimoji="1" lang="zh-TW" altLang="en-US" sz="2800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21F49A-6EBA-EB46-8B74-00F1C8B9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597375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14BC8-B64F-AB42-A70B-3F971961C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SPI modes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221F49A-6EBA-EB46-8B74-00F1C8B9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14</a:t>
            </a:fld>
            <a:endParaRPr lang="en-US" altLang="zh-TW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0D92387-44D5-8148-A834-14066A4F6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3CAC5718-B8D5-8D40-85BA-85D761D6B100}"/>
              </a:ext>
            </a:extLst>
          </p:cNvPr>
          <p:cNvSpPr/>
          <p:nvPr/>
        </p:nvSpPr>
        <p:spPr>
          <a:xfrm>
            <a:off x="463445" y="1969611"/>
            <a:ext cx="6180257" cy="417403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D2B3E964-9AC2-A14B-89EE-B2FDFEE9D95C}"/>
              </a:ext>
            </a:extLst>
          </p:cNvPr>
          <p:cNvGraphicFramePr>
            <a:graphicFrameLocks noGrp="1"/>
          </p:cNvGraphicFramePr>
          <p:nvPr/>
        </p:nvGraphicFramePr>
        <p:xfrm>
          <a:off x="6797929" y="2342514"/>
          <a:ext cx="2016125" cy="137159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04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42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</a:pPr>
                      <a:r>
                        <a:rPr sz="1400" b="1" spc="-5" baseline="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400" b="1" baseline="0" dirty="0">
                          <a:latin typeface="Times New Roman"/>
                          <a:cs typeface="Times New Roman"/>
                        </a:rPr>
                        <a:t>ode</a:t>
                      </a:r>
                      <a:endParaRPr sz="1400" baseline="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400" b="1" spc="-15" baseline="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b="1" baseline="0" dirty="0">
                          <a:latin typeface="Times New Roman"/>
                          <a:cs typeface="Times New Roman"/>
                        </a:rPr>
                        <a:t>olari</a:t>
                      </a:r>
                      <a:r>
                        <a:rPr sz="1400" b="1" spc="-5" baseline="0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400" b="1" baseline="0" dirty="0">
                          <a:latin typeface="Times New Roman"/>
                          <a:cs typeface="Times New Roman"/>
                        </a:rPr>
                        <a:t>y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</a:pPr>
                      <a:r>
                        <a:rPr sz="1400" b="1" spc="-15" baseline="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400" b="1" baseline="0" dirty="0">
                          <a:latin typeface="Times New Roman"/>
                          <a:cs typeface="Times New Roman"/>
                        </a:rPr>
                        <a:t>hase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2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0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319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3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1</a:t>
                      </a:r>
                      <a:endParaRPr sz="1400" baseline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aseline="0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578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23E349-5F3C-E541-AE51-23DB455C2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Example of SPI Master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496C67-D78C-D341-87B9-AEFCFCE5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4"/>
            <a:ext cx="8229600" cy="4049996"/>
          </a:xfrm>
        </p:spPr>
        <p:txBody>
          <a:bodyPr>
            <a:normAutofit fontScale="55000" lnSpcReduction="20000"/>
          </a:bodyPr>
          <a:lstStyle/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/* Program Example 7.1: Sets up the </a:t>
            </a:r>
            <a:r>
              <a:rPr lang="en-US" altLang="zh-TW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mbed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 as SPI master, and continuously sends a single byte */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en-US" altLang="zh-TW" sz="3200" dirty="0">
                <a:solidFill>
                  <a:srgbClr val="804000"/>
                </a:solidFill>
                <a:latin typeface="Consolas" panose="020B0609020204030204" pitchFamily="49" charset="0"/>
              </a:rPr>
              <a:t>#include "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mbed</a:t>
            </a:r>
            <a:r>
              <a:rPr lang="en-US" altLang="zh-TW" sz="3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h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”</a:t>
            </a: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SPI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ser_port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D11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,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D12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,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D13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mosi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,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miso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,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sclk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en-US" altLang="zh-TW" sz="3200" dirty="0">
                <a:solidFill>
                  <a:srgbClr val="8000FF"/>
                </a:solidFill>
                <a:latin typeface="Consolas" panose="020B0609020204030204" pitchFamily="49" charset="0"/>
              </a:rPr>
              <a:t>char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switch_word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//word we will send</a:t>
            </a: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en-US" altLang="zh-TW" sz="3200" dirty="0" err="1">
                <a:solidFill>
                  <a:srgbClr val="8000FF"/>
                </a:solidFill>
                <a:latin typeface="Consolas" panose="020B0609020204030204" pitchFamily="49" charset="0"/>
              </a:rPr>
              <a:t>int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main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()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{</a:t>
            </a: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zh-TW" altLang="en-US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3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ser_port</a:t>
            </a:r>
            <a:r>
              <a:rPr lang="en-US" altLang="zh-TW" sz="3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3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format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b="1" dirty="0">
                <a:solidFill>
                  <a:srgbClr val="FF8000"/>
                </a:solidFill>
                <a:latin typeface="Consolas" panose="020B0609020204030204" pitchFamily="49" charset="0"/>
              </a:rPr>
              <a:t>8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,</a:t>
            </a:r>
            <a:r>
              <a:rPr lang="en-US" altLang="zh-TW" sz="3200" b="1" dirty="0">
                <a:solidFill>
                  <a:srgbClr val="FF8000"/>
                </a:solidFill>
                <a:latin typeface="Consolas" panose="020B0609020204030204" pitchFamily="49" charset="0"/>
              </a:rPr>
              <a:t>0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Setup the SPI for 8 bit data, Mode 0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zh-TW" alt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3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ser_port</a:t>
            </a:r>
            <a:r>
              <a:rPr lang="en-US" altLang="zh-TW" sz="3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3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frequency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b="1" dirty="0">
                <a:solidFill>
                  <a:srgbClr val="FF8000"/>
                </a:solidFill>
                <a:latin typeface="Consolas" panose="020B0609020204030204" pitchFamily="49" charset="0"/>
              </a:rPr>
              <a:t>1000000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 Clock frequency is 1MHz</a:t>
            </a: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zh-TW" altLang="en-US" sz="3200" b="1" dirty="0">
                <a:solidFill>
                  <a:srgbClr val="008000"/>
                </a:solidFill>
                <a:latin typeface="Consolas" panose="020B0609020204030204" pitchFamily="49" charset="0"/>
              </a:rPr>
              <a:t>    </a:t>
            </a:r>
            <a:r>
              <a:rPr lang="en-US" altLang="zh-TW" sz="3200" b="1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8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){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zh-TW" alt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switch_word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sz="3200" dirty="0">
                <a:solidFill>
                  <a:srgbClr val="FF8000"/>
                </a:solidFill>
                <a:latin typeface="Consolas" panose="020B0609020204030204" pitchFamily="49" charset="0"/>
              </a:rPr>
              <a:t>0xA1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;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//set up word to be transmitted</a:t>
            </a: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zh-TW" altLang="en-US" sz="3200" dirty="0">
                <a:solidFill>
                  <a:srgbClr val="008000"/>
                </a:solidFill>
                <a:latin typeface="Consolas" panose="020B0609020204030204" pitchFamily="49" charset="0"/>
              </a:rPr>
              <a:t>        </a:t>
            </a:r>
            <a:r>
              <a:rPr lang="en-US" altLang="zh-TW" sz="3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ser_port</a:t>
            </a:r>
            <a:r>
              <a:rPr lang="en-US" altLang="zh-TW" sz="3200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sz="3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write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switch_word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 panose="020B0609020204030204" pitchFamily="49" charset="0"/>
              </a:rPr>
              <a:t>//send </a:t>
            </a:r>
            <a:r>
              <a:rPr lang="en-US" altLang="zh-TW" sz="3200" dirty="0" err="1">
                <a:solidFill>
                  <a:srgbClr val="008000"/>
                </a:solidFill>
                <a:latin typeface="Consolas" panose="020B0609020204030204" pitchFamily="49" charset="0"/>
              </a:rPr>
              <a:t>switch_word</a:t>
            </a:r>
            <a:endParaRPr lang="en-US" altLang="zh-TW" sz="3200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altLang="zh-TW" sz="3200" dirty="0" err="1">
                <a:solidFill>
                  <a:srgbClr val="000000"/>
                </a:solidFill>
                <a:latin typeface="Consolas" panose="020B0609020204030204" pitchFamily="49" charset="0"/>
              </a:rPr>
              <a:t>wait_us</a:t>
            </a:r>
            <a:r>
              <a:rPr lang="en-US" altLang="zh-TW" sz="32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sz="3200" dirty="0">
                <a:solidFill>
                  <a:srgbClr val="FF8000"/>
                </a:solidFill>
                <a:latin typeface="Consolas" panose="020B0609020204030204" pitchFamily="49" charset="0"/>
              </a:rPr>
              <a:t>50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en-US" altLang="zh-TW" sz="3200" b="1" dirty="0">
                <a:solidFill>
                  <a:srgbClr val="000000"/>
                </a:solidFill>
                <a:latin typeface="Consolas" panose="020B0609020204030204" pitchFamily="49" charset="0"/>
              </a:rPr>
              <a:t>	</a:t>
            </a: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lang="en-US" altLang="zh-TW" sz="3200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 defTabSz="450850">
              <a:buNone/>
              <a:tabLst>
                <a:tab pos="442913" algn="l"/>
                <a:tab pos="900113" algn="l"/>
              </a:tabLst>
            </a:pPr>
            <a:r>
              <a:rPr lang="en-US" altLang="zh-TW" sz="3200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59312EF3-663E-774F-980C-5C2DAAA6E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15</a:t>
            </a:fld>
            <a:endParaRPr lang="en-US" altLang="zh-TW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CAABF880-CE4F-0549-9A33-7698D3362CD1}"/>
              </a:ext>
            </a:extLst>
          </p:cNvPr>
          <p:cNvSpPr/>
          <p:nvPr/>
        </p:nvSpPr>
        <p:spPr>
          <a:xfrm>
            <a:off x="3687622" y="5000636"/>
            <a:ext cx="5170658" cy="172354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600" dirty="0"/>
              <a:t>It initializes the SPI object with pin D11-D13.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600" dirty="0" smtClean="0"/>
              <a:t>The </a:t>
            </a:r>
            <a:r>
              <a:rPr lang="en-US" altLang="zh-TW" sz="1600" b="1" dirty="0"/>
              <a:t>format( ) </a:t>
            </a:r>
            <a:r>
              <a:rPr lang="en-US" altLang="zh-TW" sz="1600" dirty="0"/>
              <a:t>function requires two variables: the </a:t>
            </a:r>
            <a:r>
              <a:rPr lang="en-US" altLang="zh-TW" sz="1600" b="1" dirty="0">
                <a:solidFill>
                  <a:srgbClr val="0000CC"/>
                </a:solidFill>
              </a:rPr>
              <a:t>number of bits</a:t>
            </a:r>
            <a:r>
              <a:rPr lang="en-US" altLang="zh-TW" sz="1600" dirty="0"/>
              <a:t>, and the </a:t>
            </a:r>
            <a:r>
              <a:rPr lang="en-US" altLang="zh-TW" sz="1600" b="1" dirty="0">
                <a:solidFill>
                  <a:srgbClr val="0000CC"/>
                </a:solidFill>
              </a:rPr>
              <a:t>mode</a:t>
            </a:r>
            <a:r>
              <a:rPr lang="en-US" altLang="zh-TW" sz="1600" dirty="0"/>
              <a:t>. This program applies default values, i.e. 8 bits of data, and Mode 0 format.</a:t>
            </a:r>
          </a:p>
          <a:p>
            <a:pPr marL="182563" indent="-182563">
              <a:spcBef>
                <a:spcPts val="600"/>
              </a:spcBef>
              <a:buFont typeface="Arial" pitchFamily="34" charset="0"/>
              <a:buChar char="•"/>
            </a:pPr>
            <a:r>
              <a:rPr lang="en-US" altLang="zh-TW" sz="1600" dirty="0" smtClean="0"/>
              <a:t>Output </a:t>
            </a:r>
            <a:r>
              <a:rPr lang="en-US" altLang="zh-TW" sz="1600" dirty="0"/>
              <a:t>signals can be viewed on the oscilloscope.</a:t>
            </a:r>
          </a:p>
        </p:txBody>
      </p:sp>
    </p:spTree>
    <p:extLst>
      <p:ext uri="{BB962C8B-B14F-4D97-AF65-F5344CB8AC3E}">
        <p14:creationId xmlns:p14="http://schemas.microsoft.com/office/powerpoint/2010/main" val="255915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EA5014-D5DC-FF4D-ADB1-3CA52C58C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SPI Slave API and Example Template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2E48F00-3055-C24C-903F-3A93E91FC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804" y="4227094"/>
            <a:ext cx="8229600" cy="2059426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  <a:tabLst>
                <a:tab pos="530225" algn="l"/>
                <a:tab pos="1076325" algn="l"/>
              </a:tabLst>
            </a:pPr>
            <a:r>
              <a:rPr lang="en-US" altLang="zh-TW" b="1" dirty="0">
                <a:solidFill>
                  <a:srgbClr val="0000FF"/>
                </a:solidFill>
                <a:latin typeface="Consolas" panose="020B0609020204030204" pitchFamily="49" charset="0"/>
              </a:rPr>
              <a:t>while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dirty="0">
                <a:solidFill>
                  <a:srgbClr val="FF8000"/>
                </a:solidFill>
                <a:latin typeface="Consolas" panose="020B0609020204030204" pitchFamily="49" charset="0"/>
              </a:rPr>
              <a:t>1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)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{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endParaRPr lang="en-US" altLang="zh-TW" dirty="0">
              <a:solidFill>
                <a:srgbClr val="008000"/>
              </a:solidFill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530225" algn="l"/>
                <a:tab pos="1076325" algn="l"/>
              </a:tabLst>
            </a:pP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		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>
              <a:buNone/>
              <a:tabLst>
                <a:tab pos="530225" algn="l"/>
                <a:tab pos="1076325" algn="l"/>
              </a:tabLst>
            </a:pPr>
            <a:r>
              <a:rPr lang="en-US" altLang="zh-TW" b="1" dirty="0">
                <a:solidFill>
                  <a:srgbClr val="000000"/>
                </a:solidFill>
                <a:latin typeface="Consolas" panose="020B0609020204030204" pitchFamily="49" charset="0"/>
              </a:rPr>
              <a:t>		</a:t>
            </a:r>
            <a:r>
              <a:rPr lang="en-US" altLang="zh-TW" b="1" dirty="0">
                <a:solidFill>
                  <a:srgbClr val="0000FF"/>
                </a:solidFill>
                <a:latin typeface="Consolas" panose="020B0609020204030204" pitchFamily="49" charset="0"/>
              </a:rPr>
              <a:t>if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ser_port</a:t>
            </a:r>
            <a:r>
              <a:rPr lang="en-US" altLang="zh-TW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b="1" dirty="0" err="1">
                <a:solidFill>
                  <a:srgbClr val="000000"/>
                </a:solidFill>
                <a:latin typeface="Consolas" panose="020B0609020204030204" pitchFamily="49" charset="0"/>
              </a:rPr>
              <a:t>receive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())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{</a:t>
            </a: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// Check input </a:t>
            </a:r>
            <a:endParaRPr lang="en-US" altLang="zh-TW" b="1" dirty="0">
              <a:solidFill>
                <a:srgbClr val="000080"/>
              </a:solidFill>
              <a:latin typeface="Consolas" panose="020B0609020204030204" pitchFamily="49" charset="0"/>
            </a:endParaRPr>
          </a:p>
          <a:p>
            <a:pPr marL="0" indent="0">
              <a:buNone/>
              <a:tabLst>
                <a:tab pos="530225" algn="l"/>
                <a:tab pos="1076325" algn="l"/>
              </a:tabLst>
            </a:pP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			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recd_val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=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ser_port</a:t>
            </a:r>
            <a:r>
              <a:rPr lang="en-US" altLang="zh-TW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read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();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// Read byte from master </a:t>
            </a:r>
          </a:p>
          <a:p>
            <a:pPr marL="0" indent="0">
              <a:buNone/>
              <a:tabLst>
                <a:tab pos="530225" algn="l"/>
                <a:tab pos="1076325" algn="l"/>
              </a:tabLst>
            </a:pP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			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ser_port</a:t>
            </a:r>
            <a:r>
              <a:rPr lang="en-US" altLang="zh-TW" b="1" dirty="0" err="1">
                <a:solidFill>
                  <a:srgbClr val="000080"/>
                </a:solidFill>
                <a:latin typeface="Consolas" panose="020B0609020204030204" pitchFamily="49" charset="0"/>
              </a:rPr>
              <a:t>.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reply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(</a:t>
            </a:r>
            <a:r>
              <a:rPr lang="en-US" altLang="zh-TW" dirty="0" err="1">
                <a:solidFill>
                  <a:srgbClr val="000000"/>
                </a:solidFill>
                <a:latin typeface="Consolas" panose="020B0609020204030204" pitchFamily="49" charset="0"/>
              </a:rPr>
              <a:t>switch_word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);</a:t>
            </a:r>
            <a:r>
              <a:rPr lang="en-US" altLang="zh-TW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onsolas" panose="020B0609020204030204" pitchFamily="49" charset="0"/>
              </a:rPr>
              <a:t>// Send out response</a:t>
            </a:r>
          </a:p>
          <a:p>
            <a:pPr marL="0" indent="0">
              <a:buNone/>
              <a:tabLst>
                <a:tab pos="530225" algn="l"/>
                <a:tab pos="1076325" algn="l"/>
              </a:tabLst>
            </a:pPr>
            <a:r>
              <a:rPr lang="en-US" altLang="zh-TW" b="1" dirty="0">
                <a:solidFill>
                  <a:srgbClr val="008000"/>
                </a:solidFill>
                <a:latin typeface="Consolas" panose="020B0609020204030204" pitchFamily="49" charset="0"/>
              </a:rPr>
              <a:t>		</a:t>
            </a: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  <a:tabLst>
                <a:tab pos="530225" algn="l"/>
                <a:tab pos="1076325" algn="l"/>
              </a:tabLst>
            </a:pPr>
            <a:r>
              <a:rPr lang="en-US" altLang="zh-TW" b="1" dirty="0">
                <a:solidFill>
                  <a:srgbClr val="000080"/>
                </a:solidFill>
                <a:latin typeface="Consolas" panose="020B0609020204030204" pitchFamily="49" charset="0"/>
              </a:rPr>
              <a:t>}</a:t>
            </a:r>
            <a:endParaRPr lang="en-US" altLang="zh-TW" dirty="0">
              <a:solidFill>
                <a:srgbClr val="000000"/>
              </a:solidFill>
              <a:latin typeface="Consolas" panose="020B0609020204030204" pitchFamily="49" charset="0"/>
            </a:endParaRPr>
          </a:p>
          <a:p>
            <a:pPr marL="0" indent="0">
              <a:buNone/>
            </a:pP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9625ED9-4888-6F4E-AD5C-1E265D3D9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16</a:t>
            </a:fld>
            <a:endParaRPr lang="en-US" altLang="zh-TW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434697DF-DCB6-4C48-ABED-C1D7BBE060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729562"/>
              </p:ext>
            </p:extLst>
          </p:nvPr>
        </p:nvGraphicFramePr>
        <p:xfrm>
          <a:off x="457200" y="1555849"/>
          <a:ext cx="8583175" cy="24993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53"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SPISla</a:t>
                      </a:r>
                      <a:r>
                        <a:rPr sz="1800" b="1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reate</a:t>
                      </a:r>
                      <a:r>
                        <a:rPr sz="180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sla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connected</a:t>
                      </a:r>
                      <a:r>
                        <a:rPr sz="180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specified</a:t>
                      </a:r>
                      <a:r>
                        <a:rPr sz="1800" spc="-5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pins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800" b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rmat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onfigure</a:t>
                      </a:r>
                      <a:r>
                        <a:rPr sz="1800" spc="-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trans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ss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ion</a:t>
                      </a:r>
                      <a:r>
                        <a:rPr sz="18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for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43095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</a:t>
                      </a:r>
                      <a:r>
                        <a:rPr sz="1800" b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</a:t>
                      </a: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b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clock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freque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05086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</a:t>
                      </a:r>
                      <a:r>
                        <a:rPr sz="1800" b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Poll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 </a:t>
                      </a:r>
                      <a:r>
                        <a:rPr sz="18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see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if data</a:t>
                      </a:r>
                      <a:r>
                        <a:rPr sz="180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ha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bee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etrie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r>
                        <a:rPr sz="1800" spc="-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recei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fer</a:t>
                      </a:r>
                      <a:r>
                        <a:rPr sz="18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sla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54117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</a:t>
                      </a:r>
                      <a:r>
                        <a:rPr sz="1800" b="1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r>
                        <a:rPr sz="18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ly</a:t>
                      </a:r>
                      <a:endParaRPr sz="18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 marR="76200">
                        <a:lnSpc>
                          <a:spcPct val="100000"/>
                        </a:lnSpc>
                      </a:pP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ill</a:t>
                      </a:r>
                      <a:r>
                        <a:rPr sz="1800" spc="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spc="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80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800" spc="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ith</a:t>
                      </a:r>
                      <a:r>
                        <a:rPr sz="1800" spc="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spc="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alue</a:t>
                      </a:r>
                      <a:r>
                        <a:rPr sz="180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800" spc="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spc="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ri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spc="3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ut</a:t>
                      </a:r>
                      <a:r>
                        <a:rPr sz="1800" spc="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800" spc="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sz="1800" spc="4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1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on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 recei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ed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essage</a:t>
                      </a:r>
                      <a:r>
                        <a:rPr sz="1800" spc="-4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from</a:t>
                      </a:r>
                      <a:r>
                        <a:rPr sz="1800" spc="-35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</a:t>
                      </a:r>
                      <a:r>
                        <a:rPr sz="1800" spc="-2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sz="1800" spc="-1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aste</a:t>
                      </a:r>
                      <a:r>
                        <a:rPr sz="1800" spc="-7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sz="18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0679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1633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17</a:t>
            </a:fld>
            <a:endParaRPr lang="en-US" altLang="zh-TW" dirty="0"/>
          </a:p>
        </p:txBody>
      </p:sp>
      <p:grpSp>
        <p:nvGrpSpPr>
          <p:cNvPr id="23" name="群組 22"/>
          <p:cNvGrpSpPr/>
          <p:nvPr/>
        </p:nvGrpSpPr>
        <p:grpSpPr>
          <a:xfrm>
            <a:off x="1523528" y="142852"/>
            <a:ext cx="5763116" cy="2720292"/>
            <a:chOff x="1594966" y="1362946"/>
            <a:chExt cx="5763116" cy="2720292"/>
          </a:xfrm>
        </p:grpSpPr>
        <p:grpSp>
          <p:nvGrpSpPr>
            <p:cNvPr id="14" name="群組 13"/>
            <p:cNvGrpSpPr/>
            <p:nvPr/>
          </p:nvGrpSpPr>
          <p:grpSpPr>
            <a:xfrm>
              <a:off x="1785918" y="2148764"/>
              <a:ext cx="4929222" cy="1934474"/>
              <a:chOff x="1214414" y="3148896"/>
              <a:chExt cx="4929222" cy="1934474"/>
            </a:xfrm>
          </p:grpSpPr>
          <p:sp>
            <p:nvSpPr>
              <p:cNvPr id="5" name="矩形 4"/>
              <p:cNvSpPr/>
              <p:nvPr/>
            </p:nvSpPr>
            <p:spPr bwMode="auto">
              <a:xfrm>
                <a:off x="1214414" y="3148896"/>
                <a:ext cx="1285884" cy="192317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K66F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dirty="0" smtClean="0">
                    <a:latin typeface="Arial" charset="0"/>
                  </a:rPr>
                  <a:t>Master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zh-TW" dirty="0" smtClean="0"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6" name="矩形 5"/>
              <p:cNvSpPr/>
              <p:nvPr/>
            </p:nvSpPr>
            <p:spPr bwMode="auto">
              <a:xfrm>
                <a:off x="4857752" y="3148896"/>
                <a:ext cx="1285884" cy="1923178"/>
              </a:xfrm>
              <a:prstGeom prst="rect">
                <a:avLst/>
              </a:prstGeom>
              <a:solidFill>
                <a:schemeClr val="accent1"/>
              </a:solidFill>
              <a:ln w="285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zh-TW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新細明體" pitchFamily="18" charset="-120"/>
                  </a:rPr>
                  <a:t>K66F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zh-TW" dirty="0" smtClean="0">
                    <a:latin typeface="Arial" charset="0"/>
                  </a:rPr>
                  <a:t>Slave</a:t>
                </a: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en-US" altLang="zh-TW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US" altLang="zh-TW" dirty="0" smtClean="0">
                  <a:latin typeface="Arial" charset="0"/>
                </a:endParaRPr>
              </a:p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1" lang="zh-TW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ea typeface="新細明體" pitchFamily="18" charset="-120"/>
                </a:endParaRPr>
              </a:p>
            </p:txBody>
          </p:sp>
          <p:sp>
            <p:nvSpPr>
              <p:cNvPr id="7" name="文字方塊 6"/>
              <p:cNvSpPr txBox="1"/>
              <p:nvPr/>
            </p:nvSpPr>
            <p:spPr>
              <a:xfrm>
                <a:off x="1928794" y="4006152"/>
                <a:ext cx="55976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D10</a:t>
                </a:r>
              </a:p>
              <a:p>
                <a:r>
                  <a:rPr lang="en-US" altLang="zh-TW" sz="1600" dirty="0" smtClean="0"/>
                  <a:t>D13</a:t>
                </a:r>
              </a:p>
              <a:p>
                <a:r>
                  <a:rPr lang="en-US" altLang="zh-TW" sz="1600" dirty="0" smtClean="0"/>
                  <a:t>D12</a:t>
                </a:r>
              </a:p>
              <a:p>
                <a:r>
                  <a:rPr lang="en-US" altLang="zh-TW" sz="1600" dirty="0" smtClean="0"/>
                  <a:t>D11</a:t>
                </a:r>
                <a:endParaRPr lang="zh-TW" altLang="en-US" sz="1600" dirty="0"/>
              </a:p>
            </p:txBody>
          </p:sp>
          <p:sp>
            <p:nvSpPr>
              <p:cNvPr id="8" name="文字方塊 7"/>
              <p:cNvSpPr txBox="1"/>
              <p:nvPr/>
            </p:nvSpPr>
            <p:spPr>
              <a:xfrm>
                <a:off x="4857752" y="4000504"/>
                <a:ext cx="559769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TW" sz="1600" dirty="0" smtClean="0"/>
                  <a:t>D10</a:t>
                </a:r>
              </a:p>
              <a:p>
                <a:r>
                  <a:rPr lang="en-US" altLang="zh-TW" sz="1600" dirty="0" smtClean="0"/>
                  <a:t>D13</a:t>
                </a:r>
              </a:p>
              <a:p>
                <a:r>
                  <a:rPr lang="en-US" altLang="zh-TW" sz="1600" dirty="0" smtClean="0"/>
                  <a:t>D12</a:t>
                </a:r>
              </a:p>
              <a:p>
                <a:r>
                  <a:rPr lang="en-US" altLang="zh-TW" sz="1600" dirty="0" smtClean="0"/>
                  <a:t>D11</a:t>
                </a:r>
                <a:endParaRPr lang="zh-TW" altLang="en-US" sz="1600" dirty="0"/>
              </a:p>
            </p:txBody>
          </p:sp>
          <p:cxnSp>
            <p:nvCxnSpPr>
              <p:cNvPr id="10" name="直線單箭頭接點 9"/>
              <p:cNvCxnSpPr/>
              <p:nvPr/>
            </p:nvCxnSpPr>
            <p:spPr bwMode="auto">
              <a:xfrm>
                <a:off x="2500298" y="4357694"/>
                <a:ext cx="2357454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2" name="直線單箭頭接點 11"/>
              <p:cNvCxnSpPr/>
              <p:nvPr/>
            </p:nvCxnSpPr>
            <p:spPr bwMode="auto">
              <a:xfrm>
                <a:off x="2500298" y="4641858"/>
                <a:ext cx="2357454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  <p:cxnSp>
            <p:nvCxnSpPr>
              <p:cNvPr id="13" name="直線單箭頭接點 12"/>
              <p:cNvCxnSpPr/>
              <p:nvPr/>
            </p:nvCxnSpPr>
            <p:spPr bwMode="auto">
              <a:xfrm>
                <a:off x="2500298" y="4927610"/>
                <a:ext cx="2357454" cy="1588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0000CC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</p:cxnSp>
        </p:grpSp>
        <p:sp>
          <p:nvSpPr>
            <p:cNvPr id="15" name="文字方塊 14"/>
            <p:cNvSpPr txBox="1"/>
            <p:nvPr/>
          </p:nvSpPr>
          <p:spPr>
            <a:xfrm>
              <a:off x="1594966" y="1362946"/>
              <a:ext cx="57631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b="1" dirty="0" smtClean="0">
                  <a:solidFill>
                    <a:srgbClr val="C00000"/>
                  </a:solidFill>
                </a:rPr>
                <a:t>PTD0 = D10:  ALT2 SPI0 PCS0</a:t>
              </a:r>
            </a:p>
            <a:p>
              <a:r>
                <a:rPr lang="en-US" altLang="zh-TW" b="1" dirty="0" smtClean="0">
                  <a:solidFill>
                    <a:srgbClr val="C00000"/>
                  </a:solidFill>
                </a:rPr>
                <a:t>So setting this pin to GND set SPI0 in slave mode. </a:t>
              </a:r>
              <a:endParaRPr lang="zh-TW" altLang="en-US" b="1" dirty="0">
                <a:solidFill>
                  <a:srgbClr val="C00000"/>
                </a:solidFill>
              </a:endParaRPr>
            </a:p>
          </p:txBody>
        </p:sp>
        <p:cxnSp>
          <p:nvCxnSpPr>
            <p:cNvPr id="17" name="直線單箭頭接點 16"/>
            <p:cNvCxnSpPr/>
            <p:nvPr/>
          </p:nvCxnSpPr>
          <p:spPr bwMode="auto">
            <a:xfrm flipV="1">
              <a:off x="3071802" y="3144836"/>
              <a:ext cx="2357454" cy="406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8" name="文字方塊 17"/>
            <p:cNvSpPr txBox="1"/>
            <p:nvPr/>
          </p:nvSpPr>
          <p:spPr>
            <a:xfrm>
              <a:off x="3786182" y="2791706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TW" dirty="0" smtClean="0"/>
                <a:t>GND</a:t>
              </a:r>
              <a:endParaRPr lang="zh-TW" altLang="en-US" dirty="0"/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609626" y="2928934"/>
            <a:ext cx="7677150" cy="3786198"/>
            <a:chOff x="571472" y="4500570"/>
            <a:chExt cx="7677150" cy="3786198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1472" y="5000636"/>
              <a:ext cx="7677150" cy="1133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14348" y="4500570"/>
              <a:ext cx="7467600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757482" y="6000768"/>
              <a:ext cx="7372350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Master K66F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18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57158" y="1214422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/*Sets the </a:t>
            </a:r>
            <a:r>
              <a:rPr lang="en-US" altLang="zh-TW" dirty="0" err="1" smtClean="0">
                <a:solidFill>
                  <a:srgbClr val="0000CC"/>
                </a:solidFill>
              </a:rPr>
              <a:t>mbed</a:t>
            </a:r>
            <a:r>
              <a:rPr lang="en-US" altLang="zh-TW" dirty="0" smtClean="0">
                <a:solidFill>
                  <a:srgbClr val="0000CC"/>
                </a:solidFill>
              </a:rPr>
              <a:t> up as Master, and exchanges data with a slave, sending its own switch positions, and displaying those of the slave. </a:t>
            </a:r>
            <a:r>
              <a:rPr lang="zh-TW" altLang="en-US" dirty="0" smtClean="0">
                <a:solidFill>
                  <a:srgbClr val="0000CC"/>
                </a:solidFill>
              </a:rPr>
              <a:t>*</a:t>
            </a:r>
            <a:r>
              <a:rPr lang="en-US" altLang="zh-TW" dirty="0" smtClean="0">
                <a:solidFill>
                  <a:srgbClr val="0000CC"/>
                </a:solidFill>
              </a:rPr>
              <a:t>/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#include "</a:t>
            </a:r>
            <a:r>
              <a:rPr lang="en-US" altLang="zh-TW" dirty="0" err="1" smtClean="0"/>
              <a:t>mbed.h</a:t>
            </a:r>
            <a:r>
              <a:rPr lang="en-US" altLang="zh-TW" dirty="0" smtClean="0"/>
              <a:t>" </a:t>
            </a:r>
          </a:p>
          <a:p>
            <a:endParaRPr lang="en-US" altLang="zh-TW" dirty="0" smtClean="0"/>
          </a:p>
          <a:p>
            <a:r>
              <a:rPr lang="en-US" altLang="zh-TW" b="1" dirty="0" smtClean="0">
                <a:solidFill>
                  <a:srgbClr val="FF0000"/>
                </a:solidFill>
              </a:rPr>
              <a:t>SPI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ser_port</a:t>
            </a:r>
            <a:r>
              <a:rPr lang="en-US" altLang="zh-TW" dirty="0" smtClean="0"/>
              <a:t>(D11, D12, D13); // </a:t>
            </a:r>
            <a:r>
              <a:rPr lang="en-US" altLang="zh-TW" dirty="0" err="1" smtClean="0"/>
              <a:t>mosi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miso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sclk</a:t>
            </a:r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r>
              <a:rPr lang="en-US" altLang="zh-TW" dirty="0" err="1" smtClean="0"/>
              <a:t>DigitalOut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red_led</a:t>
            </a:r>
            <a:r>
              <a:rPr lang="en-US" altLang="zh-TW" dirty="0" smtClean="0"/>
              <a:t>(LED1); //red led </a:t>
            </a:r>
          </a:p>
          <a:p>
            <a:r>
              <a:rPr lang="en-US" altLang="zh-TW" dirty="0" err="1" smtClean="0"/>
              <a:t>DigitalOut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green_led</a:t>
            </a:r>
            <a:r>
              <a:rPr lang="en-US" altLang="zh-TW" dirty="0" smtClean="0"/>
              <a:t>(LED2); //green led </a:t>
            </a:r>
          </a:p>
          <a:p>
            <a:r>
              <a:rPr lang="en-US" altLang="zh-TW" dirty="0" err="1" smtClean="0"/>
              <a:t>DigitalOut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cs</a:t>
            </a:r>
            <a:r>
              <a:rPr lang="en-US" altLang="zh-TW" dirty="0" smtClean="0"/>
              <a:t>(D10); //this acts as “slave select” </a:t>
            </a:r>
          </a:p>
          <a:p>
            <a:r>
              <a:rPr lang="en-US" altLang="zh-TW" dirty="0" err="1" smtClean="0"/>
              <a:t>DigitalIn</a:t>
            </a:r>
            <a:r>
              <a:rPr lang="en-US" altLang="zh-TW" dirty="0" smtClean="0"/>
              <a:t> switch_ip1(SW2); </a:t>
            </a:r>
          </a:p>
          <a:p>
            <a:r>
              <a:rPr lang="en-US" altLang="zh-TW" dirty="0" err="1" smtClean="0"/>
              <a:t>DigitalIn</a:t>
            </a:r>
            <a:r>
              <a:rPr lang="en-US" altLang="zh-TW" dirty="0" smtClean="0"/>
              <a:t> switch_ip2(SW3);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char 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 ; //word we will send </a:t>
            </a:r>
          </a:p>
          <a:p>
            <a:r>
              <a:rPr lang="en-US" altLang="zh-TW" dirty="0" smtClean="0"/>
              <a:t>char 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; //value return from slave </a:t>
            </a:r>
          </a:p>
          <a:p>
            <a:r>
              <a:rPr lang="en-US" altLang="zh-TW" dirty="0" smtClean="0"/>
              <a:t>//continued over</a:t>
            </a:r>
          </a:p>
          <a:p>
            <a:r>
              <a:rPr lang="en-US" altLang="zh-TW" dirty="0" smtClean="0"/>
              <a:t>//Default settings for SPI Master chosen, no need for further configuration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19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285720" y="71415"/>
            <a:ext cx="828680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err="1" smtClean="0"/>
              <a:t>int</a:t>
            </a:r>
            <a:r>
              <a:rPr lang="en-US" altLang="zh-TW" dirty="0" smtClean="0"/>
              <a:t> main() {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while (1){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//Set up the word to be sent, by testing switch inputs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=0xa0; //set up a </a:t>
            </a:r>
            <a:r>
              <a:rPr lang="en-US" altLang="zh-TW" dirty="0" err="1" smtClean="0"/>
              <a:t>recognisable</a:t>
            </a:r>
            <a:r>
              <a:rPr lang="en-US" altLang="zh-TW" dirty="0" smtClean="0"/>
              <a:t> output pattern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if (switch_ip1==1)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=switch_word|0x01; //OR in </a:t>
            </a:r>
            <a:r>
              <a:rPr lang="en-US" altLang="zh-TW" dirty="0" err="1" smtClean="0"/>
              <a:t>lsb</a:t>
            </a:r>
            <a:r>
              <a:rPr lang="en-US" altLang="zh-TW" dirty="0" smtClean="0"/>
              <a:t>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if (switch_ip2==1)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=switch_word|0x02; //OR in next </a:t>
            </a:r>
            <a:r>
              <a:rPr lang="en-US" altLang="zh-TW" dirty="0" err="1" smtClean="0"/>
              <a:t>lsb</a:t>
            </a:r>
            <a:r>
              <a:rPr lang="en-US" altLang="zh-TW" dirty="0" smtClean="0"/>
              <a:t>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cs</a:t>
            </a:r>
            <a:r>
              <a:rPr lang="en-US" altLang="zh-TW" dirty="0" smtClean="0"/>
              <a:t> = 0; //select slave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=</a:t>
            </a:r>
            <a:r>
              <a:rPr lang="en-US" altLang="zh-TW" dirty="0" err="1" smtClean="0"/>
              <a:t>ser_port.write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); //send 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 and receive data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//</a:t>
            </a:r>
            <a:r>
              <a:rPr lang="en-US" altLang="zh-TW" dirty="0" err="1" smtClean="0"/>
              <a:t>cs</a:t>
            </a:r>
            <a:r>
              <a:rPr lang="en-US" altLang="zh-TW" dirty="0" smtClean="0"/>
              <a:t> = 1;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wait(0.01);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//set </a:t>
            </a:r>
            <a:r>
              <a:rPr lang="en-US" altLang="zh-TW" dirty="0" err="1" smtClean="0"/>
              <a:t>leds</a:t>
            </a:r>
            <a:r>
              <a:rPr lang="en-US" altLang="zh-TW" dirty="0" smtClean="0"/>
              <a:t> according to incoming word from slave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red_led</a:t>
            </a:r>
            <a:r>
              <a:rPr lang="en-US" altLang="zh-TW" dirty="0" smtClean="0"/>
              <a:t>=0; </a:t>
            </a:r>
            <a:r>
              <a:rPr lang="en-US" altLang="zh-TW" dirty="0" err="1" smtClean="0"/>
              <a:t>green_led</a:t>
            </a:r>
            <a:r>
              <a:rPr lang="en-US" altLang="zh-TW" dirty="0" smtClean="0"/>
              <a:t>=0;   //preset both to 0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=recd_val&amp;0x03; //AND out unwanted bits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if (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==1) </a:t>
            </a:r>
            <a:r>
              <a:rPr lang="en-US" altLang="zh-TW" dirty="0" err="1" smtClean="0"/>
              <a:t>red_led</a:t>
            </a:r>
            <a:r>
              <a:rPr lang="en-US" altLang="zh-TW" dirty="0" smtClean="0"/>
              <a:t>=1;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if (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==2) </a:t>
            </a:r>
            <a:r>
              <a:rPr lang="en-US" altLang="zh-TW" dirty="0" err="1" smtClean="0"/>
              <a:t>green_led</a:t>
            </a:r>
            <a:r>
              <a:rPr lang="en-US" altLang="zh-TW" dirty="0" smtClean="0"/>
              <a:t>=1;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if (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==3){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red_led</a:t>
            </a:r>
            <a:r>
              <a:rPr lang="en-US" altLang="zh-TW" dirty="0" smtClean="0"/>
              <a:t>=1;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green_led</a:t>
            </a:r>
            <a:r>
              <a:rPr lang="en-US" altLang="zh-TW" dirty="0" smtClean="0"/>
              <a:t>=1;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	} </a:t>
            </a:r>
          </a:p>
          <a:p>
            <a:pPr lvl="1"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} </a:t>
            </a:r>
          </a:p>
          <a:p>
            <a:pPr>
              <a:tabLst>
                <a:tab pos="365125" algn="l"/>
                <a:tab pos="801688" algn="l"/>
                <a:tab pos="1252538" algn="l"/>
              </a:tabLst>
            </a:pPr>
            <a:r>
              <a:rPr lang="en-US" altLang="zh-TW" dirty="0" smtClean="0"/>
              <a:t>}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0.wp.com/maxembedded.files.wordpress.com/2013/09/clock-skew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03" y="4714884"/>
            <a:ext cx="3703745" cy="205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8596" y="1571613"/>
            <a:ext cx="8240275" cy="3214710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sz="2600" dirty="0" smtClean="0"/>
              <a:t>Communication between microcontrollers and/or peripherals: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Parallel communication </a:t>
            </a:r>
          </a:p>
          <a:p>
            <a:pPr lvl="2"/>
            <a:r>
              <a:rPr lang="en-US" altLang="zh-TW" dirty="0" smtClean="0"/>
              <a:t>Short-distance data communication</a:t>
            </a:r>
          </a:p>
          <a:p>
            <a:pPr lvl="2"/>
            <a:r>
              <a:rPr lang="en-US" altLang="zh-TW" dirty="0" smtClean="0"/>
              <a:t>Higher transfer rate situation</a:t>
            </a:r>
          </a:p>
          <a:p>
            <a:pPr lvl="2"/>
            <a:r>
              <a:rPr lang="en-US" altLang="zh-TW" dirty="0" smtClean="0"/>
              <a:t>Restricted by wire </a:t>
            </a:r>
            <a:r>
              <a:rPr lang="en-US" altLang="zh-TW" dirty="0" smtClean="0">
                <a:solidFill>
                  <a:srgbClr val="CC0099"/>
                </a:solidFill>
              </a:rPr>
              <a:t>cross-talk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CC0099"/>
                </a:solidFill>
              </a:rPr>
              <a:t>size</a:t>
            </a:r>
            <a:r>
              <a:rPr lang="en-US" altLang="zh-TW" dirty="0" smtClean="0"/>
              <a:t>, </a:t>
            </a:r>
            <a:r>
              <a:rPr lang="en-US" altLang="zh-TW" dirty="0" smtClean="0">
                <a:solidFill>
                  <a:srgbClr val="CC0099"/>
                </a:solidFill>
              </a:rPr>
              <a:t>clock skew</a:t>
            </a:r>
          </a:p>
          <a:p>
            <a:pPr lvl="1"/>
            <a:r>
              <a:rPr lang="en-US" altLang="zh-TW" dirty="0" smtClean="0">
                <a:solidFill>
                  <a:srgbClr val="0000FF"/>
                </a:solidFill>
              </a:rPr>
              <a:t>Serial communication</a:t>
            </a:r>
          </a:p>
          <a:p>
            <a:pPr lvl="2" eaLnBrk="1" hangingPunct="1"/>
            <a:r>
              <a:rPr lang="en-US" altLang="zh-TW" dirty="0"/>
              <a:t>Long-distance data communication</a:t>
            </a:r>
          </a:p>
          <a:p>
            <a:pPr lvl="2" eaLnBrk="1" hangingPunct="1"/>
            <a:r>
              <a:rPr lang="en-US" altLang="zh-TW" dirty="0"/>
              <a:t>lower transfer rate </a:t>
            </a:r>
            <a:r>
              <a:rPr lang="en-US" altLang="zh-TW" dirty="0" smtClean="0"/>
              <a:t>situations</a:t>
            </a:r>
          </a:p>
          <a:p>
            <a:pPr lvl="2" eaLnBrk="1" hangingPunct="1"/>
            <a:r>
              <a:rPr lang="en-US" altLang="zh-TW" dirty="0" smtClean="0"/>
              <a:t>Less clock skew induced problem</a:t>
            </a:r>
            <a:endParaRPr lang="en-US" altLang="zh-TW" dirty="0"/>
          </a:p>
          <a:p>
            <a:pPr lvl="2"/>
            <a:r>
              <a:rPr lang="en-US" altLang="zh-TW" dirty="0" smtClean="0">
                <a:solidFill>
                  <a:srgbClr val="CC0099"/>
                </a:solidFill>
              </a:rPr>
              <a:t>Synchronous</a:t>
            </a:r>
          </a:p>
          <a:p>
            <a:pPr lvl="2"/>
            <a:r>
              <a:rPr lang="en-US" altLang="zh-TW" dirty="0" smtClean="0">
                <a:solidFill>
                  <a:srgbClr val="CC0099"/>
                </a:solidFill>
              </a:rPr>
              <a:t>Asynchronous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(</a:t>
            </a:r>
            <a:r>
              <a:rPr lang="zh-TW" altLang="en-US" smtClean="0"/>
              <a:t>六</a:t>
            </a:r>
            <a:r>
              <a:rPr lang="en-US" altLang="zh-TW" smtClean="0"/>
              <a:t>)</a:t>
            </a:r>
            <a:endParaRPr lang="en-US" altLang="zh-TW"/>
          </a:p>
        </p:txBody>
      </p:sp>
      <p:pic>
        <p:nvPicPr>
          <p:cNvPr id="1026" name="Picture 2" descr="http://i0.wp.com/maxembedded.files.wordpress.com/2013/09/crosstalk-and-skew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490" y="4714884"/>
            <a:ext cx="4767790" cy="2071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297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Slave K66F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20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285720" y="1142984"/>
            <a:ext cx="828680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>
                <a:solidFill>
                  <a:srgbClr val="0000CC"/>
                </a:solidFill>
              </a:rPr>
              <a:t>#include "</a:t>
            </a:r>
            <a:r>
              <a:rPr lang="en-US" altLang="zh-TW" dirty="0" err="1" smtClean="0">
                <a:solidFill>
                  <a:srgbClr val="0000CC"/>
                </a:solidFill>
              </a:rPr>
              <a:t>mbed.h</a:t>
            </a:r>
            <a:r>
              <a:rPr lang="en-US" altLang="zh-TW" dirty="0" smtClean="0">
                <a:solidFill>
                  <a:srgbClr val="0000CC"/>
                </a:solidFill>
              </a:rPr>
              <a:t>"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altLang="zh-TW" dirty="0" smtClean="0">
              <a:solidFill>
                <a:srgbClr val="0000CC"/>
              </a:solidFill>
            </a:endParaRP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b="1" dirty="0" err="1" smtClean="0">
                <a:solidFill>
                  <a:srgbClr val="FF0000"/>
                </a:solidFill>
              </a:rPr>
              <a:t>SPISlave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ser_port</a:t>
            </a:r>
            <a:r>
              <a:rPr lang="en-US" altLang="zh-TW" dirty="0" smtClean="0"/>
              <a:t>(D11,D12,D13,D10); // </a:t>
            </a:r>
            <a:r>
              <a:rPr lang="en-US" altLang="zh-TW" dirty="0" err="1" smtClean="0"/>
              <a:t>mosi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miso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sclk</a:t>
            </a:r>
            <a:r>
              <a:rPr lang="en-US" altLang="zh-TW" dirty="0" smtClean="0"/>
              <a:t>, </a:t>
            </a:r>
            <a:r>
              <a:rPr lang="en-US" altLang="zh-TW" dirty="0" err="1" smtClean="0"/>
              <a:t>ssel</a:t>
            </a:r>
            <a:endParaRPr lang="en-US" altLang="zh-TW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err="1" smtClean="0"/>
              <a:t>DigitalOut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red_led</a:t>
            </a:r>
            <a:r>
              <a:rPr lang="en-US" altLang="zh-TW" dirty="0" smtClean="0"/>
              <a:t>(p25); //red led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err="1" smtClean="0"/>
              <a:t>DigitalOut</a:t>
            </a:r>
            <a:r>
              <a:rPr lang="en-US" altLang="zh-TW" dirty="0" smtClean="0"/>
              <a:t> </a:t>
            </a:r>
            <a:r>
              <a:rPr lang="en-US" altLang="zh-TW" dirty="0" err="1" smtClean="0"/>
              <a:t>green_led</a:t>
            </a:r>
            <a:r>
              <a:rPr lang="en-US" altLang="zh-TW" dirty="0" smtClean="0"/>
              <a:t>(p26); //green led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err="1" smtClean="0"/>
              <a:t>DigitalIn</a:t>
            </a:r>
            <a:r>
              <a:rPr lang="en-US" altLang="zh-TW" dirty="0" smtClean="0"/>
              <a:t> switch_ip1(p5);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err="1" smtClean="0"/>
              <a:t>DigitalIn</a:t>
            </a:r>
            <a:r>
              <a:rPr lang="en-US" altLang="zh-TW" dirty="0" smtClean="0"/>
              <a:t> switch_ip2(p6);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altLang="zh-TW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char 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 ; //word we will send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char 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; //value received from master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altLang="zh-TW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err="1" smtClean="0"/>
              <a:t>int</a:t>
            </a:r>
            <a:r>
              <a:rPr lang="en-US" altLang="zh-TW" dirty="0" smtClean="0"/>
              <a:t> main() 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>
                <a:solidFill>
                  <a:srgbClr val="0000CC"/>
                </a:solidFill>
              </a:rPr>
              <a:t>//default formatting applied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	while(1) 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>
                <a:solidFill>
                  <a:srgbClr val="0000CC"/>
                </a:solidFill>
              </a:rPr>
              <a:t>//set up </a:t>
            </a:r>
            <a:r>
              <a:rPr lang="en-US" altLang="zh-TW" dirty="0" err="1" smtClean="0">
                <a:solidFill>
                  <a:srgbClr val="0000CC"/>
                </a:solidFill>
              </a:rPr>
              <a:t>switch_word</a:t>
            </a:r>
            <a:r>
              <a:rPr lang="en-US" altLang="zh-TW" dirty="0" smtClean="0">
                <a:solidFill>
                  <a:srgbClr val="0000CC"/>
                </a:solidFill>
              </a:rPr>
              <a:t> from switches that are pressed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=0xa0; //set up a </a:t>
            </a:r>
            <a:r>
              <a:rPr lang="en-US" altLang="zh-TW" dirty="0" err="1" smtClean="0"/>
              <a:t>recognisable</a:t>
            </a:r>
            <a:r>
              <a:rPr lang="en-US" altLang="zh-TW" dirty="0" smtClean="0"/>
              <a:t> output pattern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		if (switch_ip1==1) 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=switch_word|0x01;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		if (switch_ip2==1) 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=switch_word|0x02;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21</a:t>
            </a:fld>
            <a:endParaRPr lang="en-US" altLang="zh-TW"/>
          </a:p>
        </p:txBody>
      </p:sp>
      <p:sp>
        <p:nvSpPr>
          <p:cNvPr id="5" name="文字方塊 4"/>
          <p:cNvSpPr txBox="1"/>
          <p:nvPr/>
        </p:nvSpPr>
        <p:spPr>
          <a:xfrm>
            <a:off x="357158" y="1500174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		if(</a:t>
            </a:r>
            <a:r>
              <a:rPr lang="en-US" altLang="zh-TW" dirty="0" err="1" smtClean="0"/>
              <a:t>ser_port.receive</a:t>
            </a:r>
            <a:r>
              <a:rPr lang="en-US" altLang="zh-TW" dirty="0" smtClean="0"/>
              <a:t>()) { //test if data transfer has occurred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			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 = </a:t>
            </a:r>
            <a:r>
              <a:rPr lang="en-US" altLang="zh-TW" dirty="0" err="1" smtClean="0"/>
              <a:t>ser_port.read</a:t>
            </a:r>
            <a:r>
              <a:rPr lang="en-US" altLang="zh-TW" dirty="0" smtClean="0"/>
              <a:t>(); // Read byte from master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			</a:t>
            </a:r>
            <a:r>
              <a:rPr lang="en-US" altLang="zh-TW" dirty="0" err="1" smtClean="0"/>
              <a:t>ser_port.reply</a:t>
            </a:r>
            <a:r>
              <a:rPr lang="en-US" altLang="zh-TW" dirty="0" smtClean="0"/>
              <a:t>(</a:t>
            </a:r>
            <a:r>
              <a:rPr lang="en-US" altLang="zh-TW" dirty="0" err="1" smtClean="0"/>
              <a:t>switch_word</a:t>
            </a:r>
            <a:r>
              <a:rPr lang="en-US" altLang="zh-TW" dirty="0" smtClean="0"/>
              <a:t>); // Make this the next reply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/>
              <a:t>		}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dirty="0" smtClean="0">
                <a:solidFill>
                  <a:srgbClr val="0000CC"/>
                </a:solidFill>
              </a:rPr>
              <a:t>//now set </a:t>
            </a:r>
            <a:r>
              <a:rPr lang="en-US" altLang="zh-TW" dirty="0" err="1" smtClean="0">
                <a:solidFill>
                  <a:srgbClr val="0000CC"/>
                </a:solidFill>
              </a:rPr>
              <a:t>leds</a:t>
            </a:r>
            <a:r>
              <a:rPr lang="en-US" altLang="zh-TW" dirty="0" smtClean="0">
                <a:solidFill>
                  <a:srgbClr val="0000CC"/>
                </a:solidFill>
              </a:rPr>
              <a:t> according to received word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red_led</a:t>
            </a:r>
            <a:r>
              <a:rPr lang="en-US" altLang="zh-TW" dirty="0" smtClean="0"/>
              <a:t>=0; </a:t>
            </a:r>
            <a:r>
              <a:rPr lang="en-US" altLang="zh-TW" dirty="0" err="1" smtClean="0"/>
              <a:t>green_led</a:t>
            </a:r>
            <a:r>
              <a:rPr lang="en-US" altLang="zh-TW" dirty="0" smtClean="0"/>
              <a:t>=0;   //preset both to 0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=recd_val&amp;0x03; //AND out unwanted bits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if (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==1)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red_led</a:t>
            </a:r>
            <a:r>
              <a:rPr lang="en-US" altLang="zh-TW" dirty="0" smtClean="0"/>
              <a:t>=1;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if (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==2)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green_led</a:t>
            </a:r>
            <a:r>
              <a:rPr lang="en-US" altLang="zh-TW" dirty="0" smtClean="0"/>
              <a:t>=1;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if (</a:t>
            </a:r>
            <a:r>
              <a:rPr lang="en-US" altLang="zh-TW" dirty="0" err="1" smtClean="0"/>
              <a:t>recd_val</a:t>
            </a:r>
            <a:r>
              <a:rPr lang="en-US" altLang="zh-TW" dirty="0" smtClean="0"/>
              <a:t>==3){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red_led</a:t>
            </a:r>
            <a:r>
              <a:rPr lang="en-US" altLang="zh-TW" dirty="0" smtClean="0"/>
              <a:t>=1;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	</a:t>
            </a:r>
            <a:r>
              <a:rPr lang="en-US" altLang="zh-TW" dirty="0" err="1" smtClean="0"/>
              <a:t>green_led</a:t>
            </a:r>
            <a:r>
              <a:rPr lang="en-US" altLang="zh-TW" dirty="0" smtClean="0"/>
              <a:t>=1; 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	}</a:t>
            </a:r>
          </a:p>
          <a:p>
            <a:pPr lvl="1">
              <a:tabLst>
                <a:tab pos="450850" algn="l"/>
                <a:tab pos="1082675" algn="l"/>
                <a:tab pos="1617663" algn="l"/>
              </a:tabLst>
            </a:pPr>
            <a:r>
              <a:rPr lang="en-US" altLang="zh-TW" dirty="0" smtClean="0"/>
              <a:t>}</a:t>
            </a:r>
          </a:p>
          <a:p>
            <a:pPr marL="0" lvl="1">
              <a:tabLst>
                <a:tab pos="1082675" algn="l"/>
                <a:tab pos="1617663" algn="l"/>
              </a:tabLst>
            </a:pPr>
            <a:r>
              <a:rPr lang="en-US" altLang="zh-TW" dirty="0" smtClean="0"/>
              <a:t>}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E1EB8-7344-D54E-850F-789F8A516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SPI comments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51BBC06-98E1-0A44-9B95-8F45F9133E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63869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zh-TW" dirty="0"/>
              <a:t>The SPI is simple and therefore cheap.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There </a:t>
            </a:r>
            <a:r>
              <a:rPr lang="en-US" altLang="zh-TW" dirty="0"/>
              <a:t>are disadvantages.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There  </a:t>
            </a:r>
            <a:r>
              <a:rPr lang="en-US" altLang="zh-TW" dirty="0">
                <a:solidFill>
                  <a:srgbClr val="0000CC"/>
                </a:solidFill>
              </a:rPr>
              <a:t>is  </a:t>
            </a:r>
            <a:r>
              <a:rPr lang="en-US" altLang="zh-TW" b="1" dirty="0">
                <a:solidFill>
                  <a:srgbClr val="C00000"/>
                </a:solidFill>
              </a:rPr>
              <a:t>no acknowledgement</a:t>
            </a:r>
            <a:r>
              <a:rPr lang="en-US" altLang="zh-TW" dirty="0">
                <a:solidFill>
                  <a:srgbClr val="C00000"/>
                </a:solidFill>
              </a:rPr>
              <a:t>  from  the  receiver</a:t>
            </a:r>
            <a:r>
              <a:rPr lang="en-US" altLang="zh-TW" dirty="0">
                <a:solidFill>
                  <a:srgbClr val="0000CC"/>
                </a:solidFill>
              </a:rPr>
              <a:t>,  so in a simple  system the Master cannot be sure that data has been received.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There </a:t>
            </a:r>
            <a:r>
              <a:rPr lang="en-US" altLang="zh-TW" dirty="0">
                <a:solidFill>
                  <a:srgbClr val="0000CC"/>
                </a:solidFill>
              </a:rPr>
              <a:t>is </a:t>
            </a:r>
            <a:r>
              <a:rPr lang="en-US" altLang="zh-TW" b="1" dirty="0">
                <a:solidFill>
                  <a:srgbClr val="C00000"/>
                </a:solidFill>
              </a:rPr>
              <a:t>no addressing</a:t>
            </a:r>
            <a:r>
              <a:rPr lang="en-US" altLang="zh-TW" dirty="0">
                <a:solidFill>
                  <a:srgbClr val="0000CC"/>
                </a:solidFill>
              </a:rPr>
              <a:t>. In a system where there are multiple slaves, a separate </a:t>
            </a:r>
            <a:r>
              <a:rPr lang="en-US" altLang="zh-TW" dirty="0" smtClean="0">
                <a:solidFill>
                  <a:srgbClr val="C00000"/>
                </a:solidFill>
              </a:rPr>
              <a:t>/SS </a:t>
            </a:r>
            <a:r>
              <a:rPr lang="en-US" altLang="zh-TW" dirty="0">
                <a:solidFill>
                  <a:srgbClr val="C00000"/>
                </a:solidFill>
              </a:rPr>
              <a:t>(chip select) line </a:t>
            </a:r>
            <a:r>
              <a:rPr lang="en-US" altLang="zh-TW" dirty="0">
                <a:solidFill>
                  <a:srgbClr val="0000CC"/>
                </a:solidFill>
              </a:rPr>
              <a:t>must be run to each Slave. Therefore we begin to lose the advantage that serial communications should give us, i.e. a limited number of interconnect lines.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There </a:t>
            </a:r>
            <a:r>
              <a:rPr lang="en-US" altLang="zh-TW" dirty="0">
                <a:solidFill>
                  <a:srgbClr val="0000CC"/>
                </a:solidFill>
              </a:rPr>
              <a:t>is </a:t>
            </a:r>
            <a:r>
              <a:rPr lang="en-US" altLang="zh-TW" b="1" dirty="0">
                <a:solidFill>
                  <a:srgbClr val="C00000"/>
                </a:solidFill>
              </a:rPr>
              <a:t>no error-checking</a:t>
            </a:r>
            <a:r>
              <a:rPr lang="en-US" altLang="zh-TW" dirty="0">
                <a:solidFill>
                  <a:srgbClr val="0000CC"/>
                </a:solidFill>
              </a:rPr>
              <a:t>.  Suppose some electromagnetic  interference was experienced in a long data link, data or clock would be corrupted, but the system would have no way of detecting this, or correcting for it</a:t>
            </a:r>
            <a:r>
              <a:rPr lang="en-US" altLang="zh-TW" dirty="0" smtClean="0">
                <a:solidFill>
                  <a:srgbClr val="0000CC"/>
                </a:solidFill>
              </a:rPr>
              <a:t>.</a:t>
            </a:r>
            <a:endParaRPr kumimoji="1" lang="zh-TW" altLang="en-US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7D1CA20-B21E-B843-8E11-99FD9FA0E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2604047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84B984-BD50-9C42-934F-144F2CE2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I2C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627CD-3C1C-624F-AC98-95BAF2D3E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2315299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The name </a:t>
            </a:r>
            <a:r>
              <a:rPr lang="en-US" altLang="zh-TW" b="1" dirty="0"/>
              <a:t>I2C</a:t>
            </a:r>
            <a:r>
              <a:rPr lang="en-US" altLang="zh-TW" dirty="0"/>
              <a:t> stands for </a:t>
            </a:r>
            <a:r>
              <a:rPr lang="en-US" altLang="zh-TW" b="1" dirty="0">
                <a:solidFill>
                  <a:srgbClr val="FF0000"/>
                </a:solidFill>
              </a:rPr>
              <a:t>Inter-Integrated Circuit </a:t>
            </a:r>
            <a:r>
              <a:rPr lang="en-US" altLang="zh-TW" dirty="0"/>
              <a:t>bus. </a:t>
            </a:r>
          </a:p>
          <a:p>
            <a:r>
              <a:rPr lang="en-US" altLang="zh-TW" dirty="0"/>
              <a:t>I2C only uses two physical wires, called </a:t>
            </a:r>
            <a:r>
              <a:rPr lang="en-US" altLang="zh-TW" b="1" dirty="0">
                <a:solidFill>
                  <a:srgbClr val="0000CC"/>
                </a:solidFill>
              </a:rPr>
              <a:t>serial data (SDA) </a:t>
            </a:r>
            <a:r>
              <a:rPr lang="en-US" altLang="zh-TW" dirty="0"/>
              <a:t>and </a:t>
            </a:r>
            <a:r>
              <a:rPr lang="en-US" altLang="zh-TW" b="1" dirty="0">
                <a:solidFill>
                  <a:srgbClr val="0000CC"/>
                </a:solidFill>
              </a:rPr>
              <a:t>serial clock (SCL)</a:t>
            </a:r>
            <a:r>
              <a:rPr lang="en-US" altLang="zh-TW" dirty="0"/>
              <a:t>. </a:t>
            </a:r>
          </a:p>
          <a:p>
            <a:pPr lvl="1"/>
            <a:r>
              <a:rPr lang="en-US" altLang="zh-TW" dirty="0"/>
              <a:t>This means that data only travels in one direction at a time.</a:t>
            </a:r>
          </a:p>
          <a:p>
            <a:r>
              <a:rPr lang="en-US" altLang="zh-TW" dirty="0"/>
              <a:t>Any node can only </a:t>
            </a:r>
            <a:r>
              <a:rPr lang="en-US" altLang="zh-TW" dirty="0">
                <a:solidFill>
                  <a:srgbClr val="0000CC"/>
                </a:solidFill>
              </a:rPr>
              <a:t>pull down the SCL or SDA line to Logic 0</a:t>
            </a:r>
            <a:r>
              <a:rPr lang="en-US" altLang="zh-TW" dirty="0"/>
              <a:t>; </a:t>
            </a:r>
            <a:r>
              <a:rPr lang="en-US" altLang="zh-TW" dirty="0">
                <a:solidFill>
                  <a:srgbClr val="C00000"/>
                </a:solidFill>
              </a:rPr>
              <a:t>it cannot force the line up to Logic 1</a:t>
            </a:r>
            <a:r>
              <a:rPr lang="en-US" altLang="zh-TW" dirty="0"/>
              <a:t>.  This role is played by a </a:t>
            </a:r>
            <a:r>
              <a:rPr lang="en-US" altLang="zh-TW" b="1" dirty="0"/>
              <a:t>single pull-up resistor connected to each line</a:t>
            </a:r>
            <a:r>
              <a:rPr lang="en-US" altLang="zh-TW" dirty="0"/>
              <a:t>.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BEEC63-B3A4-4F41-AFCD-C687B3DF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23</a:t>
            </a:fld>
            <a:endParaRPr lang="en-US" altLang="zh-TW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F05AB50B-BC2B-F047-80C5-0657835C01FD}"/>
              </a:ext>
            </a:extLst>
          </p:cNvPr>
          <p:cNvSpPr/>
          <p:nvPr/>
        </p:nvSpPr>
        <p:spPr>
          <a:xfrm>
            <a:off x="1466655" y="3744035"/>
            <a:ext cx="6333744" cy="30525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矩形 5"/>
          <p:cNvSpPr/>
          <p:nvPr/>
        </p:nvSpPr>
        <p:spPr bwMode="auto">
          <a:xfrm>
            <a:off x="4786314" y="4143380"/>
            <a:ext cx="2286016" cy="92869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31072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84B984-BD50-9C42-934F-144F2CE29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I2C </a:t>
            </a:r>
            <a:r>
              <a:rPr lang="en-US" altLang="zh-TW" sz="4000" spc="-10" dirty="0">
                <a:cs typeface="Arial"/>
              </a:rPr>
              <a:t>C</a:t>
            </a:r>
            <a:r>
              <a:rPr lang="en-US" altLang="zh-TW" sz="4000" spc="-15" dirty="0">
                <a:cs typeface="Arial"/>
              </a:rPr>
              <a:t>o</a:t>
            </a:r>
            <a:r>
              <a:rPr lang="en-US" altLang="zh-TW" sz="4000" dirty="0">
                <a:cs typeface="Arial"/>
              </a:rPr>
              <a:t>mm</a:t>
            </a:r>
            <a:r>
              <a:rPr lang="en-US" altLang="zh-TW" sz="4000" spc="-5" dirty="0">
                <a:cs typeface="Arial"/>
              </a:rPr>
              <a:t>un</a:t>
            </a:r>
            <a:r>
              <a:rPr lang="en-US" altLang="zh-TW" sz="4000" spc="-20" dirty="0">
                <a:cs typeface="Arial"/>
              </a:rPr>
              <a:t>i</a:t>
            </a:r>
            <a:r>
              <a:rPr lang="en-US" altLang="zh-TW" sz="4000" dirty="0">
                <a:cs typeface="Arial"/>
              </a:rPr>
              <a:t>cati</a:t>
            </a:r>
            <a:r>
              <a:rPr lang="en-US" altLang="zh-TW" sz="4000" spc="-10" dirty="0">
                <a:cs typeface="Arial"/>
              </a:rPr>
              <a:t>o</a:t>
            </a:r>
            <a:r>
              <a:rPr lang="en-US" altLang="zh-TW" sz="4000" spc="-15" dirty="0">
                <a:cs typeface="Arial"/>
              </a:rPr>
              <a:t>n</a:t>
            </a:r>
            <a:r>
              <a:rPr lang="en-US" altLang="zh-TW" sz="4000" dirty="0">
                <a:cs typeface="Arial"/>
              </a:rPr>
              <a:t>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9627CD-3C1C-624F-AC98-95BAF2D3E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571612"/>
            <a:ext cx="4471990" cy="5007738"/>
          </a:xfrm>
        </p:spPr>
        <p:txBody>
          <a:bodyPr>
            <a:normAutofit fontScale="70000" lnSpcReduction="20000"/>
          </a:bodyPr>
          <a:lstStyle/>
          <a:p>
            <a:pPr marL="182563" indent="-182563">
              <a:spcBef>
                <a:spcPts val="1200"/>
              </a:spcBef>
            </a:pPr>
            <a:r>
              <a:rPr lang="en-US" altLang="zh-TW" dirty="0"/>
              <a:t>The device that initiates communication is termed the ‘</a:t>
            </a:r>
            <a:r>
              <a:rPr lang="en-US" altLang="zh-TW" b="1" dirty="0">
                <a:solidFill>
                  <a:srgbClr val="C00000"/>
                </a:solidFill>
              </a:rPr>
              <a:t>master</a:t>
            </a:r>
            <a:r>
              <a:rPr lang="en-US" altLang="zh-TW" dirty="0"/>
              <a:t>’. A device being   addressed by the master is called a ‘</a:t>
            </a:r>
            <a:r>
              <a:rPr lang="en-US" altLang="zh-TW" b="1" dirty="0">
                <a:solidFill>
                  <a:srgbClr val="C00000"/>
                </a:solidFill>
              </a:rPr>
              <a:t>slave</a:t>
            </a:r>
            <a:r>
              <a:rPr lang="en-US" altLang="zh-TW" dirty="0"/>
              <a:t>’.</a:t>
            </a:r>
          </a:p>
          <a:p>
            <a:pPr marL="182563" indent="-182563">
              <a:spcBef>
                <a:spcPts val="1200"/>
              </a:spcBef>
            </a:pPr>
            <a:r>
              <a:rPr lang="en-US" altLang="zh-TW" dirty="0" smtClean="0"/>
              <a:t>A </a:t>
            </a:r>
            <a:r>
              <a:rPr lang="en-US" altLang="zh-TW" dirty="0"/>
              <a:t>data transfer is started by the </a:t>
            </a:r>
            <a:r>
              <a:rPr lang="en-US" altLang="zh-TW" dirty="0">
                <a:solidFill>
                  <a:srgbClr val="C00000"/>
                </a:solidFill>
              </a:rPr>
              <a:t>master signaling a Start condition</a:t>
            </a:r>
            <a:r>
              <a:rPr lang="en-US" altLang="zh-TW" dirty="0"/>
              <a:t>, followed by    one or two bytes containing address and control information.</a:t>
            </a:r>
          </a:p>
          <a:p>
            <a:pPr marL="365125" lvl="2" indent="-182563">
              <a:spcBef>
                <a:spcPts val="1200"/>
              </a:spcBef>
            </a:pPr>
            <a:r>
              <a:rPr lang="en-US" altLang="zh-TW" sz="2600" dirty="0">
                <a:solidFill>
                  <a:srgbClr val="0000CC"/>
                </a:solidFill>
              </a:rPr>
              <a:t>The Start condition is defined by a high  to low transition of SDA when SCL is high.</a:t>
            </a:r>
          </a:p>
          <a:p>
            <a:pPr marL="365125" lvl="2" indent="-182563">
              <a:spcBef>
                <a:spcPts val="1200"/>
              </a:spcBef>
            </a:pPr>
            <a:r>
              <a:rPr lang="en-US" altLang="zh-TW" sz="2600" dirty="0">
                <a:solidFill>
                  <a:srgbClr val="0000CC"/>
                </a:solidFill>
              </a:rPr>
              <a:t>A low to high transition of SDA while SCL is high defines a Stop condition</a:t>
            </a:r>
          </a:p>
          <a:p>
            <a:pPr marL="182563" indent="-182563">
              <a:spcBef>
                <a:spcPts val="1200"/>
              </a:spcBef>
            </a:pPr>
            <a:r>
              <a:rPr lang="en-US" altLang="zh-TW" dirty="0" smtClean="0"/>
              <a:t>One </a:t>
            </a:r>
            <a:r>
              <a:rPr lang="en-US" altLang="zh-TW" dirty="0"/>
              <a:t>SCL clock pulse is generated for each SDA data bit, and data may only change when the clock is low</a:t>
            </a:r>
            <a:r>
              <a:rPr lang="en-US" altLang="zh-TW" dirty="0" smtClean="0"/>
              <a:t>.</a:t>
            </a:r>
            <a:endParaRPr kumimoji="1"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5DFE3362-0872-9D44-94E3-6E0EA80844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91118" y="1719263"/>
            <a:ext cx="4038600" cy="4411662"/>
          </a:xfrm>
        </p:spPr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FBEEC63-B3A4-4F41-AFCD-C687B3DF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24</a:t>
            </a:fld>
            <a:endParaRPr lang="en-US" altLang="zh-TW"/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67B4E064-8502-3F4A-B3E3-F0D6C32374CA}"/>
              </a:ext>
            </a:extLst>
          </p:cNvPr>
          <p:cNvSpPr/>
          <p:nvPr/>
        </p:nvSpPr>
        <p:spPr>
          <a:xfrm>
            <a:off x="4891118" y="1801472"/>
            <a:ext cx="4005072" cy="20360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4">
            <a:extLst>
              <a:ext uri="{FF2B5EF4-FFF2-40B4-BE49-F238E27FC236}">
                <a16:creationId xmlns:a16="http://schemas.microsoft.com/office/drawing/2014/main" id="{12E2A671-C4EE-7D48-8146-B523070B52B9}"/>
              </a:ext>
            </a:extLst>
          </p:cNvPr>
          <p:cNvSpPr/>
          <p:nvPr/>
        </p:nvSpPr>
        <p:spPr>
          <a:xfrm>
            <a:off x="4886736" y="4276449"/>
            <a:ext cx="3971544" cy="21625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3090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3">
            <a:extLst>
              <a:ext uri="{FF2B5EF4-FFF2-40B4-BE49-F238E27FC236}">
                <a16:creationId xmlns:a16="http://schemas.microsoft.com/office/drawing/2014/main" id="{DCED6772-D315-CC4D-9E17-6BD5B3105FF7}"/>
              </a:ext>
            </a:extLst>
          </p:cNvPr>
          <p:cNvSpPr/>
          <p:nvPr/>
        </p:nvSpPr>
        <p:spPr>
          <a:xfrm>
            <a:off x="1285852" y="4714884"/>
            <a:ext cx="6804492" cy="20717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97DBFCB1-B652-AC4A-8BFB-E16993FF2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I2C </a:t>
            </a:r>
            <a:r>
              <a:rPr lang="en-US" altLang="zh-TW" sz="3600" spc="-10" dirty="0">
                <a:cs typeface="Arial"/>
              </a:rPr>
              <a:t>data transfer</a:t>
            </a:r>
            <a:endParaRPr kumimoji="1"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A3E5AF3-3243-2D45-97BA-837D69CEA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174"/>
            <a:ext cx="8258204" cy="3000396"/>
          </a:xfrm>
        </p:spPr>
        <p:txBody>
          <a:bodyPr>
            <a:noAutofit/>
          </a:bodyPr>
          <a:lstStyle/>
          <a:p>
            <a:pPr marL="266700" indent="-266700"/>
            <a:r>
              <a:rPr lang="en-US" altLang="zh-TW" sz="2000" dirty="0"/>
              <a:t>I2C has a built-in addressing scheme, which simplifies the task of linking multiple devices together. </a:t>
            </a:r>
            <a:r>
              <a:rPr lang="en-US" altLang="zh-TW" sz="2000" b="1" dirty="0">
                <a:solidFill>
                  <a:srgbClr val="0000CC"/>
                </a:solidFill>
              </a:rPr>
              <a:t>Each slave has a predefined address</a:t>
            </a:r>
            <a:r>
              <a:rPr lang="en-US" altLang="zh-TW" sz="2000" dirty="0"/>
              <a:t>. Slaves monitor the bus and respond only to data and commands associate with their own address.</a:t>
            </a:r>
          </a:p>
          <a:p>
            <a:pPr marL="266700" indent="-266700"/>
            <a:r>
              <a:rPr lang="en-US" altLang="zh-TW" sz="2000" dirty="0"/>
              <a:t>The byte  following the Start  condition is made up of </a:t>
            </a:r>
            <a:r>
              <a:rPr lang="en-US" altLang="zh-TW" sz="2000" b="1" dirty="0">
                <a:solidFill>
                  <a:srgbClr val="0000CC"/>
                </a:solidFill>
              </a:rPr>
              <a:t>seven address bits</a:t>
            </a:r>
            <a:r>
              <a:rPr lang="en-US" altLang="zh-TW" sz="2000" dirty="0"/>
              <a:t>, and </a:t>
            </a:r>
            <a:r>
              <a:rPr lang="en-US" altLang="zh-TW" sz="2000" b="1" dirty="0"/>
              <a:t>one data direction bit (Read/Write).</a:t>
            </a:r>
          </a:p>
          <a:p>
            <a:pPr marL="266700" indent="-266700"/>
            <a:r>
              <a:rPr lang="en-US" altLang="zh-TW" sz="2000" dirty="0"/>
              <a:t>All data transferred is in </a:t>
            </a:r>
            <a:r>
              <a:rPr lang="en-US" altLang="zh-TW" sz="2000" b="1" dirty="0">
                <a:solidFill>
                  <a:srgbClr val="0000CC"/>
                </a:solidFill>
              </a:rPr>
              <a:t>units of one byte</a:t>
            </a:r>
            <a:r>
              <a:rPr lang="en-US" altLang="zh-TW" sz="2000" dirty="0"/>
              <a:t>, with no limit on the number of bytes transferred in one message.</a:t>
            </a:r>
          </a:p>
          <a:p>
            <a:pPr marL="266700" indent="-266700"/>
            <a:r>
              <a:rPr lang="en-US" altLang="zh-TW" sz="2000" dirty="0"/>
              <a:t>Each byte must be followed by a </a:t>
            </a:r>
            <a:r>
              <a:rPr lang="en-US" altLang="zh-TW" sz="2000" b="1" dirty="0">
                <a:solidFill>
                  <a:srgbClr val="C00000"/>
                </a:solidFill>
              </a:rPr>
              <a:t>1-bit acknowledge from the receiver</a:t>
            </a:r>
            <a:r>
              <a:rPr lang="en-US" altLang="zh-TW" sz="2000" dirty="0"/>
              <a:t>, during which time the transmitter relinquishes SDA control.</a:t>
            </a:r>
          </a:p>
          <a:p>
            <a:endParaRPr kumimoji="1" lang="zh-TW" altLang="en-US" sz="2000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80E15B-A946-DA41-9B39-7A8AE669B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19773-172D-46B1-A941-DE87E8BDF7FA}" type="slidenum">
              <a:rPr lang="en-US" altLang="zh-TW" smtClean="0"/>
              <a:pPr/>
              <a:t>25</a:t>
            </a:fld>
            <a:endParaRPr lang="en-US" altLang="zh-TW"/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2C100773-BE96-284F-9D47-A1FDCF6F647F}"/>
              </a:ext>
            </a:extLst>
          </p:cNvPr>
          <p:cNvSpPr txBox="1"/>
          <p:nvPr/>
        </p:nvSpPr>
        <p:spPr>
          <a:xfrm>
            <a:off x="2861810" y="6572272"/>
            <a:ext cx="369139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600" b="1" spc="-13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00CC"/>
                </a:solidFill>
                <a:latin typeface="Arial"/>
                <a:cs typeface="Arial"/>
              </a:rPr>
              <a:t>Co</a:t>
            </a:r>
            <a:r>
              <a:rPr sz="1600" b="1" spc="-45" dirty="0">
                <a:solidFill>
                  <a:srgbClr val="0000CC"/>
                </a:solidFill>
                <a:latin typeface="Arial"/>
                <a:cs typeface="Arial"/>
              </a:rPr>
              <a:t>m</a:t>
            </a:r>
            <a:r>
              <a:rPr sz="1600" b="1" spc="-30" dirty="0">
                <a:solidFill>
                  <a:srgbClr val="0000CC"/>
                </a:solidFill>
                <a:latin typeface="Arial"/>
                <a:cs typeface="Arial"/>
              </a:rPr>
              <a:t>p</a:t>
            </a:r>
            <a:r>
              <a:rPr sz="1600" b="1" spc="-25" dirty="0">
                <a:solidFill>
                  <a:srgbClr val="0000CC"/>
                </a:solidFill>
                <a:latin typeface="Arial"/>
                <a:cs typeface="Arial"/>
              </a:rPr>
              <a:t>le</a:t>
            </a:r>
            <a:r>
              <a:rPr sz="1600" b="1" spc="-4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600" b="1" spc="-1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600" b="1" spc="4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00CC"/>
                </a:solidFill>
                <a:latin typeface="Arial"/>
                <a:cs typeface="Arial"/>
              </a:rPr>
              <a:t>t</a:t>
            </a:r>
            <a:r>
              <a:rPr sz="1600" b="1" spc="-2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600" b="1" spc="-25" dirty="0">
                <a:solidFill>
                  <a:srgbClr val="0000CC"/>
                </a:solidFill>
                <a:latin typeface="Arial"/>
                <a:cs typeface="Arial"/>
              </a:rPr>
              <a:t>a</a:t>
            </a:r>
            <a:r>
              <a:rPr sz="1600" b="1" spc="-3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600" b="1" spc="-25" dirty="0">
                <a:solidFill>
                  <a:srgbClr val="0000CC"/>
                </a:solidFill>
                <a:latin typeface="Arial"/>
                <a:cs typeface="Arial"/>
              </a:rPr>
              <a:t>s</a:t>
            </a:r>
            <a:r>
              <a:rPr sz="1600" b="1" spc="-4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600" b="1" spc="-25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600" b="1" spc="-10" dirty="0">
                <a:solidFill>
                  <a:srgbClr val="0000CC"/>
                </a:solidFill>
                <a:latin typeface="Arial"/>
                <a:cs typeface="Arial"/>
              </a:rPr>
              <a:t>r</a:t>
            </a:r>
            <a:r>
              <a:rPr sz="1600" b="1" spc="7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600" b="1" spc="-10" dirty="0">
                <a:solidFill>
                  <a:srgbClr val="0000CC"/>
                </a:solidFill>
                <a:latin typeface="Arial"/>
                <a:cs typeface="Arial"/>
              </a:rPr>
              <a:t>f</a:t>
            </a:r>
            <a:r>
              <a:rPr sz="1600" b="1" spc="5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spc="-30" dirty="0">
                <a:solidFill>
                  <a:srgbClr val="0000CC"/>
                </a:solidFill>
                <a:latin typeface="Arial"/>
                <a:cs typeface="Arial"/>
              </a:rPr>
              <a:t>o</a:t>
            </a:r>
            <a:r>
              <a:rPr sz="1600" b="1" spc="-40" dirty="0">
                <a:solidFill>
                  <a:srgbClr val="0000CC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0000CC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0000CC"/>
                </a:solidFill>
                <a:latin typeface="Arial"/>
                <a:cs typeface="Arial"/>
              </a:rPr>
              <a:t> </a:t>
            </a:r>
            <a:r>
              <a:rPr sz="1600" b="1" spc="-25" dirty="0">
                <a:solidFill>
                  <a:srgbClr val="0000CC"/>
                </a:solidFill>
                <a:latin typeface="Arial"/>
                <a:cs typeface="Arial"/>
              </a:rPr>
              <a:t>b</a:t>
            </a:r>
            <a:r>
              <a:rPr sz="1600" b="1" spc="-95" dirty="0">
                <a:solidFill>
                  <a:srgbClr val="0000CC"/>
                </a:solidFill>
                <a:latin typeface="Arial"/>
                <a:cs typeface="Arial"/>
              </a:rPr>
              <a:t>y</a:t>
            </a:r>
            <a:r>
              <a:rPr sz="1600" b="1" spc="-30" dirty="0">
                <a:solidFill>
                  <a:srgbClr val="0000CC"/>
                </a:solidFill>
                <a:latin typeface="Arial"/>
                <a:cs typeface="Arial"/>
              </a:rPr>
              <a:t>te</a:t>
            </a:r>
            <a:r>
              <a:rPr lang="en-US" altLang="zh-TW" sz="1600" b="1" spc="-30" dirty="0">
                <a:solidFill>
                  <a:srgbClr val="0000CC"/>
                </a:solidFill>
                <a:latin typeface="Arial"/>
                <a:cs typeface="Arial"/>
              </a:rPr>
              <a:t> in I2C</a:t>
            </a:r>
            <a:endParaRPr sz="1600" dirty="0">
              <a:solidFill>
                <a:srgbClr val="0000CC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0491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90120B-245B-2945-96E2-56F8B7394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I2C master and slave API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3ADA117-4797-204F-84EF-C7138233B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26</a:t>
            </a:fld>
            <a:endParaRPr lang="en-US" altLang="zh-TW"/>
          </a:p>
        </p:txBody>
      </p:sp>
      <p:graphicFrame>
        <p:nvGraphicFramePr>
          <p:cNvPr id="5" name="object 2">
            <a:extLst>
              <a:ext uri="{FF2B5EF4-FFF2-40B4-BE49-F238E27FC236}">
                <a16:creationId xmlns:a16="http://schemas.microsoft.com/office/drawing/2014/main" id="{92836A53-2C8F-E84F-A097-E28643C71A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934812"/>
              </p:ext>
            </p:extLst>
          </p:nvPr>
        </p:nvGraphicFramePr>
        <p:xfrm>
          <a:off x="457200" y="1555849"/>
          <a:ext cx="8583175" cy="2285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53"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endParaRPr sz="18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984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Ma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 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ified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equ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43095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sl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05086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wr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sl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art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ition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54117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op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ition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on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bus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6067931"/>
                  </a:ext>
                </a:extLst>
              </a:tr>
            </a:tbl>
          </a:graphicData>
        </a:graphic>
      </p:graphicFrame>
      <p:graphicFrame>
        <p:nvGraphicFramePr>
          <p:cNvPr id="7" name="object 2">
            <a:extLst>
              <a:ext uri="{FF2B5EF4-FFF2-40B4-BE49-F238E27FC236}">
                <a16:creationId xmlns:a16="http://schemas.microsoft.com/office/drawing/2014/main" id="{01748E1F-1F4B-844A-AE4F-032E534F2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795675"/>
              </p:ext>
            </p:extLst>
          </p:nvPr>
        </p:nvGraphicFramePr>
        <p:xfrm>
          <a:off x="457200" y="4093868"/>
          <a:ext cx="8583175" cy="26212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629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5053">
                <a:tc>
                  <a:txBody>
                    <a:bodyPr/>
                    <a:lstStyle/>
                    <a:p>
                      <a:pPr marL="534670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cti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</a:t>
                      </a: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Usa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</a:t>
                      </a:r>
                      <a:endParaRPr sz="1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20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2</a:t>
                      </a:r>
                      <a:r>
                        <a:rPr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C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alibri"/>
                          <a:cs typeface="Calibri"/>
                        </a:rPr>
                        <a:t>Slave</a:t>
                      </a:r>
                      <a:endParaRPr sz="1800" dirty="0">
                        <a:solidFill>
                          <a:srgbClr val="FF0000"/>
                        </a:solidFill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 marR="9842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 </a:t>
                      </a:r>
                      <a:r>
                        <a:rPr lang="en-US" sz="1800" spc="-5" dirty="0">
                          <a:latin typeface="Calibri"/>
                          <a:cs typeface="Calibri"/>
                        </a:rPr>
                        <a:t>Slave</a:t>
                      </a:r>
                      <a:r>
                        <a:rPr sz="18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,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ed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lang="en-US" sz="1800" spc="13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s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ified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equ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-5" dirty="0">
                          <a:latin typeface="Calibri"/>
                          <a:cs typeface="Calibri"/>
                        </a:rPr>
                        <a:t>cy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qu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430957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receive</a:t>
                      </a:r>
                      <a:endParaRPr sz="1800" b="1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Check to see if this slave has been addressed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300771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om</a:t>
                      </a:r>
                      <a:r>
                        <a:rPr sz="18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an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cs typeface="Calibri"/>
                        </a:rPr>
                        <a:t>master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5050861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wr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cs typeface="Calibri"/>
                        </a:rPr>
                        <a:t>master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lang="en-US" sz="1800" b="1" spc="-10" dirty="0">
                          <a:latin typeface="Calibri"/>
                          <a:cs typeface="Calibri"/>
                        </a:rPr>
                        <a:t>address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lang="en-US" sz="1800" spc="-5" dirty="0">
                          <a:latin typeface="Calibri"/>
                          <a:cs typeface="Calibri"/>
                        </a:rPr>
                        <a:t>Set the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7" baseline="21604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lang="en-US" sz="1800" spc="-10" dirty="0">
                          <a:latin typeface="Calibri"/>
                          <a:cs typeface="Calibri"/>
                        </a:rPr>
                        <a:t>slave address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2054117"/>
                  </a:ext>
                </a:extLst>
              </a:tr>
              <a:tr h="335279"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lang="en-US" sz="1800" b="1" dirty="0">
                          <a:latin typeface="Calibri"/>
                          <a:cs typeface="Calibri"/>
                        </a:rPr>
                        <a:t>stop</a:t>
                      </a:r>
                      <a:r>
                        <a:rPr lang="en-US" sz="1800" dirty="0">
                          <a:latin typeface="Calibri"/>
                          <a:cs typeface="Calibri"/>
                        </a:rPr>
                        <a:t> 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</a:pPr>
                      <a:r>
                        <a:rPr lang="en-US" sz="1800" dirty="0">
                          <a:latin typeface="Calibri"/>
                          <a:cs typeface="Calibri"/>
                        </a:rPr>
                        <a:t>Reset the slave to a known ready receiving state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5701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5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4708F65A-63EA-F649-8866-9124AE4D1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03" y="71414"/>
            <a:ext cx="8229490" cy="6478963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FFE9C084-BAE3-1D4D-B3BB-7F499FA3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2238"/>
            <a:ext cx="8258204" cy="1295400"/>
          </a:xfrm>
        </p:spPr>
        <p:txBody>
          <a:bodyPr/>
          <a:lstStyle/>
          <a:p>
            <a:r>
              <a:rPr kumimoji="1" lang="en-US" altLang="zh-TW" dirty="0" smtClean="0"/>
              <a:t>FDRMK66F Has 2 </a:t>
            </a:r>
            <a:r>
              <a:rPr kumimoji="1" lang="en-US" altLang="zh-TW" dirty="0" err="1" smtClean="0"/>
              <a:t>mbed</a:t>
            </a:r>
            <a:r>
              <a:rPr kumimoji="1" lang="en-US" altLang="zh-TW" dirty="0" smtClean="0"/>
              <a:t> I2C ports</a:t>
            </a:r>
            <a:br>
              <a:rPr kumimoji="1" lang="en-US" altLang="zh-TW" dirty="0" smtClean="0"/>
            </a:br>
            <a:endParaRPr kumimoji="1"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B50F5B10-BF49-CB42-915B-40A3BA1951C6}"/>
              </a:ext>
            </a:extLst>
          </p:cNvPr>
          <p:cNvSpPr txBox="1"/>
          <p:nvPr/>
        </p:nvSpPr>
        <p:spPr>
          <a:xfrm>
            <a:off x="468247" y="5320271"/>
            <a:ext cx="875951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/>
              <a:t>K66F has 4 I2C modules</a:t>
            </a:r>
            <a:r>
              <a:rPr lang="en-US" altLang="zh-TW" sz="2000" dirty="0" smtClean="0"/>
              <a:t>: I2C0(PTB3,PTB2)(PTB1,PTB0)(PTD9,PTD8), </a:t>
            </a:r>
          </a:p>
          <a:p>
            <a:r>
              <a:rPr lang="en-US" altLang="zh-TW" sz="2000" dirty="0" smtClean="0"/>
              <a:t>  </a:t>
            </a:r>
            <a:r>
              <a:rPr lang="en-US" altLang="zh-TW" sz="2000" dirty="0" smtClean="0">
                <a:solidFill>
                  <a:srgbClr val="FF0000"/>
                </a:solidFill>
              </a:rPr>
              <a:t>I2C(SDA,SCL)</a:t>
            </a:r>
            <a:r>
              <a:rPr lang="en-US" altLang="zh-TW" sz="2000" dirty="0" smtClean="0"/>
              <a:t>	                I2C1(PTE11,PTE10)(PTC11,PTC10), </a:t>
            </a:r>
            <a:endParaRPr kumimoji="1" lang="en-US" altLang="zh-TW" sz="2000" dirty="0" smtClean="0"/>
          </a:p>
          <a:p>
            <a:r>
              <a:rPr lang="en-US" altLang="zh-TW" sz="2000" dirty="0" smtClean="0"/>
              <a:t>                                          I2C2(?), </a:t>
            </a:r>
          </a:p>
          <a:p>
            <a:r>
              <a:rPr kumimoji="1" lang="en-US" altLang="zh-TW" sz="2000" dirty="0" smtClean="0"/>
              <a:t>			   I2C3(PTE10,PTE11).</a:t>
            </a:r>
            <a:endParaRPr kumimoji="1" lang="zh-TW" altLang="en-US" sz="2000" dirty="0"/>
          </a:p>
        </p:txBody>
      </p:sp>
      <p:sp>
        <p:nvSpPr>
          <p:cNvPr id="8" name="投影片編號版面配置區 7">
            <a:extLst>
              <a:ext uri="{FF2B5EF4-FFF2-40B4-BE49-F238E27FC236}">
                <a16:creationId xmlns:a16="http://schemas.microsoft.com/office/drawing/2014/main" id="{02668C4A-B58D-A145-B81E-4997BC42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27</a:t>
            </a:fld>
            <a:endParaRPr lang="en-US" altLang="zh-TW"/>
          </a:p>
        </p:txBody>
      </p:sp>
      <p:sp>
        <p:nvSpPr>
          <p:cNvPr id="9" name="矩形 8"/>
          <p:cNvSpPr/>
          <p:nvPr/>
        </p:nvSpPr>
        <p:spPr bwMode="auto">
          <a:xfrm>
            <a:off x="6143636" y="1559265"/>
            <a:ext cx="2428892" cy="5715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571472" y="4416785"/>
            <a:ext cx="2571768" cy="44097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500298" y="857232"/>
            <a:ext cx="4936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Remember to pull up SDA, SCL with 4.7K</a:t>
            </a:r>
            <a:r>
              <a:rPr lang="en-US" altLang="zh-TW" b="1" dirty="0" smtClean="0">
                <a:solidFill>
                  <a:srgbClr val="0000CC"/>
                </a:solidFill>
                <a:latin typeface="Symbol" pitchFamily="18" charset="2"/>
              </a:rPr>
              <a:t>W</a:t>
            </a:r>
            <a:r>
              <a:rPr lang="en-US" altLang="zh-TW" b="1" dirty="0" smtClean="0">
                <a:solidFill>
                  <a:srgbClr val="0000CC"/>
                </a:solidFill>
              </a:rPr>
              <a:t>.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DF5F821-A507-F249-B048-71BC3A494A8D}"/>
              </a:ext>
            </a:extLst>
          </p:cNvPr>
          <p:cNvSpPr/>
          <p:nvPr/>
        </p:nvSpPr>
        <p:spPr>
          <a:xfrm>
            <a:off x="6643702" y="1142984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I2C1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pins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DF5F821-A507-F249-B048-71BC3A494A8D}"/>
              </a:ext>
            </a:extLst>
          </p:cNvPr>
          <p:cNvSpPr/>
          <p:nvPr/>
        </p:nvSpPr>
        <p:spPr>
          <a:xfrm>
            <a:off x="1214414" y="4857760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I2C0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pins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DF5F821-A507-F249-B048-71BC3A494A8D}"/>
              </a:ext>
            </a:extLst>
          </p:cNvPr>
          <p:cNvSpPr/>
          <p:nvPr/>
        </p:nvSpPr>
        <p:spPr>
          <a:xfrm>
            <a:off x="4429124" y="4857760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I2C3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pins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5" name="矩形 14"/>
          <p:cNvSpPr/>
          <p:nvPr/>
        </p:nvSpPr>
        <p:spPr bwMode="auto">
          <a:xfrm>
            <a:off x="4572000" y="4457268"/>
            <a:ext cx="1643074" cy="3695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09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17E0EA-4761-F24D-B98D-C0773EC0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I2C master example (1)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E95DFE-078E-6347-A1D3-8A0B2DB3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/*Program Example 7.5 I2C Master, transfers switch state to second </a:t>
            </a:r>
            <a:r>
              <a:rPr lang="en-US" altLang="zh-TW" dirty="0" err="1">
                <a:solidFill>
                  <a:srgbClr val="008000"/>
                </a:solidFill>
                <a:latin typeface="Calibri" charset="0"/>
              </a:rPr>
              <a:t>mbed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 acting as slave, and displays state of slave's switches on its </a:t>
            </a:r>
            <a:r>
              <a:rPr lang="en-US" altLang="zh-TW" dirty="0" err="1">
                <a:solidFill>
                  <a:srgbClr val="008000"/>
                </a:solidFill>
                <a:latin typeface="Calibri" charset="0"/>
              </a:rPr>
              <a:t>leds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.*/</a:t>
            </a:r>
            <a:endParaRPr lang="en-US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alibri" charset="0"/>
              </a:rPr>
              <a:t>#include </a:t>
            </a:r>
            <a:r>
              <a:rPr lang="en-US" altLang="zh-TW" dirty="0">
                <a:solidFill>
                  <a:srgbClr val="A31515"/>
                </a:solidFill>
                <a:latin typeface="Calibri" charset="0"/>
              </a:rPr>
              <a:t>"</a:t>
            </a:r>
            <a:r>
              <a:rPr lang="en-US" altLang="zh-TW" dirty="0" err="1">
                <a:solidFill>
                  <a:srgbClr val="A31515"/>
                </a:solidFill>
                <a:latin typeface="Calibri" charset="0"/>
              </a:rPr>
              <a:t>mbed.h</a:t>
            </a:r>
            <a:r>
              <a:rPr lang="en-US" altLang="zh-TW" dirty="0">
                <a:solidFill>
                  <a:srgbClr val="A31515"/>
                </a:solidFill>
                <a:latin typeface="Calibri" charset="0"/>
              </a:rPr>
              <a:t>"</a:t>
            </a:r>
            <a:endParaRPr lang="en-US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I2C </a:t>
            </a:r>
            <a:r>
              <a:rPr lang="en-US" altLang="zh-TW" dirty="0" smtClean="0">
                <a:solidFill>
                  <a:srgbClr val="000000"/>
                </a:solidFill>
                <a:latin typeface="Calibri" charset="0"/>
              </a:rPr>
              <a:t>i2c_port(D14, D15);     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// Configure a serial port, pins </a:t>
            </a:r>
            <a:r>
              <a:rPr lang="en-US" altLang="zh-TW" dirty="0" smtClean="0">
                <a:solidFill>
                  <a:srgbClr val="008000"/>
                </a:solidFill>
                <a:latin typeface="Calibri" charset="0"/>
              </a:rPr>
              <a:t>D14</a:t>
            </a:r>
            <a:r>
              <a:rPr lang="en-US" altLang="zh-TW" dirty="0" smtClean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and </a:t>
            </a:r>
            <a:r>
              <a:rPr lang="en-US" altLang="zh-TW" dirty="0" smtClean="0">
                <a:solidFill>
                  <a:srgbClr val="008000"/>
                </a:solidFill>
                <a:latin typeface="Calibri" charset="0"/>
              </a:rPr>
              <a:t>D15 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are </a:t>
            </a:r>
            <a:r>
              <a:rPr lang="en-US" altLang="zh-TW" b="1" dirty="0" err="1">
                <a:solidFill>
                  <a:srgbClr val="FF0000"/>
                </a:solidFill>
                <a:latin typeface="Calibri" charset="0"/>
              </a:rPr>
              <a:t>sda</a:t>
            </a:r>
            <a:r>
              <a:rPr lang="en-US" altLang="zh-TW" b="1" dirty="0" smtClean="0">
                <a:solidFill>
                  <a:srgbClr val="FF0000"/>
                </a:solidFill>
                <a:latin typeface="Calibri" charset="0"/>
              </a:rPr>
              <a:t>, </a:t>
            </a:r>
            <a:r>
              <a:rPr lang="en-US" altLang="zh-TW" b="1" dirty="0" err="1" smtClean="0">
                <a:solidFill>
                  <a:srgbClr val="FF0000"/>
                </a:solidFill>
                <a:latin typeface="Calibri" charset="0"/>
              </a:rPr>
              <a:t>scl</a:t>
            </a:r>
            <a:endParaRPr lang="en-US" altLang="zh-TW" b="1" dirty="0">
              <a:solidFill>
                <a:srgbClr val="FF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charset="0"/>
              </a:rPr>
              <a:t>DigitalOut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charset="0"/>
              </a:rPr>
              <a:t>red_led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(p25);   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//red led</a:t>
            </a:r>
            <a:endParaRPr lang="en-US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charset="0"/>
              </a:rPr>
              <a:t>DigitalOut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charset="0"/>
              </a:rPr>
              <a:t>green_led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(p26); 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//green led</a:t>
            </a:r>
            <a:endParaRPr lang="en-US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charset="0"/>
              </a:rPr>
              <a:t>DigitalIn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switch_ip1(p5);  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//input switch</a:t>
            </a:r>
            <a:endParaRPr lang="en-US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altLang="zh-TW" dirty="0" err="1">
                <a:solidFill>
                  <a:srgbClr val="000000"/>
                </a:solidFill>
                <a:latin typeface="Calibri" charset="0"/>
              </a:rPr>
              <a:t>DigitalIn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switch_ip2(p6);</a:t>
            </a: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alibri" charset="0"/>
              </a:rPr>
              <a:t>char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charset="0"/>
              </a:rPr>
              <a:t>switch_word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;      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//word we will send</a:t>
            </a:r>
            <a:endParaRPr lang="en-US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FF"/>
                </a:solidFill>
                <a:latin typeface="Calibri" charset="0"/>
              </a:rPr>
              <a:t>char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charset="0"/>
              </a:rPr>
              <a:t>recd_val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;         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//value return from slave</a:t>
            </a:r>
            <a:endParaRPr lang="en-US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altLang="zh-TW" dirty="0" err="1">
                <a:solidFill>
                  <a:srgbClr val="0000FF"/>
                </a:solidFill>
                <a:latin typeface="Calibri" charset="0"/>
              </a:rPr>
              <a:t>const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TW" dirty="0" err="1">
                <a:solidFill>
                  <a:srgbClr val="0000FF"/>
                </a:solidFill>
                <a:latin typeface="Calibri" charset="0"/>
              </a:rPr>
              <a:t>int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TW" dirty="0" err="1">
                <a:solidFill>
                  <a:srgbClr val="000000"/>
                </a:solidFill>
                <a:latin typeface="Calibri" charset="0"/>
              </a:rPr>
              <a:t>addr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en-US" altLang="zh-TW" dirty="0">
                <a:solidFill>
                  <a:srgbClr val="09885A"/>
                </a:solidFill>
                <a:latin typeface="Calibri" charset="0"/>
              </a:rPr>
              <a:t>0x52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; 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// define the I2C slave address, an arbitrary even number </a:t>
            </a:r>
          </a:p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pt-BR" altLang="zh-TW" dirty="0" err="1">
                <a:solidFill>
                  <a:srgbClr val="0000FF"/>
                </a:solidFill>
                <a:latin typeface="Calibri" charset="0"/>
              </a:rPr>
              <a:t>int</a:t>
            </a:r>
            <a:r>
              <a:rPr lang="pt-BR" altLang="zh-TW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pt-BR" altLang="zh-TW" dirty="0" err="1">
                <a:solidFill>
                  <a:srgbClr val="000000"/>
                </a:solidFill>
                <a:latin typeface="Calibri" charset="0"/>
              </a:rPr>
              <a:t>main</a:t>
            </a:r>
            <a:r>
              <a:rPr lang="pt-BR" altLang="zh-TW" dirty="0">
                <a:solidFill>
                  <a:srgbClr val="000000"/>
                </a:solidFill>
                <a:latin typeface="Calibri" charset="0"/>
              </a:rPr>
              <a:t>() {</a:t>
            </a:r>
          </a:p>
          <a:p>
            <a:pPr marL="0" indent="0">
              <a:buNone/>
            </a:pPr>
            <a:r>
              <a:rPr lang="mr-IN" altLang="zh-TW" dirty="0">
                <a:solidFill>
                  <a:srgbClr val="000000"/>
                </a:solidFill>
                <a:latin typeface="Calibri" charset="0"/>
              </a:rPr>
              <a:t>    </a:t>
            </a:r>
            <a:r>
              <a:rPr lang="en-US" altLang="zh-TW" dirty="0">
                <a:solidFill>
                  <a:srgbClr val="0000FF"/>
                </a:solidFill>
                <a:latin typeface="Calibri" charset="0"/>
              </a:rPr>
              <a:t>while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en-US" altLang="zh-TW" dirty="0">
                <a:solidFill>
                  <a:srgbClr val="09885A"/>
                </a:solidFill>
                <a:latin typeface="Calibri" charset="0"/>
              </a:rPr>
              <a:t>1</a:t>
            </a: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) </a:t>
            </a:r>
            <a:r>
              <a:rPr lang="mr-IN" altLang="zh-TW" dirty="0">
                <a:solidFill>
                  <a:srgbClr val="000000"/>
                </a:solidFill>
                <a:latin typeface="Calibri" charset="0"/>
              </a:rPr>
              <a:t>{</a:t>
            </a:r>
          </a:p>
          <a:p>
            <a:pPr marL="0" indent="0">
              <a:buNone/>
            </a:pPr>
            <a:r>
              <a:rPr lang="mr-IN" altLang="zh-TW" dirty="0">
                <a:solidFill>
                  <a:srgbClr val="000000"/>
                </a:solidFill>
                <a:latin typeface="Calibri" charset="0"/>
              </a:rPr>
              <a:t>        </a:t>
            </a:r>
            <a:endParaRPr lang="en-US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000000"/>
                </a:solidFill>
                <a:latin typeface="Calibri" charset="0"/>
              </a:rPr>
              <a:t>	</a:t>
            </a:r>
            <a:r>
              <a:rPr lang="en-US" altLang="zh-TW" dirty="0">
                <a:solidFill>
                  <a:srgbClr val="008000"/>
                </a:solidFill>
                <a:latin typeface="Calibri" charset="0"/>
              </a:rPr>
              <a:t>Code body in next page </a:t>
            </a:r>
            <a:r>
              <a:rPr lang="mr-IN" altLang="zh-TW" dirty="0">
                <a:solidFill>
                  <a:srgbClr val="008000"/>
                </a:solidFill>
                <a:latin typeface="Calibri" charset="0"/>
              </a:rPr>
              <a:t>…</a:t>
            </a:r>
            <a:endParaRPr lang="pt-BR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endParaRPr lang="en-US" altLang="zh-TW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dirty="0">
                <a:solidFill>
                  <a:srgbClr val="000000"/>
                </a:solidFill>
                <a:latin typeface="Calibri" charset="0"/>
              </a:rPr>
              <a:t>    }</a:t>
            </a:r>
          </a:p>
          <a:p>
            <a:pPr marL="0" indent="0">
              <a:buNone/>
            </a:pPr>
            <a:r>
              <a:rPr lang="mr-IN" altLang="zh-TW" dirty="0">
                <a:solidFill>
                  <a:srgbClr val="000000"/>
                </a:solidFill>
                <a:latin typeface="Calibri" charset="0"/>
              </a:rPr>
              <a:t>}</a:t>
            </a:r>
          </a:p>
          <a:p>
            <a:pPr marL="0" indent="0">
              <a:buNone/>
            </a:pPr>
            <a:endParaRPr lang="en-US" altLang="zh-TW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B47397-ED2D-AB45-BDB4-AC688CD6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2AF-E6F4-431C-B9AC-048D4B988793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42408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17E0EA-4761-F24D-B98D-C0773EC0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I2C master example (2)</a:t>
            </a:r>
            <a:br>
              <a:rPr kumimoji="1" lang="en-US" altLang="zh-TW" dirty="0"/>
            </a:b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E95DFE-078E-6347-A1D3-8A0B2DB3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ts val="1425"/>
              </a:lnSpc>
              <a:spcAft>
                <a:spcPts val="0"/>
              </a:spcAft>
              <a:buNone/>
            </a:pP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                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switch_word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0xa0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;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//set up a </a:t>
            </a:r>
            <a:r>
              <a:rPr lang="en-US" altLang="zh-TW" sz="3200" dirty="0" err="1">
                <a:solidFill>
                  <a:srgbClr val="008000"/>
                </a:solidFill>
                <a:latin typeface="Calibri" charset="0"/>
              </a:rPr>
              <a:t>recognisable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 output pattern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FF"/>
                </a:solidFill>
                <a:latin typeface="Calibri" charset="0"/>
              </a:rPr>
              <a:t>if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(switch_ip1 ==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1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)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switch_word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switch_word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|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0x01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;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//OR in </a:t>
            </a:r>
            <a:r>
              <a:rPr lang="en-US" altLang="zh-TW" sz="3200" dirty="0" err="1">
                <a:solidFill>
                  <a:srgbClr val="008000"/>
                </a:solidFill>
                <a:latin typeface="Calibri" charset="0"/>
              </a:rPr>
              <a:t>lsb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FF"/>
                </a:solidFill>
                <a:latin typeface="Calibri" charset="0"/>
              </a:rPr>
              <a:t>if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(switch_ip2 ==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1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)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switch_word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switch_word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|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0x02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;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//OR in next </a:t>
            </a:r>
            <a:r>
              <a:rPr lang="en-US" altLang="zh-TW" sz="3200" dirty="0" err="1">
                <a:solidFill>
                  <a:srgbClr val="008000"/>
                </a:solidFill>
                <a:latin typeface="Calibri" charset="0"/>
              </a:rPr>
              <a:t>lsb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//send a single byte of data, in correct I2C package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i2c_port.start();           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//force a start condition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i2c_port.write(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addr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);       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//send the address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i2c_port.write(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switch_word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);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//send one byte of data, </a:t>
            </a:r>
            <a:r>
              <a:rPr lang="en-US" altLang="zh-TW" sz="3200" dirty="0" err="1">
                <a:solidFill>
                  <a:srgbClr val="008000"/>
                </a:solidFill>
                <a:latin typeface="Calibri" charset="0"/>
              </a:rPr>
              <a:t>ie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 </a:t>
            </a:r>
            <a:r>
              <a:rPr lang="en-US" altLang="zh-TW" sz="3200" dirty="0" err="1">
                <a:solidFill>
                  <a:srgbClr val="008000"/>
                </a:solidFill>
                <a:latin typeface="Calibri" charset="0"/>
              </a:rPr>
              <a:t>switch_word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i2c_port.stop();            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//force a stop condition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wait(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0.002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);</a:t>
            </a: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//receive a single byte of data, in correct I2C package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i2c_port.start();</a:t>
            </a: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i2c_port.write(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addr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|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0x01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);   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//send address, with Read/Write bit set to Read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recd_val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= i2c_port.read(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addr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);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//Read and save the received byte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i2c_port.stop();               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//force a stop condition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//set </a:t>
            </a:r>
            <a:r>
              <a:rPr lang="en-US" altLang="zh-TW" sz="3200" dirty="0" err="1">
                <a:solidFill>
                  <a:srgbClr val="008000"/>
                </a:solidFill>
                <a:latin typeface="Calibri" charset="0"/>
              </a:rPr>
              <a:t>leds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 according to word received from slave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red_led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0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;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//preset both to 0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green_led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0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recd_val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recd_val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&amp;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0x03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; </a:t>
            </a:r>
            <a:r>
              <a:rPr lang="en-US" altLang="zh-TW" sz="3200" dirty="0">
                <a:solidFill>
                  <a:srgbClr val="008000"/>
                </a:solidFill>
                <a:latin typeface="Calibri" charset="0"/>
              </a:rPr>
              <a:t>//AND out unwanted bits</a:t>
            </a:r>
            <a:endParaRPr lang="en-US" altLang="zh-TW" sz="3200" dirty="0">
              <a:solidFill>
                <a:srgbClr val="000000"/>
              </a:solidFill>
              <a:latin typeface="Calibri" charset="0"/>
            </a:endParaRP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mr-IN" altLang="zh-TW" sz="3200" dirty="0" err="1">
                <a:solidFill>
                  <a:srgbClr val="0000FF"/>
                </a:solidFill>
                <a:latin typeface="Calibri" charset="0"/>
              </a:rPr>
              <a:t>if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mr-IN" altLang="zh-TW" sz="3200" dirty="0" err="1">
                <a:solidFill>
                  <a:srgbClr val="000000"/>
                </a:solidFill>
                <a:latin typeface="Calibri" charset="0"/>
              </a:rPr>
              <a:t>recd_val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== </a:t>
            </a:r>
            <a:r>
              <a:rPr lang="mr-IN" altLang="zh-TW" sz="3200" dirty="0">
                <a:solidFill>
                  <a:srgbClr val="09885A"/>
                </a:solidFill>
                <a:latin typeface="Calibri" charset="0"/>
              </a:rPr>
              <a:t>1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mr-IN" altLang="zh-TW" sz="3200" dirty="0" err="1">
                <a:solidFill>
                  <a:srgbClr val="000000"/>
                </a:solidFill>
                <a:latin typeface="Calibri" charset="0"/>
              </a:rPr>
              <a:t>red_led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mr-IN" altLang="zh-TW" sz="3200" dirty="0">
                <a:solidFill>
                  <a:srgbClr val="09885A"/>
                </a:solidFill>
                <a:latin typeface="Calibri" charset="0"/>
              </a:rPr>
              <a:t>1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mr-IN" altLang="zh-TW" sz="3200" dirty="0" err="1">
                <a:solidFill>
                  <a:srgbClr val="0000FF"/>
                </a:solidFill>
                <a:latin typeface="Calibri" charset="0"/>
              </a:rPr>
              <a:t>if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mr-IN" altLang="zh-TW" sz="3200" dirty="0" err="1">
                <a:solidFill>
                  <a:srgbClr val="000000"/>
                </a:solidFill>
                <a:latin typeface="Calibri" charset="0"/>
              </a:rPr>
              <a:t>recd_val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== </a:t>
            </a:r>
            <a:r>
              <a:rPr lang="mr-IN" altLang="zh-TW" sz="3200" dirty="0">
                <a:solidFill>
                  <a:srgbClr val="09885A"/>
                </a:solidFill>
                <a:latin typeface="Calibri" charset="0"/>
              </a:rPr>
              <a:t>2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green_led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1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mr-IN" altLang="zh-TW" sz="3200" dirty="0" err="1">
                <a:solidFill>
                  <a:srgbClr val="0000FF"/>
                </a:solidFill>
                <a:latin typeface="Calibri" charset="0"/>
              </a:rPr>
              <a:t>if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(</a:t>
            </a:r>
            <a:r>
              <a:rPr lang="mr-IN" altLang="zh-TW" sz="3200" dirty="0" err="1">
                <a:solidFill>
                  <a:srgbClr val="000000"/>
                </a:solidFill>
                <a:latin typeface="Calibri" charset="0"/>
              </a:rPr>
              <a:t>recd_val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== </a:t>
            </a:r>
            <a:r>
              <a:rPr lang="mr-IN" altLang="zh-TW" sz="3200" dirty="0">
                <a:solidFill>
                  <a:srgbClr val="09885A"/>
                </a:solidFill>
                <a:latin typeface="Calibri" charset="0"/>
              </a:rPr>
              <a:t>3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)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{</a:t>
            </a: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    </a:t>
            </a:r>
            <a:r>
              <a:rPr lang="mr-IN" altLang="zh-TW" sz="3200" dirty="0" err="1">
                <a:solidFill>
                  <a:srgbClr val="000000"/>
                </a:solidFill>
                <a:latin typeface="Calibri" charset="0"/>
              </a:rPr>
              <a:t>red_led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mr-IN" altLang="zh-TW" sz="3200" dirty="0">
                <a:solidFill>
                  <a:srgbClr val="09885A"/>
                </a:solidFill>
                <a:latin typeface="Calibri" charset="0"/>
              </a:rPr>
              <a:t>1</a:t>
            </a: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    </a:t>
            </a:r>
            <a:r>
              <a:rPr lang="en-US" altLang="zh-TW" sz="3200" dirty="0" err="1">
                <a:solidFill>
                  <a:srgbClr val="000000"/>
                </a:solidFill>
                <a:latin typeface="Calibri" charset="0"/>
              </a:rPr>
              <a:t>green_led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 = 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1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;</a:t>
            </a: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}</a:t>
            </a:r>
          </a:p>
          <a:p>
            <a:pPr marL="0" indent="0">
              <a:buNone/>
            </a:pPr>
            <a:r>
              <a:rPr lang="mr-IN" altLang="zh-TW" sz="3200" dirty="0">
                <a:solidFill>
                  <a:srgbClr val="000000"/>
                </a:solidFill>
                <a:latin typeface="Calibri" charset="0"/>
              </a:rPr>
              <a:t>        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wait(</a:t>
            </a:r>
            <a:r>
              <a:rPr lang="en-US" altLang="zh-TW" sz="3200" dirty="0">
                <a:solidFill>
                  <a:srgbClr val="09885A"/>
                </a:solidFill>
                <a:latin typeface="Calibri" charset="0"/>
              </a:rPr>
              <a:t>0.004</a:t>
            </a:r>
            <a:r>
              <a:rPr lang="en-US" altLang="zh-TW" sz="3200" dirty="0">
                <a:solidFill>
                  <a:srgbClr val="000000"/>
                </a:solidFill>
                <a:latin typeface="Calibri" charset="0"/>
              </a:rPr>
              <a:t>);</a:t>
            </a:r>
            <a:endParaRPr lang="en-US" altLang="zh-TW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B47397-ED2D-AB45-BDB4-AC688CD6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2AF-E6F4-431C-B9AC-048D4B988793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77427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AB3935-A578-0E4E-A430-01424F56D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Serial vs. Parallel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1F1051B-8269-944D-B22A-1F661060A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714644"/>
          </a:xfrm>
        </p:spPr>
        <p:txBody>
          <a:bodyPr>
            <a:normAutofit fontScale="77500" lnSpcReduction="20000"/>
          </a:bodyPr>
          <a:lstStyle/>
          <a:p>
            <a:r>
              <a:rPr lang="en-US" altLang="zh-TW" dirty="0"/>
              <a:t>Often serial links can be clocked considerably faster than parallel links in order to achieve a higher data rate due to: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</a:rPr>
              <a:t>Clock skew</a:t>
            </a:r>
            <a:r>
              <a:rPr lang="en-US" altLang="zh-TW" b="1" dirty="0"/>
              <a:t> </a:t>
            </a:r>
            <a:r>
              <a:rPr lang="en-US" altLang="zh-TW" dirty="0"/>
              <a:t>between different channels is not an issue (for </a:t>
            </a:r>
            <a:r>
              <a:rPr lang="en-US" altLang="zh-TW" dirty="0" err="1"/>
              <a:t>unclocked</a:t>
            </a:r>
            <a:r>
              <a:rPr lang="en-US" altLang="zh-TW" dirty="0"/>
              <a:t> asynchronous serial communication links).</a:t>
            </a:r>
          </a:p>
          <a:p>
            <a:pPr lvl="1"/>
            <a:r>
              <a:rPr lang="en-US" altLang="zh-TW" dirty="0"/>
              <a:t>A serial connection requires fewer interconnecting cables (e.g., wires/fibers) and hence occupies </a:t>
            </a:r>
            <a:r>
              <a:rPr lang="en-US" altLang="zh-TW" b="1" dirty="0"/>
              <a:t>less space</a:t>
            </a:r>
            <a:r>
              <a:rPr lang="en-US" altLang="zh-TW" dirty="0"/>
              <a:t>. The extra space allows for </a:t>
            </a:r>
            <a:r>
              <a:rPr lang="en-US" altLang="zh-TW" b="1" dirty="0">
                <a:solidFill>
                  <a:srgbClr val="C00000"/>
                </a:solidFill>
              </a:rPr>
              <a:t>better isolation </a:t>
            </a:r>
            <a:r>
              <a:rPr lang="en-US" altLang="zh-TW" dirty="0"/>
              <a:t>of the channel from its surroundings.</a:t>
            </a:r>
          </a:p>
          <a:p>
            <a:pPr lvl="1"/>
            <a:r>
              <a:rPr lang="en-US" altLang="zh-TW" b="1" dirty="0">
                <a:solidFill>
                  <a:srgbClr val="C00000"/>
                </a:solidFill>
              </a:rPr>
              <a:t>Crosstalk is less </a:t>
            </a:r>
            <a:r>
              <a:rPr lang="en-US" altLang="zh-TW" dirty="0"/>
              <a:t>of an issue, because there are fewer conductors in proximity.</a:t>
            </a:r>
          </a:p>
          <a:p>
            <a:pPr lvl="1"/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3967FE-1166-5642-824E-7D8D5BD21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</a:t>
            </a:fld>
            <a:endParaRPr lang="en-US" altLang="zh-TW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138615"/>
            <a:ext cx="4213799" cy="264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200410"/>
            <a:ext cx="4357686" cy="200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2030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17E0EA-4761-F24D-B98D-C0773EC0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I2C slave example (1)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E95DFE-078E-6347-A1D3-8A0B2DB3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50097"/>
          </a:xfrm>
        </p:spPr>
        <p:txBody>
          <a:bodyPr>
            <a:normAutofit fontScale="70000" lnSpcReduction="20000"/>
          </a:bodyPr>
          <a:lstStyle/>
          <a:p>
            <a:pPr marL="0" marR="47625" lvl="0" indent="0">
              <a:buNone/>
              <a:defRPr/>
            </a:pPr>
            <a:r>
              <a:rPr lang="en-US" altLang="zh-TW" sz="3200" spc="-15" dirty="0">
                <a:solidFill>
                  <a:srgbClr val="008000"/>
                </a:solidFill>
                <a:latin typeface="Consolas"/>
                <a:cs typeface="Consolas"/>
              </a:rPr>
              <a:t>/*Progra</a:t>
            </a:r>
            <a:r>
              <a:rPr lang="en-US" altLang="zh-TW" sz="3200" spc="-10" dirty="0">
                <a:solidFill>
                  <a:srgbClr val="008000"/>
                </a:solidFill>
                <a:latin typeface="Consolas"/>
                <a:cs typeface="Consolas"/>
              </a:rPr>
              <a:t>m </a:t>
            </a:r>
            <a:r>
              <a:rPr lang="en-US" altLang="zh-TW" sz="3200" spc="-15" dirty="0">
                <a:solidFill>
                  <a:srgbClr val="008000"/>
                </a:solidFill>
                <a:latin typeface="Consolas"/>
                <a:cs typeface="Consolas"/>
              </a:rPr>
              <a:t>Exa</a:t>
            </a:r>
            <a:r>
              <a:rPr lang="en-US" altLang="zh-TW" sz="3200" spc="-25" dirty="0">
                <a:solidFill>
                  <a:srgbClr val="008000"/>
                </a:solidFill>
                <a:latin typeface="Consolas"/>
                <a:cs typeface="Consolas"/>
              </a:rPr>
              <a:t>m</a:t>
            </a:r>
            <a:r>
              <a:rPr lang="en-US" altLang="zh-TW" sz="3200" spc="-15" dirty="0">
                <a:solidFill>
                  <a:srgbClr val="008000"/>
                </a:solidFill>
                <a:latin typeface="Consolas"/>
                <a:cs typeface="Consolas"/>
              </a:rPr>
              <a:t>pl</a:t>
            </a:r>
            <a:r>
              <a:rPr lang="en-US" altLang="zh-TW" sz="3200" spc="-10" dirty="0">
                <a:solidFill>
                  <a:srgbClr val="008000"/>
                </a:solidFill>
                <a:latin typeface="Consolas"/>
                <a:cs typeface="Consolas"/>
              </a:rPr>
              <a:t>e </a:t>
            </a:r>
            <a:r>
              <a:rPr lang="en-US" altLang="zh-TW" sz="3200" spc="-15" dirty="0">
                <a:solidFill>
                  <a:srgbClr val="008000"/>
                </a:solidFill>
                <a:latin typeface="Consolas"/>
                <a:cs typeface="Consolas"/>
              </a:rPr>
              <a:t>7.</a:t>
            </a:r>
            <a:r>
              <a:rPr lang="en-US" altLang="zh-TW" sz="3200" spc="-10" dirty="0">
                <a:solidFill>
                  <a:srgbClr val="008000"/>
                </a:solidFill>
                <a:latin typeface="Consolas"/>
                <a:cs typeface="Consolas"/>
              </a:rPr>
              <a:t>6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I2C Slave, when called transfers switch state to </a:t>
            </a:r>
            <a:r>
              <a:rPr lang="en-US" altLang="zh-TW" sz="3200" dirty="0" err="1">
                <a:solidFill>
                  <a:srgbClr val="008000"/>
                </a:solidFill>
                <a:latin typeface="Consolas"/>
                <a:cs typeface="Consolas"/>
              </a:rPr>
              <a:t>mbed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 acting as Master, and displays state of Master's switches on its </a:t>
            </a:r>
            <a:r>
              <a:rPr lang="en-US" altLang="zh-TW" sz="3200" dirty="0" err="1">
                <a:solidFill>
                  <a:srgbClr val="008000"/>
                </a:solidFill>
                <a:latin typeface="Consolas"/>
                <a:cs typeface="Consolas"/>
              </a:rPr>
              <a:t>leds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.*/</a:t>
            </a:r>
            <a:endParaRPr lang="en-US" altLang="zh-TW" sz="3200" dirty="0">
              <a:solidFill>
                <a:prstClr val="black"/>
              </a:solidFill>
              <a:latin typeface="Consolas"/>
              <a:cs typeface="Consolas"/>
            </a:endParaRPr>
          </a:p>
          <a:p>
            <a:pPr marL="0" lvl="0" indent="0">
              <a:buNone/>
            </a:pPr>
            <a:r>
              <a:rPr lang="en-US" altLang="zh-TW" sz="3200" spc="-5" dirty="0">
                <a:solidFill>
                  <a:srgbClr val="804000"/>
                </a:solidFill>
                <a:latin typeface="Consolas"/>
                <a:cs typeface="Consolas"/>
              </a:rPr>
              <a:t>#includ</a:t>
            </a:r>
            <a:r>
              <a:rPr lang="en-US" altLang="zh-TW" sz="3200" dirty="0">
                <a:solidFill>
                  <a:srgbClr val="804000"/>
                </a:solidFill>
                <a:latin typeface="Consolas"/>
                <a:cs typeface="Consolas"/>
              </a:rPr>
              <a:t>e</a:t>
            </a:r>
            <a:r>
              <a:rPr lang="en-US" altLang="zh-TW" sz="3200" spc="-10" dirty="0">
                <a:solidFill>
                  <a:srgbClr val="804000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>
                <a:solidFill>
                  <a:srgbClr val="804000"/>
                </a:solidFill>
                <a:latin typeface="Consolas"/>
                <a:cs typeface="Consolas"/>
              </a:rPr>
              <a:t>&lt;</a:t>
            </a:r>
            <a:r>
              <a:rPr lang="en-US" altLang="zh-TW" sz="3200" dirty="0" err="1">
                <a:solidFill>
                  <a:srgbClr val="804000"/>
                </a:solidFill>
                <a:latin typeface="Consolas"/>
                <a:cs typeface="Consolas"/>
              </a:rPr>
              <a:t>m</a:t>
            </a:r>
            <a:r>
              <a:rPr lang="en-US" altLang="zh-TW" sz="3200" spc="-10" dirty="0" err="1">
                <a:solidFill>
                  <a:srgbClr val="804000"/>
                </a:solidFill>
                <a:latin typeface="Consolas"/>
                <a:cs typeface="Consolas"/>
              </a:rPr>
              <a:t>b</a:t>
            </a:r>
            <a:r>
              <a:rPr lang="en-US" altLang="zh-TW" sz="3200" dirty="0" err="1">
                <a:solidFill>
                  <a:srgbClr val="804000"/>
                </a:solidFill>
                <a:latin typeface="Consolas"/>
                <a:cs typeface="Consolas"/>
              </a:rPr>
              <a:t>e</a:t>
            </a:r>
            <a:r>
              <a:rPr lang="en-US" altLang="zh-TW" sz="3200" spc="-20" dirty="0" err="1">
                <a:solidFill>
                  <a:srgbClr val="804000"/>
                </a:solidFill>
                <a:latin typeface="Consolas"/>
                <a:cs typeface="Consolas"/>
              </a:rPr>
              <a:t>d</a:t>
            </a:r>
            <a:r>
              <a:rPr lang="en-US" altLang="zh-TW" sz="3200" dirty="0" err="1">
                <a:solidFill>
                  <a:srgbClr val="804000"/>
                </a:solidFill>
                <a:latin typeface="Consolas"/>
                <a:cs typeface="Consolas"/>
              </a:rPr>
              <a:t>.</a:t>
            </a:r>
            <a:r>
              <a:rPr lang="en-US" altLang="zh-TW" sz="3200" spc="-10" dirty="0" err="1">
                <a:solidFill>
                  <a:srgbClr val="804000"/>
                </a:solidFill>
                <a:latin typeface="Consolas"/>
                <a:cs typeface="Consolas"/>
              </a:rPr>
              <a:t>h</a:t>
            </a:r>
            <a:r>
              <a:rPr lang="en-US" altLang="zh-TW" sz="3200" dirty="0">
                <a:solidFill>
                  <a:srgbClr val="804000"/>
                </a:solidFill>
                <a:latin typeface="Consolas"/>
                <a:cs typeface="Consolas"/>
              </a:rPr>
              <a:t>&gt;</a:t>
            </a:r>
          </a:p>
          <a:p>
            <a:pPr marL="0" marR="713740" lvl="0" indent="0">
              <a:buNone/>
            </a:pP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I2CSlav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e</a:t>
            </a:r>
            <a:r>
              <a:rPr lang="en-US" altLang="zh-TW" sz="3200" spc="-1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slav</a:t>
            </a:r>
            <a:r>
              <a:rPr lang="en-US" altLang="zh-TW" sz="3200" spc="-15" dirty="0">
                <a:solidFill>
                  <a:prstClr val="black"/>
                </a:solidFill>
                <a:latin typeface="Consolas"/>
                <a:cs typeface="Consolas"/>
              </a:rPr>
              <a:t>e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D14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,</a:t>
            </a:r>
            <a:r>
              <a:rPr lang="en-US" altLang="zh-TW" sz="3200" spc="-1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D1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5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)</a:t>
            </a:r>
            <a:r>
              <a:rPr lang="en-US" altLang="zh-TW" sz="3200" b="1" dirty="0">
                <a:solidFill>
                  <a:srgbClr val="000080"/>
                </a:solidFill>
                <a:latin typeface="Consolas"/>
                <a:cs typeface="Consolas"/>
              </a:rPr>
              <a:t>;</a:t>
            </a:r>
            <a:r>
              <a:rPr lang="en-US" altLang="zh-TW" sz="3200" b="1" spc="-1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en-US" altLang="zh-TW" sz="3200" spc="-2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Co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n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fi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g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ure</a:t>
            </a:r>
            <a:r>
              <a:rPr lang="en-US" altLang="zh-TW" sz="32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I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2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C</a:t>
            </a:r>
            <a:r>
              <a:rPr lang="en-US" altLang="zh-TW" sz="3200" spc="-2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sl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a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ve </a:t>
            </a: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DigitalOu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t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re</a:t>
            </a:r>
            <a:r>
              <a:rPr lang="en-US" altLang="zh-TW" sz="3200" spc="-20" dirty="0" err="1">
                <a:solidFill>
                  <a:prstClr val="black"/>
                </a:solidFill>
                <a:latin typeface="Consolas"/>
                <a:cs typeface="Consolas"/>
              </a:rPr>
              <a:t>d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_l</a:t>
            </a: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ed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LED</a:t>
            </a:r>
            <a:r>
              <a:rPr lang="en-US" altLang="zh-TW" sz="3200" spc="-10" dirty="0">
                <a:solidFill>
                  <a:prstClr val="black"/>
                </a:solidFill>
                <a:latin typeface="Consolas"/>
                <a:cs typeface="Consolas"/>
              </a:rPr>
              <a:t>1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)</a:t>
            </a:r>
            <a:r>
              <a:rPr lang="en-US" altLang="zh-TW" sz="3200" b="1" dirty="0">
                <a:solidFill>
                  <a:srgbClr val="000080"/>
                </a:solidFill>
                <a:latin typeface="Consolas"/>
                <a:cs typeface="Consolas"/>
              </a:rPr>
              <a:t>;</a:t>
            </a:r>
            <a:r>
              <a:rPr lang="en-US" altLang="zh-TW" sz="3200" b="1" spc="-1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en-US" altLang="zh-TW" sz="3200" spc="-20" dirty="0">
                <a:solidFill>
                  <a:srgbClr val="008000"/>
                </a:solidFill>
                <a:latin typeface="Consolas"/>
                <a:cs typeface="Consolas"/>
              </a:rPr>
              <a:t>/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red</a:t>
            </a:r>
            <a:r>
              <a:rPr lang="en-US" altLang="zh-TW" sz="32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l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e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d</a:t>
            </a:r>
            <a:endParaRPr lang="en-US" altLang="zh-TW" sz="3200" dirty="0">
              <a:solidFill>
                <a:prstClr val="black"/>
              </a:solidFill>
              <a:latin typeface="Consolas"/>
              <a:cs typeface="Consolas"/>
            </a:endParaRPr>
          </a:p>
          <a:p>
            <a:pPr marL="0" marR="1603375" lvl="0" indent="0">
              <a:buNone/>
            </a:pP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DigitalOu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t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gr</a:t>
            </a:r>
            <a:r>
              <a:rPr lang="en-US" altLang="zh-TW" sz="3200" spc="-20" dirty="0" err="1">
                <a:solidFill>
                  <a:prstClr val="black"/>
                </a:solidFill>
                <a:latin typeface="Consolas"/>
                <a:cs typeface="Consolas"/>
              </a:rPr>
              <a:t>e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en</a:t>
            </a: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_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le</a:t>
            </a: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d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LED2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)</a:t>
            </a:r>
            <a:r>
              <a:rPr lang="en-US" altLang="zh-TW" sz="3200" b="1" dirty="0">
                <a:solidFill>
                  <a:srgbClr val="000080"/>
                </a:solidFill>
                <a:latin typeface="Consolas"/>
                <a:cs typeface="Consolas"/>
              </a:rPr>
              <a:t>;</a:t>
            </a:r>
            <a:r>
              <a:rPr lang="en-US" altLang="zh-TW" sz="3200" b="1" spc="-2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//gree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n</a:t>
            </a:r>
            <a:r>
              <a:rPr lang="en-US" altLang="zh-TW" sz="32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led </a:t>
            </a: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DigitalI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sw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altLang="zh-TW" sz="3200" spc="-15" dirty="0">
                <a:solidFill>
                  <a:prstClr val="black"/>
                </a:solidFill>
                <a:latin typeface="Consolas"/>
                <a:cs typeface="Consolas"/>
              </a:rPr>
              <a:t>t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ch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_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ip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1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SW2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);</a:t>
            </a:r>
            <a:endParaRPr lang="en-US" altLang="zh-TW" sz="3200" dirty="0">
              <a:solidFill>
                <a:prstClr val="black"/>
              </a:solidFill>
              <a:latin typeface="Consolas"/>
              <a:cs typeface="Consolas"/>
            </a:endParaRPr>
          </a:p>
          <a:p>
            <a:pPr marL="0" lvl="0" indent="0">
              <a:buNone/>
            </a:pP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DigitalI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n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s</a:t>
            </a:r>
            <a:r>
              <a:rPr lang="en-US" altLang="zh-TW" sz="3200" spc="-10" dirty="0">
                <a:solidFill>
                  <a:prstClr val="black"/>
                </a:solidFill>
                <a:latin typeface="Consolas"/>
                <a:cs typeface="Consolas"/>
              </a:rPr>
              <a:t>w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altLang="zh-TW" sz="3200" spc="-20" dirty="0">
                <a:solidFill>
                  <a:prstClr val="black"/>
                </a:solidFill>
                <a:latin typeface="Consolas"/>
                <a:cs typeface="Consolas"/>
              </a:rPr>
              <a:t>t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c</a:t>
            </a:r>
            <a:r>
              <a:rPr lang="en-US" altLang="zh-TW" sz="3200" spc="-10" dirty="0">
                <a:solidFill>
                  <a:prstClr val="black"/>
                </a:solidFill>
                <a:latin typeface="Consolas"/>
                <a:cs typeface="Consolas"/>
              </a:rPr>
              <a:t>h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_</a:t>
            </a:r>
            <a:r>
              <a:rPr lang="en-US" altLang="zh-TW" sz="3200" spc="-10" dirty="0">
                <a:solidFill>
                  <a:prstClr val="black"/>
                </a:solidFill>
                <a:latin typeface="Consolas"/>
                <a:cs typeface="Consolas"/>
              </a:rPr>
              <a:t>i</a:t>
            </a:r>
            <a:r>
              <a:rPr lang="en-US" altLang="zh-TW" sz="3200" dirty="0">
                <a:solidFill>
                  <a:prstClr val="black"/>
                </a:solidFill>
                <a:latin typeface="Consolas"/>
                <a:cs typeface="Consolas"/>
              </a:rPr>
              <a:t>p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2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(</a:t>
            </a:r>
            <a:r>
              <a:rPr lang="en-US" altLang="zh-TW" sz="3200" spc="-5" dirty="0">
                <a:solidFill>
                  <a:prstClr val="black"/>
                </a:solidFill>
                <a:latin typeface="Consolas"/>
                <a:cs typeface="Consolas"/>
              </a:rPr>
              <a:t>SW3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);</a:t>
            </a:r>
            <a:endParaRPr lang="en-US" altLang="zh-TW" sz="3200" dirty="0">
              <a:solidFill>
                <a:prstClr val="black"/>
              </a:solidFill>
              <a:latin typeface="Consolas"/>
              <a:cs typeface="Consolas"/>
            </a:endParaRPr>
          </a:p>
          <a:p>
            <a:pPr marL="0" marR="1160145" lvl="0" indent="0">
              <a:buNone/>
            </a:pPr>
            <a:r>
              <a:rPr lang="en-US" altLang="zh-TW" sz="3200" spc="-5" dirty="0">
                <a:solidFill>
                  <a:srgbClr val="8000FF"/>
                </a:solidFill>
                <a:latin typeface="Consolas"/>
                <a:cs typeface="Consolas"/>
              </a:rPr>
              <a:t>cha</a:t>
            </a:r>
            <a:r>
              <a:rPr lang="en-US" altLang="zh-TW" sz="3200" dirty="0">
                <a:solidFill>
                  <a:srgbClr val="8000FF"/>
                </a:solidFill>
                <a:latin typeface="Consolas"/>
                <a:cs typeface="Consolas"/>
              </a:rPr>
              <a:t>r</a:t>
            </a:r>
            <a:r>
              <a:rPr lang="en-US" altLang="zh-TW" sz="3200" spc="-5" dirty="0">
                <a:solidFill>
                  <a:srgbClr val="8000FF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switch_w</a:t>
            </a:r>
            <a:r>
              <a:rPr lang="en-US" altLang="zh-TW" sz="3200" spc="-15" dirty="0" err="1">
                <a:solidFill>
                  <a:prstClr val="black"/>
                </a:solidFill>
                <a:latin typeface="Consolas"/>
                <a:cs typeface="Consolas"/>
              </a:rPr>
              <a:t>o</a:t>
            </a: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r</a:t>
            </a:r>
            <a:r>
              <a:rPr lang="en-US" altLang="zh-TW" sz="3200" dirty="0" err="1">
                <a:solidFill>
                  <a:prstClr val="black"/>
                </a:solidFill>
                <a:latin typeface="Consolas"/>
                <a:cs typeface="Consolas"/>
              </a:rPr>
              <a:t>d</a:t>
            </a:r>
            <a:r>
              <a:rPr lang="en-US" altLang="zh-TW" sz="3200" spc="-10" dirty="0">
                <a:solidFill>
                  <a:prstClr val="black"/>
                </a:solidFill>
                <a:latin typeface="Consolas"/>
                <a:cs typeface="Consolas"/>
              </a:rPr>
              <a:t> </a:t>
            </a:r>
            <a:r>
              <a:rPr lang="en-US" altLang="zh-TW" sz="3200" b="1" dirty="0">
                <a:solidFill>
                  <a:srgbClr val="000080"/>
                </a:solidFill>
                <a:latin typeface="Consolas"/>
                <a:cs typeface="Consolas"/>
              </a:rPr>
              <a:t>;</a:t>
            </a:r>
            <a:r>
              <a:rPr lang="en-US" altLang="zh-TW" sz="3200" b="1" spc="-1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//word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we</a:t>
            </a:r>
            <a:r>
              <a:rPr lang="en-US" altLang="zh-TW" sz="3200" spc="-1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will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send  </a:t>
            </a:r>
          </a:p>
          <a:p>
            <a:pPr marL="0" marR="1160145" lvl="0" indent="0">
              <a:buNone/>
            </a:pPr>
            <a:r>
              <a:rPr lang="en-US" altLang="zh-TW" sz="3200" spc="-5" dirty="0">
                <a:solidFill>
                  <a:srgbClr val="8000FF"/>
                </a:solidFill>
                <a:latin typeface="Consolas"/>
                <a:cs typeface="Consolas"/>
              </a:rPr>
              <a:t>cha</a:t>
            </a:r>
            <a:r>
              <a:rPr lang="en-US" altLang="zh-TW" sz="3200" dirty="0">
                <a:solidFill>
                  <a:srgbClr val="8000FF"/>
                </a:solidFill>
                <a:latin typeface="Consolas"/>
                <a:cs typeface="Consolas"/>
              </a:rPr>
              <a:t>r</a:t>
            </a:r>
            <a:r>
              <a:rPr lang="en-US" altLang="zh-TW" sz="3200" spc="-5" dirty="0">
                <a:solidFill>
                  <a:srgbClr val="8000FF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 err="1">
                <a:solidFill>
                  <a:prstClr val="black"/>
                </a:solidFill>
                <a:latin typeface="Consolas"/>
                <a:cs typeface="Consolas"/>
              </a:rPr>
              <a:t>recd_val</a:t>
            </a:r>
            <a:r>
              <a:rPr lang="en-US" altLang="zh-TW" sz="3200" b="1" dirty="0">
                <a:solidFill>
                  <a:srgbClr val="000080"/>
                </a:solidFill>
                <a:latin typeface="Consolas"/>
                <a:cs typeface="Consolas"/>
              </a:rPr>
              <a:t>;</a:t>
            </a:r>
            <a:r>
              <a:rPr lang="en-US" altLang="zh-TW" sz="3200" b="1" spc="-2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//valu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e</a:t>
            </a:r>
            <a:r>
              <a:rPr lang="en-US" altLang="zh-TW" sz="32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rece</a:t>
            </a:r>
            <a:r>
              <a:rPr lang="en-US" altLang="zh-TW" sz="3200" spc="-15" dirty="0">
                <a:solidFill>
                  <a:srgbClr val="008000"/>
                </a:solidFill>
                <a:latin typeface="Consolas"/>
                <a:cs typeface="Consolas"/>
              </a:rPr>
              <a:t>i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ve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d</a:t>
            </a:r>
            <a:r>
              <a:rPr lang="en-US" altLang="zh-TW" sz="32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fro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m</a:t>
            </a:r>
            <a:r>
              <a:rPr lang="en-US" altLang="zh-TW" sz="3200" spc="-10" dirty="0">
                <a:solidFill>
                  <a:srgbClr val="008000"/>
                </a:solidFill>
                <a:latin typeface="Consolas"/>
                <a:cs typeface="Consolas"/>
              </a:rPr>
              <a:t> </a:t>
            </a:r>
            <a:r>
              <a:rPr lang="en-US" altLang="zh-TW" sz="3200" spc="-5" dirty="0">
                <a:solidFill>
                  <a:srgbClr val="008000"/>
                </a:solidFill>
                <a:latin typeface="Consolas"/>
                <a:cs typeface="Consolas"/>
              </a:rPr>
              <a:t>mast</a:t>
            </a:r>
            <a:r>
              <a:rPr lang="en-US" altLang="zh-TW" sz="3200" spc="-15" dirty="0">
                <a:solidFill>
                  <a:srgbClr val="008000"/>
                </a:solidFill>
                <a:latin typeface="Consolas"/>
                <a:cs typeface="Consolas"/>
              </a:rPr>
              <a:t>e</a:t>
            </a:r>
            <a:r>
              <a:rPr lang="en-US" altLang="zh-TW" sz="3200" dirty="0">
                <a:solidFill>
                  <a:srgbClr val="008000"/>
                </a:solidFill>
                <a:latin typeface="Consolas"/>
                <a:cs typeface="Consolas"/>
              </a:rPr>
              <a:t>r</a:t>
            </a:r>
          </a:p>
          <a:p>
            <a:pPr marL="0" marR="1160145" lvl="0" indent="0">
              <a:buNone/>
            </a:pPr>
            <a:endParaRPr lang="en-US" altLang="zh-TW" sz="3200" dirty="0">
              <a:solidFill>
                <a:srgbClr val="008000"/>
              </a:solidFill>
              <a:latin typeface="Consolas"/>
              <a:cs typeface="Consolas"/>
            </a:endParaRPr>
          </a:p>
          <a:p>
            <a:pPr marL="0" marR="1160145" indent="0">
              <a:buNone/>
            </a:pPr>
            <a:r>
              <a:rPr lang="en-US" altLang="zh-TW" sz="3200" spc="-5" dirty="0">
                <a:latin typeface="Consolas"/>
                <a:cs typeface="Consolas"/>
              </a:rPr>
              <a:t>Continue</a:t>
            </a:r>
            <a:r>
              <a:rPr lang="en-US" altLang="zh-TW" sz="3200" dirty="0">
                <a:latin typeface="Consolas"/>
                <a:cs typeface="Consolas"/>
              </a:rPr>
              <a:t>d</a:t>
            </a:r>
            <a:r>
              <a:rPr lang="en-US" altLang="zh-TW" sz="3200" spc="-10" dirty="0">
                <a:latin typeface="Consolas"/>
                <a:cs typeface="Consolas"/>
              </a:rPr>
              <a:t> </a:t>
            </a:r>
            <a:r>
              <a:rPr lang="en-US" altLang="zh-TW" sz="3200" spc="-5" dirty="0">
                <a:latin typeface="Consolas"/>
                <a:cs typeface="Consolas"/>
              </a:rPr>
              <a:t>ove</a:t>
            </a:r>
            <a:r>
              <a:rPr lang="en-US" altLang="zh-TW" sz="3200" spc="-15" dirty="0">
                <a:latin typeface="Consolas"/>
                <a:cs typeface="Consolas"/>
              </a:rPr>
              <a:t>r next page</a:t>
            </a:r>
            <a:r>
              <a:rPr lang="en-US" altLang="zh-TW" sz="3200" b="1" spc="-5" dirty="0">
                <a:solidFill>
                  <a:srgbClr val="000080"/>
                </a:solidFill>
                <a:latin typeface="Consolas"/>
                <a:cs typeface="Consolas"/>
              </a:rPr>
              <a:t>..</a:t>
            </a:r>
            <a:r>
              <a:rPr lang="en-US" altLang="zh-TW" sz="3200" b="1" dirty="0">
                <a:solidFill>
                  <a:srgbClr val="000080"/>
                </a:solidFill>
                <a:latin typeface="Consolas"/>
                <a:cs typeface="Consolas"/>
              </a:rPr>
              <a:t>.</a:t>
            </a:r>
            <a:r>
              <a:rPr lang="en-US" altLang="zh-TW" sz="3200" b="1" spc="-10" dirty="0">
                <a:solidFill>
                  <a:srgbClr val="000080"/>
                </a:solidFill>
                <a:latin typeface="Consolas"/>
                <a:cs typeface="Consolas"/>
              </a:rPr>
              <a:t> </a:t>
            </a:r>
            <a:endParaRPr lang="en-US" altLang="zh-TW" sz="3200" dirty="0">
              <a:solidFill>
                <a:prstClr val="black"/>
              </a:solidFill>
              <a:latin typeface="Consolas"/>
              <a:cs typeface="Consolas"/>
            </a:endParaRPr>
          </a:p>
          <a:p>
            <a:pPr marL="0" lvl="0" indent="0">
              <a:buNone/>
            </a:pPr>
            <a:endParaRPr lang="en-US" altLang="zh-TW" sz="3200" dirty="0">
              <a:solidFill>
                <a:prstClr val="black"/>
              </a:solidFill>
              <a:latin typeface="Consolas"/>
              <a:cs typeface="Consolas"/>
            </a:endParaRPr>
          </a:p>
          <a:p>
            <a:endParaRPr lang="en-US" altLang="zh-TW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B47397-ED2D-AB45-BDB4-AC688CD6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2AF-E6F4-431C-B9AC-048D4B988793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2016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17E0EA-4761-F24D-B98D-C0773EC0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I2C slave example (2)</a:t>
            </a:r>
            <a:br>
              <a:rPr kumimoji="1" lang="en-US" altLang="zh-TW" dirty="0"/>
            </a:b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E95DFE-078E-6347-A1D3-8A0B2DB3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zh-TW" sz="4800" spc="-20" dirty="0" err="1">
                <a:solidFill>
                  <a:srgbClr val="8000FF"/>
                </a:solidFill>
                <a:cs typeface="Consolas"/>
              </a:rPr>
              <a:t>in</a:t>
            </a:r>
            <a:r>
              <a:rPr lang="en-US" altLang="zh-TW" sz="4800" spc="-10" dirty="0" err="1">
                <a:solidFill>
                  <a:srgbClr val="8000FF"/>
                </a:solidFill>
                <a:cs typeface="Consolas"/>
              </a:rPr>
              <a:t>t</a:t>
            </a:r>
            <a:r>
              <a:rPr lang="en-US" altLang="zh-TW" sz="4800" spc="-15" dirty="0">
                <a:solidFill>
                  <a:srgbClr val="8000FF"/>
                </a:solidFill>
                <a:cs typeface="Consolas"/>
              </a:rPr>
              <a:t> </a:t>
            </a:r>
            <a:r>
              <a:rPr lang="en-US" altLang="zh-TW" sz="4800" spc="-10" dirty="0">
                <a:cs typeface="Consolas"/>
              </a:rPr>
              <a:t>m</a:t>
            </a:r>
            <a:r>
              <a:rPr lang="en-US" altLang="zh-TW" sz="4800" spc="-15" dirty="0">
                <a:cs typeface="Consolas"/>
              </a:rPr>
              <a:t>ai</a:t>
            </a:r>
            <a:r>
              <a:rPr lang="en-US" altLang="zh-TW" sz="4800" spc="-5" dirty="0">
                <a:cs typeface="Consolas"/>
              </a:rPr>
              <a:t>n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)</a:t>
            </a:r>
            <a:r>
              <a:rPr lang="en-US" altLang="zh-TW" sz="4800" b="1" spc="-1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{</a:t>
            </a:r>
            <a:endParaRPr lang="en-US" altLang="zh-TW" sz="4800" dirty="0">
              <a:cs typeface="Consolas"/>
            </a:endParaRPr>
          </a:p>
          <a:p>
            <a:pPr marL="169545" indent="0">
              <a:lnSpc>
                <a:spcPct val="100000"/>
              </a:lnSpc>
              <a:buNone/>
            </a:pPr>
            <a:r>
              <a:rPr lang="en-US" altLang="zh-TW" sz="4800" spc="-10" dirty="0" err="1">
                <a:cs typeface="Consolas"/>
              </a:rPr>
              <a:t>s</a:t>
            </a:r>
            <a:r>
              <a:rPr lang="en-US" altLang="zh-TW" sz="4800" spc="-15" dirty="0" err="1">
                <a:cs typeface="Consolas"/>
              </a:rPr>
              <a:t>la</a:t>
            </a:r>
            <a:r>
              <a:rPr lang="en-US" altLang="zh-TW" sz="4800" spc="-10" dirty="0" err="1">
                <a:cs typeface="Consolas"/>
              </a:rPr>
              <a:t>v</a:t>
            </a:r>
            <a:r>
              <a:rPr lang="en-US" altLang="zh-TW" sz="4800" spc="-15" dirty="0" err="1">
                <a:cs typeface="Consolas"/>
              </a:rPr>
              <a:t>e</a:t>
            </a:r>
            <a:r>
              <a:rPr lang="en-US" altLang="zh-TW" sz="4800" b="1" spc="-20" dirty="0" err="1">
                <a:solidFill>
                  <a:srgbClr val="000080"/>
                </a:solidFill>
                <a:cs typeface="Consolas"/>
              </a:rPr>
              <a:t>.</a:t>
            </a:r>
            <a:r>
              <a:rPr lang="en-US" altLang="zh-TW" sz="4800" spc="-15" dirty="0" err="1">
                <a:cs typeface="Consolas"/>
              </a:rPr>
              <a:t>a</a:t>
            </a:r>
            <a:r>
              <a:rPr lang="en-US" altLang="zh-TW" sz="4800" spc="-10" dirty="0" err="1">
                <a:cs typeface="Consolas"/>
              </a:rPr>
              <a:t>d</a:t>
            </a:r>
            <a:r>
              <a:rPr lang="en-US" altLang="zh-TW" sz="4800" spc="-15" dirty="0" err="1">
                <a:cs typeface="Consolas"/>
              </a:rPr>
              <a:t>dres</a:t>
            </a:r>
            <a:r>
              <a:rPr lang="en-US" altLang="zh-TW" sz="4800" spc="-5" dirty="0" err="1">
                <a:cs typeface="Consolas"/>
              </a:rPr>
              <a:t>s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spc="-15" dirty="0">
                <a:solidFill>
                  <a:srgbClr val="FF8000"/>
                </a:solidFill>
                <a:cs typeface="Consolas"/>
              </a:rPr>
              <a:t>0</a:t>
            </a:r>
            <a:r>
              <a:rPr lang="en-US" altLang="zh-TW" sz="4800" spc="-10" dirty="0">
                <a:solidFill>
                  <a:srgbClr val="FF8000"/>
                </a:solidFill>
                <a:cs typeface="Consolas"/>
              </a:rPr>
              <a:t>x</a:t>
            </a:r>
            <a:r>
              <a:rPr lang="en-US" altLang="zh-TW" sz="4800" spc="-15" dirty="0">
                <a:solidFill>
                  <a:srgbClr val="FF8000"/>
                </a:solidFill>
                <a:cs typeface="Consolas"/>
              </a:rPr>
              <a:t>52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);</a:t>
            </a:r>
            <a:endParaRPr lang="en-US" altLang="zh-TW" sz="4800" dirty="0">
              <a:cs typeface="Consolas"/>
            </a:endParaRPr>
          </a:p>
          <a:p>
            <a:pPr marL="512445" marR="5080" indent="0">
              <a:lnSpc>
                <a:spcPct val="100000"/>
              </a:lnSpc>
              <a:buNone/>
            </a:pPr>
            <a:r>
              <a:rPr lang="en-US" altLang="zh-TW" sz="4800" b="1" spc="-10" dirty="0">
                <a:solidFill>
                  <a:srgbClr val="0000FF"/>
                </a:solidFill>
                <a:cs typeface="Consolas"/>
              </a:rPr>
              <a:t>w</a:t>
            </a:r>
            <a:r>
              <a:rPr lang="en-US" altLang="zh-TW" sz="4800" b="1" spc="-15" dirty="0">
                <a:solidFill>
                  <a:srgbClr val="0000FF"/>
                </a:solidFill>
                <a:cs typeface="Consolas"/>
              </a:rPr>
              <a:t>hi</a:t>
            </a:r>
            <a:r>
              <a:rPr lang="en-US" altLang="zh-TW" sz="4800" b="1" spc="-10" dirty="0">
                <a:solidFill>
                  <a:srgbClr val="0000FF"/>
                </a:solidFill>
                <a:cs typeface="Consolas"/>
              </a:rPr>
              <a:t>le 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spc="-5" dirty="0">
                <a:solidFill>
                  <a:srgbClr val="FF8000"/>
                </a:solidFill>
                <a:cs typeface="Consolas"/>
              </a:rPr>
              <a:t>1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) {</a:t>
            </a:r>
            <a:r>
              <a:rPr lang="en-US" altLang="zh-TW" sz="4800" b="1" spc="-1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/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/s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et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u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p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 err="1">
                <a:solidFill>
                  <a:srgbClr val="008000"/>
                </a:solidFill>
                <a:cs typeface="Consolas"/>
              </a:rPr>
              <a:t>swi</a:t>
            </a:r>
            <a:r>
              <a:rPr lang="en-US" altLang="zh-TW" sz="4800" spc="-10" dirty="0" err="1">
                <a:solidFill>
                  <a:srgbClr val="008000"/>
                </a:solidFill>
                <a:cs typeface="Consolas"/>
              </a:rPr>
              <a:t>t</a:t>
            </a:r>
            <a:r>
              <a:rPr lang="en-US" altLang="zh-TW" sz="4800" spc="-15" dirty="0" err="1">
                <a:solidFill>
                  <a:srgbClr val="008000"/>
                </a:solidFill>
                <a:cs typeface="Consolas"/>
              </a:rPr>
              <a:t>ch</a:t>
            </a:r>
            <a:r>
              <a:rPr lang="en-US" altLang="zh-TW" sz="4800" spc="-10" dirty="0" err="1">
                <a:solidFill>
                  <a:srgbClr val="008000"/>
                </a:solidFill>
                <a:cs typeface="Consolas"/>
              </a:rPr>
              <a:t>_</a:t>
            </a:r>
            <a:r>
              <a:rPr lang="en-US" altLang="zh-TW" sz="4800" spc="-15" dirty="0" err="1">
                <a:solidFill>
                  <a:srgbClr val="008000"/>
                </a:solidFill>
                <a:cs typeface="Consolas"/>
              </a:rPr>
              <a:t>wor</a:t>
            </a:r>
            <a:r>
              <a:rPr lang="en-US" altLang="zh-TW" sz="4800" spc="-10" dirty="0" err="1">
                <a:solidFill>
                  <a:srgbClr val="008000"/>
                </a:solidFill>
                <a:cs typeface="Consolas"/>
              </a:rPr>
              <a:t>d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fro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m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s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w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itc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h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e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s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t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h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a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t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ar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e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pres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s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e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d  </a:t>
            </a:r>
          </a:p>
          <a:p>
            <a:pPr marL="512445" marR="5080" indent="0">
              <a:lnSpc>
                <a:spcPct val="100000"/>
              </a:lnSpc>
              <a:buNone/>
            </a:pP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  </a:t>
            </a:r>
            <a:r>
              <a:rPr lang="en-US" altLang="zh-TW" sz="4800" spc="-15" dirty="0" err="1">
                <a:cs typeface="Consolas"/>
              </a:rPr>
              <a:t>swi</a:t>
            </a:r>
            <a:r>
              <a:rPr lang="en-US" altLang="zh-TW" sz="4800" spc="-10" dirty="0" err="1">
                <a:cs typeface="Consolas"/>
              </a:rPr>
              <a:t>t</a:t>
            </a:r>
            <a:r>
              <a:rPr lang="en-US" altLang="zh-TW" sz="4800" spc="-15" dirty="0" err="1">
                <a:cs typeface="Consolas"/>
              </a:rPr>
              <a:t>ch_w</a:t>
            </a:r>
            <a:r>
              <a:rPr lang="en-US" altLang="zh-TW" sz="4800" spc="-10" dirty="0" err="1">
                <a:cs typeface="Consolas"/>
              </a:rPr>
              <a:t>o</a:t>
            </a:r>
            <a:r>
              <a:rPr lang="en-US" altLang="zh-TW" sz="4800" spc="-15" dirty="0" err="1">
                <a:cs typeface="Consolas"/>
              </a:rPr>
              <a:t>rd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20" dirty="0">
                <a:solidFill>
                  <a:srgbClr val="FF8000"/>
                </a:solidFill>
                <a:cs typeface="Consolas"/>
              </a:rPr>
              <a:t>0xa</a:t>
            </a:r>
            <a:r>
              <a:rPr lang="en-US" altLang="zh-TW" sz="4800" spc="-5" dirty="0">
                <a:solidFill>
                  <a:srgbClr val="FF8000"/>
                </a:solidFill>
                <a:cs typeface="Consolas"/>
              </a:rPr>
              <a:t>0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;</a:t>
            </a:r>
            <a:r>
              <a:rPr lang="en-US" altLang="zh-TW" sz="4800" b="1" spc="-1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//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s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e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t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u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p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a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 err="1">
                <a:solidFill>
                  <a:srgbClr val="008000"/>
                </a:solidFill>
                <a:cs typeface="Consolas"/>
              </a:rPr>
              <a:t>rec</a:t>
            </a:r>
            <a:r>
              <a:rPr lang="en-US" altLang="zh-TW" sz="4800" spc="-10" dirty="0" err="1">
                <a:solidFill>
                  <a:srgbClr val="008000"/>
                </a:solidFill>
                <a:cs typeface="Consolas"/>
              </a:rPr>
              <a:t>o</a:t>
            </a:r>
            <a:r>
              <a:rPr lang="en-US" altLang="zh-TW" sz="4800" spc="-15" dirty="0" err="1">
                <a:solidFill>
                  <a:srgbClr val="008000"/>
                </a:solidFill>
                <a:cs typeface="Consolas"/>
              </a:rPr>
              <a:t>gn</a:t>
            </a:r>
            <a:r>
              <a:rPr lang="en-US" altLang="zh-TW" sz="4800" spc="-10" dirty="0" err="1">
                <a:solidFill>
                  <a:srgbClr val="008000"/>
                </a:solidFill>
                <a:cs typeface="Consolas"/>
              </a:rPr>
              <a:t>i</a:t>
            </a:r>
            <a:r>
              <a:rPr lang="en-US" altLang="zh-TW" sz="4800" spc="-15" dirty="0" err="1">
                <a:solidFill>
                  <a:srgbClr val="008000"/>
                </a:solidFill>
                <a:cs typeface="Consolas"/>
              </a:rPr>
              <a:t>sab</a:t>
            </a:r>
            <a:r>
              <a:rPr lang="en-US" altLang="zh-TW" sz="4800" spc="-10" dirty="0" err="1">
                <a:solidFill>
                  <a:srgbClr val="008000"/>
                </a:solidFill>
                <a:cs typeface="Consolas"/>
              </a:rPr>
              <a:t>le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ou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t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pu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t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pa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t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ter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n</a:t>
            </a:r>
            <a:endParaRPr lang="en-US" altLang="zh-TW" sz="4800" dirty="0">
              <a:cs typeface="Consolas"/>
            </a:endParaRPr>
          </a:p>
          <a:p>
            <a:pPr marL="672465" marR="1383030" indent="0">
              <a:lnSpc>
                <a:spcPct val="100000"/>
              </a:lnSpc>
              <a:buNone/>
            </a:pPr>
            <a:r>
              <a:rPr lang="en-US" altLang="zh-TW" sz="4800" b="1" spc="-20" dirty="0">
                <a:solidFill>
                  <a:srgbClr val="0000FF"/>
                </a:solidFill>
                <a:cs typeface="Consolas"/>
              </a:rPr>
              <a:t>i</a:t>
            </a:r>
            <a:r>
              <a:rPr lang="en-US" altLang="zh-TW" sz="4800" b="1" spc="-10" dirty="0">
                <a:solidFill>
                  <a:srgbClr val="0000FF"/>
                </a:solidFill>
                <a:cs typeface="Consolas"/>
              </a:rPr>
              <a:t>f</a:t>
            </a:r>
            <a:r>
              <a:rPr lang="en-US" altLang="zh-TW" sz="4800" b="1" spc="-15" dirty="0">
                <a:solidFill>
                  <a:srgbClr val="0000FF"/>
                </a:solidFill>
                <a:cs typeface="Consolas"/>
              </a:rPr>
              <a:t> 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spc="-15" dirty="0">
                <a:cs typeface="Consolas"/>
              </a:rPr>
              <a:t>swit</a:t>
            </a:r>
            <a:r>
              <a:rPr lang="en-US" altLang="zh-TW" sz="4800" spc="-10" dirty="0">
                <a:cs typeface="Consolas"/>
              </a:rPr>
              <a:t>c</a:t>
            </a:r>
            <a:r>
              <a:rPr lang="en-US" altLang="zh-TW" sz="4800" spc="-15" dirty="0">
                <a:cs typeface="Consolas"/>
              </a:rPr>
              <a:t>h_</a:t>
            </a:r>
            <a:r>
              <a:rPr lang="en-US" altLang="zh-TW" sz="4800" spc="-10" dirty="0">
                <a:cs typeface="Consolas"/>
              </a:rPr>
              <a:t>i</a:t>
            </a:r>
            <a:r>
              <a:rPr lang="en-US" altLang="zh-TW" sz="4800" spc="-15" dirty="0">
                <a:cs typeface="Consolas"/>
              </a:rPr>
              <a:t>p1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20" dirty="0">
                <a:solidFill>
                  <a:srgbClr val="FF8000"/>
                </a:solidFill>
                <a:cs typeface="Consolas"/>
              </a:rPr>
              <a:t>1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)</a:t>
            </a:r>
            <a:r>
              <a:rPr lang="en-US" altLang="zh-TW" sz="4800" b="1" spc="-1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0" dirty="0" err="1">
                <a:cs typeface="Consolas"/>
              </a:rPr>
              <a:t>switch</a:t>
            </a:r>
            <a:r>
              <a:rPr lang="en-US" altLang="zh-TW" sz="4800" spc="-20" dirty="0" err="1">
                <a:cs typeface="Consolas"/>
              </a:rPr>
              <a:t>_</a:t>
            </a:r>
            <a:r>
              <a:rPr lang="en-US" altLang="zh-TW" sz="4800" spc="-10" dirty="0" err="1">
                <a:cs typeface="Consolas"/>
              </a:rPr>
              <a:t>wor</a:t>
            </a:r>
            <a:r>
              <a:rPr lang="en-US" altLang="zh-TW" sz="4800" spc="-35" dirty="0" err="1">
                <a:cs typeface="Consolas"/>
              </a:rPr>
              <a:t>d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15" dirty="0">
                <a:cs typeface="Consolas"/>
              </a:rPr>
              <a:t>s</a:t>
            </a:r>
            <a:r>
              <a:rPr lang="en-US" altLang="zh-TW" sz="4800" spc="-10" dirty="0">
                <a:cs typeface="Consolas"/>
              </a:rPr>
              <a:t>w</a:t>
            </a:r>
            <a:r>
              <a:rPr lang="en-US" altLang="zh-TW" sz="4800" spc="-15" dirty="0">
                <a:cs typeface="Consolas"/>
              </a:rPr>
              <a:t>it</a:t>
            </a:r>
            <a:r>
              <a:rPr lang="en-US" altLang="zh-TW" sz="4800" spc="-10" dirty="0">
                <a:cs typeface="Consolas"/>
              </a:rPr>
              <a:t>c</a:t>
            </a:r>
            <a:r>
              <a:rPr lang="en-US" altLang="zh-TW" sz="4800" spc="-15" dirty="0">
                <a:cs typeface="Consolas"/>
              </a:rPr>
              <a:t>h_w</a:t>
            </a:r>
            <a:r>
              <a:rPr lang="en-US" altLang="zh-TW" sz="4800" spc="-10" dirty="0">
                <a:cs typeface="Consolas"/>
              </a:rPr>
              <a:t>o</a:t>
            </a:r>
            <a:r>
              <a:rPr lang="en-US" altLang="zh-TW" sz="4800" spc="-15" dirty="0">
                <a:cs typeface="Consolas"/>
              </a:rPr>
              <a:t>rd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|</a:t>
            </a:r>
            <a:r>
              <a:rPr lang="en-US" altLang="zh-TW" sz="4800" spc="-15" dirty="0">
                <a:solidFill>
                  <a:srgbClr val="FF8000"/>
                </a:solidFill>
                <a:cs typeface="Consolas"/>
              </a:rPr>
              <a:t>0</a:t>
            </a:r>
            <a:r>
              <a:rPr lang="en-US" altLang="zh-TW" sz="4800" spc="-10" dirty="0">
                <a:solidFill>
                  <a:srgbClr val="FF8000"/>
                </a:solidFill>
                <a:cs typeface="Consolas"/>
              </a:rPr>
              <a:t>x</a:t>
            </a:r>
            <a:r>
              <a:rPr lang="en-US" altLang="zh-TW" sz="4800" spc="-15" dirty="0">
                <a:solidFill>
                  <a:srgbClr val="FF8000"/>
                </a:solidFill>
                <a:cs typeface="Consolas"/>
              </a:rPr>
              <a:t>01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; </a:t>
            </a:r>
            <a:br>
              <a:rPr lang="en-US" altLang="zh-TW" sz="4800" b="1" spc="-10" dirty="0">
                <a:solidFill>
                  <a:srgbClr val="000080"/>
                </a:solidFill>
                <a:cs typeface="Consolas"/>
              </a:rPr>
            </a:br>
            <a:r>
              <a:rPr lang="en-US" altLang="zh-TW" sz="4800" b="1" spc="-20" dirty="0">
                <a:solidFill>
                  <a:srgbClr val="0000FF"/>
                </a:solidFill>
                <a:cs typeface="Consolas"/>
              </a:rPr>
              <a:t>i</a:t>
            </a:r>
            <a:r>
              <a:rPr lang="en-US" altLang="zh-TW" sz="4800" b="1" spc="-10" dirty="0">
                <a:solidFill>
                  <a:srgbClr val="0000FF"/>
                </a:solidFill>
                <a:cs typeface="Consolas"/>
              </a:rPr>
              <a:t>f</a:t>
            </a:r>
            <a:r>
              <a:rPr lang="en-US" altLang="zh-TW" sz="4800" b="1" spc="-15" dirty="0">
                <a:solidFill>
                  <a:srgbClr val="0000FF"/>
                </a:solidFill>
                <a:cs typeface="Consolas"/>
              </a:rPr>
              <a:t> 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spc="-15" dirty="0">
                <a:cs typeface="Consolas"/>
              </a:rPr>
              <a:t>swit</a:t>
            </a:r>
            <a:r>
              <a:rPr lang="en-US" altLang="zh-TW" sz="4800" spc="-10" dirty="0">
                <a:cs typeface="Consolas"/>
              </a:rPr>
              <a:t>c</a:t>
            </a:r>
            <a:r>
              <a:rPr lang="en-US" altLang="zh-TW" sz="4800" spc="-15" dirty="0">
                <a:cs typeface="Consolas"/>
              </a:rPr>
              <a:t>h_</a:t>
            </a:r>
            <a:r>
              <a:rPr lang="en-US" altLang="zh-TW" sz="4800" spc="-10" dirty="0">
                <a:cs typeface="Consolas"/>
              </a:rPr>
              <a:t>i</a:t>
            </a:r>
            <a:r>
              <a:rPr lang="en-US" altLang="zh-TW" sz="4800" spc="-15" dirty="0">
                <a:cs typeface="Consolas"/>
              </a:rPr>
              <a:t>p2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20" dirty="0">
                <a:solidFill>
                  <a:srgbClr val="FF8000"/>
                </a:solidFill>
                <a:cs typeface="Consolas"/>
              </a:rPr>
              <a:t>1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)</a:t>
            </a:r>
            <a:r>
              <a:rPr lang="en-US" altLang="zh-TW" sz="4800" b="1" spc="-1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0" dirty="0" err="1">
                <a:cs typeface="Consolas"/>
              </a:rPr>
              <a:t>switch</a:t>
            </a:r>
            <a:r>
              <a:rPr lang="en-US" altLang="zh-TW" sz="4800" spc="-20" dirty="0" err="1">
                <a:cs typeface="Consolas"/>
              </a:rPr>
              <a:t>_</a:t>
            </a:r>
            <a:r>
              <a:rPr lang="en-US" altLang="zh-TW" sz="4800" spc="-10" dirty="0" err="1">
                <a:cs typeface="Consolas"/>
              </a:rPr>
              <a:t>wor</a:t>
            </a:r>
            <a:r>
              <a:rPr lang="en-US" altLang="zh-TW" sz="4800" spc="-35" dirty="0" err="1">
                <a:cs typeface="Consolas"/>
              </a:rPr>
              <a:t>d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15" dirty="0">
                <a:cs typeface="Consolas"/>
              </a:rPr>
              <a:t>s</a:t>
            </a:r>
            <a:r>
              <a:rPr lang="en-US" altLang="zh-TW" sz="4800" spc="-10" dirty="0">
                <a:cs typeface="Consolas"/>
              </a:rPr>
              <a:t>w</a:t>
            </a:r>
            <a:r>
              <a:rPr lang="en-US" altLang="zh-TW" sz="4800" spc="-15" dirty="0">
                <a:cs typeface="Consolas"/>
              </a:rPr>
              <a:t>it</a:t>
            </a:r>
            <a:r>
              <a:rPr lang="en-US" altLang="zh-TW" sz="4800" spc="-10" dirty="0">
                <a:cs typeface="Consolas"/>
              </a:rPr>
              <a:t>c</a:t>
            </a:r>
            <a:r>
              <a:rPr lang="en-US" altLang="zh-TW" sz="4800" spc="-15" dirty="0">
                <a:cs typeface="Consolas"/>
              </a:rPr>
              <a:t>h_w</a:t>
            </a:r>
            <a:r>
              <a:rPr lang="en-US" altLang="zh-TW" sz="4800" spc="-10" dirty="0">
                <a:cs typeface="Consolas"/>
              </a:rPr>
              <a:t>o</a:t>
            </a:r>
            <a:r>
              <a:rPr lang="en-US" altLang="zh-TW" sz="4800" spc="-15" dirty="0">
                <a:cs typeface="Consolas"/>
              </a:rPr>
              <a:t>rd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|</a:t>
            </a:r>
            <a:r>
              <a:rPr lang="en-US" altLang="zh-TW" sz="4800" spc="-15" dirty="0">
                <a:solidFill>
                  <a:srgbClr val="FF8000"/>
                </a:solidFill>
                <a:cs typeface="Consolas"/>
              </a:rPr>
              <a:t>0</a:t>
            </a:r>
            <a:r>
              <a:rPr lang="en-US" altLang="zh-TW" sz="4800" spc="-10" dirty="0">
                <a:solidFill>
                  <a:srgbClr val="FF8000"/>
                </a:solidFill>
                <a:cs typeface="Consolas"/>
              </a:rPr>
              <a:t>x</a:t>
            </a:r>
            <a:r>
              <a:rPr lang="en-US" altLang="zh-TW" sz="4800" spc="-15" dirty="0">
                <a:solidFill>
                  <a:srgbClr val="FF8000"/>
                </a:solidFill>
                <a:cs typeface="Consolas"/>
              </a:rPr>
              <a:t>02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;</a:t>
            </a:r>
            <a:endParaRPr lang="en-US" altLang="zh-TW" sz="4800" dirty="0">
              <a:cs typeface="Consolas"/>
            </a:endParaRPr>
          </a:p>
          <a:p>
            <a:pPr marL="672465" indent="0">
              <a:lnSpc>
                <a:spcPct val="100000"/>
              </a:lnSpc>
              <a:buNone/>
            </a:pPr>
            <a:r>
              <a:rPr lang="en-US" altLang="zh-TW" sz="4800" spc="-15" dirty="0" err="1">
                <a:cs typeface="Consolas"/>
              </a:rPr>
              <a:t>sla</a:t>
            </a:r>
            <a:r>
              <a:rPr lang="en-US" altLang="zh-TW" sz="4800" spc="-10" dirty="0" err="1">
                <a:cs typeface="Consolas"/>
              </a:rPr>
              <a:t>v</a:t>
            </a:r>
            <a:r>
              <a:rPr lang="en-US" altLang="zh-TW" sz="4800" spc="-15" dirty="0" err="1">
                <a:cs typeface="Consolas"/>
              </a:rPr>
              <a:t>e</a:t>
            </a:r>
            <a:r>
              <a:rPr lang="en-US" altLang="zh-TW" sz="4800" b="1" spc="-15" dirty="0" err="1">
                <a:solidFill>
                  <a:srgbClr val="000080"/>
                </a:solidFill>
                <a:cs typeface="Consolas"/>
              </a:rPr>
              <a:t>.</a:t>
            </a:r>
            <a:r>
              <a:rPr lang="en-US" altLang="zh-TW" sz="4800" spc="-15" dirty="0" err="1">
                <a:cs typeface="Consolas"/>
              </a:rPr>
              <a:t>wr</a:t>
            </a:r>
            <a:r>
              <a:rPr lang="en-US" altLang="zh-TW" sz="4800" spc="-10" dirty="0" err="1">
                <a:cs typeface="Consolas"/>
              </a:rPr>
              <a:t>i</a:t>
            </a:r>
            <a:r>
              <a:rPr lang="en-US" altLang="zh-TW" sz="4800" spc="-15" dirty="0" err="1">
                <a:cs typeface="Consolas"/>
              </a:rPr>
              <a:t>te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spc="-15" dirty="0" err="1">
                <a:cs typeface="Consolas"/>
              </a:rPr>
              <a:t>swi</a:t>
            </a:r>
            <a:r>
              <a:rPr lang="en-US" altLang="zh-TW" sz="4800" spc="-10" dirty="0" err="1">
                <a:cs typeface="Consolas"/>
              </a:rPr>
              <a:t>t</a:t>
            </a:r>
            <a:r>
              <a:rPr lang="en-US" altLang="zh-TW" sz="4800" spc="-15" dirty="0" err="1">
                <a:cs typeface="Consolas"/>
              </a:rPr>
              <a:t>ch_w</a:t>
            </a:r>
            <a:r>
              <a:rPr lang="en-US" altLang="zh-TW" sz="4800" spc="-10" dirty="0" err="1">
                <a:cs typeface="Consolas"/>
              </a:rPr>
              <a:t>o</a:t>
            </a:r>
            <a:r>
              <a:rPr lang="en-US" altLang="zh-TW" sz="4800" spc="-15" dirty="0" err="1">
                <a:cs typeface="Consolas"/>
              </a:rPr>
              <a:t>rd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)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;</a:t>
            </a:r>
            <a:r>
              <a:rPr lang="en-US" altLang="zh-TW" sz="4800" b="1" spc="-1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/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/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loa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d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u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p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wor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d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t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o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s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en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d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</a:p>
          <a:p>
            <a:pPr marL="672465" indent="0">
              <a:lnSpc>
                <a:spcPct val="100000"/>
              </a:lnSpc>
              <a:buNone/>
            </a:pPr>
            <a:endParaRPr lang="en-US" altLang="zh-TW" sz="4800" spc="-5" dirty="0">
              <a:solidFill>
                <a:srgbClr val="008000"/>
              </a:solidFill>
              <a:cs typeface="Consolas"/>
            </a:endParaRPr>
          </a:p>
          <a:p>
            <a:pPr marL="672465" indent="0">
              <a:lnSpc>
                <a:spcPct val="100000"/>
              </a:lnSpc>
              <a:buNone/>
            </a:pP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//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t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es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t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f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o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r</a:t>
            </a:r>
            <a:r>
              <a:rPr lang="en-US" altLang="zh-TW" sz="4800" dirty="0">
                <a:cs typeface="Consolas"/>
              </a:rPr>
              <a:t> 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I2C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,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a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n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d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a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c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t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a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cc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or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d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in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g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l</a:t>
            </a:r>
            <a:r>
              <a:rPr lang="en-US" altLang="zh-TW" sz="4800" dirty="0">
                <a:solidFill>
                  <a:srgbClr val="008000"/>
                </a:solidFill>
                <a:cs typeface="Consolas"/>
              </a:rPr>
              <a:t>y</a:t>
            </a:r>
            <a:endParaRPr lang="en-US" altLang="zh-TW" sz="4800" dirty="0">
              <a:cs typeface="Times New Roman"/>
            </a:endParaRPr>
          </a:p>
          <a:p>
            <a:pPr marL="672465" indent="0">
              <a:lnSpc>
                <a:spcPct val="100000"/>
              </a:lnSpc>
              <a:buNone/>
            </a:pPr>
            <a:r>
              <a:rPr lang="en-US" altLang="zh-TW" sz="4800" spc="-20" dirty="0" err="1">
                <a:solidFill>
                  <a:srgbClr val="8000FF"/>
                </a:solidFill>
                <a:cs typeface="Consolas"/>
              </a:rPr>
              <a:t>in</a:t>
            </a:r>
            <a:r>
              <a:rPr lang="en-US" altLang="zh-TW" sz="4800" spc="-10" dirty="0" err="1">
                <a:solidFill>
                  <a:srgbClr val="8000FF"/>
                </a:solidFill>
                <a:cs typeface="Consolas"/>
              </a:rPr>
              <a:t>t</a:t>
            </a:r>
            <a:r>
              <a:rPr lang="en-US" altLang="zh-TW" sz="4800" dirty="0">
                <a:solidFill>
                  <a:srgbClr val="8000FF"/>
                </a:solidFill>
                <a:cs typeface="Consolas"/>
              </a:rPr>
              <a:t> </a:t>
            </a:r>
            <a:r>
              <a:rPr lang="en-US" altLang="zh-TW" sz="4800" spc="-10" dirty="0" err="1">
                <a:cs typeface="Consolas"/>
              </a:rPr>
              <a:t>i</a:t>
            </a:r>
            <a:r>
              <a:rPr lang="en-US" altLang="zh-TW" sz="4800" spc="-10" dirty="0">
                <a:cs typeface="Consolas"/>
              </a:rPr>
              <a:t> 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b="1" spc="-1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0" dirty="0" err="1">
                <a:cs typeface="Consolas"/>
              </a:rPr>
              <a:t>s</a:t>
            </a:r>
            <a:r>
              <a:rPr lang="en-US" altLang="zh-TW" sz="4800" spc="-15" dirty="0" err="1">
                <a:cs typeface="Consolas"/>
              </a:rPr>
              <a:t>la</a:t>
            </a:r>
            <a:r>
              <a:rPr lang="en-US" altLang="zh-TW" sz="4800" spc="-10" dirty="0" err="1">
                <a:cs typeface="Consolas"/>
              </a:rPr>
              <a:t>v</a:t>
            </a:r>
            <a:r>
              <a:rPr lang="en-US" altLang="zh-TW" sz="4800" spc="-15" dirty="0" err="1">
                <a:cs typeface="Consolas"/>
              </a:rPr>
              <a:t>e</a:t>
            </a:r>
            <a:r>
              <a:rPr lang="en-US" altLang="zh-TW" sz="4800" b="1" spc="-20" dirty="0" err="1">
                <a:solidFill>
                  <a:srgbClr val="000080"/>
                </a:solidFill>
                <a:cs typeface="Consolas"/>
              </a:rPr>
              <a:t>.</a:t>
            </a:r>
            <a:r>
              <a:rPr lang="en-US" altLang="zh-TW" sz="4800" spc="-15" dirty="0" err="1">
                <a:cs typeface="Consolas"/>
              </a:rPr>
              <a:t>r</a:t>
            </a:r>
            <a:r>
              <a:rPr lang="en-US" altLang="zh-TW" sz="4800" spc="-10" dirty="0" err="1">
                <a:cs typeface="Consolas"/>
              </a:rPr>
              <a:t>e</a:t>
            </a:r>
            <a:r>
              <a:rPr lang="en-US" altLang="zh-TW" sz="4800" spc="-15" dirty="0" err="1">
                <a:cs typeface="Consolas"/>
              </a:rPr>
              <a:t>ceiv</a:t>
            </a:r>
            <a:r>
              <a:rPr lang="en-US" altLang="zh-TW" sz="4800" spc="-5" dirty="0" err="1">
                <a:cs typeface="Consolas"/>
              </a:rPr>
              <a:t>e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();</a:t>
            </a:r>
            <a:endParaRPr lang="en-US" altLang="zh-TW" sz="4800" dirty="0">
              <a:cs typeface="Consolas"/>
            </a:endParaRPr>
          </a:p>
          <a:p>
            <a:pPr marL="1014730" marR="882650" indent="0">
              <a:lnSpc>
                <a:spcPct val="100000"/>
              </a:lnSpc>
              <a:buNone/>
            </a:pPr>
            <a:r>
              <a:rPr lang="en-US" altLang="zh-TW" sz="4800" b="1" spc="-20" dirty="0">
                <a:solidFill>
                  <a:srgbClr val="0000FF"/>
                </a:solidFill>
                <a:cs typeface="Consolas"/>
              </a:rPr>
              <a:t>i</a:t>
            </a:r>
            <a:r>
              <a:rPr lang="en-US" altLang="zh-TW" sz="4800" b="1" spc="-10" dirty="0">
                <a:solidFill>
                  <a:srgbClr val="0000FF"/>
                </a:solidFill>
                <a:cs typeface="Consolas"/>
              </a:rPr>
              <a:t>f</a:t>
            </a:r>
            <a:r>
              <a:rPr lang="en-US" altLang="zh-TW" sz="4800" b="1" spc="-15" dirty="0">
                <a:solidFill>
                  <a:srgbClr val="0000FF"/>
                </a:solidFill>
                <a:cs typeface="Consolas"/>
              </a:rPr>
              <a:t> 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spc="-10" dirty="0" err="1">
                <a:cs typeface="Consolas"/>
              </a:rPr>
              <a:t>i</a:t>
            </a:r>
            <a:r>
              <a:rPr lang="en-US" altLang="zh-TW" sz="4800" spc="-10" dirty="0">
                <a:cs typeface="Consolas"/>
              </a:rPr>
              <a:t> 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b="1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20" dirty="0">
                <a:solidFill>
                  <a:srgbClr val="FF8000"/>
                </a:solidFill>
                <a:cs typeface="Consolas"/>
              </a:rPr>
              <a:t>3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)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{</a:t>
            </a:r>
            <a:r>
              <a:rPr lang="en-US" altLang="zh-TW" sz="4800" b="1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//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s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lav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e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i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s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add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r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esse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d,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M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ast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er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wi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ll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w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rit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e </a:t>
            </a:r>
          </a:p>
          <a:p>
            <a:pPr marL="1014730" marR="882650" indent="0">
              <a:lnSpc>
                <a:spcPct val="100000"/>
              </a:lnSpc>
              <a:buNone/>
            </a:pP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  </a:t>
            </a:r>
            <a:r>
              <a:rPr lang="en-US" altLang="zh-TW" sz="4800" spc="-15" dirty="0" err="1">
                <a:cs typeface="Consolas"/>
              </a:rPr>
              <a:t>recd</a:t>
            </a:r>
            <a:r>
              <a:rPr lang="en-US" altLang="zh-TW" sz="4800" spc="-10" dirty="0" err="1">
                <a:cs typeface="Consolas"/>
              </a:rPr>
              <a:t>_</a:t>
            </a:r>
            <a:r>
              <a:rPr lang="en-US" altLang="zh-TW" sz="4800" spc="-15" dirty="0" err="1">
                <a:cs typeface="Consolas"/>
              </a:rPr>
              <a:t>va</a:t>
            </a:r>
            <a:r>
              <a:rPr lang="en-US" altLang="zh-TW" sz="4800" spc="-5" dirty="0" err="1">
                <a:cs typeface="Consolas"/>
              </a:rPr>
              <a:t>l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b="1" spc="-1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5" dirty="0" err="1">
                <a:cs typeface="Consolas"/>
              </a:rPr>
              <a:t>s</a:t>
            </a:r>
            <a:r>
              <a:rPr lang="en-US" altLang="zh-TW" sz="4800" spc="-10" dirty="0" err="1">
                <a:cs typeface="Consolas"/>
              </a:rPr>
              <a:t>l</a:t>
            </a:r>
            <a:r>
              <a:rPr lang="en-US" altLang="zh-TW" sz="4800" spc="-15" dirty="0" err="1">
                <a:cs typeface="Consolas"/>
              </a:rPr>
              <a:t>ave</a:t>
            </a:r>
            <a:r>
              <a:rPr lang="en-US" altLang="zh-TW" sz="4800" b="1" spc="-15" dirty="0" err="1">
                <a:solidFill>
                  <a:srgbClr val="000080"/>
                </a:solidFill>
                <a:cs typeface="Consolas"/>
              </a:rPr>
              <a:t>.</a:t>
            </a:r>
            <a:r>
              <a:rPr lang="en-US" altLang="zh-TW" sz="4800" spc="-10" dirty="0" err="1">
                <a:cs typeface="Consolas"/>
              </a:rPr>
              <a:t>r</a:t>
            </a:r>
            <a:r>
              <a:rPr lang="en-US" altLang="zh-TW" sz="4800" spc="-15" dirty="0" err="1">
                <a:cs typeface="Consolas"/>
              </a:rPr>
              <a:t>ea</a:t>
            </a:r>
            <a:r>
              <a:rPr lang="en-US" altLang="zh-TW" sz="4800" spc="-5" dirty="0" err="1">
                <a:cs typeface="Consolas"/>
              </a:rPr>
              <a:t>d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();</a:t>
            </a:r>
            <a:endParaRPr lang="en-US" altLang="zh-TW" sz="4800" dirty="0">
              <a:cs typeface="Consolas"/>
            </a:endParaRPr>
          </a:p>
          <a:p>
            <a:pPr marL="1173480" indent="0">
              <a:lnSpc>
                <a:spcPct val="100000"/>
              </a:lnSpc>
              <a:buNone/>
            </a:pPr>
            <a:r>
              <a:rPr lang="en-US" altLang="zh-TW" sz="4800" spc="-15" dirty="0" err="1">
                <a:cs typeface="Consolas"/>
              </a:rPr>
              <a:t>recd</a:t>
            </a:r>
            <a:r>
              <a:rPr lang="en-US" altLang="zh-TW" sz="4800" spc="-10" dirty="0" err="1">
                <a:cs typeface="Consolas"/>
              </a:rPr>
              <a:t>_</a:t>
            </a:r>
            <a:r>
              <a:rPr lang="en-US" altLang="zh-TW" sz="4800" spc="-15" dirty="0" err="1">
                <a:cs typeface="Consolas"/>
              </a:rPr>
              <a:t>va</a:t>
            </a:r>
            <a:r>
              <a:rPr lang="en-US" altLang="zh-TW" sz="4800" spc="-5" dirty="0" err="1">
                <a:cs typeface="Consolas"/>
              </a:rPr>
              <a:t>l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15" dirty="0">
                <a:cs typeface="Consolas"/>
              </a:rPr>
              <a:t>re</a:t>
            </a:r>
            <a:r>
              <a:rPr lang="en-US" altLang="zh-TW" sz="4800" spc="-10" dirty="0">
                <a:cs typeface="Consolas"/>
              </a:rPr>
              <a:t>c</a:t>
            </a:r>
            <a:r>
              <a:rPr lang="en-US" altLang="zh-TW" sz="4800" spc="-15" dirty="0">
                <a:cs typeface="Consolas"/>
              </a:rPr>
              <a:t>d_va</a:t>
            </a:r>
            <a:r>
              <a:rPr lang="en-US" altLang="zh-TW" sz="4800" spc="-5" dirty="0">
                <a:cs typeface="Consolas"/>
              </a:rPr>
              <a:t>l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&amp;</a:t>
            </a:r>
            <a:r>
              <a:rPr lang="en-US" altLang="zh-TW" sz="4800" spc="-15" dirty="0">
                <a:solidFill>
                  <a:srgbClr val="FF8000"/>
                </a:solidFill>
                <a:cs typeface="Consolas"/>
              </a:rPr>
              <a:t>0</a:t>
            </a:r>
            <a:r>
              <a:rPr lang="en-US" altLang="zh-TW" sz="4800" spc="-10" dirty="0">
                <a:solidFill>
                  <a:srgbClr val="FF8000"/>
                </a:solidFill>
                <a:cs typeface="Consolas"/>
              </a:rPr>
              <a:t>x</a:t>
            </a:r>
            <a:r>
              <a:rPr lang="en-US" altLang="zh-TW" sz="4800" spc="-15" dirty="0">
                <a:solidFill>
                  <a:srgbClr val="FF8000"/>
                </a:solidFill>
                <a:cs typeface="Consolas"/>
              </a:rPr>
              <a:t>03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;</a:t>
            </a:r>
            <a:endParaRPr lang="en-US" altLang="zh-TW" sz="4800" dirty="0">
              <a:cs typeface="Consolas"/>
            </a:endParaRPr>
          </a:p>
          <a:p>
            <a:pPr marL="0" indent="0">
              <a:lnSpc>
                <a:spcPct val="100000"/>
              </a:lnSpc>
              <a:spcBef>
                <a:spcPts val="32"/>
              </a:spcBef>
              <a:buNone/>
            </a:pPr>
            <a:endParaRPr lang="en-US" altLang="zh-TW" sz="4800" dirty="0">
              <a:cs typeface="Times New Roman"/>
            </a:endParaRPr>
          </a:p>
          <a:p>
            <a:pPr marL="1173480" marR="3263900" indent="0">
              <a:lnSpc>
                <a:spcPct val="100000"/>
              </a:lnSpc>
              <a:buNone/>
            </a:pPr>
            <a:r>
              <a:rPr lang="en-US" altLang="zh-TW" sz="4800" b="1" spc="-20" dirty="0">
                <a:solidFill>
                  <a:srgbClr val="0000FF"/>
                </a:solidFill>
                <a:cs typeface="Consolas"/>
              </a:rPr>
              <a:t>i</a:t>
            </a:r>
            <a:r>
              <a:rPr lang="en-US" altLang="zh-TW" sz="4800" b="1" spc="-10" dirty="0">
                <a:solidFill>
                  <a:srgbClr val="0000FF"/>
                </a:solidFill>
                <a:cs typeface="Consolas"/>
              </a:rPr>
              <a:t>f 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spc="-10" dirty="0" err="1">
                <a:cs typeface="Consolas"/>
              </a:rPr>
              <a:t>r</a:t>
            </a:r>
            <a:r>
              <a:rPr lang="en-US" altLang="zh-TW" sz="4800" spc="-15" dirty="0" err="1">
                <a:cs typeface="Consolas"/>
              </a:rPr>
              <a:t>ec</a:t>
            </a:r>
            <a:r>
              <a:rPr lang="en-US" altLang="zh-TW" sz="4800" spc="-10" dirty="0" err="1">
                <a:cs typeface="Consolas"/>
              </a:rPr>
              <a:t>d</a:t>
            </a:r>
            <a:r>
              <a:rPr lang="en-US" altLang="zh-TW" sz="4800" spc="-15" dirty="0" err="1">
                <a:cs typeface="Consolas"/>
              </a:rPr>
              <a:t>_va</a:t>
            </a:r>
            <a:r>
              <a:rPr lang="en-US" altLang="zh-TW" sz="4800" spc="-5" dirty="0" err="1">
                <a:cs typeface="Consolas"/>
              </a:rPr>
              <a:t>l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==</a:t>
            </a:r>
            <a:r>
              <a:rPr lang="en-US" altLang="zh-TW" sz="4800" spc="-20" dirty="0">
                <a:solidFill>
                  <a:srgbClr val="FF8000"/>
                </a:solidFill>
                <a:cs typeface="Consolas"/>
              </a:rPr>
              <a:t>1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)</a:t>
            </a:r>
            <a:r>
              <a:rPr lang="en-US" altLang="zh-TW" sz="4800" b="1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5" dirty="0" err="1">
                <a:cs typeface="Consolas"/>
              </a:rPr>
              <a:t>re</a:t>
            </a:r>
            <a:r>
              <a:rPr lang="en-US" altLang="zh-TW" sz="4800" spc="-10" dirty="0" err="1">
                <a:cs typeface="Consolas"/>
              </a:rPr>
              <a:t>d</a:t>
            </a:r>
            <a:r>
              <a:rPr lang="en-US" altLang="zh-TW" sz="4800" spc="-15" dirty="0" err="1">
                <a:cs typeface="Consolas"/>
              </a:rPr>
              <a:t>_le</a:t>
            </a:r>
            <a:r>
              <a:rPr lang="en-US" altLang="zh-TW" sz="4800" spc="-5" dirty="0" err="1">
                <a:cs typeface="Consolas"/>
              </a:rPr>
              <a:t>d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20" dirty="0">
                <a:solidFill>
                  <a:srgbClr val="FF8000"/>
                </a:solidFill>
                <a:cs typeface="Consolas"/>
              </a:rPr>
              <a:t>1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; </a:t>
            </a:r>
            <a:br>
              <a:rPr lang="en-US" altLang="zh-TW" sz="4800" b="1" spc="-10" dirty="0">
                <a:solidFill>
                  <a:srgbClr val="000080"/>
                </a:solidFill>
                <a:cs typeface="Consolas"/>
              </a:rPr>
            </a:br>
            <a:r>
              <a:rPr lang="en-US" altLang="zh-TW" sz="4800" b="1" spc="-20" dirty="0">
                <a:solidFill>
                  <a:srgbClr val="0000FF"/>
                </a:solidFill>
                <a:cs typeface="Consolas"/>
              </a:rPr>
              <a:t>i</a:t>
            </a:r>
            <a:r>
              <a:rPr lang="en-US" altLang="zh-TW" sz="4800" b="1" spc="-10" dirty="0">
                <a:solidFill>
                  <a:srgbClr val="0000FF"/>
                </a:solidFill>
                <a:cs typeface="Consolas"/>
              </a:rPr>
              <a:t>f 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spc="-10" dirty="0" err="1">
                <a:cs typeface="Consolas"/>
              </a:rPr>
              <a:t>r</a:t>
            </a:r>
            <a:r>
              <a:rPr lang="en-US" altLang="zh-TW" sz="4800" spc="-15" dirty="0" err="1">
                <a:cs typeface="Consolas"/>
              </a:rPr>
              <a:t>ec</a:t>
            </a:r>
            <a:r>
              <a:rPr lang="en-US" altLang="zh-TW" sz="4800" spc="-10" dirty="0" err="1">
                <a:cs typeface="Consolas"/>
              </a:rPr>
              <a:t>d</a:t>
            </a:r>
            <a:r>
              <a:rPr lang="en-US" altLang="zh-TW" sz="4800" spc="-15" dirty="0" err="1">
                <a:cs typeface="Consolas"/>
              </a:rPr>
              <a:t>_va</a:t>
            </a:r>
            <a:r>
              <a:rPr lang="en-US" altLang="zh-TW" sz="4800" spc="-5" dirty="0" err="1">
                <a:cs typeface="Consolas"/>
              </a:rPr>
              <a:t>l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==</a:t>
            </a:r>
            <a:r>
              <a:rPr lang="en-US" altLang="zh-TW" sz="4800" spc="-20" dirty="0">
                <a:solidFill>
                  <a:srgbClr val="FF8000"/>
                </a:solidFill>
                <a:cs typeface="Consolas"/>
              </a:rPr>
              <a:t>2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)</a:t>
            </a:r>
            <a:r>
              <a:rPr lang="en-US" altLang="zh-TW" sz="4800" b="1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5" dirty="0" err="1">
                <a:cs typeface="Consolas"/>
              </a:rPr>
              <a:t>gr</a:t>
            </a:r>
            <a:r>
              <a:rPr lang="en-US" altLang="zh-TW" sz="4800" spc="-10" dirty="0" err="1">
                <a:cs typeface="Consolas"/>
              </a:rPr>
              <a:t>e</a:t>
            </a:r>
            <a:r>
              <a:rPr lang="en-US" altLang="zh-TW" sz="4800" spc="-15" dirty="0" err="1">
                <a:cs typeface="Consolas"/>
              </a:rPr>
              <a:t>en_</a:t>
            </a:r>
            <a:r>
              <a:rPr lang="en-US" altLang="zh-TW" sz="4800" spc="-10" dirty="0" err="1">
                <a:cs typeface="Consolas"/>
              </a:rPr>
              <a:t>l</a:t>
            </a:r>
            <a:r>
              <a:rPr lang="en-US" altLang="zh-TW" sz="4800" spc="-15" dirty="0" err="1">
                <a:cs typeface="Consolas"/>
              </a:rPr>
              <a:t>ed</a:t>
            </a:r>
            <a:r>
              <a:rPr lang="en-US" altLang="zh-TW" sz="4800" b="1" spc="-2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20" dirty="0">
                <a:solidFill>
                  <a:srgbClr val="FF8000"/>
                </a:solidFill>
                <a:cs typeface="Consolas"/>
              </a:rPr>
              <a:t>1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;</a:t>
            </a:r>
            <a:endParaRPr lang="en-US" altLang="zh-TW" sz="4800" dirty="0">
              <a:cs typeface="Consolas"/>
            </a:endParaRPr>
          </a:p>
          <a:p>
            <a:pPr marL="1173480" indent="0">
              <a:lnSpc>
                <a:spcPct val="100000"/>
              </a:lnSpc>
              <a:buNone/>
            </a:pPr>
            <a:r>
              <a:rPr lang="en-US" altLang="zh-TW" sz="4800" b="1" spc="-10" dirty="0">
                <a:solidFill>
                  <a:srgbClr val="0000FF"/>
                </a:solidFill>
                <a:cs typeface="Consolas"/>
              </a:rPr>
              <a:t>i</a:t>
            </a:r>
            <a:r>
              <a:rPr lang="en-US" altLang="zh-TW" sz="4800" b="1" dirty="0">
                <a:solidFill>
                  <a:srgbClr val="0000FF"/>
                </a:solidFill>
                <a:cs typeface="Consolas"/>
              </a:rPr>
              <a:t>f</a:t>
            </a:r>
            <a:r>
              <a:rPr lang="en-US" altLang="zh-TW" sz="4800" b="1" spc="-10" dirty="0">
                <a:solidFill>
                  <a:srgbClr val="0000FF"/>
                </a:solidFill>
                <a:cs typeface="Consolas"/>
              </a:rPr>
              <a:t> 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(</a:t>
            </a:r>
            <a:r>
              <a:rPr lang="en-US" altLang="zh-TW" sz="4800" dirty="0" err="1">
                <a:cs typeface="Consolas"/>
              </a:rPr>
              <a:t>re</a:t>
            </a:r>
            <a:r>
              <a:rPr lang="en-US" altLang="zh-TW" sz="4800" spc="-15" dirty="0" err="1">
                <a:cs typeface="Consolas"/>
              </a:rPr>
              <a:t>c</a:t>
            </a:r>
            <a:r>
              <a:rPr lang="en-US" altLang="zh-TW" sz="4800" dirty="0" err="1">
                <a:cs typeface="Consolas"/>
              </a:rPr>
              <a:t>d_</a:t>
            </a:r>
            <a:r>
              <a:rPr lang="en-US" altLang="zh-TW" sz="4800" spc="-15" dirty="0" err="1">
                <a:cs typeface="Consolas"/>
              </a:rPr>
              <a:t>v</a:t>
            </a:r>
            <a:r>
              <a:rPr lang="en-US" altLang="zh-TW" sz="4800" spc="-10" dirty="0" err="1">
                <a:cs typeface="Consolas"/>
              </a:rPr>
              <a:t>a</a:t>
            </a:r>
            <a:r>
              <a:rPr lang="en-US" altLang="zh-TW" sz="4800" spc="5" dirty="0" err="1">
                <a:cs typeface="Consolas"/>
              </a:rPr>
              <a:t>l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==</a:t>
            </a:r>
            <a:r>
              <a:rPr lang="en-US" altLang="zh-TW" sz="4800" spc="-10" dirty="0">
                <a:solidFill>
                  <a:srgbClr val="FF8000"/>
                </a:solidFill>
                <a:cs typeface="Consolas"/>
              </a:rPr>
              <a:t>3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)</a:t>
            </a:r>
            <a:r>
              <a:rPr lang="en-US" altLang="zh-TW" sz="4800" b="1" dirty="0">
                <a:solidFill>
                  <a:srgbClr val="000080"/>
                </a:solidFill>
                <a:cs typeface="Consolas"/>
              </a:rPr>
              <a:t>{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0" dirty="0" err="1">
                <a:cs typeface="Consolas"/>
              </a:rPr>
              <a:t>r</a:t>
            </a:r>
            <a:r>
              <a:rPr lang="en-US" altLang="zh-TW" sz="4800" dirty="0" err="1">
                <a:cs typeface="Consolas"/>
              </a:rPr>
              <a:t>ed</a:t>
            </a:r>
            <a:r>
              <a:rPr lang="en-US" altLang="zh-TW" sz="4800" spc="-15" dirty="0" err="1">
                <a:cs typeface="Consolas"/>
              </a:rPr>
              <a:t>_</a:t>
            </a:r>
            <a:r>
              <a:rPr lang="en-US" altLang="zh-TW" sz="4800" spc="-10" dirty="0" err="1">
                <a:cs typeface="Consolas"/>
              </a:rPr>
              <a:t>l</a:t>
            </a:r>
            <a:r>
              <a:rPr lang="en-US" altLang="zh-TW" sz="4800" dirty="0" err="1">
                <a:cs typeface="Consolas"/>
              </a:rPr>
              <a:t>e</a:t>
            </a:r>
            <a:r>
              <a:rPr lang="en-US" altLang="zh-TW" sz="4800" spc="-5" dirty="0" err="1">
                <a:cs typeface="Consolas"/>
              </a:rPr>
              <a:t>d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10" dirty="0">
                <a:solidFill>
                  <a:srgbClr val="FF8000"/>
                </a:solidFill>
                <a:cs typeface="Consolas"/>
              </a:rPr>
              <a:t>1</a:t>
            </a:r>
            <a:r>
              <a:rPr lang="en-US" altLang="zh-TW" sz="4800" b="1" dirty="0">
                <a:solidFill>
                  <a:srgbClr val="000080"/>
                </a:solidFill>
                <a:cs typeface="Consolas"/>
              </a:rPr>
              <a:t>;</a:t>
            </a:r>
            <a:r>
              <a:rPr lang="en-US" altLang="zh-TW" sz="4800" b="1" spc="-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0" dirty="0" err="1">
                <a:cs typeface="Consolas"/>
              </a:rPr>
              <a:t>gr</a:t>
            </a:r>
            <a:r>
              <a:rPr lang="en-US" altLang="zh-TW" sz="4800" dirty="0" err="1">
                <a:cs typeface="Consolas"/>
              </a:rPr>
              <a:t>ee</a:t>
            </a:r>
            <a:r>
              <a:rPr lang="en-US" altLang="zh-TW" sz="4800" spc="-15" dirty="0" err="1">
                <a:cs typeface="Consolas"/>
              </a:rPr>
              <a:t>n</a:t>
            </a:r>
            <a:r>
              <a:rPr lang="en-US" altLang="zh-TW" sz="4800" spc="-10" dirty="0" err="1">
                <a:cs typeface="Consolas"/>
              </a:rPr>
              <a:t>_</a:t>
            </a:r>
            <a:r>
              <a:rPr lang="en-US" altLang="zh-TW" sz="4800" dirty="0" err="1">
                <a:cs typeface="Consolas"/>
              </a:rPr>
              <a:t>le</a:t>
            </a:r>
            <a:r>
              <a:rPr lang="en-US" altLang="zh-TW" sz="4800" spc="-10" dirty="0" err="1">
                <a:cs typeface="Consolas"/>
              </a:rPr>
              <a:t>d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=</a:t>
            </a:r>
            <a:r>
              <a:rPr lang="en-US" altLang="zh-TW" sz="4800" spc="-10" dirty="0">
                <a:solidFill>
                  <a:srgbClr val="FF8000"/>
                </a:solidFill>
                <a:cs typeface="Consolas"/>
              </a:rPr>
              <a:t>1</a:t>
            </a:r>
            <a:r>
              <a:rPr lang="en-US" altLang="zh-TW" sz="4800" b="1" dirty="0">
                <a:solidFill>
                  <a:srgbClr val="000080"/>
                </a:solidFill>
                <a:cs typeface="Consolas"/>
              </a:rPr>
              <a:t>;</a:t>
            </a: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}</a:t>
            </a:r>
            <a:endParaRPr lang="en-US" altLang="zh-TW" sz="4800" dirty="0">
              <a:cs typeface="Consolas"/>
            </a:endParaRPr>
          </a:p>
          <a:p>
            <a:pPr marL="169545" indent="0">
              <a:lnSpc>
                <a:spcPct val="100000"/>
              </a:lnSpc>
              <a:buNone/>
            </a:pP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}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/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/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en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d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o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f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w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h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il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e</a:t>
            </a:r>
            <a:endParaRPr lang="en-US" altLang="zh-TW" sz="4800" dirty="0">
              <a:cs typeface="Consolas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4800" b="1" spc="-10" dirty="0">
                <a:solidFill>
                  <a:srgbClr val="000080"/>
                </a:solidFill>
                <a:cs typeface="Consolas"/>
              </a:rPr>
              <a:t>}</a:t>
            </a:r>
            <a:r>
              <a:rPr lang="en-US" altLang="zh-TW" sz="4800" b="1" spc="-15" dirty="0">
                <a:solidFill>
                  <a:srgbClr val="00008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//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e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n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d</a:t>
            </a:r>
            <a:r>
              <a:rPr lang="en-US" altLang="zh-TW" sz="4800" spc="-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o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f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 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m</a:t>
            </a:r>
            <a:r>
              <a:rPr lang="en-US" altLang="zh-TW" sz="4800" spc="-15" dirty="0">
                <a:solidFill>
                  <a:srgbClr val="008000"/>
                </a:solidFill>
                <a:cs typeface="Consolas"/>
              </a:rPr>
              <a:t>ai</a:t>
            </a:r>
            <a:r>
              <a:rPr lang="en-US" altLang="zh-TW" sz="4800" spc="-10" dirty="0">
                <a:solidFill>
                  <a:srgbClr val="008000"/>
                </a:solidFill>
                <a:cs typeface="Consolas"/>
              </a:rPr>
              <a:t>n</a:t>
            </a:r>
            <a:endParaRPr lang="en-US" altLang="zh-TW" sz="4800" dirty="0">
              <a:cs typeface="Consolas"/>
            </a:endParaRPr>
          </a:p>
          <a:p>
            <a:pPr>
              <a:lnSpc>
                <a:spcPts val="1425"/>
              </a:lnSpc>
              <a:spcAft>
                <a:spcPts val="0"/>
              </a:spcAft>
            </a:pPr>
            <a:endParaRPr lang="en-US" altLang="zh-TW" dirty="0">
              <a:solidFill>
                <a:srgbClr val="008000"/>
              </a:solidFill>
              <a:latin typeface="Calibri" charset="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B47397-ED2D-AB45-BDB4-AC688CD6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2AF-E6F4-431C-B9AC-048D4B988793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3353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4FD697A-D2DB-6D4E-BD55-6689C0BD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I2C TMP102 sensor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C1A8EA-9E8B-8F4E-B39B-1F6D8314D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500330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/>
              <a:t>The Texas Instruments </a:t>
            </a:r>
            <a:r>
              <a:rPr lang="en-US" altLang="zh-TW" b="1" dirty="0">
                <a:solidFill>
                  <a:srgbClr val="0000CC"/>
                </a:solidFill>
              </a:rPr>
              <a:t>TMP102 temperature sensor </a:t>
            </a:r>
            <a:r>
              <a:rPr lang="en-US" altLang="zh-TW" dirty="0"/>
              <a:t>has an </a:t>
            </a:r>
            <a:r>
              <a:rPr lang="en-US" altLang="zh-TW" b="1" dirty="0">
                <a:solidFill>
                  <a:srgbClr val="C00000"/>
                </a:solidFill>
              </a:rPr>
              <a:t>I2C data link</a:t>
            </a:r>
            <a:r>
              <a:rPr lang="en-US" altLang="zh-TW" dirty="0"/>
              <a:t>.</a:t>
            </a:r>
          </a:p>
          <a:p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Note that the TMP102 actually makes use of the </a:t>
            </a:r>
            <a:r>
              <a:rPr lang="en-US" altLang="zh-TW" sz="3200" dirty="0" err="1">
                <a:latin typeface="Arial" panose="020B0604020202020204" pitchFamily="34" charset="0"/>
                <a:cs typeface="Arial" panose="020B0604020202020204" pitchFamily="34" charset="0"/>
              </a:rPr>
              <a:t>SMbus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 - System Management Bus. </a:t>
            </a:r>
          </a:p>
          <a:p>
            <a:pPr lvl="1"/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This was defined by Intel in 1995, and is based on I2C.</a:t>
            </a:r>
          </a:p>
          <a:p>
            <a:pPr lvl="1"/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In simple applications the two standards can be mixed; for more advanced applications it is worth checking the small differences which there are.</a:t>
            </a:r>
            <a:r>
              <a:rPr lang="en-US" altLang="zh-TW" dirty="0"/>
              <a:t> </a:t>
            </a:r>
          </a:p>
          <a:p>
            <a:r>
              <a:rPr lang="en-US" altLang="zh-TW" dirty="0"/>
              <a:t>Please check code example in lab</a:t>
            </a:r>
            <a:r>
              <a:rPr lang="en-US" altLang="zh-TW" dirty="0" smtClean="0"/>
              <a:t>.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B4EA134-24CE-654D-AD7B-6ACBF42F7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32</a:t>
            </a:fld>
            <a:endParaRPr lang="en-US" altLang="zh-TW"/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317E205B-E5D6-8B4A-B91E-C1D05FE48CFD}"/>
              </a:ext>
            </a:extLst>
          </p:cNvPr>
          <p:cNvSpPr/>
          <p:nvPr/>
        </p:nvSpPr>
        <p:spPr>
          <a:xfrm>
            <a:off x="571472" y="3958753"/>
            <a:ext cx="2655984" cy="26135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5">
            <a:extLst>
              <a:ext uri="{FF2B5EF4-FFF2-40B4-BE49-F238E27FC236}">
                <a16:creationId xmlns:a16="http://schemas.microsoft.com/office/drawing/2014/main" id="{9C487520-1FDD-BF4F-8515-DA7C48F829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4332380"/>
              </p:ext>
            </p:extLst>
          </p:nvPr>
        </p:nvGraphicFramePr>
        <p:xfrm>
          <a:off x="3632689" y="3977617"/>
          <a:ext cx="5011277" cy="25946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71869">
                  <a:extLst>
                    <a:ext uri="{9D8B030D-6E8A-4147-A177-3AD203B41FA5}">
                      <a16:colId xmlns:a16="http://schemas.microsoft.com/office/drawing/2014/main" val="3296667238"/>
                    </a:ext>
                  </a:extLst>
                </a:gridCol>
                <a:gridCol w="1296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3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7632">
                <a:tc>
                  <a:txBody>
                    <a:bodyPr/>
                    <a:lstStyle/>
                    <a:p>
                      <a:pPr marL="127000" marR="116205" indent="104775">
                        <a:lnSpc>
                          <a:spcPts val="1600"/>
                        </a:lnSpc>
                      </a:pPr>
                      <a:r>
                        <a:rPr lang="en-US" sz="1400" b="1" dirty="0"/>
                        <a:t>Signal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116205" indent="104775">
                        <a:lnSpc>
                          <a:spcPts val="1600"/>
                        </a:lnSpc>
                      </a:pPr>
                      <a:r>
                        <a:rPr lang="en-US" sz="1400" b="1" spc="30" dirty="0"/>
                        <a:t>K66F</a:t>
                      </a:r>
                      <a:r>
                        <a:rPr sz="1400" b="1" spc="-85" dirty="0"/>
                        <a:t> </a:t>
                      </a:r>
                      <a:r>
                        <a:rPr sz="1400" b="1" spc="-5" dirty="0"/>
                        <a:t>P</a:t>
                      </a:r>
                      <a:r>
                        <a:rPr sz="1400" b="1" spc="5" dirty="0"/>
                        <a:t>i</a:t>
                      </a:r>
                      <a:r>
                        <a:rPr sz="1400" b="1" dirty="0"/>
                        <a:t>n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spc="-20" dirty="0"/>
                        <a:t>No</a:t>
                      </a:r>
                      <a:r>
                        <a:rPr sz="1400" b="1" dirty="0"/>
                        <a:t>tes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49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VCC (3.3V)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VDD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9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SDA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sz="1400" b="1" dirty="0"/>
                        <a:t>9</a:t>
                      </a:r>
                      <a:endParaRPr sz="14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400" b="1" dirty="0"/>
                        <a:t>2.2</a:t>
                      </a:r>
                      <a:r>
                        <a:rPr sz="1400" b="1" spc="-15" dirty="0"/>
                        <a:t> </a:t>
                      </a:r>
                      <a:r>
                        <a:rPr sz="1400" b="1" dirty="0"/>
                        <a:t>kΩ pul</a:t>
                      </a:r>
                      <a:r>
                        <a:rPr sz="1400" b="1" spc="-5" dirty="0"/>
                        <a:t>l-</a:t>
                      </a:r>
                      <a:r>
                        <a:rPr sz="1400" b="1" dirty="0"/>
                        <a:t>up</a:t>
                      </a:r>
                      <a:r>
                        <a:rPr sz="1400" b="1" spc="-65" dirty="0"/>
                        <a:t> </a:t>
                      </a:r>
                      <a:r>
                        <a:rPr sz="1400" b="1" dirty="0"/>
                        <a:t>to</a:t>
                      </a:r>
                      <a:r>
                        <a:rPr sz="1400" b="1" spc="-5" dirty="0"/>
                        <a:t> </a:t>
                      </a:r>
                      <a:r>
                        <a:rPr sz="1400" b="1" dirty="0"/>
                        <a:t>3.3</a:t>
                      </a:r>
                      <a:r>
                        <a:rPr sz="1400" b="1" spc="-5" dirty="0"/>
                        <a:t> </a:t>
                      </a:r>
                      <a:r>
                        <a:rPr sz="1400" b="1" dirty="0"/>
                        <a:t>V</a:t>
                      </a:r>
                      <a:endParaRPr sz="14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9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SCL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</a:pPr>
                      <a:r>
                        <a:rPr sz="1400" b="1" dirty="0"/>
                        <a:t>10</a:t>
                      </a:r>
                      <a:endParaRPr sz="14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</a:pPr>
                      <a:r>
                        <a:rPr sz="1400" b="1" dirty="0"/>
                        <a:t>2.2</a:t>
                      </a:r>
                      <a:r>
                        <a:rPr sz="1400" b="1" spc="-15" dirty="0"/>
                        <a:t> </a:t>
                      </a:r>
                      <a:r>
                        <a:rPr sz="1400" b="1" dirty="0"/>
                        <a:t>kΩ pul</a:t>
                      </a:r>
                      <a:r>
                        <a:rPr sz="1400" b="1" spc="-5" dirty="0"/>
                        <a:t>l-</a:t>
                      </a:r>
                      <a:r>
                        <a:rPr sz="1400" b="1" dirty="0"/>
                        <a:t>up</a:t>
                      </a:r>
                      <a:r>
                        <a:rPr sz="1400" b="1" spc="-65" dirty="0"/>
                        <a:t> </a:t>
                      </a:r>
                      <a:r>
                        <a:rPr sz="1400" b="1" dirty="0"/>
                        <a:t>to</a:t>
                      </a:r>
                      <a:r>
                        <a:rPr sz="1400" b="1" spc="-5" dirty="0"/>
                        <a:t> </a:t>
                      </a:r>
                      <a:r>
                        <a:rPr sz="1400" b="1" dirty="0"/>
                        <a:t>3.3</a:t>
                      </a:r>
                      <a:r>
                        <a:rPr sz="1400" b="1" spc="-5" dirty="0"/>
                        <a:t> </a:t>
                      </a:r>
                      <a:r>
                        <a:rPr sz="1400" b="1" dirty="0"/>
                        <a:t>V</a:t>
                      </a:r>
                      <a:endParaRPr sz="14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9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GND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GND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9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ALT (Alert)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GND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400" b="1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0223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b="1" dirty="0">
                          <a:latin typeface="Arial"/>
                          <a:cs typeface="Arial"/>
                        </a:rPr>
                        <a:t>ADD0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400" b="1" dirty="0"/>
                        <a:t>GND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tabLst>
                          <a:tab pos="1264285" algn="l"/>
                        </a:tabLst>
                      </a:pPr>
                      <a:r>
                        <a:rPr sz="1400" b="1" u="sng" spc="-5" dirty="0"/>
                        <a:t>C</a:t>
                      </a:r>
                      <a:r>
                        <a:rPr sz="1400" b="1" u="sng" dirty="0"/>
                        <a:t>onnect</a:t>
                      </a:r>
                      <a:r>
                        <a:rPr sz="1400" b="1" u="sng" spc="-55" dirty="0"/>
                        <a:t> </a:t>
                      </a:r>
                      <a:r>
                        <a:rPr sz="1400" b="1" u="sng" dirty="0"/>
                        <a:t>to</a:t>
                      </a:r>
                      <a:r>
                        <a:rPr sz="1400" b="1" dirty="0"/>
                        <a:t>	</a:t>
                      </a:r>
                      <a:r>
                        <a:rPr sz="1400" b="1" u="sng" dirty="0"/>
                        <a:t>Sla</a:t>
                      </a:r>
                      <a:r>
                        <a:rPr sz="1400" b="1" u="sng" spc="-25" dirty="0"/>
                        <a:t>v</a:t>
                      </a:r>
                      <a:r>
                        <a:rPr sz="1400" b="1" u="sng" dirty="0"/>
                        <a:t>e</a:t>
                      </a:r>
                      <a:r>
                        <a:rPr sz="1400" b="1" u="sng" spc="-5" dirty="0"/>
                        <a:t> </a:t>
                      </a:r>
                      <a:r>
                        <a:rPr sz="1400" b="1" u="sng" dirty="0"/>
                        <a:t>address</a:t>
                      </a:r>
                      <a:endParaRPr sz="1400" b="1" dirty="0"/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405"/>
                        </a:spcBef>
                        <a:tabLst>
                          <a:tab pos="1315720" algn="l"/>
                        </a:tabLst>
                      </a:pPr>
                      <a:r>
                        <a:rPr sz="1400" b="1" dirty="0"/>
                        <a:t>0V	0</a:t>
                      </a:r>
                      <a:r>
                        <a:rPr sz="1400" b="1" spc="-30" dirty="0"/>
                        <a:t>x</a:t>
                      </a:r>
                      <a:r>
                        <a:rPr sz="1400" b="1" dirty="0"/>
                        <a:t>90</a:t>
                      </a: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1297305" algn="l"/>
                        </a:tabLst>
                      </a:pPr>
                      <a:r>
                        <a:rPr sz="1400" b="1" dirty="0"/>
                        <a:t>Vcc	0</a:t>
                      </a:r>
                      <a:r>
                        <a:rPr sz="1400" b="1" spc="-25" dirty="0"/>
                        <a:t>x</a:t>
                      </a:r>
                      <a:r>
                        <a:rPr sz="1400" b="1" dirty="0"/>
                        <a:t>91</a:t>
                      </a: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395"/>
                        </a:spcBef>
                        <a:tabLst>
                          <a:tab pos="1304925" algn="l"/>
                        </a:tabLst>
                      </a:pPr>
                      <a:r>
                        <a:rPr sz="1400" b="1" dirty="0"/>
                        <a:t>SDA	0</a:t>
                      </a:r>
                      <a:r>
                        <a:rPr sz="1400" b="1" spc="-25" dirty="0"/>
                        <a:t>x</a:t>
                      </a:r>
                      <a:r>
                        <a:rPr sz="1400" b="1" dirty="0"/>
                        <a:t>92</a:t>
                      </a: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359"/>
                        </a:spcBef>
                        <a:tabLst>
                          <a:tab pos="1332865" algn="l"/>
                        </a:tabLst>
                      </a:pPr>
                      <a:r>
                        <a:rPr sz="1400" b="1" dirty="0"/>
                        <a:t>SCL	0</a:t>
                      </a:r>
                      <a:r>
                        <a:rPr sz="1400" b="1" spc="-25" dirty="0"/>
                        <a:t>x</a:t>
                      </a:r>
                      <a:r>
                        <a:rPr sz="1400" b="1" dirty="0"/>
                        <a:t>93</a:t>
                      </a:r>
                      <a:endParaRPr sz="1400" b="1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2914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94D90AD-33F4-CA49-8C18-C517594F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K66F I2C </a:t>
            </a:r>
            <a:r>
              <a:rPr kumimoji="1" lang="en-US" altLang="zh-TW" dirty="0" smtClean="0"/>
              <a:t>pin to TMP102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E91A062-C554-834D-970E-3CBD2E046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BF3340-C220-3747-8440-D54BAD80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33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D0DB8F0-7E68-A341-B76F-26A08EB5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615" y="1477566"/>
            <a:ext cx="6640577" cy="5228034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89B06B0-C15C-9040-803F-5C68EB92F8DA}"/>
              </a:ext>
            </a:extLst>
          </p:cNvPr>
          <p:cNvSpPr/>
          <p:nvPr/>
        </p:nvSpPr>
        <p:spPr bwMode="auto">
          <a:xfrm>
            <a:off x="5715008" y="2714620"/>
            <a:ext cx="1835118" cy="428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F5F821-A507-F249-B048-71BC3A494A8D}"/>
              </a:ext>
            </a:extLst>
          </p:cNvPr>
          <p:cNvSpPr/>
          <p:nvPr/>
        </p:nvSpPr>
        <p:spPr>
          <a:xfrm>
            <a:off x="6017442" y="2273850"/>
            <a:ext cx="132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  <a:latin typeface="Consolas" panose="020B0609020204030204" pitchFamily="49" charset="0"/>
              </a:rPr>
              <a:t>I2C1 </a:t>
            </a:r>
            <a:r>
              <a:rPr lang="en-US" altLang="zh-TW" dirty="0">
                <a:solidFill>
                  <a:srgbClr val="FF0000"/>
                </a:solidFill>
                <a:latin typeface="Consolas" panose="020B0609020204030204" pitchFamily="49" charset="0"/>
              </a:rPr>
              <a:t>pins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782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34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85720" y="538722"/>
            <a:ext cx="8220520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>
                <a:solidFill>
                  <a:srgbClr val="0000CC"/>
                </a:solidFill>
              </a:rPr>
              <a:t>/*Program Example 7.7: </a:t>
            </a:r>
            <a:r>
              <a:rPr lang="en-US" altLang="zh-TW" sz="1600" dirty="0" err="1" smtClean="0">
                <a:solidFill>
                  <a:srgbClr val="0000CC"/>
                </a:solidFill>
              </a:rPr>
              <a:t>Mbed</a:t>
            </a:r>
            <a:r>
              <a:rPr lang="en-US" altLang="zh-TW" sz="1600" dirty="0" smtClean="0">
                <a:solidFill>
                  <a:srgbClr val="0000CC"/>
                </a:solidFill>
              </a:rPr>
              <a:t> communicates with TMP102 temperature sensor, and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>
                <a:solidFill>
                  <a:srgbClr val="0000CC"/>
                </a:solidFill>
              </a:rPr>
              <a:t>scales and displays readings to screen. </a:t>
            </a:r>
            <a:r>
              <a:rPr lang="zh-TW" altLang="en-US" sz="1600" dirty="0" smtClean="0">
                <a:solidFill>
                  <a:srgbClr val="0000CC"/>
                </a:solidFill>
              </a:rPr>
              <a:t>*</a:t>
            </a:r>
            <a:r>
              <a:rPr lang="en-US" altLang="zh-TW" sz="1600" dirty="0" smtClean="0">
                <a:solidFill>
                  <a:srgbClr val="0000CC"/>
                </a:solidFill>
              </a:rPr>
              <a:t>/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>
                <a:solidFill>
                  <a:srgbClr val="C00000"/>
                </a:solidFill>
              </a:rPr>
              <a:t>#include "</a:t>
            </a:r>
            <a:r>
              <a:rPr lang="en-US" altLang="zh-TW" sz="1600" dirty="0" err="1" smtClean="0">
                <a:solidFill>
                  <a:srgbClr val="C00000"/>
                </a:solidFill>
              </a:rPr>
              <a:t>mbed.h</a:t>
            </a:r>
            <a:r>
              <a:rPr lang="en-US" altLang="zh-TW" sz="1600" dirty="0" smtClean="0">
                <a:solidFill>
                  <a:srgbClr val="C00000"/>
                </a:solidFill>
              </a:rPr>
              <a:t>“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altLang="zh-TW" sz="1600" dirty="0" smtClean="0">
              <a:solidFill>
                <a:srgbClr val="C00000"/>
              </a:solidFill>
            </a:endParaRP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it-IT" altLang="zh-TW" sz="1600" b="1" dirty="0" smtClean="0">
                <a:solidFill>
                  <a:srgbClr val="0000CC"/>
                </a:solidFill>
              </a:rPr>
              <a:t>I2C</a:t>
            </a:r>
            <a:r>
              <a:rPr lang="it-IT" altLang="zh-TW" sz="1600" dirty="0" smtClean="0"/>
              <a:t> tempsensor(D14, D15); //sda, sc1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b="1" dirty="0" smtClean="0">
                <a:solidFill>
                  <a:srgbClr val="0000CC"/>
                </a:solidFill>
              </a:rPr>
              <a:t>Serial</a:t>
            </a:r>
            <a:r>
              <a:rPr lang="en-US" altLang="zh-TW" sz="1600" dirty="0" smtClean="0"/>
              <a:t> pc(USBTX, USBRX); //</a:t>
            </a:r>
            <a:r>
              <a:rPr lang="en-US" altLang="zh-TW" sz="1600" dirty="0" err="1" smtClean="0"/>
              <a:t>tx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rx</a:t>
            </a:r>
            <a:r>
              <a:rPr lang="en-US" altLang="zh-TW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const </a:t>
            </a:r>
            <a:r>
              <a:rPr lang="en-US" altLang="zh-TW" sz="1600" dirty="0" err="1" smtClean="0"/>
              <a:t>int</a:t>
            </a:r>
            <a:r>
              <a:rPr lang="en-US" altLang="zh-TW" sz="1600" dirty="0" smtClean="0"/>
              <a:t> </a:t>
            </a:r>
            <a:r>
              <a:rPr lang="en-US" altLang="zh-TW" sz="1600" dirty="0" err="1" smtClean="0"/>
              <a:t>addr</a:t>
            </a:r>
            <a:r>
              <a:rPr lang="en-US" altLang="zh-TW" sz="1600" dirty="0" smtClean="0"/>
              <a:t> = 0x90;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char </a:t>
            </a:r>
            <a:r>
              <a:rPr lang="en-US" altLang="zh-TW" sz="1600" dirty="0" err="1" smtClean="0"/>
              <a:t>config_t</a:t>
            </a:r>
            <a:r>
              <a:rPr lang="en-US" altLang="zh-TW" sz="1600" dirty="0" smtClean="0"/>
              <a:t>[3];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char </a:t>
            </a:r>
            <a:r>
              <a:rPr lang="en-US" altLang="zh-TW" sz="1600" dirty="0" err="1" smtClean="0"/>
              <a:t>temp_read</a:t>
            </a:r>
            <a:r>
              <a:rPr lang="en-US" altLang="zh-TW" sz="1600" dirty="0" smtClean="0"/>
              <a:t>[2];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float temp;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zh-TW" altLang="en-US" sz="1600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err="1" smtClean="0"/>
              <a:t>int</a:t>
            </a:r>
            <a:r>
              <a:rPr lang="en-US" altLang="zh-TW" sz="1600" dirty="0" smtClean="0"/>
              <a:t> main() 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config_t</a:t>
            </a:r>
            <a:r>
              <a:rPr lang="en-US" altLang="zh-TW" sz="1600" dirty="0" smtClean="0"/>
              <a:t>[0] = 0x01; //set pointer </a:t>
            </a:r>
            <a:r>
              <a:rPr lang="en-US" altLang="zh-TW" sz="1600" dirty="0" err="1" smtClean="0"/>
              <a:t>reg</a:t>
            </a:r>
            <a:r>
              <a:rPr lang="en-US" altLang="zh-TW" sz="1600" dirty="0" smtClean="0"/>
              <a:t> to '</a:t>
            </a:r>
            <a:r>
              <a:rPr lang="en-US" altLang="zh-TW" sz="1600" dirty="0" err="1" smtClean="0"/>
              <a:t>config</a:t>
            </a:r>
            <a:r>
              <a:rPr lang="en-US" altLang="zh-TW" sz="1600" dirty="0" smtClean="0"/>
              <a:t> register'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config_t</a:t>
            </a:r>
            <a:r>
              <a:rPr lang="en-US" altLang="zh-TW" sz="1600" dirty="0" smtClean="0"/>
              <a:t>[1] = 0x60; // </a:t>
            </a:r>
            <a:r>
              <a:rPr lang="en-US" altLang="zh-TW" sz="1600" dirty="0" err="1" smtClean="0"/>
              <a:t>config</a:t>
            </a:r>
            <a:r>
              <a:rPr lang="en-US" altLang="zh-TW" sz="1600" dirty="0" smtClean="0"/>
              <a:t> data byte1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config_t</a:t>
            </a:r>
            <a:r>
              <a:rPr lang="en-US" altLang="zh-TW" sz="1600" dirty="0" smtClean="0"/>
              <a:t>[2] = 0xA0; // </a:t>
            </a:r>
            <a:r>
              <a:rPr lang="en-US" altLang="zh-TW" sz="1600" dirty="0" err="1" smtClean="0"/>
              <a:t>config</a:t>
            </a:r>
            <a:r>
              <a:rPr lang="en-US" altLang="zh-TW" sz="1600" dirty="0" smtClean="0"/>
              <a:t> data byte2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tempsensor.write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addr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config_t</a:t>
            </a:r>
            <a:r>
              <a:rPr lang="en-US" altLang="zh-TW" sz="1600" dirty="0" smtClean="0"/>
              <a:t>, 3);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config_t</a:t>
            </a:r>
            <a:r>
              <a:rPr lang="en-US" altLang="zh-TW" sz="1600" dirty="0" smtClean="0"/>
              <a:t>[0] = 0x00; //set pointer </a:t>
            </a:r>
            <a:r>
              <a:rPr lang="en-US" altLang="zh-TW" sz="1600" dirty="0" err="1" smtClean="0"/>
              <a:t>reg</a:t>
            </a:r>
            <a:r>
              <a:rPr lang="en-US" altLang="zh-TW" sz="1600" dirty="0" smtClean="0"/>
              <a:t> to 'data register'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</a:t>
            </a:r>
            <a:r>
              <a:rPr lang="en-US" altLang="zh-TW" sz="1600" dirty="0" err="1" smtClean="0"/>
              <a:t>tempsensor.write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addr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config_t</a:t>
            </a:r>
            <a:r>
              <a:rPr lang="en-US" altLang="zh-TW" sz="1600" dirty="0" smtClean="0"/>
              <a:t>, 1); //send to pointer 'read temp'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while(1) 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	wait(1);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	</a:t>
            </a:r>
            <a:r>
              <a:rPr lang="en-US" altLang="zh-TW" sz="1600" dirty="0" err="1" smtClean="0"/>
              <a:t>tempsensor.read</a:t>
            </a:r>
            <a:r>
              <a:rPr lang="en-US" altLang="zh-TW" sz="1600" dirty="0" smtClean="0"/>
              <a:t>(</a:t>
            </a:r>
            <a:r>
              <a:rPr lang="en-US" altLang="zh-TW" sz="1600" dirty="0" err="1" smtClean="0"/>
              <a:t>addr</a:t>
            </a:r>
            <a:r>
              <a:rPr lang="en-US" altLang="zh-TW" sz="1600" dirty="0" smtClean="0"/>
              <a:t>, </a:t>
            </a:r>
            <a:r>
              <a:rPr lang="en-US" altLang="zh-TW" sz="1600" dirty="0" err="1" smtClean="0"/>
              <a:t>temp_read</a:t>
            </a:r>
            <a:r>
              <a:rPr lang="en-US" altLang="zh-TW" sz="1600" dirty="0" smtClean="0"/>
              <a:t>, 2); //read the two-byte temp data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	temp = 0.0625 * (((</a:t>
            </a:r>
            <a:r>
              <a:rPr lang="en-US" altLang="zh-TW" sz="1600" dirty="0" err="1" smtClean="0"/>
              <a:t>temp_read</a:t>
            </a:r>
            <a:r>
              <a:rPr lang="en-US" altLang="zh-TW" sz="1600" dirty="0" smtClean="0"/>
              <a:t>[0] &lt;&lt; 8) + </a:t>
            </a:r>
            <a:r>
              <a:rPr lang="en-US" altLang="zh-TW" sz="1600" dirty="0" err="1" smtClean="0"/>
              <a:t>temp_read</a:t>
            </a:r>
            <a:r>
              <a:rPr lang="en-US" altLang="zh-TW" sz="1600" dirty="0" smtClean="0"/>
              <a:t>[1]) &gt;&gt; 4); //convert data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pt-BR" altLang="zh-TW" sz="1600" dirty="0" smtClean="0"/>
              <a:t>		pc.printf("Temp = %.2f degC\n\r", temp);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	}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/>
              <a:t>}</a:t>
            </a:r>
            <a:endParaRPr lang="zh-TW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35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357158" y="1237855"/>
            <a:ext cx="857256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>
                <a:solidFill>
                  <a:srgbClr val="0000CC"/>
                </a:solidFill>
              </a:rPr>
              <a:t>/* Lab </a:t>
            </a:r>
            <a:r>
              <a:rPr lang="en-US" sz="1600" dirty="0" err="1" smtClean="0">
                <a:hlinkClick r:id="rId2"/>
              </a:rPr>
              <a:t>mbed</a:t>
            </a:r>
            <a:r>
              <a:rPr lang="en-US" sz="1600" dirty="0" smtClean="0">
                <a:hlinkClick r:id="rId2"/>
              </a:rPr>
              <a:t> I2C for TMP102</a:t>
            </a:r>
            <a:endParaRPr lang="en-US" sz="1600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zh-TW" altLang="en-US" sz="1600" dirty="0" smtClean="0">
                <a:solidFill>
                  <a:srgbClr val="0000CC"/>
                </a:solidFill>
              </a:rPr>
              <a:t>*</a:t>
            </a:r>
            <a:r>
              <a:rPr lang="en-US" altLang="zh-TW" sz="1600" dirty="0" smtClean="0">
                <a:solidFill>
                  <a:srgbClr val="0000CC"/>
                </a:solidFill>
              </a:rPr>
              <a:t>/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altLang="zh-TW" sz="1600" dirty="0" smtClean="0">
                <a:solidFill>
                  <a:srgbClr val="C00000"/>
                </a:solidFill>
              </a:rPr>
              <a:t>#include "</a:t>
            </a:r>
            <a:r>
              <a:rPr lang="en-US" altLang="zh-TW" sz="1600" dirty="0" err="1" smtClean="0">
                <a:solidFill>
                  <a:srgbClr val="C00000"/>
                </a:solidFill>
              </a:rPr>
              <a:t>mbed.h</a:t>
            </a:r>
            <a:r>
              <a:rPr lang="en-US" altLang="zh-TW" sz="1600" dirty="0" smtClean="0">
                <a:solidFill>
                  <a:srgbClr val="C00000"/>
                </a:solidFill>
              </a:rPr>
              <a:t>“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altLang="zh-TW" sz="1600" dirty="0" smtClean="0">
              <a:solidFill>
                <a:srgbClr val="C00000"/>
              </a:solidFill>
            </a:endParaRP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>
                <a:solidFill>
                  <a:srgbClr val="FF0000"/>
                </a:solidFill>
              </a:rPr>
              <a:t>I2C</a:t>
            </a:r>
            <a:r>
              <a:rPr lang="en-US" sz="1600" dirty="0" smtClean="0"/>
              <a:t> m_i2c(D14,D15);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char </a:t>
            </a:r>
            <a:r>
              <a:rPr lang="en-US" sz="1600" dirty="0" err="1" smtClean="0"/>
              <a:t>m_addr</a:t>
            </a:r>
            <a:r>
              <a:rPr lang="en-US" sz="1600" dirty="0" smtClean="0"/>
              <a:t> = 0x90;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err="1" smtClean="0"/>
              <a:t>int</a:t>
            </a:r>
            <a:r>
              <a:rPr lang="en-US" sz="1600" dirty="0" smtClean="0"/>
              <a:t> main()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/>
              <a:t>	while</a:t>
            </a:r>
            <a:r>
              <a:rPr lang="en-US" sz="1600" dirty="0" smtClean="0"/>
              <a:t>(1)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/>
              <a:t>		const</a:t>
            </a:r>
            <a:r>
              <a:rPr lang="en-US" sz="1600" dirty="0" smtClean="0"/>
              <a:t> char </a:t>
            </a:r>
            <a:r>
              <a:rPr lang="en-US" sz="1600" dirty="0" err="1" smtClean="0"/>
              <a:t>tempRegAddr</a:t>
            </a:r>
            <a:r>
              <a:rPr lang="en-US" sz="1600" dirty="0" smtClean="0"/>
              <a:t> = 0x00;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</a:t>
            </a:r>
            <a:r>
              <a:rPr lang="en-US" sz="1600" b="1" dirty="0" smtClean="0"/>
              <a:t>m_i2c.write(</a:t>
            </a:r>
            <a:r>
              <a:rPr lang="en-US" sz="1600" b="1" dirty="0" err="1" smtClean="0"/>
              <a:t>m_addr</a:t>
            </a:r>
            <a:r>
              <a:rPr lang="en-US" sz="1600" b="1" dirty="0" smtClean="0"/>
              <a:t>, &amp;</a:t>
            </a:r>
            <a:r>
              <a:rPr lang="en-US" sz="1600" b="1" dirty="0" err="1" smtClean="0"/>
              <a:t>tempRegAddr</a:t>
            </a:r>
            <a:r>
              <a:rPr lang="en-US" sz="1600" b="1" dirty="0" smtClean="0"/>
              <a:t>, 1);</a:t>
            </a:r>
            <a:r>
              <a:rPr lang="en-US" sz="1600" dirty="0" smtClean="0"/>
              <a:t> </a:t>
            </a:r>
            <a:r>
              <a:rPr lang="en-US" sz="1600" i="1" dirty="0" smtClean="0"/>
              <a:t>//Pointer to the temperature register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char </a:t>
            </a:r>
            <a:r>
              <a:rPr lang="en-US" sz="1600" dirty="0" err="1" smtClean="0"/>
              <a:t>reg</a:t>
            </a:r>
            <a:r>
              <a:rPr lang="en-US" sz="1600" dirty="0" smtClean="0"/>
              <a:t>[2] = {0,0};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m_i2c.read(</a:t>
            </a:r>
            <a:r>
              <a:rPr lang="en-US" sz="1600" dirty="0" err="1" smtClean="0"/>
              <a:t>m_addr</a:t>
            </a:r>
            <a:r>
              <a:rPr lang="en-US" sz="1600" dirty="0" smtClean="0"/>
              <a:t>, </a:t>
            </a:r>
            <a:r>
              <a:rPr lang="en-US" sz="1600" dirty="0" err="1" smtClean="0"/>
              <a:t>reg</a:t>
            </a:r>
            <a:r>
              <a:rPr lang="en-US" sz="1600" dirty="0" smtClean="0"/>
              <a:t>, 2); </a:t>
            </a:r>
            <a:r>
              <a:rPr lang="en-US" sz="1600" i="1" dirty="0" smtClean="0"/>
              <a:t>//Read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unsigned short res = (</a:t>
            </a:r>
            <a:r>
              <a:rPr lang="en-US" sz="1600" dirty="0" err="1" smtClean="0"/>
              <a:t>reg</a:t>
            </a:r>
            <a:r>
              <a:rPr lang="en-US" sz="1600" dirty="0" smtClean="0"/>
              <a:t>[0] &lt;&lt; 4) | (</a:t>
            </a:r>
            <a:r>
              <a:rPr lang="en-US" sz="1600" dirty="0" err="1" smtClean="0"/>
              <a:t>reg</a:t>
            </a:r>
            <a:r>
              <a:rPr lang="en-US" sz="1600" dirty="0" smtClean="0"/>
              <a:t>[1] &gt;&gt; 4);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float temp = (float) ((float)res * 0.0625);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</a:t>
            </a:r>
            <a:r>
              <a:rPr lang="en-US" sz="1600" dirty="0" err="1" smtClean="0"/>
              <a:t>printf</a:t>
            </a:r>
            <a:r>
              <a:rPr lang="en-US" sz="1600" dirty="0" smtClean="0"/>
              <a:t>("load temp %</a:t>
            </a:r>
            <a:r>
              <a:rPr lang="en-US" sz="1600" dirty="0" err="1" smtClean="0"/>
              <a:t>d,%d</a:t>
            </a:r>
            <a:r>
              <a:rPr lang="en-US" sz="1600" b="1" dirty="0" smtClean="0"/>
              <a:t>\r\n</a:t>
            </a:r>
            <a:r>
              <a:rPr lang="en-US" sz="1600" dirty="0" smtClean="0"/>
              <a:t>", </a:t>
            </a:r>
            <a:r>
              <a:rPr lang="en-US" sz="1600" dirty="0" err="1" smtClean="0"/>
              <a:t>reg</a:t>
            </a:r>
            <a:r>
              <a:rPr lang="en-US" sz="1600" dirty="0" smtClean="0"/>
              <a:t>[0], </a:t>
            </a:r>
            <a:r>
              <a:rPr lang="en-US" sz="1600" dirty="0" err="1" smtClean="0"/>
              <a:t>reg</a:t>
            </a:r>
            <a:r>
              <a:rPr lang="en-US" sz="1600" dirty="0" smtClean="0"/>
              <a:t>[1]);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wait(1.0);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}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}</a:t>
            </a:r>
            <a:endParaRPr lang="zh-TW" altLang="en-U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err="1" smtClean="0">
                <a:hlinkClick r:id="rId2"/>
              </a:rPr>
              <a:t>mbed</a:t>
            </a:r>
            <a:r>
              <a:rPr lang="en-US" b="0" dirty="0" smtClean="0">
                <a:hlinkClick r:id="rId2"/>
              </a:rPr>
              <a:t> I2C for built-in module FXOS8700CQ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3067059"/>
          </a:xfrm>
        </p:spPr>
        <p:txBody>
          <a:bodyPr>
            <a:normAutofit fontScale="92500"/>
          </a:bodyPr>
          <a:lstStyle/>
          <a:p>
            <a:r>
              <a:rPr lang="en-US" altLang="zh-TW" dirty="0" smtClean="0"/>
              <a:t>FRDM K66 has An </a:t>
            </a:r>
            <a:r>
              <a:rPr lang="en-US" altLang="zh-TW" b="1" dirty="0" smtClean="0">
                <a:solidFill>
                  <a:srgbClr val="C00000"/>
                </a:solidFill>
              </a:rPr>
              <a:t>NXP FXOS8700CQ Accelerometer</a:t>
            </a:r>
            <a:r>
              <a:rPr lang="en-US" altLang="zh-TW" b="1" dirty="0" smtClean="0"/>
              <a:t> </a:t>
            </a:r>
            <a:r>
              <a:rPr lang="en-US" altLang="zh-TW" b="1" dirty="0" smtClean="0">
                <a:solidFill>
                  <a:srgbClr val="C00000"/>
                </a:solidFill>
              </a:rPr>
              <a:t>and Magnetometer</a:t>
            </a:r>
          </a:p>
          <a:p>
            <a:pPr lvl="1"/>
            <a:r>
              <a:rPr lang="en-US" altLang="zh-TW" dirty="0" smtClean="0"/>
              <a:t>low-power, </a:t>
            </a:r>
            <a:r>
              <a:rPr lang="en-US" altLang="zh-TW" dirty="0" smtClean="0">
                <a:solidFill>
                  <a:srgbClr val="0000CC"/>
                </a:solidFill>
              </a:rPr>
              <a:t>6-axis </a:t>
            </a:r>
            <a:r>
              <a:rPr lang="en-US" altLang="zh-TW" dirty="0" err="1" smtClean="0">
                <a:solidFill>
                  <a:srgbClr val="0000CC"/>
                </a:solidFill>
              </a:rPr>
              <a:t>Xtrinsic</a:t>
            </a:r>
            <a:r>
              <a:rPr lang="en-US" altLang="zh-TW" dirty="0" smtClean="0">
                <a:solidFill>
                  <a:srgbClr val="0000CC"/>
                </a:solidFill>
              </a:rPr>
              <a:t> sensor </a:t>
            </a:r>
            <a:r>
              <a:rPr lang="en-US" altLang="zh-TW" dirty="0" smtClean="0"/>
              <a:t>combines </a:t>
            </a:r>
            <a:r>
              <a:rPr lang="en-US" altLang="zh-TW" dirty="0" smtClean="0">
                <a:solidFill>
                  <a:srgbClr val="0000CC"/>
                </a:solidFill>
              </a:rPr>
              <a:t>14-bit accelerometer</a:t>
            </a:r>
            <a:r>
              <a:rPr lang="en-US" altLang="zh-TW" dirty="0" smtClean="0"/>
              <a:t> and </a:t>
            </a:r>
            <a:r>
              <a:rPr lang="en-US" altLang="zh-TW" dirty="0" smtClean="0">
                <a:solidFill>
                  <a:srgbClr val="0000CC"/>
                </a:solidFill>
              </a:rPr>
              <a:t>16-bit magnetometer sensors</a:t>
            </a:r>
          </a:p>
          <a:p>
            <a:pPr lvl="1"/>
            <a:r>
              <a:rPr lang="en-US" altLang="zh-TW" dirty="0" smtClean="0"/>
              <a:t>interfaced through an </a:t>
            </a:r>
            <a:r>
              <a:rPr lang="en-US" altLang="zh-TW" dirty="0" smtClean="0">
                <a:solidFill>
                  <a:srgbClr val="0000CC"/>
                </a:solidFill>
              </a:rPr>
              <a:t>I2C bus </a:t>
            </a:r>
            <a:r>
              <a:rPr lang="en-US" altLang="zh-TW" dirty="0" smtClean="0"/>
              <a:t>and </a:t>
            </a:r>
            <a:r>
              <a:rPr lang="en-US" altLang="zh-TW" dirty="0" smtClean="0">
                <a:solidFill>
                  <a:srgbClr val="0000CC"/>
                </a:solidFill>
              </a:rPr>
              <a:t>two GPIO signals</a:t>
            </a:r>
            <a:r>
              <a:rPr lang="en-US" altLang="zh-TW" dirty="0" smtClean="0"/>
              <a:t>, </a:t>
            </a:r>
          </a:p>
          <a:p>
            <a:pPr lvl="1"/>
            <a:r>
              <a:rPr lang="en-US" altLang="zh-TW" dirty="0" smtClean="0"/>
              <a:t>By default, the </a:t>
            </a:r>
            <a:r>
              <a:rPr lang="en-US" altLang="zh-TW" dirty="0" smtClean="0">
                <a:solidFill>
                  <a:srgbClr val="0000CC"/>
                </a:solidFill>
              </a:rPr>
              <a:t>I2C address is 0x1D </a:t>
            </a:r>
            <a:r>
              <a:rPr lang="en-US" altLang="zh-TW" dirty="0" smtClean="0"/>
              <a:t>(</a:t>
            </a:r>
            <a:r>
              <a:rPr lang="en-US" altLang="zh-TW" dirty="0" smtClean="0">
                <a:solidFill>
                  <a:srgbClr val="C00000"/>
                </a:solidFill>
              </a:rPr>
              <a:t>SA0</a:t>
            </a:r>
            <a:r>
              <a:rPr lang="en-US" altLang="zh-TW" dirty="0" smtClean="0"/>
              <a:t> pulled high and </a:t>
            </a:r>
            <a:r>
              <a:rPr lang="en-US" altLang="zh-TW" dirty="0" smtClean="0">
                <a:solidFill>
                  <a:srgbClr val="C00000"/>
                </a:solidFill>
              </a:rPr>
              <a:t>SA1</a:t>
            </a:r>
            <a:r>
              <a:rPr lang="en-US" altLang="zh-TW" dirty="0" smtClean="0"/>
              <a:t> pulled low).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36</a:t>
            </a:fld>
            <a:endParaRPr lang="en-US" altLang="zh-TW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786322"/>
            <a:ext cx="819150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TextLCD</a:t>
            </a:r>
            <a:r>
              <a:rPr lang="en-US" dirty="0" smtClean="0"/>
              <a:t> I2C version</a:t>
            </a:r>
            <a:br>
              <a:rPr lang="en-US" dirty="0" smtClean="0"/>
            </a:b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</p:nvPr>
        </p:nvGraphicFramePr>
        <p:xfrm>
          <a:off x="6858016" y="2143116"/>
          <a:ext cx="1928826" cy="1828800"/>
        </p:xfrm>
        <a:graphic>
          <a:graphicData uri="http://schemas.openxmlformats.org/drawingml/2006/table">
            <a:tbl>
              <a:tblPr/>
              <a:tblGrid>
                <a:gridCol w="9644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solidFill>
                            <a:srgbClr val="0000CC"/>
                          </a:solidFill>
                          <a:latin typeface="inherit"/>
                        </a:rPr>
                        <a:t>LCD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 err="1">
                          <a:solidFill>
                            <a:srgbClr val="0000CC"/>
                          </a:solidFill>
                          <a:latin typeface="inherit"/>
                        </a:rPr>
                        <a:t>mbed</a:t>
                      </a:r>
                      <a:endParaRPr lang="en-US" b="1" dirty="0">
                        <a:solidFill>
                          <a:srgbClr val="0000CC"/>
                        </a:solidFill>
                        <a:latin typeface="inherit"/>
                      </a:endParaRP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latin typeface="inherit"/>
                        </a:rPr>
                        <a:t>VCC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latin typeface="inherit"/>
                        </a:rPr>
                        <a:t>5V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latin typeface="inherit"/>
                        </a:rPr>
                        <a:t>GND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latin typeface="inherit"/>
                        </a:rPr>
                        <a:t>GND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latin typeface="inherit"/>
                        </a:rPr>
                        <a:t>SDA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latin typeface="inherit"/>
                        </a:rPr>
                        <a:t>SDA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n-US" b="1">
                          <a:latin typeface="inherit"/>
                        </a:rPr>
                        <a:t>SCL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b="1" dirty="0">
                          <a:latin typeface="inherit"/>
                        </a:rPr>
                        <a:t>SCL</a:t>
                      </a:r>
                    </a:p>
                  </a:txBody>
                  <a:tcPr anchor="ctr">
                    <a:lnL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7B7B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0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37</a:t>
            </a:fld>
            <a:endParaRPr lang="en-US" altLang="zh-TW"/>
          </a:p>
        </p:txBody>
      </p:sp>
      <p:sp>
        <p:nvSpPr>
          <p:cNvPr id="6" name="文字方塊 5"/>
          <p:cNvSpPr txBox="1"/>
          <p:nvPr/>
        </p:nvSpPr>
        <p:spPr>
          <a:xfrm>
            <a:off x="428596" y="1071546"/>
            <a:ext cx="600079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buFont typeface="Arial" pitchFamily="34" charset="0"/>
              <a:buChar char="•"/>
            </a:pPr>
            <a:r>
              <a:rPr lang="en-US" sz="2400" dirty="0" smtClean="0"/>
              <a:t>This part is for comparison with the </a:t>
            </a:r>
            <a:r>
              <a:rPr lang="en-US" sz="2400" dirty="0" err="1" smtClean="0"/>
              <a:t>textLCD</a:t>
            </a:r>
            <a:r>
              <a:rPr lang="en-US" sz="2400" dirty="0" smtClean="0"/>
              <a:t> in LAB4.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400" dirty="0" smtClean="0"/>
              <a:t>Recall that in Lab4 we use 12 wires to set up the LCD and control it with each of the port individually, which is troublesome. 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400" dirty="0" smtClean="0"/>
              <a:t>Here, we use an I2C LCD to simplify things and show I2C can achieve the same function with only SDA and SDL.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400" dirty="0" smtClean="0"/>
              <a:t>Connect to </a:t>
            </a:r>
            <a:r>
              <a:rPr lang="en-US" altLang="zh-TW" sz="2400" dirty="0" err="1" smtClean="0"/>
              <a:t>TextLCD</a:t>
            </a:r>
            <a:r>
              <a:rPr lang="en-US" altLang="zh-TW" sz="2400" dirty="0" smtClean="0"/>
              <a:t> as suggested.</a:t>
            </a:r>
          </a:p>
          <a:p>
            <a:pPr marL="182563" indent="-182563">
              <a:buFont typeface="Arial" pitchFamily="34" charset="0"/>
              <a:buChar char="•"/>
            </a:pPr>
            <a:r>
              <a:rPr lang="en-US" sz="2400" dirty="0" smtClean="0"/>
              <a:t>Import &amp; Configure Library</a:t>
            </a:r>
          </a:p>
          <a:p>
            <a:pPr marL="639763" lvl="1" indent="-182563">
              <a:buFont typeface="Arial" pitchFamily="34" charset="0"/>
              <a:buChar char="•"/>
            </a:pPr>
            <a:r>
              <a:rPr lang="en-US" sz="1600" dirty="0" err="1" smtClean="0">
                <a:solidFill>
                  <a:srgbClr val="0000CC"/>
                </a:solidFill>
              </a:rPr>
              <a:t>mbed</a:t>
            </a:r>
            <a:r>
              <a:rPr lang="en-US" sz="1600" dirty="0" smtClean="0">
                <a:solidFill>
                  <a:srgbClr val="0000CC"/>
                </a:solidFill>
              </a:rPr>
              <a:t> add https://os.mbed.com/users/wim/code/TextLCD/</a:t>
            </a:r>
            <a:endParaRPr lang="en-US" altLang="zh-TW" sz="1600" dirty="0" smtClean="0">
              <a:solidFill>
                <a:srgbClr val="0000CC"/>
              </a:solidFill>
            </a:endParaRPr>
          </a:p>
          <a:p>
            <a:pPr marL="182563" indent="-182563">
              <a:buFont typeface="Arial" pitchFamily="34" charset="0"/>
              <a:buChar char="•"/>
            </a:pPr>
            <a:r>
              <a:rPr lang="en-US" altLang="zh-TW" sz="2400" dirty="0" smtClean="0"/>
              <a:t>Modify </a:t>
            </a:r>
            <a:r>
              <a:rPr lang="en-US" sz="2400" dirty="0" err="1" smtClean="0"/>
              <a:t>TextLCD_Config.h</a:t>
            </a:r>
            <a:endParaRPr lang="en-US" sz="2400" dirty="0" smtClean="0"/>
          </a:p>
          <a:p>
            <a:pPr marL="639763" lvl="1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Go to line 71, change it from </a:t>
            </a:r>
          </a:p>
          <a:p>
            <a:pPr marL="639763" lvl="1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#define DEFAULT 1 to #define DEFAULT 0</a:t>
            </a:r>
          </a:p>
          <a:p>
            <a:pPr marL="639763" lvl="1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Go to line 75, change it from </a:t>
            </a:r>
          </a:p>
          <a:p>
            <a:pPr marL="639763" lvl="1" indent="-182563"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CC"/>
                </a:solidFill>
              </a:rPr>
              <a:t>#define YWROBOT 0 to #define YWROBOT 1</a:t>
            </a:r>
            <a:endParaRPr lang="zh-TW" altLang="en-US" sz="16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38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85720" y="785794"/>
            <a:ext cx="864399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#include "</a:t>
            </a:r>
            <a:r>
              <a:rPr lang="en-US" sz="1600" dirty="0" err="1" smtClean="0"/>
              <a:t>mbed.h</a:t>
            </a:r>
            <a:r>
              <a:rPr lang="en-US" sz="1600" dirty="0" smtClean="0"/>
              <a:t>"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#include "</a:t>
            </a:r>
            <a:r>
              <a:rPr lang="en-US" sz="1600" dirty="0" err="1" smtClean="0"/>
              <a:t>TextLCD.h</a:t>
            </a:r>
            <a:r>
              <a:rPr lang="en-US" sz="1600" dirty="0" smtClean="0"/>
              <a:t>"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i="1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// Host PC Communication channels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Serial pc(USBTX, USBRX); </a:t>
            </a:r>
            <a:r>
              <a:rPr lang="en-US" sz="1600" i="1" dirty="0" smtClean="0"/>
              <a:t>// </a:t>
            </a:r>
            <a:r>
              <a:rPr lang="en-US" sz="1600" i="1" dirty="0" err="1" smtClean="0"/>
              <a:t>tx</a:t>
            </a:r>
            <a:r>
              <a:rPr lang="en-US" sz="1600" i="1" dirty="0" smtClean="0"/>
              <a:t>, </a:t>
            </a:r>
            <a:r>
              <a:rPr lang="en-US" sz="1600" i="1" dirty="0" err="1" smtClean="0"/>
              <a:t>rx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i="1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// I2C Communication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I2C i2c_lcd(D14,D15); </a:t>
            </a:r>
            <a:r>
              <a:rPr lang="en-US" sz="1600" i="1" dirty="0" smtClean="0"/>
              <a:t>// SDA, SCL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i="1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//</a:t>
            </a:r>
            <a:r>
              <a:rPr lang="en-US" sz="1600" i="1" dirty="0" err="1" smtClean="0"/>
              <a:t>TextLCD_SPI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lcd</a:t>
            </a:r>
            <a:r>
              <a:rPr lang="en-US" sz="1600" i="1" dirty="0" smtClean="0"/>
              <a:t>(&amp;</a:t>
            </a:r>
            <a:r>
              <a:rPr lang="en-US" sz="1600" i="1" dirty="0" err="1" smtClean="0"/>
              <a:t>spi_lcd</a:t>
            </a:r>
            <a:r>
              <a:rPr lang="en-US" sz="1600" i="1" dirty="0" smtClean="0"/>
              <a:t>, p8, </a:t>
            </a:r>
            <a:r>
              <a:rPr lang="en-US" sz="1600" i="1" dirty="0" err="1" smtClean="0"/>
              <a:t>TextLCD</a:t>
            </a:r>
            <a:r>
              <a:rPr lang="en-US" sz="1600" i="1" dirty="0" smtClean="0"/>
              <a:t>::LCD40x4);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	// SPI bus, 74595 expander, CS pin, LCD Type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>
                <a:solidFill>
                  <a:srgbClr val="0000CC"/>
                </a:solidFill>
              </a:rPr>
              <a:t>TextLCD_I2C </a:t>
            </a:r>
            <a:r>
              <a:rPr lang="en-US" sz="1600" b="1" dirty="0" err="1" smtClean="0">
                <a:solidFill>
                  <a:srgbClr val="0000CC"/>
                </a:solidFill>
              </a:rPr>
              <a:t>lcd</a:t>
            </a:r>
            <a:r>
              <a:rPr lang="en-US" sz="1600" b="1" dirty="0" smtClean="0">
                <a:solidFill>
                  <a:srgbClr val="0000CC"/>
                </a:solidFill>
              </a:rPr>
              <a:t>(&amp;i2c_lcd, 0x4E, </a:t>
            </a:r>
            <a:r>
              <a:rPr lang="en-US" sz="1600" b="1" dirty="0" err="1" smtClean="0">
                <a:solidFill>
                  <a:srgbClr val="0000CC"/>
                </a:solidFill>
              </a:rPr>
              <a:t>TextLCD</a:t>
            </a:r>
            <a:r>
              <a:rPr lang="en-US" sz="1600" b="1" dirty="0" smtClean="0">
                <a:solidFill>
                  <a:srgbClr val="0000CC"/>
                </a:solidFill>
              </a:rPr>
              <a:t>::LCD16x2);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	// I2C bus, PCF8574 </a:t>
            </a:r>
            <a:r>
              <a:rPr lang="en-US" sz="1600" i="1" dirty="0" err="1" smtClean="0"/>
              <a:t>Slaveaddress</a:t>
            </a:r>
            <a:r>
              <a:rPr lang="en-US" sz="1600" i="1" dirty="0" smtClean="0"/>
              <a:t>, LCD Type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//TextLCD_I2C </a:t>
            </a:r>
            <a:r>
              <a:rPr lang="en-US" sz="1600" i="1" dirty="0" err="1" smtClean="0"/>
              <a:t>lcd</a:t>
            </a:r>
            <a:r>
              <a:rPr lang="en-US" sz="1600" i="1" dirty="0" smtClean="0"/>
              <a:t>(&amp;i2c_lcd, 0x42, </a:t>
            </a:r>
            <a:r>
              <a:rPr lang="en-US" sz="1600" i="1" dirty="0" err="1" smtClean="0"/>
              <a:t>TextLCD</a:t>
            </a:r>
            <a:r>
              <a:rPr lang="en-US" sz="1600" i="1" dirty="0" smtClean="0"/>
              <a:t>::LCD16x2, </a:t>
            </a:r>
            <a:r>
              <a:rPr lang="en-US" sz="1600" i="1" dirty="0" err="1" smtClean="0"/>
              <a:t>TextLCD</a:t>
            </a:r>
            <a:r>
              <a:rPr lang="en-US" sz="1600" i="1" dirty="0" smtClean="0"/>
              <a:t>::WS0010);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	// I2C bus, PCF8574 </a:t>
            </a:r>
            <a:r>
              <a:rPr lang="en-US" sz="1600" i="1" dirty="0" err="1" smtClean="0"/>
              <a:t>Slaveaddress</a:t>
            </a:r>
            <a:r>
              <a:rPr lang="en-US" sz="1600" i="1" dirty="0" smtClean="0"/>
              <a:t>, LCD Type, Device Type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//</a:t>
            </a:r>
            <a:r>
              <a:rPr lang="en-US" sz="1600" i="1" dirty="0" err="1" smtClean="0"/>
              <a:t>TextLCD_SPI_N</a:t>
            </a:r>
            <a:r>
              <a:rPr lang="en-US" sz="1600" i="1" dirty="0" smtClean="0"/>
              <a:t> </a:t>
            </a:r>
            <a:r>
              <a:rPr lang="en-US" sz="1600" i="1" dirty="0" err="1" smtClean="0"/>
              <a:t>lcd</a:t>
            </a:r>
            <a:r>
              <a:rPr lang="en-US" sz="1600" i="1" dirty="0" smtClean="0"/>
              <a:t>(&amp;</a:t>
            </a:r>
            <a:r>
              <a:rPr lang="en-US" sz="1600" i="1" dirty="0" err="1" smtClean="0"/>
              <a:t>spi_lcd</a:t>
            </a:r>
            <a:r>
              <a:rPr lang="en-US" sz="1600" i="1" dirty="0" smtClean="0"/>
              <a:t>, p8, p9);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	// SPI bus, CS pin, RS pin, </a:t>
            </a:r>
            <a:r>
              <a:rPr lang="en-US" sz="1600" i="1" dirty="0" err="1" smtClean="0"/>
              <a:t>LCDType</a:t>
            </a:r>
            <a:r>
              <a:rPr lang="en-US" sz="1600" i="1" dirty="0" smtClean="0"/>
              <a:t>=LCD16x2, BL=NC, </a:t>
            </a:r>
            <a:r>
              <a:rPr lang="en-US" sz="1600" i="1" dirty="0" err="1" smtClean="0"/>
              <a:t>LCDTCtrl</a:t>
            </a:r>
            <a:r>
              <a:rPr lang="en-US" sz="1600" i="1" dirty="0" smtClean="0"/>
              <a:t>=ST7032_3V3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//TextLCD_I2C_N </a:t>
            </a:r>
            <a:r>
              <a:rPr lang="en-US" sz="1600" i="1" dirty="0" err="1" smtClean="0"/>
              <a:t>lcd</a:t>
            </a:r>
            <a:r>
              <a:rPr lang="en-US" sz="1600" i="1" dirty="0" smtClean="0"/>
              <a:t>(&amp;i2c_lcd, ST7032_SA, </a:t>
            </a:r>
            <a:r>
              <a:rPr lang="en-US" sz="1600" i="1" dirty="0" err="1" smtClean="0"/>
              <a:t>TextLCD</a:t>
            </a:r>
            <a:r>
              <a:rPr lang="en-US" sz="1600" i="1" dirty="0" smtClean="0"/>
              <a:t>::LCD16x2, NC, </a:t>
            </a:r>
            <a:r>
              <a:rPr lang="en-US" sz="1600" i="1" dirty="0" err="1" smtClean="0"/>
              <a:t>TextLCD</a:t>
            </a:r>
            <a:r>
              <a:rPr lang="en-US" sz="1600" i="1" dirty="0" smtClean="0"/>
              <a:t>::ST7032_3V3);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	// I2C bus, </a:t>
            </a:r>
            <a:r>
              <a:rPr lang="en-US" sz="1600" i="1" dirty="0" err="1" smtClean="0"/>
              <a:t>Slaveaddress</a:t>
            </a:r>
            <a:r>
              <a:rPr lang="en-US" sz="1600" i="1" dirty="0" smtClean="0"/>
              <a:t>, LCD Type, BL=NC, </a:t>
            </a:r>
            <a:r>
              <a:rPr lang="en-US" sz="1600" i="1" dirty="0" err="1" smtClean="0"/>
              <a:t>LCDTCtrl</a:t>
            </a:r>
            <a:r>
              <a:rPr lang="en-US" sz="1600" i="1" dirty="0" smtClean="0"/>
              <a:t>=ST7032_3V3</a:t>
            </a:r>
            <a:endParaRPr lang="en-US" sz="1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39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85720" y="214291"/>
            <a:ext cx="8643997" cy="6500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err="1" smtClean="0"/>
              <a:t>int</a:t>
            </a:r>
            <a:r>
              <a:rPr lang="en-US" sz="1600" dirty="0" smtClean="0"/>
              <a:t> main() 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err="1" smtClean="0"/>
              <a:t>pc.printf</a:t>
            </a:r>
            <a:r>
              <a:rPr lang="en-US" sz="1600" dirty="0" smtClean="0"/>
              <a:t>("LCD Test. Columns=%d, Rows=%d</a:t>
            </a:r>
            <a:r>
              <a:rPr lang="en-US" sz="1600" b="1" dirty="0" smtClean="0"/>
              <a:t>\n\r</a:t>
            </a:r>
            <a:r>
              <a:rPr lang="en-US" sz="1600" dirty="0" smtClean="0"/>
              <a:t>", </a:t>
            </a:r>
            <a:r>
              <a:rPr lang="en-US" sz="1600" dirty="0" err="1" smtClean="0"/>
              <a:t>lcd.columns</a:t>
            </a:r>
            <a:r>
              <a:rPr lang="en-US" sz="1600" dirty="0" smtClean="0"/>
              <a:t>(), </a:t>
            </a:r>
            <a:r>
              <a:rPr lang="en-US" sz="1600" dirty="0" err="1" smtClean="0"/>
              <a:t>lcd.rows</a:t>
            </a:r>
            <a:r>
              <a:rPr lang="en-US" sz="1600" dirty="0" smtClean="0"/>
              <a:t>());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b="1" dirty="0" smtClean="0"/>
              <a:t>for</a:t>
            </a:r>
            <a:r>
              <a:rPr lang="en-US" sz="1600" dirty="0" smtClean="0"/>
              <a:t> (</a:t>
            </a:r>
            <a:r>
              <a:rPr lang="en-US" sz="1600" dirty="0" err="1" smtClean="0"/>
              <a:t>int</a:t>
            </a:r>
            <a:r>
              <a:rPr lang="en-US" sz="1600" dirty="0" smtClean="0"/>
              <a:t> row=0; row&lt;</a:t>
            </a:r>
            <a:r>
              <a:rPr lang="en-US" sz="1600" dirty="0" err="1" smtClean="0"/>
              <a:t>lcd.rows</a:t>
            </a:r>
            <a:r>
              <a:rPr lang="en-US" sz="1600" dirty="0" smtClean="0"/>
              <a:t>(); row++) 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col</a:t>
            </a:r>
            <a:r>
              <a:rPr lang="en-US" sz="1600" dirty="0" smtClean="0"/>
              <a:t>=0;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</a:t>
            </a:r>
            <a:r>
              <a:rPr lang="en-US" sz="1600" dirty="0" err="1" smtClean="0"/>
              <a:t>pc.printf</a:t>
            </a:r>
            <a:r>
              <a:rPr lang="en-US" sz="1600" dirty="0" smtClean="0"/>
              <a:t>("</a:t>
            </a:r>
            <a:r>
              <a:rPr lang="en-US" sz="1600" dirty="0" err="1" smtClean="0"/>
              <a:t>MemAddr</a:t>
            </a:r>
            <a:r>
              <a:rPr lang="en-US" sz="1600" dirty="0" smtClean="0"/>
              <a:t>(Col=%d, Row=%d)=0x%02X</a:t>
            </a:r>
            <a:r>
              <a:rPr lang="en-US" sz="1600" b="1" dirty="0" smtClean="0"/>
              <a:t>\n\r</a:t>
            </a:r>
            <a:r>
              <a:rPr lang="en-US" sz="1600" dirty="0" smtClean="0"/>
              <a:t>", </a:t>
            </a:r>
            <a:r>
              <a:rPr lang="en-US" sz="1600" dirty="0" err="1" smtClean="0"/>
              <a:t>col</a:t>
            </a:r>
            <a:r>
              <a:rPr lang="en-US" sz="1600" dirty="0" smtClean="0"/>
              <a:t>, row, </a:t>
            </a:r>
            <a:r>
              <a:rPr lang="en-US" sz="1600" dirty="0" err="1" smtClean="0"/>
              <a:t>lcd.getAddress</a:t>
            </a:r>
            <a:r>
              <a:rPr lang="en-US" sz="1600" dirty="0" smtClean="0"/>
              <a:t>(</a:t>
            </a:r>
            <a:r>
              <a:rPr lang="en-US" sz="1600" dirty="0" err="1" smtClean="0"/>
              <a:t>col</a:t>
            </a:r>
            <a:r>
              <a:rPr lang="en-US" sz="1600" dirty="0" smtClean="0"/>
              <a:t>, row));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		// </a:t>
            </a:r>
            <a:r>
              <a:rPr lang="en-US" sz="1600" i="1" dirty="0" err="1" smtClean="0"/>
              <a:t>lcd.putc</a:t>
            </a:r>
            <a:r>
              <a:rPr lang="en-US" sz="1600" i="1" dirty="0" smtClean="0"/>
              <a:t>('-');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</a:t>
            </a:r>
            <a:r>
              <a:rPr lang="en-US" sz="1600" dirty="0" err="1" smtClean="0"/>
              <a:t>lcd.putc</a:t>
            </a:r>
            <a:r>
              <a:rPr lang="en-US" sz="1600" dirty="0" smtClean="0"/>
              <a:t>('0' + row);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/>
              <a:t>		for</a:t>
            </a:r>
            <a:r>
              <a:rPr lang="en-US" sz="1600" dirty="0" smtClean="0"/>
              <a:t> (</a:t>
            </a:r>
            <a:r>
              <a:rPr lang="en-US" sz="1600" dirty="0" err="1" smtClean="0"/>
              <a:t>col</a:t>
            </a:r>
            <a:r>
              <a:rPr lang="en-US" sz="1600" dirty="0" smtClean="0"/>
              <a:t>=1; </a:t>
            </a:r>
            <a:r>
              <a:rPr lang="en-US" sz="1600" dirty="0" err="1" smtClean="0"/>
              <a:t>col</a:t>
            </a:r>
            <a:r>
              <a:rPr lang="en-US" sz="1600" dirty="0" smtClean="0"/>
              <a:t>&lt;</a:t>
            </a:r>
            <a:r>
              <a:rPr lang="en-US" sz="1600" dirty="0" err="1" smtClean="0"/>
              <a:t>lcd.columns</a:t>
            </a:r>
            <a:r>
              <a:rPr lang="en-US" sz="1600" dirty="0" smtClean="0"/>
              <a:t>()-1; </a:t>
            </a:r>
            <a:r>
              <a:rPr lang="en-US" sz="1600" dirty="0" err="1" smtClean="0"/>
              <a:t>col</a:t>
            </a:r>
            <a:r>
              <a:rPr lang="en-US" sz="1600" dirty="0" smtClean="0"/>
              <a:t>++) 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	</a:t>
            </a:r>
            <a:r>
              <a:rPr lang="en-US" sz="1600" dirty="0" err="1" smtClean="0"/>
              <a:t>lcd.putc</a:t>
            </a:r>
            <a:r>
              <a:rPr lang="en-US" sz="1600" dirty="0" smtClean="0"/>
              <a:t>('*');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}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</a:t>
            </a:r>
            <a:r>
              <a:rPr lang="en-US" sz="1600" dirty="0" err="1" smtClean="0"/>
              <a:t>pc.printf</a:t>
            </a:r>
            <a:r>
              <a:rPr lang="en-US" sz="1600" dirty="0" smtClean="0"/>
              <a:t>("</a:t>
            </a:r>
            <a:r>
              <a:rPr lang="en-US" sz="1600" dirty="0" err="1" smtClean="0"/>
              <a:t>MemAddr</a:t>
            </a:r>
            <a:r>
              <a:rPr lang="en-US" sz="1600" dirty="0" smtClean="0"/>
              <a:t>(Col=%d, Row=%d)=0x%02X</a:t>
            </a:r>
            <a:r>
              <a:rPr lang="en-US" sz="1600" b="1" dirty="0" smtClean="0"/>
              <a:t>\n\r</a:t>
            </a:r>
            <a:r>
              <a:rPr lang="en-US" sz="1600" dirty="0" smtClean="0"/>
              <a:t>", </a:t>
            </a:r>
            <a:r>
              <a:rPr lang="en-US" sz="1600" dirty="0" err="1" smtClean="0"/>
              <a:t>col</a:t>
            </a:r>
            <a:r>
              <a:rPr lang="en-US" sz="1600" dirty="0" smtClean="0"/>
              <a:t>, row, </a:t>
            </a:r>
            <a:r>
              <a:rPr lang="en-US" sz="1600" dirty="0" err="1" smtClean="0"/>
              <a:t>lcd.getAddress</a:t>
            </a:r>
            <a:r>
              <a:rPr lang="en-US" sz="1600" dirty="0" smtClean="0"/>
              <a:t>(</a:t>
            </a:r>
            <a:r>
              <a:rPr lang="en-US" sz="1600" dirty="0" err="1" smtClean="0"/>
              <a:t>col</a:t>
            </a:r>
            <a:r>
              <a:rPr lang="en-US" sz="1600" dirty="0" smtClean="0"/>
              <a:t>, row));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</a:t>
            </a:r>
            <a:r>
              <a:rPr lang="en-US" sz="1600" dirty="0" err="1" smtClean="0"/>
              <a:t>lcd.putc</a:t>
            </a:r>
            <a:r>
              <a:rPr lang="en-US" sz="1600" dirty="0" smtClean="0"/>
              <a:t>('+');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}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i="1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	// Show cursor as blinking character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err="1" smtClean="0"/>
              <a:t>lcd.setCursor</a:t>
            </a:r>
            <a:r>
              <a:rPr lang="en-US" sz="1600" dirty="0" smtClean="0"/>
              <a:t>(</a:t>
            </a:r>
            <a:r>
              <a:rPr lang="en-US" sz="1600" dirty="0" err="1" smtClean="0"/>
              <a:t>TextLCD</a:t>
            </a:r>
            <a:r>
              <a:rPr lang="en-US" sz="1600" dirty="0" smtClean="0"/>
              <a:t>::</a:t>
            </a:r>
            <a:r>
              <a:rPr lang="en-US" sz="1600" dirty="0" err="1" smtClean="0"/>
              <a:t>CurOff_BlkOn</a:t>
            </a:r>
            <a:r>
              <a:rPr lang="en-US" sz="1600" dirty="0" smtClean="0"/>
              <a:t>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	// Set and show user defined characters. A maximum of 8 UDCs are supported by the HD44780.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/>
              <a:t>	// They are defined by a 5x7 </a:t>
            </a:r>
            <a:r>
              <a:rPr lang="en-US" sz="1600" i="1" dirty="0" err="1" smtClean="0"/>
              <a:t>bitpattern</a:t>
            </a:r>
            <a:r>
              <a:rPr lang="en-US" sz="1600" i="1" dirty="0" smtClean="0"/>
              <a:t>.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err="1" smtClean="0"/>
              <a:t>lcd.setUDC</a:t>
            </a:r>
            <a:r>
              <a:rPr lang="en-US" sz="1600" dirty="0" smtClean="0"/>
              <a:t>(0, (char *) udc_0); </a:t>
            </a:r>
            <a:r>
              <a:rPr lang="en-US" sz="1600" i="1" dirty="0" smtClean="0"/>
              <a:t>// Show |&gt;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err="1" smtClean="0"/>
              <a:t>lcd.putc</a:t>
            </a:r>
            <a:r>
              <a:rPr lang="en-US" sz="1600" dirty="0" smtClean="0"/>
              <a:t>(0);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err="1" smtClean="0"/>
              <a:t>lcd.setUDC</a:t>
            </a:r>
            <a:r>
              <a:rPr lang="en-US" sz="1600" dirty="0" smtClean="0"/>
              <a:t>(1, (char *) udc_1); </a:t>
            </a:r>
            <a:r>
              <a:rPr lang="en-US" sz="1600" i="1" dirty="0" smtClean="0"/>
              <a:t>// Show &lt;|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err="1" smtClean="0"/>
              <a:t>lcd.putc</a:t>
            </a:r>
            <a:r>
              <a:rPr lang="en-US" sz="1600" dirty="0" smtClean="0"/>
              <a:t>(1);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}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E404C0-5DFB-E940-B193-87FFB0562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Serial Data Communication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FAB7EF1-5FC1-6045-925A-3F01AE8BF6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3352812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zh-TW" sz="3100" dirty="0"/>
              <a:t>In serial data transfer, </a:t>
            </a:r>
            <a:r>
              <a:rPr lang="en-US" altLang="zh-TW" sz="3100" dirty="0">
                <a:solidFill>
                  <a:srgbClr val="C00000"/>
                </a:solidFill>
              </a:rPr>
              <a:t>one bit of the data is transmitted at a time</a:t>
            </a:r>
            <a:r>
              <a:rPr lang="en-US" altLang="zh-TW" sz="3100" dirty="0"/>
              <a:t>, along </a:t>
            </a:r>
            <a:r>
              <a:rPr lang="en-US" altLang="zh-TW" sz="3100" dirty="0">
                <a:solidFill>
                  <a:srgbClr val="C00000"/>
                </a:solidFill>
              </a:rPr>
              <a:t>a single interconnection</a:t>
            </a:r>
            <a:r>
              <a:rPr lang="en-US" altLang="zh-TW" sz="3100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US" altLang="zh-TW" sz="2900" dirty="0">
                <a:solidFill>
                  <a:srgbClr val="0000CC"/>
                </a:solidFill>
              </a:rPr>
              <a:t>Less wire lead to less PCB tracks, interconnecting wires, and IC pins.</a:t>
            </a:r>
          </a:p>
          <a:p>
            <a:pPr>
              <a:spcBef>
                <a:spcPts val="1200"/>
              </a:spcBef>
            </a:pPr>
            <a:r>
              <a:rPr lang="en-US" altLang="zh-TW" sz="3100" dirty="0" smtClean="0"/>
              <a:t>How </a:t>
            </a:r>
            <a:r>
              <a:rPr lang="en-US" altLang="zh-TW" sz="3100" dirty="0"/>
              <a:t>does the receiver know when each bit begins and ends, and how does it know when each word begins and ends?</a:t>
            </a:r>
          </a:p>
          <a:p>
            <a:pPr>
              <a:spcBef>
                <a:spcPts val="1200"/>
              </a:spcBef>
            </a:pPr>
            <a:r>
              <a:rPr lang="en-US" altLang="zh-TW" sz="3100" dirty="0" smtClean="0"/>
              <a:t>Synchronous </a:t>
            </a:r>
            <a:r>
              <a:rPr lang="en-US" altLang="zh-TW" sz="3100" dirty="0"/>
              <a:t>serial communication --- The data is </a:t>
            </a:r>
            <a:r>
              <a:rPr lang="en-US" altLang="zh-TW" sz="3100" dirty="0">
                <a:solidFill>
                  <a:srgbClr val="C00000"/>
                </a:solidFill>
              </a:rPr>
              <a:t>synchronized to the clock</a:t>
            </a:r>
          </a:p>
          <a:p>
            <a:pPr lvl="1">
              <a:spcBef>
                <a:spcPts val="1200"/>
              </a:spcBef>
            </a:pPr>
            <a:r>
              <a:rPr lang="en-US" altLang="zh-TW" sz="2900" dirty="0">
                <a:solidFill>
                  <a:srgbClr val="0000CC"/>
                </a:solidFill>
              </a:rPr>
              <a:t>To send a clock signal alongside the data, with one clock pulse per data bit</a:t>
            </a:r>
            <a:r>
              <a:rPr lang="en-US" altLang="zh-TW" sz="2900" dirty="0" smtClean="0">
                <a:solidFill>
                  <a:srgbClr val="0000CC"/>
                </a:solidFill>
              </a:rPr>
              <a:t>.</a:t>
            </a:r>
            <a:endParaRPr lang="en-US" altLang="zh-TW" sz="2900" dirty="0">
              <a:solidFill>
                <a:srgbClr val="0000CC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B9D80D7-9B9D-EC40-9D95-442E3A4CF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4</a:t>
            </a:fld>
            <a:endParaRPr lang="en-US" altLang="zh-TW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743F5046-D5B4-6548-885D-7DECCEEA78AC}"/>
              </a:ext>
            </a:extLst>
          </p:cNvPr>
          <p:cNvSpPr txBox="1"/>
          <p:nvPr/>
        </p:nvSpPr>
        <p:spPr>
          <a:xfrm>
            <a:off x="2500298" y="6326051"/>
            <a:ext cx="427369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25" dirty="0">
                <a:latin typeface="Arial"/>
                <a:cs typeface="Arial"/>
              </a:rPr>
              <a:t>S</a:t>
            </a:r>
            <a:r>
              <a:rPr sz="1600" b="1" spc="-95" dirty="0">
                <a:latin typeface="Arial"/>
                <a:cs typeface="Arial"/>
              </a:rPr>
              <a:t>y</a:t>
            </a:r>
            <a:r>
              <a:rPr sz="1600" b="1" spc="-30" dirty="0">
                <a:latin typeface="Arial"/>
                <a:cs typeface="Arial"/>
              </a:rPr>
              <a:t>n</a:t>
            </a:r>
            <a:r>
              <a:rPr sz="1600" b="1" spc="-25" dirty="0">
                <a:latin typeface="Arial"/>
                <a:cs typeface="Arial"/>
              </a:rPr>
              <a:t>c</a:t>
            </a:r>
            <a:r>
              <a:rPr sz="1600" b="1" spc="-40" dirty="0">
                <a:latin typeface="Arial"/>
                <a:cs typeface="Arial"/>
              </a:rPr>
              <a:t>h</a:t>
            </a:r>
            <a:r>
              <a:rPr sz="1600" b="1" spc="-20" dirty="0">
                <a:latin typeface="Arial"/>
                <a:cs typeface="Arial"/>
              </a:rPr>
              <a:t>r</a:t>
            </a:r>
            <a:r>
              <a:rPr sz="1600" b="1" spc="-25" dirty="0">
                <a:latin typeface="Arial"/>
                <a:cs typeface="Arial"/>
              </a:rPr>
              <a:t>o</a:t>
            </a:r>
            <a:r>
              <a:rPr sz="1600" b="1" spc="-30" dirty="0">
                <a:latin typeface="Arial"/>
                <a:cs typeface="Arial"/>
              </a:rPr>
              <a:t>nou</a:t>
            </a:r>
            <a:r>
              <a:rPr sz="1600" b="1" spc="-10" dirty="0">
                <a:latin typeface="Arial"/>
                <a:cs typeface="Arial"/>
              </a:rPr>
              <a:t>s</a:t>
            </a:r>
            <a:r>
              <a:rPr sz="1600" b="1" spc="9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se</a:t>
            </a:r>
            <a:r>
              <a:rPr sz="1600" b="1" spc="-20" dirty="0">
                <a:latin typeface="Arial"/>
                <a:cs typeface="Arial"/>
              </a:rPr>
              <a:t>r</a:t>
            </a:r>
            <a:r>
              <a:rPr sz="1600" b="1" spc="-25" dirty="0">
                <a:latin typeface="Arial"/>
                <a:cs typeface="Arial"/>
              </a:rPr>
              <a:t>ia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3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da</a:t>
            </a:r>
            <a:r>
              <a:rPr sz="1600" b="1" spc="-40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lang="en-US" altLang="zh-TW" sz="1600" b="1" spc="-10" dirty="0">
                <a:latin typeface="Arial"/>
                <a:cs typeface="Arial"/>
              </a:rPr>
              <a:t> communication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6" name="object 5">
            <a:extLst>
              <a:ext uri="{FF2B5EF4-FFF2-40B4-BE49-F238E27FC236}">
                <a16:creationId xmlns:a16="http://schemas.microsoft.com/office/drawing/2014/main" id="{F745410B-923B-D54F-9D5F-9B6365BFA653}"/>
              </a:ext>
            </a:extLst>
          </p:cNvPr>
          <p:cNvSpPr/>
          <p:nvPr/>
        </p:nvSpPr>
        <p:spPr>
          <a:xfrm>
            <a:off x="857224" y="5040167"/>
            <a:ext cx="7216977" cy="118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966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5" y="666774"/>
            <a:ext cx="9010650" cy="619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40</a:t>
            </a:fld>
            <a:endParaRPr lang="en-US" altLang="zh-TW"/>
          </a:p>
        </p:txBody>
      </p:sp>
      <p:sp>
        <p:nvSpPr>
          <p:cNvPr id="4" name="矩形 3"/>
          <p:cNvSpPr/>
          <p:nvPr/>
        </p:nvSpPr>
        <p:spPr bwMode="auto">
          <a:xfrm>
            <a:off x="1857356" y="2428868"/>
            <a:ext cx="3143272" cy="5715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7643834" y="2428868"/>
            <a:ext cx="1357322" cy="5715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714612" y="142852"/>
            <a:ext cx="3413114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9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FXOS8700CQ</a:t>
            </a:r>
            <a:endParaRPr lang="zh-TW" altLang="en-US" sz="39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41</a:t>
            </a:fld>
            <a:endParaRPr lang="en-US" altLang="zh-TW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1963" y="1519256"/>
            <a:ext cx="822007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文字方塊 3"/>
          <p:cNvSpPr txBox="1"/>
          <p:nvPr/>
        </p:nvSpPr>
        <p:spPr>
          <a:xfrm>
            <a:off x="1928794" y="428604"/>
            <a:ext cx="49391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800" dirty="0" smtClean="0">
                <a:solidFill>
                  <a:srgbClr val="0000CC"/>
                </a:solidFill>
              </a:rPr>
              <a:t>FXOS8700CQ Block Diagram</a:t>
            </a:r>
            <a:endParaRPr lang="zh-TW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42</a:t>
            </a:fld>
            <a:endParaRPr lang="en-US" altLang="zh-TW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6288" y="557236"/>
            <a:ext cx="7591425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矩形 3"/>
          <p:cNvSpPr/>
          <p:nvPr/>
        </p:nvSpPr>
        <p:spPr>
          <a:xfrm>
            <a:off x="1000100" y="119698"/>
            <a:ext cx="69958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800" b="1" dirty="0" smtClean="0">
                <a:solidFill>
                  <a:srgbClr val="0000CC"/>
                </a:solidFill>
              </a:rPr>
              <a:t>Product orientation and axis orientation</a:t>
            </a:r>
            <a:endParaRPr lang="zh-TW" altLang="en-US" sz="2800" dirty="0">
              <a:solidFill>
                <a:srgbClr val="0000C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43</a:t>
            </a:fld>
            <a:endParaRPr lang="en-US" altLang="zh-TW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285728"/>
            <a:ext cx="836295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44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85721" y="71414"/>
            <a:ext cx="8643997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>
                <a:solidFill>
                  <a:srgbClr val="C00000"/>
                </a:solidFill>
              </a:rPr>
              <a:t>#include "</a:t>
            </a:r>
            <a:r>
              <a:rPr lang="en-US" sz="1600" dirty="0" err="1" smtClean="0">
                <a:solidFill>
                  <a:srgbClr val="C00000"/>
                </a:solidFill>
              </a:rPr>
              <a:t>mbed.h</a:t>
            </a:r>
            <a:r>
              <a:rPr lang="en-US" sz="1600" dirty="0" smtClean="0">
                <a:solidFill>
                  <a:srgbClr val="C00000"/>
                </a:solidFill>
              </a:rPr>
              <a:t>"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#include "</a:t>
            </a:r>
            <a:r>
              <a:rPr lang="en-US" sz="1600" dirty="0" err="1" smtClean="0"/>
              <a:t>fsl_port.h</a:t>
            </a:r>
            <a:r>
              <a:rPr lang="en-US" sz="1600" dirty="0" smtClean="0"/>
              <a:t>" 3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#include "</a:t>
            </a:r>
            <a:r>
              <a:rPr lang="en-US" sz="1600" dirty="0" err="1" smtClean="0"/>
              <a:t>fsl_gpio.h</a:t>
            </a:r>
            <a:r>
              <a:rPr lang="en-US" sz="1600" dirty="0" smtClean="0"/>
              <a:t>"</a:t>
            </a:r>
            <a:endParaRPr lang="en-US" sz="1600" dirty="0" smtClean="0">
              <a:solidFill>
                <a:srgbClr val="C00000"/>
              </a:solidFill>
            </a:endParaRP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UINT14_MAX 16383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>
                <a:solidFill>
                  <a:srgbClr val="0000CC"/>
                </a:solidFill>
              </a:rPr>
              <a:t>// FXOS8700CQ I2C slave address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FXOS8700CQ_SLAVE_ADDR0 (0x1E&lt;&lt;1) </a:t>
            </a:r>
            <a:r>
              <a:rPr lang="en-US" sz="1600" i="1" dirty="0" smtClean="0"/>
              <a:t>// with pins SA0=0, SA1=0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FXOS8700CQ_SLAVE_ADDR1 (0x1D&lt;&lt;1) </a:t>
            </a:r>
            <a:r>
              <a:rPr lang="en-US" sz="1600" i="1" dirty="0" smtClean="0"/>
              <a:t>// with pins SA0=1, SA1=0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FXOS8700CQ_SLAVE_ADDR2 (0x1C&lt;&lt;1) </a:t>
            </a:r>
            <a:r>
              <a:rPr lang="en-US" sz="1600" i="1" dirty="0" smtClean="0"/>
              <a:t>// with pins SA0=0, SA1=1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FXOS8700CQ_SLAVE_ADDR3 (0x1F&lt;&lt;1) </a:t>
            </a:r>
            <a:r>
              <a:rPr lang="en-US" sz="1600" i="1" dirty="0" smtClean="0"/>
              <a:t>// with pins SA0=1, SA1=1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>
                <a:solidFill>
                  <a:srgbClr val="0000CC"/>
                </a:solidFill>
              </a:rPr>
              <a:t>// FXOS8700CQ internal register addresses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FXOS8700Q_STATUS 	0x00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FXOS8700Q_WHOAMI 	0x0D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FXOS8700Q_XYZ_DATA_CFG 	0x0E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FXOS8700Q_CTRL_REG1 	0x2A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FXOS8700Q_M_CTRL_REG1 	0x5B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FXOS8700Q_M_CTRL_REG2 	0x5C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FXOS8700Q_WHOAMI_VAL 	0xC7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FXOS8700Q_OUT_X_MSB 	0x01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FXOS8700Q_OUT_Y_MSB 	0x03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FXOS8700Q_OUT_Z_MSB 	0x05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FXOS8700Q_M_OUT_X_MSB 	0x33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FXOS8700Q_M_OUT_Y_MSB 	0x35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#define FXOS8700Q_M_OUT_Z_MSB 	0x37 </a:t>
            </a:r>
          </a:p>
          <a:p>
            <a:r>
              <a:rPr lang="en-US" altLang="zh-TW" sz="1600" dirty="0" smtClean="0">
                <a:solidFill>
                  <a:srgbClr val="0000CC"/>
                </a:solidFill>
              </a:rPr>
              <a:t>// number of bytes to be read from the FXOS8700CQ: status plus 6 channels = 13 bytes</a:t>
            </a:r>
          </a:p>
          <a:p>
            <a:r>
              <a:rPr lang="en-US" altLang="zh-TW" sz="1600" dirty="0" smtClean="0"/>
              <a:t>#define FXOS8711CQFXOS8701CQFXOS8700CQ_READ_LEN 13</a:t>
            </a:r>
            <a:endParaRPr lang="en-US" sz="16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45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85721" y="538722"/>
            <a:ext cx="8643997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>
                <a:solidFill>
                  <a:srgbClr val="FF0000"/>
                </a:solidFill>
              </a:rPr>
              <a:t>I2C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err="1" smtClean="0">
                <a:solidFill>
                  <a:srgbClr val="0000CC"/>
                </a:solidFill>
              </a:rPr>
              <a:t>i2c</a:t>
            </a:r>
            <a:r>
              <a:rPr lang="en-US" sz="1600" dirty="0" smtClean="0">
                <a:solidFill>
                  <a:srgbClr val="C00000"/>
                </a:solidFill>
              </a:rPr>
              <a:t>( D14, D15 );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>
                <a:solidFill>
                  <a:srgbClr val="FF0000"/>
                </a:solidFill>
              </a:rPr>
              <a:t>Serial</a:t>
            </a:r>
            <a:r>
              <a:rPr lang="en-US" sz="1600" dirty="0" smtClean="0">
                <a:solidFill>
                  <a:srgbClr val="C00000"/>
                </a:solidFill>
              </a:rPr>
              <a:t> </a:t>
            </a:r>
            <a:r>
              <a:rPr lang="en-US" sz="1600" dirty="0" smtClean="0">
                <a:solidFill>
                  <a:srgbClr val="0000CC"/>
                </a:solidFill>
              </a:rPr>
              <a:t>pc</a:t>
            </a:r>
            <a:r>
              <a:rPr lang="en-US" sz="1600" dirty="0" smtClean="0">
                <a:solidFill>
                  <a:srgbClr val="C00000"/>
                </a:solidFill>
              </a:rPr>
              <a:t>(USBTX, USBRX);</a:t>
            </a:r>
            <a:r>
              <a:rPr lang="en-US" sz="1600" dirty="0" smtClean="0"/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err="1" smtClean="0"/>
              <a:t>int</a:t>
            </a:r>
            <a:r>
              <a:rPr lang="en-US" sz="1600" dirty="0" smtClean="0"/>
              <a:t> 	</a:t>
            </a:r>
            <a:r>
              <a:rPr lang="en-US" sz="1600" dirty="0" err="1" smtClean="0"/>
              <a:t>m_addr</a:t>
            </a:r>
            <a:r>
              <a:rPr lang="en-US" sz="1600" dirty="0" smtClean="0"/>
              <a:t> = FXOS8700CQ_SLAVE_ADDR1;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>
                <a:solidFill>
                  <a:srgbClr val="0000CC"/>
                </a:solidFill>
              </a:rPr>
              <a:t>void 	FXOS8700CQ_readRegs(</a:t>
            </a:r>
            <a:r>
              <a:rPr lang="en-US" sz="1600" b="1" dirty="0" err="1" smtClean="0">
                <a:solidFill>
                  <a:srgbClr val="0000CC"/>
                </a:solidFill>
              </a:rPr>
              <a:t>int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</a:rPr>
              <a:t>addr</a:t>
            </a:r>
            <a:r>
              <a:rPr lang="en-US" sz="1600" b="1" dirty="0" smtClean="0">
                <a:solidFill>
                  <a:srgbClr val="0000CC"/>
                </a:solidFill>
              </a:rPr>
              <a:t>, uint8_t * data, </a:t>
            </a:r>
            <a:r>
              <a:rPr lang="en-US" sz="1600" b="1" dirty="0" err="1" smtClean="0">
                <a:solidFill>
                  <a:srgbClr val="0000CC"/>
                </a:solidFill>
              </a:rPr>
              <a:t>int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</a:rPr>
              <a:t>len</a:t>
            </a:r>
            <a:r>
              <a:rPr lang="en-US" sz="1600" b="1" dirty="0" smtClean="0">
                <a:solidFill>
                  <a:srgbClr val="0000CC"/>
                </a:solidFill>
              </a:rPr>
              <a:t>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>
                <a:solidFill>
                  <a:srgbClr val="0000CC"/>
                </a:solidFill>
              </a:rPr>
              <a:t>void 	FXOS8700CQ_writeRegs(uint8_t * data, </a:t>
            </a:r>
            <a:r>
              <a:rPr lang="en-US" sz="1600" b="1" dirty="0" err="1" smtClean="0">
                <a:solidFill>
                  <a:srgbClr val="0000CC"/>
                </a:solidFill>
              </a:rPr>
              <a:t>int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</a:rPr>
              <a:t>len</a:t>
            </a:r>
            <a:r>
              <a:rPr lang="en-US" sz="1600" b="1" dirty="0" smtClean="0">
                <a:solidFill>
                  <a:srgbClr val="0000CC"/>
                </a:solidFill>
              </a:rPr>
              <a:t>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err="1" smtClean="0"/>
              <a:t>int</a:t>
            </a:r>
            <a:r>
              <a:rPr lang="en-US" sz="1600" dirty="0" smtClean="0"/>
              <a:t> main()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{ 	</a:t>
            </a:r>
            <a:r>
              <a:rPr lang="en-US" sz="1600" dirty="0" err="1" smtClean="0"/>
              <a:t>pc.baud</a:t>
            </a:r>
            <a:r>
              <a:rPr lang="en-US" sz="1600" dirty="0" smtClean="0"/>
              <a:t>(115200);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uint8_t </a:t>
            </a:r>
            <a:r>
              <a:rPr lang="en-US" sz="1600" dirty="0" err="1" smtClean="0"/>
              <a:t>who_am_i</a:t>
            </a:r>
            <a:r>
              <a:rPr lang="en-US" sz="1600" dirty="0" smtClean="0"/>
              <a:t>, data[2], </a:t>
            </a:r>
            <a:r>
              <a:rPr lang="en-US" sz="1600" b="1" dirty="0" smtClean="0">
                <a:solidFill>
                  <a:srgbClr val="C00000"/>
                </a:solidFill>
              </a:rPr>
              <a:t>res[6]</a:t>
            </a:r>
            <a:r>
              <a:rPr lang="en-US" sz="1600" dirty="0" smtClean="0"/>
              <a:t>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int16_t acc16;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float t[3];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i="1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>
                <a:solidFill>
                  <a:srgbClr val="0000CC"/>
                </a:solidFill>
              </a:rPr>
              <a:t>// Enable the FXOS8700Q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C00000"/>
                </a:solidFill>
              </a:rPr>
              <a:t>FXOS8700CQ_readRegs( FXOS8700Q_CTRL_REG1, &amp;data[1], 1);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data[1] |= 0x01;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data[0] = FXOS8700Q_CTRL_REG1;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smtClean="0">
                <a:solidFill>
                  <a:srgbClr val="C00000"/>
                </a:solidFill>
              </a:rPr>
              <a:t>FXOS8700CQ_writeRegs(data, 2);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i="1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i="1" dirty="0" smtClean="0">
                <a:solidFill>
                  <a:srgbClr val="0000CC"/>
                </a:solidFill>
              </a:rPr>
              <a:t>// Get the slave address</a:t>
            </a:r>
            <a:r>
              <a:rPr lang="en-US" sz="1600" dirty="0" smtClean="0">
                <a:solidFill>
                  <a:srgbClr val="0000CC"/>
                </a:solidFill>
              </a:rPr>
              <a:t>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FXOS8700CQ_readRegs(FXOS8700Q_WHOAMI, &amp;</a:t>
            </a:r>
            <a:r>
              <a:rPr lang="en-US" sz="1600" dirty="0" err="1" smtClean="0"/>
              <a:t>who_am_i</a:t>
            </a:r>
            <a:r>
              <a:rPr lang="en-US" sz="1600" dirty="0" smtClean="0"/>
              <a:t>, 1);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</a:t>
            </a:r>
            <a:r>
              <a:rPr lang="en-US" sz="1600" dirty="0" err="1" smtClean="0"/>
              <a:t>pc.printf</a:t>
            </a:r>
            <a:r>
              <a:rPr lang="en-US" sz="1600" dirty="0" smtClean="0"/>
              <a:t>("Here is %x</a:t>
            </a:r>
            <a:r>
              <a:rPr lang="en-US" sz="1600" b="1" dirty="0" smtClean="0"/>
              <a:t>\r\n</a:t>
            </a:r>
            <a:r>
              <a:rPr lang="en-US" sz="1600" dirty="0" smtClean="0"/>
              <a:t>", </a:t>
            </a:r>
            <a:r>
              <a:rPr lang="en-US" sz="1600" dirty="0" err="1" smtClean="0"/>
              <a:t>who_am_i</a:t>
            </a:r>
            <a:r>
              <a:rPr lang="en-US" sz="1600" dirty="0" smtClean="0"/>
              <a:t>);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46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85721" y="538722"/>
            <a:ext cx="864399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/>
              <a:t>	while</a:t>
            </a:r>
            <a:r>
              <a:rPr lang="en-US" sz="1600" dirty="0" smtClean="0"/>
              <a:t> (true) {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</a:t>
            </a:r>
            <a:r>
              <a:rPr lang="en-US" sz="1600" b="1" dirty="0" smtClean="0">
                <a:solidFill>
                  <a:srgbClr val="C00000"/>
                </a:solidFill>
              </a:rPr>
              <a:t>FXOS8700CQ_readRegs(FXOS8700Q_OUT_X_MSB, res, 6);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acc16 = (res[0] &lt;&lt; 6) | (res[1] &gt;&gt; 2);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/>
              <a:t>		if</a:t>
            </a:r>
            <a:r>
              <a:rPr lang="en-US" sz="1600" dirty="0" smtClean="0"/>
              <a:t> (acc16 &gt; UINT14_MAX/2)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	acc16 -= UINT14_MAX;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t[0] = ((float)acc16) / 4096.0f;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acc16 = (res[2] &lt;&lt; 6) | (res[3] &gt;&gt; 2);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/>
              <a:t>		if</a:t>
            </a:r>
            <a:r>
              <a:rPr lang="en-US" sz="1600" dirty="0" smtClean="0"/>
              <a:t> (acc16 &gt; UINT14_MAX/2)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	acc16 -= UINT14_MAX;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t[1] = ((float)acc16) / 4096.0f;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acc16 = (res[4] &lt;&lt; 6) | (res[5] &gt;&gt; 2);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/>
              <a:t>		if</a:t>
            </a:r>
            <a:r>
              <a:rPr lang="en-US" sz="1600" dirty="0" smtClean="0"/>
              <a:t> (acc16 &gt; UINT14_MAX/2)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	acc16 -= UINT14_MAX;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t[2] = ((float)acc16) / 4096.0f;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</a:t>
            </a:r>
            <a:r>
              <a:rPr lang="en-US" sz="1600" dirty="0" err="1" smtClean="0"/>
              <a:t>printf</a:t>
            </a:r>
            <a:r>
              <a:rPr lang="en-US" sz="1600" dirty="0" smtClean="0"/>
              <a:t>("FXOS8700Q ACC: X=%1.4f(%</a:t>
            </a:r>
            <a:r>
              <a:rPr lang="en-US" sz="1600" dirty="0" err="1" smtClean="0"/>
              <a:t>x%x</a:t>
            </a:r>
            <a:r>
              <a:rPr lang="en-US" sz="1600" dirty="0" smtClean="0"/>
              <a:t>) Y=%1.4f(%</a:t>
            </a:r>
            <a:r>
              <a:rPr lang="en-US" sz="1600" dirty="0" err="1" smtClean="0"/>
              <a:t>x%x</a:t>
            </a:r>
            <a:r>
              <a:rPr lang="en-US" sz="1600" dirty="0" smtClean="0"/>
              <a:t>) Z=%1.4f(%</a:t>
            </a:r>
            <a:r>
              <a:rPr lang="en-US" sz="1600" dirty="0" err="1" smtClean="0"/>
              <a:t>x%x</a:t>
            </a:r>
            <a:r>
              <a:rPr lang="en-US" sz="1600" dirty="0" smtClean="0"/>
              <a:t>)</a:t>
            </a:r>
            <a:r>
              <a:rPr lang="en-US" sz="1600" b="1" dirty="0" smtClean="0"/>
              <a:t>\r\n</a:t>
            </a:r>
            <a:r>
              <a:rPr lang="en-US" sz="1600" dirty="0" smtClean="0"/>
              <a:t>",\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	t[0], res[0], res[1],\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	t[1], res[2], res[3],\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	t[2], res[4], res[5]\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	wait(1.0);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}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}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47</a:t>
            </a:fld>
            <a:endParaRPr lang="en-US" altLang="zh-TW"/>
          </a:p>
        </p:txBody>
      </p:sp>
      <p:sp>
        <p:nvSpPr>
          <p:cNvPr id="3" name="文字方塊 2"/>
          <p:cNvSpPr txBox="1"/>
          <p:nvPr/>
        </p:nvSpPr>
        <p:spPr>
          <a:xfrm>
            <a:off x="285721" y="538722"/>
            <a:ext cx="86439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>
                <a:solidFill>
                  <a:srgbClr val="0000CC"/>
                </a:solidFill>
              </a:rPr>
              <a:t>void FXOS8700CQ_readRegs(</a:t>
            </a:r>
            <a:r>
              <a:rPr lang="en-US" sz="1600" b="1" dirty="0" err="1" smtClean="0">
                <a:solidFill>
                  <a:srgbClr val="0000CC"/>
                </a:solidFill>
              </a:rPr>
              <a:t>int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</a:rPr>
              <a:t>addr</a:t>
            </a:r>
            <a:r>
              <a:rPr lang="en-US" sz="1600" b="1" dirty="0" smtClean="0">
                <a:solidFill>
                  <a:srgbClr val="0000CC"/>
                </a:solidFill>
              </a:rPr>
              <a:t>, uint8_t * data, </a:t>
            </a:r>
            <a:r>
              <a:rPr lang="en-US" sz="1600" b="1" dirty="0" err="1" smtClean="0">
                <a:solidFill>
                  <a:srgbClr val="0000CC"/>
                </a:solidFill>
              </a:rPr>
              <a:t>int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</a:rPr>
              <a:t>len</a:t>
            </a:r>
            <a:r>
              <a:rPr lang="en-US" sz="1600" b="1" dirty="0" smtClean="0">
                <a:solidFill>
                  <a:srgbClr val="0000CC"/>
                </a:solidFill>
              </a:rPr>
              <a:t>)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char t = </a:t>
            </a:r>
            <a:r>
              <a:rPr lang="en-US" sz="1600" dirty="0" err="1" smtClean="0"/>
              <a:t>addr</a:t>
            </a:r>
            <a:r>
              <a:rPr lang="en-US" sz="1600" dirty="0" smtClean="0"/>
              <a:t>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i2c.write(</a:t>
            </a:r>
            <a:r>
              <a:rPr lang="en-US" sz="1600" dirty="0" err="1" smtClean="0"/>
              <a:t>m_addr</a:t>
            </a:r>
            <a:r>
              <a:rPr lang="en-US" sz="1600" dirty="0" smtClean="0"/>
              <a:t>, &amp;t, 1, true);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i2c.read(</a:t>
            </a:r>
            <a:r>
              <a:rPr lang="en-US" sz="1600" dirty="0" err="1" smtClean="0"/>
              <a:t>m_addr</a:t>
            </a:r>
            <a:r>
              <a:rPr lang="en-US" sz="1600" dirty="0" smtClean="0"/>
              <a:t>, (char *)data, </a:t>
            </a:r>
            <a:r>
              <a:rPr lang="en-US" sz="1600" dirty="0" err="1" smtClean="0"/>
              <a:t>len</a:t>
            </a:r>
            <a:r>
              <a:rPr lang="en-US" sz="1600" dirty="0" smtClean="0"/>
              <a:t>);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}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endParaRPr lang="en-US" sz="1600" dirty="0" smtClean="0"/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b="1" dirty="0" smtClean="0">
                <a:solidFill>
                  <a:srgbClr val="0000CC"/>
                </a:solidFill>
              </a:rPr>
              <a:t>void FXOS8700CQ_writeRegs(uint8_t * data, </a:t>
            </a:r>
            <a:r>
              <a:rPr lang="en-US" sz="1600" b="1" dirty="0" err="1" smtClean="0">
                <a:solidFill>
                  <a:srgbClr val="0000CC"/>
                </a:solidFill>
              </a:rPr>
              <a:t>int</a:t>
            </a:r>
            <a:r>
              <a:rPr lang="en-US" sz="1600" b="1" dirty="0" smtClean="0">
                <a:solidFill>
                  <a:srgbClr val="0000CC"/>
                </a:solidFill>
              </a:rPr>
              <a:t> </a:t>
            </a:r>
            <a:r>
              <a:rPr lang="en-US" sz="1600" b="1" dirty="0" err="1" smtClean="0">
                <a:solidFill>
                  <a:srgbClr val="0000CC"/>
                </a:solidFill>
              </a:rPr>
              <a:t>len</a:t>
            </a:r>
            <a:r>
              <a:rPr lang="en-US" sz="1600" b="1" dirty="0" smtClean="0">
                <a:solidFill>
                  <a:srgbClr val="0000CC"/>
                </a:solidFill>
              </a:rPr>
              <a:t>)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{ 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	i2c.write(</a:t>
            </a:r>
            <a:r>
              <a:rPr lang="en-US" sz="1600" dirty="0" err="1" smtClean="0"/>
              <a:t>m_addr</a:t>
            </a:r>
            <a:r>
              <a:rPr lang="en-US" sz="1600" dirty="0" smtClean="0"/>
              <a:t>, (char *)data, </a:t>
            </a:r>
            <a:r>
              <a:rPr lang="en-US" sz="1600" dirty="0" err="1" smtClean="0"/>
              <a:t>len</a:t>
            </a:r>
            <a:r>
              <a:rPr lang="en-US" sz="1600" dirty="0" smtClean="0"/>
              <a:t>);</a:t>
            </a:r>
          </a:p>
          <a:p>
            <a:pPr>
              <a:tabLst>
                <a:tab pos="534988" algn="l"/>
                <a:tab pos="1082675" algn="l"/>
                <a:tab pos="1617663" algn="l"/>
              </a:tabLst>
            </a:pPr>
            <a:r>
              <a:rPr lang="en-US" sz="1600" dirty="0" smtClean="0"/>
              <a:t>}</a:t>
            </a:r>
            <a:endParaRPr lang="zh-TW" altLang="en-US" sz="16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571472" y="4643446"/>
            <a:ext cx="7215237" cy="14773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FXOS8700Q ACC: X=-0.0061(ff98) Y=-0.0229(fe84) Z=0.9893(3f50) FXOS8700Q ACC: X=-0.0054(ffa4) Y=-0.0232(fe80) Z=0.9841(3efc) FXOS8700Q ACC: X=-0.0073(ff84) Y=-0.0227(fe88) Z=0.9844(3f0) FXOS8700Q ACC: X=-0.0054(ffa4) Y=-0.0208(fea8) Z=0.9836(3ef4) FXOS8700Q ACC: X=-0.0083(ff74) Y=-0.0227(fe88) Z=0.9849(3f8)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500034" y="4214818"/>
            <a:ext cx="72152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Push the reset button on the microcontroller and it will start.</a:t>
            </a:r>
            <a:endParaRPr lang="zh-TW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3048A5-8392-5346-BFE2-C2794724F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I2C comments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E82B568-C911-C64F-87EC-16D11ED3A4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altLang="zh-TW" dirty="0"/>
          </a:p>
          <a:p>
            <a:r>
              <a:rPr lang="en-US" altLang="zh-TW" dirty="0"/>
              <a:t>An extra (clock) line needs to go to every data node.</a:t>
            </a:r>
          </a:p>
          <a:p>
            <a:endParaRPr lang="en-US" altLang="zh-TW" dirty="0"/>
          </a:p>
          <a:p>
            <a:r>
              <a:rPr lang="en-US" altLang="zh-TW" dirty="0"/>
              <a:t>The bandwidth needed for the clock is always twice the bandwidth needed for the data; therefore, it is the demands of the clock which limit the overall data rate.</a:t>
            </a:r>
          </a:p>
          <a:p>
            <a:endParaRPr lang="en-US" altLang="zh-TW" dirty="0"/>
          </a:p>
          <a:p>
            <a:r>
              <a:rPr lang="en-US" altLang="zh-TW" dirty="0"/>
              <a:t>Over long distances, clock and data themselves could lose synchronization.</a:t>
            </a:r>
          </a:p>
          <a:p>
            <a:endParaRPr lang="en-US" altLang="zh-TW" dirty="0"/>
          </a:p>
          <a:p>
            <a:r>
              <a:rPr lang="en-US" altLang="zh-TW" dirty="0"/>
              <a:t>No error checking.</a:t>
            </a:r>
          </a:p>
          <a:p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3B38460-03F7-6D44-A3E3-BD1CD8A87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6451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4E79F65-5A30-344A-A383-0693F269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Asynchronous serial data communication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59B887-FF26-E448-B962-668C16667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2"/>
            <a:ext cx="8115328" cy="4638695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zh-TW" b="1" dirty="0">
                <a:solidFill>
                  <a:srgbClr val="C00000"/>
                </a:solidFill>
              </a:rPr>
              <a:t>Asynchronous  communication  </a:t>
            </a:r>
            <a:r>
              <a:rPr lang="en-US" altLang="zh-TW" dirty="0"/>
              <a:t>doesn’t  require  the  clock  to  be  connected  between  nodes. </a:t>
            </a:r>
          </a:p>
          <a:p>
            <a:pPr>
              <a:spcBef>
                <a:spcPts val="1200"/>
              </a:spcBef>
            </a:pPr>
            <a:r>
              <a:rPr lang="en-US" altLang="zh-TW" b="1" dirty="0" smtClean="0">
                <a:solidFill>
                  <a:srgbClr val="0000CC"/>
                </a:solidFill>
              </a:rPr>
              <a:t>Data </a:t>
            </a:r>
            <a:r>
              <a:rPr lang="en-US" altLang="zh-TW" b="1" dirty="0">
                <a:solidFill>
                  <a:srgbClr val="0000CC"/>
                </a:solidFill>
              </a:rPr>
              <a:t>rate (baud rate)</a:t>
            </a:r>
            <a:r>
              <a:rPr lang="en-US" altLang="zh-TW" dirty="0"/>
              <a:t> is  predetermined  –  both  transmitter  and  receiver  are  pre-set to recognize the same data rate.  Hence each node needs an accurate  and stable clock source, from which the data rate (internal clock) can be generated.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Each  </a:t>
            </a:r>
            <a:r>
              <a:rPr lang="en-US" altLang="zh-TW" dirty="0"/>
              <a:t>byte or word is  framed with a </a:t>
            </a:r>
            <a:r>
              <a:rPr lang="en-US" altLang="zh-TW" dirty="0">
                <a:solidFill>
                  <a:srgbClr val="0000CC"/>
                </a:solidFill>
              </a:rPr>
              <a:t>Start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CC"/>
                </a:solidFill>
              </a:rPr>
              <a:t>Stop bit</a:t>
            </a:r>
            <a:r>
              <a:rPr lang="en-US" altLang="zh-TW" dirty="0"/>
              <a:t>.  These allow synchronization to be initiated before the data starts to flow.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After </a:t>
            </a:r>
            <a:r>
              <a:rPr lang="en-US" altLang="zh-TW" dirty="0"/>
              <a:t>“Start” bit is received, a double-rate clock starts to sample data to avoid wrong data capture.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An </a:t>
            </a:r>
            <a:r>
              <a:rPr lang="en-US" altLang="zh-TW" dirty="0"/>
              <a:t>asynchronous serial port is generally called a </a:t>
            </a:r>
            <a:r>
              <a:rPr lang="en-US" altLang="zh-TW" b="1" dirty="0">
                <a:solidFill>
                  <a:srgbClr val="C00000"/>
                </a:solidFill>
              </a:rPr>
              <a:t>UART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rgbClr val="0000CC"/>
                </a:solidFill>
              </a:rPr>
              <a:t>Universal Asynchronous  Receiver/ Transmitter</a:t>
            </a:r>
            <a:r>
              <a:rPr lang="en-US" altLang="zh-TW" dirty="0"/>
              <a:t>.  A UART  has  one  connection  for  transmitted data, called </a:t>
            </a:r>
            <a:r>
              <a:rPr lang="en-US" altLang="zh-TW" b="1" dirty="0">
                <a:solidFill>
                  <a:srgbClr val="C00000"/>
                </a:solidFill>
              </a:rPr>
              <a:t>TX</a:t>
            </a:r>
            <a:r>
              <a:rPr lang="en-US" altLang="zh-TW" dirty="0"/>
              <a:t>, and another for received data, called </a:t>
            </a:r>
            <a:r>
              <a:rPr lang="en-US" altLang="zh-TW" b="1" dirty="0">
                <a:solidFill>
                  <a:srgbClr val="C00000"/>
                </a:solidFill>
              </a:rPr>
              <a:t>RX</a:t>
            </a:r>
            <a:r>
              <a:rPr lang="en-US" altLang="zh-TW" dirty="0"/>
              <a:t>. </a:t>
            </a:r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BE439EE-4BA0-9949-8B1F-173BB3EAF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49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54085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FB7075C-82B6-7F4B-8FE4-55A2E9856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The </a:t>
            </a:r>
            <a:r>
              <a:rPr lang="en-US" altLang="zh-TW" dirty="0" smtClean="0"/>
              <a:t>Basics of Serial Port: </a:t>
            </a:r>
            <a:br>
              <a:rPr lang="en-US" altLang="zh-TW" dirty="0" smtClean="0"/>
            </a:br>
            <a:r>
              <a:rPr lang="en-US" altLang="zh-TW" dirty="0" smtClean="0"/>
              <a:t>Shift </a:t>
            </a:r>
            <a:r>
              <a:rPr lang="en-US" altLang="zh-TW" dirty="0"/>
              <a:t>Register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DA059CF-1481-0A45-B9B9-88223F809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934762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/>
              <a:t>An essential feature of most serial links is a </a:t>
            </a:r>
            <a:r>
              <a:rPr lang="en-US" altLang="zh-TW" b="1" dirty="0">
                <a:solidFill>
                  <a:srgbClr val="C00000"/>
                </a:solidFill>
              </a:rPr>
              <a:t>shift register</a:t>
            </a:r>
            <a:r>
              <a:rPr lang="en-US" altLang="zh-TW" dirty="0"/>
              <a:t>. This is made up of a string of flip-flops, connected so that the output of one is connected to the input of the next. Each flip-flop holds one bit of information.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7B49030-08D2-AB41-B3F4-D32D1E2AD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</a:t>
            </a:fld>
            <a:endParaRPr lang="en-US" altLang="zh-TW"/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1595CC55-65F3-8E43-8C39-49D703973564}"/>
              </a:ext>
            </a:extLst>
          </p:cNvPr>
          <p:cNvSpPr/>
          <p:nvPr/>
        </p:nvSpPr>
        <p:spPr>
          <a:xfrm>
            <a:off x="1231979" y="4261629"/>
            <a:ext cx="523240" cy="791210"/>
          </a:xfrm>
          <a:custGeom>
            <a:avLst/>
            <a:gdLst/>
            <a:ahLst/>
            <a:cxnLst/>
            <a:rect l="l" t="t" r="r" b="b"/>
            <a:pathLst>
              <a:path w="523240" h="791210">
                <a:moveTo>
                  <a:pt x="0" y="790956"/>
                </a:moveTo>
                <a:lnTo>
                  <a:pt x="522732" y="790956"/>
                </a:lnTo>
                <a:lnTo>
                  <a:pt x="522732" y="0"/>
                </a:lnTo>
                <a:lnTo>
                  <a:pt x="0" y="0"/>
                </a:lnTo>
                <a:lnTo>
                  <a:pt x="0" y="790956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137E968E-682C-B845-8008-D00A7A0EB0DE}"/>
              </a:ext>
            </a:extLst>
          </p:cNvPr>
          <p:cNvSpPr/>
          <p:nvPr/>
        </p:nvSpPr>
        <p:spPr>
          <a:xfrm>
            <a:off x="908129" y="4399550"/>
            <a:ext cx="330835" cy="0"/>
          </a:xfrm>
          <a:custGeom>
            <a:avLst/>
            <a:gdLst/>
            <a:ahLst/>
            <a:cxnLst/>
            <a:rect l="l" t="t" r="r" b="b"/>
            <a:pathLst>
              <a:path w="330834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D36DC674-A9AC-DE41-A974-72E640A52A42}"/>
              </a:ext>
            </a:extLst>
          </p:cNvPr>
          <p:cNvSpPr/>
          <p:nvPr/>
        </p:nvSpPr>
        <p:spPr>
          <a:xfrm>
            <a:off x="1761570" y="4399550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A0E8846B-DBC6-2543-82D4-02B45301303B}"/>
              </a:ext>
            </a:extLst>
          </p:cNvPr>
          <p:cNvSpPr/>
          <p:nvPr/>
        </p:nvSpPr>
        <p:spPr>
          <a:xfrm>
            <a:off x="1238837" y="459767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0"/>
                </a:moveTo>
                <a:lnTo>
                  <a:pt x="65531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6">
            <a:extLst>
              <a:ext uri="{FF2B5EF4-FFF2-40B4-BE49-F238E27FC236}">
                <a16:creationId xmlns:a16="http://schemas.microsoft.com/office/drawing/2014/main" id="{5A2BD3C0-B01C-2C42-8C0B-437D5458BFB1}"/>
              </a:ext>
            </a:extLst>
          </p:cNvPr>
          <p:cNvSpPr/>
          <p:nvPr/>
        </p:nvSpPr>
        <p:spPr>
          <a:xfrm>
            <a:off x="1238837" y="4663203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5531" y="0"/>
                </a:moveTo>
                <a:lnTo>
                  <a:pt x="0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>
            <a:extLst>
              <a:ext uri="{FF2B5EF4-FFF2-40B4-BE49-F238E27FC236}">
                <a16:creationId xmlns:a16="http://schemas.microsoft.com/office/drawing/2014/main" id="{C6A855F3-2B1D-6148-AF84-B240AE9B1C8F}"/>
              </a:ext>
            </a:extLst>
          </p:cNvPr>
          <p:cNvSpPr txBox="1"/>
          <p:nvPr/>
        </p:nvSpPr>
        <p:spPr>
          <a:xfrm>
            <a:off x="1257075" y="4345908"/>
            <a:ext cx="117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4700EE74-97E6-1846-A023-92EB31D1F0BF}"/>
              </a:ext>
            </a:extLst>
          </p:cNvPr>
          <p:cNvSpPr txBox="1"/>
          <p:nvPr/>
        </p:nvSpPr>
        <p:spPr>
          <a:xfrm>
            <a:off x="1617043" y="4345908"/>
            <a:ext cx="1244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Q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5E8AF870-E5A5-2E4B-98E4-B9BB1D5DF5D2}"/>
              </a:ext>
            </a:extLst>
          </p:cNvPr>
          <p:cNvSpPr/>
          <p:nvPr/>
        </p:nvSpPr>
        <p:spPr>
          <a:xfrm>
            <a:off x="1958165" y="4004835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394715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0">
            <a:extLst>
              <a:ext uri="{FF2B5EF4-FFF2-40B4-BE49-F238E27FC236}">
                <a16:creationId xmlns:a16="http://schemas.microsoft.com/office/drawing/2014/main" id="{FB1AF483-E155-D049-8646-650004718E92}"/>
              </a:ext>
            </a:extLst>
          </p:cNvPr>
          <p:cNvSpPr/>
          <p:nvPr/>
        </p:nvSpPr>
        <p:spPr>
          <a:xfrm>
            <a:off x="1919304" y="4362212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47243" y="0"/>
                </a:moveTo>
                <a:lnTo>
                  <a:pt x="7239" y="15747"/>
                </a:lnTo>
                <a:lnTo>
                  <a:pt x="0" y="36702"/>
                </a:lnTo>
                <a:lnTo>
                  <a:pt x="2667" y="50545"/>
                </a:lnTo>
                <a:lnTo>
                  <a:pt x="10159" y="62229"/>
                </a:lnTo>
                <a:lnTo>
                  <a:pt x="21081" y="70612"/>
                </a:lnTo>
                <a:lnTo>
                  <a:pt x="34543" y="74675"/>
                </a:lnTo>
                <a:lnTo>
                  <a:pt x="49656" y="72389"/>
                </a:lnTo>
                <a:lnTo>
                  <a:pt x="62230" y="65658"/>
                </a:lnTo>
                <a:lnTo>
                  <a:pt x="71247" y="55752"/>
                </a:lnTo>
                <a:lnTo>
                  <a:pt x="76200" y="43433"/>
                </a:lnTo>
                <a:lnTo>
                  <a:pt x="74294" y="27558"/>
                </a:lnTo>
                <a:lnTo>
                  <a:pt x="68199" y="14731"/>
                </a:lnTo>
                <a:lnTo>
                  <a:pt x="58800" y="5333"/>
                </a:lnTo>
                <a:lnTo>
                  <a:pt x="47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2">
            <a:extLst>
              <a:ext uri="{FF2B5EF4-FFF2-40B4-BE49-F238E27FC236}">
                <a16:creationId xmlns:a16="http://schemas.microsoft.com/office/drawing/2014/main" id="{2B201A15-DE77-3E4A-9692-0D31963CA448}"/>
              </a:ext>
            </a:extLst>
          </p:cNvPr>
          <p:cNvSpPr/>
          <p:nvPr/>
        </p:nvSpPr>
        <p:spPr>
          <a:xfrm>
            <a:off x="2147904" y="4261629"/>
            <a:ext cx="523240" cy="791210"/>
          </a:xfrm>
          <a:custGeom>
            <a:avLst/>
            <a:gdLst/>
            <a:ahLst/>
            <a:cxnLst/>
            <a:rect l="l" t="t" r="r" b="b"/>
            <a:pathLst>
              <a:path w="523239" h="791210">
                <a:moveTo>
                  <a:pt x="0" y="790956"/>
                </a:moveTo>
                <a:lnTo>
                  <a:pt x="522731" y="790956"/>
                </a:lnTo>
                <a:lnTo>
                  <a:pt x="522731" y="0"/>
                </a:lnTo>
                <a:lnTo>
                  <a:pt x="0" y="0"/>
                </a:lnTo>
                <a:lnTo>
                  <a:pt x="0" y="790956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3">
            <a:extLst>
              <a:ext uri="{FF2B5EF4-FFF2-40B4-BE49-F238E27FC236}">
                <a16:creationId xmlns:a16="http://schemas.microsoft.com/office/drawing/2014/main" id="{FB9438B0-CF12-8B4E-A98E-3B91F70A5D01}"/>
              </a:ext>
            </a:extLst>
          </p:cNvPr>
          <p:cNvSpPr/>
          <p:nvPr/>
        </p:nvSpPr>
        <p:spPr>
          <a:xfrm>
            <a:off x="2679017" y="4399550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4">
                <a:moveTo>
                  <a:pt x="0" y="0"/>
                </a:moveTo>
                <a:lnTo>
                  <a:pt x="39166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4">
            <a:extLst>
              <a:ext uri="{FF2B5EF4-FFF2-40B4-BE49-F238E27FC236}">
                <a16:creationId xmlns:a16="http://schemas.microsoft.com/office/drawing/2014/main" id="{5F6D6FA9-2F7B-4D48-8773-16F694BF1C86}"/>
              </a:ext>
            </a:extLst>
          </p:cNvPr>
          <p:cNvSpPr/>
          <p:nvPr/>
        </p:nvSpPr>
        <p:spPr>
          <a:xfrm>
            <a:off x="2154761" y="459767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31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5">
            <a:extLst>
              <a:ext uri="{FF2B5EF4-FFF2-40B4-BE49-F238E27FC236}">
                <a16:creationId xmlns:a16="http://schemas.microsoft.com/office/drawing/2014/main" id="{EE0D4EE9-583A-2441-B0A5-B20303984795}"/>
              </a:ext>
            </a:extLst>
          </p:cNvPr>
          <p:cNvSpPr/>
          <p:nvPr/>
        </p:nvSpPr>
        <p:spPr>
          <a:xfrm>
            <a:off x="2154761" y="4663203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5531" y="0"/>
                </a:moveTo>
                <a:lnTo>
                  <a:pt x="0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6">
            <a:extLst>
              <a:ext uri="{FF2B5EF4-FFF2-40B4-BE49-F238E27FC236}">
                <a16:creationId xmlns:a16="http://schemas.microsoft.com/office/drawing/2014/main" id="{B0271BFB-5679-CC48-8039-2396F995AD71}"/>
              </a:ext>
            </a:extLst>
          </p:cNvPr>
          <p:cNvSpPr/>
          <p:nvPr/>
        </p:nvSpPr>
        <p:spPr>
          <a:xfrm>
            <a:off x="1958165" y="466320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7">
            <a:extLst>
              <a:ext uri="{FF2B5EF4-FFF2-40B4-BE49-F238E27FC236}">
                <a16:creationId xmlns:a16="http://schemas.microsoft.com/office/drawing/2014/main" id="{D66EB929-6A85-CC4D-91F1-001DF92A64D9}"/>
              </a:ext>
            </a:extLst>
          </p:cNvPr>
          <p:cNvSpPr txBox="1"/>
          <p:nvPr/>
        </p:nvSpPr>
        <p:spPr>
          <a:xfrm>
            <a:off x="2173558" y="4345908"/>
            <a:ext cx="117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18">
            <a:extLst>
              <a:ext uri="{FF2B5EF4-FFF2-40B4-BE49-F238E27FC236}">
                <a16:creationId xmlns:a16="http://schemas.microsoft.com/office/drawing/2014/main" id="{1DCC63CF-1328-5C46-A1BB-DCCC4D8D31EC}"/>
              </a:ext>
            </a:extLst>
          </p:cNvPr>
          <p:cNvSpPr txBox="1"/>
          <p:nvPr/>
        </p:nvSpPr>
        <p:spPr>
          <a:xfrm>
            <a:off x="2533857" y="4345908"/>
            <a:ext cx="1244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Q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19">
            <a:extLst>
              <a:ext uri="{FF2B5EF4-FFF2-40B4-BE49-F238E27FC236}">
                <a16:creationId xmlns:a16="http://schemas.microsoft.com/office/drawing/2014/main" id="{6DF1408D-5DCC-BB46-A1E8-051C3075F03F}"/>
              </a:ext>
            </a:extLst>
          </p:cNvPr>
          <p:cNvSpPr/>
          <p:nvPr/>
        </p:nvSpPr>
        <p:spPr>
          <a:xfrm>
            <a:off x="2874089" y="4004835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394715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0">
            <a:extLst>
              <a:ext uri="{FF2B5EF4-FFF2-40B4-BE49-F238E27FC236}">
                <a16:creationId xmlns:a16="http://schemas.microsoft.com/office/drawing/2014/main" id="{A110EC27-7148-D244-A95E-6032ACCD7239}"/>
              </a:ext>
            </a:extLst>
          </p:cNvPr>
          <p:cNvSpPr/>
          <p:nvPr/>
        </p:nvSpPr>
        <p:spPr>
          <a:xfrm>
            <a:off x="2835227" y="4362212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47370" y="0"/>
                </a:moveTo>
                <a:lnTo>
                  <a:pt x="7365" y="15620"/>
                </a:lnTo>
                <a:lnTo>
                  <a:pt x="0" y="36702"/>
                </a:lnTo>
                <a:lnTo>
                  <a:pt x="2793" y="50545"/>
                </a:lnTo>
                <a:lnTo>
                  <a:pt x="10159" y="62102"/>
                </a:lnTo>
                <a:lnTo>
                  <a:pt x="21208" y="70612"/>
                </a:lnTo>
                <a:lnTo>
                  <a:pt x="34417" y="74675"/>
                </a:lnTo>
                <a:lnTo>
                  <a:pt x="49656" y="72389"/>
                </a:lnTo>
                <a:lnTo>
                  <a:pt x="62230" y="65785"/>
                </a:lnTo>
                <a:lnTo>
                  <a:pt x="71246" y="55879"/>
                </a:lnTo>
                <a:lnTo>
                  <a:pt x="76200" y="43560"/>
                </a:lnTo>
                <a:lnTo>
                  <a:pt x="74294" y="27685"/>
                </a:lnTo>
                <a:lnTo>
                  <a:pt x="68199" y="14731"/>
                </a:lnTo>
                <a:lnTo>
                  <a:pt x="58927" y="5333"/>
                </a:lnTo>
                <a:lnTo>
                  <a:pt x="473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2">
            <a:extLst>
              <a:ext uri="{FF2B5EF4-FFF2-40B4-BE49-F238E27FC236}">
                <a16:creationId xmlns:a16="http://schemas.microsoft.com/office/drawing/2014/main" id="{8E134486-3264-5D42-8952-AE963B17EB1C}"/>
              </a:ext>
            </a:extLst>
          </p:cNvPr>
          <p:cNvSpPr/>
          <p:nvPr/>
        </p:nvSpPr>
        <p:spPr>
          <a:xfrm>
            <a:off x="1958165" y="4663203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0"/>
                </a:moveTo>
                <a:lnTo>
                  <a:pt x="0" y="59131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3">
            <a:extLst>
              <a:ext uri="{FF2B5EF4-FFF2-40B4-BE49-F238E27FC236}">
                <a16:creationId xmlns:a16="http://schemas.microsoft.com/office/drawing/2014/main" id="{2AE3B60A-3877-5749-BE2E-C6A3A1C30966}"/>
              </a:ext>
            </a:extLst>
          </p:cNvPr>
          <p:cNvSpPr/>
          <p:nvPr/>
        </p:nvSpPr>
        <p:spPr>
          <a:xfrm>
            <a:off x="1042241" y="466320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4">
            <a:extLst>
              <a:ext uri="{FF2B5EF4-FFF2-40B4-BE49-F238E27FC236}">
                <a16:creationId xmlns:a16="http://schemas.microsoft.com/office/drawing/2014/main" id="{06AA0592-8C82-D04D-9FCF-DF0937AAC5B0}"/>
              </a:ext>
            </a:extLst>
          </p:cNvPr>
          <p:cNvSpPr/>
          <p:nvPr/>
        </p:nvSpPr>
        <p:spPr>
          <a:xfrm>
            <a:off x="1042241" y="4663203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0"/>
                </a:moveTo>
                <a:lnTo>
                  <a:pt x="0" y="59131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5">
            <a:extLst>
              <a:ext uri="{FF2B5EF4-FFF2-40B4-BE49-F238E27FC236}">
                <a16:creationId xmlns:a16="http://schemas.microsoft.com/office/drawing/2014/main" id="{B9CA890C-3F5E-1E4F-A55C-E22448FA1554}"/>
              </a:ext>
            </a:extLst>
          </p:cNvPr>
          <p:cNvSpPr/>
          <p:nvPr/>
        </p:nvSpPr>
        <p:spPr>
          <a:xfrm>
            <a:off x="1919304" y="5217176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46990" y="0"/>
                </a:moveTo>
                <a:lnTo>
                  <a:pt x="7239" y="15875"/>
                </a:lnTo>
                <a:lnTo>
                  <a:pt x="0" y="36956"/>
                </a:lnTo>
                <a:lnTo>
                  <a:pt x="2793" y="50673"/>
                </a:lnTo>
                <a:lnTo>
                  <a:pt x="10159" y="62356"/>
                </a:lnTo>
                <a:lnTo>
                  <a:pt x="21209" y="70738"/>
                </a:lnTo>
                <a:lnTo>
                  <a:pt x="34671" y="74675"/>
                </a:lnTo>
                <a:lnTo>
                  <a:pt x="49784" y="72262"/>
                </a:lnTo>
                <a:lnTo>
                  <a:pt x="62356" y="65658"/>
                </a:lnTo>
                <a:lnTo>
                  <a:pt x="71374" y="55625"/>
                </a:lnTo>
                <a:lnTo>
                  <a:pt x="76200" y="43306"/>
                </a:lnTo>
                <a:lnTo>
                  <a:pt x="74168" y="27558"/>
                </a:lnTo>
                <a:lnTo>
                  <a:pt x="68072" y="14605"/>
                </a:lnTo>
                <a:lnTo>
                  <a:pt x="58674" y="5333"/>
                </a:lnTo>
                <a:lnTo>
                  <a:pt x="4699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8">
            <a:extLst>
              <a:ext uri="{FF2B5EF4-FFF2-40B4-BE49-F238E27FC236}">
                <a16:creationId xmlns:a16="http://schemas.microsoft.com/office/drawing/2014/main" id="{A38FD0A0-38A6-124D-99C4-E33B8789A92D}"/>
              </a:ext>
            </a:extLst>
          </p:cNvPr>
          <p:cNvSpPr/>
          <p:nvPr/>
        </p:nvSpPr>
        <p:spPr>
          <a:xfrm>
            <a:off x="1003379" y="5217176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46151" y="0"/>
                </a:moveTo>
                <a:lnTo>
                  <a:pt x="7111" y="15875"/>
                </a:lnTo>
                <a:lnTo>
                  <a:pt x="0" y="37083"/>
                </a:lnTo>
                <a:lnTo>
                  <a:pt x="2667" y="50673"/>
                </a:lnTo>
                <a:lnTo>
                  <a:pt x="9956" y="62230"/>
                </a:lnTo>
                <a:lnTo>
                  <a:pt x="20777" y="70612"/>
                </a:lnTo>
                <a:lnTo>
                  <a:pt x="34023" y="74675"/>
                </a:lnTo>
                <a:lnTo>
                  <a:pt x="48971" y="72262"/>
                </a:lnTo>
                <a:lnTo>
                  <a:pt x="61201" y="65658"/>
                </a:lnTo>
                <a:lnTo>
                  <a:pt x="70002" y="55625"/>
                </a:lnTo>
                <a:lnTo>
                  <a:pt x="74675" y="43306"/>
                </a:lnTo>
                <a:lnTo>
                  <a:pt x="72720" y="27431"/>
                </a:lnTo>
                <a:lnTo>
                  <a:pt x="66725" y="14605"/>
                </a:lnTo>
                <a:lnTo>
                  <a:pt x="57581" y="5333"/>
                </a:lnTo>
                <a:lnTo>
                  <a:pt x="4615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31">
            <a:extLst>
              <a:ext uri="{FF2B5EF4-FFF2-40B4-BE49-F238E27FC236}">
                <a16:creationId xmlns:a16="http://schemas.microsoft.com/office/drawing/2014/main" id="{7A7693CD-FCDC-2949-80E0-BAF70D9D22E6}"/>
              </a:ext>
            </a:extLst>
          </p:cNvPr>
          <p:cNvSpPr/>
          <p:nvPr/>
        </p:nvSpPr>
        <p:spPr>
          <a:xfrm>
            <a:off x="3065352" y="4261629"/>
            <a:ext cx="521334" cy="791210"/>
          </a:xfrm>
          <a:custGeom>
            <a:avLst/>
            <a:gdLst/>
            <a:ahLst/>
            <a:cxnLst/>
            <a:rect l="l" t="t" r="r" b="b"/>
            <a:pathLst>
              <a:path w="521335" h="791210">
                <a:moveTo>
                  <a:pt x="0" y="790956"/>
                </a:moveTo>
                <a:lnTo>
                  <a:pt x="521207" y="790956"/>
                </a:lnTo>
                <a:lnTo>
                  <a:pt x="521207" y="0"/>
                </a:lnTo>
                <a:lnTo>
                  <a:pt x="0" y="0"/>
                </a:lnTo>
                <a:lnTo>
                  <a:pt x="0" y="790956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32">
            <a:extLst>
              <a:ext uri="{FF2B5EF4-FFF2-40B4-BE49-F238E27FC236}">
                <a16:creationId xmlns:a16="http://schemas.microsoft.com/office/drawing/2014/main" id="{BC2344E5-C1B1-4D45-8DF7-98C980362B62}"/>
              </a:ext>
            </a:extLst>
          </p:cNvPr>
          <p:cNvSpPr/>
          <p:nvPr/>
        </p:nvSpPr>
        <p:spPr>
          <a:xfrm>
            <a:off x="3594942" y="4399550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3">
            <a:extLst>
              <a:ext uri="{FF2B5EF4-FFF2-40B4-BE49-F238E27FC236}">
                <a16:creationId xmlns:a16="http://schemas.microsoft.com/office/drawing/2014/main" id="{981E9DF8-0A47-8F49-8E8E-329CC925B604}"/>
              </a:ext>
            </a:extLst>
          </p:cNvPr>
          <p:cNvSpPr/>
          <p:nvPr/>
        </p:nvSpPr>
        <p:spPr>
          <a:xfrm>
            <a:off x="3070686" y="459767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31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4">
            <a:extLst>
              <a:ext uri="{FF2B5EF4-FFF2-40B4-BE49-F238E27FC236}">
                <a16:creationId xmlns:a16="http://schemas.microsoft.com/office/drawing/2014/main" id="{8DBECE3F-78A0-4949-85B4-E579429A6E1A}"/>
              </a:ext>
            </a:extLst>
          </p:cNvPr>
          <p:cNvSpPr/>
          <p:nvPr/>
        </p:nvSpPr>
        <p:spPr>
          <a:xfrm>
            <a:off x="3070686" y="4663203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5531" y="0"/>
                </a:moveTo>
                <a:lnTo>
                  <a:pt x="0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5">
            <a:extLst>
              <a:ext uri="{FF2B5EF4-FFF2-40B4-BE49-F238E27FC236}">
                <a16:creationId xmlns:a16="http://schemas.microsoft.com/office/drawing/2014/main" id="{612FCD5E-667B-3942-B42C-6BC58A95AFA0}"/>
              </a:ext>
            </a:extLst>
          </p:cNvPr>
          <p:cNvSpPr txBox="1"/>
          <p:nvPr/>
        </p:nvSpPr>
        <p:spPr>
          <a:xfrm>
            <a:off x="3090498" y="4345908"/>
            <a:ext cx="3530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sz="1000" b="1" spc="-10" dirty="0">
                <a:latin typeface="Times New Roman"/>
                <a:cs typeface="Times New Roman"/>
              </a:rPr>
              <a:t>D	Q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6">
            <a:extLst>
              <a:ext uri="{FF2B5EF4-FFF2-40B4-BE49-F238E27FC236}">
                <a16:creationId xmlns:a16="http://schemas.microsoft.com/office/drawing/2014/main" id="{BA66DBB9-294A-7649-8378-E4FD38861B80}"/>
              </a:ext>
            </a:extLst>
          </p:cNvPr>
          <p:cNvSpPr/>
          <p:nvPr/>
        </p:nvSpPr>
        <p:spPr>
          <a:xfrm>
            <a:off x="3791538" y="4004835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394715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7">
            <a:extLst>
              <a:ext uri="{FF2B5EF4-FFF2-40B4-BE49-F238E27FC236}">
                <a16:creationId xmlns:a16="http://schemas.microsoft.com/office/drawing/2014/main" id="{932B5316-D6C3-3140-BB84-FBBD7DB1A4F2}"/>
              </a:ext>
            </a:extLst>
          </p:cNvPr>
          <p:cNvSpPr/>
          <p:nvPr/>
        </p:nvSpPr>
        <p:spPr>
          <a:xfrm>
            <a:off x="3752675" y="4362212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46482" y="0"/>
                </a:moveTo>
                <a:lnTo>
                  <a:pt x="7238" y="15620"/>
                </a:lnTo>
                <a:lnTo>
                  <a:pt x="0" y="36702"/>
                </a:lnTo>
                <a:lnTo>
                  <a:pt x="2667" y="50545"/>
                </a:lnTo>
                <a:lnTo>
                  <a:pt x="9906" y="62102"/>
                </a:lnTo>
                <a:lnTo>
                  <a:pt x="20700" y="70612"/>
                </a:lnTo>
                <a:lnTo>
                  <a:pt x="33782" y="74675"/>
                </a:lnTo>
                <a:lnTo>
                  <a:pt x="48641" y="72389"/>
                </a:lnTo>
                <a:lnTo>
                  <a:pt x="60960" y="65785"/>
                </a:lnTo>
                <a:lnTo>
                  <a:pt x="69850" y="55879"/>
                </a:lnTo>
                <a:lnTo>
                  <a:pt x="74675" y="43560"/>
                </a:lnTo>
                <a:lnTo>
                  <a:pt x="72771" y="27685"/>
                </a:lnTo>
                <a:lnTo>
                  <a:pt x="66801" y="14731"/>
                </a:lnTo>
                <a:lnTo>
                  <a:pt x="57785" y="5333"/>
                </a:lnTo>
                <a:lnTo>
                  <a:pt x="4648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41">
            <a:extLst>
              <a:ext uri="{FF2B5EF4-FFF2-40B4-BE49-F238E27FC236}">
                <a16:creationId xmlns:a16="http://schemas.microsoft.com/office/drawing/2014/main" id="{1F335352-B700-CC42-8510-9497C10DE095}"/>
              </a:ext>
            </a:extLst>
          </p:cNvPr>
          <p:cNvSpPr/>
          <p:nvPr/>
        </p:nvSpPr>
        <p:spPr>
          <a:xfrm>
            <a:off x="3981275" y="4261629"/>
            <a:ext cx="523240" cy="791210"/>
          </a:xfrm>
          <a:custGeom>
            <a:avLst/>
            <a:gdLst/>
            <a:ahLst/>
            <a:cxnLst/>
            <a:rect l="l" t="t" r="r" b="b"/>
            <a:pathLst>
              <a:path w="523239" h="791210">
                <a:moveTo>
                  <a:pt x="0" y="790956"/>
                </a:moveTo>
                <a:lnTo>
                  <a:pt x="522732" y="790956"/>
                </a:lnTo>
                <a:lnTo>
                  <a:pt x="522732" y="0"/>
                </a:lnTo>
                <a:lnTo>
                  <a:pt x="0" y="0"/>
                </a:lnTo>
                <a:lnTo>
                  <a:pt x="0" y="790956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42">
            <a:extLst>
              <a:ext uri="{FF2B5EF4-FFF2-40B4-BE49-F238E27FC236}">
                <a16:creationId xmlns:a16="http://schemas.microsoft.com/office/drawing/2014/main" id="{3D2D7B66-681D-FC41-A27F-82F2BDD08181}"/>
              </a:ext>
            </a:extLst>
          </p:cNvPr>
          <p:cNvSpPr/>
          <p:nvPr/>
        </p:nvSpPr>
        <p:spPr>
          <a:xfrm>
            <a:off x="4510865" y="4399550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43">
            <a:extLst>
              <a:ext uri="{FF2B5EF4-FFF2-40B4-BE49-F238E27FC236}">
                <a16:creationId xmlns:a16="http://schemas.microsoft.com/office/drawing/2014/main" id="{E38D1DFD-A698-4949-BB78-6C72B611454D}"/>
              </a:ext>
            </a:extLst>
          </p:cNvPr>
          <p:cNvSpPr/>
          <p:nvPr/>
        </p:nvSpPr>
        <p:spPr>
          <a:xfrm>
            <a:off x="3988133" y="4597670"/>
            <a:ext cx="64135" cy="66040"/>
          </a:xfrm>
          <a:custGeom>
            <a:avLst/>
            <a:gdLst/>
            <a:ahLst/>
            <a:cxnLst/>
            <a:rect l="l" t="t" r="r" b="b"/>
            <a:pathLst>
              <a:path w="64135" h="66039">
                <a:moveTo>
                  <a:pt x="0" y="0"/>
                </a:moveTo>
                <a:lnTo>
                  <a:pt x="64008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44">
            <a:extLst>
              <a:ext uri="{FF2B5EF4-FFF2-40B4-BE49-F238E27FC236}">
                <a16:creationId xmlns:a16="http://schemas.microsoft.com/office/drawing/2014/main" id="{6162CB49-39A8-0F40-B3FC-FCA0C4C566A6}"/>
              </a:ext>
            </a:extLst>
          </p:cNvPr>
          <p:cNvSpPr/>
          <p:nvPr/>
        </p:nvSpPr>
        <p:spPr>
          <a:xfrm>
            <a:off x="3988133" y="4663203"/>
            <a:ext cx="64135" cy="66040"/>
          </a:xfrm>
          <a:custGeom>
            <a:avLst/>
            <a:gdLst/>
            <a:ahLst/>
            <a:cxnLst/>
            <a:rect l="l" t="t" r="r" b="b"/>
            <a:pathLst>
              <a:path w="64135" h="66039">
                <a:moveTo>
                  <a:pt x="64008" y="0"/>
                </a:moveTo>
                <a:lnTo>
                  <a:pt x="0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45">
            <a:extLst>
              <a:ext uri="{FF2B5EF4-FFF2-40B4-BE49-F238E27FC236}">
                <a16:creationId xmlns:a16="http://schemas.microsoft.com/office/drawing/2014/main" id="{1AED5197-CAA4-304F-8A3B-778ADE0BAE09}"/>
              </a:ext>
            </a:extLst>
          </p:cNvPr>
          <p:cNvSpPr/>
          <p:nvPr/>
        </p:nvSpPr>
        <p:spPr>
          <a:xfrm>
            <a:off x="3791538" y="466320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6">
            <a:extLst>
              <a:ext uri="{FF2B5EF4-FFF2-40B4-BE49-F238E27FC236}">
                <a16:creationId xmlns:a16="http://schemas.microsoft.com/office/drawing/2014/main" id="{55B704A9-195D-5E4A-AE54-FD139F775130}"/>
              </a:ext>
            </a:extLst>
          </p:cNvPr>
          <p:cNvSpPr txBox="1"/>
          <p:nvPr/>
        </p:nvSpPr>
        <p:spPr>
          <a:xfrm>
            <a:off x="4006930" y="4345908"/>
            <a:ext cx="117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7">
            <a:extLst>
              <a:ext uri="{FF2B5EF4-FFF2-40B4-BE49-F238E27FC236}">
                <a16:creationId xmlns:a16="http://schemas.microsoft.com/office/drawing/2014/main" id="{B9885F6E-3B32-D748-90DE-B47969295BEE}"/>
              </a:ext>
            </a:extLst>
          </p:cNvPr>
          <p:cNvSpPr txBox="1"/>
          <p:nvPr/>
        </p:nvSpPr>
        <p:spPr>
          <a:xfrm>
            <a:off x="4366975" y="4345908"/>
            <a:ext cx="1244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Q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8">
            <a:extLst>
              <a:ext uri="{FF2B5EF4-FFF2-40B4-BE49-F238E27FC236}">
                <a16:creationId xmlns:a16="http://schemas.microsoft.com/office/drawing/2014/main" id="{2BD8450A-9E3C-1446-A1C9-7477BB1149A8}"/>
              </a:ext>
            </a:extLst>
          </p:cNvPr>
          <p:cNvSpPr/>
          <p:nvPr/>
        </p:nvSpPr>
        <p:spPr>
          <a:xfrm>
            <a:off x="4707462" y="4004835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394715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9">
            <a:extLst>
              <a:ext uri="{FF2B5EF4-FFF2-40B4-BE49-F238E27FC236}">
                <a16:creationId xmlns:a16="http://schemas.microsoft.com/office/drawing/2014/main" id="{53EE82BD-2537-0E4C-B5AD-69CC030D61A2}"/>
              </a:ext>
            </a:extLst>
          </p:cNvPr>
          <p:cNvSpPr/>
          <p:nvPr/>
        </p:nvSpPr>
        <p:spPr>
          <a:xfrm>
            <a:off x="4668600" y="4362212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47371" y="0"/>
                </a:moveTo>
                <a:lnTo>
                  <a:pt x="7365" y="15620"/>
                </a:lnTo>
                <a:lnTo>
                  <a:pt x="0" y="36702"/>
                </a:lnTo>
                <a:lnTo>
                  <a:pt x="2794" y="50545"/>
                </a:lnTo>
                <a:lnTo>
                  <a:pt x="10160" y="62102"/>
                </a:lnTo>
                <a:lnTo>
                  <a:pt x="21209" y="70612"/>
                </a:lnTo>
                <a:lnTo>
                  <a:pt x="34417" y="74675"/>
                </a:lnTo>
                <a:lnTo>
                  <a:pt x="49657" y="72389"/>
                </a:lnTo>
                <a:lnTo>
                  <a:pt x="62230" y="65785"/>
                </a:lnTo>
                <a:lnTo>
                  <a:pt x="71247" y="55879"/>
                </a:lnTo>
                <a:lnTo>
                  <a:pt x="76200" y="43560"/>
                </a:lnTo>
                <a:lnTo>
                  <a:pt x="74295" y="27685"/>
                </a:lnTo>
                <a:lnTo>
                  <a:pt x="68199" y="14731"/>
                </a:lnTo>
                <a:lnTo>
                  <a:pt x="58927" y="5333"/>
                </a:lnTo>
                <a:lnTo>
                  <a:pt x="4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51">
            <a:extLst>
              <a:ext uri="{FF2B5EF4-FFF2-40B4-BE49-F238E27FC236}">
                <a16:creationId xmlns:a16="http://schemas.microsoft.com/office/drawing/2014/main" id="{389A0A53-13FD-3E46-941C-E7AE15C2FE21}"/>
              </a:ext>
            </a:extLst>
          </p:cNvPr>
          <p:cNvSpPr/>
          <p:nvPr/>
        </p:nvSpPr>
        <p:spPr>
          <a:xfrm>
            <a:off x="3791538" y="4663203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0"/>
                </a:moveTo>
                <a:lnTo>
                  <a:pt x="0" y="59131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52">
            <a:extLst>
              <a:ext uri="{FF2B5EF4-FFF2-40B4-BE49-F238E27FC236}">
                <a16:creationId xmlns:a16="http://schemas.microsoft.com/office/drawing/2014/main" id="{E9D84949-233B-3D4F-BD99-96A02370FA2E}"/>
              </a:ext>
            </a:extLst>
          </p:cNvPr>
          <p:cNvSpPr/>
          <p:nvPr/>
        </p:nvSpPr>
        <p:spPr>
          <a:xfrm>
            <a:off x="2874089" y="466320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5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53">
            <a:extLst>
              <a:ext uri="{FF2B5EF4-FFF2-40B4-BE49-F238E27FC236}">
                <a16:creationId xmlns:a16="http://schemas.microsoft.com/office/drawing/2014/main" id="{287F8B3B-4E58-E04F-82F4-52789894001C}"/>
              </a:ext>
            </a:extLst>
          </p:cNvPr>
          <p:cNvSpPr/>
          <p:nvPr/>
        </p:nvSpPr>
        <p:spPr>
          <a:xfrm>
            <a:off x="2874089" y="4663203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0"/>
                </a:moveTo>
                <a:lnTo>
                  <a:pt x="0" y="59131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54">
            <a:extLst>
              <a:ext uri="{FF2B5EF4-FFF2-40B4-BE49-F238E27FC236}">
                <a16:creationId xmlns:a16="http://schemas.microsoft.com/office/drawing/2014/main" id="{941BA71A-A1D4-3845-89A4-3335D3B410CB}"/>
              </a:ext>
            </a:extLst>
          </p:cNvPr>
          <p:cNvSpPr/>
          <p:nvPr/>
        </p:nvSpPr>
        <p:spPr>
          <a:xfrm>
            <a:off x="3752675" y="5217176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46228" y="0"/>
                </a:moveTo>
                <a:lnTo>
                  <a:pt x="7238" y="15748"/>
                </a:lnTo>
                <a:lnTo>
                  <a:pt x="0" y="37083"/>
                </a:lnTo>
                <a:lnTo>
                  <a:pt x="2667" y="50673"/>
                </a:lnTo>
                <a:lnTo>
                  <a:pt x="10033" y="62230"/>
                </a:lnTo>
                <a:lnTo>
                  <a:pt x="20828" y="70612"/>
                </a:lnTo>
                <a:lnTo>
                  <a:pt x="33909" y="74675"/>
                </a:lnTo>
                <a:lnTo>
                  <a:pt x="48768" y="72262"/>
                </a:lnTo>
                <a:lnTo>
                  <a:pt x="61087" y="65658"/>
                </a:lnTo>
                <a:lnTo>
                  <a:pt x="69976" y="55752"/>
                </a:lnTo>
                <a:lnTo>
                  <a:pt x="74675" y="43433"/>
                </a:lnTo>
                <a:lnTo>
                  <a:pt x="72771" y="27558"/>
                </a:lnTo>
                <a:lnTo>
                  <a:pt x="66801" y="14731"/>
                </a:lnTo>
                <a:lnTo>
                  <a:pt x="57658" y="5333"/>
                </a:lnTo>
                <a:lnTo>
                  <a:pt x="462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57">
            <a:extLst>
              <a:ext uri="{FF2B5EF4-FFF2-40B4-BE49-F238E27FC236}">
                <a16:creationId xmlns:a16="http://schemas.microsoft.com/office/drawing/2014/main" id="{991C2934-5FF4-1949-9D63-E34DEFB5C21B}"/>
              </a:ext>
            </a:extLst>
          </p:cNvPr>
          <p:cNvSpPr/>
          <p:nvPr/>
        </p:nvSpPr>
        <p:spPr>
          <a:xfrm>
            <a:off x="2835227" y="5217176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47243" y="0"/>
                </a:moveTo>
                <a:lnTo>
                  <a:pt x="7365" y="15748"/>
                </a:lnTo>
                <a:lnTo>
                  <a:pt x="0" y="36956"/>
                </a:lnTo>
                <a:lnTo>
                  <a:pt x="2793" y="50673"/>
                </a:lnTo>
                <a:lnTo>
                  <a:pt x="10287" y="62230"/>
                </a:lnTo>
                <a:lnTo>
                  <a:pt x="21208" y="70612"/>
                </a:lnTo>
                <a:lnTo>
                  <a:pt x="34670" y="74675"/>
                </a:lnTo>
                <a:lnTo>
                  <a:pt x="49783" y="72262"/>
                </a:lnTo>
                <a:lnTo>
                  <a:pt x="62356" y="65658"/>
                </a:lnTo>
                <a:lnTo>
                  <a:pt x="71374" y="55752"/>
                </a:lnTo>
                <a:lnTo>
                  <a:pt x="76200" y="43433"/>
                </a:lnTo>
                <a:lnTo>
                  <a:pt x="74168" y="27558"/>
                </a:lnTo>
                <a:lnTo>
                  <a:pt x="68071" y="14731"/>
                </a:lnTo>
                <a:lnTo>
                  <a:pt x="58800" y="5333"/>
                </a:lnTo>
                <a:lnTo>
                  <a:pt x="472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60">
            <a:extLst>
              <a:ext uri="{FF2B5EF4-FFF2-40B4-BE49-F238E27FC236}">
                <a16:creationId xmlns:a16="http://schemas.microsoft.com/office/drawing/2014/main" id="{5F6DEB5C-E28A-1849-BD74-4DE7CEBB02A7}"/>
              </a:ext>
            </a:extLst>
          </p:cNvPr>
          <p:cNvSpPr/>
          <p:nvPr/>
        </p:nvSpPr>
        <p:spPr>
          <a:xfrm>
            <a:off x="4897200" y="4261629"/>
            <a:ext cx="523240" cy="791210"/>
          </a:xfrm>
          <a:custGeom>
            <a:avLst/>
            <a:gdLst/>
            <a:ahLst/>
            <a:cxnLst/>
            <a:rect l="l" t="t" r="r" b="b"/>
            <a:pathLst>
              <a:path w="523239" h="791210">
                <a:moveTo>
                  <a:pt x="0" y="790956"/>
                </a:moveTo>
                <a:lnTo>
                  <a:pt x="522732" y="790956"/>
                </a:lnTo>
                <a:lnTo>
                  <a:pt x="522732" y="0"/>
                </a:lnTo>
                <a:lnTo>
                  <a:pt x="0" y="0"/>
                </a:lnTo>
                <a:lnTo>
                  <a:pt x="0" y="790956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61">
            <a:extLst>
              <a:ext uri="{FF2B5EF4-FFF2-40B4-BE49-F238E27FC236}">
                <a16:creationId xmlns:a16="http://schemas.microsoft.com/office/drawing/2014/main" id="{21C54C48-FDDC-A348-9B1C-A676F4E37D2F}"/>
              </a:ext>
            </a:extLst>
          </p:cNvPr>
          <p:cNvSpPr/>
          <p:nvPr/>
        </p:nvSpPr>
        <p:spPr>
          <a:xfrm>
            <a:off x="5426789" y="4399550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62">
            <a:extLst>
              <a:ext uri="{FF2B5EF4-FFF2-40B4-BE49-F238E27FC236}">
                <a16:creationId xmlns:a16="http://schemas.microsoft.com/office/drawing/2014/main" id="{77C4B7E3-5440-1A4E-886A-3B03CD380E7E}"/>
              </a:ext>
            </a:extLst>
          </p:cNvPr>
          <p:cNvSpPr/>
          <p:nvPr/>
        </p:nvSpPr>
        <p:spPr>
          <a:xfrm>
            <a:off x="4904057" y="459767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31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63">
            <a:extLst>
              <a:ext uri="{FF2B5EF4-FFF2-40B4-BE49-F238E27FC236}">
                <a16:creationId xmlns:a16="http://schemas.microsoft.com/office/drawing/2014/main" id="{235E41C0-FC12-464B-8633-FDD5A2E88E43}"/>
              </a:ext>
            </a:extLst>
          </p:cNvPr>
          <p:cNvSpPr/>
          <p:nvPr/>
        </p:nvSpPr>
        <p:spPr>
          <a:xfrm>
            <a:off x="4904057" y="4663203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5531" y="0"/>
                </a:moveTo>
                <a:lnTo>
                  <a:pt x="0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64">
            <a:extLst>
              <a:ext uri="{FF2B5EF4-FFF2-40B4-BE49-F238E27FC236}">
                <a16:creationId xmlns:a16="http://schemas.microsoft.com/office/drawing/2014/main" id="{6DA916D9-8873-1047-8A29-A2071E523111}"/>
              </a:ext>
            </a:extLst>
          </p:cNvPr>
          <p:cNvSpPr txBox="1"/>
          <p:nvPr/>
        </p:nvSpPr>
        <p:spPr>
          <a:xfrm>
            <a:off x="4923488" y="4345908"/>
            <a:ext cx="117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65">
            <a:extLst>
              <a:ext uri="{FF2B5EF4-FFF2-40B4-BE49-F238E27FC236}">
                <a16:creationId xmlns:a16="http://schemas.microsoft.com/office/drawing/2014/main" id="{5C3A0933-3B15-4149-BF5E-586E67AC00EB}"/>
              </a:ext>
            </a:extLst>
          </p:cNvPr>
          <p:cNvSpPr txBox="1"/>
          <p:nvPr/>
        </p:nvSpPr>
        <p:spPr>
          <a:xfrm>
            <a:off x="5283533" y="4345908"/>
            <a:ext cx="1244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Q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5" name="object 66">
            <a:extLst>
              <a:ext uri="{FF2B5EF4-FFF2-40B4-BE49-F238E27FC236}">
                <a16:creationId xmlns:a16="http://schemas.microsoft.com/office/drawing/2014/main" id="{13329684-96EE-3343-B4E5-87E49DCB8568}"/>
              </a:ext>
            </a:extLst>
          </p:cNvPr>
          <p:cNvSpPr/>
          <p:nvPr/>
        </p:nvSpPr>
        <p:spPr>
          <a:xfrm>
            <a:off x="5623386" y="4004835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394715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67">
            <a:extLst>
              <a:ext uri="{FF2B5EF4-FFF2-40B4-BE49-F238E27FC236}">
                <a16:creationId xmlns:a16="http://schemas.microsoft.com/office/drawing/2014/main" id="{52267045-688D-AB4A-9CEE-3E39EBF53CF9}"/>
              </a:ext>
            </a:extLst>
          </p:cNvPr>
          <p:cNvSpPr/>
          <p:nvPr/>
        </p:nvSpPr>
        <p:spPr>
          <a:xfrm>
            <a:off x="5584524" y="4362212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47371" y="0"/>
                </a:moveTo>
                <a:lnTo>
                  <a:pt x="7365" y="15620"/>
                </a:lnTo>
                <a:lnTo>
                  <a:pt x="0" y="36702"/>
                </a:lnTo>
                <a:lnTo>
                  <a:pt x="2794" y="50545"/>
                </a:lnTo>
                <a:lnTo>
                  <a:pt x="10160" y="62102"/>
                </a:lnTo>
                <a:lnTo>
                  <a:pt x="21082" y="70612"/>
                </a:lnTo>
                <a:lnTo>
                  <a:pt x="34544" y="74675"/>
                </a:lnTo>
                <a:lnTo>
                  <a:pt x="49657" y="72389"/>
                </a:lnTo>
                <a:lnTo>
                  <a:pt x="62230" y="65785"/>
                </a:lnTo>
                <a:lnTo>
                  <a:pt x="71247" y="55879"/>
                </a:lnTo>
                <a:lnTo>
                  <a:pt x="76200" y="43560"/>
                </a:lnTo>
                <a:lnTo>
                  <a:pt x="74295" y="27685"/>
                </a:lnTo>
                <a:lnTo>
                  <a:pt x="68199" y="14731"/>
                </a:lnTo>
                <a:lnTo>
                  <a:pt x="58927" y="5333"/>
                </a:lnTo>
                <a:lnTo>
                  <a:pt x="4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69">
            <a:extLst>
              <a:ext uri="{FF2B5EF4-FFF2-40B4-BE49-F238E27FC236}">
                <a16:creationId xmlns:a16="http://schemas.microsoft.com/office/drawing/2014/main" id="{E45C0036-8653-C04B-92FD-5EEA0787691F}"/>
              </a:ext>
            </a:extLst>
          </p:cNvPr>
          <p:cNvSpPr/>
          <p:nvPr/>
        </p:nvSpPr>
        <p:spPr>
          <a:xfrm>
            <a:off x="5814648" y="4261629"/>
            <a:ext cx="521334" cy="791210"/>
          </a:xfrm>
          <a:custGeom>
            <a:avLst/>
            <a:gdLst/>
            <a:ahLst/>
            <a:cxnLst/>
            <a:rect l="l" t="t" r="r" b="b"/>
            <a:pathLst>
              <a:path w="521335" h="791210">
                <a:moveTo>
                  <a:pt x="0" y="790956"/>
                </a:moveTo>
                <a:lnTo>
                  <a:pt x="521208" y="790956"/>
                </a:lnTo>
                <a:lnTo>
                  <a:pt x="521208" y="0"/>
                </a:lnTo>
                <a:lnTo>
                  <a:pt x="0" y="0"/>
                </a:lnTo>
                <a:lnTo>
                  <a:pt x="0" y="790956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70">
            <a:extLst>
              <a:ext uri="{FF2B5EF4-FFF2-40B4-BE49-F238E27FC236}">
                <a16:creationId xmlns:a16="http://schemas.microsoft.com/office/drawing/2014/main" id="{EE63CDB7-C3A9-014F-B309-37C04E68AC77}"/>
              </a:ext>
            </a:extLst>
          </p:cNvPr>
          <p:cNvSpPr/>
          <p:nvPr/>
        </p:nvSpPr>
        <p:spPr>
          <a:xfrm>
            <a:off x="6344238" y="4399550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71">
            <a:extLst>
              <a:ext uri="{FF2B5EF4-FFF2-40B4-BE49-F238E27FC236}">
                <a16:creationId xmlns:a16="http://schemas.microsoft.com/office/drawing/2014/main" id="{F1C8CD83-79CE-1141-95EE-E3C6CD622635}"/>
              </a:ext>
            </a:extLst>
          </p:cNvPr>
          <p:cNvSpPr/>
          <p:nvPr/>
        </p:nvSpPr>
        <p:spPr>
          <a:xfrm>
            <a:off x="5819981" y="459767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0" y="0"/>
                </a:moveTo>
                <a:lnTo>
                  <a:pt x="65531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72">
            <a:extLst>
              <a:ext uri="{FF2B5EF4-FFF2-40B4-BE49-F238E27FC236}">
                <a16:creationId xmlns:a16="http://schemas.microsoft.com/office/drawing/2014/main" id="{9F91E0EA-108E-BC44-B884-1E7E325CACD5}"/>
              </a:ext>
            </a:extLst>
          </p:cNvPr>
          <p:cNvSpPr/>
          <p:nvPr/>
        </p:nvSpPr>
        <p:spPr>
          <a:xfrm>
            <a:off x="5819981" y="4663203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39" h="66039">
                <a:moveTo>
                  <a:pt x="65531" y="0"/>
                </a:moveTo>
                <a:lnTo>
                  <a:pt x="0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73">
            <a:extLst>
              <a:ext uri="{FF2B5EF4-FFF2-40B4-BE49-F238E27FC236}">
                <a16:creationId xmlns:a16="http://schemas.microsoft.com/office/drawing/2014/main" id="{43D468BD-1511-7747-95EB-6A6D7886FF9B}"/>
              </a:ext>
            </a:extLst>
          </p:cNvPr>
          <p:cNvSpPr/>
          <p:nvPr/>
        </p:nvSpPr>
        <p:spPr>
          <a:xfrm>
            <a:off x="5623386" y="466320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74">
            <a:extLst>
              <a:ext uri="{FF2B5EF4-FFF2-40B4-BE49-F238E27FC236}">
                <a16:creationId xmlns:a16="http://schemas.microsoft.com/office/drawing/2014/main" id="{4FF59E7E-498D-4F4C-A5E4-E605BB878E1F}"/>
              </a:ext>
            </a:extLst>
          </p:cNvPr>
          <p:cNvSpPr txBox="1"/>
          <p:nvPr/>
        </p:nvSpPr>
        <p:spPr>
          <a:xfrm>
            <a:off x="5840048" y="4345908"/>
            <a:ext cx="117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75">
            <a:extLst>
              <a:ext uri="{FF2B5EF4-FFF2-40B4-BE49-F238E27FC236}">
                <a16:creationId xmlns:a16="http://schemas.microsoft.com/office/drawing/2014/main" id="{5C150994-1752-CD4C-9F6B-4B66897B39DD}"/>
              </a:ext>
            </a:extLst>
          </p:cNvPr>
          <p:cNvSpPr txBox="1"/>
          <p:nvPr/>
        </p:nvSpPr>
        <p:spPr>
          <a:xfrm>
            <a:off x="6200346" y="4345908"/>
            <a:ext cx="1244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Q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76">
            <a:extLst>
              <a:ext uri="{FF2B5EF4-FFF2-40B4-BE49-F238E27FC236}">
                <a16:creationId xmlns:a16="http://schemas.microsoft.com/office/drawing/2014/main" id="{52BA45F3-1612-8747-BD6A-0FA23CE1E800}"/>
              </a:ext>
            </a:extLst>
          </p:cNvPr>
          <p:cNvSpPr/>
          <p:nvPr/>
        </p:nvSpPr>
        <p:spPr>
          <a:xfrm>
            <a:off x="6540833" y="4004835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394715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79">
            <a:extLst>
              <a:ext uri="{FF2B5EF4-FFF2-40B4-BE49-F238E27FC236}">
                <a16:creationId xmlns:a16="http://schemas.microsoft.com/office/drawing/2014/main" id="{8E44F19F-0FE0-1B48-8BDA-18FD9C1A151E}"/>
              </a:ext>
            </a:extLst>
          </p:cNvPr>
          <p:cNvSpPr/>
          <p:nvPr/>
        </p:nvSpPr>
        <p:spPr>
          <a:xfrm>
            <a:off x="5623386" y="4663203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0"/>
                </a:moveTo>
                <a:lnTo>
                  <a:pt x="0" y="59131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80">
            <a:extLst>
              <a:ext uri="{FF2B5EF4-FFF2-40B4-BE49-F238E27FC236}">
                <a16:creationId xmlns:a16="http://schemas.microsoft.com/office/drawing/2014/main" id="{6F28A919-C2C0-2048-80CA-F8B2A94CE8F7}"/>
              </a:ext>
            </a:extLst>
          </p:cNvPr>
          <p:cNvSpPr/>
          <p:nvPr/>
        </p:nvSpPr>
        <p:spPr>
          <a:xfrm>
            <a:off x="4707462" y="466320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81">
            <a:extLst>
              <a:ext uri="{FF2B5EF4-FFF2-40B4-BE49-F238E27FC236}">
                <a16:creationId xmlns:a16="http://schemas.microsoft.com/office/drawing/2014/main" id="{A1B6D146-D20B-C04A-A00C-37A8F74C169F}"/>
              </a:ext>
            </a:extLst>
          </p:cNvPr>
          <p:cNvSpPr/>
          <p:nvPr/>
        </p:nvSpPr>
        <p:spPr>
          <a:xfrm>
            <a:off x="4707462" y="4663203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0"/>
                </a:moveTo>
                <a:lnTo>
                  <a:pt x="0" y="59131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82">
            <a:extLst>
              <a:ext uri="{FF2B5EF4-FFF2-40B4-BE49-F238E27FC236}">
                <a16:creationId xmlns:a16="http://schemas.microsoft.com/office/drawing/2014/main" id="{6FC6A233-87DC-B04B-B3E0-0977F381D91F}"/>
              </a:ext>
            </a:extLst>
          </p:cNvPr>
          <p:cNvSpPr/>
          <p:nvPr/>
        </p:nvSpPr>
        <p:spPr>
          <a:xfrm>
            <a:off x="5584524" y="5217176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47244" y="0"/>
                </a:moveTo>
                <a:lnTo>
                  <a:pt x="7365" y="15748"/>
                </a:lnTo>
                <a:lnTo>
                  <a:pt x="0" y="37083"/>
                </a:lnTo>
                <a:lnTo>
                  <a:pt x="2794" y="50673"/>
                </a:lnTo>
                <a:lnTo>
                  <a:pt x="10287" y="62230"/>
                </a:lnTo>
                <a:lnTo>
                  <a:pt x="21209" y="70612"/>
                </a:lnTo>
                <a:lnTo>
                  <a:pt x="34671" y="74675"/>
                </a:lnTo>
                <a:lnTo>
                  <a:pt x="49784" y="72262"/>
                </a:lnTo>
                <a:lnTo>
                  <a:pt x="62357" y="65658"/>
                </a:lnTo>
                <a:lnTo>
                  <a:pt x="71374" y="55752"/>
                </a:lnTo>
                <a:lnTo>
                  <a:pt x="76200" y="43433"/>
                </a:lnTo>
                <a:lnTo>
                  <a:pt x="74168" y="27558"/>
                </a:lnTo>
                <a:lnTo>
                  <a:pt x="68072" y="14731"/>
                </a:lnTo>
                <a:lnTo>
                  <a:pt x="58800" y="5333"/>
                </a:lnTo>
                <a:lnTo>
                  <a:pt x="472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87">
            <a:extLst>
              <a:ext uri="{FF2B5EF4-FFF2-40B4-BE49-F238E27FC236}">
                <a16:creationId xmlns:a16="http://schemas.microsoft.com/office/drawing/2014/main" id="{5A4DA3D7-4BB9-4A4E-9825-DE8D906CDD95}"/>
              </a:ext>
            </a:extLst>
          </p:cNvPr>
          <p:cNvSpPr/>
          <p:nvPr/>
        </p:nvSpPr>
        <p:spPr>
          <a:xfrm>
            <a:off x="6730571" y="4261629"/>
            <a:ext cx="524510" cy="794385"/>
          </a:xfrm>
          <a:custGeom>
            <a:avLst/>
            <a:gdLst/>
            <a:ahLst/>
            <a:cxnLst/>
            <a:rect l="l" t="t" r="r" b="b"/>
            <a:pathLst>
              <a:path w="524509" h="794385">
                <a:moveTo>
                  <a:pt x="0" y="794004"/>
                </a:moveTo>
                <a:lnTo>
                  <a:pt x="524256" y="794004"/>
                </a:lnTo>
                <a:lnTo>
                  <a:pt x="524256" y="0"/>
                </a:lnTo>
                <a:lnTo>
                  <a:pt x="0" y="0"/>
                </a:lnTo>
                <a:lnTo>
                  <a:pt x="0" y="794004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88">
            <a:extLst>
              <a:ext uri="{FF2B5EF4-FFF2-40B4-BE49-F238E27FC236}">
                <a16:creationId xmlns:a16="http://schemas.microsoft.com/office/drawing/2014/main" id="{8E9F7803-5998-6E4F-9629-3331C66EFADF}"/>
              </a:ext>
            </a:extLst>
          </p:cNvPr>
          <p:cNvSpPr/>
          <p:nvPr/>
        </p:nvSpPr>
        <p:spPr>
          <a:xfrm>
            <a:off x="7260162" y="4399550"/>
            <a:ext cx="393700" cy="0"/>
          </a:xfrm>
          <a:custGeom>
            <a:avLst/>
            <a:gdLst/>
            <a:ahLst/>
            <a:cxnLst/>
            <a:rect l="l" t="t" r="r" b="b"/>
            <a:pathLst>
              <a:path w="393700">
                <a:moveTo>
                  <a:pt x="0" y="0"/>
                </a:moveTo>
                <a:lnTo>
                  <a:pt x="393192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89">
            <a:extLst>
              <a:ext uri="{FF2B5EF4-FFF2-40B4-BE49-F238E27FC236}">
                <a16:creationId xmlns:a16="http://schemas.microsoft.com/office/drawing/2014/main" id="{50607F34-AA01-D24C-BA86-DD8EFD953ACF}"/>
              </a:ext>
            </a:extLst>
          </p:cNvPr>
          <p:cNvSpPr/>
          <p:nvPr/>
        </p:nvSpPr>
        <p:spPr>
          <a:xfrm>
            <a:off x="6737430" y="4597670"/>
            <a:ext cx="64135" cy="66040"/>
          </a:xfrm>
          <a:custGeom>
            <a:avLst/>
            <a:gdLst/>
            <a:ahLst/>
            <a:cxnLst/>
            <a:rect l="l" t="t" r="r" b="b"/>
            <a:pathLst>
              <a:path w="64135" h="66039">
                <a:moveTo>
                  <a:pt x="0" y="0"/>
                </a:moveTo>
                <a:lnTo>
                  <a:pt x="64007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90">
            <a:extLst>
              <a:ext uri="{FF2B5EF4-FFF2-40B4-BE49-F238E27FC236}">
                <a16:creationId xmlns:a16="http://schemas.microsoft.com/office/drawing/2014/main" id="{4516162E-BA5A-7F47-B91D-636B57AD1C62}"/>
              </a:ext>
            </a:extLst>
          </p:cNvPr>
          <p:cNvSpPr/>
          <p:nvPr/>
        </p:nvSpPr>
        <p:spPr>
          <a:xfrm>
            <a:off x="6737430" y="4663203"/>
            <a:ext cx="64135" cy="66040"/>
          </a:xfrm>
          <a:custGeom>
            <a:avLst/>
            <a:gdLst/>
            <a:ahLst/>
            <a:cxnLst/>
            <a:rect l="l" t="t" r="r" b="b"/>
            <a:pathLst>
              <a:path w="64135" h="66039">
                <a:moveTo>
                  <a:pt x="64007" y="0"/>
                </a:moveTo>
                <a:lnTo>
                  <a:pt x="0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91">
            <a:extLst>
              <a:ext uri="{FF2B5EF4-FFF2-40B4-BE49-F238E27FC236}">
                <a16:creationId xmlns:a16="http://schemas.microsoft.com/office/drawing/2014/main" id="{FE1E148B-75C6-C441-8641-E226DD3AD06F}"/>
              </a:ext>
            </a:extLst>
          </p:cNvPr>
          <p:cNvSpPr txBox="1"/>
          <p:nvPr/>
        </p:nvSpPr>
        <p:spPr>
          <a:xfrm>
            <a:off x="6756606" y="4345908"/>
            <a:ext cx="117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4" name="object 92">
            <a:extLst>
              <a:ext uri="{FF2B5EF4-FFF2-40B4-BE49-F238E27FC236}">
                <a16:creationId xmlns:a16="http://schemas.microsoft.com/office/drawing/2014/main" id="{539AA35F-27C4-1244-BB2E-9AB722B0B28E}"/>
              </a:ext>
            </a:extLst>
          </p:cNvPr>
          <p:cNvSpPr txBox="1"/>
          <p:nvPr/>
        </p:nvSpPr>
        <p:spPr>
          <a:xfrm>
            <a:off x="7116905" y="4345908"/>
            <a:ext cx="1244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Q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5" name="object 93">
            <a:extLst>
              <a:ext uri="{FF2B5EF4-FFF2-40B4-BE49-F238E27FC236}">
                <a16:creationId xmlns:a16="http://schemas.microsoft.com/office/drawing/2014/main" id="{54849517-66D7-1745-A86E-5FE5E6F2F1D7}"/>
              </a:ext>
            </a:extLst>
          </p:cNvPr>
          <p:cNvSpPr/>
          <p:nvPr/>
        </p:nvSpPr>
        <p:spPr>
          <a:xfrm>
            <a:off x="7456757" y="4004835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394715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94">
            <a:extLst>
              <a:ext uri="{FF2B5EF4-FFF2-40B4-BE49-F238E27FC236}">
                <a16:creationId xmlns:a16="http://schemas.microsoft.com/office/drawing/2014/main" id="{56B5F0A6-AF5E-0A4B-A382-069FA7AE9640}"/>
              </a:ext>
            </a:extLst>
          </p:cNvPr>
          <p:cNvSpPr/>
          <p:nvPr/>
        </p:nvSpPr>
        <p:spPr>
          <a:xfrm>
            <a:off x="7417895" y="4362212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29">
                <a:moveTo>
                  <a:pt x="47371" y="0"/>
                </a:moveTo>
                <a:lnTo>
                  <a:pt x="7366" y="15620"/>
                </a:lnTo>
                <a:lnTo>
                  <a:pt x="0" y="36702"/>
                </a:lnTo>
                <a:lnTo>
                  <a:pt x="2794" y="50545"/>
                </a:lnTo>
                <a:lnTo>
                  <a:pt x="10160" y="62102"/>
                </a:lnTo>
                <a:lnTo>
                  <a:pt x="21209" y="70612"/>
                </a:lnTo>
                <a:lnTo>
                  <a:pt x="34417" y="74675"/>
                </a:lnTo>
                <a:lnTo>
                  <a:pt x="49657" y="72389"/>
                </a:lnTo>
                <a:lnTo>
                  <a:pt x="62230" y="65785"/>
                </a:lnTo>
                <a:lnTo>
                  <a:pt x="71247" y="55879"/>
                </a:lnTo>
                <a:lnTo>
                  <a:pt x="76200" y="43560"/>
                </a:lnTo>
                <a:lnTo>
                  <a:pt x="74295" y="27685"/>
                </a:lnTo>
                <a:lnTo>
                  <a:pt x="68199" y="14731"/>
                </a:lnTo>
                <a:lnTo>
                  <a:pt x="58928" y="5333"/>
                </a:lnTo>
                <a:lnTo>
                  <a:pt x="473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97">
            <a:extLst>
              <a:ext uri="{FF2B5EF4-FFF2-40B4-BE49-F238E27FC236}">
                <a16:creationId xmlns:a16="http://schemas.microsoft.com/office/drawing/2014/main" id="{150A0CEA-F909-7447-958D-13AE87BFFE90}"/>
              </a:ext>
            </a:extLst>
          </p:cNvPr>
          <p:cNvSpPr/>
          <p:nvPr/>
        </p:nvSpPr>
        <p:spPr>
          <a:xfrm>
            <a:off x="7646495" y="4261629"/>
            <a:ext cx="523240" cy="791210"/>
          </a:xfrm>
          <a:custGeom>
            <a:avLst/>
            <a:gdLst/>
            <a:ahLst/>
            <a:cxnLst/>
            <a:rect l="l" t="t" r="r" b="b"/>
            <a:pathLst>
              <a:path w="523240" h="791210">
                <a:moveTo>
                  <a:pt x="0" y="790956"/>
                </a:moveTo>
                <a:lnTo>
                  <a:pt x="522732" y="790956"/>
                </a:lnTo>
                <a:lnTo>
                  <a:pt x="522732" y="0"/>
                </a:lnTo>
                <a:lnTo>
                  <a:pt x="0" y="0"/>
                </a:lnTo>
                <a:lnTo>
                  <a:pt x="0" y="790956"/>
                </a:lnTo>
              </a:path>
            </a:pathLst>
          </a:custGeom>
          <a:ln w="2133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98">
            <a:extLst>
              <a:ext uri="{FF2B5EF4-FFF2-40B4-BE49-F238E27FC236}">
                <a16:creationId xmlns:a16="http://schemas.microsoft.com/office/drawing/2014/main" id="{B960AE20-1EC0-BF4A-B120-6F5B56D13B76}"/>
              </a:ext>
            </a:extLst>
          </p:cNvPr>
          <p:cNvSpPr/>
          <p:nvPr/>
        </p:nvSpPr>
        <p:spPr>
          <a:xfrm>
            <a:off x="8177610" y="4399550"/>
            <a:ext cx="391795" cy="0"/>
          </a:xfrm>
          <a:custGeom>
            <a:avLst/>
            <a:gdLst/>
            <a:ahLst/>
            <a:cxnLst/>
            <a:rect l="l" t="t" r="r" b="b"/>
            <a:pathLst>
              <a:path w="391795">
                <a:moveTo>
                  <a:pt x="0" y="0"/>
                </a:moveTo>
                <a:lnTo>
                  <a:pt x="391668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99">
            <a:extLst>
              <a:ext uri="{FF2B5EF4-FFF2-40B4-BE49-F238E27FC236}">
                <a16:creationId xmlns:a16="http://schemas.microsoft.com/office/drawing/2014/main" id="{922E073E-1BFC-0347-B137-27945240EACF}"/>
              </a:ext>
            </a:extLst>
          </p:cNvPr>
          <p:cNvSpPr/>
          <p:nvPr/>
        </p:nvSpPr>
        <p:spPr>
          <a:xfrm>
            <a:off x="7653353" y="4597670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0" y="0"/>
                </a:moveTo>
                <a:lnTo>
                  <a:pt x="65531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100">
            <a:extLst>
              <a:ext uri="{FF2B5EF4-FFF2-40B4-BE49-F238E27FC236}">
                <a16:creationId xmlns:a16="http://schemas.microsoft.com/office/drawing/2014/main" id="{E2763610-565D-C842-BA6C-22F12DAAB429}"/>
              </a:ext>
            </a:extLst>
          </p:cNvPr>
          <p:cNvSpPr/>
          <p:nvPr/>
        </p:nvSpPr>
        <p:spPr>
          <a:xfrm>
            <a:off x="7653353" y="4663203"/>
            <a:ext cx="66040" cy="66040"/>
          </a:xfrm>
          <a:custGeom>
            <a:avLst/>
            <a:gdLst/>
            <a:ahLst/>
            <a:cxnLst/>
            <a:rect l="l" t="t" r="r" b="b"/>
            <a:pathLst>
              <a:path w="66040" h="66039">
                <a:moveTo>
                  <a:pt x="65531" y="0"/>
                </a:moveTo>
                <a:lnTo>
                  <a:pt x="0" y="65531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101">
            <a:extLst>
              <a:ext uri="{FF2B5EF4-FFF2-40B4-BE49-F238E27FC236}">
                <a16:creationId xmlns:a16="http://schemas.microsoft.com/office/drawing/2014/main" id="{58BCE1DD-BD67-F247-B559-5CB58F1C02F0}"/>
              </a:ext>
            </a:extLst>
          </p:cNvPr>
          <p:cNvSpPr/>
          <p:nvPr/>
        </p:nvSpPr>
        <p:spPr>
          <a:xfrm>
            <a:off x="7456757" y="466320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102">
            <a:extLst>
              <a:ext uri="{FF2B5EF4-FFF2-40B4-BE49-F238E27FC236}">
                <a16:creationId xmlns:a16="http://schemas.microsoft.com/office/drawing/2014/main" id="{9DF81C55-BFB1-8C44-A01C-3DC741898E99}"/>
              </a:ext>
            </a:extLst>
          </p:cNvPr>
          <p:cNvSpPr txBox="1"/>
          <p:nvPr/>
        </p:nvSpPr>
        <p:spPr>
          <a:xfrm>
            <a:off x="7673419" y="4345908"/>
            <a:ext cx="11747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103">
            <a:extLst>
              <a:ext uri="{FF2B5EF4-FFF2-40B4-BE49-F238E27FC236}">
                <a16:creationId xmlns:a16="http://schemas.microsoft.com/office/drawing/2014/main" id="{6DA46262-3844-AE4A-9DDF-B38280695856}"/>
              </a:ext>
            </a:extLst>
          </p:cNvPr>
          <p:cNvSpPr txBox="1"/>
          <p:nvPr/>
        </p:nvSpPr>
        <p:spPr>
          <a:xfrm>
            <a:off x="8033338" y="4345908"/>
            <a:ext cx="12446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latin typeface="Times New Roman"/>
                <a:cs typeface="Times New Roman"/>
              </a:rPr>
              <a:t>Q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4" name="object 104">
            <a:extLst>
              <a:ext uri="{FF2B5EF4-FFF2-40B4-BE49-F238E27FC236}">
                <a16:creationId xmlns:a16="http://schemas.microsoft.com/office/drawing/2014/main" id="{A1C76B64-6F0A-F24C-8728-7FEB14CB4F23}"/>
              </a:ext>
            </a:extLst>
          </p:cNvPr>
          <p:cNvSpPr/>
          <p:nvPr/>
        </p:nvSpPr>
        <p:spPr>
          <a:xfrm>
            <a:off x="8372681" y="4004835"/>
            <a:ext cx="0" cy="394970"/>
          </a:xfrm>
          <a:custGeom>
            <a:avLst/>
            <a:gdLst/>
            <a:ahLst/>
            <a:cxnLst/>
            <a:rect l="l" t="t" r="r" b="b"/>
            <a:pathLst>
              <a:path h="394970">
                <a:moveTo>
                  <a:pt x="0" y="394715"/>
                </a:moveTo>
                <a:lnTo>
                  <a:pt x="0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108">
            <a:extLst>
              <a:ext uri="{FF2B5EF4-FFF2-40B4-BE49-F238E27FC236}">
                <a16:creationId xmlns:a16="http://schemas.microsoft.com/office/drawing/2014/main" id="{1669DF74-A7EC-B24A-98D6-D1745E12ECAF}"/>
              </a:ext>
            </a:extLst>
          </p:cNvPr>
          <p:cNvSpPr/>
          <p:nvPr/>
        </p:nvSpPr>
        <p:spPr>
          <a:xfrm>
            <a:off x="7456757" y="4663203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0"/>
                </a:moveTo>
                <a:lnTo>
                  <a:pt x="0" y="59131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109">
            <a:extLst>
              <a:ext uri="{FF2B5EF4-FFF2-40B4-BE49-F238E27FC236}">
                <a16:creationId xmlns:a16="http://schemas.microsoft.com/office/drawing/2014/main" id="{A7771BED-E65F-C346-92EC-5322861E1375}"/>
              </a:ext>
            </a:extLst>
          </p:cNvPr>
          <p:cNvSpPr/>
          <p:nvPr/>
        </p:nvSpPr>
        <p:spPr>
          <a:xfrm>
            <a:off x="6540833" y="4663203"/>
            <a:ext cx="196850" cy="0"/>
          </a:xfrm>
          <a:custGeom>
            <a:avLst/>
            <a:gdLst/>
            <a:ahLst/>
            <a:cxnLst/>
            <a:rect l="l" t="t" r="r" b="b"/>
            <a:pathLst>
              <a:path w="196850">
                <a:moveTo>
                  <a:pt x="0" y="0"/>
                </a:moveTo>
                <a:lnTo>
                  <a:pt x="196596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110">
            <a:extLst>
              <a:ext uri="{FF2B5EF4-FFF2-40B4-BE49-F238E27FC236}">
                <a16:creationId xmlns:a16="http://schemas.microsoft.com/office/drawing/2014/main" id="{CD002575-336C-7649-948D-3030F27C0337}"/>
              </a:ext>
            </a:extLst>
          </p:cNvPr>
          <p:cNvSpPr/>
          <p:nvPr/>
        </p:nvSpPr>
        <p:spPr>
          <a:xfrm>
            <a:off x="6540833" y="4663203"/>
            <a:ext cx="0" cy="591820"/>
          </a:xfrm>
          <a:custGeom>
            <a:avLst/>
            <a:gdLst/>
            <a:ahLst/>
            <a:cxnLst/>
            <a:rect l="l" t="t" r="r" b="b"/>
            <a:pathLst>
              <a:path h="591820">
                <a:moveTo>
                  <a:pt x="0" y="0"/>
                </a:moveTo>
                <a:lnTo>
                  <a:pt x="0" y="591312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111">
            <a:extLst>
              <a:ext uri="{FF2B5EF4-FFF2-40B4-BE49-F238E27FC236}">
                <a16:creationId xmlns:a16="http://schemas.microsoft.com/office/drawing/2014/main" id="{BF2ECECA-6CD8-3243-B071-6E2DCF9BAD57}"/>
              </a:ext>
            </a:extLst>
          </p:cNvPr>
          <p:cNvSpPr/>
          <p:nvPr/>
        </p:nvSpPr>
        <p:spPr>
          <a:xfrm>
            <a:off x="6501971" y="5217176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29" h="74929">
                <a:moveTo>
                  <a:pt x="46354" y="0"/>
                </a:moveTo>
                <a:lnTo>
                  <a:pt x="7365" y="15620"/>
                </a:lnTo>
                <a:lnTo>
                  <a:pt x="0" y="36956"/>
                </a:lnTo>
                <a:lnTo>
                  <a:pt x="2666" y="50673"/>
                </a:lnTo>
                <a:lnTo>
                  <a:pt x="10033" y="62230"/>
                </a:lnTo>
                <a:lnTo>
                  <a:pt x="20827" y="70612"/>
                </a:lnTo>
                <a:lnTo>
                  <a:pt x="33909" y="74675"/>
                </a:lnTo>
                <a:lnTo>
                  <a:pt x="48767" y="72389"/>
                </a:lnTo>
                <a:lnTo>
                  <a:pt x="61087" y="65658"/>
                </a:lnTo>
                <a:lnTo>
                  <a:pt x="69976" y="55752"/>
                </a:lnTo>
                <a:lnTo>
                  <a:pt x="74675" y="43561"/>
                </a:lnTo>
                <a:lnTo>
                  <a:pt x="72771" y="27558"/>
                </a:lnTo>
                <a:lnTo>
                  <a:pt x="66801" y="14731"/>
                </a:lnTo>
                <a:lnTo>
                  <a:pt x="57658" y="5333"/>
                </a:lnTo>
                <a:lnTo>
                  <a:pt x="463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113">
            <a:extLst>
              <a:ext uri="{FF2B5EF4-FFF2-40B4-BE49-F238E27FC236}">
                <a16:creationId xmlns:a16="http://schemas.microsoft.com/office/drawing/2014/main" id="{05E215CC-3023-114D-A2D7-86C67A25215F}"/>
              </a:ext>
            </a:extLst>
          </p:cNvPr>
          <p:cNvSpPr/>
          <p:nvPr/>
        </p:nvSpPr>
        <p:spPr>
          <a:xfrm>
            <a:off x="842597" y="5254514"/>
            <a:ext cx="6611620" cy="0"/>
          </a:xfrm>
          <a:custGeom>
            <a:avLst/>
            <a:gdLst/>
            <a:ahLst/>
            <a:cxnLst/>
            <a:rect l="l" t="t" r="r" b="b"/>
            <a:pathLst>
              <a:path w="6611620">
                <a:moveTo>
                  <a:pt x="0" y="0"/>
                </a:moveTo>
                <a:lnTo>
                  <a:pt x="6611111" y="0"/>
                </a:lnTo>
              </a:path>
            </a:pathLst>
          </a:custGeom>
          <a:ln w="1066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114">
            <a:extLst>
              <a:ext uri="{FF2B5EF4-FFF2-40B4-BE49-F238E27FC236}">
                <a16:creationId xmlns:a16="http://schemas.microsoft.com/office/drawing/2014/main" id="{AE2AA021-E744-D649-B43F-6C83BAF45A3F}"/>
              </a:ext>
            </a:extLst>
          </p:cNvPr>
          <p:cNvSpPr txBox="1"/>
          <p:nvPr/>
        </p:nvSpPr>
        <p:spPr>
          <a:xfrm>
            <a:off x="864187" y="4218137"/>
            <a:ext cx="26289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157" baseline="8333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850" b="1" spc="40" dirty="0">
                <a:solidFill>
                  <a:srgbClr val="0000CC"/>
                </a:solidFill>
                <a:latin typeface="Times New Roman"/>
                <a:cs typeface="Times New Roman"/>
              </a:rPr>
              <a:t>IN</a:t>
            </a:r>
            <a:endParaRPr sz="850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91" name="object 115">
            <a:extLst>
              <a:ext uri="{FF2B5EF4-FFF2-40B4-BE49-F238E27FC236}">
                <a16:creationId xmlns:a16="http://schemas.microsoft.com/office/drawing/2014/main" id="{A9DB78C8-FCCF-8247-A6E7-7F683CED8328}"/>
              </a:ext>
            </a:extLst>
          </p:cNvPr>
          <p:cNvSpPr txBox="1"/>
          <p:nvPr/>
        </p:nvSpPr>
        <p:spPr>
          <a:xfrm>
            <a:off x="8327851" y="4481154"/>
            <a:ext cx="3600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b="1" spc="157" baseline="8333" dirty="0">
                <a:solidFill>
                  <a:srgbClr val="0000CC"/>
                </a:solidFill>
                <a:latin typeface="Times New Roman"/>
                <a:cs typeface="Times New Roman"/>
              </a:rPr>
              <a:t>D</a:t>
            </a:r>
            <a:r>
              <a:rPr sz="850" b="1" spc="5" dirty="0">
                <a:solidFill>
                  <a:srgbClr val="0000CC"/>
                </a:solidFill>
                <a:latin typeface="Times New Roman"/>
                <a:cs typeface="Times New Roman"/>
              </a:rPr>
              <a:t>O</a:t>
            </a:r>
            <a:r>
              <a:rPr sz="850" b="1" spc="-65" dirty="0">
                <a:solidFill>
                  <a:srgbClr val="0000CC"/>
                </a:solidFill>
                <a:latin typeface="Times New Roman"/>
                <a:cs typeface="Times New Roman"/>
              </a:rPr>
              <a:t>U</a:t>
            </a:r>
            <a:r>
              <a:rPr sz="850" b="1" dirty="0">
                <a:solidFill>
                  <a:srgbClr val="0000CC"/>
                </a:solidFill>
                <a:latin typeface="Times New Roman"/>
                <a:cs typeface="Times New Roman"/>
              </a:rPr>
              <a:t>T</a:t>
            </a:r>
            <a:endParaRPr sz="850" dirty="0">
              <a:solidFill>
                <a:srgbClr val="0000CC"/>
              </a:solidFill>
              <a:latin typeface="Times New Roman"/>
              <a:cs typeface="Times New Roman"/>
            </a:endParaRPr>
          </a:p>
        </p:txBody>
      </p:sp>
      <p:sp>
        <p:nvSpPr>
          <p:cNvPr id="92" name="object 116">
            <a:extLst>
              <a:ext uri="{FF2B5EF4-FFF2-40B4-BE49-F238E27FC236}">
                <a16:creationId xmlns:a16="http://schemas.microsoft.com/office/drawing/2014/main" id="{53D8FD27-9713-7749-885C-A1986AD9D8FC}"/>
              </a:ext>
            </a:extLst>
          </p:cNvPr>
          <p:cNvSpPr txBox="1"/>
          <p:nvPr/>
        </p:nvSpPr>
        <p:spPr>
          <a:xfrm>
            <a:off x="1977343" y="3885905"/>
            <a:ext cx="20764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25" dirty="0">
                <a:latin typeface="Times New Roman"/>
                <a:cs typeface="Times New Roman"/>
              </a:rPr>
              <a:t>Q</a:t>
            </a:r>
            <a:r>
              <a:rPr sz="1275" b="1" baseline="-9803" dirty="0">
                <a:latin typeface="Times New Roman"/>
                <a:cs typeface="Times New Roman"/>
              </a:rPr>
              <a:t>A</a:t>
            </a:r>
            <a:endParaRPr sz="1275" baseline="-9803">
              <a:latin typeface="Times New Roman"/>
              <a:cs typeface="Times New Roman"/>
            </a:endParaRPr>
          </a:p>
        </p:txBody>
      </p:sp>
      <p:sp>
        <p:nvSpPr>
          <p:cNvPr id="93" name="object 117">
            <a:extLst>
              <a:ext uri="{FF2B5EF4-FFF2-40B4-BE49-F238E27FC236}">
                <a16:creationId xmlns:a16="http://schemas.microsoft.com/office/drawing/2014/main" id="{9817FEE3-ECB1-0E47-BE62-0E0EA6537043}"/>
              </a:ext>
            </a:extLst>
          </p:cNvPr>
          <p:cNvSpPr txBox="1"/>
          <p:nvPr/>
        </p:nvSpPr>
        <p:spPr>
          <a:xfrm>
            <a:off x="2893902" y="3885905"/>
            <a:ext cx="20129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25" dirty="0">
                <a:latin typeface="Times New Roman"/>
                <a:cs typeface="Times New Roman"/>
              </a:rPr>
              <a:t>Q</a:t>
            </a:r>
            <a:r>
              <a:rPr sz="1275" b="1" baseline="-9803" dirty="0">
                <a:latin typeface="Times New Roman"/>
                <a:cs typeface="Times New Roman"/>
              </a:rPr>
              <a:t>B</a:t>
            </a:r>
            <a:endParaRPr sz="1275" baseline="-9803">
              <a:latin typeface="Times New Roman"/>
              <a:cs typeface="Times New Roman"/>
            </a:endParaRPr>
          </a:p>
        </p:txBody>
      </p:sp>
      <p:sp>
        <p:nvSpPr>
          <p:cNvPr id="94" name="object 118">
            <a:extLst>
              <a:ext uri="{FF2B5EF4-FFF2-40B4-BE49-F238E27FC236}">
                <a16:creationId xmlns:a16="http://schemas.microsoft.com/office/drawing/2014/main" id="{D0F4ECF8-535B-0A47-A2AE-EC43FDD3036E}"/>
              </a:ext>
            </a:extLst>
          </p:cNvPr>
          <p:cNvSpPr txBox="1"/>
          <p:nvPr/>
        </p:nvSpPr>
        <p:spPr>
          <a:xfrm>
            <a:off x="3810333" y="3885905"/>
            <a:ext cx="20764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25" dirty="0">
                <a:latin typeface="Times New Roman"/>
                <a:cs typeface="Times New Roman"/>
              </a:rPr>
              <a:t>Q</a:t>
            </a:r>
            <a:r>
              <a:rPr sz="1275" b="1" baseline="-9803" dirty="0">
                <a:latin typeface="Times New Roman"/>
                <a:cs typeface="Times New Roman"/>
              </a:rPr>
              <a:t>C</a:t>
            </a:r>
            <a:endParaRPr sz="1275" baseline="-9803">
              <a:latin typeface="Times New Roman"/>
              <a:cs typeface="Times New Roman"/>
            </a:endParaRPr>
          </a:p>
        </p:txBody>
      </p:sp>
      <p:sp>
        <p:nvSpPr>
          <p:cNvPr id="95" name="object 119">
            <a:extLst>
              <a:ext uri="{FF2B5EF4-FFF2-40B4-BE49-F238E27FC236}">
                <a16:creationId xmlns:a16="http://schemas.microsoft.com/office/drawing/2014/main" id="{4C499B0E-652A-3048-96E9-A73348C730BF}"/>
              </a:ext>
            </a:extLst>
          </p:cNvPr>
          <p:cNvSpPr txBox="1"/>
          <p:nvPr/>
        </p:nvSpPr>
        <p:spPr>
          <a:xfrm>
            <a:off x="4726893" y="3885905"/>
            <a:ext cx="20764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25" dirty="0">
                <a:latin typeface="Times New Roman"/>
                <a:cs typeface="Times New Roman"/>
              </a:rPr>
              <a:t>Q</a:t>
            </a:r>
            <a:r>
              <a:rPr sz="1275" b="1" baseline="-9803" dirty="0">
                <a:latin typeface="Times New Roman"/>
                <a:cs typeface="Times New Roman"/>
              </a:rPr>
              <a:t>D</a:t>
            </a:r>
            <a:endParaRPr sz="1275" baseline="-9803">
              <a:latin typeface="Times New Roman"/>
              <a:cs typeface="Times New Roman"/>
            </a:endParaRPr>
          </a:p>
        </p:txBody>
      </p:sp>
      <p:sp>
        <p:nvSpPr>
          <p:cNvPr id="96" name="object 120">
            <a:extLst>
              <a:ext uri="{FF2B5EF4-FFF2-40B4-BE49-F238E27FC236}">
                <a16:creationId xmlns:a16="http://schemas.microsoft.com/office/drawing/2014/main" id="{5D6F63BD-520C-3642-B52A-BC93E32F9413}"/>
              </a:ext>
            </a:extLst>
          </p:cNvPr>
          <p:cNvSpPr txBox="1"/>
          <p:nvPr/>
        </p:nvSpPr>
        <p:spPr>
          <a:xfrm>
            <a:off x="5643706" y="3885905"/>
            <a:ext cx="201295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25" dirty="0">
                <a:latin typeface="Times New Roman"/>
                <a:cs typeface="Times New Roman"/>
              </a:rPr>
              <a:t>Q</a:t>
            </a:r>
            <a:r>
              <a:rPr sz="1275" b="1" baseline="-9803" dirty="0">
                <a:latin typeface="Times New Roman"/>
                <a:cs typeface="Times New Roman"/>
              </a:rPr>
              <a:t>E</a:t>
            </a:r>
            <a:endParaRPr sz="1275" baseline="-9803">
              <a:latin typeface="Times New Roman"/>
              <a:cs typeface="Times New Roman"/>
            </a:endParaRPr>
          </a:p>
        </p:txBody>
      </p:sp>
      <p:sp>
        <p:nvSpPr>
          <p:cNvPr id="97" name="object 121">
            <a:extLst>
              <a:ext uri="{FF2B5EF4-FFF2-40B4-BE49-F238E27FC236}">
                <a16:creationId xmlns:a16="http://schemas.microsoft.com/office/drawing/2014/main" id="{678636F9-F3DC-9448-A788-A68505EF5863}"/>
              </a:ext>
            </a:extLst>
          </p:cNvPr>
          <p:cNvSpPr txBox="1"/>
          <p:nvPr/>
        </p:nvSpPr>
        <p:spPr>
          <a:xfrm>
            <a:off x="6560264" y="3885905"/>
            <a:ext cx="195580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25" dirty="0">
                <a:latin typeface="Times New Roman"/>
                <a:cs typeface="Times New Roman"/>
              </a:rPr>
              <a:t>Q</a:t>
            </a:r>
            <a:r>
              <a:rPr sz="1275" b="1" baseline="-9803" dirty="0">
                <a:latin typeface="Times New Roman"/>
                <a:cs typeface="Times New Roman"/>
              </a:rPr>
              <a:t>F</a:t>
            </a:r>
            <a:endParaRPr sz="1275" baseline="-9803">
              <a:latin typeface="Times New Roman"/>
              <a:cs typeface="Times New Roman"/>
            </a:endParaRPr>
          </a:p>
        </p:txBody>
      </p:sp>
      <p:sp>
        <p:nvSpPr>
          <p:cNvPr id="98" name="object 122">
            <a:extLst>
              <a:ext uri="{FF2B5EF4-FFF2-40B4-BE49-F238E27FC236}">
                <a16:creationId xmlns:a16="http://schemas.microsoft.com/office/drawing/2014/main" id="{8DB8F6EA-4BA0-DA4D-90EF-CE1D404A64DB}"/>
              </a:ext>
            </a:extLst>
          </p:cNvPr>
          <p:cNvSpPr txBox="1"/>
          <p:nvPr/>
        </p:nvSpPr>
        <p:spPr>
          <a:xfrm>
            <a:off x="7476824" y="3885905"/>
            <a:ext cx="213360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25" dirty="0">
                <a:latin typeface="Times New Roman"/>
                <a:cs typeface="Times New Roman"/>
              </a:rPr>
              <a:t>Q</a:t>
            </a:r>
            <a:r>
              <a:rPr sz="1275" b="1" baseline="-9803" dirty="0">
                <a:latin typeface="Times New Roman"/>
                <a:cs typeface="Times New Roman"/>
              </a:rPr>
              <a:t>G</a:t>
            </a:r>
            <a:endParaRPr sz="1275" baseline="-9803">
              <a:latin typeface="Times New Roman"/>
              <a:cs typeface="Times New Roman"/>
            </a:endParaRPr>
          </a:p>
        </p:txBody>
      </p:sp>
      <p:sp>
        <p:nvSpPr>
          <p:cNvPr id="99" name="object 123">
            <a:extLst>
              <a:ext uri="{FF2B5EF4-FFF2-40B4-BE49-F238E27FC236}">
                <a16:creationId xmlns:a16="http://schemas.microsoft.com/office/drawing/2014/main" id="{B0C8DBEC-9B21-1843-A0F0-4A6FFED2C6FA}"/>
              </a:ext>
            </a:extLst>
          </p:cNvPr>
          <p:cNvSpPr txBox="1"/>
          <p:nvPr/>
        </p:nvSpPr>
        <p:spPr>
          <a:xfrm>
            <a:off x="8393382" y="3885905"/>
            <a:ext cx="213360" cy="168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25" dirty="0">
                <a:latin typeface="Times New Roman"/>
                <a:cs typeface="Times New Roman"/>
              </a:rPr>
              <a:t>Q</a:t>
            </a:r>
            <a:r>
              <a:rPr sz="1275" b="1" baseline="-9803" dirty="0">
                <a:latin typeface="Times New Roman"/>
                <a:cs typeface="Times New Roman"/>
              </a:rPr>
              <a:t>H</a:t>
            </a:r>
            <a:endParaRPr sz="1275" baseline="-9803">
              <a:latin typeface="Times New Roman"/>
              <a:cs typeface="Times New Roman"/>
            </a:endParaRPr>
          </a:p>
        </p:txBody>
      </p:sp>
      <p:sp>
        <p:nvSpPr>
          <p:cNvPr id="100" name="object 124">
            <a:extLst>
              <a:ext uri="{FF2B5EF4-FFF2-40B4-BE49-F238E27FC236}">
                <a16:creationId xmlns:a16="http://schemas.microsoft.com/office/drawing/2014/main" id="{90CD6B4F-7CBB-4447-8714-E5C7DCE6BDB4}"/>
              </a:ext>
            </a:extLst>
          </p:cNvPr>
          <p:cNvSpPr txBox="1"/>
          <p:nvPr/>
        </p:nvSpPr>
        <p:spPr>
          <a:xfrm>
            <a:off x="864187" y="5333070"/>
            <a:ext cx="7564755" cy="647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C</a:t>
            </a:r>
            <a:r>
              <a:rPr sz="1000" b="1" spc="75" dirty="0">
                <a:latin typeface="Times New Roman"/>
                <a:cs typeface="Times New Roman"/>
              </a:rPr>
              <a:t>l</a:t>
            </a:r>
            <a:r>
              <a:rPr sz="1000" b="1" spc="-10" dirty="0">
                <a:latin typeface="Times New Roman"/>
                <a:cs typeface="Times New Roman"/>
              </a:rPr>
              <a:t>k</a:t>
            </a:r>
            <a:endParaRPr sz="1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 dirty="0">
              <a:latin typeface="Times New Roman"/>
              <a:cs typeface="Times New Roman"/>
            </a:endParaRPr>
          </a:p>
          <a:p>
            <a:pPr marL="135890">
              <a:lnSpc>
                <a:spcPct val="100000"/>
              </a:lnSpc>
              <a:spcBef>
                <a:spcPts val="840"/>
              </a:spcBef>
            </a:pPr>
            <a:r>
              <a:rPr sz="1600" b="1" spc="-125" dirty="0">
                <a:latin typeface="Arial"/>
                <a:cs typeface="Arial"/>
              </a:rPr>
              <a:t>A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8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8</a:t>
            </a:r>
            <a:r>
              <a:rPr sz="1600" b="1" spc="-30" dirty="0">
                <a:latin typeface="Arial"/>
                <a:cs typeface="Arial"/>
              </a:rPr>
              <a:t>-</a:t>
            </a:r>
            <a:r>
              <a:rPr sz="1600" b="1" spc="-25" dirty="0">
                <a:latin typeface="Arial"/>
                <a:cs typeface="Arial"/>
              </a:rPr>
              <a:t>Bi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Shi</a:t>
            </a:r>
            <a:r>
              <a:rPr sz="1600" b="1" spc="-30" dirty="0">
                <a:latin typeface="Arial"/>
                <a:cs typeface="Arial"/>
              </a:rPr>
              <a:t>f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Regis</a:t>
            </a:r>
            <a:r>
              <a:rPr sz="1600" b="1" spc="-30" dirty="0">
                <a:latin typeface="Arial"/>
                <a:cs typeface="Arial"/>
              </a:rPr>
              <a:t>t</a:t>
            </a:r>
            <a:r>
              <a:rPr sz="1600" b="1" spc="-25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–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a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Possibl</a:t>
            </a:r>
            <a:r>
              <a:rPr sz="1600" b="1" spc="-10" dirty="0">
                <a:latin typeface="Arial"/>
                <a:cs typeface="Arial"/>
              </a:rPr>
              <a:t>e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Rece</a:t>
            </a:r>
            <a:r>
              <a:rPr sz="1600" b="1" spc="-15" dirty="0">
                <a:latin typeface="Arial"/>
                <a:cs typeface="Arial"/>
              </a:rPr>
              <a:t>i</a:t>
            </a:r>
            <a:r>
              <a:rPr sz="1600" b="1" spc="-95" dirty="0">
                <a:latin typeface="Arial"/>
                <a:cs typeface="Arial"/>
              </a:rPr>
              <a:t>v</a:t>
            </a:r>
            <a:r>
              <a:rPr sz="1600" b="1" spc="-25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8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a</a:t>
            </a:r>
            <a:r>
              <a:rPr sz="1600" b="1" spc="-30" dirty="0">
                <a:latin typeface="Arial"/>
                <a:cs typeface="Arial"/>
              </a:rPr>
              <a:t>n</a:t>
            </a:r>
            <a:r>
              <a:rPr sz="1600" b="1" spc="-40" dirty="0">
                <a:latin typeface="Arial"/>
                <a:cs typeface="Arial"/>
              </a:rPr>
              <a:t>d</a:t>
            </a:r>
            <a:r>
              <a:rPr sz="1600" b="1" spc="-25" dirty="0">
                <a:latin typeface="Arial"/>
                <a:cs typeface="Arial"/>
              </a:rPr>
              <a:t>/o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95" dirty="0">
                <a:latin typeface="Arial"/>
                <a:cs typeface="Arial"/>
              </a:rPr>
              <a:t>T</a:t>
            </a:r>
            <a:r>
              <a:rPr sz="1600" b="1" spc="-20" dirty="0">
                <a:latin typeface="Arial"/>
                <a:cs typeface="Arial"/>
              </a:rPr>
              <a:t>r</a:t>
            </a:r>
            <a:r>
              <a:rPr sz="1600" b="1" spc="-25" dirty="0">
                <a:latin typeface="Arial"/>
                <a:cs typeface="Arial"/>
              </a:rPr>
              <a:t>ansmi</a:t>
            </a:r>
            <a:r>
              <a:rPr sz="1600" b="1" spc="-30" dirty="0">
                <a:latin typeface="Arial"/>
                <a:cs typeface="Arial"/>
              </a:rPr>
              <a:t>t</a:t>
            </a:r>
            <a:r>
              <a:rPr sz="1600" b="1" spc="-40" dirty="0">
                <a:latin typeface="Arial"/>
                <a:cs typeface="Arial"/>
              </a:rPr>
              <a:t>t</a:t>
            </a:r>
            <a:r>
              <a:rPr sz="1600" b="1" spc="-25" dirty="0">
                <a:latin typeface="Arial"/>
                <a:cs typeface="Arial"/>
              </a:rPr>
              <a:t>e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Se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-25" dirty="0">
                <a:latin typeface="Arial"/>
                <a:cs typeface="Arial"/>
              </a:rPr>
              <a:t>ia</a:t>
            </a:r>
            <a:r>
              <a:rPr sz="1600" b="1" spc="-5" dirty="0">
                <a:latin typeface="Arial"/>
                <a:cs typeface="Arial"/>
              </a:rPr>
              <a:t>l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Dat</a:t>
            </a:r>
            <a:r>
              <a:rPr sz="1600" b="1" spc="-10" dirty="0">
                <a:latin typeface="Arial"/>
                <a:cs typeface="Arial"/>
              </a:rPr>
              <a:t>a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101" name="橢圓 100">
            <a:extLst>
              <a:ext uri="{FF2B5EF4-FFF2-40B4-BE49-F238E27FC236}">
                <a16:creationId xmlns:a16="http://schemas.microsoft.com/office/drawing/2014/main" id="{F4F2AD00-E75A-2348-9A91-49929202C360}"/>
              </a:ext>
            </a:extLst>
          </p:cNvPr>
          <p:cNvSpPr/>
          <p:nvPr/>
        </p:nvSpPr>
        <p:spPr>
          <a:xfrm>
            <a:off x="1919304" y="4362212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2" name="橢圓 101">
            <a:extLst>
              <a:ext uri="{FF2B5EF4-FFF2-40B4-BE49-F238E27FC236}">
                <a16:creationId xmlns:a16="http://schemas.microsoft.com/office/drawing/2014/main" id="{DB108FCB-B343-914D-8B10-314CEC573772}"/>
              </a:ext>
            </a:extLst>
          </p:cNvPr>
          <p:cNvSpPr/>
          <p:nvPr/>
        </p:nvSpPr>
        <p:spPr>
          <a:xfrm>
            <a:off x="2838847" y="4361704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3" name="橢圓 102">
            <a:extLst>
              <a:ext uri="{FF2B5EF4-FFF2-40B4-BE49-F238E27FC236}">
                <a16:creationId xmlns:a16="http://schemas.microsoft.com/office/drawing/2014/main" id="{F53E0BAB-40E1-AB4D-B1CA-06F4914E33D9}"/>
              </a:ext>
            </a:extLst>
          </p:cNvPr>
          <p:cNvSpPr/>
          <p:nvPr/>
        </p:nvSpPr>
        <p:spPr>
          <a:xfrm>
            <a:off x="3748229" y="4361704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4" name="橢圓 103">
            <a:extLst>
              <a:ext uri="{FF2B5EF4-FFF2-40B4-BE49-F238E27FC236}">
                <a16:creationId xmlns:a16="http://schemas.microsoft.com/office/drawing/2014/main" id="{65140281-7FB2-7A4D-ABE7-4541438ECE81}"/>
              </a:ext>
            </a:extLst>
          </p:cNvPr>
          <p:cNvSpPr/>
          <p:nvPr/>
        </p:nvSpPr>
        <p:spPr>
          <a:xfrm>
            <a:off x="4671139" y="4361704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5" name="橢圓 104">
            <a:extLst>
              <a:ext uri="{FF2B5EF4-FFF2-40B4-BE49-F238E27FC236}">
                <a16:creationId xmlns:a16="http://schemas.microsoft.com/office/drawing/2014/main" id="{9F06D905-B6C6-3845-B006-34D64A83AFFC}"/>
              </a:ext>
            </a:extLst>
          </p:cNvPr>
          <p:cNvSpPr/>
          <p:nvPr/>
        </p:nvSpPr>
        <p:spPr>
          <a:xfrm>
            <a:off x="5585286" y="4367037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6" name="橢圓 105">
            <a:extLst>
              <a:ext uri="{FF2B5EF4-FFF2-40B4-BE49-F238E27FC236}">
                <a16:creationId xmlns:a16="http://schemas.microsoft.com/office/drawing/2014/main" id="{C0D18007-E816-314D-8216-5DE6537166A2}"/>
              </a:ext>
            </a:extLst>
          </p:cNvPr>
          <p:cNvSpPr/>
          <p:nvPr/>
        </p:nvSpPr>
        <p:spPr>
          <a:xfrm>
            <a:off x="6506797" y="4357895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7" name="橢圓 106">
            <a:extLst>
              <a:ext uri="{FF2B5EF4-FFF2-40B4-BE49-F238E27FC236}">
                <a16:creationId xmlns:a16="http://schemas.microsoft.com/office/drawing/2014/main" id="{0B574877-CD17-9D4B-BE3B-CCBDA6DF703D}"/>
              </a:ext>
            </a:extLst>
          </p:cNvPr>
          <p:cNvSpPr/>
          <p:nvPr/>
        </p:nvSpPr>
        <p:spPr>
          <a:xfrm>
            <a:off x="7416750" y="4365839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8" name="橢圓 107">
            <a:extLst>
              <a:ext uri="{FF2B5EF4-FFF2-40B4-BE49-F238E27FC236}">
                <a16:creationId xmlns:a16="http://schemas.microsoft.com/office/drawing/2014/main" id="{2CB44224-70DB-4A49-B391-706FBA111ADB}"/>
              </a:ext>
            </a:extLst>
          </p:cNvPr>
          <p:cNvSpPr/>
          <p:nvPr/>
        </p:nvSpPr>
        <p:spPr>
          <a:xfrm>
            <a:off x="8332673" y="4350852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09" name="橢圓 108">
            <a:extLst>
              <a:ext uri="{FF2B5EF4-FFF2-40B4-BE49-F238E27FC236}">
                <a16:creationId xmlns:a16="http://schemas.microsoft.com/office/drawing/2014/main" id="{BD4CD864-E508-5744-A230-D256EA595818}"/>
              </a:ext>
            </a:extLst>
          </p:cNvPr>
          <p:cNvSpPr/>
          <p:nvPr/>
        </p:nvSpPr>
        <p:spPr>
          <a:xfrm>
            <a:off x="7423418" y="5209062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0" name="橢圓 109">
            <a:extLst>
              <a:ext uri="{FF2B5EF4-FFF2-40B4-BE49-F238E27FC236}">
                <a16:creationId xmlns:a16="http://schemas.microsoft.com/office/drawing/2014/main" id="{F1315058-15F0-A24E-A774-2B9CACD61DD1}"/>
              </a:ext>
            </a:extLst>
          </p:cNvPr>
          <p:cNvSpPr/>
          <p:nvPr/>
        </p:nvSpPr>
        <p:spPr>
          <a:xfrm>
            <a:off x="6506797" y="5209062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1" name="橢圓 110">
            <a:extLst>
              <a:ext uri="{FF2B5EF4-FFF2-40B4-BE49-F238E27FC236}">
                <a16:creationId xmlns:a16="http://schemas.microsoft.com/office/drawing/2014/main" id="{BA9EB398-986E-B342-95A8-8D4D8D2D3794}"/>
              </a:ext>
            </a:extLst>
          </p:cNvPr>
          <p:cNvSpPr/>
          <p:nvPr/>
        </p:nvSpPr>
        <p:spPr>
          <a:xfrm>
            <a:off x="5578428" y="5220292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2" name="橢圓 111">
            <a:extLst>
              <a:ext uri="{FF2B5EF4-FFF2-40B4-BE49-F238E27FC236}">
                <a16:creationId xmlns:a16="http://schemas.microsoft.com/office/drawing/2014/main" id="{BC6BE222-246D-3042-9372-98624983C448}"/>
              </a:ext>
            </a:extLst>
          </p:cNvPr>
          <p:cNvSpPr/>
          <p:nvPr/>
        </p:nvSpPr>
        <p:spPr>
          <a:xfrm>
            <a:off x="4663840" y="5217049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3" name="橢圓 112">
            <a:extLst>
              <a:ext uri="{FF2B5EF4-FFF2-40B4-BE49-F238E27FC236}">
                <a16:creationId xmlns:a16="http://schemas.microsoft.com/office/drawing/2014/main" id="{031CCABF-DDAA-104B-B60F-DDF83A6684D5}"/>
              </a:ext>
            </a:extLst>
          </p:cNvPr>
          <p:cNvSpPr/>
          <p:nvPr/>
        </p:nvSpPr>
        <p:spPr>
          <a:xfrm>
            <a:off x="3747219" y="5208554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4" name="橢圓 113">
            <a:extLst>
              <a:ext uri="{FF2B5EF4-FFF2-40B4-BE49-F238E27FC236}">
                <a16:creationId xmlns:a16="http://schemas.microsoft.com/office/drawing/2014/main" id="{3CB95531-60A3-F147-9246-16A1E60AC0D6}"/>
              </a:ext>
            </a:extLst>
          </p:cNvPr>
          <p:cNvSpPr/>
          <p:nvPr/>
        </p:nvSpPr>
        <p:spPr>
          <a:xfrm>
            <a:off x="2829131" y="5208554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5" name="橢圓 114">
            <a:extLst>
              <a:ext uri="{FF2B5EF4-FFF2-40B4-BE49-F238E27FC236}">
                <a16:creationId xmlns:a16="http://schemas.microsoft.com/office/drawing/2014/main" id="{D606D633-1214-7B49-B42E-0802E0B95854}"/>
              </a:ext>
            </a:extLst>
          </p:cNvPr>
          <p:cNvSpPr/>
          <p:nvPr/>
        </p:nvSpPr>
        <p:spPr>
          <a:xfrm>
            <a:off x="1919304" y="5218714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116" name="橢圓 115">
            <a:extLst>
              <a:ext uri="{FF2B5EF4-FFF2-40B4-BE49-F238E27FC236}">
                <a16:creationId xmlns:a16="http://schemas.microsoft.com/office/drawing/2014/main" id="{829F6648-9D0D-1B4C-A997-7A40569DCBEB}"/>
              </a:ext>
            </a:extLst>
          </p:cNvPr>
          <p:cNvSpPr/>
          <p:nvPr/>
        </p:nvSpPr>
        <p:spPr>
          <a:xfrm>
            <a:off x="995632" y="5208554"/>
            <a:ext cx="76200" cy="7493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57881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5FBE3E-12DC-E345-B8A5-B7820F708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UART data format</a:t>
            </a: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E352010C-92C4-A644-842E-74DD8BB20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50</a:t>
            </a:fld>
            <a:endParaRPr lang="en-US" altLang="zh-TW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75DCCE4-C5D4-D645-86DF-5A59008BD426}"/>
              </a:ext>
            </a:extLst>
          </p:cNvPr>
          <p:cNvSpPr/>
          <p:nvPr/>
        </p:nvSpPr>
        <p:spPr>
          <a:xfrm>
            <a:off x="714348" y="2071678"/>
            <a:ext cx="7718326" cy="24805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文字方塊 5"/>
          <p:cNvSpPr txBox="1"/>
          <p:nvPr/>
        </p:nvSpPr>
        <p:spPr>
          <a:xfrm>
            <a:off x="714348" y="4857760"/>
            <a:ext cx="77153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solidFill>
                  <a:srgbClr val="0000CC"/>
                </a:solidFill>
              </a:rPr>
              <a:t>Q: </a:t>
            </a:r>
            <a:r>
              <a:rPr lang="en-US" altLang="zh-TW" sz="2400" dirty="0" smtClean="0"/>
              <a:t>A UART is running with a 500 kHz baud rate. How long does it take for a single message containing one data byte to be transmitted? Ensure that you calculate time for the complete message.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7554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K66MCU UARTs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286412"/>
          </a:xfrm>
        </p:spPr>
        <p:txBody>
          <a:bodyPr>
            <a:normAutofit fontScale="62500" lnSpcReduction="20000"/>
          </a:bodyPr>
          <a:lstStyle/>
          <a:p>
            <a:pPr>
              <a:spcBef>
                <a:spcPts val="1200"/>
              </a:spcBef>
            </a:pPr>
            <a:r>
              <a:rPr lang="en-US" altLang="zh-TW" sz="3200" dirty="0" smtClean="0"/>
              <a:t>K66MCU contains </a:t>
            </a:r>
            <a:r>
              <a:rPr lang="en-US" altLang="zh-TW" sz="3200" dirty="0" smtClean="0">
                <a:solidFill>
                  <a:srgbClr val="C00000"/>
                </a:solidFill>
              </a:rPr>
              <a:t>five UART modules:</a:t>
            </a:r>
            <a:r>
              <a:rPr lang="en-US" altLang="zh-TW" sz="3200" dirty="0" smtClean="0"/>
              <a:t> UART0, UART1, UART2, UART3, UART4.</a:t>
            </a:r>
          </a:p>
          <a:p>
            <a:pPr>
              <a:spcBef>
                <a:spcPts val="1200"/>
              </a:spcBef>
            </a:pPr>
            <a:r>
              <a:rPr lang="en-US" altLang="zh-TW" sz="3200" dirty="0" smtClean="0"/>
              <a:t>Standard features of all UARTs:</a:t>
            </a:r>
          </a:p>
          <a:p>
            <a:pPr lvl="1">
              <a:spcBef>
                <a:spcPts val="1200"/>
              </a:spcBef>
            </a:pPr>
            <a:r>
              <a:rPr lang="en-US" altLang="zh-TW" b="1" dirty="0" smtClean="0">
                <a:solidFill>
                  <a:srgbClr val="0000CC"/>
                </a:solidFill>
              </a:rPr>
              <a:t>RS-485</a:t>
            </a:r>
            <a:r>
              <a:rPr lang="en-US" altLang="zh-TW" dirty="0" smtClean="0">
                <a:solidFill>
                  <a:srgbClr val="0000CC"/>
                </a:solidFill>
              </a:rPr>
              <a:t> support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Hardware flow control (RTS/CTS)</a:t>
            </a:r>
          </a:p>
          <a:p>
            <a:pPr lvl="1">
              <a:spcBef>
                <a:spcPts val="1200"/>
              </a:spcBef>
            </a:pPr>
            <a:r>
              <a:rPr lang="en-US" altLang="zh-TW" b="1" dirty="0" smtClean="0">
                <a:solidFill>
                  <a:srgbClr val="0000CC"/>
                </a:solidFill>
              </a:rPr>
              <a:t>9-bit UART </a:t>
            </a:r>
            <a:r>
              <a:rPr lang="en-US" altLang="zh-TW" dirty="0" smtClean="0">
                <a:solidFill>
                  <a:srgbClr val="0000CC"/>
                </a:solidFill>
              </a:rPr>
              <a:t>to support address mark with parity</a:t>
            </a:r>
          </a:p>
          <a:p>
            <a:pPr lvl="1">
              <a:spcBef>
                <a:spcPts val="1200"/>
              </a:spcBef>
            </a:pPr>
            <a:r>
              <a:rPr lang="en-US" altLang="zh-TW" dirty="0" smtClean="0">
                <a:solidFill>
                  <a:srgbClr val="0000CC"/>
                </a:solidFill>
              </a:rPr>
              <a:t>MSB/LSB configuration on data</a:t>
            </a:r>
          </a:p>
          <a:p>
            <a:pPr>
              <a:spcBef>
                <a:spcPts val="1200"/>
              </a:spcBef>
            </a:pPr>
            <a:r>
              <a:rPr lang="en-US" altLang="zh-TW" sz="3200" dirty="0" smtClean="0"/>
              <a:t>UART0 and UART1 are clocked from the core clock, the remaining UARTs are clocked on the bus clock. The maximum baud rate is 1/16 of related source clock frequency.</a:t>
            </a:r>
          </a:p>
          <a:p>
            <a:pPr>
              <a:spcBef>
                <a:spcPts val="1200"/>
              </a:spcBef>
            </a:pPr>
            <a:r>
              <a:rPr lang="en-US" altLang="zh-TW" sz="3200" b="1" dirty="0" smtClean="0">
                <a:solidFill>
                  <a:srgbClr val="0000CC"/>
                </a:solidFill>
              </a:rPr>
              <a:t>IrDA </a:t>
            </a:r>
            <a:r>
              <a:rPr lang="en-US" altLang="zh-TW" sz="3200" dirty="0" smtClean="0"/>
              <a:t>is available on all UARTs</a:t>
            </a:r>
          </a:p>
          <a:p>
            <a:pPr>
              <a:spcBef>
                <a:spcPts val="1200"/>
              </a:spcBef>
            </a:pPr>
            <a:r>
              <a:rPr lang="en-US" altLang="zh-TW" sz="3200" b="1" dirty="0" smtClean="0">
                <a:solidFill>
                  <a:srgbClr val="C00000"/>
                </a:solidFill>
              </a:rPr>
              <a:t>UART0</a:t>
            </a:r>
            <a:r>
              <a:rPr lang="en-US" altLang="zh-TW" sz="3200" dirty="0" smtClean="0"/>
              <a:t> contains the </a:t>
            </a:r>
            <a:r>
              <a:rPr lang="en-US" altLang="zh-TW" sz="3200" dirty="0" smtClean="0">
                <a:solidFill>
                  <a:srgbClr val="0000CC"/>
                </a:solidFill>
              </a:rPr>
              <a:t>standard features plus ISO7816</a:t>
            </a:r>
          </a:p>
          <a:p>
            <a:pPr>
              <a:spcBef>
                <a:spcPts val="1200"/>
              </a:spcBef>
            </a:pPr>
            <a:r>
              <a:rPr lang="en-US" altLang="zh-TW" sz="3200" b="1" dirty="0" smtClean="0"/>
              <a:t>UART0</a:t>
            </a:r>
            <a:r>
              <a:rPr lang="en-US" altLang="zh-TW" sz="3200" dirty="0" smtClean="0"/>
              <a:t> and </a:t>
            </a:r>
            <a:r>
              <a:rPr lang="en-US" altLang="zh-TW" sz="3200" b="1" dirty="0" smtClean="0"/>
              <a:t>UART1</a:t>
            </a:r>
            <a:r>
              <a:rPr lang="en-US" altLang="zh-TW" sz="3200" dirty="0" smtClean="0"/>
              <a:t> contain </a:t>
            </a:r>
            <a:r>
              <a:rPr lang="en-US" altLang="zh-TW" sz="3200" dirty="0" smtClean="0">
                <a:solidFill>
                  <a:srgbClr val="C00000"/>
                </a:solidFill>
              </a:rPr>
              <a:t>8-entry transmit and 8-entry receive FIFOs</a:t>
            </a:r>
          </a:p>
          <a:p>
            <a:pPr>
              <a:spcBef>
                <a:spcPts val="1200"/>
              </a:spcBef>
            </a:pPr>
            <a:r>
              <a:rPr lang="en-US" altLang="zh-TW" sz="3200" dirty="0" smtClean="0"/>
              <a:t>All other UARTs contain a 1-entry transmit and receive FIFOs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51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C91F65-675F-0243-8DAE-07DC4E1C8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 err="1"/>
              <a:t>mbed</a:t>
            </a:r>
            <a:r>
              <a:rPr kumimoji="1" lang="en-US" altLang="zh-TW" dirty="0"/>
              <a:t> Serial API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11E282F-E693-9846-8D84-ACF1831D11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65D16B83-6CE2-FE4E-A77C-090D104C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52</a:t>
            </a:fld>
            <a:endParaRPr lang="en-US" altLang="zh-TW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393EC50-24F0-F041-9679-19BB30562F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1392286"/>
              </p:ext>
            </p:extLst>
          </p:nvPr>
        </p:nvGraphicFramePr>
        <p:xfrm>
          <a:off x="899325" y="2213865"/>
          <a:ext cx="7345349" cy="38404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716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73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563245">
                        <a:lnSpc>
                          <a:spcPct val="100000"/>
                        </a:lnSpc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Fun</a:t>
                      </a:r>
                      <a:r>
                        <a:rPr sz="18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ct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ions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E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sa</a:t>
                      </a: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E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Serial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Seria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rt,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ified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smi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 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baud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seria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orm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smis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sion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y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Seria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p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pu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spc="-30" dirty="0">
                          <a:latin typeface="Calibri"/>
                          <a:cs typeface="Calibri"/>
                        </a:rPr>
                        <a:t>g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b="1" spc="-2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c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ead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ch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799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tf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spc="-40" dirty="0">
                          <a:latin typeface="Calibri"/>
                          <a:cs typeface="Calibri"/>
                        </a:rPr>
                        <a:t>W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tri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f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spc="-2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ead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aila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le</a:t>
                      </a:r>
                      <a:r>
                        <a:rPr sz="1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ead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wr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i</a:t>
                      </a:r>
                      <a:r>
                        <a:rPr sz="1800" b="1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eable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D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ine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if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spa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av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ailable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wri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78740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att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ach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9375">
                        <a:lnSpc>
                          <a:spcPct val="100000"/>
                        </a:lnSpc>
                      </a:pPr>
                      <a:r>
                        <a:rPr sz="1800" spc="-3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f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tion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 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c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all</a:t>
                      </a:r>
                      <a:r>
                        <a:rPr sz="18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wh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ev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seria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l i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err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is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g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r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at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ed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41918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6D0DB8F0-7E68-A341-B76F-26A08EB59C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29" y="-24"/>
            <a:ext cx="8493237" cy="668660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D94D90AD-33F4-CA49-8C18-C517594F3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K66F I2C </a:t>
            </a:r>
            <a:r>
              <a:rPr kumimoji="1" lang="en-US" altLang="zh-TW" dirty="0" smtClean="0"/>
              <a:t>pin</a:t>
            </a:r>
            <a:br>
              <a:rPr kumimoji="1" lang="en-US" altLang="zh-TW" dirty="0" smtClean="0"/>
            </a:br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3BF3340-C220-3747-8440-D54BAD80D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53</a:t>
            </a:fld>
            <a:endParaRPr lang="en-US" altLang="zh-TW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F89B06B0-C15C-9040-803F-5C68EB92F8DA}"/>
              </a:ext>
            </a:extLst>
          </p:cNvPr>
          <p:cNvSpPr/>
          <p:nvPr/>
        </p:nvSpPr>
        <p:spPr bwMode="auto">
          <a:xfrm>
            <a:off x="6081513" y="4500571"/>
            <a:ext cx="990817" cy="50006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0DF5F821-A507-F249-B048-71BC3A494A8D}"/>
              </a:ext>
            </a:extLst>
          </p:cNvPr>
          <p:cNvSpPr/>
          <p:nvPr/>
        </p:nvSpPr>
        <p:spPr>
          <a:xfrm>
            <a:off x="6072198" y="492919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UART1 </a:t>
            </a:r>
            <a:r>
              <a:rPr lang="en-US" altLang="zh-TW" b="1" dirty="0">
                <a:solidFill>
                  <a:srgbClr val="FF0000"/>
                </a:solidFill>
                <a:latin typeface="Consolas" panose="020B0609020204030204" pitchFamily="49" charset="0"/>
              </a:rPr>
              <a:t>pins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5305448"/>
            <a:ext cx="7439025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矩形 8"/>
          <p:cNvSpPr/>
          <p:nvPr/>
        </p:nvSpPr>
        <p:spPr bwMode="auto">
          <a:xfrm>
            <a:off x="6072198" y="2571744"/>
            <a:ext cx="2286016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286776" y="2590380"/>
            <a:ext cx="8659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FF0000"/>
                </a:solidFill>
              </a:rPr>
              <a:t>UART2</a:t>
            </a:r>
            <a:endParaRPr lang="zh-TW" altLang="en-US" sz="1600" b="1" dirty="0">
              <a:solidFill>
                <a:srgbClr val="FF0000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89B06B0-C15C-9040-803F-5C68EB92F8DA}"/>
              </a:ext>
            </a:extLst>
          </p:cNvPr>
          <p:cNvSpPr/>
          <p:nvPr/>
        </p:nvSpPr>
        <p:spPr bwMode="auto">
          <a:xfrm>
            <a:off x="4458358" y="2557676"/>
            <a:ext cx="990817" cy="42862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0DF5F821-A507-F249-B048-71BC3A494A8D}"/>
              </a:ext>
            </a:extLst>
          </p:cNvPr>
          <p:cNvSpPr/>
          <p:nvPr/>
        </p:nvSpPr>
        <p:spPr>
          <a:xfrm>
            <a:off x="3500430" y="1285860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UART3 </a:t>
            </a:r>
            <a:r>
              <a:rPr lang="en-US" altLang="zh-TW" b="1" dirty="0">
                <a:solidFill>
                  <a:srgbClr val="FF0000"/>
                </a:solidFill>
                <a:latin typeface="Consolas" panose="020B0609020204030204" pitchFamily="49" charset="0"/>
              </a:rPr>
              <a:t>pins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89B06B0-C15C-9040-803F-5C68EB92F8DA}"/>
              </a:ext>
            </a:extLst>
          </p:cNvPr>
          <p:cNvSpPr/>
          <p:nvPr/>
        </p:nvSpPr>
        <p:spPr bwMode="auto">
          <a:xfrm>
            <a:off x="4429124" y="2071678"/>
            <a:ext cx="990817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0DF5F821-A507-F249-B048-71BC3A494A8D}"/>
              </a:ext>
            </a:extLst>
          </p:cNvPr>
          <p:cNvSpPr/>
          <p:nvPr/>
        </p:nvSpPr>
        <p:spPr>
          <a:xfrm>
            <a:off x="4929190" y="1357298"/>
            <a:ext cx="14510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  <a:latin typeface="Consolas" panose="020B0609020204030204" pitchFamily="49" charset="0"/>
              </a:rPr>
              <a:t>UART4 </a:t>
            </a:r>
            <a:r>
              <a:rPr lang="en-US" altLang="zh-TW" b="1" dirty="0">
                <a:solidFill>
                  <a:srgbClr val="FF0000"/>
                </a:solidFill>
                <a:latin typeface="Consolas" panose="020B0609020204030204" pitchFamily="49" charset="0"/>
              </a:rPr>
              <a:t>pins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cxnSp>
        <p:nvCxnSpPr>
          <p:cNvPr id="16" name="直線單箭頭接點 15"/>
          <p:cNvCxnSpPr/>
          <p:nvPr/>
        </p:nvCxnSpPr>
        <p:spPr bwMode="auto">
          <a:xfrm rot="16200000" flipH="1">
            <a:off x="3643306" y="1857364"/>
            <a:ext cx="1071570" cy="500066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177372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E17E0EA-4761-F24D-B98D-C0773EC01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UART example</a:t>
            </a:r>
            <a:endParaRPr kumimoji="1"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7E95DFE-078E-6347-A1D3-8A0B2DB30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0175"/>
            <a:ext cx="8229600" cy="350046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TW" sz="2400" dirty="0">
                <a:solidFill>
                  <a:srgbClr val="FF000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#include </a:t>
            </a:r>
            <a:r>
              <a:rPr lang="en-US" altLang="zh-TW" sz="2400" dirty="0">
                <a:solidFill>
                  <a:srgbClr val="FF008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"</a:t>
            </a:r>
            <a:r>
              <a:rPr lang="en-US" altLang="zh-TW" sz="2400" dirty="0" err="1">
                <a:solidFill>
                  <a:srgbClr val="FF008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mbed.h</a:t>
            </a:r>
            <a:r>
              <a:rPr lang="en-US" altLang="zh-TW" sz="2400" dirty="0">
                <a:solidFill>
                  <a:srgbClr val="FF008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"</a:t>
            </a:r>
            <a:endParaRPr lang="en-US" altLang="zh-TW" sz="2400" dirty="0">
              <a:solidFill>
                <a:srgbClr val="333333"/>
              </a:solidFill>
              <a:latin typeface="Consolas" panose="020B0609020204030204" pitchFamily="49" charset="0"/>
              <a:ea typeface="MingLiU" panose="02020509000000000000" pitchFamily="49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Serial </a:t>
            </a:r>
            <a:r>
              <a:rPr lang="en-US" altLang="zh-TW" sz="2400" dirty="0" smtClean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device(D1,</a:t>
            </a: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 </a:t>
            </a:r>
            <a:r>
              <a:rPr lang="en-US" altLang="zh-TW" sz="2400" dirty="0" smtClean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D0);</a:t>
            </a: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  </a:t>
            </a:r>
            <a:r>
              <a:rPr lang="en-US" altLang="zh-TW" sz="2400" dirty="0">
                <a:solidFill>
                  <a:srgbClr val="00800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// </a:t>
            </a:r>
            <a:r>
              <a:rPr lang="en-US" altLang="zh-TW" sz="2400" dirty="0" smtClean="0">
                <a:solidFill>
                  <a:srgbClr val="00800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K66 UART1 </a:t>
            </a:r>
            <a:r>
              <a:rPr lang="en-US" altLang="zh-TW" sz="2400" dirty="0" err="1" smtClean="0">
                <a:solidFill>
                  <a:srgbClr val="00800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tx</a:t>
            </a:r>
            <a:r>
              <a:rPr lang="en-US" altLang="zh-TW" sz="2400" dirty="0">
                <a:solidFill>
                  <a:srgbClr val="00800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, </a:t>
            </a:r>
            <a:r>
              <a:rPr lang="en-US" altLang="zh-TW" sz="2400" dirty="0" err="1">
                <a:solidFill>
                  <a:srgbClr val="00800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rx</a:t>
            </a:r>
            <a:endParaRPr lang="en-US" altLang="zh-TW" sz="2400" dirty="0">
              <a:solidFill>
                <a:srgbClr val="333333"/>
              </a:solidFill>
              <a:latin typeface="Consolas" panose="020B0609020204030204" pitchFamily="49" charset="0"/>
              <a:ea typeface="MingLiU" panose="02020509000000000000" pitchFamily="49" charset="-12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zh-TW" sz="2400" dirty="0" err="1">
                <a:solidFill>
                  <a:srgbClr val="0000FF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int</a:t>
            </a: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 main() {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    </a:t>
            </a:r>
            <a:r>
              <a:rPr lang="en-US" altLang="zh-TW" sz="2400" dirty="0" err="1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device.baud</a:t>
            </a: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(19200);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    </a:t>
            </a:r>
            <a:r>
              <a:rPr lang="en-US" altLang="zh-TW" sz="2400" dirty="0" err="1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device.</a:t>
            </a:r>
            <a:r>
              <a:rPr lang="en-US" altLang="zh-TW" sz="2400" dirty="0" err="1">
                <a:solidFill>
                  <a:srgbClr val="00008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printf</a:t>
            </a: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(</a:t>
            </a:r>
            <a:r>
              <a:rPr lang="en-US" altLang="zh-TW" sz="2400" dirty="0">
                <a:solidFill>
                  <a:srgbClr val="FF0080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"Hello World\n"</a:t>
            </a: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altLang="zh-TW" sz="2400" dirty="0">
                <a:solidFill>
                  <a:srgbClr val="333333"/>
                </a:solidFill>
                <a:latin typeface="Consolas" panose="020B0609020204030204" pitchFamily="49" charset="0"/>
                <a:ea typeface="MingLiU" panose="02020509000000000000" pitchFamily="49" charset="-120"/>
                <a:cs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altLang="zh-TW" sz="4800" kern="100" dirty="0">
              <a:latin typeface="Times New Roman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B47397-ED2D-AB45-BDB4-AC688CD65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312AF-E6F4-431C-B9AC-048D4B988793}" type="slidenum">
              <a:rPr lang="en-US" altLang="zh-TW" smtClean="0"/>
              <a:pPr/>
              <a:t>54</a:t>
            </a:fld>
            <a:endParaRPr lang="en-US" altLang="zh-TW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B50F5B10-BF49-CB42-915B-40A3BA1951C6}"/>
              </a:ext>
            </a:extLst>
          </p:cNvPr>
          <p:cNvSpPr txBox="1"/>
          <p:nvPr/>
        </p:nvSpPr>
        <p:spPr>
          <a:xfrm>
            <a:off x="285950" y="4786322"/>
            <a:ext cx="8715206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zh-TW" sz="2000" dirty="0" smtClean="0"/>
              <a:t>K66F has 5 UARTs </a:t>
            </a:r>
            <a:r>
              <a:rPr lang="en-US" altLang="zh-TW" sz="2000" dirty="0" smtClean="0"/>
              <a:t>: </a:t>
            </a:r>
            <a:r>
              <a:rPr lang="en-US" altLang="zh-TW" sz="2000" dirty="0" smtClean="0">
                <a:solidFill>
                  <a:srgbClr val="FF0000"/>
                </a:solidFill>
              </a:rPr>
              <a:t>UART(TX,RX) </a:t>
            </a:r>
            <a:r>
              <a:rPr lang="en-US" altLang="zh-TW" sz="2000" dirty="0" smtClean="0"/>
              <a:t>	</a:t>
            </a:r>
          </a:p>
          <a:p>
            <a:r>
              <a:rPr lang="en-US" altLang="zh-TW" sz="2000" dirty="0" smtClean="0"/>
              <a:t>	UART0(PTD7,PTD6),(PTB17,PTB16)(PTA14,PTA15),(PTA2,PTA1)</a:t>
            </a:r>
          </a:p>
          <a:p>
            <a:r>
              <a:rPr lang="en-US" altLang="zh-TW" sz="2000" dirty="0" smtClean="0"/>
              <a:t>	</a:t>
            </a:r>
            <a:r>
              <a:rPr lang="en-US" altLang="zh-TW" sz="2000" dirty="0" smtClean="0">
                <a:solidFill>
                  <a:srgbClr val="C00000"/>
                </a:solidFill>
              </a:rPr>
              <a:t>UART1</a:t>
            </a:r>
            <a:r>
              <a:rPr lang="en-US" altLang="zh-TW" sz="2000" dirty="0" smtClean="0"/>
              <a:t>(PTC4,PTC3),</a:t>
            </a:r>
            <a:r>
              <a:rPr lang="en-US" altLang="zh-TW" sz="2000" dirty="0" smtClean="0">
                <a:solidFill>
                  <a:srgbClr val="0000CC"/>
                </a:solidFill>
              </a:rPr>
              <a:t>(D1,D0)</a:t>
            </a:r>
            <a:endParaRPr kumimoji="1" lang="en-US" altLang="zh-TW" sz="2000" dirty="0" smtClean="0">
              <a:solidFill>
                <a:srgbClr val="0000CC"/>
              </a:solidFill>
            </a:endParaRPr>
          </a:p>
          <a:p>
            <a:pPr lvl="2"/>
            <a:r>
              <a:rPr lang="en-US" altLang="zh-TW" sz="2000" dirty="0" smtClean="0">
                <a:solidFill>
                  <a:srgbClr val="C00000"/>
                </a:solidFill>
              </a:rPr>
              <a:t>UART2</a:t>
            </a:r>
            <a:r>
              <a:rPr lang="en-US" altLang="zh-TW" sz="2000" dirty="0" smtClean="0"/>
              <a:t>(PTD3,PTD2),</a:t>
            </a:r>
            <a:r>
              <a:rPr lang="en-US" altLang="zh-TW" sz="2000" dirty="0" smtClean="0">
                <a:solidFill>
                  <a:srgbClr val="0000CC"/>
                </a:solidFill>
              </a:rPr>
              <a:t>(D12,D11)</a:t>
            </a:r>
            <a:r>
              <a:rPr lang="en-US" altLang="zh-TW" sz="2000" dirty="0" smtClean="0"/>
              <a:t> </a:t>
            </a:r>
          </a:p>
          <a:p>
            <a:r>
              <a:rPr lang="en-US" altLang="zh-TW" sz="2000" dirty="0" smtClean="0">
                <a:solidFill>
                  <a:srgbClr val="C00000"/>
                </a:solidFill>
              </a:rPr>
              <a:t>	UART</a:t>
            </a:r>
            <a:r>
              <a:rPr kumimoji="1" lang="en-US" altLang="zh-TW" sz="2000" dirty="0" smtClean="0">
                <a:solidFill>
                  <a:srgbClr val="C00000"/>
                </a:solidFill>
              </a:rPr>
              <a:t>3</a:t>
            </a:r>
            <a:r>
              <a:rPr kumimoji="1" lang="en-US" altLang="zh-TW" sz="2000" dirty="0" smtClean="0"/>
              <a:t>(</a:t>
            </a:r>
            <a:r>
              <a:rPr lang="en-US" altLang="zh-TW" sz="2000" dirty="0" smtClean="0"/>
              <a:t>PTC17,PTC16</a:t>
            </a:r>
            <a:r>
              <a:rPr kumimoji="1" lang="en-US" altLang="zh-TW" sz="2000" dirty="0" smtClean="0"/>
              <a:t>)</a:t>
            </a:r>
            <a:r>
              <a:rPr kumimoji="1" lang="en-US" altLang="zh-TW" sz="2000" dirty="0" smtClean="0">
                <a:solidFill>
                  <a:srgbClr val="0000CC"/>
                </a:solidFill>
              </a:rPr>
              <a:t>(PTB11,PTB10)</a:t>
            </a:r>
          </a:p>
          <a:p>
            <a:r>
              <a:rPr lang="en-US" altLang="zh-TW" sz="2000" dirty="0" smtClean="0"/>
              <a:t>	</a:t>
            </a:r>
            <a:r>
              <a:rPr lang="en-US" altLang="zh-TW" sz="2000" dirty="0" smtClean="0">
                <a:solidFill>
                  <a:srgbClr val="C00000"/>
                </a:solidFill>
              </a:rPr>
              <a:t>UART4</a:t>
            </a:r>
            <a:r>
              <a:rPr lang="en-US" altLang="zh-TW" sz="2000" dirty="0" smtClean="0"/>
              <a:t>(PTC15,PTC14)</a:t>
            </a:r>
            <a:r>
              <a:rPr lang="en-US" altLang="zh-TW" sz="2000" dirty="0" smtClean="0">
                <a:solidFill>
                  <a:srgbClr val="0000CC"/>
                </a:solidFill>
              </a:rPr>
              <a:t>(PTE24,PTE25)</a:t>
            </a:r>
            <a:endParaRPr kumimoji="1" lang="zh-TW" altLang="en-US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134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F318-6A3F-42A9-A5DD-6C91F4F94896}" type="slidenum">
              <a:rPr lang="en-US" altLang="zh-TW" smtClean="0"/>
              <a:pPr/>
              <a:t>55</a:t>
            </a:fld>
            <a:endParaRPr lang="en-US" altLang="zh-TW"/>
          </a:p>
        </p:txBody>
      </p:sp>
      <p:sp>
        <p:nvSpPr>
          <p:cNvPr id="5122" name="AutoShape 2" descr="K66F UART crossover connections with Pico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24" name="AutoShape 4" descr="K66F UART crossover connections with Picoscop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26" name="AutoShape 6" descr="https://www.ee.nthu.edu.tw/ee240500/labs/img/mbed6/6_1_k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28" name="AutoShape 8" descr="https://www.ee.nthu.edu.tw/ee240500/labs/img/mbed6/6_1_k6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7" name="圖片 6" descr="6_1_k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285860"/>
            <a:ext cx="7786710" cy="5373779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9E17E0EA-4761-F24D-B98D-C0773EC013B3}"/>
              </a:ext>
            </a:extLst>
          </p:cNvPr>
          <p:cNvSpPr txBox="1">
            <a:spLocks/>
          </p:cNvSpPr>
          <p:nvPr/>
        </p:nvSpPr>
        <p:spPr>
          <a:xfrm>
            <a:off x="457200" y="122238"/>
            <a:ext cx="7543800" cy="12954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UART Lab</a:t>
            </a:r>
            <a:endParaRPr kumimoji="1" lang="zh-TW" alt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25869-BD67-2B41-B84A-5EEF6FF9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altLang="zh-TW" dirty="0" smtClean="0"/>
              <a:t>UART Lab-1 (UART sender)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791ED3-CE54-CA40-9CF1-15D02E8A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95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#include "</a:t>
            </a: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mbed.h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“</a:t>
            </a:r>
          </a:p>
          <a:p>
            <a:pPr marL="0" indent="0">
              <a:buNone/>
            </a:pPr>
            <a:endParaRPr lang="en-US" altLang="zh-TW" sz="2000" dirty="0" smtClean="0">
              <a:solidFill>
                <a:srgbClr val="333333"/>
              </a:solidFill>
              <a:latin typeface="Consolas" pitchFamily="49" charset="0"/>
              <a:ea typeface="MingLiU" panose="02020509000000000000" pitchFamily="49" charset="-12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Serial device(D12, D11); // UART2 </a:t>
            </a: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tx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, </a:t>
            </a: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rx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DigitalIn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button0(SW2); </a:t>
            </a:r>
          </a:p>
          <a:p>
            <a:pPr marL="0" indent="0">
              <a:buNone/>
            </a:pP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DigitalIn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button1(SW3); </a:t>
            </a:r>
          </a:p>
          <a:p>
            <a:pPr marL="0" indent="0">
              <a:buNone/>
            </a:pPr>
            <a:endParaRPr lang="en-US" altLang="zh-TW" sz="2000" dirty="0" smtClean="0">
              <a:solidFill>
                <a:srgbClr val="333333"/>
              </a:solidFill>
              <a:latin typeface="Consolas" pitchFamily="49" charset="0"/>
              <a:ea typeface="MingLiU" panose="02020509000000000000" pitchFamily="49" charset="-12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int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main() { </a:t>
            </a: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char </a:t>
            </a: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cmd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= 0; </a:t>
            </a: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while(1) { </a:t>
            </a: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	</a:t>
            </a: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cmd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= button0&lt;&lt;1 | button1;</a:t>
            </a: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	</a:t>
            </a: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device.putc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</a:t>
            </a:r>
            <a:r>
              <a:rPr lang="en-US" altLang="zh-TW" sz="20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cmd</a:t>
            </a: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); </a:t>
            </a: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}</a:t>
            </a:r>
          </a:p>
          <a:p>
            <a:pPr marL="0" indent="0">
              <a:buNone/>
            </a:pPr>
            <a:r>
              <a:rPr lang="en-US" altLang="zh-TW" sz="20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}</a:t>
            </a:r>
            <a:endParaRPr lang="en-US" altLang="zh-TW" sz="2000" dirty="0">
              <a:solidFill>
                <a:srgbClr val="333333"/>
              </a:solidFill>
              <a:latin typeface="Consolas" pitchFamily="49" charset="0"/>
              <a:ea typeface="MingLiU" panose="02020509000000000000" pitchFamily="49" charset="-120"/>
              <a:cs typeface="Consolas" pitchFamily="49" charset="0"/>
            </a:endParaRPr>
          </a:p>
          <a:p>
            <a:pPr marL="0" indent="0">
              <a:buNone/>
            </a:pPr>
            <a:endParaRPr kumimoji="1" lang="zh-TW" altLang="en-US" sz="20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9BF3B4F-C2D5-754B-A8FD-637D0071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02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25869-BD67-2B41-B84A-5EEF6FF9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altLang="zh-TW" dirty="0" smtClean="0"/>
              <a:t>UART Lab-1 (UART receiver)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791ED3-CE54-CA40-9CF1-15D02E8A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6388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#include "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mbed.h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“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Serial pc(USBTX, USBRX); // 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tx</a:t>
            </a:r>
            <a:r>
              <a:rPr lang="en-US" altLang="zh-TW" sz="1800" dirty="0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, 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rx</a:t>
            </a:r>
            <a:r>
              <a:rPr lang="en-US" altLang="zh-TW" sz="1800" dirty="0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Serial device(D12, D11); // 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tx</a:t>
            </a:r>
            <a:r>
              <a:rPr lang="en-US" altLang="zh-TW" sz="1800" dirty="0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, </a:t>
            </a:r>
            <a:r>
              <a:rPr lang="en-US" altLang="zh-TW" sz="1800" dirty="0" err="1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rx</a:t>
            </a:r>
            <a:r>
              <a:rPr lang="en-US" altLang="zh-TW" sz="1800" dirty="0" smtClean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DigitalOut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red_led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(LED1); </a:t>
            </a:r>
          </a:p>
          <a:p>
            <a:pPr marL="0" indent="0">
              <a:buNone/>
            </a:pP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DigitalOut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green_led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(LED2);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char 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recv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; </a:t>
            </a:r>
          </a:p>
          <a:p>
            <a:pPr marL="0" indent="0">
              <a:buNone/>
            </a:pP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int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main() {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red_led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= 1;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green_led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= 1;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while(1) {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	if(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device.readable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()) {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		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recv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= 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device.getc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();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		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red_led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= (recv&amp;0x01)?1:0;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		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green_led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= (recv&amp;0x02)?1:0;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	}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}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kumimoji="1" lang="zh-TW" altLang="en-US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9BF3B4F-C2D5-754B-A8FD-637D0071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57</a:t>
            </a:fld>
            <a:endParaRPr lang="en-US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2143108" y="6286520"/>
            <a:ext cx="4288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0000CC"/>
                </a:solidFill>
              </a:rPr>
              <a:t>Open PC terminal to see the interaction.</a:t>
            </a:r>
            <a:endParaRPr lang="zh-TW" altLang="en-US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2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PicoScope</a:t>
            </a:r>
            <a:r>
              <a:rPr lang="en-US" altLang="zh-TW" dirty="0" smtClean="0"/>
              <a:t> UART Decoding</a:t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7" name="內容版面配置區 6" descr="lab6_k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789056"/>
            <a:ext cx="6500858" cy="5945405"/>
          </a:xfrm>
        </p:spPr>
      </p:pic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58</a:t>
            </a:fld>
            <a:endParaRPr lang="en-US" altLang="zh-TW"/>
          </a:p>
        </p:txBody>
      </p:sp>
      <p:sp>
        <p:nvSpPr>
          <p:cNvPr id="1026" name="AutoShape 2" descr="Wiring for PicoScope prob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" name="AutoShape 4" descr="https://www.ee.nthu.edu.tw/ee240500/labs/img/mbed6/lab6_k6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25869-BD67-2B41-B84A-5EEF6FF9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defRPr/>
            </a:pPr>
            <a:r>
              <a:rPr lang="en-US" altLang="zh-TW" dirty="0" err="1" smtClean="0"/>
              <a:t>PicoScope</a:t>
            </a:r>
            <a:r>
              <a:rPr lang="en-US" altLang="zh-TW" dirty="0" smtClean="0"/>
              <a:t> UART Decoding</a:t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791ED3-CE54-CA40-9CF1-15D02E8A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95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#include "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mbed.h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“</a:t>
            </a:r>
          </a:p>
          <a:p>
            <a:pPr marL="0" indent="0">
              <a:buNone/>
            </a:pPr>
            <a:endParaRPr lang="en-US" altLang="zh-TW" sz="1800" dirty="0" smtClean="0">
              <a:solidFill>
                <a:srgbClr val="333333"/>
              </a:solidFill>
              <a:latin typeface="Consolas" pitchFamily="49" charset="0"/>
              <a:ea typeface="MingLiU" panose="02020509000000000000" pitchFamily="49" charset="-12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Serial device(D12, D11); // UART2 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tx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, 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rx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</a:t>
            </a:r>
          </a:p>
          <a:p>
            <a:pPr marL="0" indent="0">
              <a:buNone/>
            </a:pP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DigitalIn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button0(SW2); </a:t>
            </a:r>
          </a:p>
          <a:p>
            <a:pPr marL="0" indent="0">
              <a:buNone/>
            </a:pP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DigitalIn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button1(SW3); </a:t>
            </a:r>
          </a:p>
          <a:p>
            <a:pPr marL="0" indent="0">
              <a:buNone/>
            </a:pPr>
            <a:endParaRPr lang="en-US" altLang="zh-TW" sz="1800" dirty="0" smtClean="0">
              <a:solidFill>
                <a:srgbClr val="333333"/>
              </a:solidFill>
              <a:latin typeface="Consolas" pitchFamily="49" charset="0"/>
              <a:ea typeface="MingLiU" panose="02020509000000000000" pitchFamily="49" charset="-12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int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main() {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char 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cmd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[10] = “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PicoScope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”;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int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 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= 0;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while(1) { 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	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device.baud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(9600);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	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device.putc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cmd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[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]);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            	++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 		if(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==10)</a:t>
            </a:r>
            <a:r>
              <a:rPr lang="en-US" altLang="zh-TW" sz="1800" dirty="0" err="1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</a:t>
            </a: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=0;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	}</a:t>
            </a:r>
          </a:p>
          <a:p>
            <a:pPr marL="0" indent="0">
              <a:buNone/>
            </a:pPr>
            <a:r>
              <a:rPr lang="en-US" altLang="zh-TW" sz="1800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kumimoji="1" lang="zh-TW" altLang="en-US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9BF3B4F-C2D5-754B-A8FD-637D0071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59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02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2D38EA-5DB9-6D4C-A9CF-83E93D109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cs typeface="Arial"/>
              </a:rPr>
              <a:t>A</a:t>
            </a:r>
            <a:r>
              <a:rPr lang="en-US" altLang="zh-TW" spc="-160" dirty="0">
                <a:cs typeface="Arial"/>
              </a:rPr>
              <a:t> </a:t>
            </a:r>
            <a:r>
              <a:rPr lang="en-US" altLang="zh-TW" spc="-10" dirty="0">
                <a:cs typeface="Arial"/>
              </a:rPr>
              <a:t>s</a:t>
            </a:r>
            <a:r>
              <a:rPr lang="en-US" altLang="zh-TW" spc="-20" dirty="0">
                <a:cs typeface="Arial"/>
              </a:rPr>
              <a:t>i</a:t>
            </a:r>
            <a:r>
              <a:rPr lang="en-US" altLang="zh-TW" dirty="0">
                <a:cs typeface="Arial"/>
              </a:rPr>
              <a:t>mple</a:t>
            </a:r>
            <a:r>
              <a:rPr lang="en-US" altLang="zh-TW" spc="40" dirty="0">
                <a:cs typeface="Arial"/>
              </a:rPr>
              <a:t> </a:t>
            </a:r>
            <a:r>
              <a:rPr lang="en-US" altLang="zh-TW" spc="-10" dirty="0">
                <a:cs typeface="Arial"/>
              </a:rPr>
              <a:t>s</a:t>
            </a:r>
            <a:r>
              <a:rPr lang="en-US" altLang="zh-TW" spc="-20" dirty="0">
                <a:cs typeface="Arial"/>
              </a:rPr>
              <a:t>e</a:t>
            </a:r>
            <a:r>
              <a:rPr lang="en-US" altLang="zh-TW" dirty="0">
                <a:cs typeface="Arial"/>
              </a:rPr>
              <a:t>rial</a:t>
            </a:r>
            <a:r>
              <a:rPr lang="en-US" altLang="zh-TW" spc="30" dirty="0">
                <a:cs typeface="Arial"/>
              </a:rPr>
              <a:t> </a:t>
            </a:r>
            <a:r>
              <a:rPr lang="en-US" altLang="zh-TW" spc="-5" dirty="0">
                <a:cs typeface="Arial"/>
              </a:rPr>
              <a:t>l</a:t>
            </a:r>
            <a:r>
              <a:rPr lang="en-US" altLang="zh-TW" spc="-10" dirty="0">
                <a:cs typeface="Arial"/>
              </a:rPr>
              <a:t>i</a:t>
            </a:r>
            <a:r>
              <a:rPr lang="en-US" altLang="zh-TW" spc="-20" dirty="0">
                <a:cs typeface="Arial"/>
              </a:rPr>
              <a:t>n</a:t>
            </a:r>
            <a:r>
              <a:rPr lang="en-US" altLang="zh-TW" dirty="0">
                <a:cs typeface="Arial"/>
              </a:rPr>
              <a:t>k </a:t>
            </a:r>
            <a:r>
              <a:rPr lang="en-US" altLang="zh-TW" dirty="0" smtClean="0">
                <a:cs typeface="Arial"/>
              </a:rPr>
              <a:t/>
            </a:r>
            <a:br>
              <a:rPr lang="en-US" altLang="zh-TW" dirty="0" smtClean="0">
                <a:cs typeface="Arial"/>
              </a:rPr>
            </a:br>
            <a:r>
              <a:rPr lang="en-US" altLang="zh-TW" dirty="0" smtClean="0">
                <a:cs typeface="Arial"/>
              </a:rPr>
              <a:t>(shift registers)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D663326-88F3-BE4A-9903-43A4432FC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2857520"/>
          </a:xfrm>
        </p:spPr>
        <p:txBody>
          <a:bodyPr>
            <a:normAutofit fontScale="70000" lnSpcReduction="20000"/>
          </a:bodyPr>
          <a:lstStyle/>
          <a:p>
            <a:r>
              <a:rPr lang="en-US" altLang="zh-TW" dirty="0"/>
              <a:t>A </a:t>
            </a:r>
            <a:r>
              <a:rPr lang="en-US" altLang="zh-TW" b="1" dirty="0">
                <a:solidFill>
                  <a:srgbClr val="C00000"/>
                </a:solidFill>
              </a:rPr>
              <a:t>simple (synchronous) serial data link </a:t>
            </a:r>
            <a:r>
              <a:rPr lang="en-US" altLang="zh-TW" dirty="0"/>
              <a:t>is shown. </a:t>
            </a:r>
            <a:r>
              <a:rPr lang="en-US" altLang="zh-TW" b="1" dirty="0"/>
              <a:t>Node 1</a:t>
            </a:r>
            <a:r>
              <a:rPr lang="en-US" altLang="zh-TW" dirty="0"/>
              <a:t> is designated </a:t>
            </a:r>
            <a:r>
              <a:rPr lang="en-US" altLang="zh-TW" b="1" dirty="0">
                <a:solidFill>
                  <a:srgbClr val="0000CC"/>
                </a:solidFill>
              </a:rPr>
              <a:t>Master</a:t>
            </a:r>
            <a:r>
              <a:rPr lang="en-US" altLang="zh-TW" dirty="0"/>
              <a:t>; it controls what’s  going on, as </a:t>
            </a:r>
            <a:r>
              <a:rPr lang="en-US" altLang="zh-TW" dirty="0">
                <a:solidFill>
                  <a:srgbClr val="C00000"/>
                </a:solidFill>
              </a:rPr>
              <a:t>it controls the clock</a:t>
            </a:r>
            <a:r>
              <a:rPr lang="en-US" altLang="zh-TW" dirty="0"/>
              <a:t>.  </a:t>
            </a:r>
          </a:p>
          <a:p>
            <a:r>
              <a:rPr lang="en-US" altLang="zh-TW" dirty="0"/>
              <a:t>The </a:t>
            </a:r>
            <a:r>
              <a:rPr lang="en-US" altLang="zh-TW" b="1" dirty="0">
                <a:solidFill>
                  <a:srgbClr val="0000CC"/>
                </a:solidFill>
              </a:rPr>
              <a:t>Slave</a:t>
            </a:r>
            <a:r>
              <a:rPr lang="en-US" altLang="zh-TW" dirty="0"/>
              <a:t> </a:t>
            </a:r>
            <a:r>
              <a:rPr lang="en-US" altLang="zh-TW" dirty="0" smtClean="0"/>
              <a:t>(</a:t>
            </a:r>
            <a:r>
              <a:rPr lang="en-US" altLang="zh-TW" b="1" dirty="0" smtClean="0"/>
              <a:t>Node 2</a:t>
            </a:r>
            <a:r>
              <a:rPr lang="en-US" altLang="zh-TW" dirty="0" smtClean="0"/>
              <a:t>) is </a:t>
            </a:r>
            <a:r>
              <a:rPr lang="en-US" altLang="zh-TW" dirty="0"/>
              <a:t>similar to the Master, but receives the clock signal from the Master</a:t>
            </a:r>
            <a:r>
              <a:rPr lang="en-US" altLang="zh-TW" dirty="0" smtClean="0"/>
              <a:t>.</a:t>
            </a:r>
          </a:p>
          <a:p>
            <a:r>
              <a:rPr lang="en-US" altLang="zh-TW" dirty="0" smtClean="0"/>
              <a:t>Every time the shift register is pulsed by the clock signal, each flip-flop passes its bit on to its neighbor on one side, and receives a new bit from its other neighbor. The one at the input end clocks in data  received from the outside world, and the one of the output end outputs its bit.</a:t>
            </a:r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5E9A138-D498-FA4C-9562-3D21D0CE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6</a:t>
            </a:fld>
            <a:endParaRPr lang="en-US" altLang="zh-TW"/>
          </a:p>
        </p:txBody>
      </p:sp>
      <p:sp>
        <p:nvSpPr>
          <p:cNvPr id="5" name="object 4">
            <a:extLst>
              <a:ext uri="{FF2B5EF4-FFF2-40B4-BE49-F238E27FC236}">
                <a16:creationId xmlns:a16="http://schemas.microsoft.com/office/drawing/2014/main" id="{10A38FC2-EB27-9F42-A210-44CB4E631575}"/>
              </a:ext>
            </a:extLst>
          </p:cNvPr>
          <p:cNvSpPr/>
          <p:nvPr/>
        </p:nvSpPr>
        <p:spPr>
          <a:xfrm>
            <a:off x="1500166" y="4286256"/>
            <a:ext cx="6133358" cy="25003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89143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0325869-BD67-2B41-B84A-5EEF6FF9C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Serial pass-through </a:t>
            </a:r>
            <a:r>
              <a:rPr lang="en-US" altLang="zh-TW" dirty="0"/>
              <a:t>between the PC and an external UART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791ED3-CE54-CA40-9CF1-15D02E8AB8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43050"/>
            <a:ext cx="8229600" cy="49958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TW" sz="1800" b="1" dirty="0">
                <a:solidFill>
                  <a:srgbClr val="FF0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#include </a:t>
            </a:r>
            <a:r>
              <a:rPr lang="en-US" altLang="zh-TW" sz="1800" b="1" dirty="0">
                <a:solidFill>
                  <a:srgbClr val="FF008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"</a:t>
            </a:r>
            <a:r>
              <a:rPr lang="en-US" altLang="zh-TW" sz="1800" b="1" dirty="0" err="1">
                <a:solidFill>
                  <a:srgbClr val="FF008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mbed.h</a:t>
            </a:r>
            <a:r>
              <a:rPr lang="en-US" altLang="zh-TW" sz="1800" b="1" dirty="0">
                <a:solidFill>
                  <a:srgbClr val="FF008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"</a:t>
            </a:r>
            <a:endParaRPr lang="en-US" altLang="zh-TW" sz="1800" b="1" dirty="0">
              <a:solidFill>
                <a:srgbClr val="333333"/>
              </a:solidFill>
              <a:latin typeface="Consolas" pitchFamily="49" charset="0"/>
              <a:ea typeface="MingLiU" panose="02020509000000000000" pitchFamily="49" charset="-12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Serial pc(USBTX, USBRX); </a:t>
            </a:r>
            <a:r>
              <a:rPr lang="en-US" altLang="zh-TW" sz="1800" b="1" dirty="0">
                <a:solidFill>
                  <a:srgbClr val="008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// </a:t>
            </a:r>
            <a:r>
              <a:rPr lang="en-US" altLang="zh-TW" sz="1800" b="1" dirty="0" err="1">
                <a:solidFill>
                  <a:srgbClr val="008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tx</a:t>
            </a:r>
            <a:r>
              <a:rPr lang="en-US" altLang="zh-TW" sz="1800" b="1" dirty="0">
                <a:solidFill>
                  <a:srgbClr val="008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, </a:t>
            </a:r>
            <a:r>
              <a:rPr lang="en-US" altLang="zh-TW" sz="1800" b="1" dirty="0" err="1">
                <a:solidFill>
                  <a:srgbClr val="008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rx</a:t>
            </a:r>
            <a:endParaRPr lang="en-US" altLang="zh-TW" sz="1800" b="1" dirty="0">
              <a:solidFill>
                <a:srgbClr val="333333"/>
              </a:solidFill>
              <a:latin typeface="Consolas" pitchFamily="49" charset="0"/>
              <a:ea typeface="MingLiU" panose="02020509000000000000" pitchFamily="49" charset="-12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Serial </a:t>
            </a:r>
            <a:r>
              <a:rPr lang="en-US" altLang="zh-TW" sz="1800" b="1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device(D1,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</a:t>
            </a:r>
            <a:r>
              <a:rPr lang="en-US" altLang="zh-TW" sz="1800" b="1" dirty="0" smtClean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D0);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 </a:t>
            </a:r>
            <a:r>
              <a:rPr lang="en-US" altLang="zh-TW" sz="1800" b="1" dirty="0">
                <a:solidFill>
                  <a:srgbClr val="008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// </a:t>
            </a:r>
            <a:r>
              <a:rPr lang="en-US" altLang="zh-TW" sz="1800" b="1" dirty="0" err="1">
                <a:solidFill>
                  <a:srgbClr val="008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tx</a:t>
            </a:r>
            <a:r>
              <a:rPr lang="en-US" altLang="zh-TW" sz="1800" b="1" dirty="0">
                <a:solidFill>
                  <a:srgbClr val="008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, </a:t>
            </a:r>
            <a:r>
              <a:rPr lang="en-US" altLang="zh-TW" sz="1800" b="1" dirty="0" err="1">
                <a:solidFill>
                  <a:srgbClr val="00800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rx</a:t>
            </a:r>
            <a:endParaRPr lang="en-US" altLang="zh-TW" sz="1800" b="1" dirty="0">
              <a:solidFill>
                <a:srgbClr val="333333"/>
              </a:solidFill>
              <a:latin typeface="Consolas" pitchFamily="49" charset="0"/>
              <a:ea typeface="MingLiU" panose="02020509000000000000" pitchFamily="49" charset="-120"/>
              <a:cs typeface="Consolas" pitchFamily="49" charset="0"/>
            </a:endParaRP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</a:t>
            </a:r>
          </a:p>
          <a:p>
            <a:pPr marL="0" indent="0">
              <a:buNone/>
            </a:pPr>
            <a:r>
              <a:rPr lang="en-US" altLang="zh-TW" sz="1800" b="1" dirty="0" err="1">
                <a:solidFill>
                  <a:srgbClr val="0000FF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int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main() {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   </a:t>
            </a:r>
            <a:r>
              <a:rPr lang="en-US" altLang="zh-TW" sz="1800" b="1" dirty="0">
                <a:solidFill>
                  <a:srgbClr val="0000FF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while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(1) {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       </a:t>
            </a:r>
            <a:r>
              <a:rPr lang="en-US" altLang="zh-TW" sz="1800" b="1" dirty="0">
                <a:solidFill>
                  <a:srgbClr val="0000FF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if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</a:t>
            </a:r>
            <a:r>
              <a:rPr lang="en-US" altLang="zh-TW" sz="1800" b="1" dirty="0" err="1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pc.readable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()) {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           </a:t>
            </a:r>
            <a:r>
              <a:rPr lang="en-US" altLang="zh-TW" sz="1800" b="1" dirty="0" err="1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device.</a:t>
            </a:r>
            <a:r>
              <a:rPr lang="en-US" altLang="zh-TW" sz="1800" b="1" dirty="0" err="1">
                <a:solidFill>
                  <a:srgbClr val="00008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putc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</a:t>
            </a:r>
            <a:r>
              <a:rPr lang="en-US" altLang="zh-TW" sz="1800" b="1" dirty="0" err="1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pc.</a:t>
            </a:r>
            <a:r>
              <a:rPr lang="en-US" altLang="zh-TW" sz="1800" b="1" dirty="0" err="1">
                <a:solidFill>
                  <a:srgbClr val="00008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getc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());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       }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       </a:t>
            </a:r>
            <a:r>
              <a:rPr lang="en-US" altLang="zh-TW" sz="1800" b="1" dirty="0">
                <a:solidFill>
                  <a:srgbClr val="0000FF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if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</a:t>
            </a:r>
            <a:r>
              <a:rPr lang="en-US" altLang="zh-TW" sz="1800" b="1" dirty="0" err="1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device.readable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()) {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           </a:t>
            </a:r>
            <a:r>
              <a:rPr lang="en-US" altLang="zh-TW" sz="1800" b="1" dirty="0" err="1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pc.</a:t>
            </a:r>
            <a:r>
              <a:rPr lang="en-US" altLang="zh-TW" sz="1800" b="1" dirty="0" err="1">
                <a:solidFill>
                  <a:srgbClr val="00008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putc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</a:t>
            </a:r>
            <a:r>
              <a:rPr lang="en-US" altLang="zh-TW" sz="1800" b="1" dirty="0" err="1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device.</a:t>
            </a:r>
            <a:r>
              <a:rPr lang="en-US" altLang="zh-TW" sz="1800" b="1" dirty="0" err="1">
                <a:solidFill>
                  <a:srgbClr val="000080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getc</a:t>
            </a: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());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       }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    }</a:t>
            </a:r>
          </a:p>
          <a:p>
            <a:pPr marL="0" indent="0">
              <a:buNone/>
            </a:pPr>
            <a:r>
              <a:rPr lang="en-US" altLang="zh-TW" sz="1800" b="1" dirty="0">
                <a:solidFill>
                  <a:srgbClr val="333333"/>
                </a:solidFill>
                <a:latin typeface="Consolas" pitchFamily="49" charset="0"/>
                <a:ea typeface="MingLiU" panose="02020509000000000000" pitchFamily="49" charset="-12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en-US" altLang="zh-TW" sz="1800" b="1" kern="100" dirty="0">
              <a:latin typeface="Consolas" pitchFamily="49" charset="0"/>
              <a:ea typeface="PMingLiU" panose="02020500000000000000" pitchFamily="18" charset="-120"/>
              <a:cs typeface="Consolas" pitchFamily="49" charset="0"/>
            </a:endParaRPr>
          </a:p>
          <a:p>
            <a:pPr marL="0" indent="0">
              <a:buNone/>
            </a:pPr>
            <a:endParaRPr kumimoji="1" lang="zh-TW" altLang="en-US" sz="1800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49BF3B4F-C2D5-754B-A8FD-637D00719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60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5029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96AF281-3620-884A-86A7-2E7ABC229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dirty="0"/>
              <a:t>Host virtual UART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385029E-BF41-FB47-AB8D-5ED0AF420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3"/>
            <a:ext cx="8229600" cy="1722372"/>
          </a:xfrm>
        </p:spPr>
        <p:txBody>
          <a:bodyPr>
            <a:normAutofit fontScale="62500" lnSpcReduction="20000"/>
          </a:bodyPr>
          <a:lstStyle/>
          <a:p>
            <a:r>
              <a:rPr lang="en-US" altLang="zh-TW" dirty="0"/>
              <a:t>K66F create a </a:t>
            </a:r>
            <a:r>
              <a:rPr lang="en-US" altLang="zh-TW" b="1" dirty="0">
                <a:solidFill>
                  <a:srgbClr val="C00000"/>
                </a:solidFill>
              </a:rPr>
              <a:t>virtual UART for communication with the USB link</a:t>
            </a:r>
          </a:p>
          <a:p>
            <a:r>
              <a:rPr lang="en-US" altLang="zh-TW" dirty="0"/>
              <a:t>The related hardware can be seen in the block diagram below. </a:t>
            </a:r>
          </a:p>
          <a:p>
            <a:r>
              <a:rPr lang="en-US" altLang="zh-TW" dirty="0"/>
              <a:t>This UART acts just like any of the others, in terms of its use of the API. The </a:t>
            </a:r>
            <a:r>
              <a:rPr lang="en-US" altLang="zh-TW" dirty="0" err="1"/>
              <a:t>mbed</a:t>
            </a:r>
            <a:r>
              <a:rPr lang="en-US" altLang="zh-TW" dirty="0"/>
              <a:t> compiler  use USBTX and USBRX as identifiers to set up this connection, as in the line:</a:t>
            </a:r>
          </a:p>
          <a:p>
            <a:pPr marL="0" indent="0">
              <a:buNone/>
            </a:pPr>
            <a:r>
              <a:rPr lang="en-US" altLang="zh-TW" b="1" dirty="0">
                <a:solidFill>
                  <a:srgbClr val="0000CC"/>
                </a:solidFill>
              </a:rPr>
              <a:t>      </a:t>
            </a:r>
            <a:r>
              <a:rPr lang="en-US" altLang="zh-TW" b="1" dirty="0">
                <a:solidFill>
                  <a:srgbClr val="0000CC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Serial pc(USBTX, USBRX);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EB8D0A4-92F9-6B47-A059-3A1D3333D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61</a:t>
            </a:fld>
            <a:endParaRPr lang="en-US" altLang="zh-TW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396F5CE-042C-2745-9438-ED0B1BA335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4"/>
          <a:stretch/>
        </p:blipFill>
        <p:spPr>
          <a:xfrm>
            <a:off x="2501770" y="3050323"/>
            <a:ext cx="5197680" cy="3807677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C6C03EBB-D4D1-1542-9195-9CC00EE9FFE8}"/>
              </a:ext>
            </a:extLst>
          </p:cNvPr>
          <p:cNvSpPr/>
          <p:nvPr/>
        </p:nvSpPr>
        <p:spPr>
          <a:xfrm>
            <a:off x="3771900" y="4554125"/>
            <a:ext cx="914400" cy="6467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7894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>
            <a:extLst>
              <a:ext uri="{FF2B5EF4-FFF2-40B4-BE49-F238E27FC236}">
                <a16:creationId xmlns:a16="http://schemas.microsoft.com/office/drawing/2014/main" id="{CBC33CF3-EFC3-004C-88FA-3781C9B13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Review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35283A55-31E9-A747-9AE0-E8461C15B0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altLang="zh-TW" dirty="0">
                <a:sym typeface="Arial"/>
              </a:rPr>
              <a:t>Serial data links provide a simple and economical means of communication between microcontroller and peripherals, and/or between microcontrollers.</a:t>
            </a:r>
          </a:p>
          <a:p>
            <a:pPr lvl="0"/>
            <a:r>
              <a:rPr lang="en-US" altLang="zh-TW" dirty="0">
                <a:sym typeface="Arial"/>
              </a:rPr>
              <a:t>SPI is a simple synchronous standard with serial input, output, clock and enable pins.</a:t>
            </a:r>
          </a:p>
          <a:p>
            <a:pPr lvl="1"/>
            <a:r>
              <a:rPr lang="en-US" altLang="zh-TW" dirty="0">
                <a:sym typeface="Arial"/>
              </a:rPr>
              <a:t>Limited by the enable pins.</a:t>
            </a:r>
          </a:p>
          <a:p>
            <a:pPr lvl="0"/>
            <a:r>
              <a:rPr lang="en-US" altLang="zh-TW" dirty="0">
                <a:sym typeface="Arial"/>
              </a:rPr>
              <a:t>The I2C has a more sophisticated protocol than SPI</a:t>
            </a:r>
          </a:p>
          <a:p>
            <a:pPr lvl="1"/>
            <a:r>
              <a:rPr lang="en-US" altLang="zh-TW" dirty="0">
                <a:sym typeface="Arial"/>
              </a:rPr>
              <a:t>I2C runs on a 2-wire bus which includes addressing and acknowledgement in the protocol.</a:t>
            </a:r>
          </a:p>
          <a:p>
            <a:pPr lvl="1"/>
            <a:r>
              <a:rPr lang="en-US" altLang="zh-TW" dirty="0">
                <a:sym typeface="Arial"/>
              </a:rPr>
              <a:t>I2C allows multi-master configurations.</a:t>
            </a:r>
          </a:p>
          <a:p>
            <a:pPr lvl="1"/>
            <a:r>
              <a:rPr lang="en-US" altLang="zh-TW" dirty="0">
                <a:sym typeface="Arial"/>
              </a:rPr>
              <a:t>Lack of error correction standards.</a:t>
            </a:r>
          </a:p>
          <a:p>
            <a:pPr lvl="0"/>
            <a:r>
              <a:rPr lang="en-US" altLang="zh-TW" dirty="0">
                <a:sym typeface="Arial"/>
              </a:rPr>
              <a:t>Many sensors communicate through SPI and I2C.</a:t>
            </a:r>
          </a:p>
          <a:p>
            <a:pPr lvl="0"/>
            <a:r>
              <a:rPr lang="en-US" altLang="zh-TW" dirty="0">
                <a:sym typeface="Arial"/>
              </a:rPr>
              <a:t>UART is an asynchronous protocol. </a:t>
            </a:r>
          </a:p>
          <a:p>
            <a:pPr lvl="1"/>
            <a:r>
              <a:rPr lang="en-US" altLang="zh-TW" dirty="0">
                <a:sym typeface="Arial"/>
              </a:rPr>
              <a:t>We have used an virtual UART communication link with the host computer via USB.</a:t>
            </a:r>
          </a:p>
          <a:p>
            <a:pPr lvl="0"/>
            <a:r>
              <a:rPr lang="en-US" altLang="zh-TW" dirty="0">
                <a:sym typeface="Arial"/>
              </a:rPr>
              <a:t>The  USB  protocol  is  even more versatile, yet it requires complex protocols on both hardware and software drivers.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D13C996E-02DB-D842-812B-838DA64B0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62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81659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Checkpoints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how to transfer data via UART.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Configure the UART setting, like baud rate.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Know how to send command to I2C module.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63</a:t>
            </a:fld>
            <a:endParaRPr lang="en-US" altLang="zh-TW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71795E-BC0D-C142-B5C1-FC104947D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</a:t>
            </a:r>
            <a:r>
              <a:rPr lang="en-US" altLang="zh-TW" spc="-10" dirty="0"/>
              <a:t>e</a:t>
            </a:r>
            <a:r>
              <a:rPr lang="en-US" altLang="zh-TW" dirty="0"/>
              <a:t>rial</a:t>
            </a:r>
            <a:r>
              <a:rPr lang="en-US" altLang="zh-TW" spc="15" dirty="0"/>
              <a:t> </a:t>
            </a:r>
            <a:r>
              <a:rPr lang="en-US" altLang="zh-TW" dirty="0"/>
              <a:t>P</a:t>
            </a:r>
            <a:r>
              <a:rPr lang="en-US" altLang="zh-TW" spc="-10" dirty="0"/>
              <a:t>e</a:t>
            </a:r>
            <a:r>
              <a:rPr lang="en-US" altLang="zh-TW" dirty="0"/>
              <a:t>riph</a:t>
            </a:r>
            <a:r>
              <a:rPr lang="en-US" altLang="zh-TW" spc="-10" dirty="0"/>
              <a:t>e</a:t>
            </a:r>
            <a:r>
              <a:rPr lang="en-US" altLang="zh-TW" dirty="0"/>
              <a:t>ral</a:t>
            </a:r>
            <a:r>
              <a:rPr lang="en-US" altLang="zh-TW" spc="20" dirty="0"/>
              <a:t> </a:t>
            </a:r>
            <a:r>
              <a:rPr lang="en-US" altLang="zh-TW" dirty="0"/>
              <a:t>Interface (S</a:t>
            </a:r>
            <a:r>
              <a:rPr lang="en-US" altLang="zh-TW" spc="-10" dirty="0"/>
              <a:t>P</a:t>
            </a:r>
            <a:r>
              <a:rPr lang="en-US" altLang="zh-TW" dirty="0"/>
              <a:t>I)</a:t>
            </a:r>
            <a:endParaRPr kumimoji="1"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D5A47D-00B5-0A4A-9AD2-3D12D761A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Bef>
                <a:spcPts val="1200"/>
              </a:spcBef>
            </a:pPr>
            <a:r>
              <a:rPr lang="en-US" altLang="zh-TW" dirty="0"/>
              <a:t>In the early days of microcontrollers, both </a:t>
            </a:r>
            <a:r>
              <a:rPr lang="en-US" altLang="zh-TW" dirty="0">
                <a:solidFill>
                  <a:srgbClr val="0000CC"/>
                </a:solidFill>
              </a:rPr>
              <a:t>National Semiconductors</a:t>
            </a:r>
            <a:r>
              <a:rPr lang="en-US" altLang="zh-TW" dirty="0"/>
              <a:t> and </a:t>
            </a:r>
            <a:r>
              <a:rPr lang="en-US" altLang="zh-TW" dirty="0">
                <a:solidFill>
                  <a:srgbClr val="0000CC"/>
                </a:solidFill>
              </a:rPr>
              <a:t>Motorola</a:t>
            </a:r>
            <a:r>
              <a:rPr lang="en-US" altLang="zh-TW" dirty="0"/>
              <a:t> started introducing simple serial communication, based on the previous slides.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Each  </a:t>
            </a:r>
            <a:r>
              <a:rPr lang="en-US" altLang="zh-TW" dirty="0"/>
              <a:t>formulated  a  set  of  rules  which  governed  how  these  links  worked,  and allowed others to develop devices which could interface correctly.</a:t>
            </a:r>
          </a:p>
          <a:p>
            <a:pPr>
              <a:spcBef>
                <a:spcPts val="1200"/>
              </a:spcBef>
            </a:pPr>
            <a:r>
              <a:rPr lang="en-US" altLang="zh-TW" dirty="0" smtClean="0"/>
              <a:t>These </a:t>
            </a:r>
            <a:r>
              <a:rPr lang="en-US" altLang="zh-TW" dirty="0"/>
              <a:t>became </a:t>
            </a:r>
            <a:r>
              <a:rPr lang="en-US" altLang="zh-TW" dirty="0">
                <a:solidFill>
                  <a:srgbClr val="C00000"/>
                </a:solidFill>
              </a:rPr>
              <a:t>de facto standards</a:t>
            </a:r>
            <a:r>
              <a:rPr lang="en-US" altLang="zh-TW" dirty="0"/>
              <a:t>. </a:t>
            </a:r>
            <a:r>
              <a:rPr lang="en-US" altLang="zh-TW" dirty="0">
                <a:solidFill>
                  <a:srgbClr val="0000CC"/>
                </a:solidFill>
              </a:rPr>
              <a:t>Motorola</a:t>
            </a:r>
            <a:r>
              <a:rPr lang="en-US" altLang="zh-TW" dirty="0"/>
              <a:t> called its standard </a:t>
            </a:r>
            <a:r>
              <a:rPr lang="en-US" altLang="zh-TW" dirty="0">
                <a:solidFill>
                  <a:srgbClr val="0000CC"/>
                </a:solidFill>
              </a:rPr>
              <a:t>Serial Peripheral Interface (SPI)</a:t>
            </a:r>
            <a:r>
              <a:rPr lang="en-US" altLang="zh-TW" dirty="0"/>
              <a:t>, and </a:t>
            </a:r>
            <a:r>
              <a:rPr lang="en-US" altLang="zh-TW" dirty="0">
                <a:solidFill>
                  <a:srgbClr val="0000CC"/>
                </a:solidFill>
              </a:rPr>
              <a:t>National Semiconductors </a:t>
            </a:r>
            <a:r>
              <a:rPr lang="en-US" altLang="zh-TW" dirty="0"/>
              <a:t>called theirs </a:t>
            </a:r>
            <a:r>
              <a:rPr lang="en-US" altLang="zh-TW" dirty="0">
                <a:solidFill>
                  <a:srgbClr val="0000CC"/>
                </a:solidFill>
              </a:rPr>
              <a:t>Microwire</a:t>
            </a:r>
            <a:r>
              <a:rPr lang="en-US" altLang="zh-TW" dirty="0"/>
              <a:t>. They’re very similar to each other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endParaRPr kumimoji="1"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D6CA111-AC61-F04D-9C98-86DB25C1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22629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SPI Schematic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B3E19849-4C35-7F4C-8442-B6A07EAE4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B6F15528-21DE-4FAA-801E-634DDDAF4B2B}" type="slidenum">
              <a:rPr lang="en-US" altLang="zh-TW" smtClean="0"/>
              <a:pPr/>
              <a:t>8</a:t>
            </a:fld>
            <a:endParaRPr lang="zh-TW" altLang="en-US"/>
          </a:p>
        </p:txBody>
      </p:sp>
      <p:sp>
        <p:nvSpPr>
          <p:cNvPr id="4" name="object 4"/>
          <p:cNvSpPr/>
          <p:nvPr/>
        </p:nvSpPr>
        <p:spPr>
          <a:xfrm>
            <a:off x="785786" y="1785926"/>
            <a:ext cx="7362860" cy="4249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5" name="object 5"/>
          <p:cNvSpPr txBox="1"/>
          <p:nvPr/>
        </p:nvSpPr>
        <p:spPr>
          <a:xfrm>
            <a:off x="2820416" y="6138424"/>
            <a:ext cx="3907790" cy="228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SPI</a:t>
            </a:r>
            <a:r>
              <a:rPr sz="1600" b="1" spc="-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in</a:t>
            </a:r>
            <a:r>
              <a:rPr sz="1600" b="1" spc="-20" dirty="0">
                <a:latin typeface="Arial"/>
                <a:cs typeface="Arial"/>
              </a:rPr>
              <a:t>t</a:t>
            </a:r>
            <a:r>
              <a:rPr sz="1600" b="1" spc="-10" dirty="0">
                <a:latin typeface="Arial"/>
                <a:cs typeface="Arial"/>
              </a:rPr>
              <a:t>ercon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ecti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ns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f</a:t>
            </a:r>
            <a:r>
              <a:rPr sz="1600" b="1" spc="-20" dirty="0">
                <a:latin typeface="Arial"/>
                <a:cs typeface="Arial"/>
              </a:rPr>
              <a:t>o</a:t>
            </a:r>
            <a:r>
              <a:rPr sz="1600" b="1" spc="-10" dirty="0">
                <a:latin typeface="Arial"/>
                <a:cs typeface="Arial"/>
              </a:rPr>
              <a:t>r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15" dirty="0">
                <a:latin typeface="Arial"/>
                <a:cs typeface="Arial"/>
              </a:rPr>
              <a:t>m</a:t>
            </a:r>
            <a:r>
              <a:rPr sz="1600" b="1" spc="-20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lti</a:t>
            </a:r>
            <a:r>
              <a:rPr sz="1600" b="1" spc="-20" dirty="0">
                <a:latin typeface="Arial"/>
                <a:cs typeface="Arial"/>
              </a:rPr>
              <a:t>p</a:t>
            </a:r>
            <a:r>
              <a:rPr sz="1600" b="1" spc="-10" dirty="0">
                <a:latin typeface="Arial"/>
                <a:cs typeface="Arial"/>
              </a:rPr>
              <a:t>le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Sla</a:t>
            </a:r>
            <a:r>
              <a:rPr sz="1600" b="1" spc="-45" dirty="0">
                <a:latin typeface="Arial"/>
                <a:cs typeface="Arial"/>
              </a:rPr>
              <a:t>v</a:t>
            </a:r>
            <a:r>
              <a:rPr sz="1600" b="1" spc="-10" dirty="0">
                <a:latin typeface="Arial"/>
                <a:cs typeface="Arial"/>
              </a:rPr>
              <a:t>es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2469" y="1857364"/>
            <a:ext cx="85632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600" b="1" dirty="0" smtClean="0">
                <a:solidFill>
                  <a:srgbClr val="C00000"/>
                </a:solidFill>
              </a:rPr>
              <a:t>PCS[x]</a:t>
            </a:r>
            <a:endParaRPr lang="zh-TW" altLang="en-US" sz="1600" b="1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928662" y="221455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 smtClean="0">
                <a:solidFill>
                  <a:srgbClr val="0000CC"/>
                </a:solidFill>
              </a:rPr>
              <a:t>K66</a:t>
            </a:r>
            <a:endParaRPr lang="zh-TW" altLang="en-US" b="1" dirty="0">
              <a:solidFill>
                <a:srgbClr val="0000CC"/>
              </a:solidFill>
            </a:endParaRPr>
          </a:p>
        </p:txBody>
      </p:sp>
      <p:sp>
        <p:nvSpPr>
          <p:cNvPr id="10" name="矩形 9"/>
          <p:cNvSpPr/>
          <p:nvPr/>
        </p:nvSpPr>
        <p:spPr bwMode="auto">
          <a:xfrm>
            <a:off x="1500166" y="4857760"/>
            <a:ext cx="857256" cy="12858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1" name="矩形 10"/>
          <p:cNvSpPr/>
          <p:nvPr/>
        </p:nvSpPr>
        <p:spPr bwMode="auto">
          <a:xfrm>
            <a:off x="2714612" y="2928934"/>
            <a:ext cx="785818" cy="57150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2" name="矩形 11"/>
          <p:cNvSpPr/>
          <p:nvPr/>
        </p:nvSpPr>
        <p:spPr bwMode="auto">
          <a:xfrm>
            <a:off x="857224" y="3929066"/>
            <a:ext cx="1214446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2500298" y="3786190"/>
            <a:ext cx="1143008" cy="35719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5856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81F7931-A61B-BB40-A3A0-FF506836F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altLang="zh-TW" dirty="0" smtClean="0"/>
              <a:t>K66MCU SPI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56CF951-1FCA-164D-A9DC-A4BF128675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857784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dirty="0"/>
              <a:t>The  </a:t>
            </a:r>
            <a:r>
              <a:rPr lang="en-US" altLang="zh-TW" dirty="0" smtClean="0"/>
              <a:t>K66MCU </a:t>
            </a:r>
            <a:r>
              <a:rPr lang="en-US" altLang="zh-TW" dirty="0"/>
              <a:t>has 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C00000"/>
                </a:solidFill>
              </a:rPr>
              <a:t>three</a:t>
            </a:r>
            <a:r>
              <a:rPr lang="en-US" altLang="zh-TW" dirty="0" smtClean="0"/>
              <a:t> </a:t>
            </a:r>
            <a:r>
              <a:rPr lang="en-US" altLang="zh-TW" dirty="0">
                <a:solidFill>
                  <a:srgbClr val="C00000"/>
                </a:solidFill>
              </a:rPr>
              <a:t>SPI </a:t>
            </a:r>
            <a:r>
              <a:rPr lang="en-US" altLang="zh-TW" dirty="0" smtClean="0">
                <a:solidFill>
                  <a:srgbClr val="C00000"/>
                </a:solidFill>
              </a:rPr>
              <a:t>modules (SPI0, SPI1, SPI2)</a:t>
            </a:r>
            <a:r>
              <a:rPr lang="en-US" altLang="zh-TW" dirty="0" smtClean="0"/>
              <a:t>, </a:t>
            </a:r>
          </a:p>
          <a:p>
            <a:pPr lvl="1"/>
            <a:r>
              <a:rPr lang="en-US" altLang="zh-TW" dirty="0" smtClean="0"/>
              <a:t>each supports module configuration register (MCR), two </a:t>
            </a:r>
            <a:r>
              <a:rPr lang="en-US" altLang="zh-TW" dirty="0" smtClean="0">
                <a:solidFill>
                  <a:srgbClr val="0000CC"/>
                </a:solidFill>
              </a:rPr>
              <a:t>SPI CTAR registers </a:t>
            </a:r>
            <a:r>
              <a:rPr lang="en-US" altLang="zh-TW" dirty="0" smtClean="0"/>
              <a:t>for defining different clock, transfer attribute configurations, and </a:t>
            </a:r>
          </a:p>
          <a:p>
            <a:pPr lvl="1"/>
            <a:r>
              <a:rPr lang="en-US" altLang="zh-TW" dirty="0" smtClean="0"/>
              <a:t>can </a:t>
            </a:r>
            <a:r>
              <a:rPr lang="en-US" altLang="zh-TW" dirty="0"/>
              <a:t>be configured as </a:t>
            </a:r>
            <a:r>
              <a:rPr lang="en-US" altLang="zh-TW" dirty="0">
                <a:solidFill>
                  <a:srgbClr val="0000CC"/>
                </a:solidFill>
              </a:rPr>
              <a:t>Master</a:t>
            </a:r>
            <a:r>
              <a:rPr lang="en-US" altLang="zh-TW" dirty="0"/>
              <a:t> or </a:t>
            </a:r>
            <a:r>
              <a:rPr lang="en-US" altLang="zh-TW" dirty="0" smtClean="0">
                <a:solidFill>
                  <a:srgbClr val="0000CC"/>
                </a:solidFill>
              </a:rPr>
              <a:t>Slave (MCR.MSTR bit)</a:t>
            </a:r>
            <a:r>
              <a:rPr lang="en-US" altLang="zh-TW" dirty="0" smtClean="0"/>
              <a:t>. </a:t>
            </a:r>
            <a:endParaRPr lang="en-US" altLang="zh-TW" dirty="0"/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Master mode </a:t>
            </a:r>
          </a:p>
          <a:p>
            <a:pPr lvl="1"/>
            <a:r>
              <a:rPr lang="en-US" altLang="zh-TW" dirty="0" smtClean="0"/>
              <a:t>allows the module to initiate and control serial communication; </a:t>
            </a:r>
          </a:p>
          <a:p>
            <a:pPr lvl="1"/>
            <a:r>
              <a:rPr lang="en-US" altLang="zh-TW" b="1" dirty="0" smtClean="0">
                <a:solidFill>
                  <a:srgbClr val="0000CC"/>
                </a:solidFill>
              </a:rPr>
              <a:t>SCK, SOUT, PCS[x]</a:t>
            </a:r>
            <a:r>
              <a:rPr lang="en-US" altLang="zh-TW" dirty="0" smtClean="0"/>
              <a:t> are controlled by the module and configured as outputs</a:t>
            </a:r>
          </a:p>
          <a:p>
            <a:r>
              <a:rPr lang="en-US" altLang="zh-TW" b="1" dirty="0" smtClean="0">
                <a:solidFill>
                  <a:srgbClr val="0000CC"/>
                </a:solidFill>
              </a:rPr>
              <a:t>Slave mode</a:t>
            </a:r>
            <a:r>
              <a:rPr lang="en-US" altLang="zh-TW" dirty="0" smtClean="0"/>
              <a:t>, </a:t>
            </a:r>
          </a:p>
          <a:p>
            <a:pPr lvl="1"/>
            <a:r>
              <a:rPr lang="en-US" altLang="zh-TW" dirty="0" smtClean="0"/>
              <a:t>the </a:t>
            </a:r>
            <a:r>
              <a:rPr lang="en-US" altLang="zh-TW" b="1" dirty="0" smtClean="0">
                <a:solidFill>
                  <a:srgbClr val="0000CC"/>
                </a:solidFill>
              </a:rPr>
              <a:t>SCK</a:t>
            </a:r>
            <a:r>
              <a:rPr lang="en-US" altLang="zh-TW" dirty="0" smtClean="0"/>
              <a:t> signal and the </a:t>
            </a:r>
            <a:r>
              <a:rPr lang="en-US" altLang="zh-TW" dirty="0" smtClean="0">
                <a:solidFill>
                  <a:srgbClr val="C00000"/>
                </a:solidFill>
              </a:rPr>
              <a:t>PCS0/</a:t>
            </a:r>
            <a:r>
              <a:rPr lang="en-US" altLang="zh-TW" b="1" dirty="0" smtClean="0">
                <a:solidFill>
                  <a:srgbClr val="C00000"/>
                </a:solidFill>
              </a:rPr>
              <a:t>SS</a:t>
            </a:r>
            <a:r>
              <a:rPr lang="en-US" altLang="zh-TW" dirty="0" smtClean="0">
                <a:solidFill>
                  <a:srgbClr val="C00000"/>
                </a:solidFill>
              </a:rPr>
              <a:t> </a:t>
            </a:r>
            <a:r>
              <a:rPr lang="en-US" altLang="zh-TW" dirty="0" smtClean="0"/>
              <a:t>signals are configured as </a:t>
            </a:r>
            <a:r>
              <a:rPr lang="en-US" altLang="zh-TW" b="1" dirty="0" smtClean="0">
                <a:solidFill>
                  <a:srgbClr val="C00000"/>
                </a:solidFill>
              </a:rPr>
              <a:t>inputs</a:t>
            </a:r>
            <a:r>
              <a:rPr lang="en-US" altLang="zh-TW" dirty="0" smtClean="0"/>
              <a:t> and driven by an </a:t>
            </a:r>
            <a:r>
              <a:rPr lang="en-US" altLang="zh-TW" dirty="0" smtClean="0">
                <a:solidFill>
                  <a:srgbClr val="0000CC"/>
                </a:solidFill>
              </a:rPr>
              <a:t>SPI bus master</a:t>
            </a:r>
            <a:r>
              <a:rPr lang="en-US" altLang="zh-TW" dirty="0" smtClean="0"/>
              <a:t>.</a:t>
            </a:r>
            <a:endParaRPr lang="en-US" altLang="zh-TW" dirty="0"/>
          </a:p>
          <a:p>
            <a:pPr lvl="1"/>
            <a:endParaRPr kumimoji="1" lang="zh-TW" altLang="en-US" dirty="0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0A73D0DA-6E4D-EF4B-90EA-1EC83106F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0B0A6-70CB-4CB1-BAEB-8949881E3F44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6859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85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21962</TotalTime>
  <Pages>2</Pages>
  <Words>3970</Words>
  <Application>Microsoft Office PowerPoint</Application>
  <PresentationFormat>如螢幕大小 (4:3)</PresentationFormat>
  <Paragraphs>863</Paragraphs>
  <Slides>63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12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63</vt:i4>
      </vt:variant>
    </vt:vector>
  </HeadingPairs>
  <TitlesOfParts>
    <vt:vector size="76" baseType="lpstr">
      <vt:lpstr>inherit</vt:lpstr>
      <vt:lpstr>MingLiU</vt:lpstr>
      <vt:lpstr>PMingLiU</vt:lpstr>
      <vt:lpstr>PMingLiU</vt:lpstr>
      <vt:lpstr>標楷體</vt:lpstr>
      <vt:lpstr>標楷體</vt:lpstr>
      <vt:lpstr>Arial</vt:lpstr>
      <vt:lpstr>Calibri</vt:lpstr>
      <vt:lpstr>Consolas</vt:lpstr>
      <vt:lpstr>Symbol</vt:lpstr>
      <vt:lpstr>Times New Roman</vt:lpstr>
      <vt:lpstr>Wingdings</vt:lpstr>
      <vt:lpstr>Network</vt:lpstr>
      <vt:lpstr>Chapter 8: Serial Communication</vt:lpstr>
      <vt:lpstr>Introduction</vt:lpstr>
      <vt:lpstr>Serial vs. Parallel</vt:lpstr>
      <vt:lpstr>Serial Data Communication</vt:lpstr>
      <vt:lpstr>The Basics of Serial Port:  Shift Register</vt:lpstr>
      <vt:lpstr>A simple serial link  (shift registers)</vt:lpstr>
      <vt:lpstr>Serial Peripheral Interface (SPI)</vt:lpstr>
      <vt:lpstr>SPI Schematic</vt:lpstr>
      <vt:lpstr> K66MCU SPI</vt:lpstr>
      <vt:lpstr> K66 SPI signal descriptions  </vt:lpstr>
      <vt:lpstr> mbed SPI</vt:lpstr>
      <vt:lpstr>K66F SPI pin</vt:lpstr>
      <vt:lpstr>SPI mode</vt:lpstr>
      <vt:lpstr>SPI modes</vt:lpstr>
      <vt:lpstr>Example of SPI Master</vt:lpstr>
      <vt:lpstr>SPI Slave API and Example Template</vt:lpstr>
      <vt:lpstr>PowerPoint 簡報</vt:lpstr>
      <vt:lpstr>Master K66F </vt:lpstr>
      <vt:lpstr>PowerPoint 簡報</vt:lpstr>
      <vt:lpstr>Slave K66F </vt:lpstr>
      <vt:lpstr>PowerPoint 簡報</vt:lpstr>
      <vt:lpstr>SPI comments</vt:lpstr>
      <vt:lpstr>I2C</vt:lpstr>
      <vt:lpstr>I2C Communications</vt:lpstr>
      <vt:lpstr>I2C data transfer</vt:lpstr>
      <vt:lpstr>I2C master and slave API</vt:lpstr>
      <vt:lpstr>FDRMK66F Has 2 mbed I2C ports </vt:lpstr>
      <vt:lpstr>I2C master example (1)</vt:lpstr>
      <vt:lpstr>I2C master example (2) </vt:lpstr>
      <vt:lpstr>I2C slave example (1)</vt:lpstr>
      <vt:lpstr>I2C slave example (2) </vt:lpstr>
      <vt:lpstr>I2C TMP102 sensor</vt:lpstr>
      <vt:lpstr>K66F I2C pin to TMP102</vt:lpstr>
      <vt:lpstr>PowerPoint 簡報</vt:lpstr>
      <vt:lpstr>PowerPoint 簡報</vt:lpstr>
      <vt:lpstr>mbed I2C for built-in module FXOS8700CQ</vt:lpstr>
      <vt:lpstr>TextLCD I2C version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I2C comments</vt:lpstr>
      <vt:lpstr>Asynchronous serial data communication</vt:lpstr>
      <vt:lpstr>UART data format</vt:lpstr>
      <vt:lpstr>K66MCU UARTs </vt:lpstr>
      <vt:lpstr>mbed Serial API</vt:lpstr>
      <vt:lpstr>K66F I2C pin </vt:lpstr>
      <vt:lpstr>UART example</vt:lpstr>
      <vt:lpstr>PowerPoint 簡報</vt:lpstr>
      <vt:lpstr>UART Lab-1 (UART sender) </vt:lpstr>
      <vt:lpstr>UART Lab-1 (UART receiver) </vt:lpstr>
      <vt:lpstr>PicoScope UART Decoding </vt:lpstr>
      <vt:lpstr>PicoScope UART Decoding </vt:lpstr>
      <vt:lpstr>Serial pass-through between the PC and an external UART</vt:lpstr>
      <vt:lpstr>Host virtual UART</vt:lpstr>
      <vt:lpstr>Chapter Review</vt:lpstr>
      <vt:lpstr>Checkpoints</vt:lpstr>
    </vt:vector>
  </TitlesOfParts>
  <Company>EE NTHU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EE6470 Course Introduction</dc:title>
  <dc:subject/>
  <dc:creator>Jing-Jia Liou</dc:creator>
  <cp:keywords/>
  <dc:description/>
  <cp:lastModifiedBy>傳堯 賴</cp:lastModifiedBy>
  <cp:revision>1211</cp:revision>
  <cp:lastPrinted>2016-09-10T01:08:14Z</cp:lastPrinted>
  <dcterms:created xsi:type="dcterms:W3CDTF">1999-03-09T06:40:43Z</dcterms:created>
  <dcterms:modified xsi:type="dcterms:W3CDTF">2019-04-09T08:21:50Z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2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4</vt:i4>
  </property>
  <property fmtid="{D5CDD505-2E9C-101B-9397-08002B2CF9AE}" pid="6" name="ScreenUsage">
    <vt:i4>1</vt:i4>
  </property>
  <property fmtid="{D5CDD505-2E9C-101B-9397-08002B2CF9AE}" pid="7" name="MailAddress">
    <vt:lpwstr/>
  </property>
  <property fmtid="{D5CDD505-2E9C-101B-9397-08002B2CF9AE}" pid="8" name="HomePage">
    <vt:lpwstr/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2</vt:i4>
  </property>
  <property fmtid="{D5CDD505-2E9C-101B-9397-08002B2CF9AE}" pid="21" name="OutputDir">
    <vt:lpwstr>C:\WINNT\Profiles\sy.huang\桌面\Shi-Yu\PowerPoint\SRAM-BIST</vt:lpwstr>
  </property>
  <property fmtid="{D5CDD505-2E9C-101B-9397-08002B2CF9AE}" pid="22" name="EncodingType">
    <vt:i4>-99</vt:i4>
  </property>
</Properties>
</file>