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5"/>
  </p:notesMasterIdLst>
  <p:handoutMasterIdLst>
    <p:handoutMasterId r:id="rId36"/>
  </p:handoutMasterIdLst>
  <p:sldIdLst>
    <p:sldId id="529" r:id="rId2"/>
    <p:sldId id="531" r:id="rId3"/>
    <p:sldId id="565" r:id="rId4"/>
    <p:sldId id="532" r:id="rId5"/>
    <p:sldId id="533" r:id="rId6"/>
    <p:sldId id="534" r:id="rId7"/>
    <p:sldId id="567" r:id="rId8"/>
    <p:sldId id="543" r:id="rId9"/>
    <p:sldId id="542" r:id="rId10"/>
    <p:sldId id="544" r:id="rId11"/>
    <p:sldId id="563" r:id="rId12"/>
    <p:sldId id="566" r:id="rId13"/>
    <p:sldId id="547" r:id="rId14"/>
    <p:sldId id="548" r:id="rId15"/>
    <p:sldId id="549" r:id="rId16"/>
    <p:sldId id="550" r:id="rId17"/>
    <p:sldId id="564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558" r:id="rId26"/>
    <p:sldId id="560" r:id="rId27"/>
    <p:sldId id="559" r:id="rId28"/>
    <p:sldId id="561" r:id="rId29"/>
    <p:sldId id="562" r:id="rId30"/>
    <p:sldId id="545" r:id="rId31"/>
    <p:sldId id="546" r:id="rId32"/>
    <p:sldId id="530" r:id="rId33"/>
    <p:sldId id="568" r:id="rId34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1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CFFCC"/>
    <a:srgbClr val="FFFF66"/>
    <a:srgbClr val="008000"/>
    <a:srgbClr val="A1F4F9"/>
    <a:srgbClr val="FFCC66"/>
    <a:srgbClr val="00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9" autoAdjust="0"/>
    <p:restoredTop sz="94660" autoAdjust="0"/>
  </p:normalViewPr>
  <p:slideViewPr>
    <p:cSldViewPr>
      <p:cViewPr varScale="1">
        <p:scale>
          <a:sx n="87" d="100"/>
          <a:sy n="87" d="100"/>
        </p:scale>
        <p:origin x="864" y="77"/>
      </p:cViewPr>
      <p:guideLst>
        <p:guide orient="horz" pos="4319"/>
        <p:guide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28" y="984"/>
      </p:cViewPr>
      <p:guideLst>
        <p:guide orient="horz" pos="3224"/>
        <p:guide pos="2236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algn="r"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algn="r" defTabSz="974725" eaLnBrk="0" hangingPunct="0">
              <a:defRPr sz="1100" i="1">
                <a:latin typeface="新細明體" panose="02020500000000000000" pitchFamily="18" charset="-120"/>
              </a:defRPr>
            </a:lvl1pPr>
          </a:lstStyle>
          <a:p>
            <a:fld id="{4DCB05EC-3C53-4965-B7E4-41BF73EFAE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68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algn="r"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algn="r" defTabSz="811213">
              <a:defRPr sz="1100" i="1">
                <a:latin typeface="Times New Roman" panose="02020603050405020304" pitchFamily="18" charset="0"/>
              </a:defRPr>
            </a:lvl1pPr>
          </a:lstStyle>
          <a:p>
            <a:fld id="{8079D710-78E2-487A-8580-E52430C6CA2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860925"/>
            <a:ext cx="521017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97" tIns="49049" rIns="98097" bIns="49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74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100638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2828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0C2921D-1C75-4802-9B8E-43C1B9A6CB81}" type="slidenum">
              <a:rPr lang="en-US" altLang="zh-TW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6288"/>
            <a:ext cx="5095875" cy="38227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37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23" tIns="49510" rIns="99023" bIns="49510"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9146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223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223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CBA6-001F-4E4D-90E7-E0FC8AF0C3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23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57EBE-C32C-48D9-BAF2-7F0FA503B2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67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10B95-0051-4E07-8EA8-F78926081A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259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0B0A6-70CB-4CB1-BAEB-8949881E3F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525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AE558-932A-4C57-9E3B-FD47B70A3C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190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9773-172D-46B1-A941-DE87E8BDF7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13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2FB6-9350-48D9-A1D3-2E323FD565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864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312AF-E6F4-431C-B9AC-048D4B9887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30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CF318-6A3F-42A9-A5DD-6C91F4F948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1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C1523-E38B-4CD8-ACD1-AAC9C03302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35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BB1C0-C603-4545-ACFB-4E2013946E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804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8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222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2222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2222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74B5EFA8-F4E0-4948-8B4C-31C25522AA9A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220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://www.learnabout-electronics.org/Digital/dig56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8"/>
          <p:cNvSpPr>
            <a:spLocks noChangeArrowheads="1"/>
          </p:cNvSpPr>
          <p:nvPr/>
        </p:nvSpPr>
        <p:spPr bwMode="auto">
          <a:xfrm>
            <a:off x="684213" y="5453063"/>
            <a:ext cx="7991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sz="1600" b="1" i="1"/>
          </a:p>
        </p:txBody>
      </p:sp>
      <p:sp>
        <p:nvSpPr>
          <p:cNvPr id="3076" name="Rectangle 104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Chapter 7:Interrupts,</a:t>
            </a:r>
            <a:br>
              <a:rPr lang="en-US" altLang="zh-TW" dirty="0"/>
            </a:br>
            <a:r>
              <a:rPr lang="en-US" altLang="zh-TW" dirty="0"/>
              <a:t>Timers and Tasks</a:t>
            </a:r>
          </a:p>
        </p:txBody>
      </p:sp>
      <p:sp>
        <p:nvSpPr>
          <p:cNvPr id="3077" name="Rectangle 1048"/>
          <p:cNvSpPr>
            <a:spLocks noGrp="1" noChangeArrowheads="1"/>
          </p:cNvSpPr>
          <p:nvPr>
            <p:ph type="subTitle" idx="1"/>
          </p:nvPr>
        </p:nvSpPr>
        <p:spPr>
          <a:xfrm>
            <a:off x="657225" y="3049588"/>
            <a:ext cx="6440488" cy="23622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EE2405</a:t>
            </a:r>
          </a:p>
          <a:p>
            <a:pPr eaLnBrk="1" hangingPunct="1"/>
            <a:r>
              <a:rPr lang="zh-TW" altLang="en-US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嵌入式系統與實驗</a:t>
            </a:r>
            <a:endParaRPr lang="en-US" altLang="zh-TW" dirty="0"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Embedded System Lab</a:t>
            </a:r>
          </a:p>
        </p:txBody>
      </p:sp>
      <p:pic>
        <p:nvPicPr>
          <p:cNvPr id="3078" name="Picture 1045" descr="n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3975"/>
            <a:ext cx="8569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046"/>
          <p:cNvSpPr txBox="1">
            <a:spLocks noChangeArrowheads="1"/>
          </p:cNvSpPr>
          <p:nvPr/>
        </p:nvSpPr>
        <p:spPr bwMode="auto">
          <a:xfrm>
            <a:off x="6372225" y="0"/>
            <a:ext cx="18002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8419" tIns="39209" rIns="78419" bIns="39209">
            <a:spAutoFit/>
          </a:bodyPr>
          <a:lstStyle>
            <a:lvl1pPr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200" b="1" i="1">
                <a:latin typeface="標楷體" panose="03000509000000000000" pitchFamily="65" charset="-120"/>
                <a:ea typeface="標楷體" panose="03000509000000000000" pitchFamily="65" charset="-120"/>
              </a:rPr>
              <a:t>電機系</a:t>
            </a:r>
          </a:p>
        </p:txBody>
      </p:sp>
      <p:sp>
        <p:nvSpPr>
          <p:cNvPr id="7" name="Rectangle 1038"/>
          <p:cNvSpPr>
            <a:spLocks noChangeArrowheads="1"/>
          </p:cNvSpPr>
          <p:nvPr/>
        </p:nvSpPr>
        <p:spPr bwMode="auto">
          <a:xfrm>
            <a:off x="836613" y="5605463"/>
            <a:ext cx="7991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 i="1" dirty="0" smtClean="0"/>
              <a:t>Prepared by:  Prof. Jing-</a:t>
            </a:r>
            <a:r>
              <a:rPr lang="en-US" altLang="zh-TW" sz="1600" b="1" i="1" dirty="0" err="1" smtClean="0"/>
              <a:t>Jia</a:t>
            </a:r>
            <a:r>
              <a:rPr lang="en-US" altLang="zh-TW" sz="1600" b="1" i="1" dirty="0" smtClean="0"/>
              <a:t> Liu</a:t>
            </a:r>
            <a:endParaRPr lang="zh-TW" altLang="zh-TW" sz="16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A64C0F-8DD7-DA43-91D0-93D1987F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More on interrupt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FEF74E-1B63-2E44-9388-3AEB2BA4A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10138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/>
              <a:t>To deal with more complex interrupt applications, most processors contain several important mechanisms.</a:t>
            </a:r>
          </a:p>
          <a:p>
            <a:pPr lvl="1"/>
            <a:r>
              <a:rPr lang="en-US" altLang="zh-TW" dirty="0"/>
              <a:t>Note that </a:t>
            </a:r>
            <a:r>
              <a:rPr lang="en-US" altLang="zh-TW" b="1" dirty="0" err="1"/>
              <a:t>mbed</a:t>
            </a:r>
            <a:r>
              <a:rPr lang="en-US" altLang="zh-TW" b="1" dirty="0"/>
              <a:t> </a:t>
            </a:r>
            <a:r>
              <a:rPr lang="en-US" altLang="zh-TW" b="1" dirty="0" err="1"/>
              <a:t>InterruptIn</a:t>
            </a:r>
            <a:r>
              <a:rPr lang="en-US" altLang="zh-TW" b="1" dirty="0"/>
              <a:t> only implement the </a:t>
            </a:r>
            <a:r>
              <a:rPr lang="en-US" altLang="zh-TW" b="1" dirty="0">
                <a:solidFill>
                  <a:srgbClr val="C00000"/>
                </a:solidFill>
              </a:rPr>
              <a:t>simplest scheme</a:t>
            </a:r>
            <a:r>
              <a:rPr lang="en-US" altLang="zh-TW" dirty="0"/>
              <a:t>. For following capability, please check a </a:t>
            </a:r>
            <a:r>
              <a:rPr lang="en-US" altLang="zh-TW" b="1" dirty="0">
                <a:solidFill>
                  <a:srgbClr val="0033CC"/>
                </a:solidFill>
              </a:rPr>
              <a:t>RTOS</a:t>
            </a:r>
            <a:r>
              <a:rPr lang="en-US" altLang="zh-TW" dirty="0"/>
              <a:t>.</a:t>
            </a:r>
          </a:p>
          <a:p>
            <a:r>
              <a:rPr lang="en-US" altLang="zh-TW" dirty="0" smtClean="0"/>
              <a:t>Interrupts </a:t>
            </a:r>
            <a:r>
              <a:rPr lang="en-US" altLang="zh-TW" dirty="0"/>
              <a:t>can be </a:t>
            </a:r>
            <a:r>
              <a:rPr lang="en-US" altLang="zh-TW" b="1" dirty="0">
                <a:solidFill>
                  <a:srgbClr val="FF0000"/>
                </a:solidFill>
              </a:rPr>
              <a:t>prioritized</a:t>
            </a:r>
            <a:r>
              <a:rPr lang="en-US" altLang="zh-TW" dirty="0"/>
              <a:t>, - some can be defined as more important than others. If two occur at the same time, then the higher priority one executes first.</a:t>
            </a:r>
          </a:p>
          <a:p>
            <a:r>
              <a:rPr lang="en-US" altLang="zh-TW" dirty="0" smtClean="0"/>
              <a:t>Interrupts </a:t>
            </a:r>
            <a:r>
              <a:rPr lang="en-US" altLang="zh-TW" dirty="0"/>
              <a:t>can be </a:t>
            </a:r>
            <a:r>
              <a:rPr lang="en-US" altLang="zh-TW" b="1" dirty="0">
                <a:solidFill>
                  <a:srgbClr val="FF0000"/>
                </a:solidFill>
              </a:rPr>
              <a:t>masked</a:t>
            </a:r>
            <a:r>
              <a:rPr lang="en-US" altLang="zh-TW" dirty="0"/>
              <a:t>, i.e. switched off, if they are not needed, or are likely to  get  in  the  way of  more important  activity.  This masking could be just for a short period, for example while a critical program section completes.</a:t>
            </a:r>
          </a:p>
          <a:p>
            <a:r>
              <a:rPr lang="en-US" altLang="zh-TW" dirty="0" smtClean="0"/>
              <a:t>Interrupts </a:t>
            </a:r>
            <a:r>
              <a:rPr lang="en-US" altLang="zh-TW" dirty="0"/>
              <a:t>can be </a:t>
            </a:r>
            <a:r>
              <a:rPr lang="en-US" altLang="zh-TW" b="1" dirty="0">
                <a:solidFill>
                  <a:srgbClr val="FF0000"/>
                </a:solidFill>
              </a:rPr>
              <a:t>nested</a:t>
            </a:r>
            <a:r>
              <a:rPr lang="en-US" altLang="zh-TW" dirty="0"/>
              <a:t>. This means that a higher priority interrupt can interrupt one of lower priority. Working with nested interrupts increases the demands on the programmer, and is strictly for advanced players only.</a:t>
            </a:r>
          </a:p>
          <a:p>
            <a:r>
              <a:rPr lang="en-US" altLang="zh-TW" dirty="0" smtClean="0"/>
              <a:t>The </a:t>
            </a:r>
            <a:r>
              <a:rPr lang="en-US" altLang="zh-TW" dirty="0">
                <a:solidFill>
                  <a:srgbClr val="0033CC"/>
                </a:solidFill>
              </a:rPr>
              <a:t>location of the ISR in memory can be selected</a:t>
            </a:r>
            <a:r>
              <a:rPr lang="en-US" altLang="zh-TW" dirty="0"/>
              <a:t>, to suit the </a:t>
            </a:r>
            <a:r>
              <a:rPr lang="en-US" altLang="zh-TW" dirty="0">
                <a:solidFill>
                  <a:srgbClr val="C00000"/>
                </a:solidFill>
              </a:rPr>
              <a:t>memory map </a:t>
            </a:r>
            <a:r>
              <a:rPr lang="en-US" altLang="zh-TW" dirty="0"/>
              <a:t>and programmer wishes.</a:t>
            </a:r>
          </a:p>
          <a:p>
            <a:r>
              <a:rPr lang="en-US" altLang="zh-TW" dirty="0" smtClean="0"/>
              <a:t>Usually </a:t>
            </a:r>
            <a:r>
              <a:rPr lang="en-US" altLang="zh-TW" dirty="0"/>
              <a:t>a </a:t>
            </a:r>
            <a:r>
              <a:rPr lang="en-US" altLang="zh-TW" b="1" dirty="0">
                <a:solidFill>
                  <a:srgbClr val="FF0000"/>
                </a:solidFill>
              </a:rPr>
              <a:t>specialized interrupt controller </a:t>
            </a:r>
            <a:r>
              <a:rPr lang="en-US" altLang="zh-TW" dirty="0"/>
              <a:t>is implemented in hardware to assist above mechanisms</a:t>
            </a:r>
            <a:r>
              <a:rPr lang="en-US" altLang="zh-TW" dirty="0" smtClean="0"/>
              <a:t>.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C6F6CC-0CCC-A24B-B7C0-B47CED31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824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/>
            </a:r>
            <a:br>
              <a:rPr lang="zh-TW" altLang="en-US" b="0" dirty="0"/>
            </a:br>
            <a:r>
              <a:rPr lang="en-US" altLang="zh-TW" dirty="0"/>
              <a:t>Testing Interrupt Latency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647799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Interrupt latency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can be observed with this program by observing on an </a:t>
            </a:r>
            <a:r>
              <a:rPr lang="en-US" altLang="zh-TW" sz="2400" dirty="0">
                <a:solidFill>
                  <a:srgbClr val="FF0000"/>
                </a:solidFill>
              </a:rPr>
              <a:t>oscilloscope</a:t>
            </a:r>
            <a:r>
              <a:rPr lang="en-US" altLang="zh-TW" sz="2400" dirty="0"/>
              <a:t> a </a:t>
            </a:r>
            <a:r>
              <a:rPr lang="en-US" altLang="zh-TW" sz="2400" dirty="0">
                <a:solidFill>
                  <a:srgbClr val="0033CC"/>
                </a:solidFill>
              </a:rPr>
              <a:t>square wave input</a:t>
            </a:r>
            <a:r>
              <a:rPr lang="en-US" altLang="zh-TW" sz="2400" dirty="0"/>
              <a:t>, and on the </a:t>
            </a:r>
            <a:r>
              <a:rPr lang="en-US" altLang="zh-TW" sz="2400" dirty="0">
                <a:solidFill>
                  <a:srgbClr val="0033CC"/>
                </a:solidFill>
              </a:rPr>
              <a:t>other beam the interrupt response</a:t>
            </a:r>
            <a:r>
              <a:rPr lang="en-US" altLang="zh-TW" sz="2400" dirty="0"/>
              <a:t>, i.e. the output at “led”. The latency is the delay between the two. 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11</a:t>
            </a:fld>
            <a:endParaRPr lang="en-US" altLang="zh-TW"/>
          </a:p>
        </p:txBody>
      </p:sp>
      <p:cxnSp>
        <p:nvCxnSpPr>
          <p:cNvPr id="7" name="直線接點 6"/>
          <p:cNvCxnSpPr/>
          <p:nvPr/>
        </p:nvCxnSpPr>
        <p:spPr bwMode="auto">
          <a:xfrm>
            <a:off x="914400" y="4341812"/>
            <a:ext cx="762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 rot="5400000" flipH="1" flipV="1">
            <a:off x="1409700" y="4075112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>
            <a:off x="1676400" y="3808412"/>
            <a:ext cx="1981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接點 13"/>
          <p:cNvCxnSpPr/>
          <p:nvPr/>
        </p:nvCxnSpPr>
        <p:spPr bwMode="auto">
          <a:xfrm>
            <a:off x="3657600" y="4341812"/>
            <a:ext cx="1981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接點 14"/>
          <p:cNvCxnSpPr/>
          <p:nvPr/>
        </p:nvCxnSpPr>
        <p:spPr bwMode="auto">
          <a:xfrm rot="5400000" flipH="1" flipV="1">
            <a:off x="3391694" y="4074318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接點 15"/>
          <p:cNvCxnSpPr/>
          <p:nvPr/>
        </p:nvCxnSpPr>
        <p:spPr bwMode="auto">
          <a:xfrm rot="5400000" flipH="1" flipV="1">
            <a:off x="5372894" y="4074318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>
            <a:off x="5638800" y="3808412"/>
            <a:ext cx="1981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接點 17"/>
          <p:cNvCxnSpPr/>
          <p:nvPr/>
        </p:nvCxnSpPr>
        <p:spPr bwMode="auto">
          <a:xfrm>
            <a:off x="1066800" y="5330824"/>
            <a:ext cx="762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/>
          <p:cNvCxnSpPr/>
          <p:nvPr/>
        </p:nvCxnSpPr>
        <p:spPr bwMode="auto">
          <a:xfrm rot="5400000" flipH="1" flipV="1">
            <a:off x="1562100" y="5064124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接點 19"/>
          <p:cNvCxnSpPr/>
          <p:nvPr/>
        </p:nvCxnSpPr>
        <p:spPr bwMode="auto">
          <a:xfrm>
            <a:off x="1828800" y="4797424"/>
            <a:ext cx="152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接點 20"/>
          <p:cNvCxnSpPr/>
          <p:nvPr/>
        </p:nvCxnSpPr>
        <p:spPr bwMode="auto">
          <a:xfrm>
            <a:off x="1981200" y="5332412"/>
            <a:ext cx="3810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接點 21"/>
          <p:cNvCxnSpPr/>
          <p:nvPr/>
        </p:nvCxnSpPr>
        <p:spPr bwMode="auto">
          <a:xfrm rot="5400000" flipH="1" flipV="1">
            <a:off x="1715294" y="5063330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接點 22"/>
          <p:cNvCxnSpPr/>
          <p:nvPr/>
        </p:nvCxnSpPr>
        <p:spPr bwMode="auto">
          <a:xfrm rot="5400000" flipH="1" flipV="1">
            <a:off x="5525294" y="5063330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接點 23"/>
          <p:cNvCxnSpPr/>
          <p:nvPr/>
        </p:nvCxnSpPr>
        <p:spPr bwMode="auto">
          <a:xfrm>
            <a:off x="5943600" y="5332412"/>
            <a:ext cx="1981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接點 26"/>
          <p:cNvCxnSpPr/>
          <p:nvPr/>
        </p:nvCxnSpPr>
        <p:spPr bwMode="auto">
          <a:xfrm>
            <a:off x="5789612" y="4799012"/>
            <a:ext cx="152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接點 27"/>
          <p:cNvCxnSpPr/>
          <p:nvPr/>
        </p:nvCxnSpPr>
        <p:spPr bwMode="auto">
          <a:xfrm rot="5400000" flipH="1" flipV="1">
            <a:off x="5676106" y="5064918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接點 29"/>
          <p:cNvCxnSpPr/>
          <p:nvPr/>
        </p:nvCxnSpPr>
        <p:spPr bwMode="auto">
          <a:xfrm rot="5400000">
            <a:off x="534194" y="5028406"/>
            <a:ext cx="2590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接點 30"/>
          <p:cNvCxnSpPr/>
          <p:nvPr/>
        </p:nvCxnSpPr>
        <p:spPr bwMode="auto">
          <a:xfrm rot="5400000">
            <a:off x="381794" y="5027612"/>
            <a:ext cx="2590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單箭頭接點 32"/>
          <p:cNvCxnSpPr/>
          <p:nvPr/>
        </p:nvCxnSpPr>
        <p:spPr bwMode="auto">
          <a:xfrm>
            <a:off x="1371600" y="5791200"/>
            <a:ext cx="304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直線單箭頭接點 34"/>
          <p:cNvCxnSpPr/>
          <p:nvPr/>
        </p:nvCxnSpPr>
        <p:spPr bwMode="auto">
          <a:xfrm rot="10800000">
            <a:off x="1828800" y="5791200"/>
            <a:ext cx="228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文字方塊 35"/>
          <p:cNvSpPr txBox="1"/>
          <p:nvPr/>
        </p:nvSpPr>
        <p:spPr>
          <a:xfrm>
            <a:off x="685800" y="327660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Rising edge trigger interrupt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981200" y="449580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ISR generate a single pulse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133600" y="56388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Interrupt latency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708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/>
            </a:r>
            <a:br>
              <a:rPr lang="zh-TW" altLang="en-US" b="0" dirty="0"/>
            </a:br>
            <a:r>
              <a:rPr lang="en-US" altLang="zh-TW" dirty="0"/>
              <a:t>Testing Interrupt Latency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228600" y="16002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entury Gothic" pitchFamily="34" charset="0"/>
              </a:rPr>
              <a:t>/* Tests </a:t>
            </a:r>
            <a:r>
              <a:rPr lang="en-US" altLang="zh-TW" dirty="0">
                <a:latin typeface="Century Gothic" pitchFamily="34" charset="0"/>
              </a:rPr>
              <a:t>interrupt latency. External input causes interrupt, which pulses external LED while </a:t>
            </a:r>
            <a:r>
              <a:rPr lang="en-US" altLang="zh-TW" dirty="0" smtClean="0">
                <a:latin typeface="Century Gothic" pitchFamily="34" charset="0"/>
              </a:rPr>
              <a:t>LED </a:t>
            </a:r>
            <a:r>
              <a:rPr lang="en-US" altLang="zh-TW" dirty="0">
                <a:latin typeface="Century Gothic" pitchFamily="34" charset="0"/>
              </a:rPr>
              <a:t>flashes continuously. */ </a:t>
            </a:r>
            <a:endParaRPr lang="en-US" altLang="zh-TW" dirty="0" smtClean="0">
              <a:latin typeface="Century Gothic" pitchFamily="34" charset="0"/>
            </a:endParaRPr>
          </a:p>
          <a:p>
            <a:endParaRPr lang="en-US" altLang="zh-TW" dirty="0" smtClean="0">
              <a:latin typeface="Century Gothic" pitchFamily="34" charset="0"/>
            </a:endParaRPr>
          </a:p>
          <a:p>
            <a:r>
              <a:rPr lang="en-US" altLang="zh-TW" dirty="0" smtClean="0">
                <a:latin typeface="Century Gothic" pitchFamily="34" charset="0"/>
              </a:rPr>
              <a:t>#</a:t>
            </a:r>
            <a:r>
              <a:rPr lang="en-US" altLang="zh-TW" dirty="0">
                <a:latin typeface="Century Gothic" pitchFamily="34" charset="0"/>
              </a:rPr>
              <a:t>include "</a:t>
            </a:r>
            <a:r>
              <a:rPr lang="en-US" altLang="zh-TW" dirty="0" err="1">
                <a:latin typeface="Century Gothic" pitchFamily="34" charset="0"/>
              </a:rPr>
              <a:t>mbed.h</a:t>
            </a:r>
            <a:r>
              <a:rPr lang="en-US" altLang="zh-TW" dirty="0">
                <a:latin typeface="Century Gothic" pitchFamily="34" charset="0"/>
              </a:rPr>
              <a:t>" </a:t>
            </a:r>
            <a:endParaRPr lang="en-US" altLang="zh-TW" dirty="0" smtClean="0">
              <a:latin typeface="Century Gothic" pitchFamily="34" charset="0"/>
            </a:endParaRPr>
          </a:p>
          <a:p>
            <a:r>
              <a:rPr lang="en-US" altLang="zh-TW" dirty="0" err="1" smtClean="0">
                <a:solidFill>
                  <a:srgbClr val="0033CC"/>
                </a:solidFill>
                <a:latin typeface="Century Gothic" pitchFamily="34" charset="0"/>
              </a:rPr>
              <a:t>InterruptIn</a:t>
            </a:r>
            <a:r>
              <a:rPr lang="en-US" altLang="zh-TW" dirty="0" smtClean="0">
                <a:latin typeface="Century Gothic" pitchFamily="34" charset="0"/>
              </a:rPr>
              <a:t> </a:t>
            </a:r>
            <a:r>
              <a:rPr lang="en-US" altLang="zh-TW" dirty="0" err="1" smtClean="0">
                <a:latin typeface="Century Gothic" pitchFamily="34" charset="0"/>
              </a:rPr>
              <a:t>squarewave</a:t>
            </a:r>
            <a:r>
              <a:rPr lang="en-US" altLang="zh-TW" dirty="0" smtClean="0">
                <a:latin typeface="Century Gothic" pitchFamily="34" charset="0"/>
              </a:rPr>
              <a:t>(D2); </a:t>
            </a:r>
            <a:r>
              <a:rPr lang="en-US" altLang="zh-TW" dirty="0">
                <a:latin typeface="Century Gothic" pitchFamily="34" charset="0"/>
              </a:rPr>
              <a:t>//Connect input square wave here </a:t>
            </a:r>
            <a:r>
              <a:rPr lang="en-US" altLang="zh-TW" dirty="0" smtClean="0">
                <a:latin typeface="Century Gothic" pitchFamily="34" charset="0"/>
              </a:rPr>
              <a:t>to </a:t>
            </a:r>
            <a:r>
              <a:rPr lang="en-US" altLang="zh-TW" dirty="0" err="1" smtClean="0">
                <a:latin typeface="Century Gothic" pitchFamily="34" charset="0"/>
              </a:rPr>
              <a:t>intr</a:t>
            </a:r>
            <a:r>
              <a:rPr lang="en-US" altLang="zh-TW" dirty="0" smtClean="0">
                <a:latin typeface="Century Gothic" pitchFamily="34" charset="0"/>
              </a:rPr>
              <a:t> (D2,D3) </a:t>
            </a:r>
          </a:p>
          <a:p>
            <a:r>
              <a:rPr lang="en-US" altLang="zh-TW" dirty="0" err="1" smtClean="0">
                <a:solidFill>
                  <a:srgbClr val="0033CC"/>
                </a:solidFill>
                <a:latin typeface="Century Gothic" pitchFamily="34" charset="0"/>
              </a:rPr>
              <a:t>DigitalOut</a:t>
            </a:r>
            <a:r>
              <a:rPr lang="en-US" altLang="zh-TW" dirty="0" smtClean="0">
                <a:latin typeface="Century Gothic" pitchFamily="34" charset="0"/>
              </a:rPr>
              <a:t> led(D7);                //to external led</a:t>
            </a:r>
          </a:p>
          <a:p>
            <a:r>
              <a:rPr lang="en-US" altLang="zh-TW" dirty="0" err="1" smtClean="0">
                <a:solidFill>
                  <a:srgbClr val="0033CC"/>
                </a:solidFill>
                <a:latin typeface="Century Gothic" pitchFamily="34" charset="0"/>
              </a:rPr>
              <a:t>DigitalOut</a:t>
            </a:r>
            <a:r>
              <a:rPr lang="en-US" altLang="zh-TW" dirty="0" smtClean="0">
                <a:latin typeface="Century Gothic" pitchFamily="34" charset="0"/>
              </a:rPr>
              <a:t> flash(LED1); </a:t>
            </a:r>
          </a:p>
          <a:p>
            <a:endParaRPr lang="en-US" altLang="zh-TW" dirty="0" smtClean="0">
              <a:solidFill>
                <a:srgbClr val="0033CC"/>
              </a:solidFill>
              <a:latin typeface="Century Gothic" pitchFamily="34" charset="0"/>
            </a:endParaRPr>
          </a:p>
          <a:p>
            <a:r>
              <a:rPr lang="en-US" altLang="zh-TW" dirty="0" smtClean="0">
                <a:solidFill>
                  <a:srgbClr val="0033CC"/>
                </a:solidFill>
                <a:latin typeface="Century Gothic" pitchFamily="34" charset="0"/>
              </a:rPr>
              <a:t>void</a:t>
            </a:r>
            <a:r>
              <a:rPr lang="en-US" altLang="zh-TW" dirty="0" smtClean="0">
                <a:latin typeface="Century Gothic" pitchFamily="34" charset="0"/>
              </a:rPr>
              <a:t> </a:t>
            </a:r>
            <a:r>
              <a:rPr lang="en-US" altLang="zh-TW" dirty="0">
                <a:latin typeface="Century Gothic" pitchFamily="34" charset="0"/>
              </a:rPr>
              <a:t>pulse() { //ISR sets external led high for fixed duration </a:t>
            </a:r>
            <a:endParaRPr lang="en-US" altLang="zh-TW" dirty="0" smtClean="0">
              <a:latin typeface="Century Gothic" pitchFamily="34" charset="0"/>
            </a:endParaRPr>
          </a:p>
          <a:p>
            <a:r>
              <a:rPr lang="en-US" altLang="zh-TW" dirty="0">
                <a:latin typeface="Century Gothic" pitchFamily="34" charset="0"/>
              </a:rPr>
              <a:t> </a:t>
            </a:r>
            <a:r>
              <a:rPr lang="en-US" altLang="zh-TW" dirty="0" smtClean="0">
                <a:latin typeface="Century Gothic" pitchFamily="34" charset="0"/>
              </a:rPr>
              <a:t>  led </a:t>
            </a:r>
            <a:r>
              <a:rPr lang="en-US" altLang="zh-TW" dirty="0">
                <a:latin typeface="Century Gothic" pitchFamily="34" charset="0"/>
              </a:rPr>
              <a:t>= 1; wait(0.01); led = 0; </a:t>
            </a:r>
            <a:endParaRPr lang="en-US" altLang="zh-TW" dirty="0" smtClean="0">
              <a:latin typeface="Century Gothic" pitchFamily="34" charset="0"/>
            </a:endParaRPr>
          </a:p>
          <a:p>
            <a:r>
              <a:rPr lang="en-US" altLang="zh-TW" dirty="0" smtClean="0">
                <a:latin typeface="Century Gothic" pitchFamily="34" charset="0"/>
              </a:rPr>
              <a:t>} </a:t>
            </a:r>
          </a:p>
          <a:p>
            <a:r>
              <a:rPr lang="en-US" altLang="zh-TW" dirty="0" err="1" smtClean="0">
                <a:solidFill>
                  <a:srgbClr val="0033CC"/>
                </a:solidFill>
                <a:latin typeface="Century Gothic" pitchFamily="34" charset="0"/>
              </a:rPr>
              <a:t>int</a:t>
            </a:r>
            <a:r>
              <a:rPr lang="en-US" altLang="zh-TW" dirty="0" smtClean="0">
                <a:latin typeface="Century Gothic" pitchFamily="34" charset="0"/>
              </a:rPr>
              <a:t> </a:t>
            </a:r>
            <a:r>
              <a:rPr lang="en-US" altLang="zh-TW" dirty="0">
                <a:latin typeface="Century Gothic" pitchFamily="34" charset="0"/>
              </a:rPr>
              <a:t>main() { </a:t>
            </a:r>
            <a:endParaRPr lang="en-US" altLang="zh-TW" dirty="0" smtClean="0">
              <a:latin typeface="Century Gothic" pitchFamily="34" charset="0"/>
            </a:endParaRPr>
          </a:p>
          <a:p>
            <a:r>
              <a:rPr lang="en-US" altLang="zh-TW" dirty="0">
                <a:latin typeface="Century Gothic" pitchFamily="34" charset="0"/>
              </a:rPr>
              <a:t> </a:t>
            </a:r>
            <a:r>
              <a:rPr lang="en-US" altLang="zh-TW" dirty="0" smtClean="0">
                <a:latin typeface="Century Gothic" pitchFamily="34" charset="0"/>
              </a:rPr>
              <a:t>  </a:t>
            </a:r>
            <a:r>
              <a:rPr lang="en-US" altLang="zh-TW" dirty="0" err="1" smtClean="0">
                <a:latin typeface="Century Gothic" pitchFamily="34" charset="0"/>
              </a:rPr>
              <a:t>squarewave.rise</a:t>
            </a:r>
            <a:r>
              <a:rPr lang="en-US" altLang="zh-TW" dirty="0">
                <a:latin typeface="Century Gothic" pitchFamily="34" charset="0"/>
              </a:rPr>
              <a:t>(&amp;pulse); // attach the address of the pulse </a:t>
            </a:r>
            <a:r>
              <a:rPr lang="en-US" altLang="zh-TW" dirty="0" smtClean="0">
                <a:latin typeface="Century Gothic" pitchFamily="34" charset="0"/>
              </a:rPr>
              <a:t>function</a:t>
            </a:r>
          </a:p>
          <a:p>
            <a:r>
              <a:rPr lang="en-US" altLang="zh-TW" dirty="0" smtClean="0">
                <a:latin typeface="Century Gothic" pitchFamily="34" charset="0"/>
              </a:rPr>
              <a:t>                                                // </a:t>
            </a:r>
            <a:r>
              <a:rPr lang="en-US" altLang="zh-TW" dirty="0">
                <a:latin typeface="Century Gothic" pitchFamily="34" charset="0"/>
              </a:rPr>
              <a:t>to </a:t>
            </a:r>
            <a:r>
              <a:rPr lang="en-US" altLang="zh-TW" dirty="0" smtClean="0">
                <a:latin typeface="Century Gothic" pitchFamily="34" charset="0"/>
              </a:rPr>
              <a:t>the </a:t>
            </a:r>
            <a:r>
              <a:rPr lang="en-US" altLang="zh-TW" dirty="0">
                <a:latin typeface="Century Gothic" pitchFamily="34" charset="0"/>
              </a:rPr>
              <a:t>rising edge </a:t>
            </a:r>
            <a:endParaRPr lang="en-US" altLang="zh-TW" dirty="0" smtClean="0">
              <a:latin typeface="Century Gothic" pitchFamily="34" charset="0"/>
            </a:endParaRPr>
          </a:p>
          <a:p>
            <a:r>
              <a:rPr lang="en-US" altLang="zh-TW" dirty="0">
                <a:latin typeface="Century Gothic" pitchFamily="34" charset="0"/>
              </a:rPr>
              <a:t> </a:t>
            </a:r>
            <a:r>
              <a:rPr lang="en-US" altLang="zh-TW" dirty="0" smtClean="0">
                <a:latin typeface="Century Gothic" pitchFamily="34" charset="0"/>
              </a:rPr>
              <a:t>  while(1</a:t>
            </a:r>
            <a:r>
              <a:rPr lang="en-US" altLang="zh-TW" dirty="0">
                <a:latin typeface="Century Gothic" pitchFamily="34" charset="0"/>
              </a:rPr>
              <a:t>) { // interrupt will occur within this endless loop </a:t>
            </a:r>
            <a:endParaRPr lang="en-US" altLang="zh-TW" dirty="0" smtClean="0">
              <a:latin typeface="Century Gothic" pitchFamily="34" charset="0"/>
            </a:endParaRPr>
          </a:p>
          <a:p>
            <a:r>
              <a:rPr lang="en-US" altLang="zh-TW" dirty="0">
                <a:latin typeface="Century Gothic" pitchFamily="34" charset="0"/>
              </a:rPr>
              <a:t> </a:t>
            </a:r>
            <a:r>
              <a:rPr lang="en-US" altLang="zh-TW" dirty="0" smtClean="0">
                <a:latin typeface="Century Gothic" pitchFamily="34" charset="0"/>
              </a:rPr>
              <a:t>      flash </a:t>
            </a:r>
            <a:r>
              <a:rPr lang="en-US" altLang="zh-TW" dirty="0">
                <a:latin typeface="Century Gothic" pitchFamily="34" charset="0"/>
              </a:rPr>
              <a:t>= !flash; wait(0.25); </a:t>
            </a:r>
            <a:endParaRPr lang="en-US" altLang="zh-TW" dirty="0" smtClean="0">
              <a:latin typeface="Century Gothic" pitchFamily="34" charset="0"/>
            </a:endParaRPr>
          </a:p>
          <a:p>
            <a:r>
              <a:rPr lang="en-US" altLang="zh-TW" dirty="0">
                <a:latin typeface="Century Gothic" pitchFamily="34" charset="0"/>
              </a:rPr>
              <a:t> </a:t>
            </a:r>
            <a:r>
              <a:rPr lang="en-US" altLang="zh-TW" dirty="0" smtClean="0">
                <a:latin typeface="Century Gothic" pitchFamily="34" charset="0"/>
              </a:rPr>
              <a:t>  } </a:t>
            </a:r>
          </a:p>
          <a:p>
            <a:r>
              <a:rPr lang="en-US" altLang="zh-TW" dirty="0" smtClean="0">
                <a:latin typeface="Century Gothic" pitchFamily="34" charset="0"/>
              </a:rPr>
              <a:t>} </a:t>
            </a:r>
            <a:endParaRPr lang="zh-TW" alt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8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76FBC3-ACD7-FC44-9CCE-CAE7C891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Interrupts from analog inputs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6ED96E-C39F-A348-929D-5B5853FCF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20479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200" dirty="0">
                <a:cs typeface="Arial"/>
              </a:rPr>
              <a:t>Asi</a:t>
            </a:r>
            <a:r>
              <a:rPr lang="en-US" altLang="zh-TW" sz="3200" spc="-10" dirty="0">
                <a:cs typeface="Arial"/>
              </a:rPr>
              <a:t>d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22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from</a:t>
            </a:r>
            <a:r>
              <a:rPr lang="en-US" altLang="zh-TW" sz="3200" spc="229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d</a:t>
            </a:r>
            <a:r>
              <a:rPr lang="en-US" altLang="zh-TW" sz="3200" spc="-10" dirty="0">
                <a:cs typeface="Arial"/>
              </a:rPr>
              <a:t>i</a:t>
            </a:r>
            <a:r>
              <a:rPr lang="en-US" altLang="zh-TW" sz="3200" spc="5" dirty="0">
                <a:cs typeface="Arial"/>
              </a:rPr>
              <a:t>g</a:t>
            </a:r>
            <a:r>
              <a:rPr lang="en-US" altLang="zh-TW" sz="3200" dirty="0">
                <a:cs typeface="Arial"/>
              </a:rPr>
              <a:t>ital</a:t>
            </a:r>
            <a:r>
              <a:rPr lang="en-US" altLang="zh-TW" sz="3200" spc="22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p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ts,</a:t>
            </a:r>
            <a:r>
              <a:rPr lang="en-US" altLang="zh-TW" sz="3200" spc="240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t</a:t>
            </a:r>
            <a:r>
              <a:rPr lang="en-US" altLang="zh-TW" sz="3200" spc="23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229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us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ful</a:t>
            </a:r>
            <a:r>
              <a:rPr lang="en-US" altLang="zh-TW" sz="3200" spc="22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to</a:t>
            </a:r>
            <a:r>
              <a:rPr lang="en-US" altLang="zh-TW" sz="3200" spc="22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g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n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rate</a:t>
            </a:r>
            <a:r>
              <a:rPr lang="en-US" altLang="zh-TW" sz="3200" spc="22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terru</a:t>
            </a:r>
            <a:r>
              <a:rPr lang="en-US" altLang="zh-TW" sz="3200" spc="-10" dirty="0">
                <a:cs typeface="Arial"/>
              </a:rPr>
              <a:t>p</a:t>
            </a:r>
            <a:r>
              <a:rPr lang="en-US" altLang="zh-TW" sz="3200" spc="10" dirty="0">
                <a:cs typeface="Arial"/>
              </a:rPr>
              <a:t>t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245" dirty="0">
                <a:cs typeface="Arial"/>
              </a:rPr>
              <a:t> </a:t>
            </a:r>
            <a:r>
              <a:rPr lang="en-US" altLang="zh-TW" sz="3200" spc="-30" dirty="0">
                <a:solidFill>
                  <a:srgbClr val="0033CC"/>
                </a:solidFill>
                <a:cs typeface="Arial"/>
              </a:rPr>
              <a:t>w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hen</a:t>
            </a:r>
            <a:r>
              <a:rPr lang="en-US" altLang="zh-TW" sz="3200" spc="22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a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n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alog</a:t>
            </a:r>
            <a:r>
              <a:rPr lang="en-US" altLang="zh-TW" sz="3200" spc="23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si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g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n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a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ls c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han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g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, for  </a:t>
            </a:r>
            <a:r>
              <a:rPr lang="en-US" altLang="zh-TW" sz="3200" spc="-16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spc="-15" dirty="0">
                <a:cs typeface="Arial"/>
              </a:rPr>
              <a:t>x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spc="5" dirty="0">
                <a:cs typeface="Arial"/>
              </a:rPr>
              <a:t>m</a:t>
            </a:r>
            <a:r>
              <a:rPr lang="en-US" altLang="zh-TW" sz="3200" spc="-10" dirty="0">
                <a:cs typeface="Arial"/>
              </a:rPr>
              <a:t>p</a:t>
            </a:r>
            <a:r>
              <a:rPr lang="en-US" altLang="zh-TW" sz="3200" dirty="0">
                <a:cs typeface="Arial"/>
              </a:rPr>
              <a:t>le</a:t>
            </a:r>
            <a:r>
              <a:rPr lang="en-US" altLang="zh-TW" sz="3200" spc="-170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f</a:t>
            </a:r>
            <a:r>
              <a:rPr lang="en-US" altLang="zh-TW" sz="3200" spc="-15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n</a:t>
            </a:r>
            <a:r>
              <a:rPr lang="en-US" altLang="zh-TW" sz="3200" spc="-155" dirty="0"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ana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log</a:t>
            </a:r>
            <a:r>
              <a:rPr lang="en-US" altLang="zh-TW" sz="3200" spc="-16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tem</a:t>
            </a:r>
            <a:r>
              <a:rPr lang="en-US" altLang="zh-TW" sz="3200" spc="-15" dirty="0">
                <a:solidFill>
                  <a:srgbClr val="0033CC"/>
                </a:solidFill>
                <a:cs typeface="Arial"/>
              </a:rPr>
              <a:t>p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r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a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ture</a:t>
            </a:r>
            <a:r>
              <a:rPr lang="en-US" altLang="zh-TW" sz="3200" spc="-16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s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en</a:t>
            </a:r>
            <a:r>
              <a:rPr lang="en-US" altLang="zh-TW" sz="3200" spc="5" dirty="0">
                <a:solidFill>
                  <a:srgbClr val="0033CC"/>
                </a:solidFill>
                <a:cs typeface="Arial"/>
              </a:rPr>
              <a:t>s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or</a:t>
            </a:r>
            <a:r>
              <a:rPr lang="en-US" altLang="zh-TW" sz="3200" spc="-15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spc="-15" dirty="0">
                <a:solidFill>
                  <a:srgbClr val="0033CC"/>
                </a:solidFill>
                <a:cs typeface="Arial"/>
              </a:rPr>
              <a:t>x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cee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d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s  </a:t>
            </a:r>
            <a:r>
              <a:rPr lang="en-US" altLang="zh-TW" sz="3200" spc="-16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a</a:t>
            </a:r>
            <a:r>
              <a:rPr lang="en-US" altLang="zh-TW" sz="3200" spc="-15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c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rta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i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n thr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sh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o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l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d</a:t>
            </a:r>
            <a:r>
              <a:rPr lang="en-US" altLang="zh-TW" sz="3200" dirty="0">
                <a:cs typeface="Arial"/>
              </a:rPr>
              <a:t>.</a:t>
            </a:r>
            <a:r>
              <a:rPr lang="en-US" altLang="zh-TW" sz="3200" spc="15" dirty="0">
                <a:cs typeface="Arial"/>
              </a:rPr>
              <a:t> </a:t>
            </a:r>
            <a:endParaRPr lang="en-US" altLang="zh-TW" sz="3200" spc="15" dirty="0" smtClean="0">
              <a:cs typeface="Arial"/>
            </a:endParaRPr>
          </a:p>
          <a:p>
            <a:r>
              <a:rPr lang="en-US" altLang="zh-TW" sz="3200" dirty="0" smtClean="0">
                <a:cs typeface="Arial"/>
              </a:rPr>
              <a:t>One</a:t>
            </a:r>
            <a:r>
              <a:rPr lang="en-US" altLang="zh-TW" sz="3200" spc="-5" dirty="0" smtClean="0">
                <a:cs typeface="Arial"/>
              </a:rPr>
              <a:t> </a:t>
            </a:r>
            <a:r>
              <a:rPr lang="en-US" altLang="zh-TW" sz="3200" spc="-40" dirty="0">
                <a:cs typeface="Arial"/>
              </a:rPr>
              <a:t>w</a:t>
            </a:r>
            <a:r>
              <a:rPr lang="en-US" altLang="zh-TW" sz="3200" spc="5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y</a:t>
            </a:r>
            <a:r>
              <a:rPr lang="en-US" altLang="zh-TW" sz="3200" spc="2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to</a:t>
            </a:r>
            <a:r>
              <a:rPr lang="en-US" altLang="zh-TW" sz="3200" spc="-5" dirty="0">
                <a:cs typeface="Arial"/>
              </a:rPr>
              <a:t> d</a:t>
            </a:r>
            <a:r>
              <a:rPr lang="en-US" altLang="zh-TW" sz="3200" dirty="0">
                <a:cs typeface="Arial"/>
              </a:rPr>
              <a:t>o this</a:t>
            </a:r>
            <a:r>
              <a:rPr lang="en-US" altLang="zh-TW" sz="3200" spc="-5" dirty="0">
                <a:cs typeface="Arial"/>
              </a:rPr>
              <a:t> i</a:t>
            </a:r>
            <a:r>
              <a:rPr lang="en-US" altLang="zh-TW" sz="3200" dirty="0">
                <a:cs typeface="Arial"/>
              </a:rPr>
              <a:t>s </a:t>
            </a:r>
            <a:r>
              <a:rPr lang="en-US" altLang="zh-TW" sz="3200" spc="-5" dirty="0">
                <a:cs typeface="Arial"/>
              </a:rPr>
              <a:t>b</a:t>
            </a:r>
            <a:r>
              <a:rPr lang="en-US" altLang="zh-TW" sz="3200" dirty="0">
                <a:cs typeface="Arial"/>
              </a:rPr>
              <a:t>y a</a:t>
            </a:r>
            <a:r>
              <a:rPr lang="en-US" altLang="zh-TW" sz="3200" spc="-10" dirty="0">
                <a:cs typeface="Arial"/>
              </a:rPr>
              <a:t>p</a:t>
            </a:r>
            <a:r>
              <a:rPr lang="en-US" altLang="zh-TW" sz="3200" dirty="0">
                <a:cs typeface="Arial"/>
              </a:rPr>
              <a:t>p</a:t>
            </a:r>
            <a:r>
              <a:rPr lang="en-US" altLang="zh-TW" sz="3200" spc="-10" dirty="0">
                <a:cs typeface="Arial"/>
              </a:rPr>
              <a:t>l</a:t>
            </a:r>
            <a:r>
              <a:rPr lang="en-US" altLang="zh-TW" sz="3200" spc="-25" dirty="0">
                <a:cs typeface="Arial"/>
              </a:rPr>
              <a:t>y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g</a:t>
            </a:r>
            <a:r>
              <a:rPr lang="en-US" altLang="zh-TW" sz="3200" spc="4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-5" dirty="0">
                <a:cs typeface="Arial"/>
              </a:rPr>
              <a:t> </a:t>
            </a:r>
            <a:r>
              <a:rPr lang="en-US" altLang="zh-TW" sz="3200" dirty="0">
                <a:solidFill>
                  <a:srgbClr val="C00000"/>
                </a:solidFill>
                <a:cs typeface="Arial"/>
              </a:rPr>
              <a:t>com</a:t>
            </a:r>
            <a:r>
              <a:rPr lang="en-US" altLang="zh-TW" sz="3200" spc="-10" dirty="0">
                <a:solidFill>
                  <a:srgbClr val="C00000"/>
                </a:solidFill>
                <a:cs typeface="Arial"/>
              </a:rPr>
              <a:t>p</a:t>
            </a:r>
            <a:r>
              <a:rPr lang="en-US" altLang="zh-TW" sz="3200" dirty="0">
                <a:solidFill>
                  <a:srgbClr val="C00000"/>
                </a:solidFill>
                <a:cs typeface="Arial"/>
              </a:rPr>
              <a:t>ar</a:t>
            </a:r>
            <a:r>
              <a:rPr lang="en-US" altLang="zh-TW" sz="3200" spc="-10" dirty="0">
                <a:solidFill>
                  <a:srgbClr val="C00000"/>
                </a:solidFill>
                <a:cs typeface="Arial"/>
              </a:rPr>
              <a:t>a</a:t>
            </a:r>
            <a:r>
              <a:rPr lang="en-US" altLang="zh-TW" sz="3200" dirty="0">
                <a:solidFill>
                  <a:srgbClr val="C00000"/>
                </a:solidFill>
                <a:cs typeface="Arial"/>
              </a:rPr>
              <a:t>to</a:t>
            </a:r>
            <a:r>
              <a:rPr lang="en-US" altLang="zh-TW" sz="3200" spc="-100" dirty="0">
                <a:solidFill>
                  <a:srgbClr val="C00000"/>
                </a:solidFill>
                <a:cs typeface="Arial"/>
              </a:rPr>
              <a:t>r</a:t>
            </a:r>
            <a:r>
              <a:rPr lang="en-US" altLang="zh-TW" sz="3200" dirty="0">
                <a:cs typeface="Arial"/>
              </a:rPr>
              <a:t>,</a:t>
            </a:r>
            <a:r>
              <a:rPr lang="en-US" altLang="zh-TW" sz="3200" spc="15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sh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spc="-40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.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B2161F5-D16F-E04D-BB29-FDE95FB2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90DEFFB-1374-254F-97FA-FD7808CF0E9F}"/>
              </a:ext>
            </a:extLst>
          </p:cNvPr>
          <p:cNvSpPr/>
          <p:nvPr/>
        </p:nvSpPr>
        <p:spPr>
          <a:xfrm>
            <a:off x="1871700" y="3741983"/>
            <a:ext cx="5445605" cy="2690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26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A3DAB0-110B-5043-89A1-636D36B4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Digital Counter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E3C400-A8D9-DF4E-AEFB-EA304496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altLang="zh-TW" dirty="0"/>
              <a:t>Counters are useful in </a:t>
            </a:r>
            <a:r>
              <a:rPr lang="en-US" altLang="zh-TW" dirty="0">
                <a:solidFill>
                  <a:srgbClr val="C00000"/>
                </a:solidFill>
              </a:rPr>
              <a:t>counting events</a:t>
            </a:r>
            <a:r>
              <a:rPr lang="en-US" altLang="zh-TW" dirty="0"/>
              <a:t>. We can use a counter to set a threshold of an event count, e.g. 10 people passing a gate, and generate an interrupt.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Counters </a:t>
            </a:r>
            <a:r>
              <a:rPr lang="en-US" altLang="zh-TW" dirty="0"/>
              <a:t>can </a:t>
            </a:r>
            <a:r>
              <a:rPr lang="en-US" altLang="zh-TW" dirty="0">
                <a:solidFill>
                  <a:srgbClr val="0033CC"/>
                </a:solidFill>
              </a:rPr>
              <a:t>count up </a:t>
            </a:r>
            <a:r>
              <a:rPr lang="en-US" altLang="zh-TW" dirty="0"/>
              <a:t>or </a:t>
            </a:r>
            <a:r>
              <a:rPr lang="en-US" altLang="zh-TW" dirty="0">
                <a:solidFill>
                  <a:srgbClr val="0033CC"/>
                </a:solidFill>
              </a:rPr>
              <a:t>down</a:t>
            </a:r>
            <a:r>
              <a:rPr lang="en-US" altLang="zh-TW" dirty="0"/>
              <a:t>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We </a:t>
            </a:r>
            <a:r>
              <a:rPr lang="en-US" altLang="zh-TW" dirty="0"/>
              <a:t>can also design a counter to read or load the current value (and reset to zero).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An </a:t>
            </a:r>
            <a:r>
              <a:rPr lang="en-US" altLang="zh-TW" dirty="0">
                <a:solidFill>
                  <a:srgbClr val="0033CC"/>
                </a:solidFill>
              </a:rPr>
              <a:t>n-bit counter </a:t>
            </a:r>
            <a:r>
              <a:rPr lang="en-US" altLang="zh-TW" dirty="0"/>
              <a:t>can count from 0 to (2</a:t>
            </a:r>
            <a:r>
              <a:rPr lang="en-US" altLang="zh-TW" baseline="30000" dirty="0"/>
              <a:t>n</a:t>
            </a:r>
            <a:r>
              <a:rPr lang="en-US" altLang="zh-TW" dirty="0"/>
              <a:t>  – 1). For example, an 8-bit counter can count from 0000 0000 to 1111 1111, or 0 to 255 in decimal.</a:t>
            </a:r>
          </a:p>
          <a:p>
            <a:pPr lvl="1">
              <a:spcBef>
                <a:spcPts val="1200"/>
              </a:spcBef>
            </a:pPr>
            <a:r>
              <a:rPr lang="en-US" altLang="zh-TW" dirty="0"/>
              <a:t>If a counter reaches its maximum value, and the input clock pulses keep  on coming, then it </a:t>
            </a:r>
            <a:r>
              <a:rPr lang="en-US" altLang="zh-TW" b="1" dirty="0">
                <a:solidFill>
                  <a:srgbClr val="C00000"/>
                </a:solidFill>
              </a:rPr>
              <a:t>overflows back to zero</a:t>
            </a:r>
            <a:r>
              <a:rPr lang="en-US" altLang="zh-TW" dirty="0"/>
              <a:t>, and starts counting up all over again</a:t>
            </a:r>
            <a:r>
              <a:rPr lang="en-US" altLang="zh-TW" dirty="0" smtClean="0"/>
              <a:t>.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80D645-333E-A548-9D59-AFE80B7B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11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F29725-56E6-F64E-BF97-00E4A686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Four-bit Asynchronous Up Counter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476BBE-C8A4-404F-97B5-70B80F2F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94185"/>
            <a:ext cx="8229600" cy="103674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More counter designs can be found at </a:t>
            </a:r>
            <a:r>
              <a:rPr lang="en-US" altLang="zh-TW" dirty="0">
                <a:hlinkClick r:id="rId2"/>
              </a:rPr>
              <a:t>http://www.learnabout-electronics.org/Digital/dig56.php</a:t>
            </a:r>
            <a:endParaRPr lang="en-US" altLang="zh-TW" dirty="0"/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C486B6-46CA-BC4A-A667-5C7A6B95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2EF980C-5E30-7449-AA16-C784162D7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10" y="2033845"/>
            <a:ext cx="5080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A3DAB0-110B-5043-89A1-636D36B4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Timer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E3C400-A8D9-DF4E-AEFB-EA304496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800" dirty="0"/>
              <a:t>Assume we have a </a:t>
            </a:r>
            <a:r>
              <a:rPr kumimoji="1" lang="en-US" altLang="zh-TW" sz="2800" dirty="0">
                <a:solidFill>
                  <a:srgbClr val="0033CC"/>
                </a:solidFill>
              </a:rPr>
              <a:t>clock of 10MHz </a:t>
            </a:r>
            <a:r>
              <a:rPr kumimoji="1" lang="en-US" altLang="zh-TW" sz="2800" dirty="0"/>
              <a:t>as input to a counter.</a:t>
            </a:r>
          </a:p>
          <a:p>
            <a:r>
              <a:rPr lang="en-US" altLang="zh-TW" sz="2800" dirty="0"/>
              <a:t>Assume also we set the event count to 1024.</a:t>
            </a:r>
          </a:p>
          <a:p>
            <a:r>
              <a:rPr kumimoji="1" lang="en-US" altLang="zh-TW" sz="2800" dirty="0"/>
              <a:t>We can </a:t>
            </a:r>
            <a:r>
              <a:rPr lang="en-US" altLang="zh-TW" sz="2800" dirty="0"/>
              <a:t>calculate the time duration to count from 0 to 1024 = 1/10MHz * 1024 = 0.1us * 1024 =0.1024ms</a:t>
            </a:r>
          </a:p>
          <a:p>
            <a:r>
              <a:rPr kumimoji="1" lang="en-US" altLang="zh-TW" sz="2800" dirty="0"/>
              <a:t>Therefore, a timer can be designed with a </a:t>
            </a:r>
            <a:r>
              <a:rPr kumimoji="1" lang="en-US" altLang="zh-TW" sz="2800" dirty="0">
                <a:solidFill>
                  <a:srgbClr val="FF0000"/>
                </a:solidFill>
              </a:rPr>
              <a:t>counter</a:t>
            </a:r>
            <a:r>
              <a:rPr kumimoji="1" lang="en-US" altLang="zh-TW" sz="2800" dirty="0"/>
              <a:t> + </a:t>
            </a:r>
            <a:r>
              <a:rPr kumimoji="1" lang="en-US" altLang="zh-TW" sz="2800" dirty="0">
                <a:solidFill>
                  <a:srgbClr val="FF0000"/>
                </a:solidFill>
              </a:rPr>
              <a:t>a known clock source</a:t>
            </a:r>
            <a:r>
              <a:rPr kumimoji="1" lang="en-US" altLang="zh-TW" sz="2800" dirty="0"/>
              <a:t>.</a:t>
            </a:r>
            <a:endParaRPr kumimoji="1"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80D645-333E-A548-9D59-AFE80B7B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030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/>
            </a:r>
            <a:br>
              <a:rPr lang="zh-TW" altLang="en-US" b="0" dirty="0"/>
            </a:br>
            <a:r>
              <a:rPr lang="en-US" altLang="zh-TW" dirty="0"/>
              <a:t>Counting and Timing – Interrupt on Overflow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71784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altLang="zh-TW" dirty="0" smtClean="0"/>
              <a:t>Many </a:t>
            </a:r>
            <a:r>
              <a:rPr lang="en-US" altLang="zh-TW" dirty="0"/>
              <a:t>microcontroller counters cause an </a:t>
            </a:r>
            <a:r>
              <a:rPr lang="en-US" altLang="zh-TW" b="1" dirty="0">
                <a:solidFill>
                  <a:srgbClr val="FF0000"/>
                </a:solidFill>
              </a:rPr>
              <a:t>interrupt</a:t>
            </a:r>
            <a:r>
              <a:rPr lang="en-US" altLang="zh-TW" dirty="0"/>
              <a:t> as the </a:t>
            </a:r>
            <a:r>
              <a:rPr lang="en-US" altLang="zh-TW" b="1" dirty="0">
                <a:solidFill>
                  <a:srgbClr val="FF0000"/>
                </a:solidFill>
              </a:rPr>
              <a:t>counter overflows</a:t>
            </a:r>
            <a:r>
              <a:rPr lang="en-US" altLang="zh-TW" dirty="0"/>
              <a:t>; this interrupt can be used to record the overflow, and the count can continue in a useful way. The effective range of the counter has been extended. 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en-US" altLang="zh-TW" dirty="0" smtClean="0"/>
              <a:t>If </a:t>
            </a:r>
            <a:r>
              <a:rPr lang="en-US" altLang="zh-TW" dirty="0"/>
              <a:t>the counter is just free-running with a continuous clock signal, then the “interrupt on overflow” occurs repeatedly, as shown below. This becomes very useful where a </a:t>
            </a:r>
            <a:r>
              <a:rPr lang="en-US" altLang="zh-TW" b="1" dirty="0">
                <a:solidFill>
                  <a:srgbClr val="FF0000"/>
                </a:solidFill>
              </a:rPr>
              <a:t>periodic interrupt </a:t>
            </a:r>
            <a:r>
              <a:rPr lang="en-US" altLang="zh-TW" dirty="0"/>
              <a:t>is needed.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64" y="4244208"/>
            <a:ext cx="6645072" cy="22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4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Timer</a:t>
            </a:r>
            <a:endParaRPr kumimoji="1"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rgbClr val="C00000"/>
                </a:solidFill>
              </a:rPr>
              <a:t>mbed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Timer</a:t>
            </a:r>
            <a:r>
              <a:rPr lang="en-US" altLang="zh-TW" dirty="0">
                <a:solidFill>
                  <a:srgbClr val="C00000"/>
                </a:solidFill>
              </a:rPr>
              <a:t> </a:t>
            </a:r>
            <a:r>
              <a:rPr lang="en-US" altLang="zh-TW" dirty="0"/>
              <a:t>uses timer hardware in K66F to track times.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18</a:t>
            </a:fld>
            <a:endParaRPr lang="en-US" altLang="zh-TW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EEA0533-AB00-8D4F-A92A-294A64E04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72967"/>
              </p:ext>
            </p:extLst>
          </p:nvPr>
        </p:nvGraphicFramePr>
        <p:xfrm>
          <a:off x="472255" y="2895600"/>
          <a:ext cx="8583176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Usa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Timer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altLang="zh-TW" sz="2000" dirty="0">
                          <a:latin typeface="Calibri"/>
                          <a:cs typeface="Calibri"/>
                        </a:rPr>
                        <a:t> Timer </a:t>
                      </a:r>
                      <a:r>
                        <a:rPr lang="en-US" sz="2000" spc="-20" dirty="0">
                          <a:latin typeface="Calibri"/>
                          <a:cs typeface="Calibri"/>
                        </a:rPr>
                        <a:t>object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start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Start the timer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1612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stop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Stop the timer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066378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reset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Reset the timer to 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09747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read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Get the time in seconds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002329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latin typeface="Calibri"/>
                          <a:cs typeface="Calibri"/>
                        </a:rPr>
                        <a:t>read_ms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Get the time in milli-seconds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8361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latin typeface="Calibri"/>
                          <a:cs typeface="Calibri"/>
                        </a:rPr>
                        <a:t>read_us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Get the time in micro-seconds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650540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81000" y="5562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Note: K66F has </a:t>
            </a:r>
            <a:r>
              <a:rPr lang="en-US" altLang="zh-TW" b="1" dirty="0" err="1" smtClean="0">
                <a:solidFill>
                  <a:srgbClr val="0033CC"/>
                </a:solidFill>
              </a:rPr>
              <a:t>FlexTimer</a:t>
            </a:r>
            <a:r>
              <a:rPr lang="en-US" altLang="zh-TW" b="1" dirty="0" smtClean="0">
                <a:solidFill>
                  <a:srgbClr val="0033CC"/>
                </a:solidFill>
              </a:rPr>
              <a:t> Module (FTM), Periodic Interrupt Timer (PIT), Low-Power Timer (LPTMR), Timer/PWM Module (TPM), and Real Time Clock (RTC)</a:t>
            </a:r>
            <a:endParaRPr lang="zh-TW" alt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2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CF11F-4E58-2A45-891E-2CA86EB3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Timer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2A6AB0-D8E5-1E42-9BF3-36F56856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86337"/>
          </a:xfrm>
        </p:spPr>
        <p:txBody>
          <a:bodyPr>
            <a:normAutofit fontScale="55000" lnSpcReduction="20000"/>
          </a:bodyPr>
          <a:lstStyle/>
          <a:p>
            <a:pPr marL="0" indent="0" defTabSz="358775">
              <a:buNone/>
            </a:pP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/* Program Example 9.3: A simple Timer example, from </a:t>
            </a:r>
            <a:r>
              <a:rPr lang="en-US" altLang="zh-TW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mbed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web site. </a:t>
            </a: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Activate Tera Term terminal to test. </a:t>
            </a: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*/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#include "</a:t>
            </a:r>
            <a:r>
              <a:rPr lang="en-US" altLang="zh-TW" dirty="0" err="1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mbed.h</a:t>
            </a: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marL="0" indent="0" defTabSz="358775">
              <a:buNone/>
            </a:pPr>
            <a:endParaRPr lang="en-US" altLang="zh-TW" dirty="0">
              <a:solidFill>
                <a:srgbClr val="804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 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Serial pc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USBTX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USBRX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r>
              <a:rPr lang="en-US" altLang="zh-TW" dirty="0" err="1">
                <a:solidFill>
                  <a:srgbClr val="8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main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printf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"Hello from the other side\n"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printf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"The time taken was %f seconds\n"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endParaRPr lang="en-US" altLang="zh-TW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8878F0-DF1F-B743-93B4-28C24774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533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9B13ED-2B11-F044-B9FC-D2AEC6D4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Tasks: Event-Triggered and Time-Triggered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FB91DE-C239-D341-B6D0-D78688918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382000" cy="332000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3200" dirty="0"/>
              <a:t>In</a:t>
            </a:r>
            <a:r>
              <a:rPr lang="zh-TW" altLang="en-US" sz="3200" dirty="0"/>
              <a:t> </a:t>
            </a:r>
            <a:r>
              <a:rPr lang="en-US" altLang="zh-TW" sz="3200" dirty="0"/>
              <a:t>almost</a:t>
            </a:r>
            <a:r>
              <a:rPr lang="zh-TW" altLang="en-US" sz="3200" dirty="0"/>
              <a:t> </a:t>
            </a:r>
            <a:r>
              <a:rPr lang="en-US" altLang="zh-TW" sz="3200" dirty="0"/>
              <a:t>all</a:t>
            </a:r>
            <a:r>
              <a:rPr lang="zh-TW" altLang="en-US" sz="3200" dirty="0"/>
              <a:t> </a:t>
            </a:r>
            <a:r>
              <a:rPr lang="en-US" altLang="zh-TW" sz="3200" dirty="0"/>
              <a:t>embedded programs,</a:t>
            </a:r>
            <a:r>
              <a:rPr lang="zh-TW" altLang="en-US" sz="3200" dirty="0"/>
              <a:t> </a:t>
            </a:r>
            <a:r>
              <a:rPr lang="en-US" altLang="zh-TW" sz="3200" dirty="0"/>
              <a:t>the</a:t>
            </a:r>
            <a:r>
              <a:rPr lang="zh-TW" altLang="en-US" sz="3200" dirty="0"/>
              <a:t> </a:t>
            </a:r>
            <a:r>
              <a:rPr lang="en-US" altLang="zh-TW" sz="3200" dirty="0"/>
              <a:t>program</a:t>
            </a:r>
            <a:r>
              <a:rPr lang="zh-TW" altLang="en-US" sz="3200" dirty="0"/>
              <a:t> </a:t>
            </a:r>
            <a:r>
              <a:rPr lang="en-US" altLang="zh-TW" sz="3200" dirty="0"/>
              <a:t>has</a:t>
            </a:r>
            <a:r>
              <a:rPr lang="zh-TW" altLang="en-US" sz="3200" dirty="0"/>
              <a:t> </a:t>
            </a:r>
            <a:r>
              <a:rPr lang="en-US" altLang="zh-TW" sz="3200" dirty="0"/>
              <a:t>to undertake a number</a:t>
            </a:r>
            <a:r>
              <a:rPr lang="zh-TW" altLang="en-US" sz="3200" dirty="0"/>
              <a:t> </a:t>
            </a:r>
            <a:r>
              <a:rPr lang="en-US" altLang="zh-TW" sz="3200" dirty="0"/>
              <a:t>of </a:t>
            </a:r>
            <a:r>
              <a:rPr lang="en-US" altLang="zh-TW" sz="3200" b="1" dirty="0">
                <a:solidFill>
                  <a:srgbClr val="0033CC"/>
                </a:solidFill>
              </a:rPr>
              <a:t>different activities</a:t>
            </a:r>
            <a:r>
              <a:rPr lang="en-US" altLang="zh-TW" sz="3200" dirty="0"/>
              <a:t>. We call these distinct activities </a:t>
            </a:r>
            <a:r>
              <a:rPr lang="en-US" altLang="zh-TW" sz="3200" b="1" i="1" u="sng" dirty="0">
                <a:solidFill>
                  <a:srgbClr val="FF0000"/>
                </a:solidFill>
              </a:rPr>
              <a:t>tasks</a:t>
            </a:r>
            <a:r>
              <a:rPr lang="en-US" altLang="zh-TW" sz="3200" dirty="0" smtClean="0"/>
              <a:t>. </a:t>
            </a:r>
            <a:endParaRPr lang="zh-TW" altLang="en-US" sz="3200" dirty="0"/>
          </a:p>
          <a:p>
            <a:r>
              <a:rPr lang="en-US" altLang="zh-TW" sz="3200" dirty="0"/>
              <a:t>Once a program has </a:t>
            </a:r>
            <a:r>
              <a:rPr lang="en-US" altLang="zh-TW" sz="3200" b="1" dirty="0">
                <a:solidFill>
                  <a:srgbClr val="0033CC"/>
                </a:solidFill>
              </a:rPr>
              <a:t>more than one task</a:t>
            </a:r>
            <a:r>
              <a:rPr lang="en-US" altLang="zh-TW" sz="3200" dirty="0"/>
              <a:t>, we enter the domain of </a:t>
            </a:r>
            <a:r>
              <a:rPr lang="en-US" altLang="zh-TW" sz="3200" b="1" i="1" u="sng" dirty="0">
                <a:solidFill>
                  <a:srgbClr val="FF0000"/>
                </a:solidFill>
              </a:rPr>
              <a:t>multi-tasking</a:t>
            </a:r>
            <a:r>
              <a:rPr lang="en-US" altLang="zh-TW" sz="3200" i="1" dirty="0"/>
              <a:t>. </a:t>
            </a:r>
            <a:endParaRPr lang="en-US" altLang="zh-TW" sz="3200" dirty="0"/>
          </a:p>
          <a:p>
            <a:r>
              <a:rPr lang="en-US" altLang="zh-TW" sz="3200" dirty="0" smtClean="0"/>
              <a:t>Task </a:t>
            </a:r>
            <a:r>
              <a:rPr lang="en-US" altLang="zh-TW" sz="3200" dirty="0"/>
              <a:t>categories:</a:t>
            </a:r>
          </a:p>
          <a:p>
            <a:pPr lvl="1"/>
            <a:r>
              <a:rPr lang="en-US" altLang="zh-TW" sz="2900" b="1" u="sng" dirty="0" smtClean="0">
                <a:solidFill>
                  <a:srgbClr val="FF0000"/>
                </a:solidFill>
              </a:rPr>
              <a:t>Event-triggered:</a:t>
            </a:r>
            <a:r>
              <a:rPr lang="en-US" altLang="zh-TW" sz="2900" dirty="0" smtClean="0"/>
              <a:t>  </a:t>
            </a:r>
            <a:r>
              <a:rPr lang="en-US" altLang="zh-TW" sz="2900" dirty="0"/>
              <a:t>occur when a particular external event </a:t>
            </a:r>
            <a:r>
              <a:rPr lang="en-US" altLang="zh-TW" sz="2900" b="1" dirty="0"/>
              <a:t>happens</a:t>
            </a:r>
            <a:r>
              <a:rPr lang="en-US" altLang="zh-TW" sz="2900" dirty="0"/>
              <a:t>, </a:t>
            </a:r>
            <a:r>
              <a:rPr lang="en-US" altLang="zh-TW" sz="2900" b="1" dirty="0"/>
              <a:t>at a time which is not predictable</a:t>
            </a:r>
            <a:r>
              <a:rPr lang="en-US" altLang="zh-TW" sz="2900" dirty="0"/>
              <a:t>;</a:t>
            </a:r>
          </a:p>
          <a:p>
            <a:pPr lvl="1"/>
            <a:r>
              <a:rPr lang="en-US" altLang="zh-TW" sz="2900" b="1" u="sng" dirty="0" smtClean="0">
                <a:solidFill>
                  <a:srgbClr val="FF0000"/>
                </a:solidFill>
              </a:rPr>
              <a:t>Time-triggered:</a:t>
            </a:r>
            <a:r>
              <a:rPr lang="en-US" altLang="zh-TW" sz="2900" dirty="0" smtClean="0"/>
              <a:t> </a:t>
            </a:r>
            <a:r>
              <a:rPr lang="en-US" altLang="zh-TW" sz="2900" dirty="0"/>
              <a:t>happen </a:t>
            </a:r>
            <a:r>
              <a:rPr lang="en-US" altLang="zh-TW" sz="2900" b="1" dirty="0"/>
              <a:t>periodically</a:t>
            </a:r>
            <a:r>
              <a:rPr lang="en-US" altLang="zh-TW" sz="2900" dirty="0"/>
              <a:t>, </a:t>
            </a:r>
            <a:r>
              <a:rPr lang="en-US" altLang="zh-TW" sz="2900" b="1" dirty="0"/>
              <a:t>at a time determined by the microcontroller</a:t>
            </a:r>
            <a:r>
              <a:rPr lang="en-US" altLang="zh-TW" sz="2900" dirty="0"/>
              <a:t>.</a:t>
            </a:r>
          </a:p>
          <a:p>
            <a:r>
              <a:rPr lang="en-US" altLang="zh-TW" sz="3200" dirty="0" smtClean="0"/>
              <a:t>As </a:t>
            </a:r>
            <a:r>
              <a:rPr lang="en-US" altLang="zh-TW" sz="3200" dirty="0"/>
              <a:t>a simple example, a </a:t>
            </a:r>
            <a:r>
              <a:rPr lang="en-US" altLang="zh-TW" sz="3200" b="1" dirty="0">
                <a:solidFill>
                  <a:srgbClr val="0033CC"/>
                </a:solidFill>
              </a:rPr>
              <a:t>room temperature controller </a:t>
            </a:r>
            <a:r>
              <a:rPr lang="en-US" altLang="zh-TW" sz="3200" b="1" dirty="0" smtClean="0">
                <a:solidFill>
                  <a:srgbClr val="0033CC"/>
                </a:solidFill>
              </a:rPr>
              <a:t>tasks</a:t>
            </a:r>
            <a:r>
              <a:rPr lang="en-US" altLang="zh-TW" sz="3200" dirty="0" smtClean="0"/>
              <a:t>: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DB9BE9-C47B-3F4D-AFE6-AF73197F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</a:t>
            </a:fld>
            <a:endParaRPr lang="en-US" altLang="zh-TW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EFE12CD-C4E2-0342-8EC3-F2C4B5044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38313"/>
              </p:ext>
            </p:extLst>
          </p:nvPr>
        </p:nvGraphicFramePr>
        <p:xfrm>
          <a:off x="642910" y="4934548"/>
          <a:ext cx="7673506" cy="1692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12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-t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2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Mea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minu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29">
                <a:tc>
                  <a:txBody>
                    <a:bodyPr/>
                    <a:lstStyle/>
                    <a:p>
                      <a:pPr marL="62230" marR="55880">
                        <a:lnSpc>
                          <a:spcPct val="1012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Comp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implem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minu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12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12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displ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minu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21">
                <a:tc>
                  <a:txBody>
                    <a:bodyPr/>
                    <a:lstStyle/>
                    <a:p>
                      <a:pPr marL="6286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800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Orderly switch to battery backup in </a:t>
                      </a:r>
                      <a:r>
                        <a:rPr sz="1800" kern="1200" spc="-5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case</a:t>
                      </a:r>
                      <a:r>
                        <a:rPr lang="en-US" sz="1800" kern="1200" spc="-5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sz="1800" kern="1200" spc="-5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of </a:t>
                      </a:r>
                      <a:r>
                        <a:rPr sz="1800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power loss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800" kern="12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Event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28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CF11F-4E58-2A45-891E-2CA86EB3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Timers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2A6AB0-D8E5-1E42-9BF3-36F56856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38738"/>
          </a:xfrm>
        </p:spPr>
        <p:txBody>
          <a:bodyPr>
            <a:normAutofit fontScale="55000" lnSpcReduction="20000"/>
          </a:bodyPr>
          <a:lstStyle/>
          <a:p>
            <a:pPr marL="0" indent="0" defTabSz="363538">
              <a:buNone/>
            </a:pP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/*Program Example 9.4: Program which runs two time-based tasks */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#include "</a:t>
            </a:r>
            <a:r>
              <a:rPr lang="en-US" altLang="zh-TW" dirty="0" err="1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mbed.h</a:t>
            </a: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 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timer_fast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timer_slow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define Timers with name "</a:t>
            </a:r>
            <a:r>
              <a:rPr lang="en-US" altLang="zh-TW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timer_fast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and "</a:t>
            </a:r>
            <a:r>
              <a:rPr lang="en-US" altLang="zh-TW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timer_slow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marL="0" indent="0" defTabSz="363538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DigitalOut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DigitalOut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LED2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 err="1">
                <a:solidFill>
                  <a:srgbClr val="8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main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timer_fast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timer_slow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while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if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timer_fast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){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//test Timer value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timer_fast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//and reset the Timer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}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if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timer_slow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){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//test Timer value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greenLED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timer_slow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}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}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8878F0-DF1F-B743-93B4-28C24774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5EB537-7A74-E542-82B7-475CAB857BF0}"/>
              </a:ext>
            </a:extLst>
          </p:cNvPr>
          <p:cNvSpPr/>
          <p:nvPr/>
        </p:nvSpPr>
        <p:spPr>
          <a:xfrm>
            <a:off x="5621224" y="3083628"/>
            <a:ext cx="300122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marR="83185">
              <a:lnSpc>
                <a:spcPct val="100000"/>
              </a:lnSpc>
            </a:pPr>
            <a:r>
              <a:rPr lang="en-US" altLang="zh-TW" spc="-10" dirty="0">
                <a:latin typeface="Arial"/>
                <a:cs typeface="Arial"/>
              </a:rPr>
              <a:t>T</a:t>
            </a:r>
            <a:r>
              <a:rPr lang="en-US" altLang="zh-TW" spc="-15" dirty="0">
                <a:latin typeface="Arial"/>
                <a:cs typeface="Arial"/>
              </a:rPr>
              <a:t>h</a:t>
            </a:r>
            <a:r>
              <a:rPr lang="en-US" altLang="zh-TW" spc="-10" dirty="0">
                <a:latin typeface="Arial"/>
                <a:cs typeface="Arial"/>
              </a:rPr>
              <a:t>is</a:t>
            </a:r>
            <a:r>
              <a:rPr lang="en-US" altLang="zh-TW" spc="1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p</a:t>
            </a:r>
            <a:r>
              <a:rPr lang="en-US" altLang="zh-TW" spc="-15" dirty="0">
                <a:latin typeface="Arial"/>
                <a:cs typeface="Arial"/>
              </a:rPr>
              <a:t>r</a:t>
            </a:r>
            <a:r>
              <a:rPr lang="en-US" altLang="zh-TW" spc="-10" dirty="0">
                <a:latin typeface="Arial"/>
                <a:cs typeface="Arial"/>
              </a:rPr>
              <a:t>og</a:t>
            </a:r>
            <a:r>
              <a:rPr lang="en-US" altLang="zh-TW" spc="-20" dirty="0">
                <a:latin typeface="Arial"/>
                <a:cs typeface="Arial"/>
              </a:rPr>
              <a:t>r</a:t>
            </a:r>
            <a:r>
              <a:rPr lang="en-US" altLang="zh-TW" spc="-15" dirty="0">
                <a:latin typeface="Arial"/>
                <a:cs typeface="Arial"/>
              </a:rPr>
              <a:t>am</a:t>
            </a:r>
            <a:r>
              <a:rPr lang="en-US" altLang="zh-TW" spc="2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creates</a:t>
            </a:r>
            <a:r>
              <a:rPr lang="en-US" altLang="zh-TW" spc="1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t</a:t>
            </a:r>
            <a:r>
              <a:rPr lang="en-US" altLang="zh-TW" spc="-30" dirty="0">
                <a:latin typeface="Arial"/>
                <a:cs typeface="Arial"/>
              </a:rPr>
              <a:t>w</a:t>
            </a:r>
            <a:r>
              <a:rPr lang="en-US" altLang="zh-TW" spc="-10" dirty="0">
                <a:latin typeface="Arial"/>
                <a:cs typeface="Arial"/>
              </a:rPr>
              <a:t>o</a:t>
            </a:r>
            <a:r>
              <a:rPr lang="en-US" altLang="zh-TW" spc="20" dirty="0">
                <a:latin typeface="Arial"/>
                <a:cs typeface="Arial"/>
              </a:rPr>
              <a:t> </a:t>
            </a:r>
            <a:r>
              <a:rPr lang="en-US" altLang="zh-TW" spc="-75" dirty="0">
                <a:latin typeface="Arial"/>
                <a:cs typeface="Arial"/>
              </a:rPr>
              <a:t>T</a:t>
            </a:r>
            <a:r>
              <a:rPr lang="en-US" altLang="zh-TW" spc="-10" dirty="0">
                <a:latin typeface="Arial"/>
                <a:cs typeface="Arial"/>
              </a:rPr>
              <a:t>imers,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b="1" dirty="0" err="1">
                <a:latin typeface="Arial"/>
                <a:cs typeface="Arial"/>
              </a:rPr>
              <a:t>ti</a:t>
            </a:r>
            <a:r>
              <a:rPr lang="en-US" altLang="zh-TW" b="1" spc="-20" dirty="0" err="1">
                <a:latin typeface="Arial"/>
                <a:cs typeface="Arial"/>
              </a:rPr>
              <a:t>m</a:t>
            </a:r>
            <a:r>
              <a:rPr lang="en-US" altLang="zh-TW" b="1" spc="-10" dirty="0" err="1">
                <a:latin typeface="Arial"/>
                <a:cs typeface="Arial"/>
              </a:rPr>
              <a:t>er_fast</a:t>
            </a:r>
            <a:r>
              <a:rPr lang="en-US" altLang="zh-TW" b="1" spc="-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and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70" dirty="0">
                <a:latin typeface="Arial"/>
                <a:cs typeface="Arial"/>
              </a:rPr>
              <a:t> </a:t>
            </a:r>
            <a:r>
              <a:rPr lang="en-US" altLang="zh-TW" b="1" spc="-5" dirty="0" err="1">
                <a:latin typeface="Arial"/>
                <a:cs typeface="Arial"/>
              </a:rPr>
              <a:t>t</a:t>
            </a:r>
            <a:r>
              <a:rPr lang="en-US" altLang="zh-TW" b="1" dirty="0" err="1">
                <a:latin typeface="Arial"/>
                <a:cs typeface="Arial"/>
              </a:rPr>
              <a:t>i</a:t>
            </a:r>
            <a:r>
              <a:rPr lang="en-US" altLang="zh-TW" b="1" spc="-10" dirty="0" err="1">
                <a:latin typeface="Arial"/>
                <a:cs typeface="Arial"/>
              </a:rPr>
              <a:t>mer_sl</a:t>
            </a:r>
            <a:r>
              <a:rPr lang="en-US" altLang="zh-TW" b="1" spc="-25" dirty="0" err="1">
                <a:latin typeface="Arial"/>
                <a:cs typeface="Arial"/>
              </a:rPr>
              <a:t>o</a:t>
            </a:r>
            <a:r>
              <a:rPr lang="en-US" altLang="zh-TW" b="1" spc="20" dirty="0" err="1">
                <a:latin typeface="Arial"/>
                <a:cs typeface="Arial"/>
              </a:rPr>
              <a:t>w</a:t>
            </a:r>
            <a:r>
              <a:rPr lang="en-US" altLang="zh-TW" spc="-5" dirty="0">
                <a:latin typeface="Arial"/>
                <a:cs typeface="Arial"/>
              </a:rPr>
              <a:t>.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The</a:t>
            </a:r>
            <a:r>
              <a:rPr lang="en-US" altLang="zh-TW" spc="80" dirty="0">
                <a:latin typeface="Arial"/>
                <a:cs typeface="Arial"/>
              </a:rPr>
              <a:t> </a:t>
            </a:r>
            <a:r>
              <a:rPr lang="en-US" altLang="zh-TW" spc="-15" dirty="0">
                <a:latin typeface="Arial"/>
                <a:cs typeface="Arial"/>
              </a:rPr>
              <a:t>ma</a:t>
            </a:r>
            <a:r>
              <a:rPr lang="en-US" altLang="zh-TW" dirty="0">
                <a:latin typeface="Arial"/>
                <a:cs typeface="Arial"/>
              </a:rPr>
              <a:t>i</a:t>
            </a:r>
            <a:r>
              <a:rPr lang="en-US" altLang="zh-TW" spc="-10" dirty="0">
                <a:latin typeface="Arial"/>
                <a:cs typeface="Arial"/>
              </a:rPr>
              <a:t>n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70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p</a:t>
            </a:r>
            <a:r>
              <a:rPr lang="en-US" altLang="zh-TW" spc="-10" dirty="0">
                <a:latin typeface="Arial"/>
                <a:cs typeface="Arial"/>
              </a:rPr>
              <a:t>r</a:t>
            </a:r>
            <a:r>
              <a:rPr lang="en-US" altLang="zh-TW" spc="-5" dirty="0">
                <a:latin typeface="Arial"/>
                <a:cs typeface="Arial"/>
              </a:rPr>
              <a:t>o</a:t>
            </a:r>
            <a:r>
              <a:rPr lang="en-US" altLang="zh-TW" spc="-10" dirty="0">
                <a:latin typeface="Arial"/>
                <a:cs typeface="Arial"/>
              </a:rPr>
              <a:t>gram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st</a:t>
            </a:r>
            <a:r>
              <a:rPr lang="en-US" altLang="zh-TW" dirty="0">
                <a:latin typeface="Arial"/>
                <a:cs typeface="Arial"/>
              </a:rPr>
              <a:t>a</a:t>
            </a:r>
            <a:r>
              <a:rPr lang="en-US" altLang="zh-TW" spc="-10" dirty="0">
                <a:latin typeface="Arial"/>
                <a:cs typeface="Arial"/>
              </a:rPr>
              <a:t>rts the</a:t>
            </a:r>
            <a:r>
              <a:rPr lang="en-US" altLang="zh-TW" spc="-5" dirty="0">
                <a:latin typeface="Arial"/>
                <a:cs typeface="Arial"/>
              </a:rPr>
              <a:t>s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spc="130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running,</a:t>
            </a:r>
            <a:r>
              <a:rPr lang="en-US" altLang="zh-TW" spc="13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and</a:t>
            </a:r>
            <a:r>
              <a:rPr lang="en-US" altLang="zh-TW" spc="130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tests</a:t>
            </a:r>
            <a:r>
              <a:rPr lang="en-US" altLang="zh-TW" spc="135" dirty="0">
                <a:latin typeface="Arial"/>
                <a:cs typeface="Arial"/>
              </a:rPr>
              <a:t> </a:t>
            </a:r>
            <a:r>
              <a:rPr lang="en-US" altLang="zh-TW" spc="-30" dirty="0">
                <a:latin typeface="Arial"/>
                <a:cs typeface="Arial"/>
              </a:rPr>
              <a:t>w</a:t>
            </a:r>
            <a:r>
              <a:rPr lang="en-US" altLang="zh-TW" spc="-10" dirty="0">
                <a:latin typeface="Arial"/>
                <a:cs typeface="Arial"/>
              </a:rPr>
              <a:t>hen</a:t>
            </a:r>
            <a:r>
              <a:rPr lang="en-US" altLang="zh-TW" spc="13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e</a:t>
            </a:r>
            <a:r>
              <a:rPr lang="en-US" altLang="zh-TW" spc="-10" dirty="0">
                <a:latin typeface="Arial"/>
                <a:cs typeface="Arial"/>
              </a:rPr>
              <a:t>ach</a:t>
            </a:r>
            <a:r>
              <a:rPr lang="en-US" altLang="zh-TW" spc="13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spc="-15" dirty="0">
                <a:latin typeface="Arial"/>
                <a:cs typeface="Arial"/>
              </a:rPr>
              <a:t>x</a:t>
            </a:r>
            <a:r>
              <a:rPr lang="en-US" altLang="zh-TW" spc="-10" dirty="0">
                <a:latin typeface="Arial"/>
                <a:cs typeface="Arial"/>
              </a:rPr>
              <a:t>ceeds a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certain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55" dirty="0">
                <a:latin typeface="Arial"/>
                <a:cs typeface="Arial"/>
              </a:rPr>
              <a:t> </a:t>
            </a:r>
            <a:r>
              <a:rPr lang="en-US" altLang="zh-TW" spc="-15" dirty="0">
                <a:latin typeface="Arial"/>
                <a:cs typeface="Arial"/>
              </a:rPr>
              <a:t>num</a:t>
            </a:r>
            <a:r>
              <a:rPr lang="en-US" altLang="zh-TW" dirty="0">
                <a:latin typeface="Arial"/>
                <a:cs typeface="Arial"/>
              </a:rPr>
              <a:t>b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spc="-95" dirty="0">
                <a:latin typeface="Arial"/>
                <a:cs typeface="Arial"/>
              </a:rPr>
              <a:t>r</a:t>
            </a:r>
            <a:r>
              <a:rPr lang="en-US" altLang="zh-TW" spc="-5" dirty="0">
                <a:latin typeface="Arial"/>
                <a:cs typeface="Arial"/>
              </a:rPr>
              <a:t>.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-15" dirty="0">
                <a:latin typeface="Arial"/>
                <a:cs typeface="Arial"/>
              </a:rPr>
              <a:t>When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the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time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50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value</a:t>
            </a:r>
            <a:r>
              <a:rPr lang="en-US" altLang="zh-TW" dirty="0">
                <a:latin typeface="Arial"/>
                <a:cs typeface="Arial"/>
              </a:rPr>
              <a:t> </a:t>
            </a:r>
            <a:r>
              <a:rPr lang="en-US" altLang="zh-TW" spc="-20" dirty="0">
                <a:latin typeface="Arial"/>
                <a:cs typeface="Arial"/>
              </a:rPr>
              <a:t>is</a:t>
            </a:r>
            <a:r>
              <a:rPr lang="en-US" altLang="zh-TW" spc="-1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e</a:t>
            </a:r>
            <a:r>
              <a:rPr lang="en-US" altLang="zh-TW" spc="-15" dirty="0">
                <a:latin typeface="Arial"/>
                <a:cs typeface="Arial"/>
              </a:rPr>
              <a:t>x</a:t>
            </a:r>
            <a:r>
              <a:rPr lang="en-US" altLang="zh-TW" spc="-10" dirty="0">
                <a:latin typeface="Arial"/>
                <a:cs typeface="Arial"/>
              </a:rPr>
              <a:t>ceeded,</a:t>
            </a:r>
            <a:r>
              <a:rPr lang="en-US" altLang="zh-TW" spc="7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a</a:t>
            </a:r>
            <a:r>
              <a:rPr lang="en-US" altLang="zh-TW" spc="80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fu</a:t>
            </a:r>
            <a:r>
              <a:rPr lang="en-US" altLang="zh-TW" dirty="0">
                <a:latin typeface="Arial"/>
                <a:cs typeface="Arial"/>
              </a:rPr>
              <a:t>n</a:t>
            </a:r>
            <a:r>
              <a:rPr lang="en-US" altLang="zh-TW" spc="-10" dirty="0">
                <a:latin typeface="Arial"/>
                <a:cs typeface="Arial"/>
              </a:rPr>
              <a:t>ction</a:t>
            </a:r>
            <a:r>
              <a:rPr lang="en-US" altLang="zh-TW" spc="75" dirty="0">
                <a:latin typeface="Arial"/>
                <a:cs typeface="Arial"/>
              </a:rPr>
              <a:t> </a:t>
            </a:r>
            <a:r>
              <a:rPr lang="en-US" altLang="zh-TW" dirty="0">
                <a:latin typeface="Arial"/>
                <a:cs typeface="Arial"/>
              </a:rPr>
              <a:t>i</a:t>
            </a:r>
            <a:r>
              <a:rPr lang="en-US" altLang="zh-TW" spc="-10" dirty="0">
                <a:latin typeface="Arial"/>
                <a:cs typeface="Arial"/>
              </a:rPr>
              <a:t>s</a:t>
            </a:r>
            <a:r>
              <a:rPr lang="en-US" altLang="zh-TW" spc="7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c</a:t>
            </a:r>
            <a:r>
              <a:rPr lang="en-US" altLang="zh-TW" spc="-25" dirty="0">
                <a:latin typeface="Arial"/>
                <a:cs typeface="Arial"/>
              </a:rPr>
              <a:t>a</a:t>
            </a:r>
            <a:r>
              <a:rPr lang="en-US" altLang="zh-TW" spc="-15" dirty="0">
                <a:latin typeface="Arial"/>
                <a:cs typeface="Arial"/>
              </a:rPr>
              <a:t>l</a:t>
            </a:r>
            <a:r>
              <a:rPr lang="en-US" altLang="zh-TW" spc="-10" dirty="0">
                <a:latin typeface="Arial"/>
                <a:cs typeface="Arial"/>
              </a:rPr>
              <a:t>led,</a:t>
            </a:r>
            <a:r>
              <a:rPr lang="en-US" altLang="zh-TW" spc="7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which</a:t>
            </a:r>
            <a:r>
              <a:rPr lang="en-US" altLang="zh-TW" spc="70" dirty="0">
                <a:latin typeface="Arial"/>
                <a:cs typeface="Arial"/>
              </a:rPr>
              <a:t> </a:t>
            </a:r>
            <a:r>
              <a:rPr lang="en-US" altLang="zh-TW" spc="-5" dirty="0">
                <a:latin typeface="Arial"/>
                <a:cs typeface="Arial"/>
              </a:rPr>
              <a:t>f</a:t>
            </a:r>
            <a:r>
              <a:rPr lang="en-US" altLang="zh-TW" spc="-15" dirty="0">
                <a:latin typeface="Arial"/>
                <a:cs typeface="Arial"/>
              </a:rPr>
              <a:t>l</a:t>
            </a:r>
            <a:r>
              <a:rPr lang="en-US" altLang="zh-TW" spc="-10" dirty="0">
                <a:latin typeface="Arial"/>
                <a:cs typeface="Arial"/>
              </a:rPr>
              <a:t>ips</a:t>
            </a:r>
            <a:r>
              <a:rPr lang="en-US" altLang="zh-TW" spc="7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the as</a:t>
            </a:r>
            <a:r>
              <a:rPr lang="en-US" altLang="zh-TW" spc="-5" dirty="0">
                <a:latin typeface="Arial"/>
                <a:cs typeface="Arial"/>
              </a:rPr>
              <a:t>s</a:t>
            </a:r>
            <a:r>
              <a:rPr lang="en-US" altLang="zh-TW" spc="-10" dirty="0">
                <a:latin typeface="Arial"/>
                <a:cs typeface="Arial"/>
              </a:rPr>
              <a:t>oc</a:t>
            </a:r>
            <a:r>
              <a:rPr lang="en-US" altLang="zh-TW" dirty="0">
                <a:latin typeface="Arial"/>
                <a:cs typeface="Arial"/>
              </a:rPr>
              <a:t>i</a:t>
            </a:r>
            <a:r>
              <a:rPr lang="en-US" altLang="zh-TW" spc="-10" dirty="0">
                <a:latin typeface="Arial"/>
                <a:cs typeface="Arial"/>
              </a:rPr>
              <a:t>ated</a:t>
            </a:r>
            <a:r>
              <a:rPr lang="en-US" altLang="zh-TW" spc="-15" dirty="0">
                <a:latin typeface="Arial"/>
                <a:cs typeface="Arial"/>
              </a:rPr>
              <a:t> </a:t>
            </a:r>
            <a:r>
              <a:rPr lang="en-US" altLang="zh-TW" spc="-10" dirty="0">
                <a:latin typeface="Arial"/>
                <a:cs typeface="Arial"/>
              </a:rPr>
              <a:t>led.</a:t>
            </a:r>
            <a:endParaRPr lang="en-US" altLang="zh-TW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24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Timeout</a:t>
            </a:r>
            <a:endParaRPr kumimoji="1"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69677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Timeout</a:t>
            </a:r>
            <a:r>
              <a:rPr lang="en-US" altLang="zh-TW" dirty="0"/>
              <a:t> sets up an </a:t>
            </a:r>
            <a:r>
              <a:rPr lang="en-US" altLang="zh-TW" b="1" dirty="0">
                <a:solidFill>
                  <a:srgbClr val="0033CC"/>
                </a:solidFill>
              </a:rPr>
              <a:t>interrupt</a:t>
            </a:r>
            <a:r>
              <a:rPr lang="en-US" altLang="zh-TW" dirty="0"/>
              <a:t> to call a function  after a specified delay. </a:t>
            </a:r>
          </a:p>
          <a:p>
            <a:endParaRPr lang="en-US" altLang="zh-TW" dirty="0" err="1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21</a:t>
            </a:fld>
            <a:endParaRPr lang="en-US" altLang="zh-TW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EEA0533-AB00-8D4F-A92A-294A64E04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93873"/>
              </p:ext>
            </p:extLst>
          </p:nvPr>
        </p:nvGraphicFramePr>
        <p:xfrm>
          <a:off x="472255" y="3158970"/>
          <a:ext cx="8583176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Usa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Timeout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altLang="zh-TW" sz="2000" dirty="0">
                          <a:latin typeface="Calibri"/>
                          <a:cs typeface="Calibri"/>
                        </a:rPr>
                        <a:t> Timeout </a:t>
                      </a:r>
                      <a:r>
                        <a:rPr lang="en-US" sz="2000" spc="-20" dirty="0">
                          <a:latin typeface="Calibri"/>
                          <a:cs typeface="Calibri"/>
                        </a:rPr>
                        <a:t>object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attach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a 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</a:t>
                      </a:r>
                      <a:r>
                        <a:rPr lang="en-US" altLang="zh-TW" sz="2000" spc="5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altLang="zh-TW" sz="2000" spc="1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be called 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the </a:t>
                      </a:r>
                      <a:r>
                        <a:rPr lang="en-US" altLang="zh-TW" sz="2000" spc="-6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imeout, spec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altLang="zh-TW" sz="20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delay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1612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b="1" dirty="0">
                          <a:latin typeface="Calibri"/>
                          <a:cs typeface="Calibri"/>
                        </a:rPr>
                        <a:t>attach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a 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member fun</a:t>
                      </a:r>
                      <a:r>
                        <a:rPr lang="en-US" altLang="zh-TW" sz="2000" spc="5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altLang="zh-TW" sz="2000" spc="1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be called 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the </a:t>
                      </a:r>
                      <a:r>
                        <a:rPr lang="en-US" altLang="zh-TW" sz="2000" spc="-6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imeout, spec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altLang="zh-TW" sz="20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delay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066378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alibri"/>
                          <a:cs typeface="Calibri"/>
                        </a:rPr>
                        <a:t>attach_us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a 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</a:t>
                      </a:r>
                      <a:r>
                        <a:rPr lang="en-US" altLang="zh-TW" sz="2000" spc="5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altLang="zh-TW" sz="2000" spc="1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be called 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the </a:t>
                      </a:r>
                      <a:r>
                        <a:rPr lang="en-US" altLang="zh-TW" sz="2000" spc="-6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imeout, spec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altLang="zh-TW" sz="20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delay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micro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09747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b="1" dirty="0" err="1">
                          <a:latin typeface="Calibri"/>
                          <a:cs typeface="Calibri"/>
                        </a:rPr>
                        <a:t>attach_us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a 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member fun</a:t>
                      </a:r>
                      <a:r>
                        <a:rPr lang="en-US" altLang="zh-TW" sz="2000" spc="5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altLang="zh-TW" sz="2000" spc="1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be called 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the </a:t>
                      </a:r>
                      <a:r>
                        <a:rPr lang="en-US" altLang="zh-TW" sz="2000" spc="-6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imeout, spec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altLang="zh-TW" sz="20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delay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micro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002329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detach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Detach the function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836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84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CF11F-4E58-2A45-891E-2CA86EB3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Timeout</a:t>
            </a:r>
            <a:b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2A6AB0-D8E5-1E42-9BF3-36F56856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8710"/>
            <a:ext cx="8229600" cy="5810690"/>
          </a:xfrm>
        </p:spPr>
        <p:txBody>
          <a:bodyPr>
            <a:normAutofit fontScale="55000" lnSpcReduction="20000"/>
          </a:bodyPr>
          <a:lstStyle/>
          <a:p>
            <a:pPr marL="0" indent="0" defTabSz="363538">
              <a:buNone/>
            </a:pP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/*Program Example 9.6: Demonstrates Timeout,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triggering an event a fixed duration after a button press. */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#include "</a:t>
            </a:r>
            <a:r>
              <a:rPr lang="en-US" altLang="zh-TW" dirty="0" err="1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mbed.h</a:t>
            </a: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endParaRPr lang="en-US" altLang="zh-TW" dirty="0" smtClean="0">
              <a:solidFill>
                <a:srgbClr val="804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63538">
              <a:buNone/>
            </a:pPr>
            <a:endParaRPr lang="en-US" altLang="zh-TW" dirty="0">
              <a:solidFill>
                <a:srgbClr val="804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Timeout tout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//create a Timeout, and name it “tout" </a:t>
            </a:r>
          </a:p>
          <a:p>
            <a:pPr marL="0" indent="0" defTabSz="363538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DigitalIn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SW2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DigitalOut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8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blink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(){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//this function is called at the end of the Timeout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wait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 err="1">
                <a:solidFill>
                  <a:srgbClr val="8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main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if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button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==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zh-TW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blink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//attach blink function to tout, to occur after 2 seconds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}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wait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}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8878F0-DF1F-B743-93B4-28C24774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5EB537-7A74-E542-82B7-475CAB857BF0}"/>
              </a:ext>
            </a:extLst>
          </p:cNvPr>
          <p:cNvSpPr/>
          <p:nvPr/>
        </p:nvSpPr>
        <p:spPr>
          <a:xfrm>
            <a:off x="6210951" y="1943835"/>
            <a:ext cx="281809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marR="83185">
              <a:lnSpc>
                <a:spcPct val="100000"/>
              </a:lnSpc>
            </a:pPr>
            <a:r>
              <a:rPr lang="en-US" altLang="zh-TW" spc="-10" dirty="0">
                <a:cs typeface="Arial"/>
              </a:rPr>
              <a:t>This example causes an  action to be triggered a  fixed period after an external event. If the button is pressed, the blink( ) function gets attached to the tout Timeout. </a:t>
            </a:r>
          </a:p>
        </p:txBody>
      </p:sp>
    </p:spTree>
    <p:extLst>
      <p:ext uri="{BB962C8B-B14F-4D97-AF65-F5344CB8AC3E}">
        <p14:creationId xmlns:p14="http://schemas.microsoft.com/office/powerpoint/2010/main" val="254559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Ticker</a:t>
            </a:r>
            <a:endParaRPr kumimoji="1"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69677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200" spc="10" dirty="0">
                <a:cs typeface="Arial"/>
              </a:rPr>
              <a:t>T</a:t>
            </a:r>
            <a:r>
              <a:rPr lang="en-US" altLang="zh-TW" sz="3200" spc="-10" dirty="0">
                <a:cs typeface="Arial"/>
              </a:rPr>
              <a:t>h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b="1" dirty="0" err="1">
                <a:solidFill>
                  <a:srgbClr val="C00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mbed</a:t>
            </a:r>
            <a:r>
              <a:rPr lang="en-US" altLang="zh-TW" sz="3200" b="1" dirty="0">
                <a:solidFill>
                  <a:srgbClr val="C00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Ticker</a:t>
            </a:r>
            <a:r>
              <a:rPr lang="en-US" altLang="zh-TW" sz="3200" spc="17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ts</a:t>
            </a:r>
            <a:r>
              <a:rPr lang="en-US" altLang="zh-TW" sz="3200" spc="170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p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a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rec</a:t>
            </a:r>
            <a:r>
              <a:rPr lang="en-US" altLang="zh-TW" sz="3200" spc="-10" dirty="0">
                <a:solidFill>
                  <a:srgbClr val="0033CC"/>
                </a:solidFill>
                <a:cs typeface="Arial"/>
              </a:rPr>
              <a:t>u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rri</a:t>
            </a:r>
            <a:r>
              <a:rPr lang="en-US" altLang="zh-TW" sz="3200" spc="-15" dirty="0">
                <a:solidFill>
                  <a:srgbClr val="0033CC"/>
                </a:solidFill>
                <a:cs typeface="Arial"/>
              </a:rPr>
              <a:t>n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g</a:t>
            </a:r>
            <a:r>
              <a:rPr lang="en-US" altLang="zh-TW" sz="3200" spc="17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i</a:t>
            </a:r>
            <a:r>
              <a:rPr lang="en-US" altLang="zh-TW" sz="3200" spc="-15" dirty="0">
                <a:solidFill>
                  <a:srgbClr val="0033CC"/>
                </a:solidFill>
                <a:cs typeface="Arial"/>
              </a:rPr>
              <a:t>n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terru</a:t>
            </a:r>
            <a:r>
              <a:rPr lang="en-US" altLang="zh-TW" sz="3200" spc="5" dirty="0">
                <a:solidFill>
                  <a:srgbClr val="0033CC"/>
                </a:solidFill>
                <a:cs typeface="Arial"/>
              </a:rPr>
              <a:t>p</a:t>
            </a:r>
            <a:r>
              <a:rPr lang="en-US" altLang="zh-TW" sz="3200" dirty="0">
                <a:solidFill>
                  <a:srgbClr val="0033CC"/>
                </a:solidFill>
                <a:cs typeface="Arial"/>
              </a:rPr>
              <a:t>t</a:t>
            </a:r>
            <a:r>
              <a:rPr lang="en-US" altLang="zh-TW" sz="3200" dirty="0">
                <a:cs typeface="Arial"/>
              </a:rPr>
              <a:t>,</a:t>
            </a:r>
            <a:r>
              <a:rPr lang="en-US" altLang="zh-TW" sz="3200" spc="190" dirty="0">
                <a:cs typeface="Arial"/>
              </a:rPr>
              <a:t> </a:t>
            </a:r>
            <a:r>
              <a:rPr lang="en-US" altLang="zh-TW" sz="3200" spc="-30" dirty="0">
                <a:cs typeface="Arial"/>
              </a:rPr>
              <a:t>w</a:t>
            </a:r>
            <a:r>
              <a:rPr lang="en-US" altLang="zh-TW" sz="3200" spc="-10" dirty="0">
                <a:cs typeface="Arial"/>
              </a:rPr>
              <a:t>h</a:t>
            </a:r>
            <a:r>
              <a:rPr lang="en-US" altLang="zh-TW" sz="3200" dirty="0">
                <a:cs typeface="Arial"/>
              </a:rPr>
              <a:t>i</a:t>
            </a:r>
            <a:r>
              <a:rPr lang="en-US" altLang="zh-TW" sz="3200" spc="5" dirty="0">
                <a:cs typeface="Arial"/>
              </a:rPr>
              <a:t>c</a:t>
            </a:r>
            <a:r>
              <a:rPr lang="en-US" altLang="zh-TW" sz="3200" dirty="0">
                <a:cs typeface="Arial"/>
              </a:rPr>
              <a:t>h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c</a:t>
            </a:r>
            <a:r>
              <a:rPr lang="en-US" altLang="zh-TW" sz="3200" spc="-10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n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spc="5" dirty="0">
                <a:cs typeface="Arial"/>
              </a:rPr>
              <a:t>b</a:t>
            </a:r>
            <a:r>
              <a:rPr lang="en-US" altLang="zh-TW" sz="3200" dirty="0">
                <a:cs typeface="Arial"/>
              </a:rPr>
              <a:t>e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spc="-10" dirty="0">
                <a:cs typeface="Arial"/>
              </a:rPr>
              <a:t>u</a:t>
            </a:r>
            <a:r>
              <a:rPr lang="en-US" altLang="zh-TW" sz="3200" dirty="0">
                <a:cs typeface="Arial"/>
              </a:rPr>
              <a:t>s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d</a:t>
            </a:r>
            <a:r>
              <a:rPr lang="en-US" altLang="zh-TW" sz="3200" spc="16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to</a:t>
            </a:r>
            <a:r>
              <a:rPr lang="en-US" altLang="zh-TW" sz="3200" spc="16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call</a:t>
            </a:r>
            <a:r>
              <a:rPr lang="en-US" altLang="zh-TW" sz="3200" spc="180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a fu</a:t>
            </a:r>
            <a:r>
              <a:rPr lang="en-US" altLang="zh-TW" sz="3200" spc="-10" dirty="0">
                <a:cs typeface="Arial"/>
              </a:rPr>
              <a:t>n</a:t>
            </a:r>
            <a:r>
              <a:rPr lang="en-US" altLang="zh-TW" sz="3200" dirty="0">
                <a:cs typeface="Arial"/>
              </a:rPr>
              <a:t>ction p</a:t>
            </a:r>
            <a:r>
              <a:rPr lang="en-US" altLang="zh-TW" sz="3200" spc="-10" dirty="0">
                <a:cs typeface="Arial"/>
              </a:rPr>
              <a:t>e</a:t>
            </a:r>
            <a:r>
              <a:rPr lang="en-US" altLang="zh-TW" sz="3200" dirty="0">
                <a:cs typeface="Arial"/>
              </a:rPr>
              <a:t>r</a:t>
            </a:r>
            <a:r>
              <a:rPr lang="en-US" altLang="zh-TW" sz="3200" spc="5" dirty="0">
                <a:cs typeface="Arial"/>
              </a:rPr>
              <a:t>io</a:t>
            </a:r>
            <a:r>
              <a:rPr lang="en-US" altLang="zh-TW" sz="3200" dirty="0">
                <a:cs typeface="Arial"/>
              </a:rPr>
              <a:t>d</a:t>
            </a:r>
            <a:r>
              <a:rPr lang="en-US" altLang="zh-TW" sz="3200" spc="-10" dirty="0">
                <a:cs typeface="Arial"/>
              </a:rPr>
              <a:t>i</a:t>
            </a:r>
            <a:r>
              <a:rPr lang="en-US" altLang="zh-TW" sz="3200" dirty="0">
                <a:cs typeface="Arial"/>
              </a:rPr>
              <a:t>cal</a:t>
            </a:r>
            <a:r>
              <a:rPr lang="en-US" altLang="zh-TW" sz="3200" spc="10" dirty="0">
                <a:cs typeface="Arial"/>
              </a:rPr>
              <a:t>l</a:t>
            </a:r>
            <a:r>
              <a:rPr lang="en-US" altLang="zh-TW" sz="3200" spc="-160" dirty="0">
                <a:cs typeface="Arial"/>
              </a:rPr>
              <a:t>y</a:t>
            </a:r>
            <a:r>
              <a:rPr lang="en-US" altLang="zh-TW" sz="3200" dirty="0">
                <a:cs typeface="Arial"/>
              </a:rPr>
              <a:t>, </a:t>
            </a:r>
            <a:r>
              <a:rPr lang="en-US" altLang="zh-TW" sz="3200" spc="-210" dirty="0">
                <a:cs typeface="Arial"/>
              </a:rPr>
              <a:t> </a:t>
            </a:r>
            <a:r>
              <a:rPr lang="en-US" altLang="zh-TW" sz="3200" spc="-5" dirty="0">
                <a:cs typeface="Arial"/>
              </a:rPr>
              <a:t>a</a:t>
            </a:r>
            <a:r>
              <a:rPr lang="en-US" altLang="zh-TW" sz="3200" dirty="0">
                <a:cs typeface="Arial"/>
              </a:rPr>
              <a:t>t </a:t>
            </a:r>
            <a:r>
              <a:rPr lang="en-US" altLang="zh-TW" sz="3200" spc="-215" dirty="0">
                <a:cs typeface="Arial"/>
              </a:rPr>
              <a:t> </a:t>
            </a:r>
            <a:r>
              <a:rPr lang="en-US" altLang="zh-TW" sz="3200" dirty="0">
                <a:cs typeface="Arial"/>
              </a:rPr>
              <a:t>a rate specified </a:t>
            </a:r>
            <a:r>
              <a:rPr lang="en-US" altLang="zh-TW" sz="3200" spc="5" dirty="0">
                <a:cs typeface="Arial"/>
              </a:rPr>
              <a:t>b</a:t>
            </a:r>
            <a:r>
              <a:rPr lang="en-US" altLang="zh-TW" sz="3200" dirty="0">
                <a:cs typeface="Arial"/>
              </a:rPr>
              <a:t>y the pr</a:t>
            </a:r>
            <a:r>
              <a:rPr lang="en-US" altLang="zh-TW" sz="3200" spc="-10" dirty="0">
                <a:cs typeface="Arial"/>
              </a:rPr>
              <a:t>o</a:t>
            </a:r>
            <a:r>
              <a:rPr lang="en-US" altLang="zh-TW" sz="3200" dirty="0">
                <a:cs typeface="Arial"/>
              </a:rPr>
              <a:t>g</a:t>
            </a:r>
            <a:r>
              <a:rPr lang="en-US" altLang="zh-TW" sz="3200" spc="5" dirty="0">
                <a:cs typeface="Arial"/>
              </a:rPr>
              <a:t>ra</a:t>
            </a:r>
            <a:r>
              <a:rPr lang="en-US" altLang="zh-TW" sz="3200" dirty="0">
                <a:cs typeface="Arial"/>
              </a:rPr>
              <a:t>mme</a:t>
            </a:r>
            <a:r>
              <a:rPr lang="en-US" altLang="zh-TW" sz="3200" spc="-95" dirty="0">
                <a:cs typeface="Arial"/>
              </a:rPr>
              <a:t>r</a:t>
            </a:r>
            <a:r>
              <a:rPr lang="en-US" altLang="zh-TW" sz="3200" dirty="0">
                <a:cs typeface="Arial"/>
              </a:rPr>
              <a:t>.</a:t>
            </a:r>
            <a:endParaRPr lang="en-US" altLang="zh-TW" dirty="0"/>
          </a:p>
          <a:p>
            <a:endParaRPr lang="en-US" altLang="zh-TW" dirty="0" err="1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23</a:t>
            </a:fld>
            <a:endParaRPr lang="en-US" altLang="zh-TW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EEA0533-AB00-8D4F-A92A-294A64E04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54944"/>
              </p:ext>
            </p:extLst>
          </p:nvPr>
        </p:nvGraphicFramePr>
        <p:xfrm>
          <a:off x="472255" y="3158970"/>
          <a:ext cx="8583176" cy="335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Usa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Ticker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altLang="zh-TW" sz="2000" dirty="0">
                          <a:latin typeface="Calibri"/>
                          <a:cs typeface="Calibri"/>
                        </a:rPr>
                        <a:t> Ticker </a:t>
                      </a:r>
                      <a:r>
                        <a:rPr lang="en-US" sz="2000" spc="-20" dirty="0">
                          <a:latin typeface="Calibri"/>
                          <a:cs typeface="Calibri"/>
                        </a:rPr>
                        <a:t>object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attach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a 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</a:t>
                      </a:r>
                      <a:r>
                        <a:rPr lang="en-US" altLang="zh-TW" sz="2000" spc="5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altLang="zh-TW" sz="2000" spc="1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be called 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the </a:t>
                      </a:r>
                      <a:r>
                        <a:rPr lang="en-US" altLang="zh-TW" sz="2000" spc="-6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imeout, spec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altLang="zh-TW" sz="20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1612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b="1" dirty="0">
                          <a:latin typeface="Calibri"/>
                          <a:cs typeface="Calibri"/>
                        </a:rPr>
                        <a:t>attach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a 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member fun</a:t>
                      </a:r>
                      <a:r>
                        <a:rPr lang="en-US" altLang="zh-TW" sz="2000" spc="5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altLang="zh-TW" sz="2000" spc="1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altLang="zh-TW" sz="2000" dirty="0">
                          <a:solidFill>
                            <a:srgbClr val="0033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be called 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the </a:t>
                      </a:r>
                      <a:r>
                        <a:rPr lang="en-US" altLang="zh-TW" sz="2000" spc="-6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imeout, spec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altLang="zh-TW" sz="20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066378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alibri"/>
                          <a:cs typeface="Calibri"/>
                        </a:rPr>
                        <a:t>attach_us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a fun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to be called 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the </a:t>
                      </a:r>
                      <a:r>
                        <a:rPr lang="en-US" altLang="zh-TW" sz="2000" spc="-6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imeout, spec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altLang="zh-TW" sz="20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micro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09747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b="1" dirty="0" err="1">
                          <a:latin typeface="Calibri"/>
                          <a:cs typeface="Calibri"/>
                        </a:rPr>
                        <a:t>attach_us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Atta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 a member fun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to be called 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the </a:t>
                      </a:r>
                      <a:r>
                        <a:rPr lang="en-US" altLang="zh-TW" sz="2000" spc="-6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imeout, spec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altLang="zh-TW" sz="20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2000" spc="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20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zh-TW" sz="20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micro</a:t>
                      </a: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002329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detach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Detach the function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836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50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CF11F-4E58-2A45-891E-2CA86EB3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</a:t>
            </a:r>
            <a: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  <a:t>Ticker</a:t>
            </a:r>
            <a:br>
              <a:rPr lang="en-US" altLang="zh-TW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2A6AB0-D8E5-1E42-9BF3-36F56856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7338"/>
            <a:ext cx="8229600" cy="5467810"/>
          </a:xfrm>
        </p:spPr>
        <p:txBody>
          <a:bodyPr>
            <a:normAutofit fontScale="70000" lnSpcReduction="20000"/>
          </a:bodyPr>
          <a:lstStyle/>
          <a:p>
            <a:pPr marL="0" indent="0" defTabSz="363538">
              <a:buNone/>
            </a:pP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/* Program Example 9.9: Simple demo of "Ticker". Replicate </a:t>
            </a:r>
            <a:r>
              <a:rPr lang="en-US" altLang="zh-TW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first led flashing program.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*/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#include "</a:t>
            </a:r>
            <a:r>
              <a:rPr lang="en-US" altLang="zh-TW" dirty="0" err="1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mbed.h</a:t>
            </a: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marL="0" indent="0" defTabSz="363538">
              <a:buNone/>
            </a:pPr>
            <a:endParaRPr lang="en-US" altLang="zh-TW" dirty="0">
              <a:solidFill>
                <a:srgbClr val="804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Ticker </a:t>
            </a:r>
            <a:r>
              <a:rPr lang="en-US" altLang="zh-TW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time_up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//define a Ticker</a:t>
            </a:r>
          </a:p>
          <a:p>
            <a:pPr marL="0" indent="0" defTabSz="363538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DigitalOut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8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blink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(){ 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the function that Ticker will call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63538">
              <a:buNone/>
            </a:pPr>
            <a:r>
              <a:rPr lang="en-US" altLang="zh-TW" dirty="0" err="1">
                <a:solidFill>
                  <a:srgbClr val="8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main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time_up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attach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blink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//initialize the ticker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while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//sit in a loop doing nothing, waiting for Ticker interrupt </a:t>
            </a:r>
          </a:p>
          <a:p>
            <a:pPr marL="0" indent="0" defTabSz="363538">
              <a:buNone/>
            </a:pPr>
            <a:r>
              <a:rPr lang="en-US" altLang="zh-TW" b="1" dirty="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8878F0-DF1F-B743-93B4-28C24774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5EB537-7A74-E542-82B7-475CAB857BF0}"/>
              </a:ext>
            </a:extLst>
          </p:cNvPr>
          <p:cNvSpPr/>
          <p:nvPr/>
        </p:nvSpPr>
        <p:spPr>
          <a:xfrm>
            <a:off x="6210951" y="2978950"/>
            <a:ext cx="2818098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marR="83185">
              <a:lnSpc>
                <a:spcPct val="100000"/>
              </a:lnSpc>
            </a:pPr>
            <a:r>
              <a:rPr lang="en-US" altLang="zh-TW" spc="-10" dirty="0">
                <a:cs typeface="Arial"/>
              </a:rPr>
              <a:t>This program switches  the LED every 200ms,  using Timeout rather than a wait( ) function. This is a more efficient way to program an embedded system.</a:t>
            </a:r>
          </a:p>
        </p:txBody>
      </p:sp>
    </p:spTree>
    <p:extLst>
      <p:ext uri="{BB962C8B-B14F-4D97-AF65-F5344CB8AC3E}">
        <p14:creationId xmlns:p14="http://schemas.microsoft.com/office/powerpoint/2010/main" val="313437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real time clock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6725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altLang="zh-TW" dirty="0"/>
              <a:t>The </a:t>
            </a:r>
            <a:r>
              <a:rPr lang="en-US" altLang="zh-TW" b="1" dirty="0">
                <a:solidFill>
                  <a:srgbClr val="C00000"/>
                </a:solidFill>
              </a:rPr>
              <a:t>Real Time Clock </a:t>
            </a:r>
            <a:r>
              <a:rPr lang="en-US" altLang="zh-TW" dirty="0"/>
              <a:t>(RTC) is an ultra-low-power peripheral on the K66F.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The </a:t>
            </a:r>
            <a:r>
              <a:rPr lang="en-US" altLang="zh-TW" dirty="0"/>
              <a:t>RTC is a timing/counting system which is used to maintain a </a:t>
            </a:r>
            <a:r>
              <a:rPr lang="en-US" altLang="zh-TW" dirty="0">
                <a:solidFill>
                  <a:srgbClr val="0033CC"/>
                </a:solidFill>
              </a:rPr>
              <a:t>calendar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33CC"/>
                </a:solidFill>
              </a:rPr>
              <a:t>time-of- day clock</a:t>
            </a:r>
            <a:r>
              <a:rPr lang="en-US" altLang="zh-TW" dirty="0"/>
              <a:t>, with registers for </a:t>
            </a:r>
            <a:r>
              <a:rPr lang="en-US" altLang="zh-TW" dirty="0">
                <a:solidFill>
                  <a:srgbClr val="C00000"/>
                </a:solidFill>
              </a:rPr>
              <a:t>seconds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C00000"/>
                </a:solidFill>
              </a:rPr>
              <a:t>minutes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C00000"/>
                </a:solidFill>
              </a:rPr>
              <a:t>hours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C00000"/>
                </a:solidFill>
              </a:rPr>
              <a:t>day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C00000"/>
                </a:solidFill>
              </a:rPr>
              <a:t>month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C00000"/>
                </a:solidFill>
              </a:rPr>
              <a:t>year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C00000"/>
                </a:solidFill>
              </a:rPr>
              <a:t>day of month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C00000"/>
                </a:solidFill>
              </a:rPr>
              <a:t>day of year</a:t>
            </a:r>
            <a:r>
              <a:rPr lang="en-US" altLang="zh-TW" dirty="0"/>
              <a:t>. </a:t>
            </a:r>
          </a:p>
          <a:p>
            <a:pPr>
              <a:spcBef>
                <a:spcPts val="1200"/>
              </a:spcBef>
            </a:pPr>
            <a:r>
              <a:rPr lang="en-US" altLang="zh-TW" dirty="0"/>
              <a:t>It can also generate an </a:t>
            </a:r>
            <a:r>
              <a:rPr lang="en-US" altLang="zh-TW" dirty="0">
                <a:solidFill>
                  <a:srgbClr val="0033CC"/>
                </a:solidFill>
              </a:rPr>
              <a:t>alarm</a:t>
            </a:r>
            <a:r>
              <a:rPr lang="en-US" altLang="zh-TW" dirty="0"/>
              <a:t> for a specific date and time.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It </a:t>
            </a:r>
            <a:r>
              <a:rPr lang="en-US" altLang="zh-TW" dirty="0"/>
              <a:t>runs from its </a:t>
            </a:r>
            <a:r>
              <a:rPr lang="en-US" altLang="zh-TW" dirty="0">
                <a:solidFill>
                  <a:srgbClr val="0033CC"/>
                </a:solidFill>
              </a:rPr>
              <a:t>own 32 kHz crystal oscillator</a:t>
            </a:r>
            <a:r>
              <a:rPr lang="en-US" altLang="zh-TW" dirty="0"/>
              <a:t>, and can have its own independent battery power supply. It can thus be powered, and continue in operation, even if the rest of the microcontroller is powered down.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The </a:t>
            </a:r>
            <a:r>
              <a:rPr lang="en-US" altLang="zh-TW" dirty="0" err="1">
                <a:solidFill>
                  <a:srgbClr val="0033CC"/>
                </a:solidFill>
              </a:rPr>
              <a:t>mbed</a:t>
            </a:r>
            <a:r>
              <a:rPr lang="en-US" altLang="zh-TW" dirty="0">
                <a:solidFill>
                  <a:srgbClr val="0033CC"/>
                </a:solidFill>
              </a:rPr>
              <a:t> API </a:t>
            </a:r>
            <a:r>
              <a:rPr lang="en-US" altLang="zh-TW" dirty="0"/>
              <a:t>doesn’t create any C++ objects, but just implements standard functions from the </a:t>
            </a:r>
            <a:r>
              <a:rPr lang="en-US" altLang="zh-TW" dirty="0">
                <a:solidFill>
                  <a:srgbClr val="C00000"/>
                </a:solidFill>
              </a:rPr>
              <a:t>standard C library</a:t>
            </a:r>
            <a:r>
              <a:rPr lang="en-US" altLang="zh-TW" dirty="0" smtClean="0"/>
              <a:t>.</a:t>
            </a:r>
            <a:endParaRPr lang="en-US" altLang="zh-TW" dirty="0" err="1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76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RTC API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26</a:t>
            </a:fld>
            <a:endParaRPr lang="en-US" altLang="zh-TW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EEA0533-AB00-8D4F-A92A-294A64E04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90564"/>
              </p:ext>
            </p:extLst>
          </p:nvPr>
        </p:nvGraphicFramePr>
        <p:xfrm>
          <a:off x="457200" y="2483895"/>
          <a:ext cx="8583176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Usa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latin typeface="Calibri"/>
                          <a:cs typeface="Calibri"/>
                        </a:rPr>
                        <a:t>time()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spc="-5" dirty="0">
                          <a:latin typeface="Calibri"/>
                          <a:cs typeface="Calibri"/>
                        </a:rPr>
                        <a:t>Get the current time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alibri"/>
                          <a:cs typeface="Calibri"/>
                        </a:rPr>
                        <a:t>set_time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spc="-5" dirty="0">
                          <a:latin typeface="Calibri"/>
                          <a:cs typeface="Calibri"/>
                        </a:rPr>
                        <a:t>Set the current time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1612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b="1" dirty="0" err="1">
                          <a:latin typeface="Calibri"/>
                          <a:cs typeface="Calibri"/>
                        </a:rPr>
                        <a:t>mktime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Converts a tm structure (a format for a time record) to a timestamp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066378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alibri"/>
                          <a:cs typeface="Calibri"/>
                        </a:rPr>
                        <a:t>localtime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Converts a timestamp to a tm structure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09747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b="1" dirty="0" err="1">
                          <a:latin typeface="Calibri"/>
                          <a:cs typeface="Calibri"/>
                        </a:rPr>
                        <a:t>ctime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Converts a timestamp to a human-readable string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002329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b="1" dirty="0" err="1">
                          <a:latin typeface="Calibri"/>
                          <a:cs typeface="Calibri"/>
                        </a:rPr>
                        <a:t>strftime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Converts a tm structure to a custom format human- readable string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836105"/>
                  </a:ext>
                </a:extLst>
              </a:tr>
            </a:tbl>
          </a:graphicData>
        </a:graphic>
      </p:graphicFrame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216AC267-4A6E-0B4E-A2D9-E8F45991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7966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717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CF11F-4E58-2A45-891E-2CA86EB3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Example of real time </a:t>
            </a:r>
            <a:r>
              <a:rPr lang="en-US" altLang="zh-TW" dirty="0" smtClean="0"/>
              <a:t>clock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2A6AB0-D8E5-1E42-9BF3-36F56856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51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#include </a:t>
            </a:r>
            <a:r>
              <a:rPr lang="en-US" altLang="zh-TW" sz="3200" dirty="0">
                <a:solidFill>
                  <a:srgbClr val="1D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"</a:t>
            </a:r>
            <a:r>
              <a:rPr lang="en-US" altLang="zh-TW" sz="3200" dirty="0" err="1">
                <a:solidFill>
                  <a:srgbClr val="3027B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mbed.h</a:t>
            </a:r>
            <a:r>
              <a:rPr lang="en-US" altLang="zh-TW" sz="3200" dirty="0">
                <a:solidFill>
                  <a:srgbClr val="1D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"</a:t>
            </a:r>
          </a:p>
          <a:p>
            <a:pPr marL="0" indent="0">
              <a:buNone/>
            </a:pPr>
            <a:r>
              <a:rPr lang="en-US" altLang="zh-TW" sz="3200" b="1" dirty="0" err="1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int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3200" b="1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main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() {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</a:t>
            </a:r>
            <a:r>
              <a:rPr lang="en-US" altLang="zh-TW" sz="3200" dirty="0" err="1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set_time</a:t>
            </a: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(1256729737);  </a:t>
            </a:r>
            <a:r>
              <a:rPr lang="en-US" altLang="zh-TW" sz="3200" dirty="0">
                <a:solidFill>
                  <a:srgbClr val="326E47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//Set RTC time to Wed, 28 Oct 2009 11:35:37</a:t>
            </a:r>
          </a:p>
          <a:p>
            <a:pPr marL="0" indent="0">
              <a:buNone/>
            </a:pPr>
            <a:endParaRPr lang="en-US" altLang="zh-TW" sz="3200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</a:t>
            </a:r>
            <a:r>
              <a:rPr lang="en-US" altLang="zh-TW" sz="3200" b="1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while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(</a:t>
            </a:r>
            <a:r>
              <a:rPr lang="en-US" altLang="zh-TW" sz="3200" b="1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true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    </a:t>
            </a:r>
            <a:r>
              <a:rPr lang="en-US" altLang="zh-TW" sz="3200" b="1" dirty="0" err="1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time_t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seconds = </a:t>
            </a:r>
            <a:r>
              <a:rPr lang="en-US" altLang="zh-TW" sz="3200" b="1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time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</a:t>
            </a:r>
            <a:r>
              <a:rPr lang="en-US" altLang="zh-TW" sz="3200" b="1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NULL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);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    </a:t>
            </a:r>
            <a:r>
              <a:rPr lang="en-US" altLang="zh-TW" sz="3200" b="1" dirty="0" err="1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printf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</a:t>
            </a:r>
            <a:r>
              <a:rPr lang="en-US" altLang="zh-TW" sz="3200" dirty="0">
                <a:solidFill>
                  <a:srgbClr val="1D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"Time as seconds since January 1, 1970 = %u\n", (</a:t>
            </a:r>
            <a:r>
              <a:rPr lang="en-US" altLang="zh-TW" sz="3200" b="1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unsigned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3200" b="1" dirty="0" err="1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int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)seconds);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    </a:t>
            </a:r>
            <a:r>
              <a:rPr lang="en-US" altLang="zh-TW" sz="3200" b="1" dirty="0" err="1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printf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</a:t>
            </a:r>
            <a:r>
              <a:rPr lang="en-US" altLang="zh-TW" sz="3200" dirty="0">
                <a:solidFill>
                  <a:srgbClr val="1D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"Time as a basic string = %s", </a:t>
            </a:r>
            <a:r>
              <a:rPr lang="en-US" altLang="zh-TW" sz="3200" b="1" dirty="0" err="1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ctime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(&amp;seconds));</a:t>
            </a:r>
          </a:p>
          <a:p>
            <a:pPr marL="0" indent="0">
              <a:buNone/>
            </a:pPr>
            <a:endParaRPr lang="en-US" altLang="zh-TW" sz="3200" dirty="0"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    </a:t>
            </a:r>
            <a:r>
              <a:rPr lang="en-US" altLang="zh-TW" sz="3200" b="1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char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buffer[32];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    </a:t>
            </a:r>
            <a:r>
              <a:rPr lang="en-US" altLang="zh-TW" sz="3200" b="1" dirty="0" err="1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strftime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(buffer, 32, </a:t>
            </a:r>
            <a:r>
              <a:rPr lang="en-US" altLang="zh-TW" sz="3200" dirty="0">
                <a:solidFill>
                  <a:srgbClr val="1D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"%I:%M %p\n", </a:t>
            </a:r>
            <a:r>
              <a:rPr lang="en-US" altLang="zh-TW" sz="3200" b="1" dirty="0" err="1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localtime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(&amp;seconds));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    </a:t>
            </a:r>
            <a:r>
              <a:rPr lang="en-US" altLang="zh-TW" sz="3200" b="1" dirty="0" err="1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printf</a:t>
            </a:r>
            <a:r>
              <a:rPr lang="en-US" altLang="zh-TW" sz="3200" dirty="0">
                <a:solidFill>
                  <a:srgbClr val="6A0043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(</a:t>
            </a:r>
            <a:r>
              <a:rPr lang="en-US" altLang="zh-TW" sz="3200" dirty="0">
                <a:solidFill>
                  <a:srgbClr val="1D00FF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"Time as a custom formatted string = %s", buffer);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    wait(1);</a:t>
            </a:r>
          </a:p>
          <a:p>
            <a:pPr marL="0" indent="0">
              <a:buNone/>
            </a:pPr>
            <a:r>
              <a:rPr lang="en-US" altLang="zh-TW" sz="32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altLang="zh-TW" sz="3200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}</a:t>
            </a:r>
            <a:endParaRPr kumimoji="1"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8878F0-DF1F-B743-93B4-28C24774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78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 application --- debouncing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2296543"/>
          </a:xfrm>
        </p:spPr>
        <p:txBody>
          <a:bodyPr>
            <a:normAutofit fontScale="92500"/>
          </a:bodyPr>
          <a:lstStyle/>
          <a:p>
            <a:r>
              <a:rPr lang="en-US" altLang="zh-TW" sz="2800" spc="15" dirty="0">
                <a:cs typeface="Arial"/>
              </a:rPr>
              <a:t>T</a:t>
            </a:r>
            <a:r>
              <a:rPr lang="en-US" altLang="zh-TW" sz="2800" spc="-5" dirty="0">
                <a:cs typeface="Arial"/>
              </a:rPr>
              <a:t>h</a:t>
            </a:r>
            <a:r>
              <a:rPr lang="en-US" altLang="zh-TW" sz="2800" dirty="0">
                <a:cs typeface="Arial"/>
              </a:rPr>
              <a:t>e </a:t>
            </a:r>
            <a:r>
              <a:rPr lang="en-US" altLang="zh-TW" sz="2800" spc="-180" dirty="0">
                <a:cs typeface="Arial"/>
              </a:rPr>
              <a:t> </a:t>
            </a:r>
            <a:r>
              <a:rPr lang="en-US" altLang="zh-TW" sz="2800" dirty="0">
                <a:solidFill>
                  <a:srgbClr val="C00000"/>
                </a:solidFill>
                <a:cs typeface="Arial"/>
              </a:rPr>
              <a:t>mec</a:t>
            </a:r>
            <a:r>
              <a:rPr lang="en-US" altLang="zh-TW" sz="2800" spc="-10" dirty="0">
                <a:solidFill>
                  <a:srgbClr val="C00000"/>
                </a:solidFill>
                <a:cs typeface="Arial"/>
              </a:rPr>
              <a:t>h</a:t>
            </a:r>
            <a:r>
              <a:rPr lang="en-US" altLang="zh-TW" sz="2800" dirty="0">
                <a:solidFill>
                  <a:srgbClr val="C00000"/>
                </a:solidFill>
                <a:cs typeface="Arial"/>
              </a:rPr>
              <a:t>a</a:t>
            </a:r>
            <a:r>
              <a:rPr lang="en-US" altLang="zh-TW" sz="2800" spc="-10" dirty="0">
                <a:solidFill>
                  <a:srgbClr val="C00000"/>
                </a:solidFill>
                <a:cs typeface="Arial"/>
              </a:rPr>
              <a:t>n</a:t>
            </a:r>
            <a:r>
              <a:rPr lang="en-US" altLang="zh-TW" sz="2800" dirty="0">
                <a:solidFill>
                  <a:srgbClr val="C00000"/>
                </a:solidFill>
                <a:cs typeface="Arial"/>
              </a:rPr>
              <a:t>i</a:t>
            </a:r>
            <a:r>
              <a:rPr lang="en-US" altLang="zh-TW" sz="2800" spc="5" dirty="0">
                <a:solidFill>
                  <a:srgbClr val="C00000"/>
                </a:solidFill>
                <a:cs typeface="Arial"/>
              </a:rPr>
              <a:t>c</a:t>
            </a:r>
            <a:r>
              <a:rPr lang="en-US" altLang="zh-TW" sz="2800" dirty="0">
                <a:solidFill>
                  <a:srgbClr val="C00000"/>
                </a:solidFill>
                <a:cs typeface="Arial"/>
              </a:rPr>
              <a:t>al </a:t>
            </a:r>
            <a:r>
              <a:rPr lang="en-US" altLang="zh-TW" sz="2800" spc="-185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altLang="zh-TW" sz="2800" dirty="0">
                <a:solidFill>
                  <a:srgbClr val="C00000"/>
                </a:solidFill>
                <a:cs typeface="Arial"/>
              </a:rPr>
              <a:t>co</a:t>
            </a:r>
            <a:r>
              <a:rPr lang="en-US" altLang="zh-TW" sz="2800" spc="-10" dirty="0">
                <a:solidFill>
                  <a:srgbClr val="C00000"/>
                </a:solidFill>
                <a:cs typeface="Arial"/>
              </a:rPr>
              <a:t>n</a:t>
            </a:r>
            <a:r>
              <a:rPr lang="en-US" altLang="zh-TW" sz="2800" dirty="0">
                <a:solidFill>
                  <a:srgbClr val="C00000"/>
                </a:solidFill>
                <a:cs typeface="Arial"/>
              </a:rPr>
              <a:t>tacts</a:t>
            </a:r>
            <a:r>
              <a:rPr lang="en-US" altLang="zh-TW" sz="2800" dirty="0">
                <a:cs typeface="Arial"/>
              </a:rPr>
              <a:t> </a:t>
            </a:r>
            <a:r>
              <a:rPr lang="en-US" altLang="zh-TW" sz="2800" spc="-160" dirty="0">
                <a:cs typeface="Arial"/>
              </a:rPr>
              <a:t> </a:t>
            </a:r>
            <a:r>
              <a:rPr lang="en-US" altLang="zh-TW" sz="2800" spc="-5" dirty="0">
                <a:cs typeface="Arial"/>
              </a:rPr>
              <a:t>o</a:t>
            </a:r>
            <a:r>
              <a:rPr lang="en-US" altLang="zh-TW" sz="2800" dirty="0">
                <a:cs typeface="Arial"/>
              </a:rPr>
              <a:t>f </a:t>
            </a:r>
            <a:r>
              <a:rPr lang="en-US" altLang="zh-TW" sz="2800" spc="-170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a </a:t>
            </a:r>
            <a:r>
              <a:rPr lang="en-US" altLang="zh-TW" sz="2800" spc="-180" dirty="0">
                <a:cs typeface="Arial"/>
              </a:rPr>
              <a:t> </a:t>
            </a:r>
            <a:r>
              <a:rPr lang="en-US" altLang="zh-TW" sz="2800" spc="20" dirty="0">
                <a:cs typeface="Arial"/>
              </a:rPr>
              <a:t>s</a:t>
            </a:r>
            <a:r>
              <a:rPr lang="en-US" altLang="zh-TW" sz="2800" spc="-30" dirty="0">
                <a:cs typeface="Arial"/>
              </a:rPr>
              <a:t>w</a:t>
            </a:r>
            <a:r>
              <a:rPr lang="en-US" altLang="zh-TW" sz="2800" dirty="0">
                <a:cs typeface="Arial"/>
              </a:rPr>
              <a:t>itch </a:t>
            </a:r>
            <a:r>
              <a:rPr lang="en-US" altLang="zh-TW" sz="2800" spc="-16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l</a:t>
            </a:r>
            <a:r>
              <a:rPr lang="en-US" altLang="zh-TW" sz="2800" spc="-10" dirty="0">
                <a:cs typeface="Arial"/>
              </a:rPr>
              <a:t>i</a:t>
            </a:r>
            <a:r>
              <a:rPr lang="en-US" altLang="zh-TW" sz="2800" dirty="0">
                <a:cs typeface="Arial"/>
              </a:rPr>
              <a:t>ter</a:t>
            </a:r>
            <a:r>
              <a:rPr lang="en-US" altLang="zh-TW" sz="2800" spc="5" dirty="0">
                <a:cs typeface="Arial"/>
              </a:rPr>
              <a:t>all</a:t>
            </a:r>
            <a:r>
              <a:rPr lang="en-US" altLang="zh-TW" sz="2800" dirty="0">
                <a:cs typeface="Arial"/>
              </a:rPr>
              <a:t>y </a:t>
            </a:r>
            <a:r>
              <a:rPr lang="en-US" altLang="zh-TW" sz="2800" spc="-180" dirty="0">
                <a:cs typeface="Arial"/>
              </a:rPr>
              <a:t> </a:t>
            </a:r>
            <a:r>
              <a:rPr lang="en-US" altLang="zh-TW" sz="2800" dirty="0">
                <a:solidFill>
                  <a:srgbClr val="0033CC"/>
                </a:solidFill>
                <a:cs typeface="Arial"/>
              </a:rPr>
              <a:t>b</a:t>
            </a:r>
            <a:r>
              <a:rPr lang="en-US" altLang="zh-TW" sz="2800" spc="-10" dirty="0">
                <a:solidFill>
                  <a:srgbClr val="0033CC"/>
                </a:solidFill>
                <a:cs typeface="Arial"/>
              </a:rPr>
              <a:t>o</a:t>
            </a:r>
            <a:r>
              <a:rPr lang="en-US" altLang="zh-TW" sz="2800" spc="5" dirty="0">
                <a:solidFill>
                  <a:srgbClr val="0033CC"/>
                </a:solidFill>
                <a:cs typeface="Arial"/>
              </a:rPr>
              <a:t>u</a:t>
            </a:r>
            <a:r>
              <a:rPr lang="en-US" altLang="zh-TW" sz="2800" dirty="0">
                <a:solidFill>
                  <a:srgbClr val="0033CC"/>
                </a:solidFill>
                <a:cs typeface="Arial"/>
              </a:rPr>
              <a:t>nce</a:t>
            </a:r>
            <a:r>
              <a:rPr lang="en-US" altLang="zh-TW" sz="2800" dirty="0">
                <a:cs typeface="Arial"/>
              </a:rPr>
              <a:t> </a:t>
            </a:r>
            <a:r>
              <a:rPr lang="en-US" altLang="zh-TW" sz="2800" spc="-18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t</a:t>
            </a:r>
            <a:r>
              <a:rPr lang="en-US" altLang="zh-TW" sz="2800" spc="5" dirty="0">
                <a:cs typeface="Arial"/>
              </a:rPr>
              <a:t>og</a:t>
            </a:r>
            <a:r>
              <a:rPr lang="en-US" altLang="zh-TW" sz="2800" dirty="0">
                <a:cs typeface="Arial"/>
              </a:rPr>
              <a:t>et</a:t>
            </a:r>
            <a:r>
              <a:rPr lang="en-US" altLang="zh-TW" sz="2800" spc="-10" dirty="0">
                <a:cs typeface="Arial"/>
              </a:rPr>
              <a:t>h</a:t>
            </a:r>
            <a:r>
              <a:rPr lang="en-US" altLang="zh-TW" sz="2800" dirty="0">
                <a:cs typeface="Arial"/>
              </a:rPr>
              <a:t>e</a:t>
            </a:r>
            <a:r>
              <a:rPr lang="en-US" altLang="zh-TW" sz="2800" spc="-105" dirty="0">
                <a:cs typeface="Arial"/>
              </a:rPr>
              <a:t>r</a:t>
            </a:r>
            <a:r>
              <a:rPr lang="en-US" altLang="zh-TW" sz="2800" dirty="0">
                <a:cs typeface="Arial"/>
              </a:rPr>
              <a:t>, </a:t>
            </a:r>
            <a:r>
              <a:rPr lang="en-US" altLang="zh-TW" sz="2800" spc="-165" dirty="0">
                <a:cs typeface="Arial"/>
              </a:rPr>
              <a:t> </a:t>
            </a:r>
            <a:r>
              <a:rPr lang="en-US" altLang="zh-TW" sz="2800" spc="-5" dirty="0">
                <a:cs typeface="Arial"/>
              </a:rPr>
              <a:t>a</a:t>
            </a:r>
            <a:r>
              <a:rPr lang="en-US" altLang="zh-TW" sz="2800" dirty="0">
                <a:cs typeface="Arial"/>
              </a:rPr>
              <a:t>s </a:t>
            </a:r>
            <a:r>
              <a:rPr lang="en-US" altLang="zh-TW" sz="2800" spc="-17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the </a:t>
            </a:r>
            <a:r>
              <a:rPr lang="en-US" altLang="zh-TW" sz="2800" spc="-170" dirty="0">
                <a:cs typeface="Arial"/>
              </a:rPr>
              <a:t> </a:t>
            </a:r>
            <a:r>
              <a:rPr lang="en-US" altLang="zh-TW" sz="2800" spc="10" dirty="0">
                <a:cs typeface="Arial"/>
              </a:rPr>
              <a:t>s</a:t>
            </a:r>
            <a:r>
              <a:rPr lang="en-US" altLang="zh-TW" sz="2800" spc="-30" dirty="0">
                <a:cs typeface="Arial"/>
              </a:rPr>
              <a:t>w</a:t>
            </a:r>
            <a:r>
              <a:rPr lang="en-US" altLang="zh-TW" sz="2800" dirty="0">
                <a:cs typeface="Arial"/>
              </a:rPr>
              <a:t>it</a:t>
            </a:r>
            <a:r>
              <a:rPr lang="en-US" altLang="zh-TW" sz="2800" spc="10" dirty="0">
                <a:cs typeface="Arial"/>
              </a:rPr>
              <a:t>c</a:t>
            </a:r>
            <a:r>
              <a:rPr lang="en-US" altLang="zh-TW" sz="2800" dirty="0">
                <a:cs typeface="Arial"/>
              </a:rPr>
              <a:t>h cl</a:t>
            </a:r>
            <a:r>
              <a:rPr lang="en-US" altLang="zh-TW" sz="2800" spc="-10" dirty="0">
                <a:cs typeface="Arial"/>
              </a:rPr>
              <a:t>o</a:t>
            </a:r>
            <a:r>
              <a:rPr lang="en-US" altLang="zh-TW" sz="2800" dirty="0">
                <a:cs typeface="Arial"/>
              </a:rPr>
              <a:t>se</a:t>
            </a:r>
            <a:r>
              <a:rPr lang="en-US" altLang="zh-TW" sz="2800" spc="-5" dirty="0">
                <a:cs typeface="Arial"/>
              </a:rPr>
              <a:t>s</a:t>
            </a:r>
            <a:r>
              <a:rPr lang="en-US" altLang="zh-TW" sz="2800" dirty="0">
                <a:cs typeface="Arial"/>
              </a:rPr>
              <a:t>.</a:t>
            </a:r>
            <a:r>
              <a:rPr lang="en-US" altLang="zh-TW" sz="2800" spc="90" dirty="0">
                <a:cs typeface="Arial"/>
              </a:rPr>
              <a:t> </a:t>
            </a:r>
            <a:r>
              <a:rPr lang="en-US" altLang="zh-TW" sz="2800" spc="10" dirty="0">
                <a:cs typeface="Arial"/>
              </a:rPr>
              <a:t>T</a:t>
            </a:r>
            <a:r>
              <a:rPr lang="en-US" altLang="zh-TW" sz="2800" dirty="0">
                <a:cs typeface="Arial"/>
              </a:rPr>
              <a:t>h</a:t>
            </a:r>
            <a:r>
              <a:rPr lang="en-US" altLang="zh-TW" sz="2800" spc="-10" dirty="0">
                <a:cs typeface="Arial"/>
              </a:rPr>
              <a:t>i</a:t>
            </a:r>
            <a:r>
              <a:rPr lang="en-US" altLang="zh-TW" sz="2800" dirty="0">
                <a:cs typeface="Arial"/>
              </a:rPr>
              <a:t>s</a:t>
            </a:r>
            <a:r>
              <a:rPr lang="en-US" altLang="zh-TW" sz="2800" spc="8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l</a:t>
            </a:r>
            <a:r>
              <a:rPr lang="en-US" altLang="zh-TW" sz="2800" spc="-20" dirty="0">
                <a:cs typeface="Arial"/>
              </a:rPr>
              <a:t>a</a:t>
            </a:r>
            <a:r>
              <a:rPr lang="en-US" altLang="zh-TW" sz="2800" dirty="0">
                <a:cs typeface="Arial"/>
              </a:rPr>
              <a:t>sts</a:t>
            </a:r>
            <a:r>
              <a:rPr lang="en-US" altLang="zh-TW" sz="2800" spc="90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for</a:t>
            </a:r>
            <a:r>
              <a:rPr lang="en-US" altLang="zh-TW" sz="2800" spc="75" dirty="0">
                <a:cs typeface="Arial"/>
              </a:rPr>
              <a:t> </a:t>
            </a:r>
            <a:r>
              <a:rPr lang="en-US" altLang="zh-TW" sz="2800" dirty="0">
                <a:solidFill>
                  <a:srgbClr val="0033CC"/>
                </a:solidFill>
                <a:cs typeface="Arial"/>
              </a:rPr>
              <a:t>a</a:t>
            </a:r>
            <a:r>
              <a:rPr lang="en-US" altLang="zh-TW" sz="2800" spc="8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2800" dirty="0">
                <a:solidFill>
                  <a:srgbClr val="0033CC"/>
                </a:solidFill>
                <a:cs typeface="Arial"/>
              </a:rPr>
              <a:t>f</a:t>
            </a:r>
            <a:r>
              <a:rPr lang="en-US" altLang="zh-TW" sz="2800" spc="5" dirty="0">
                <a:solidFill>
                  <a:srgbClr val="0033CC"/>
                </a:solidFill>
                <a:cs typeface="Arial"/>
              </a:rPr>
              <a:t>e</a:t>
            </a:r>
            <a:r>
              <a:rPr lang="en-US" altLang="zh-TW" sz="2800" dirty="0">
                <a:solidFill>
                  <a:srgbClr val="0033CC"/>
                </a:solidFill>
                <a:cs typeface="Arial"/>
              </a:rPr>
              <a:t>w</a:t>
            </a:r>
            <a:r>
              <a:rPr lang="en-US" altLang="zh-TW" sz="2800" spc="45" dirty="0">
                <a:solidFill>
                  <a:srgbClr val="0033CC"/>
                </a:solidFill>
                <a:cs typeface="Arial"/>
              </a:rPr>
              <a:t> </a:t>
            </a:r>
            <a:r>
              <a:rPr lang="en-US" altLang="zh-TW" sz="2800" spc="10" dirty="0">
                <a:solidFill>
                  <a:srgbClr val="0033CC"/>
                </a:solidFill>
                <a:cs typeface="Arial"/>
              </a:rPr>
              <a:t>m</a:t>
            </a:r>
            <a:r>
              <a:rPr lang="en-US" altLang="zh-TW" sz="2800" dirty="0">
                <a:solidFill>
                  <a:srgbClr val="0033CC"/>
                </a:solidFill>
                <a:cs typeface="Arial"/>
              </a:rPr>
              <a:t>i</a:t>
            </a:r>
            <a:r>
              <a:rPr lang="en-US" altLang="zh-TW" sz="2800" spc="-10" dirty="0">
                <a:solidFill>
                  <a:srgbClr val="0033CC"/>
                </a:solidFill>
                <a:cs typeface="Arial"/>
              </a:rPr>
              <a:t>l</a:t>
            </a:r>
            <a:r>
              <a:rPr lang="en-US" altLang="zh-TW" sz="2800" dirty="0">
                <a:solidFill>
                  <a:srgbClr val="0033CC"/>
                </a:solidFill>
                <a:cs typeface="Arial"/>
              </a:rPr>
              <a:t>l</a:t>
            </a:r>
            <a:r>
              <a:rPr lang="en-US" altLang="zh-TW" sz="2800" spc="-10" dirty="0">
                <a:solidFill>
                  <a:srgbClr val="0033CC"/>
                </a:solidFill>
                <a:cs typeface="Arial"/>
              </a:rPr>
              <a:t>i</a:t>
            </a:r>
            <a:r>
              <a:rPr lang="en-US" altLang="zh-TW" sz="2800" spc="10" dirty="0">
                <a:solidFill>
                  <a:srgbClr val="0033CC"/>
                </a:solidFill>
                <a:cs typeface="Arial"/>
              </a:rPr>
              <a:t>s</a:t>
            </a:r>
            <a:r>
              <a:rPr lang="en-US" altLang="zh-TW" sz="2800" dirty="0">
                <a:solidFill>
                  <a:srgbClr val="0033CC"/>
                </a:solidFill>
                <a:cs typeface="Arial"/>
              </a:rPr>
              <a:t>ec</a:t>
            </a:r>
            <a:r>
              <a:rPr lang="en-US" altLang="zh-TW" sz="2800" spc="-10" dirty="0">
                <a:solidFill>
                  <a:srgbClr val="0033CC"/>
                </a:solidFill>
                <a:cs typeface="Arial"/>
              </a:rPr>
              <a:t>o</a:t>
            </a:r>
            <a:r>
              <a:rPr lang="en-US" altLang="zh-TW" sz="2800" spc="5" dirty="0">
                <a:solidFill>
                  <a:srgbClr val="0033CC"/>
                </a:solidFill>
                <a:cs typeface="Arial"/>
              </a:rPr>
              <a:t>n</a:t>
            </a:r>
            <a:r>
              <a:rPr lang="en-US" altLang="zh-TW" sz="2800" dirty="0">
                <a:solidFill>
                  <a:srgbClr val="0033CC"/>
                </a:solidFill>
                <a:cs typeface="Arial"/>
              </a:rPr>
              <a:t>ds</a:t>
            </a:r>
            <a:r>
              <a:rPr lang="en-US" altLang="zh-TW" sz="2800" dirty="0">
                <a:cs typeface="Arial"/>
              </a:rPr>
              <a:t>,</a:t>
            </a:r>
            <a:r>
              <a:rPr lang="en-US" altLang="zh-TW" sz="2800" spc="90" dirty="0">
                <a:cs typeface="Arial"/>
              </a:rPr>
              <a:t> </a:t>
            </a:r>
            <a:r>
              <a:rPr lang="en-US" altLang="zh-TW" sz="2800" spc="-5" dirty="0">
                <a:cs typeface="Arial"/>
              </a:rPr>
              <a:t>an</a:t>
            </a:r>
            <a:r>
              <a:rPr lang="en-US" altLang="zh-TW" sz="2800" dirty="0">
                <a:cs typeface="Arial"/>
              </a:rPr>
              <a:t>d</a:t>
            </a:r>
            <a:r>
              <a:rPr lang="en-US" altLang="zh-TW" sz="2800" spc="80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can</a:t>
            </a:r>
            <a:r>
              <a:rPr lang="en-US" altLang="zh-TW" sz="2800" spc="7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ca</a:t>
            </a:r>
            <a:r>
              <a:rPr lang="en-US" altLang="zh-TW" sz="2800" spc="-10" dirty="0">
                <a:cs typeface="Arial"/>
              </a:rPr>
              <a:t>u</a:t>
            </a:r>
            <a:r>
              <a:rPr lang="en-US" altLang="zh-TW" sz="2800" dirty="0">
                <a:cs typeface="Arial"/>
              </a:rPr>
              <a:t>se</a:t>
            </a:r>
            <a:r>
              <a:rPr lang="en-US" altLang="zh-TW" sz="2800" spc="80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a</a:t>
            </a:r>
            <a:r>
              <a:rPr lang="en-US" altLang="zh-TW" sz="2800" spc="8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d</a:t>
            </a:r>
            <a:r>
              <a:rPr lang="en-US" altLang="zh-TW" sz="2800" spc="-10" dirty="0">
                <a:cs typeface="Arial"/>
              </a:rPr>
              <a:t>i</a:t>
            </a:r>
            <a:r>
              <a:rPr lang="en-US" altLang="zh-TW" sz="2800" dirty="0">
                <a:cs typeface="Arial"/>
              </a:rPr>
              <a:t>g</a:t>
            </a:r>
            <a:r>
              <a:rPr lang="en-US" altLang="zh-TW" sz="2800" spc="-10" dirty="0">
                <a:cs typeface="Arial"/>
              </a:rPr>
              <a:t>i</a:t>
            </a:r>
            <a:r>
              <a:rPr lang="en-US" altLang="zh-TW" sz="2800" dirty="0">
                <a:cs typeface="Arial"/>
              </a:rPr>
              <a:t>t</a:t>
            </a:r>
            <a:r>
              <a:rPr lang="en-US" altLang="zh-TW" sz="2800" spc="5" dirty="0">
                <a:cs typeface="Arial"/>
              </a:rPr>
              <a:t>a</a:t>
            </a:r>
            <a:r>
              <a:rPr lang="en-US" altLang="zh-TW" sz="2800" dirty="0">
                <a:cs typeface="Arial"/>
              </a:rPr>
              <a:t>l</a:t>
            </a:r>
            <a:r>
              <a:rPr lang="en-US" altLang="zh-TW" sz="2800" spc="8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i</a:t>
            </a:r>
            <a:r>
              <a:rPr lang="en-US" altLang="zh-TW" sz="2800" spc="-10" dirty="0">
                <a:cs typeface="Arial"/>
              </a:rPr>
              <a:t>n</a:t>
            </a:r>
            <a:r>
              <a:rPr lang="en-US" altLang="zh-TW" sz="2800" dirty="0">
                <a:cs typeface="Arial"/>
              </a:rPr>
              <a:t>p</a:t>
            </a:r>
            <a:r>
              <a:rPr lang="en-US" altLang="zh-TW" sz="2800" spc="-10" dirty="0">
                <a:cs typeface="Arial"/>
              </a:rPr>
              <a:t>u</a:t>
            </a:r>
            <a:r>
              <a:rPr lang="en-US" altLang="zh-TW" sz="2800" dirty="0">
                <a:cs typeface="Arial"/>
              </a:rPr>
              <a:t>t</a:t>
            </a:r>
            <a:r>
              <a:rPr lang="en-US" altLang="zh-TW" sz="2800" spc="90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to</a:t>
            </a:r>
            <a:r>
              <a:rPr lang="en-US" altLang="zh-TW" sz="2800" spc="80" dirty="0">
                <a:cs typeface="Arial"/>
              </a:rPr>
              <a:t> </a:t>
            </a:r>
            <a:r>
              <a:rPr lang="en-US" altLang="zh-TW" sz="2800" spc="10" dirty="0">
                <a:cs typeface="Arial"/>
              </a:rPr>
              <a:t>s</a:t>
            </a:r>
            <a:r>
              <a:rPr lang="en-US" altLang="zh-TW" sz="2800" spc="-30" dirty="0">
                <a:cs typeface="Arial"/>
              </a:rPr>
              <a:t>w</a:t>
            </a:r>
            <a:r>
              <a:rPr lang="en-US" altLang="zh-TW" sz="2800" spc="5" dirty="0">
                <a:cs typeface="Arial"/>
              </a:rPr>
              <a:t>i</a:t>
            </a:r>
            <a:r>
              <a:rPr lang="en-US" altLang="zh-TW" sz="2800" dirty="0">
                <a:cs typeface="Arial"/>
              </a:rPr>
              <a:t>ng </a:t>
            </a:r>
            <a:r>
              <a:rPr lang="en-US" altLang="zh-TW" sz="2800" spc="-20" dirty="0">
                <a:cs typeface="Arial"/>
              </a:rPr>
              <a:t>w</a:t>
            </a:r>
            <a:r>
              <a:rPr lang="en-US" altLang="zh-TW" sz="2800" spc="5" dirty="0">
                <a:cs typeface="Arial"/>
              </a:rPr>
              <a:t>i</a:t>
            </a:r>
            <a:r>
              <a:rPr lang="en-US" altLang="zh-TW" sz="2800" dirty="0">
                <a:cs typeface="Arial"/>
              </a:rPr>
              <a:t>ld</a:t>
            </a:r>
            <a:r>
              <a:rPr lang="en-US" altLang="zh-TW" sz="2800" spc="10" dirty="0">
                <a:cs typeface="Arial"/>
              </a:rPr>
              <a:t>l</a:t>
            </a:r>
            <a:r>
              <a:rPr lang="en-US" altLang="zh-TW" sz="2800" dirty="0">
                <a:cs typeface="Arial"/>
              </a:rPr>
              <a:t>y</a:t>
            </a:r>
            <a:r>
              <a:rPr lang="en-US" altLang="zh-TW" sz="2800" spc="225" dirty="0">
                <a:cs typeface="Arial"/>
              </a:rPr>
              <a:t> </a:t>
            </a:r>
            <a:r>
              <a:rPr lang="en-US" altLang="zh-TW" sz="2800" spc="5" dirty="0">
                <a:cs typeface="Arial"/>
              </a:rPr>
              <a:t>b</a:t>
            </a:r>
            <a:r>
              <a:rPr lang="en-US" altLang="zh-TW" sz="2800" dirty="0">
                <a:cs typeface="Arial"/>
              </a:rPr>
              <a:t>e</a:t>
            </a:r>
            <a:r>
              <a:rPr lang="en-US" altLang="zh-TW" sz="2800" spc="20" dirty="0">
                <a:cs typeface="Arial"/>
              </a:rPr>
              <a:t>t</a:t>
            </a:r>
            <a:r>
              <a:rPr lang="en-US" altLang="zh-TW" sz="2800" spc="-30" dirty="0">
                <a:cs typeface="Arial"/>
              </a:rPr>
              <a:t>w</a:t>
            </a:r>
            <a:r>
              <a:rPr lang="en-US" altLang="zh-TW" sz="2800" dirty="0">
                <a:cs typeface="Arial"/>
              </a:rPr>
              <a:t>een </a:t>
            </a:r>
            <a:r>
              <a:rPr lang="en-US" altLang="zh-TW" sz="2800" spc="-250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L</a:t>
            </a:r>
            <a:r>
              <a:rPr lang="en-US" altLang="zh-TW" sz="2800" spc="-10" dirty="0">
                <a:cs typeface="Arial"/>
              </a:rPr>
              <a:t>o</a:t>
            </a:r>
            <a:r>
              <a:rPr lang="en-US" altLang="zh-TW" sz="2800" dirty="0">
                <a:cs typeface="Arial"/>
              </a:rPr>
              <a:t>g</a:t>
            </a:r>
            <a:r>
              <a:rPr lang="en-US" altLang="zh-TW" sz="2800" spc="-10" dirty="0">
                <a:cs typeface="Arial"/>
              </a:rPr>
              <a:t>i</a:t>
            </a:r>
            <a:r>
              <a:rPr lang="en-US" altLang="zh-TW" sz="2800" dirty="0">
                <a:cs typeface="Arial"/>
              </a:rPr>
              <a:t>c</a:t>
            </a:r>
            <a:r>
              <a:rPr lang="en-US" altLang="zh-TW" sz="2800" spc="24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0</a:t>
            </a:r>
            <a:r>
              <a:rPr lang="en-US" altLang="zh-TW" sz="2800" spc="235" dirty="0">
                <a:cs typeface="Arial"/>
              </a:rPr>
              <a:t> </a:t>
            </a:r>
            <a:r>
              <a:rPr lang="en-US" altLang="zh-TW" sz="2800" spc="-5" dirty="0">
                <a:cs typeface="Arial"/>
              </a:rPr>
              <a:t>an</a:t>
            </a:r>
            <a:r>
              <a:rPr lang="en-US" altLang="zh-TW" sz="2800" dirty="0">
                <a:cs typeface="Arial"/>
              </a:rPr>
              <a:t>d</a:t>
            </a:r>
            <a:r>
              <a:rPr lang="en-US" altLang="zh-TW" sz="2800" spc="23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L</a:t>
            </a:r>
            <a:r>
              <a:rPr lang="en-US" altLang="zh-TW" sz="2800" spc="-10" dirty="0">
                <a:cs typeface="Arial"/>
              </a:rPr>
              <a:t>o</a:t>
            </a:r>
            <a:r>
              <a:rPr lang="en-US" altLang="zh-TW" sz="2800" dirty="0">
                <a:cs typeface="Arial"/>
              </a:rPr>
              <a:t>g</a:t>
            </a:r>
            <a:r>
              <a:rPr lang="en-US" altLang="zh-TW" sz="2800" spc="-10" dirty="0">
                <a:cs typeface="Arial"/>
              </a:rPr>
              <a:t>i</a:t>
            </a:r>
            <a:r>
              <a:rPr lang="en-US" altLang="zh-TW" sz="2800" dirty="0">
                <a:cs typeface="Arial"/>
              </a:rPr>
              <a:t>c</a:t>
            </a:r>
            <a:r>
              <a:rPr lang="en-US" altLang="zh-TW" sz="2800" spc="240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1</a:t>
            </a:r>
            <a:r>
              <a:rPr lang="en-US" altLang="zh-TW" sz="2800" spc="23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for</a:t>
            </a:r>
            <a:r>
              <a:rPr lang="en-US" altLang="zh-TW" sz="2800" spc="24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a</a:t>
            </a:r>
            <a:r>
              <a:rPr lang="en-US" altLang="zh-TW" sz="2800" spc="23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s</a:t>
            </a:r>
            <a:r>
              <a:rPr lang="en-US" altLang="zh-TW" sz="2800" spc="-20" dirty="0">
                <a:cs typeface="Arial"/>
              </a:rPr>
              <a:t>h</a:t>
            </a:r>
            <a:r>
              <a:rPr lang="en-US" altLang="zh-TW" sz="2800" dirty="0">
                <a:cs typeface="Arial"/>
              </a:rPr>
              <a:t>ort</a:t>
            </a:r>
            <a:r>
              <a:rPr lang="en-US" altLang="zh-TW" sz="2800" spc="240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time</a:t>
            </a:r>
            <a:r>
              <a:rPr lang="en-US" altLang="zh-TW" sz="2800" spc="23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a</a:t>
            </a:r>
            <a:r>
              <a:rPr lang="en-US" altLang="zh-TW" sz="2800" spc="-15" dirty="0">
                <a:cs typeface="Arial"/>
              </a:rPr>
              <a:t>f</a:t>
            </a:r>
            <a:r>
              <a:rPr lang="en-US" altLang="zh-TW" sz="2800" dirty="0">
                <a:cs typeface="Arial"/>
              </a:rPr>
              <a:t>ter</a:t>
            </a:r>
            <a:r>
              <a:rPr lang="en-US" altLang="zh-TW" sz="2800" spc="229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a</a:t>
            </a:r>
            <a:r>
              <a:rPr lang="en-US" altLang="zh-TW" sz="2800" spc="235" dirty="0">
                <a:cs typeface="Arial"/>
              </a:rPr>
              <a:t> </a:t>
            </a:r>
            <a:r>
              <a:rPr lang="en-US" altLang="zh-TW" sz="2800" spc="10" dirty="0">
                <a:cs typeface="Arial"/>
              </a:rPr>
              <a:t>s</a:t>
            </a:r>
            <a:r>
              <a:rPr lang="en-US" altLang="zh-TW" sz="2800" spc="-30" dirty="0">
                <a:cs typeface="Arial"/>
              </a:rPr>
              <a:t>w</a:t>
            </a:r>
            <a:r>
              <a:rPr lang="en-US" altLang="zh-TW" sz="2800" dirty="0">
                <a:cs typeface="Arial"/>
              </a:rPr>
              <a:t>itch</a:t>
            </a:r>
            <a:r>
              <a:rPr lang="en-US" altLang="zh-TW" sz="2800" spc="235" dirty="0">
                <a:cs typeface="Arial"/>
              </a:rPr>
              <a:t> </a:t>
            </a:r>
            <a:r>
              <a:rPr lang="en-US" altLang="zh-TW" sz="2800" dirty="0">
                <a:cs typeface="Arial"/>
              </a:rPr>
              <a:t>cl</a:t>
            </a:r>
            <a:r>
              <a:rPr lang="en-US" altLang="zh-TW" sz="2800" spc="-10" dirty="0">
                <a:cs typeface="Arial"/>
              </a:rPr>
              <a:t>o</a:t>
            </a:r>
            <a:r>
              <a:rPr lang="en-US" altLang="zh-TW" sz="2800" dirty="0">
                <a:cs typeface="Arial"/>
              </a:rPr>
              <a:t>s</a:t>
            </a:r>
            <a:r>
              <a:rPr lang="en-US" altLang="zh-TW" sz="2800" spc="5" dirty="0">
                <a:cs typeface="Arial"/>
              </a:rPr>
              <a:t>e</a:t>
            </a:r>
            <a:r>
              <a:rPr lang="en-US" altLang="zh-TW" sz="2800" dirty="0">
                <a:cs typeface="Arial"/>
              </a:rPr>
              <a:t>s, </a:t>
            </a:r>
            <a:r>
              <a:rPr lang="en-US" altLang="zh-TW" sz="2800" spc="-250" dirty="0">
                <a:cs typeface="Arial"/>
              </a:rPr>
              <a:t> </a:t>
            </a:r>
            <a:r>
              <a:rPr lang="en-US" altLang="zh-TW" sz="2800" spc="-5" dirty="0">
                <a:cs typeface="Arial"/>
              </a:rPr>
              <a:t>as </a:t>
            </a:r>
            <a:r>
              <a:rPr lang="en-US" altLang="zh-TW" sz="2800" dirty="0">
                <a:cs typeface="Arial"/>
              </a:rPr>
              <a:t>i</a:t>
            </a:r>
            <a:r>
              <a:rPr lang="en-US" altLang="zh-TW" sz="2800" spc="-10" dirty="0">
                <a:cs typeface="Arial"/>
              </a:rPr>
              <a:t>l</a:t>
            </a:r>
            <a:r>
              <a:rPr lang="en-US" altLang="zh-TW" sz="2800" dirty="0">
                <a:cs typeface="Arial"/>
              </a:rPr>
              <a:t>l</a:t>
            </a:r>
            <a:r>
              <a:rPr lang="en-US" altLang="zh-TW" sz="2800" spc="-10" dirty="0">
                <a:cs typeface="Arial"/>
              </a:rPr>
              <a:t>u</a:t>
            </a:r>
            <a:r>
              <a:rPr lang="en-US" altLang="zh-TW" sz="2800" dirty="0">
                <a:cs typeface="Arial"/>
              </a:rPr>
              <a:t>strate</a:t>
            </a:r>
            <a:r>
              <a:rPr lang="en-US" altLang="zh-TW" sz="2800" spc="-5" dirty="0">
                <a:cs typeface="Arial"/>
              </a:rPr>
              <a:t>d:</a:t>
            </a:r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 err="1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28</a:t>
            </a:fld>
            <a:endParaRPr lang="en-US" altLang="zh-TW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7F6C4D2-70AA-1741-B08D-55A0E2A10054}"/>
              </a:ext>
            </a:extLst>
          </p:cNvPr>
          <p:cNvSpPr/>
          <p:nvPr/>
        </p:nvSpPr>
        <p:spPr>
          <a:xfrm>
            <a:off x="1601670" y="4264471"/>
            <a:ext cx="5675781" cy="197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8866816-5388-3A4D-922A-93C97A8D32EB}"/>
              </a:ext>
            </a:extLst>
          </p:cNvPr>
          <p:cNvSpPr/>
          <p:nvPr/>
        </p:nvSpPr>
        <p:spPr>
          <a:xfrm>
            <a:off x="946480" y="5107037"/>
            <a:ext cx="1699747" cy="486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F0BBCD9-F8CA-5140-8B80-FB14FBCEBF85}"/>
              </a:ext>
            </a:extLst>
          </p:cNvPr>
          <p:cNvSpPr txBox="1"/>
          <p:nvPr/>
        </p:nvSpPr>
        <p:spPr>
          <a:xfrm>
            <a:off x="1042390" y="5110870"/>
            <a:ext cx="147256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latin typeface="Arial"/>
                <a:cs typeface="Arial"/>
              </a:rPr>
              <a:t>Ide</a:t>
            </a:r>
            <a:r>
              <a:rPr sz="1150" spc="20" dirty="0">
                <a:latin typeface="Arial"/>
                <a:cs typeface="Arial"/>
              </a:rPr>
              <a:t>a</a:t>
            </a:r>
            <a:r>
              <a:rPr sz="1150" spc="5" dirty="0">
                <a:latin typeface="Arial"/>
                <a:cs typeface="Arial"/>
              </a:rPr>
              <a:t>l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25" dirty="0">
                <a:latin typeface="Arial"/>
                <a:cs typeface="Arial"/>
              </a:rPr>
              <a:t>s</a:t>
            </a:r>
            <a:r>
              <a:rPr sz="1150" dirty="0">
                <a:latin typeface="Arial"/>
                <a:cs typeface="Arial"/>
              </a:rPr>
              <a:t>w</a:t>
            </a:r>
            <a:r>
              <a:rPr sz="1150" spc="-5" dirty="0">
                <a:latin typeface="Arial"/>
                <a:cs typeface="Arial"/>
              </a:rPr>
              <a:t>i</a:t>
            </a:r>
            <a:r>
              <a:rPr sz="1150" spc="10" dirty="0">
                <a:latin typeface="Arial"/>
                <a:cs typeface="Arial"/>
              </a:rPr>
              <a:t>tch</a:t>
            </a:r>
            <a:r>
              <a:rPr sz="1150" spc="15" dirty="0">
                <a:latin typeface="Arial"/>
                <a:cs typeface="Arial"/>
              </a:rPr>
              <a:t> </a:t>
            </a:r>
            <a:r>
              <a:rPr sz="1150" spc="10" dirty="0">
                <a:latin typeface="Arial"/>
                <a:cs typeface="Arial"/>
              </a:rPr>
              <a:t>resp</a:t>
            </a:r>
            <a:r>
              <a:rPr sz="1150" spc="5" dirty="0">
                <a:latin typeface="Arial"/>
                <a:cs typeface="Arial"/>
              </a:rPr>
              <a:t>o</a:t>
            </a:r>
            <a:r>
              <a:rPr sz="1150" spc="10" dirty="0">
                <a:latin typeface="Arial"/>
                <a:cs typeface="Arial"/>
              </a:rPr>
              <a:t>nse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7EF77388-8283-3948-AA17-C05CFA2C31E3}"/>
              </a:ext>
            </a:extLst>
          </p:cNvPr>
          <p:cNvSpPr/>
          <p:nvPr/>
        </p:nvSpPr>
        <p:spPr>
          <a:xfrm>
            <a:off x="6253892" y="5107037"/>
            <a:ext cx="1909727" cy="486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F179AD8-A367-B148-870A-41E0316DD81F}"/>
              </a:ext>
            </a:extLst>
          </p:cNvPr>
          <p:cNvSpPr txBox="1"/>
          <p:nvPr/>
        </p:nvSpPr>
        <p:spPr>
          <a:xfrm>
            <a:off x="6351311" y="5110870"/>
            <a:ext cx="156527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A</a:t>
            </a:r>
            <a:r>
              <a:rPr sz="1150" spc="15" dirty="0">
                <a:latin typeface="Arial"/>
                <a:cs typeface="Arial"/>
              </a:rPr>
              <a:t>c</a:t>
            </a:r>
            <a:r>
              <a:rPr sz="1150" spc="5" dirty="0">
                <a:latin typeface="Arial"/>
                <a:cs typeface="Arial"/>
              </a:rPr>
              <a:t>tu</a:t>
            </a:r>
            <a:r>
              <a:rPr sz="1150" spc="15" dirty="0">
                <a:latin typeface="Arial"/>
                <a:cs typeface="Arial"/>
              </a:rPr>
              <a:t>a</a:t>
            </a:r>
            <a:r>
              <a:rPr sz="1150" spc="5" dirty="0">
                <a:latin typeface="Arial"/>
                <a:cs typeface="Arial"/>
              </a:rPr>
              <a:t>l</a:t>
            </a:r>
            <a:r>
              <a:rPr sz="1150" dirty="0">
                <a:latin typeface="Arial"/>
                <a:cs typeface="Arial"/>
              </a:rPr>
              <a:t> </a:t>
            </a:r>
            <a:r>
              <a:rPr sz="1150" spc="25" dirty="0">
                <a:latin typeface="Arial"/>
                <a:cs typeface="Arial"/>
              </a:rPr>
              <a:t>s</a:t>
            </a:r>
            <a:r>
              <a:rPr sz="1150" dirty="0">
                <a:latin typeface="Arial"/>
                <a:cs typeface="Arial"/>
              </a:rPr>
              <a:t>w</a:t>
            </a:r>
            <a:r>
              <a:rPr sz="1150" spc="-5" dirty="0">
                <a:latin typeface="Arial"/>
                <a:cs typeface="Arial"/>
              </a:rPr>
              <a:t>i</a:t>
            </a:r>
            <a:r>
              <a:rPr sz="1150" spc="10" dirty="0">
                <a:latin typeface="Arial"/>
                <a:cs typeface="Arial"/>
              </a:rPr>
              <a:t>tch</a:t>
            </a:r>
            <a:r>
              <a:rPr sz="1150" spc="5" dirty="0">
                <a:latin typeface="Arial"/>
                <a:cs typeface="Arial"/>
              </a:rPr>
              <a:t> </a:t>
            </a:r>
            <a:r>
              <a:rPr sz="1150" spc="20" dirty="0">
                <a:latin typeface="Arial"/>
                <a:cs typeface="Arial"/>
              </a:rPr>
              <a:t>r</a:t>
            </a:r>
            <a:r>
              <a:rPr sz="1150" spc="10" dirty="0">
                <a:latin typeface="Arial"/>
                <a:cs typeface="Arial"/>
              </a:rPr>
              <a:t>esp</a:t>
            </a:r>
            <a:r>
              <a:rPr sz="1150" spc="5" dirty="0">
                <a:latin typeface="Arial"/>
                <a:cs typeface="Arial"/>
              </a:rPr>
              <a:t>o</a:t>
            </a:r>
            <a:r>
              <a:rPr sz="1150" spc="10" dirty="0">
                <a:latin typeface="Arial"/>
                <a:cs typeface="Arial"/>
              </a:rPr>
              <a:t>nse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5A47CD2-34DC-3B43-8727-7A409D4D409B}"/>
              </a:ext>
            </a:extLst>
          </p:cNvPr>
          <p:cNvSpPr txBox="1"/>
          <p:nvPr/>
        </p:nvSpPr>
        <p:spPr>
          <a:xfrm>
            <a:off x="2914156" y="6492979"/>
            <a:ext cx="29254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De</a:t>
            </a:r>
            <a:r>
              <a:rPr sz="1600" b="1" spc="-25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b="1" spc="-2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rati</a:t>
            </a:r>
            <a:r>
              <a:rPr sz="1600" b="1" spc="-2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20" dirty="0">
                <a:latin typeface="Arial"/>
                <a:cs typeface="Arial"/>
              </a:rPr>
              <a:t>w</a:t>
            </a:r>
            <a:r>
              <a:rPr sz="1600" b="1" spc="-5" dirty="0">
                <a:latin typeface="Arial"/>
                <a:cs typeface="Arial"/>
              </a:rPr>
              <a:t>it</a:t>
            </a:r>
            <a:r>
              <a:rPr sz="1600" b="1" spc="-15" dirty="0"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h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u</a:t>
            </a:r>
            <a:r>
              <a:rPr sz="1600" b="1" spc="-2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ce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59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CF11F-4E58-2A45-891E-2CA86EB3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Event driven LED Switching with Switch Debounce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2A6AB0-D8E5-1E42-9BF3-36F56856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5138738"/>
          </a:xfrm>
        </p:spPr>
        <p:txBody>
          <a:bodyPr>
            <a:normAutofit fontScale="55000" lnSpcReduction="20000"/>
          </a:bodyPr>
          <a:lstStyle/>
          <a:p>
            <a:pPr marL="0" indent="0" defTabSz="363538">
              <a:buNone/>
            </a:pP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/* Program Example 9.12: Event driven LED switching with switch debounce */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#include "</a:t>
            </a:r>
            <a:r>
              <a:rPr lang="en-US" altLang="zh-TW" dirty="0" err="1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mbed.h</a:t>
            </a: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Timer debounce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	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//define debounce timer </a:t>
            </a:r>
          </a:p>
          <a:p>
            <a:pPr marL="0" indent="0" defTabSz="363538">
              <a:buNone/>
            </a:pPr>
            <a:r>
              <a:rPr lang="en-US" altLang="zh-TW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InterruptIn</a:t>
            </a: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SW2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	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//Interrupt on digital pushbutton input SW2 </a:t>
            </a:r>
          </a:p>
          <a:p>
            <a:pPr marL="0" indent="0" defTabSz="363538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DigitalOut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8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toggle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debounce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read_ms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()&gt;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){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//only allow toggle if debounce timer has passed </a:t>
            </a:r>
            <a:r>
              <a:rPr lang="en-US" altLang="zh-TW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1s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debounce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//restart timer when the toggle is performed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}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pPr marL="0" indent="0" defTabSz="363538">
              <a:buNone/>
            </a:pPr>
            <a:r>
              <a:rPr lang="en-US" altLang="zh-TW" dirty="0" err="1">
                <a:solidFill>
                  <a:srgbClr val="8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main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debounce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button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(&amp;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toggle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attach the address of the toggle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while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63538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en-US" altLang="zh-TW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8878F0-DF1F-B743-93B4-28C24774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29</a:t>
            </a:fld>
            <a:endParaRPr lang="en-US" altLang="zh-TW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5EB537-7A74-E542-82B7-475CAB857BF0}"/>
              </a:ext>
            </a:extLst>
          </p:cNvPr>
          <p:cNvSpPr/>
          <p:nvPr/>
        </p:nvSpPr>
        <p:spPr>
          <a:xfrm>
            <a:off x="6012160" y="4464115"/>
            <a:ext cx="297944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marR="83185">
              <a:lnSpc>
                <a:spcPct val="100000"/>
              </a:lnSpc>
            </a:pPr>
            <a:r>
              <a:rPr lang="en-US" altLang="zh-TW" spc="-10" dirty="0">
                <a:cs typeface="Arial"/>
              </a:rPr>
              <a:t>This program solves the switch bounce issue by starting a timer on a switch event, and ensuring that </a:t>
            </a:r>
            <a:r>
              <a:rPr lang="en-US" altLang="zh-TW" b="1" spc="-10" dirty="0">
                <a:cs typeface="Arial"/>
              </a:rPr>
              <a:t>10 </a:t>
            </a:r>
            <a:r>
              <a:rPr lang="en-US" altLang="zh-TW" b="1" spc="-10" dirty="0" err="1">
                <a:cs typeface="Arial"/>
              </a:rPr>
              <a:t>ms</a:t>
            </a:r>
            <a:r>
              <a:rPr lang="en-US" altLang="zh-TW" b="1" spc="-10" dirty="0">
                <a:cs typeface="Arial"/>
              </a:rPr>
              <a:t> </a:t>
            </a:r>
            <a:r>
              <a:rPr lang="en-US" altLang="zh-TW" spc="-10" dirty="0">
                <a:cs typeface="Arial"/>
              </a:rPr>
              <a:t>has elapsed before allowing a second event to be processed.</a:t>
            </a:r>
          </a:p>
        </p:txBody>
      </p:sp>
    </p:spTree>
    <p:extLst>
      <p:ext uri="{BB962C8B-B14F-4D97-AF65-F5344CB8AC3E}">
        <p14:creationId xmlns:p14="http://schemas.microsoft.com/office/powerpoint/2010/main" val="402508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process hardware event?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68153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Hardware events: </a:t>
            </a:r>
          </a:p>
          <a:p>
            <a:pPr lvl="1"/>
            <a:r>
              <a:rPr lang="en-US" altLang="zh-TW" dirty="0" smtClean="0"/>
              <a:t>Digital in: push button, switch, digital input pin</a:t>
            </a:r>
          </a:p>
          <a:p>
            <a:pPr lvl="1"/>
            <a:r>
              <a:rPr lang="en-US" altLang="zh-TW" dirty="0" smtClean="0"/>
              <a:t>Analog device: ADC completion</a:t>
            </a:r>
          </a:p>
          <a:p>
            <a:pPr lvl="1"/>
            <a:r>
              <a:rPr lang="en-US" altLang="zh-TW" dirty="0" smtClean="0"/>
              <a:t>Serial port: data byte received / transmit</a:t>
            </a:r>
          </a:p>
          <a:p>
            <a:pPr lvl="1"/>
            <a:r>
              <a:rPr lang="en-US" altLang="zh-TW" dirty="0" smtClean="0"/>
              <a:t>Counter/timer: overflow, counter reaching count, </a:t>
            </a:r>
          </a:p>
          <a:p>
            <a:pPr lvl="1"/>
            <a:r>
              <a:rPr lang="en-US" altLang="zh-TW" dirty="0" smtClean="0"/>
              <a:t>…, etc.</a:t>
            </a:r>
          </a:p>
          <a:p>
            <a:r>
              <a:rPr lang="en-US" altLang="zh-TW" dirty="0" smtClean="0"/>
              <a:t>How to know of and process them?</a:t>
            </a:r>
          </a:p>
          <a:p>
            <a:pPr lvl="1"/>
            <a:r>
              <a:rPr lang="en-US" altLang="zh-TW" b="1" dirty="0" smtClean="0">
                <a:solidFill>
                  <a:srgbClr val="0033CC"/>
                </a:solidFill>
              </a:rPr>
              <a:t>Polling: </a:t>
            </a:r>
          </a:p>
          <a:p>
            <a:pPr lvl="2"/>
            <a:r>
              <a:rPr lang="en-US" altLang="zh-TW" dirty="0" smtClean="0"/>
              <a:t>Write a program loop to keep checking hardware events one by one, respond if any occurs.</a:t>
            </a:r>
          </a:p>
          <a:p>
            <a:pPr lvl="1"/>
            <a:r>
              <a:rPr lang="en-US" altLang="zh-TW" b="1" dirty="0" smtClean="0">
                <a:solidFill>
                  <a:srgbClr val="0033CC"/>
                </a:solidFill>
              </a:rPr>
              <a:t>Interrupt-driven</a:t>
            </a:r>
          </a:p>
          <a:p>
            <a:pPr lvl="2"/>
            <a:r>
              <a:rPr lang="en-US" altLang="zh-TW" dirty="0" smtClean="0"/>
              <a:t>Let the hardware notify CPU of event occurring.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6D19BD-6D95-474D-83BC-4C94247A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Tasks in Real Time OS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7625CD-D193-EF46-9AD3-F1F4CDEE2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A program written for an RTOS is structured into </a:t>
            </a:r>
            <a:r>
              <a:rPr lang="en-US" altLang="zh-TW" dirty="0">
                <a:solidFill>
                  <a:srgbClr val="C00000"/>
                </a:solidFill>
              </a:rPr>
              <a:t>tasks</a:t>
            </a:r>
            <a:r>
              <a:rPr lang="en-US" altLang="zh-TW" dirty="0"/>
              <a:t> or </a:t>
            </a:r>
            <a:r>
              <a:rPr lang="en-US" altLang="zh-TW" dirty="0">
                <a:solidFill>
                  <a:srgbClr val="C00000"/>
                </a:solidFill>
              </a:rPr>
              <a:t>threads</a:t>
            </a:r>
            <a:r>
              <a:rPr lang="en-US" altLang="zh-TW" dirty="0"/>
              <a:t>. </a:t>
            </a:r>
          </a:p>
          <a:p>
            <a:pPr lvl="1"/>
            <a:r>
              <a:rPr lang="en-US" altLang="zh-TW" dirty="0"/>
              <a:t>Each task is written  as  a  </a:t>
            </a:r>
            <a:r>
              <a:rPr lang="en-US" altLang="zh-TW" dirty="0">
                <a:solidFill>
                  <a:srgbClr val="0033CC"/>
                </a:solidFill>
              </a:rPr>
              <a:t>self-contained  program  module</a:t>
            </a:r>
            <a:r>
              <a:rPr lang="en-US" altLang="zh-TW" dirty="0"/>
              <a:t>.  </a:t>
            </a:r>
          </a:p>
          <a:p>
            <a:pPr lvl="1"/>
            <a:r>
              <a:rPr lang="en-US" altLang="zh-TW" dirty="0"/>
              <a:t>The  tasks  can  be  </a:t>
            </a:r>
            <a:r>
              <a:rPr lang="en-US" altLang="zh-TW" dirty="0">
                <a:solidFill>
                  <a:srgbClr val="0033CC"/>
                </a:solidFill>
              </a:rPr>
              <a:t>prioritized</a:t>
            </a:r>
            <a:r>
              <a:rPr lang="en-US" altLang="zh-TW" dirty="0"/>
              <a:t>. 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The </a:t>
            </a:r>
            <a:r>
              <a:rPr lang="en-US" altLang="zh-TW" dirty="0">
                <a:solidFill>
                  <a:srgbClr val="C00000"/>
                </a:solidFill>
              </a:rPr>
              <a:t>RTOS performs three main functions for tasks</a:t>
            </a:r>
            <a:r>
              <a:rPr lang="en-US" altLang="zh-TW" dirty="0"/>
              <a:t>: </a:t>
            </a:r>
          </a:p>
          <a:p>
            <a:pPr lvl="1"/>
            <a:r>
              <a:rPr lang="en-US" altLang="zh-TW" dirty="0"/>
              <a:t>It decides </a:t>
            </a:r>
            <a:r>
              <a:rPr lang="en-US" altLang="zh-TW" dirty="0">
                <a:solidFill>
                  <a:srgbClr val="0033CC"/>
                </a:solidFill>
              </a:rPr>
              <a:t>which task/thread should run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0033CC"/>
                </a:solidFill>
              </a:rPr>
              <a:t>for how long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It provides </a:t>
            </a:r>
            <a:r>
              <a:rPr lang="en-US" altLang="zh-TW" dirty="0">
                <a:solidFill>
                  <a:srgbClr val="0033CC"/>
                </a:solidFill>
              </a:rPr>
              <a:t>communication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33CC"/>
                </a:solidFill>
              </a:rPr>
              <a:t>synchronization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33CC"/>
                </a:solidFill>
              </a:rPr>
              <a:t>between tasks.</a:t>
            </a:r>
          </a:p>
          <a:p>
            <a:pPr lvl="1"/>
            <a:r>
              <a:rPr lang="en-US" altLang="zh-TW" dirty="0"/>
              <a:t>It </a:t>
            </a:r>
            <a:r>
              <a:rPr lang="en-US" altLang="zh-TW" dirty="0">
                <a:solidFill>
                  <a:srgbClr val="0033CC"/>
                </a:solidFill>
              </a:rPr>
              <a:t>controls the use of resources</a:t>
            </a:r>
            <a:r>
              <a:rPr lang="en-US" altLang="zh-TW" dirty="0"/>
              <a:t> shared </a:t>
            </a:r>
            <a:r>
              <a:rPr lang="en-US" altLang="zh-TW" dirty="0" smtClean="0"/>
              <a:t>between the </a:t>
            </a:r>
            <a:r>
              <a:rPr lang="en-US" altLang="zh-TW" dirty="0"/>
              <a:t>tasks, for example memory and hardware peripherals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CB3B29-606F-1047-B7B4-F00A206D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573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68C32F39-860F-E748-849D-FBCF2784A121}"/>
              </a:ext>
            </a:extLst>
          </p:cNvPr>
          <p:cNvSpPr/>
          <p:nvPr/>
        </p:nvSpPr>
        <p:spPr>
          <a:xfrm>
            <a:off x="656565" y="4896375"/>
            <a:ext cx="7290810" cy="1890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E6D19BD-6D95-474D-83BC-4C94247A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pc="-55" dirty="0"/>
              <a:t>RT</a:t>
            </a:r>
            <a:r>
              <a:rPr lang="en-US" altLang="zh-TW" dirty="0"/>
              <a:t>OS Sched</a:t>
            </a:r>
            <a:r>
              <a:rPr lang="en-US" altLang="zh-TW" spc="-10" dirty="0"/>
              <a:t>u</a:t>
            </a:r>
            <a:r>
              <a:rPr lang="en-US" altLang="zh-TW" dirty="0"/>
              <a:t>l</a:t>
            </a:r>
            <a:r>
              <a:rPr lang="en-US" altLang="zh-TW" spc="-10" dirty="0"/>
              <a:t>i</a:t>
            </a:r>
            <a:r>
              <a:rPr lang="en-US" altLang="zh-TW" dirty="0"/>
              <a:t>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7625CD-D193-EF46-9AD3-F1F4CDEE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3281372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An important part of the RTOS is its </a:t>
            </a:r>
            <a:r>
              <a:rPr lang="en-US" altLang="zh-TW" dirty="0">
                <a:solidFill>
                  <a:srgbClr val="C00000"/>
                </a:solidFill>
              </a:rPr>
              <a:t>scheduler</a:t>
            </a:r>
            <a:r>
              <a:rPr lang="en-US" altLang="zh-TW" dirty="0"/>
              <a:t>, which decides which task runs and for how long.</a:t>
            </a:r>
          </a:p>
          <a:p>
            <a:endParaRPr lang="en-US" altLang="zh-TW" dirty="0"/>
          </a:p>
          <a:p>
            <a:r>
              <a:rPr lang="en-US" altLang="zh-TW" dirty="0"/>
              <a:t>A simple example is the </a:t>
            </a:r>
            <a:r>
              <a:rPr lang="en-US" altLang="zh-TW" dirty="0">
                <a:solidFill>
                  <a:srgbClr val="C00000"/>
                </a:solidFill>
              </a:rPr>
              <a:t>Round Robin scheduler</a:t>
            </a:r>
            <a:r>
              <a:rPr lang="en-US" altLang="zh-TW" dirty="0"/>
              <a:t>, as illustrated.</a:t>
            </a:r>
          </a:p>
          <a:p>
            <a:pPr lvl="1"/>
            <a:r>
              <a:rPr lang="en-US" altLang="zh-TW" dirty="0">
                <a:solidFill>
                  <a:srgbClr val="0033CC"/>
                </a:solidFill>
              </a:rPr>
              <a:t>The scheduler synchronizes its activity to a clock tick.</a:t>
            </a:r>
          </a:p>
          <a:p>
            <a:endParaRPr lang="en-US" altLang="zh-TW" dirty="0"/>
          </a:p>
          <a:p>
            <a:r>
              <a:rPr lang="en-US" altLang="zh-TW" dirty="0"/>
              <a:t>At every clock tick, the scheduler determines if a different task should be given CPU time. </a:t>
            </a:r>
          </a:p>
          <a:p>
            <a:pPr lvl="1"/>
            <a:r>
              <a:rPr lang="en-US" altLang="zh-TW" dirty="0">
                <a:solidFill>
                  <a:srgbClr val="0033CC"/>
                </a:solidFill>
              </a:rPr>
              <a:t>In Round Robin scheduling, the task is switched in order</a:t>
            </a:r>
            <a:r>
              <a:rPr lang="en-US" altLang="zh-TW" dirty="0" smtClean="0">
                <a:solidFill>
                  <a:srgbClr val="0033CC"/>
                </a:solidFill>
              </a:rPr>
              <a:t>.</a:t>
            </a:r>
            <a:endParaRPr kumimoji="1" lang="zh-TW" altLang="en-US" dirty="0">
              <a:solidFill>
                <a:srgbClr val="0033CC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CB3B29-606F-1047-B7B4-F00A206D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31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621B9B-8F4A-CD48-8487-D894A12B350B}"/>
              </a:ext>
            </a:extLst>
          </p:cNvPr>
          <p:cNvSpPr/>
          <p:nvPr/>
        </p:nvSpPr>
        <p:spPr>
          <a:xfrm>
            <a:off x="4357686" y="6286520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Round robin scheduling for three tasks</a:t>
            </a:r>
          </a:p>
        </p:txBody>
      </p:sp>
    </p:spTree>
    <p:extLst>
      <p:ext uri="{BB962C8B-B14F-4D97-AF65-F5344CB8AC3E}">
        <p14:creationId xmlns:p14="http://schemas.microsoft.com/office/powerpoint/2010/main" val="317068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BC33CF3-EFC3-004C-88FA-3781C9B1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Chapter Review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5283A55-31E9-A747-9AE0-E8461C15B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5301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altLang="zh-TW" dirty="0">
                <a:sym typeface="Arial"/>
              </a:rPr>
              <a:t>Signal inputs can be repeatedly tested in a loop, a process known as polling.</a:t>
            </a:r>
          </a:p>
          <a:p>
            <a:pPr lvl="1"/>
            <a:r>
              <a:rPr lang="en-US" altLang="zh-TW" dirty="0">
                <a:sym typeface="Arial"/>
              </a:rPr>
              <a:t>It consumes controller power just checking ready signals.</a:t>
            </a:r>
          </a:p>
          <a:p>
            <a:pPr lvl="0"/>
            <a:r>
              <a:rPr lang="en-US" altLang="zh-TW" dirty="0">
                <a:sym typeface="Arial"/>
              </a:rPr>
              <a:t>An interrupt allows an external signal to interrupt the action of the CPU, and start code execution to serve the external request.</a:t>
            </a:r>
          </a:p>
          <a:p>
            <a:pPr lvl="1"/>
            <a:r>
              <a:rPr lang="en-US" altLang="zh-TW" dirty="0">
                <a:sym typeface="Arial"/>
              </a:rPr>
              <a:t>More efficient than polling.</a:t>
            </a:r>
          </a:p>
          <a:p>
            <a:pPr lvl="0"/>
            <a:r>
              <a:rPr lang="en-US" altLang="zh-TW" dirty="0">
                <a:sym typeface="Arial"/>
              </a:rPr>
              <a:t>Generally,  multiple  interrupt  inputs  are  possible, which adds considerably  to the complexity of both hardware and software.</a:t>
            </a:r>
          </a:p>
          <a:p>
            <a:pPr lvl="1"/>
            <a:r>
              <a:rPr lang="en-US" altLang="zh-TW" dirty="0">
                <a:sym typeface="Arial"/>
              </a:rPr>
              <a:t>Need a good software framework like </a:t>
            </a:r>
            <a:r>
              <a:rPr lang="en-US" altLang="zh-TW" dirty="0" err="1">
                <a:sym typeface="Arial"/>
              </a:rPr>
              <a:t>mbed</a:t>
            </a:r>
            <a:r>
              <a:rPr lang="en-US" altLang="zh-TW" dirty="0">
                <a:sym typeface="Arial"/>
              </a:rPr>
              <a:t> or RTOS.</a:t>
            </a:r>
          </a:p>
          <a:p>
            <a:pPr lvl="0"/>
            <a:r>
              <a:rPr lang="en-US" altLang="zh-TW" dirty="0">
                <a:sym typeface="Arial"/>
              </a:rPr>
              <a:t>Given a clock signal of known and reliable frequency, a counter can readily be used as a timer.</a:t>
            </a:r>
          </a:p>
          <a:p>
            <a:pPr lvl="1"/>
            <a:r>
              <a:rPr lang="en-US" altLang="zh-TW" dirty="0">
                <a:sym typeface="Arial"/>
              </a:rPr>
              <a:t>A counter is simply digital logic to increment with input pulses or clocks.</a:t>
            </a:r>
          </a:p>
          <a:p>
            <a:pPr lvl="1"/>
            <a:r>
              <a:rPr lang="en-US" altLang="zh-TW" dirty="0">
                <a:sym typeface="Arial"/>
              </a:rPr>
              <a:t>Micro-controller usually have several timers.</a:t>
            </a:r>
          </a:p>
          <a:p>
            <a:pPr lvl="1"/>
            <a:r>
              <a:rPr lang="en-US" altLang="zh-TW" dirty="0">
                <a:sym typeface="Arial"/>
              </a:rPr>
              <a:t>Timers can generate interrupts periodically.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13C996E-02DB-D842-812B-838DA64B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65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 &amp; Checkpoints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605337"/>
          </a:xfrm>
        </p:spPr>
        <p:txBody>
          <a:bodyPr>
            <a:normAutofit fontScale="77500" lnSpcReduction="20000"/>
          </a:bodyPr>
          <a:lstStyle/>
          <a:p>
            <a:pPr marL="365125" indent="-365125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You need to know how to write an interrupt service routine.</a:t>
            </a:r>
          </a:p>
          <a:p>
            <a:pPr marL="365125" indent="-365125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You need to know how to run a function at a designated time.</a:t>
            </a:r>
          </a:p>
          <a:p>
            <a:pPr marL="365125" indent="-365125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You need to know how to run a function periodically.</a:t>
            </a:r>
          </a:p>
          <a:p>
            <a:pPr marL="365125" indent="-365125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You need to know how to measure the latency between an interrupt event and an output signal.</a:t>
            </a:r>
          </a:p>
          <a:p>
            <a:pPr marL="365125" indent="-365125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Create a new project to write for the following function. Switches the LED every 500 ms </a:t>
            </a:r>
            <a:r>
              <a:rPr lang="en-US" b="1" dirty="0" smtClean="0">
                <a:solidFill>
                  <a:srgbClr val="0033CC"/>
                </a:solidFill>
              </a:rPr>
              <a:t>(don't use wait() function)</a:t>
            </a:r>
            <a:endParaRPr lang="en-US" dirty="0" smtClean="0">
              <a:solidFill>
                <a:srgbClr val="0033CC"/>
              </a:solidFill>
            </a:endParaRPr>
          </a:p>
          <a:p>
            <a:pPr marL="365125" indent="-365125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Please explain how 4.9 Application -- </a:t>
            </a:r>
            <a:r>
              <a:rPr lang="en-US" dirty="0" err="1" smtClean="0">
                <a:solidFill>
                  <a:srgbClr val="C00000"/>
                </a:solidFill>
              </a:rPr>
              <a:t>Debounce</a:t>
            </a:r>
            <a:r>
              <a:rPr lang="en-US" dirty="0" smtClean="0">
                <a:solidFill>
                  <a:srgbClr val="C00000"/>
                </a:solidFill>
              </a:rPr>
              <a:t> code works.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D58E08-3F4E-6442-9C25-9E87E059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Polling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E85502-D01E-A34F-8ADB-D78BDAFB7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One way of programming for an event-triggered activity, like a button push, is to </a:t>
            </a:r>
            <a:r>
              <a:rPr lang="en-US" altLang="zh-TW" dirty="0">
                <a:solidFill>
                  <a:srgbClr val="C00000"/>
                </a:solidFill>
              </a:rPr>
              <a:t>continuously test that external input by </a:t>
            </a:r>
            <a:r>
              <a:rPr lang="en-US" altLang="zh-TW" b="1" dirty="0">
                <a:solidFill>
                  <a:srgbClr val="C00000"/>
                </a:solidFill>
              </a:rPr>
              <a:t>polling</a:t>
            </a:r>
            <a:r>
              <a:rPr lang="en-US" altLang="zh-TW" dirty="0"/>
              <a:t>. </a:t>
            </a:r>
          </a:p>
          <a:p>
            <a:pPr lvl="1"/>
            <a:r>
              <a:rPr lang="en-US" altLang="zh-TW" dirty="0">
                <a:solidFill>
                  <a:srgbClr val="0033CC"/>
                </a:solidFill>
              </a:rPr>
              <a:t>As illustrated, a program is structured as a  continuous  loop (</a:t>
            </a:r>
            <a:r>
              <a:rPr lang="en-US" altLang="zh-TW" b="1" dirty="0">
                <a:solidFill>
                  <a:srgbClr val="0033CC"/>
                </a:solidFill>
              </a:rPr>
              <a:t>super loop</a:t>
            </a:r>
            <a:r>
              <a:rPr lang="en-US" altLang="zh-TW" dirty="0">
                <a:solidFill>
                  <a:srgbClr val="0033CC"/>
                </a:solidFill>
              </a:rPr>
              <a:t>).</a:t>
            </a:r>
          </a:p>
          <a:p>
            <a:endParaRPr lang="en-US" altLang="zh-TW" dirty="0"/>
          </a:p>
          <a:p>
            <a:r>
              <a:rPr lang="en-US" altLang="zh-TW" dirty="0"/>
              <a:t>There are </a:t>
            </a:r>
            <a:r>
              <a:rPr lang="en-US" altLang="zh-TW" dirty="0">
                <a:solidFill>
                  <a:srgbClr val="C00000"/>
                </a:solidFill>
              </a:rPr>
              <a:t>two main problems with </a:t>
            </a:r>
            <a:r>
              <a:rPr lang="en-US" altLang="zh-TW" b="1" dirty="0">
                <a:solidFill>
                  <a:srgbClr val="C00000"/>
                </a:solidFill>
              </a:rPr>
              <a:t>polling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>
                <a:solidFill>
                  <a:srgbClr val="0033CC"/>
                </a:solidFill>
              </a:rPr>
              <a:t>The processor can’t perform any other operations during a polling routine</a:t>
            </a:r>
          </a:p>
          <a:p>
            <a:pPr lvl="1"/>
            <a:r>
              <a:rPr lang="en-US" altLang="zh-TW" dirty="0">
                <a:solidFill>
                  <a:srgbClr val="0033CC"/>
                </a:solidFill>
              </a:rPr>
              <a:t>All inputs are treated as equal</a:t>
            </a:r>
            <a:r>
              <a:rPr lang="en-US" altLang="zh-TW" dirty="0"/>
              <a:t>; the urgent change has to  wait its turn before it’s processed by the computer</a:t>
            </a:r>
            <a:r>
              <a:rPr lang="en-US" altLang="zh-TW" dirty="0" smtClean="0"/>
              <a:t>.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290BB6-2C9D-354E-9348-7770786C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226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68684-585B-4F40-B1CB-DC1C78FA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Checking Two Buttons by Polling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9F2347-EFA9-C14A-9AF0-94445DB1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6" name="決策 5">
            <a:extLst>
              <a:ext uri="{FF2B5EF4-FFF2-40B4-BE49-F238E27FC236}">
                <a16:creationId xmlns:a16="http://schemas.microsoft.com/office/drawing/2014/main" id="{EEAC5098-2881-B14F-84ED-BE941ADCCC53}"/>
              </a:ext>
            </a:extLst>
          </p:cNvPr>
          <p:cNvSpPr/>
          <p:nvPr/>
        </p:nvSpPr>
        <p:spPr bwMode="auto">
          <a:xfrm>
            <a:off x="4144453" y="2003004"/>
            <a:ext cx="1935215" cy="1152137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Is button1 </a:t>
            </a:r>
            <a:b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</a:b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pressed?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決策 6">
            <a:extLst>
              <a:ext uri="{FF2B5EF4-FFF2-40B4-BE49-F238E27FC236}">
                <a16:creationId xmlns:a16="http://schemas.microsoft.com/office/drawing/2014/main" id="{6D80B212-A4DF-5642-B017-70CF09A05885}"/>
              </a:ext>
            </a:extLst>
          </p:cNvPr>
          <p:cNvSpPr/>
          <p:nvPr/>
        </p:nvSpPr>
        <p:spPr bwMode="auto">
          <a:xfrm>
            <a:off x="4144453" y="3541663"/>
            <a:ext cx="1935215" cy="1152137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Is button2 </a:t>
            </a:r>
            <a:b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</a:b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pressed?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流程圖 7">
            <a:extLst>
              <a:ext uri="{FF2B5EF4-FFF2-40B4-BE49-F238E27FC236}">
                <a16:creationId xmlns:a16="http://schemas.microsoft.com/office/drawing/2014/main" id="{7CF17C90-2C6F-BD45-BF09-569ACC449315}"/>
              </a:ext>
            </a:extLst>
          </p:cNvPr>
          <p:cNvSpPr/>
          <p:nvPr/>
        </p:nvSpPr>
        <p:spPr bwMode="auto">
          <a:xfrm>
            <a:off x="4144453" y="5080322"/>
            <a:ext cx="1935215" cy="945105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Perform other </a:t>
            </a:r>
            <a:b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</a:b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tasks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流程圖 8">
            <a:extLst>
              <a:ext uri="{FF2B5EF4-FFF2-40B4-BE49-F238E27FC236}">
                <a16:creationId xmlns:a16="http://schemas.microsoft.com/office/drawing/2014/main" id="{1937F5C0-AE50-C747-8E96-876FFA9F5094}"/>
              </a:ext>
            </a:extLst>
          </p:cNvPr>
          <p:cNvSpPr/>
          <p:nvPr/>
        </p:nvSpPr>
        <p:spPr bwMode="auto">
          <a:xfrm>
            <a:off x="1714183" y="3645178"/>
            <a:ext cx="1935215" cy="945105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Response task </a:t>
            </a:r>
            <a:b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</a:b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for button2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流程圖 9">
            <a:extLst>
              <a:ext uri="{FF2B5EF4-FFF2-40B4-BE49-F238E27FC236}">
                <a16:creationId xmlns:a16="http://schemas.microsoft.com/office/drawing/2014/main" id="{F40E3F47-4F3E-4840-AB36-C16BB621BF78}"/>
              </a:ext>
            </a:extLst>
          </p:cNvPr>
          <p:cNvSpPr/>
          <p:nvPr/>
        </p:nvSpPr>
        <p:spPr bwMode="auto">
          <a:xfrm>
            <a:off x="1714183" y="2106519"/>
            <a:ext cx="1935215" cy="945105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Response task </a:t>
            </a:r>
            <a:b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</a:b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for button1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A995A701-0C3F-084E-83A0-58C591D69A92}"/>
              </a:ext>
            </a:extLst>
          </p:cNvPr>
          <p:cNvCxnSpPr>
            <a:endCxn id="10" idx="3"/>
          </p:cNvCxnSpPr>
          <p:nvPr/>
        </p:nvCxnSpPr>
        <p:spPr bwMode="auto">
          <a:xfrm flipH="1">
            <a:off x="3649398" y="2579071"/>
            <a:ext cx="495055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E837FF72-0CE3-8E4B-BD62-CAD63AC0072C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 bwMode="auto">
          <a:xfrm flipH="1" flipV="1">
            <a:off x="3649398" y="4117731"/>
            <a:ext cx="495055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線箭頭接點 16">
            <a:extLst>
              <a:ext uri="{FF2B5EF4-FFF2-40B4-BE49-F238E27FC236}">
                <a16:creationId xmlns:a16="http://schemas.microsoft.com/office/drawing/2014/main" id="{BEA79628-0965-7444-A0D6-D0AF95CABA5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 bwMode="auto">
          <a:xfrm>
            <a:off x="5112061" y="3155141"/>
            <a:ext cx="0" cy="3865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線箭頭接點 19">
            <a:extLst>
              <a:ext uri="{FF2B5EF4-FFF2-40B4-BE49-F238E27FC236}">
                <a16:creationId xmlns:a16="http://schemas.microsoft.com/office/drawing/2014/main" id="{F7E93DED-43D3-704B-BA11-62694CBD59A7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 flipH="1">
            <a:off x="5112061" y="4693800"/>
            <a:ext cx="622" cy="3865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直線箭頭接點 22">
            <a:extLst>
              <a:ext uri="{FF2B5EF4-FFF2-40B4-BE49-F238E27FC236}">
                <a16:creationId xmlns:a16="http://schemas.microsoft.com/office/drawing/2014/main" id="{4D65179D-374E-7B45-804F-26678E9B90AB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>
            <a:off x="5112060" y="6025427"/>
            <a:ext cx="1" cy="3865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F16780DE-C9C3-784F-9CCD-F5E5F7277DD0}"/>
              </a:ext>
            </a:extLst>
          </p:cNvPr>
          <p:cNvCxnSpPr>
            <a:cxnSpLocks/>
          </p:cNvCxnSpPr>
          <p:nvPr/>
        </p:nvCxnSpPr>
        <p:spPr bwMode="auto">
          <a:xfrm>
            <a:off x="5127923" y="1645144"/>
            <a:ext cx="0" cy="3578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D141D0A9-5620-0C4E-9946-25BC10F6E0E3}"/>
              </a:ext>
            </a:extLst>
          </p:cNvPr>
          <p:cNvCxnSpPr>
            <a:cxnSpLocks/>
          </p:cNvCxnSpPr>
          <p:nvPr/>
        </p:nvCxnSpPr>
        <p:spPr bwMode="auto">
          <a:xfrm>
            <a:off x="5127923" y="1645144"/>
            <a:ext cx="1598955" cy="286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肘形接點 34">
            <a:extLst>
              <a:ext uri="{FF2B5EF4-FFF2-40B4-BE49-F238E27FC236}">
                <a16:creationId xmlns:a16="http://schemas.microsoft.com/office/drawing/2014/main" id="{B60CDB19-1C52-8C4A-A051-2E69673281B9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550397" y="3235468"/>
            <a:ext cx="4738144" cy="1614818"/>
          </a:xfrm>
          <a:prstGeom prst="bentConnector3">
            <a:avLst>
              <a:gd name="adj1" fmla="val -258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肘形接點 41">
            <a:extLst>
              <a:ext uri="{FF2B5EF4-FFF2-40B4-BE49-F238E27FC236}">
                <a16:creationId xmlns:a16="http://schemas.microsoft.com/office/drawing/2014/main" id="{0BA2462C-5ACE-6743-84F8-46473BCFB9D0}"/>
              </a:ext>
            </a:extLst>
          </p:cNvPr>
          <p:cNvCxnSpPr>
            <a:stCxn id="10" idx="2"/>
          </p:cNvCxnSpPr>
          <p:nvPr/>
        </p:nvCxnSpPr>
        <p:spPr bwMode="auto">
          <a:xfrm rot="16200000" flipH="1">
            <a:off x="3756468" y="1976947"/>
            <a:ext cx="296778" cy="2446132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肘形接點 42">
            <a:extLst>
              <a:ext uri="{FF2B5EF4-FFF2-40B4-BE49-F238E27FC236}">
                <a16:creationId xmlns:a16="http://schemas.microsoft.com/office/drawing/2014/main" id="{75F3B765-1C63-B341-BEE2-108C651CC34A}"/>
              </a:ext>
            </a:extLst>
          </p:cNvPr>
          <p:cNvCxnSpPr/>
          <p:nvPr/>
        </p:nvCxnSpPr>
        <p:spPr bwMode="auto">
          <a:xfrm rot="16200000" flipH="1">
            <a:off x="3768804" y="3515606"/>
            <a:ext cx="296778" cy="2446132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B11020A-4EC7-D148-A1DA-303AADECF801}"/>
              </a:ext>
            </a:extLst>
          </p:cNvPr>
          <p:cNvSpPr txBox="1"/>
          <p:nvPr/>
        </p:nvSpPr>
        <p:spPr>
          <a:xfrm>
            <a:off x="3904857" y="228229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Y</a:t>
            </a:r>
            <a:endParaRPr kumimoji="1"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13BF8F02-4DCA-B042-8813-FFC41D8B316E}"/>
              </a:ext>
            </a:extLst>
          </p:cNvPr>
          <p:cNvSpPr txBox="1"/>
          <p:nvPr/>
        </p:nvSpPr>
        <p:spPr>
          <a:xfrm>
            <a:off x="3901506" y="38108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Y</a:t>
            </a:r>
            <a:endParaRPr kumimoji="1" lang="zh-TW" altLang="en-US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49565B6E-7871-3540-97F9-CED1274CAF12}"/>
              </a:ext>
            </a:extLst>
          </p:cNvPr>
          <p:cNvSpPr txBox="1"/>
          <p:nvPr/>
        </p:nvSpPr>
        <p:spPr>
          <a:xfrm>
            <a:off x="5107201" y="307839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</a:t>
            </a:r>
            <a:endParaRPr kumimoji="1" lang="zh-TW" altLang="en-US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CEAF35AC-A036-F14C-BB8D-37B1845BA985}"/>
              </a:ext>
            </a:extLst>
          </p:cNvPr>
          <p:cNvSpPr txBox="1"/>
          <p:nvPr/>
        </p:nvSpPr>
        <p:spPr>
          <a:xfrm>
            <a:off x="5107201" y="46209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762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A4CE0-823D-ED4F-AA19-A8F83689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Interrupt</a:t>
            </a:r>
            <a:br>
              <a:rPr kumimoji="1" lang="en-US" altLang="zh-TW" dirty="0" smtClean="0"/>
            </a:b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9AD9AA-20C6-CE4F-A2A4-B70471E5A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4071966" cy="441643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With an </a:t>
            </a:r>
            <a:r>
              <a:rPr lang="en-US" altLang="zh-TW" b="1" dirty="0">
                <a:solidFill>
                  <a:srgbClr val="C00000"/>
                </a:solidFill>
              </a:rPr>
              <a:t>interrupt</a:t>
            </a:r>
            <a:r>
              <a:rPr lang="en-US" altLang="zh-TW" dirty="0"/>
              <a:t>, the hardware is designed  so that the </a:t>
            </a:r>
            <a:r>
              <a:rPr lang="en-US" altLang="zh-TW" dirty="0">
                <a:solidFill>
                  <a:srgbClr val="0033CC"/>
                </a:solidFill>
              </a:rPr>
              <a:t>external variable can stop the CPU in its tracks, and perform a pre-defined task for the external event on demand</a:t>
            </a:r>
            <a:r>
              <a:rPr lang="en-US" altLang="zh-TW" dirty="0"/>
              <a:t>.</a:t>
            </a:r>
          </a:p>
          <a:p>
            <a:r>
              <a:rPr lang="en-US" altLang="zh-TW" b="1" dirty="0">
                <a:solidFill>
                  <a:srgbClr val="C00000"/>
                </a:solidFill>
                <a:latin typeface="Arial" charset="0"/>
                <a:ea typeface="新細明體" pitchFamily="18" charset="-120"/>
              </a:rPr>
              <a:t>ISR</a:t>
            </a:r>
            <a:r>
              <a:rPr lang="en-US" altLang="zh-TW" dirty="0">
                <a:latin typeface="Arial" charset="0"/>
                <a:ea typeface="新細明體" pitchFamily="18" charset="-120"/>
              </a:rPr>
              <a:t> (</a:t>
            </a:r>
            <a:r>
              <a:rPr lang="en-US" altLang="zh-TW" b="1" dirty="0">
                <a:latin typeface="Arial" charset="0"/>
                <a:ea typeface="新細明體" pitchFamily="18" charset="-120"/>
              </a:rPr>
              <a:t>interrupt service routine</a:t>
            </a:r>
            <a:r>
              <a:rPr lang="en-US" altLang="zh-TW" dirty="0">
                <a:latin typeface="Arial" charset="0"/>
                <a:ea typeface="新細明體" pitchFamily="18" charset="-120"/>
              </a:rPr>
              <a:t>) is a predefined task for an interrupt located at a fixed memory address.</a:t>
            </a:r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133E056-3D78-124A-BE6C-97856781BC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E658313-DF06-6049-BAF7-C5EC4B0F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6" name="決策 5">
            <a:extLst>
              <a:ext uri="{FF2B5EF4-FFF2-40B4-BE49-F238E27FC236}">
                <a16:creationId xmlns:a16="http://schemas.microsoft.com/office/drawing/2014/main" id="{BC9187D0-4BD1-DF48-8DC5-E006F9665758}"/>
              </a:ext>
            </a:extLst>
          </p:cNvPr>
          <p:cNvSpPr/>
          <p:nvPr/>
        </p:nvSpPr>
        <p:spPr bwMode="auto">
          <a:xfrm>
            <a:off x="5380573" y="4401119"/>
            <a:ext cx="2278292" cy="927112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End of ISR?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流程圖 6">
            <a:extLst>
              <a:ext uri="{FF2B5EF4-FFF2-40B4-BE49-F238E27FC236}">
                <a16:creationId xmlns:a16="http://schemas.microsoft.com/office/drawing/2014/main" id="{27B4AB49-77DC-344E-B352-A671BDE28FB5}"/>
              </a:ext>
            </a:extLst>
          </p:cNvPr>
          <p:cNvSpPr/>
          <p:nvPr/>
        </p:nvSpPr>
        <p:spPr bwMode="auto">
          <a:xfrm>
            <a:off x="5028460" y="3594258"/>
            <a:ext cx="2970330" cy="438796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Interrupt ISR execution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8" name="直線箭頭接點 7">
            <a:extLst>
              <a:ext uri="{FF2B5EF4-FFF2-40B4-BE49-F238E27FC236}">
                <a16:creationId xmlns:a16="http://schemas.microsoft.com/office/drawing/2014/main" id="{1F2E8AE6-6EAA-8B44-AEFF-B8F2BBF533CD}"/>
              </a:ext>
            </a:extLst>
          </p:cNvPr>
          <p:cNvCxnSpPr>
            <a:cxnSpLocks/>
            <a:stCxn id="6" idx="2"/>
            <a:endCxn id="22" idx="0"/>
          </p:cNvCxnSpPr>
          <p:nvPr/>
        </p:nvCxnSpPr>
        <p:spPr bwMode="auto">
          <a:xfrm>
            <a:off x="6519719" y="5328231"/>
            <a:ext cx="0" cy="37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8592EA57-35C8-114A-B571-B5677F2C88C5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 bwMode="auto">
          <a:xfrm>
            <a:off x="6513625" y="4033054"/>
            <a:ext cx="6094" cy="3680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流程圖 21">
            <a:extLst>
              <a:ext uri="{FF2B5EF4-FFF2-40B4-BE49-F238E27FC236}">
                <a16:creationId xmlns:a16="http://schemas.microsoft.com/office/drawing/2014/main" id="{D3A07BBD-B1B1-3A48-B299-E31E27D941D3}"/>
              </a:ext>
            </a:extLst>
          </p:cNvPr>
          <p:cNvSpPr/>
          <p:nvPr/>
        </p:nvSpPr>
        <p:spPr bwMode="auto">
          <a:xfrm>
            <a:off x="5034554" y="5706263"/>
            <a:ext cx="2970330" cy="495055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Load register context from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Stack and continue main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26" name="直線箭頭接點 25">
            <a:extLst>
              <a:ext uri="{FF2B5EF4-FFF2-40B4-BE49-F238E27FC236}">
                <a16:creationId xmlns:a16="http://schemas.microsoft.com/office/drawing/2014/main" id="{51EBD0C3-332A-3040-A257-897DD025A46F}"/>
              </a:ext>
            </a:extLst>
          </p:cNvPr>
          <p:cNvCxnSpPr>
            <a:cxnSpLocks/>
          </p:cNvCxnSpPr>
          <p:nvPr/>
        </p:nvCxnSpPr>
        <p:spPr bwMode="auto">
          <a:xfrm>
            <a:off x="6507215" y="6201318"/>
            <a:ext cx="0" cy="37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4A098B79-7934-2C44-BF6E-A3C6A77EB261}"/>
              </a:ext>
            </a:extLst>
          </p:cNvPr>
          <p:cNvCxnSpPr>
            <a:cxnSpLocks/>
            <a:stCxn id="38" idx="2"/>
            <a:endCxn id="29" idx="0"/>
          </p:cNvCxnSpPr>
          <p:nvPr/>
        </p:nvCxnSpPr>
        <p:spPr bwMode="auto">
          <a:xfrm>
            <a:off x="6507215" y="2372606"/>
            <a:ext cx="6410" cy="3680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流程圖 28">
            <a:extLst>
              <a:ext uri="{FF2B5EF4-FFF2-40B4-BE49-F238E27FC236}">
                <a16:creationId xmlns:a16="http://schemas.microsoft.com/office/drawing/2014/main" id="{22922678-617A-CF49-B84C-D4760C9C665E}"/>
              </a:ext>
            </a:extLst>
          </p:cNvPr>
          <p:cNvSpPr/>
          <p:nvPr/>
        </p:nvSpPr>
        <p:spPr bwMode="auto">
          <a:xfrm>
            <a:off x="5028460" y="2740671"/>
            <a:ext cx="2970330" cy="495055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Find ISR address (vector)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Jump to IS</a:t>
            </a: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R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E760DE61-2656-7A47-93C5-047A5034E9B6}"/>
              </a:ext>
            </a:extLst>
          </p:cNvPr>
          <p:cNvCxnSpPr>
            <a:cxnSpLocks/>
            <a:stCxn id="29" idx="2"/>
            <a:endCxn id="7" idx="0"/>
          </p:cNvCxnSpPr>
          <p:nvPr/>
        </p:nvCxnSpPr>
        <p:spPr bwMode="auto">
          <a:xfrm>
            <a:off x="6513625" y="3235726"/>
            <a:ext cx="0" cy="3585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直線箭頭接點 36">
            <a:extLst>
              <a:ext uri="{FF2B5EF4-FFF2-40B4-BE49-F238E27FC236}">
                <a16:creationId xmlns:a16="http://schemas.microsoft.com/office/drawing/2014/main" id="{0A43A4EC-C7C4-FC47-A440-AD1172414BD9}"/>
              </a:ext>
            </a:extLst>
          </p:cNvPr>
          <p:cNvCxnSpPr>
            <a:cxnSpLocks/>
            <a:stCxn id="42" idx="2"/>
            <a:endCxn id="38" idx="0"/>
          </p:cNvCxnSpPr>
          <p:nvPr/>
        </p:nvCxnSpPr>
        <p:spPr bwMode="auto">
          <a:xfrm>
            <a:off x="6507215" y="1506375"/>
            <a:ext cx="0" cy="3711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流程圖 37">
            <a:extLst>
              <a:ext uri="{FF2B5EF4-FFF2-40B4-BE49-F238E27FC236}">
                <a16:creationId xmlns:a16="http://schemas.microsoft.com/office/drawing/2014/main" id="{28B275C3-BC08-FB4F-98C5-C82A541D409B}"/>
              </a:ext>
            </a:extLst>
          </p:cNvPr>
          <p:cNvSpPr/>
          <p:nvPr/>
        </p:nvSpPr>
        <p:spPr bwMode="auto">
          <a:xfrm>
            <a:off x="5022050" y="1877551"/>
            <a:ext cx="2970330" cy="495055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Save register context + PC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 to Stack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流程圖 41">
            <a:extLst>
              <a:ext uri="{FF2B5EF4-FFF2-40B4-BE49-F238E27FC236}">
                <a16:creationId xmlns:a16="http://schemas.microsoft.com/office/drawing/2014/main" id="{00A845F3-B7A3-FA49-9CDC-1D45C4DD5B79}"/>
              </a:ext>
            </a:extLst>
          </p:cNvPr>
          <p:cNvSpPr/>
          <p:nvPr/>
        </p:nvSpPr>
        <p:spPr bwMode="auto">
          <a:xfrm>
            <a:off x="5022050" y="1011320"/>
            <a:ext cx="2970330" cy="495055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CPU detects an interrupt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complete current instructions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46" name="肘形接點 45">
            <a:extLst>
              <a:ext uri="{FF2B5EF4-FFF2-40B4-BE49-F238E27FC236}">
                <a16:creationId xmlns:a16="http://schemas.microsoft.com/office/drawing/2014/main" id="{BB9CDEE5-BC57-3340-99A2-4A88315AF95B}"/>
              </a:ext>
            </a:extLst>
          </p:cNvPr>
          <p:cNvCxnSpPr>
            <a:stCxn id="6" idx="1"/>
            <a:endCxn id="7" idx="1"/>
          </p:cNvCxnSpPr>
          <p:nvPr/>
        </p:nvCxnSpPr>
        <p:spPr bwMode="auto">
          <a:xfrm rot="10800000">
            <a:off x="5028461" y="3813657"/>
            <a:ext cx="352113" cy="1051019"/>
          </a:xfrm>
          <a:prstGeom prst="bentConnector3">
            <a:avLst>
              <a:gd name="adj1" fmla="val 164922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5B817207-6FFB-914F-85E3-B5FF66F53C50}"/>
              </a:ext>
            </a:extLst>
          </p:cNvPr>
          <p:cNvSpPr txBox="1"/>
          <p:nvPr/>
        </p:nvSpPr>
        <p:spPr>
          <a:xfrm>
            <a:off x="8041577" y="935681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>
                <a:solidFill>
                  <a:srgbClr val="0033CC"/>
                </a:solidFill>
              </a:rPr>
              <a:t>main </a:t>
            </a:r>
          </a:p>
          <a:p>
            <a:r>
              <a:rPr lang="en-US" altLang="zh-TW" dirty="0">
                <a:solidFill>
                  <a:srgbClr val="0033CC"/>
                </a:solidFill>
              </a:rPr>
              <a:t>running</a:t>
            </a:r>
            <a:endParaRPr kumimoji="1" lang="zh-TW" altLang="en-US" dirty="0">
              <a:solidFill>
                <a:srgbClr val="0033CC"/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A80C951-B57A-8249-BC1A-52EA176CAEAE}"/>
              </a:ext>
            </a:extLst>
          </p:cNvPr>
          <p:cNvSpPr txBox="1"/>
          <p:nvPr/>
        </p:nvSpPr>
        <p:spPr>
          <a:xfrm>
            <a:off x="8088262" y="3490490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>
                <a:solidFill>
                  <a:srgbClr val="C00000"/>
                </a:solidFill>
              </a:rPr>
              <a:t>ISR </a:t>
            </a:r>
          </a:p>
          <a:p>
            <a:r>
              <a:rPr lang="en-US" altLang="zh-TW" dirty="0">
                <a:solidFill>
                  <a:srgbClr val="C00000"/>
                </a:solidFill>
              </a:rPr>
              <a:t>running</a:t>
            </a:r>
            <a:endParaRPr kumimoji="1" lang="zh-TW" altLang="en-US" dirty="0">
              <a:solidFill>
                <a:srgbClr val="C00000"/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9096ECA9-909C-5A43-B0A3-DA04CD111F71}"/>
              </a:ext>
            </a:extLst>
          </p:cNvPr>
          <p:cNvSpPr txBox="1"/>
          <p:nvPr/>
        </p:nvSpPr>
        <p:spPr>
          <a:xfrm>
            <a:off x="6544154" y="6206968"/>
            <a:ext cx="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main </a:t>
            </a:r>
          </a:p>
          <a:p>
            <a:r>
              <a:rPr kumimoji="1" lang="en-US" altLang="zh-TW" dirty="0"/>
              <a:t>resume</a:t>
            </a:r>
            <a:endParaRPr kumimoji="1"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8151421" y="2362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latency</a:t>
            </a:r>
            <a:endParaRPr lang="zh-TW" altLang="en-US" dirty="0"/>
          </a:p>
        </p:txBody>
      </p:sp>
      <p:sp>
        <p:nvSpPr>
          <p:cNvPr id="24" name="手繪多邊形 23"/>
          <p:cNvSpPr/>
          <p:nvPr/>
        </p:nvSpPr>
        <p:spPr bwMode="auto">
          <a:xfrm>
            <a:off x="8074855" y="1519311"/>
            <a:ext cx="495177" cy="942535"/>
          </a:xfrm>
          <a:custGeom>
            <a:avLst/>
            <a:gdLst>
              <a:gd name="connsiteX0" fmla="*/ 0 w 495177"/>
              <a:gd name="connsiteY0" fmla="*/ 0 h 942535"/>
              <a:gd name="connsiteX1" fmla="*/ 42203 w 495177"/>
              <a:gd name="connsiteY1" fmla="*/ 28135 h 942535"/>
              <a:gd name="connsiteX2" fmla="*/ 70339 w 495177"/>
              <a:gd name="connsiteY2" fmla="*/ 56271 h 942535"/>
              <a:gd name="connsiteX3" fmla="*/ 154745 w 495177"/>
              <a:gd name="connsiteY3" fmla="*/ 112541 h 942535"/>
              <a:gd name="connsiteX4" fmla="*/ 182880 w 495177"/>
              <a:gd name="connsiteY4" fmla="*/ 154744 h 942535"/>
              <a:gd name="connsiteX5" fmla="*/ 295422 w 495177"/>
              <a:gd name="connsiteY5" fmla="*/ 239151 h 942535"/>
              <a:gd name="connsiteX6" fmla="*/ 379828 w 495177"/>
              <a:gd name="connsiteY6" fmla="*/ 365760 h 942535"/>
              <a:gd name="connsiteX7" fmla="*/ 407963 w 495177"/>
              <a:gd name="connsiteY7" fmla="*/ 407963 h 942535"/>
              <a:gd name="connsiteX8" fmla="*/ 450167 w 495177"/>
              <a:gd name="connsiteY8" fmla="*/ 478301 h 942535"/>
              <a:gd name="connsiteX9" fmla="*/ 478302 w 495177"/>
              <a:gd name="connsiteY9" fmla="*/ 604911 h 942535"/>
              <a:gd name="connsiteX10" fmla="*/ 492370 w 495177"/>
              <a:gd name="connsiteY10" fmla="*/ 942535 h 94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177" h="942535">
                <a:moveTo>
                  <a:pt x="0" y="0"/>
                </a:moveTo>
                <a:cubicBezTo>
                  <a:pt x="14068" y="9378"/>
                  <a:pt x="29001" y="17573"/>
                  <a:pt x="42203" y="28135"/>
                </a:cubicBezTo>
                <a:cubicBezTo>
                  <a:pt x="52560" y="36421"/>
                  <a:pt x="59728" y="48313"/>
                  <a:pt x="70339" y="56271"/>
                </a:cubicBezTo>
                <a:cubicBezTo>
                  <a:pt x="97391" y="76560"/>
                  <a:pt x="154745" y="112541"/>
                  <a:pt x="154745" y="112541"/>
                </a:cubicBezTo>
                <a:cubicBezTo>
                  <a:pt x="164123" y="126609"/>
                  <a:pt x="170156" y="143611"/>
                  <a:pt x="182880" y="154744"/>
                </a:cubicBezTo>
                <a:cubicBezTo>
                  <a:pt x="225213" y="191785"/>
                  <a:pt x="264208" y="197532"/>
                  <a:pt x="295422" y="239151"/>
                </a:cubicBezTo>
                <a:cubicBezTo>
                  <a:pt x="295432" y="239165"/>
                  <a:pt x="365756" y="344651"/>
                  <a:pt x="379828" y="365760"/>
                </a:cubicBezTo>
                <a:cubicBezTo>
                  <a:pt x="389206" y="379828"/>
                  <a:pt x="402616" y="391923"/>
                  <a:pt x="407963" y="407963"/>
                </a:cubicBezTo>
                <a:cubicBezTo>
                  <a:pt x="426225" y="462749"/>
                  <a:pt x="411545" y="439681"/>
                  <a:pt x="450167" y="478301"/>
                </a:cubicBezTo>
                <a:cubicBezTo>
                  <a:pt x="457998" y="509626"/>
                  <a:pt x="475326" y="575152"/>
                  <a:pt x="478302" y="604911"/>
                </a:cubicBezTo>
                <a:cubicBezTo>
                  <a:pt x="495177" y="773661"/>
                  <a:pt x="492370" y="795944"/>
                  <a:pt x="492370" y="942535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5" name="手繪多邊形 24"/>
          <p:cNvSpPr/>
          <p:nvPr/>
        </p:nvSpPr>
        <p:spPr bwMode="auto">
          <a:xfrm>
            <a:off x="8081889" y="2743200"/>
            <a:ext cx="528711" cy="851300"/>
          </a:xfrm>
          <a:custGeom>
            <a:avLst/>
            <a:gdLst>
              <a:gd name="connsiteX0" fmla="*/ 604911 w 604911"/>
              <a:gd name="connsiteY0" fmla="*/ 0 h 851300"/>
              <a:gd name="connsiteX1" fmla="*/ 590843 w 604911"/>
              <a:gd name="connsiteY1" fmla="*/ 196948 h 851300"/>
              <a:gd name="connsiteX2" fmla="*/ 562708 w 604911"/>
              <a:gd name="connsiteY2" fmla="*/ 281354 h 851300"/>
              <a:gd name="connsiteX3" fmla="*/ 548640 w 604911"/>
              <a:gd name="connsiteY3" fmla="*/ 323557 h 851300"/>
              <a:gd name="connsiteX4" fmla="*/ 492369 w 604911"/>
              <a:gd name="connsiteY4" fmla="*/ 393896 h 851300"/>
              <a:gd name="connsiteX5" fmla="*/ 436098 w 604911"/>
              <a:gd name="connsiteY5" fmla="*/ 478302 h 851300"/>
              <a:gd name="connsiteX6" fmla="*/ 393895 w 604911"/>
              <a:gd name="connsiteY6" fmla="*/ 562708 h 851300"/>
              <a:gd name="connsiteX7" fmla="*/ 351692 w 604911"/>
              <a:gd name="connsiteY7" fmla="*/ 576776 h 851300"/>
              <a:gd name="connsiteX8" fmla="*/ 267286 w 604911"/>
              <a:gd name="connsiteY8" fmla="*/ 647114 h 851300"/>
              <a:gd name="connsiteX9" fmla="*/ 211015 w 604911"/>
              <a:gd name="connsiteY9" fmla="*/ 689317 h 851300"/>
              <a:gd name="connsiteX10" fmla="*/ 168812 w 604911"/>
              <a:gd name="connsiteY10" fmla="*/ 703385 h 851300"/>
              <a:gd name="connsiteX11" fmla="*/ 140677 w 604911"/>
              <a:gd name="connsiteY11" fmla="*/ 745588 h 851300"/>
              <a:gd name="connsiteX12" fmla="*/ 70338 w 604911"/>
              <a:gd name="connsiteY12" fmla="*/ 801859 h 851300"/>
              <a:gd name="connsiteX13" fmla="*/ 42203 w 604911"/>
              <a:gd name="connsiteY13" fmla="*/ 844062 h 851300"/>
              <a:gd name="connsiteX14" fmla="*/ 0 w 604911"/>
              <a:gd name="connsiteY14" fmla="*/ 844062 h 8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911" h="851300">
                <a:moveTo>
                  <a:pt x="604911" y="0"/>
                </a:moveTo>
                <a:cubicBezTo>
                  <a:pt x="600222" y="65649"/>
                  <a:pt x="600606" y="131860"/>
                  <a:pt x="590843" y="196948"/>
                </a:cubicBezTo>
                <a:cubicBezTo>
                  <a:pt x="586444" y="226277"/>
                  <a:pt x="572086" y="253219"/>
                  <a:pt x="562708" y="281354"/>
                </a:cubicBezTo>
                <a:lnTo>
                  <a:pt x="548640" y="323557"/>
                </a:lnTo>
                <a:cubicBezTo>
                  <a:pt x="539767" y="350174"/>
                  <a:pt x="511576" y="374688"/>
                  <a:pt x="492369" y="393896"/>
                </a:cubicBezTo>
                <a:cubicBezTo>
                  <a:pt x="458918" y="494247"/>
                  <a:pt x="506351" y="372921"/>
                  <a:pt x="436098" y="478302"/>
                </a:cubicBezTo>
                <a:cubicBezTo>
                  <a:pt x="406971" y="521993"/>
                  <a:pt x="441332" y="524758"/>
                  <a:pt x="393895" y="562708"/>
                </a:cubicBezTo>
                <a:cubicBezTo>
                  <a:pt x="382316" y="571971"/>
                  <a:pt x="365760" y="572087"/>
                  <a:pt x="351692" y="576776"/>
                </a:cubicBezTo>
                <a:cubicBezTo>
                  <a:pt x="286010" y="642458"/>
                  <a:pt x="335835" y="598151"/>
                  <a:pt x="267286" y="647114"/>
                </a:cubicBezTo>
                <a:cubicBezTo>
                  <a:pt x="248207" y="660742"/>
                  <a:pt x="231372" y="677684"/>
                  <a:pt x="211015" y="689317"/>
                </a:cubicBezTo>
                <a:cubicBezTo>
                  <a:pt x="198140" y="696674"/>
                  <a:pt x="182880" y="698696"/>
                  <a:pt x="168812" y="703385"/>
                </a:cubicBezTo>
                <a:cubicBezTo>
                  <a:pt x="159434" y="717453"/>
                  <a:pt x="152632" y="733633"/>
                  <a:pt x="140677" y="745588"/>
                </a:cubicBezTo>
                <a:cubicBezTo>
                  <a:pt x="67558" y="818707"/>
                  <a:pt x="126025" y="732250"/>
                  <a:pt x="70338" y="801859"/>
                </a:cubicBezTo>
                <a:cubicBezTo>
                  <a:pt x="59776" y="815061"/>
                  <a:pt x="56701" y="835363"/>
                  <a:pt x="42203" y="844062"/>
                </a:cubicBezTo>
                <a:cubicBezTo>
                  <a:pt x="30140" y="851300"/>
                  <a:pt x="14068" y="844062"/>
                  <a:pt x="0" y="844062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234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K66F Interrupt Sources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 smtClean="0"/>
              <a:t>K66F CPU core has </a:t>
            </a:r>
            <a:r>
              <a:rPr lang="en-US" altLang="zh-TW" sz="2800" dirty="0" smtClean="0">
                <a:solidFill>
                  <a:srgbClr val="0033CC"/>
                </a:solidFill>
              </a:rPr>
              <a:t>nested vector interrupt controller </a:t>
            </a:r>
            <a:r>
              <a:rPr lang="en-US" altLang="zh-TW" sz="2800" dirty="0" smtClean="0"/>
              <a:t>(NVIC) with </a:t>
            </a:r>
            <a:r>
              <a:rPr lang="en-US" altLang="zh-TW" sz="2800" dirty="0" smtClean="0">
                <a:solidFill>
                  <a:srgbClr val="0033CC"/>
                </a:solidFill>
              </a:rPr>
              <a:t>16 priority levels </a:t>
            </a:r>
            <a:r>
              <a:rPr lang="en-US" altLang="zh-TW" sz="2800" dirty="0" smtClean="0"/>
              <a:t>to handle interrupts.</a:t>
            </a:r>
          </a:p>
          <a:p>
            <a:r>
              <a:rPr lang="en-US" altLang="zh-TW" sz="2800" dirty="0" smtClean="0"/>
              <a:t>The </a:t>
            </a:r>
            <a:r>
              <a:rPr lang="en-US" altLang="zh-TW" sz="2800" dirty="0" smtClean="0">
                <a:solidFill>
                  <a:srgbClr val="C00000"/>
                </a:solidFill>
              </a:rPr>
              <a:t>interrupt source assignments </a:t>
            </a:r>
            <a:r>
              <a:rPr lang="en-US" altLang="zh-TW" sz="2800" dirty="0" smtClean="0"/>
              <a:t>table:</a:t>
            </a:r>
          </a:p>
          <a:p>
            <a:pPr lvl="1"/>
            <a:r>
              <a:rPr lang="en-US" altLang="zh-TW" dirty="0" smtClean="0">
                <a:solidFill>
                  <a:srgbClr val="0033CC"/>
                </a:solidFill>
              </a:rPr>
              <a:t>Vector number </a:t>
            </a:r>
            <a:r>
              <a:rPr lang="en-US" altLang="zh-TW" dirty="0" smtClean="0"/>
              <a:t>— the value stored on the stack when an interrupt is serviced.</a:t>
            </a:r>
          </a:p>
          <a:p>
            <a:pPr lvl="1"/>
            <a:r>
              <a:rPr lang="en-US" altLang="zh-TW" dirty="0" smtClean="0">
                <a:solidFill>
                  <a:srgbClr val="0033CC"/>
                </a:solidFill>
              </a:rPr>
              <a:t>IRQ number</a:t>
            </a:r>
            <a:r>
              <a:rPr lang="en-US" altLang="zh-TW" dirty="0" smtClean="0"/>
              <a:t> — non-core interrupt source count, which is the vector number minus 16.</a:t>
            </a:r>
          </a:p>
          <a:p>
            <a:pPr lvl="1"/>
            <a:r>
              <a:rPr lang="en-US" altLang="zh-TW" dirty="0" smtClean="0">
                <a:solidFill>
                  <a:srgbClr val="0033CC"/>
                </a:solidFill>
              </a:rPr>
              <a:t>Source module/description</a:t>
            </a:r>
          </a:p>
          <a:p>
            <a:pPr lvl="2"/>
            <a:r>
              <a:rPr lang="en-US" altLang="zh-TW" dirty="0" smtClean="0"/>
              <a:t>DMA, I2C, SPI, UART, ADC, DAC, CMP, RTC, PIT, </a:t>
            </a:r>
            <a:r>
              <a:rPr lang="en-US" altLang="zh-TW" dirty="0" smtClean="0">
                <a:solidFill>
                  <a:srgbClr val="C00000"/>
                </a:solidFill>
              </a:rPr>
              <a:t>Port pin detect (Port A, B, C, D, E)</a:t>
            </a:r>
            <a:r>
              <a:rPr lang="en-US" altLang="zh-TW" dirty="0" smtClean="0"/>
              <a:t>, CAN, </a:t>
            </a:r>
            <a:r>
              <a:rPr lang="en-US" altLang="zh-TW" dirty="0" err="1" smtClean="0"/>
              <a:t>ethernet</a:t>
            </a:r>
            <a:r>
              <a:rPr lang="en-US" altLang="zh-TW" dirty="0" smtClean="0"/>
              <a:t>, USB, software interrupt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Consolas" panose="020B0609020204030204" pitchFamily="49" charset="0"/>
                <a:cs typeface="Consolas" panose="020B0609020204030204" pitchFamily="49" charset="0"/>
              </a:rPr>
              <a:t>InterruptIn</a:t>
            </a:r>
            <a:endParaRPr kumimoji="1"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11662"/>
          </a:xfrm>
        </p:spPr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>
                <a:solidFill>
                  <a:srgbClr val="C00000"/>
                </a:solidFill>
              </a:rPr>
              <a:t>mbed</a:t>
            </a:r>
            <a:r>
              <a:rPr lang="en-US" altLang="zh-TW" dirty="0">
                <a:solidFill>
                  <a:srgbClr val="C00000"/>
                </a:solidFill>
              </a:rPr>
              <a:t> API </a:t>
            </a:r>
            <a:r>
              <a:rPr lang="en-US" altLang="zh-TW" dirty="0"/>
              <a:t>exploits only a </a:t>
            </a:r>
            <a:r>
              <a:rPr lang="en-US" altLang="zh-TW" dirty="0">
                <a:solidFill>
                  <a:srgbClr val="0033CC"/>
                </a:solidFill>
              </a:rPr>
              <a:t>small subset </a:t>
            </a:r>
            <a:r>
              <a:rPr lang="en-US" altLang="zh-TW" dirty="0"/>
              <a:t>of the interrupt capability of the </a:t>
            </a:r>
            <a:r>
              <a:rPr lang="en-US" altLang="zh-TW" dirty="0" smtClean="0"/>
              <a:t>K66F microcontroller for each pin can interrupt. </a:t>
            </a:r>
            <a:endParaRPr lang="en-US" altLang="zh-TW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dirty="0" err="1" smtClean="0">
                <a:solidFill>
                  <a:srgbClr val="0033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InterruptIn</a:t>
            </a:r>
            <a:r>
              <a:rPr lang="en-US" altLang="zh-TW" dirty="0" smtClean="0"/>
              <a:t> </a:t>
            </a:r>
            <a:r>
              <a:rPr lang="en-US" altLang="zh-TW" dirty="0"/>
              <a:t>API</a:t>
            </a:r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8</a:t>
            </a:fld>
            <a:endParaRPr lang="en-US" altLang="zh-TW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EEA0533-AB00-8D4F-A92A-294A64E04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71589"/>
              </p:ext>
            </p:extLst>
          </p:nvPr>
        </p:nvGraphicFramePr>
        <p:xfrm>
          <a:off x="309304" y="3861048"/>
          <a:ext cx="8583176" cy="2370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052"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ction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Usa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erru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tIn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onn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 the </a:t>
                      </a:r>
                      <a:r>
                        <a:rPr sz="20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2000" spc="-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fie</a:t>
                      </a:r>
                      <a:r>
                        <a:rPr sz="20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3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pin</a:t>
                      </a:r>
                      <a:endParaRPr sz="2000" dirty="0">
                        <a:solidFill>
                          <a:srgbClr val="0033CC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rise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when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6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sin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edge</a:t>
                      </a:r>
                      <a:r>
                        <a:rPr sz="2000" spc="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5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on</a:t>
                      </a:r>
                      <a:r>
                        <a:rPr lang="en-US" sz="20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 smtClean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1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51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b="1" spc="-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all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55244">
                        <a:lnSpc>
                          <a:spcPct val="101099"/>
                        </a:lnSpc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ach a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o</a:t>
                      </a:r>
                      <a:r>
                        <a:rPr sz="20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63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 the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0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1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pi</a:t>
                      </a:r>
                      <a:r>
                        <a:rPr sz="20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1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33CC"/>
                          </a:solidFill>
                          <a:latin typeface="Calibri"/>
                          <a:cs typeface="Calibri"/>
                        </a:rPr>
                        <a:t>mode</a:t>
                      </a:r>
                      <a:r>
                        <a:rPr lang="en-US" altLang="zh-TW" sz="200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lang="en-US" altLang="zh-TW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PullUp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TW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PullDown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TW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PullNone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zh-TW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PullDefault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00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6CF11F-4E58-2A45-891E-2CA86EB3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</a:t>
            </a:r>
            <a:r>
              <a:rPr lang="en-US" altLang="zh-TW" dirty="0" err="1">
                <a:latin typeface="Consolas" panose="020B0609020204030204" pitchFamily="49" charset="0"/>
                <a:cs typeface="Consolas" panose="020B0609020204030204" pitchFamily="49" charset="0"/>
              </a:rPr>
              <a:t>InterruptIn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2A6AB0-D8E5-1E42-9BF3-36F56856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2"/>
            <a:ext cx="8077200" cy="4986337"/>
          </a:xfrm>
        </p:spPr>
        <p:txBody>
          <a:bodyPr>
            <a:normAutofit fontScale="55000" lnSpcReduction="20000"/>
          </a:bodyPr>
          <a:lstStyle/>
          <a:p>
            <a:pPr marL="0" indent="0" defTabSz="358775">
              <a:buNone/>
            </a:pP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/* Program Example 9.1: Simple interrupt example. SW2 causes interrupt </a:t>
            </a:r>
            <a:r>
              <a:rPr lang="en-US" altLang="zh-TW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turn LED1 on or </a:t>
            </a:r>
            <a:r>
              <a:rPr lang="en-US" altLang="zh-TW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 on demand. </a:t>
            </a:r>
            <a:r>
              <a:rPr lang="en-US" altLang="zh-TW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*/</a:t>
            </a:r>
            <a:r>
              <a:rPr lang="en-US" altLang="zh-TW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#include "</a:t>
            </a:r>
            <a:r>
              <a:rPr lang="en-US" altLang="zh-TW" dirty="0" err="1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mbed.h</a:t>
            </a:r>
            <a:r>
              <a:rPr lang="en-US" altLang="zh-TW" dirty="0">
                <a:solidFill>
                  <a:srgbClr val="804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 marL="0" indent="0" defTabSz="358775">
              <a:buNone/>
            </a:pPr>
            <a:endParaRPr lang="en-US" altLang="zh-TW" dirty="0">
              <a:solidFill>
                <a:srgbClr val="804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InterruptIn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SW2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DigitalOut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8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ISR1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  <a:tabLst>
                <a:tab pos="358775" algn="l"/>
              </a:tabLst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led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led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r>
              <a:rPr lang="en-US" altLang="zh-TW" dirty="0" err="1">
                <a:solidFill>
                  <a:srgbClr val="8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main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(){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button</a:t>
            </a:r>
            <a:r>
              <a:rPr lang="en-US" altLang="zh-TW" b="1" dirty="0" err="1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(&amp;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endParaRPr lang="en-US" altLang="zh-TW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8775">
              <a:buNone/>
            </a:pPr>
            <a:r>
              <a:rPr lang="en-US" altLang="zh-TW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while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TW" dirty="0">
                <a:solidFill>
                  <a:srgbClr val="FF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){</a:t>
            </a:r>
          </a:p>
          <a:p>
            <a:pPr marL="0" indent="0" defTabSz="358775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}</a:t>
            </a:r>
            <a:r>
              <a:rPr lang="en-US" altLang="zh-TW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358775">
              <a:buNone/>
            </a:pPr>
            <a:r>
              <a:rPr lang="en-US" altLang="zh-TW" b="1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8878F0-DF1F-B743-93B4-28C24774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989FE95-98E8-C846-A962-580BDB71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035" y="3654025"/>
            <a:ext cx="3169612" cy="27539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D9BA313-D46F-D34B-94C5-3071FB45EAF3}"/>
              </a:ext>
            </a:extLst>
          </p:cNvPr>
          <p:cNvSpPr/>
          <p:nvPr/>
        </p:nvSpPr>
        <p:spPr bwMode="auto">
          <a:xfrm>
            <a:off x="7407315" y="5634245"/>
            <a:ext cx="649332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FA7FA9-E70B-BD44-922A-EA73170D4F28}"/>
              </a:ext>
            </a:extLst>
          </p:cNvPr>
          <p:cNvSpPr/>
          <p:nvPr/>
        </p:nvSpPr>
        <p:spPr>
          <a:xfrm>
            <a:off x="7672172" y="532272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SW2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3D3910-A8F0-924D-9FFD-40AE1D37C65C}"/>
              </a:ext>
            </a:extLst>
          </p:cNvPr>
          <p:cNvSpPr/>
          <p:nvPr/>
        </p:nvSpPr>
        <p:spPr bwMode="auto">
          <a:xfrm>
            <a:off x="7222122" y="5997537"/>
            <a:ext cx="649332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E761CF-25AE-7442-9FC7-35DE03B3B787}"/>
              </a:ext>
            </a:extLst>
          </p:cNvPr>
          <p:cNvSpPr/>
          <p:nvPr/>
        </p:nvSpPr>
        <p:spPr>
          <a:xfrm>
            <a:off x="7125026" y="631914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LED1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21107</TotalTime>
  <Pages>2</Pages>
  <Words>2775</Words>
  <Application>Microsoft Office PowerPoint</Application>
  <PresentationFormat>如螢幕大小 (4:3)</PresentationFormat>
  <Paragraphs>430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4" baseType="lpstr">
      <vt:lpstr>PMingLiU</vt:lpstr>
      <vt:lpstr>PMingLiU</vt:lpstr>
      <vt:lpstr>標楷體</vt:lpstr>
      <vt:lpstr>標楷體</vt:lpstr>
      <vt:lpstr>Arial</vt:lpstr>
      <vt:lpstr>Calibri</vt:lpstr>
      <vt:lpstr>Century Gothic</vt:lpstr>
      <vt:lpstr>Consolas</vt:lpstr>
      <vt:lpstr>Times New Roman</vt:lpstr>
      <vt:lpstr>Wingdings</vt:lpstr>
      <vt:lpstr>Network</vt:lpstr>
      <vt:lpstr>Chapter 7:Interrupts, Timers and Tasks</vt:lpstr>
      <vt:lpstr>Tasks: Event-Triggered and Time-Triggered</vt:lpstr>
      <vt:lpstr>How to process hardware event?</vt:lpstr>
      <vt:lpstr>Polling</vt:lpstr>
      <vt:lpstr>Checking Two Buttons by Polling</vt:lpstr>
      <vt:lpstr>Interrupt </vt:lpstr>
      <vt:lpstr>K66F Interrupt Sources </vt:lpstr>
      <vt:lpstr>InterruptIn</vt:lpstr>
      <vt:lpstr>Example of InterruptIn</vt:lpstr>
      <vt:lpstr>More on interrupt</vt:lpstr>
      <vt:lpstr> Testing Interrupt Latency </vt:lpstr>
      <vt:lpstr> Testing Interrupt Latency </vt:lpstr>
      <vt:lpstr>Interrupts from analog inputs</vt:lpstr>
      <vt:lpstr>Digital Counter</vt:lpstr>
      <vt:lpstr>Four-bit Asynchronous Up Counter</vt:lpstr>
      <vt:lpstr>Timer</vt:lpstr>
      <vt:lpstr> Counting and Timing – Interrupt on Overflow </vt:lpstr>
      <vt:lpstr>Timer</vt:lpstr>
      <vt:lpstr>Example of Timer</vt:lpstr>
      <vt:lpstr>Multiple Timers</vt:lpstr>
      <vt:lpstr>Timeout</vt:lpstr>
      <vt:lpstr>Example of Timeout </vt:lpstr>
      <vt:lpstr>Ticker</vt:lpstr>
      <vt:lpstr>Example of Ticker </vt:lpstr>
      <vt:lpstr>The real time clock</vt:lpstr>
      <vt:lpstr>RTC API</vt:lpstr>
      <vt:lpstr>  Example of real time clock</vt:lpstr>
      <vt:lpstr>An application --- debouncing</vt:lpstr>
      <vt:lpstr>Event driven LED Switching with Switch Debounce</vt:lpstr>
      <vt:lpstr>Tasks in Real Time OS</vt:lpstr>
      <vt:lpstr>RTOS Scheduling</vt:lpstr>
      <vt:lpstr>Chapter Review</vt:lpstr>
      <vt:lpstr>Demo &amp; Checkpoints </vt:lpstr>
    </vt:vector>
  </TitlesOfParts>
  <Company>EE 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EE6470 Course Introduction</dc:title>
  <dc:subject/>
  <dc:creator>Jing-Jia Liou</dc:creator>
  <cp:keywords/>
  <dc:description/>
  <cp:lastModifiedBy>傳堯 賴</cp:lastModifiedBy>
  <cp:revision>1186</cp:revision>
  <cp:lastPrinted>2016-09-10T01:08:14Z</cp:lastPrinted>
  <dcterms:created xsi:type="dcterms:W3CDTF">1999-03-09T06:40:43Z</dcterms:created>
  <dcterms:modified xsi:type="dcterms:W3CDTF">2019-04-02T09:58:08Z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C:\WINNT\Profiles\sy.huang\桌面\Shi-Yu\PowerPoint\SRAM-BIST</vt:lpwstr>
  </property>
  <property fmtid="{D5CDD505-2E9C-101B-9397-08002B2CF9AE}" pid="22" name="EncodingType">
    <vt:i4>-99</vt:i4>
  </property>
</Properties>
</file>