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Lst>
  <p:notesMasterIdLst>
    <p:notesMasterId r:id="rId53"/>
  </p:notesMasterIdLst>
  <p:handoutMasterIdLst>
    <p:handoutMasterId r:id="rId54"/>
  </p:handoutMasterIdLst>
  <p:sldIdLst>
    <p:sldId id="529" r:id="rId2"/>
    <p:sldId id="531" r:id="rId3"/>
    <p:sldId id="532" r:id="rId4"/>
    <p:sldId id="533" r:id="rId5"/>
    <p:sldId id="579" r:id="rId6"/>
    <p:sldId id="535" r:id="rId7"/>
    <p:sldId id="580" r:id="rId8"/>
    <p:sldId id="581" r:id="rId9"/>
    <p:sldId id="534" r:id="rId10"/>
    <p:sldId id="536" r:id="rId11"/>
    <p:sldId id="537" r:id="rId12"/>
    <p:sldId id="538" r:id="rId13"/>
    <p:sldId id="539" r:id="rId14"/>
    <p:sldId id="540" r:id="rId15"/>
    <p:sldId id="541" r:id="rId16"/>
    <p:sldId id="582" r:id="rId17"/>
    <p:sldId id="562" r:id="rId18"/>
    <p:sldId id="542" r:id="rId19"/>
    <p:sldId id="543" r:id="rId20"/>
    <p:sldId id="544" r:id="rId21"/>
    <p:sldId id="545" r:id="rId22"/>
    <p:sldId id="546" r:id="rId23"/>
    <p:sldId id="547" r:id="rId24"/>
    <p:sldId id="548" r:id="rId25"/>
    <p:sldId id="549" r:id="rId26"/>
    <p:sldId id="550" r:id="rId27"/>
    <p:sldId id="551" r:id="rId28"/>
    <p:sldId id="552" r:id="rId29"/>
    <p:sldId id="553" r:id="rId30"/>
    <p:sldId id="554" r:id="rId31"/>
    <p:sldId id="555" r:id="rId32"/>
    <p:sldId id="566" r:id="rId33"/>
    <p:sldId id="556" r:id="rId34"/>
    <p:sldId id="573" r:id="rId35"/>
    <p:sldId id="574" r:id="rId36"/>
    <p:sldId id="557" r:id="rId37"/>
    <p:sldId id="558" r:id="rId38"/>
    <p:sldId id="559" r:id="rId39"/>
    <p:sldId id="560" r:id="rId40"/>
    <p:sldId id="575" r:id="rId41"/>
    <p:sldId id="577" r:id="rId42"/>
    <p:sldId id="578" r:id="rId43"/>
    <p:sldId id="561" r:id="rId44"/>
    <p:sldId id="567" r:id="rId45"/>
    <p:sldId id="568" r:id="rId46"/>
    <p:sldId id="569" r:id="rId47"/>
    <p:sldId id="570" r:id="rId48"/>
    <p:sldId id="298" r:id="rId49"/>
    <p:sldId id="576" r:id="rId50"/>
    <p:sldId id="571" r:id="rId51"/>
    <p:sldId id="530" r:id="rId52"/>
  </p:sldIdLst>
  <p:sldSz cx="9144000" cy="6858000" type="screen4x3"/>
  <p:notesSz cx="7099300" cy="10234613"/>
  <p:defaultTextStyle>
    <a:defPPr>
      <a:defRPr lang="zh-TW"/>
    </a:defPPr>
    <a:lvl1pPr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4319">
          <p15:clr>
            <a:srgbClr val="A4A3A4"/>
          </p15:clr>
        </p15:guide>
        <p15:guide id="2" pos="1824">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CC"/>
    <a:srgbClr val="CC00CC"/>
    <a:srgbClr val="3333FF"/>
    <a:srgbClr val="008000"/>
    <a:srgbClr val="0033CC"/>
    <a:srgbClr val="FF00FF"/>
    <a:srgbClr val="CC0099"/>
    <a:srgbClr val="CCFFCC"/>
    <a:srgbClr val="FFFF66"/>
    <a:srgbClr val="A1F4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25" autoAdjust="0"/>
    <p:restoredTop sz="94660" autoAdjust="0"/>
  </p:normalViewPr>
  <p:slideViewPr>
    <p:cSldViewPr>
      <p:cViewPr varScale="1">
        <p:scale>
          <a:sx n="82" d="100"/>
          <a:sy n="82" d="100"/>
        </p:scale>
        <p:origin x="1085" y="67"/>
      </p:cViewPr>
      <p:guideLst>
        <p:guide orient="horz" pos="4319"/>
        <p:guide pos="18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128" y="984"/>
      </p:cViewPr>
      <p:guideLst>
        <p:guide orient="horz" pos="3224"/>
        <p:guide pos="2236"/>
      </p:guideLst>
    </p:cSldViewPr>
  </p:notesViewPr>
  <p:gridSpacing cx="76330" cy="7633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88"/>
            <a:ext cx="3076575" cy="511176"/>
          </a:xfrm>
          <a:prstGeom prst="rect">
            <a:avLst/>
          </a:prstGeom>
          <a:noFill/>
          <a:ln w="9525">
            <a:noFill/>
            <a:miter lim="800000"/>
            <a:headEnd/>
            <a:tailEnd/>
          </a:ln>
          <a:effectLst/>
        </p:spPr>
        <p:txBody>
          <a:bodyPr vert="horz" wrap="square" lIns="20295" tIns="0" rIns="20295" bIns="0" numCol="1" anchor="t" anchorCtr="0" compatLnSpc="1">
            <a:prstTxWarp prst="textNoShape">
              <a:avLst/>
            </a:prstTxWarp>
          </a:bodyPr>
          <a:lstStyle>
            <a:lvl1pPr defTabSz="975772" eaLnBrk="0" hangingPunct="0">
              <a:defRPr sz="1100" i="1">
                <a:latin typeface="新細明體" pitchFamily="18" charset="-120"/>
                <a:ea typeface="新細明體" pitchFamily="18" charset="-120"/>
              </a:defRPr>
            </a:lvl1pPr>
          </a:lstStyle>
          <a:p>
            <a:pPr>
              <a:defRPr/>
            </a:pPr>
            <a:endParaRPr lang="en-US" altLang="zh-TW"/>
          </a:p>
        </p:txBody>
      </p:sp>
      <p:sp>
        <p:nvSpPr>
          <p:cNvPr id="3075" name="Rectangle 3"/>
          <p:cNvSpPr>
            <a:spLocks noGrp="1" noChangeArrowheads="1"/>
          </p:cNvSpPr>
          <p:nvPr>
            <p:ph type="dt" sz="quarter" idx="1"/>
          </p:nvPr>
        </p:nvSpPr>
        <p:spPr bwMode="auto">
          <a:xfrm>
            <a:off x="4022725" y="-1588"/>
            <a:ext cx="3076575" cy="511176"/>
          </a:xfrm>
          <a:prstGeom prst="rect">
            <a:avLst/>
          </a:prstGeom>
          <a:noFill/>
          <a:ln w="9525">
            <a:noFill/>
            <a:miter lim="800000"/>
            <a:headEnd/>
            <a:tailEnd/>
          </a:ln>
          <a:effectLst/>
        </p:spPr>
        <p:txBody>
          <a:bodyPr vert="horz" wrap="square" lIns="20295" tIns="0" rIns="20295" bIns="0" numCol="1" anchor="t" anchorCtr="0" compatLnSpc="1">
            <a:prstTxWarp prst="textNoShape">
              <a:avLst/>
            </a:prstTxWarp>
          </a:bodyPr>
          <a:lstStyle>
            <a:lvl1pPr algn="r" defTabSz="975772" eaLnBrk="0" hangingPunct="0">
              <a:defRPr sz="1100" i="1">
                <a:latin typeface="新細明體" pitchFamily="18" charset="-120"/>
                <a:ea typeface="新細明體" pitchFamily="18" charset="-120"/>
              </a:defRPr>
            </a:lvl1pPr>
          </a:lstStyle>
          <a:p>
            <a:pPr>
              <a:defRPr/>
            </a:pPr>
            <a:endParaRPr lang="en-US" altLang="zh-TW"/>
          </a:p>
        </p:txBody>
      </p:sp>
      <p:sp>
        <p:nvSpPr>
          <p:cNvPr id="3076" name="Rectangle 4"/>
          <p:cNvSpPr>
            <a:spLocks noGrp="1" noChangeArrowheads="1"/>
          </p:cNvSpPr>
          <p:nvPr>
            <p:ph type="ftr" sz="quarter" idx="2"/>
          </p:nvPr>
        </p:nvSpPr>
        <p:spPr bwMode="auto">
          <a:xfrm>
            <a:off x="0" y="9723438"/>
            <a:ext cx="3076575" cy="511175"/>
          </a:xfrm>
          <a:prstGeom prst="rect">
            <a:avLst/>
          </a:prstGeom>
          <a:noFill/>
          <a:ln w="9525">
            <a:noFill/>
            <a:miter lim="800000"/>
            <a:headEnd/>
            <a:tailEnd/>
          </a:ln>
          <a:effectLst/>
        </p:spPr>
        <p:txBody>
          <a:bodyPr vert="horz" wrap="square" lIns="20295" tIns="0" rIns="20295" bIns="0" numCol="1" anchor="b" anchorCtr="0" compatLnSpc="1">
            <a:prstTxWarp prst="textNoShape">
              <a:avLst/>
            </a:prstTxWarp>
          </a:bodyPr>
          <a:lstStyle>
            <a:lvl1pPr defTabSz="975772" eaLnBrk="0" hangingPunct="0">
              <a:defRPr sz="1100" i="1">
                <a:latin typeface="新細明體" pitchFamily="18" charset="-120"/>
                <a:ea typeface="新細明體" pitchFamily="18" charset="-120"/>
              </a:defRPr>
            </a:lvl1pPr>
          </a:lstStyle>
          <a:p>
            <a:pPr>
              <a:defRPr/>
            </a:pPr>
            <a:endParaRPr lang="en-US" altLang="zh-TW"/>
          </a:p>
        </p:txBody>
      </p:sp>
      <p:sp>
        <p:nvSpPr>
          <p:cNvPr id="3077" name="Rectangle 5"/>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a:effectLst/>
        </p:spPr>
        <p:txBody>
          <a:bodyPr vert="horz" wrap="square" lIns="20295" tIns="0" rIns="20295" bIns="0" numCol="1" anchor="b" anchorCtr="0" compatLnSpc="1">
            <a:prstTxWarp prst="textNoShape">
              <a:avLst/>
            </a:prstTxWarp>
          </a:bodyPr>
          <a:lstStyle>
            <a:lvl1pPr algn="r" defTabSz="974725" eaLnBrk="0" hangingPunct="0">
              <a:defRPr sz="1100" i="1">
                <a:latin typeface="新細明體" panose="02020500000000000000" pitchFamily="18" charset="-120"/>
              </a:defRPr>
            </a:lvl1pPr>
          </a:lstStyle>
          <a:p>
            <a:fld id="{4DCB05EC-3C53-4965-B7E4-41BF73EFAE88}" type="slidenum">
              <a:rPr lang="en-US" altLang="zh-TW"/>
              <a:pPr/>
              <a:t>‹#›</a:t>
            </a:fld>
            <a:endParaRPr lang="en-US" altLang="zh-TW"/>
          </a:p>
        </p:txBody>
      </p:sp>
    </p:spTree>
    <p:extLst>
      <p:ext uri="{BB962C8B-B14F-4D97-AF65-F5344CB8AC3E}">
        <p14:creationId xmlns:p14="http://schemas.microsoft.com/office/powerpoint/2010/main" val="3659685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88"/>
            <a:ext cx="3076575" cy="511176"/>
          </a:xfrm>
          <a:prstGeom prst="rect">
            <a:avLst/>
          </a:prstGeom>
          <a:noFill/>
          <a:ln w="9525">
            <a:noFill/>
            <a:miter lim="800000"/>
            <a:headEnd/>
            <a:tailEnd/>
          </a:ln>
          <a:effectLst/>
        </p:spPr>
        <p:txBody>
          <a:bodyPr vert="horz" wrap="square" lIns="20295" tIns="0" rIns="20295" bIns="0" numCol="1" anchor="t" anchorCtr="0" compatLnSpc="1">
            <a:prstTxWarp prst="textNoShape">
              <a:avLst/>
            </a:prstTxWarp>
          </a:bodyPr>
          <a:lstStyle>
            <a:lvl1pPr defTabSz="812310">
              <a:defRPr sz="1100" i="1">
                <a:latin typeface="Times New Roman" pitchFamily="18" charset="0"/>
                <a:ea typeface="新細明體" pitchFamily="18" charset="-120"/>
              </a:defRPr>
            </a:lvl1pPr>
          </a:lstStyle>
          <a:p>
            <a:pPr>
              <a:defRPr/>
            </a:pPr>
            <a:endParaRPr lang="en-US" altLang="zh-TW"/>
          </a:p>
        </p:txBody>
      </p:sp>
      <p:sp>
        <p:nvSpPr>
          <p:cNvPr id="2051" name="Rectangle 3"/>
          <p:cNvSpPr>
            <a:spLocks noGrp="1" noChangeArrowheads="1"/>
          </p:cNvSpPr>
          <p:nvPr>
            <p:ph type="dt" idx="1"/>
          </p:nvPr>
        </p:nvSpPr>
        <p:spPr bwMode="auto">
          <a:xfrm>
            <a:off x="4022725" y="-1588"/>
            <a:ext cx="3076575" cy="511176"/>
          </a:xfrm>
          <a:prstGeom prst="rect">
            <a:avLst/>
          </a:prstGeom>
          <a:noFill/>
          <a:ln w="9525">
            <a:noFill/>
            <a:miter lim="800000"/>
            <a:headEnd/>
            <a:tailEnd/>
          </a:ln>
          <a:effectLst/>
        </p:spPr>
        <p:txBody>
          <a:bodyPr vert="horz" wrap="square" lIns="20295" tIns="0" rIns="20295" bIns="0" numCol="1" anchor="t" anchorCtr="0" compatLnSpc="1">
            <a:prstTxWarp prst="textNoShape">
              <a:avLst/>
            </a:prstTxWarp>
          </a:bodyPr>
          <a:lstStyle>
            <a:lvl1pPr algn="r" defTabSz="812310">
              <a:defRPr sz="1100" i="1">
                <a:latin typeface="Times New Roman" pitchFamily="18" charset="0"/>
                <a:ea typeface="新細明體" pitchFamily="18" charset="-120"/>
              </a:defRPr>
            </a:lvl1pPr>
          </a:lstStyle>
          <a:p>
            <a:pPr>
              <a:defRPr/>
            </a:pPr>
            <a:endParaRPr lang="en-US" altLang="zh-TW"/>
          </a:p>
        </p:txBody>
      </p:sp>
      <p:sp>
        <p:nvSpPr>
          <p:cNvPr id="2052" name="Rectangle 4"/>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20295" tIns="0" rIns="20295" bIns="0" numCol="1" anchor="b" anchorCtr="0" compatLnSpc="1">
            <a:prstTxWarp prst="textNoShape">
              <a:avLst/>
            </a:prstTxWarp>
          </a:bodyPr>
          <a:lstStyle>
            <a:lvl1pPr defTabSz="812310">
              <a:defRPr sz="1100" i="1">
                <a:latin typeface="Times New Roman" pitchFamily="18" charset="0"/>
                <a:ea typeface="新細明體" pitchFamily="18" charset="-120"/>
              </a:defRPr>
            </a:lvl1pPr>
          </a:lstStyle>
          <a:p>
            <a:pPr>
              <a:defRPr/>
            </a:pPr>
            <a:endParaRPr lang="en-US" altLang="zh-TW"/>
          </a:p>
        </p:txBody>
      </p:sp>
      <p:sp>
        <p:nvSpPr>
          <p:cNvPr id="2053" name="Rectangle 5"/>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20295" tIns="0" rIns="20295" bIns="0" numCol="1" anchor="b" anchorCtr="0" compatLnSpc="1">
            <a:prstTxWarp prst="textNoShape">
              <a:avLst/>
            </a:prstTxWarp>
          </a:bodyPr>
          <a:lstStyle>
            <a:lvl1pPr algn="r" defTabSz="811213">
              <a:defRPr sz="1100" i="1">
                <a:latin typeface="Times New Roman" panose="02020603050405020304" pitchFamily="18" charset="0"/>
              </a:defRPr>
            </a:lvl1pPr>
          </a:lstStyle>
          <a:p>
            <a:fld id="{8079D710-78E2-487A-8580-E52430C6CA23}" type="slidenum">
              <a:rPr lang="en-US" altLang="zh-TW"/>
              <a:pPr/>
              <a:t>‹#›</a:t>
            </a:fld>
            <a:endParaRPr lang="en-US" altLang="zh-TW"/>
          </a:p>
        </p:txBody>
      </p:sp>
      <p:sp>
        <p:nvSpPr>
          <p:cNvPr id="2054" name="Rectangle 6"/>
          <p:cNvSpPr>
            <a:spLocks noGrp="1" noChangeArrowheads="1"/>
          </p:cNvSpPr>
          <p:nvPr>
            <p:ph type="body" sz="quarter" idx="3"/>
          </p:nvPr>
        </p:nvSpPr>
        <p:spPr bwMode="auto">
          <a:xfrm>
            <a:off x="942975" y="4860925"/>
            <a:ext cx="5210175" cy="4602163"/>
          </a:xfrm>
          <a:prstGeom prst="rect">
            <a:avLst/>
          </a:prstGeom>
          <a:noFill/>
          <a:ln w="9525">
            <a:noFill/>
            <a:miter lim="800000"/>
            <a:headEnd/>
            <a:tailEnd/>
          </a:ln>
          <a:effectLst/>
        </p:spPr>
        <p:txBody>
          <a:bodyPr vert="horz" wrap="square" lIns="98097" tIns="49049" rIns="98097" bIns="49049" numCol="1" anchor="t" anchorCtr="0" compatLnSpc="1">
            <a:prstTxWarp prst="textNoShape">
              <a:avLst/>
            </a:prstTxWarp>
          </a:bodyPr>
          <a:lstStyle/>
          <a:p>
            <a:pPr lvl="0"/>
            <a:r>
              <a:rPr lang="en-US" altLang="zh-TW" noProof="0"/>
              <a:t>Click to edit Master text styles</a:t>
            </a:r>
          </a:p>
          <a:p>
            <a:pPr lvl="1"/>
            <a:r>
              <a:rPr lang="en-US" altLang="zh-TW" noProof="0"/>
              <a:t>Second level</a:t>
            </a:r>
          </a:p>
          <a:p>
            <a:pPr lvl="2"/>
            <a:r>
              <a:rPr lang="en-US" altLang="zh-TW" noProof="0"/>
              <a:t>Third level</a:t>
            </a:r>
          </a:p>
          <a:p>
            <a:pPr lvl="3"/>
            <a:r>
              <a:rPr lang="en-US" altLang="zh-TW" noProof="0"/>
              <a:t>Fourth level</a:t>
            </a:r>
          </a:p>
          <a:p>
            <a:pPr lvl="4"/>
            <a:r>
              <a:rPr lang="en-US" altLang="zh-TW" noProof="0"/>
              <a:t>Fifth level</a:t>
            </a:r>
          </a:p>
        </p:txBody>
      </p:sp>
      <p:sp>
        <p:nvSpPr>
          <p:cNvPr id="17415" name="Rectangle 7"/>
          <p:cNvSpPr>
            <a:spLocks noGrp="1" noRot="1" noChangeAspect="1" noChangeArrowheads="1" noTextEdit="1"/>
          </p:cNvSpPr>
          <p:nvPr>
            <p:ph type="sldImg" idx="2"/>
          </p:nvPr>
        </p:nvSpPr>
        <p:spPr bwMode="auto">
          <a:xfrm>
            <a:off x="1000125" y="774700"/>
            <a:ext cx="5100638" cy="382428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sp>
    </p:spTree>
    <p:extLst>
      <p:ext uri="{BB962C8B-B14F-4D97-AF65-F5344CB8AC3E}">
        <p14:creationId xmlns:p14="http://schemas.microsoft.com/office/powerpoint/2010/main" val="2828280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新細明體" pitchFamily="18" charset="-12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新細明體" pitchFamily="18" charset="-12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新細明體" pitchFamily="18" charset="-12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新細明體" pitchFamily="18" charset="-12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新細明體" pitchFamily="18" charset="-12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11213"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defTabSz="811213"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defTabSz="811213"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defTabSz="811213"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defTabSz="811213"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defTabSz="8112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8112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8112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8112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20C2921D-1C75-4802-9B8E-43C1B9A6CB81}" type="slidenum">
              <a:rPr lang="en-US" altLang="zh-TW">
                <a:latin typeface="Times New Roman" panose="02020603050405020304" pitchFamily="18" charset="0"/>
              </a:rPr>
              <a:pPr eaLnBrk="1" hangingPunct="1"/>
              <a:t>1</a:t>
            </a:fld>
            <a:endParaRPr lang="en-US" altLang="zh-TW">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xfrm>
            <a:off x="1003300" y="776288"/>
            <a:ext cx="5095875" cy="3822700"/>
          </a:xfrm>
          <a:solidFill>
            <a:srgbClr val="FFFFFF"/>
          </a:solidFill>
          <a:ln/>
        </p:spPr>
      </p:sp>
      <p:sp>
        <p:nvSpPr>
          <p:cNvPr id="18436" name="Rectangle 3"/>
          <p:cNvSpPr>
            <a:spLocks noGrp="1" noChangeArrowheads="1"/>
          </p:cNvSpPr>
          <p:nvPr>
            <p:ph type="body" idx="1"/>
          </p:nvPr>
        </p:nvSpPr>
        <p:spPr>
          <a:xfrm>
            <a:off x="947738" y="4860925"/>
            <a:ext cx="5203825" cy="4603750"/>
          </a:xfrm>
          <a:solidFill>
            <a:srgbClr val="FFFFFF"/>
          </a:solidFill>
          <a:ln>
            <a:solidFill>
              <a:srgbClr val="000000"/>
            </a:solidFill>
          </a:ln>
        </p:spPr>
        <p:txBody>
          <a:bodyPr lIns="99023" tIns="49510" rIns="99023" bIns="49510"/>
          <a:lstStyle/>
          <a:p>
            <a:pPr eaLnBrk="1" hangingPunct="1"/>
            <a:endParaRPr lang="zh-TW" altLang="zh-TW"/>
          </a:p>
        </p:txBody>
      </p:sp>
    </p:spTree>
    <p:extLst>
      <p:ext uri="{BB962C8B-B14F-4D97-AF65-F5344CB8AC3E}">
        <p14:creationId xmlns:p14="http://schemas.microsoft.com/office/powerpoint/2010/main" val="1291468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zh-TW" altLang="en-US">
              <a:latin typeface="Arial" charset="0"/>
            </a:endParaRPr>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pPr>
                <a:defRPr/>
              </a:pPr>
              <a:endParaRPr lang="zh-TW" altLang="en-US">
                <a:latin typeface="Arial" charset="0"/>
              </a:endParaRPr>
            </a:p>
          </p:txBody>
        </p:sp>
        <p:sp>
          <p:nvSpPr>
            <p:cNvPr id="7"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pPr>
                <a:defRPr/>
              </a:pPr>
              <a:endParaRPr lang="zh-TW" altLang="en-US">
                <a:latin typeface="Arial" charset="0"/>
              </a:endParaRPr>
            </a:p>
          </p:txBody>
        </p:sp>
        <p:sp>
          <p:nvSpPr>
            <p:cNvPr id="8"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pPr>
                <a:defRPr/>
              </a:pPr>
              <a:endParaRPr lang="zh-TW" altLang="en-US">
                <a:latin typeface="Arial" charset="0"/>
              </a:endParaRPr>
            </a:p>
          </p:txBody>
        </p:sp>
        <p:sp>
          <p:nvSpPr>
            <p:cNvPr id="9"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pPr>
                <a:defRPr/>
              </a:pPr>
              <a:endParaRPr lang="zh-TW" altLang="en-US">
                <a:latin typeface="Arial" charset="0"/>
              </a:endParaRPr>
            </a:p>
          </p:txBody>
        </p:sp>
        <p:sp>
          <p:nvSpPr>
            <p:cNvPr id="10"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pPr>
                <a:defRPr/>
              </a:pPr>
              <a:endParaRPr lang="zh-TW" altLang="en-US">
                <a:latin typeface="Arial" charset="0"/>
              </a:endParaRPr>
            </a:p>
          </p:txBody>
        </p:sp>
        <p:sp>
          <p:nvSpPr>
            <p:cNvPr id="11"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pPr>
                <a:defRPr/>
              </a:pPr>
              <a:endParaRPr lang="zh-TW" altLang="en-US">
                <a:latin typeface="Arial" charset="0"/>
              </a:endParaRPr>
            </a:p>
          </p:txBody>
        </p:sp>
        <p:sp>
          <p:nvSpPr>
            <p:cNvPr id="12"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pPr>
                <a:defRPr/>
              </a:pPr>
              <a:endParaRPr lang="zh-TW" altLang="en-US">
                <a:latin typeface="Arial" charset="0"/>
              </a:endParaRPr>
            </a:p>
          </p:txBody>
        </p:sp>
        <p:sp>
          <p:nvSpPr>
            <p:cNvPr id="13"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pPr>
                <a:defRPr/>
              </a:pPr>
              <a:endParaRPr lang="zh-TW" altLang="en-US">
                <a:latin typeface="Arial" charset="0"/>
              </a:endParaRPr>
            </a:p>
          </p:txBody>
        </p:sp>
        <p:sp>
          <p:nvSpPr>
            <p:cNvPr id="14"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pPr>
                <a:defRPr/>
              </a:pPr>
              <a:endParaRPr lang="zh-TW" altLang="en-US">
                <a:latin typeface="Arial" charset="0"/>
              </a:endParaRPr>
            </a:p>
          </p:txBody>
        </p:sp>
        <p:sp>
          <p:nvSpPr>
            <p:cNvPr id="15"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pPr>
                <a:defRPr/>
              </a:pPr>
              <a:endParaRPr lang="zh-TW" altLang="en-US">
                <a:latin typeface="Arial" charset="0"/>
              </a:endParaRPr>
            </a:p>
          </p:txBody>
        </p:sp>
        <p:sp>
          <p:nvSpPr>
            <p:cNvPr id="16"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pPr>
                <a:defRPr/>
              </a:pPr>
              <a:endParaRPr lang="zh-TW" altLang="en-US">
                <a:latin typeface="Arial" charset="0"/>
              </a:endParaRPr>
            </a:p>
          </p:txBody>
        </p:sp>
        <p:sp>
          <p:nvSpPr>
            <p:cNvPr id="17"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pPr>
                <a:defRPr/>
              </a:pPr>
              <a:endParaRPr lang="zh-TW" altLang="en-US">
                <a:latin typeface="Arial" charset="0"/>
              </a:endParaRPr>
            </a:p>
          </p:txBody>
        </p:sp>
        <p:sp>
          <p:nvSpPr>
            <p:cNvPr id="18"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pPr>
                <a:defRPr/>
              </a:pPr>
              <a:endParaRPr lang="zh-TW" altLang="en-US">
                <a:latin typeface="Arial" charset="0"/>
              </a:endParaRPr>
            </a:p>
          </p:txBody>
        </p:sp>
        <p:sp>
          <p:nvSpPr>
            <p:cNvPr id="19"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pPr>
                <a:defRPr/>
              </a:pPr>
              <a:endParaRPr lang="zh-TW" altLang="en-US">
                <a:latin typeface="Arial" charset="0"/>
              </a:endParaRPr>
            </a:p>
          </p:txBody>
        </p:sp>
        <p:sp>
          <p:nvSpPr>
            <p:cNvPr id="20"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pPr>
                <a:defRPr/>
              </a:pPr>
              <a:endParaRPr lang="zh-TW" altLang="en-US">
                <a:latin typeface="Arial" charset="0"/>
              </a:endParaRPr>
            </a:p>
          </p:txBody>
        </p:sp>
        <p:sp>
          <p:nvSpPr>
            <p:cNvPr id="21"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pPr>
                <a:defRPr/>
              </a:pPr>
              <a:endParaRPr lang="zh-TW" altLang="en-US">
                <a:latin typeface="Arial" charset="0"/>
              </a:endParaRPr>
            </a:p>
          </p:txBody>
        </p:sp>
        <p:sp>
          <p:nvSpPr>
            <p:cNvPr id="22"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pPr>
                <a:defRPr/>
              </a:pPr>
              <a:endParaRPr lang="zh-TW" altLang="en-US">
                <a:latin typeface="Arial" charset="0"/>
              </a:endParaRPr>
            </a:p>
          </p:txBody>
        </p:sp>
        <p:sp>
          <p:nvSpPr>
            <p:cNvPr id="23"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pPr>
                <a:defRPr/>
              </a:pPr>
              <a:endParaRPr lang="zh-TW" altLang="en-US">
                <a:latin typeface="Arial" charset="0"/>
              </a:endParaRPr>
            </a:p>
          </p:txBody>
        </p:sp>
        <p:sp>
          <p:nvSpPr>
            <p:cNvPr id="24"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pPr>
                <a:defRPr/>
              </a:pPr>
              <a:endParaRPr lang="zh-TW" altLang="en-US">
                <a:latin typeface="Arial" charset="0"/>
              </a:endParaRPr>
            </a:p>
          </p:txBody>
        </p:sp>
        <p:sp>
          <p:nvSpPr>
            <p:cNvPr id="25"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pPr>
                <a:defRPr/>
              </a:pPr>
              <a:endParaRPr lang="zh-TW" altLang="en-US">
                <a:latin typeface="Arial" charset="0"/>
              </a:endParaRPr>
            </a:p>
          </p:txBody>
        </p:sp>
        <p:sp>
          <p:nvSpPr>
            <p:cNvPr id="26"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pPr>
                <a:defRPr/>
              </a:pPr>
              <a:endParaRPr lang="zh-TW" altLang="en-US">
                <a:latin typeface="Arial" charset="0"/>
              </a:endParaRPr>
            </a:p>
          </p:txBody>
        </p:sp>
        <p:sp>
          <p:nvSpPr>
            <p:cNvPr id="27"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pPr>
                <a:defRPr/>
              </a:pPr>
              <a:endParaRPr lang="zh-TW" altLang="en-US">
                <a:latin typeface="Arial" charset="0"/>
              </a:endParaRPr>
            </a:p>
          </p:txBody>
        </p:sp>
        <p:sp>
          <p:nvSpPr>
            <p:cNvPr id="28"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pPr>
                <a:defRPr/>
              </a:pPr>
              <a:endParaRPr lang="zh-TW" altLang="en-US">
                <a:latin typeface="Arial" charset="0"/>
              </a:endParaRPr>
            </a:p>
          </p:txBody>
        </p:sp>
        <p:sp>
          <p:nvSpPr>
            <p:cNvPr id="29"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pPr>
                <a:defRPr/>
              </a:pPr>
              <a:endParaRPr lang="zh-TW" altLang="en-US">
                <a:latin typeface="Arial" charset="0"/>
              </a:endParaRPr>
            </a:p>
          </p:txBody>
        </p:sp>
        <p:sp>
          <p:nvSpPr>
            <p:cNvPr id="30"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pPr>
                <a:defRPr/>
              </a:pPr>
              <a:endParaRPr lang="zh-TW" altLang="en-US">
                <a:latin typeface="Arial" charset="0"/>
              </a:endParaRPr>
            </a:p>
          </p:txBody>
        </p:sp>
        <p:sp>
          <p:nvSpPr>
            <p:cNvPr id="31"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pPr>
                <a:defRPr/>
              </a:pPr>
              <a:endParaRPr lang="zh-TW" altLang="en-US">
                <a:latin typeface="Arial" charset="0"/>
              </a:endParaRPr>
            </a:p>
          </p:txBody>
        </p:sp>
        <p:sp>
          <p:nvSpPr>
            <p:cNvPr id="32"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pPr>
                <a:defRPr/>
              </a:pPr>
              <a:endParaRPr lang="zh-TW" altLang="en-US">
                <a:latin typeface="Arial" charset="0"/>
              </a:endParaRPr>
            </a:p>
          </p:txBody>
        </p:sp>
        <p:sp>
          <p:nvSpPr>
            <p:cNvPr id="33"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pPr>
                <a:defRPr/>
              </a:pPr>
              <a:endParaRPr lang="zh-TW" altLang="en-US">
                <a:latin typeface="Arial" charset="0"/>
              </a:endParaRPr>
            </a:p>
          </p:txBody>
        </p:sp>
        <p:sp>
          <p:nvSpPr>
            <p:cNvPr id="34"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pPr>
                <a:defRPr/>
              </a:pPr>
              <a:endParaRPr lang="zh-TW" altLang="en-US">
                <a:latin typeface="Arial" charset="0"/>
              </a:endParaRPr>
            </a:p>
          </p:txBody>
        </p:sp>
        <p:sp>
          <p:nvSpPr>
            <p:cNvPr id="35"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pPr>
                <a:defRPr/>
              </a:pPr>
              <a:endParaRPr lang="zh-TW" altLang="en-US">
                <a:latin typeface="Arial" charset="0"/>
              </a:endParaRPr>
            </a:p>
          </p:txBody>
        </p:sp>
        <p:sp>
          <p:nvSpPr>
            <p:cNvPr id="36"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pPr>
                <a:defRPr/>
              </a:pPr>
              <a:endParaRPr lang="zh-TW" altLang="en-US">
                <a:latin typeface="Arial" charset="0"/>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zh-TW" altLang="en-US">
              <a:latin typeface="Arial" charset="0"/>
            </a:endParaRPr>
          </a:p>
        </p:txBody>
      </p:sp>
      <p:sp>
        <p:nvSpPr>
          <p:cNvPr id="2223107" name="Rectangle 3"/>
          <p:cNvSpPr>
            <a:spLocks noGrp="1" noChangeArrowheads="1"/>
          </p:cNvSpPr>
          <p:nvPr>
            <p:ph type="ctrTitle"/>
          </p:nvPr>
        </p:nvSpPr>
        <p:spPr>
          <a:xfrm>
            <a:off x="315913" y="466725"/>
            <a:ext cx="6781800" cy="2133600"/>
          </a:xfrm>
        </p:spPr>
        <p:txBody>
          <a:bodyPr/>
          <a:lstStyle>
            <a:lvl1pPr algn="r">
              <a:defRPr sz="4800"/>
            </a:lvl1pPr>
          </a:lstStyle>
          <a:p>
            <a:r>
              <a:rPr lang="zh-TW" altLang="en-US"/>
              <a:t>按一下以編輯母片標題樣式</a:t>
            </a:r>
          </a:p>
        </p:txBody>
      </p:sp>
      <p:sp>
        <p:nvSpPr>
          <p:cNvPr id="2223108"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zh-TW" altLang="en-US"/>
              <a:t>按一下以編輯母片副標題樣式</a:t>
            </a:r>
          </a:p>
        </p:txBody>
      </p:sp>
      <p:sp>
        <p:nvSpPr>
          <p:cNvPr id="38" name="Rectangle 5"/>
          <p:cNvSpPr>
            <a:spLocks noGrp="1" noChangeArrowheads="1"/>
          </p:cNvSpPr>
          <p:nvPr>
            <p:ph type="dt" sz="half" idx="10"/>
          </p:nvPr>
        </p:nvSpPr>
        <p:spPr/>
        <p:txBody>
          <a:bodyPr/>
          <a:lstStyle>
            <a:lvl1pPr>
              <a:defRPr/>
            </a:lvl1pPr>
          </a:lstStyle>
          <a:p>
            <a:pPr>
              <a:defRPr/>
            </a:pPr>
            <a:r>
              <a:rPr lang="en-US" altLang="zh-TW"/>
              <a:t>1999/3/25</a:t>
            </a:r>
          </a:p>
        </p:txBody>
      </p:sp>
      <p:sp>
        <p:nvSpPr>
          <p:cNvPr id="39" name="Rectangle 6"/>
          <p:cNvSpPr>
            <a:spLocks noGrp="1" noChangeArrowheads="1"/>
          </p:cNvSpPr>
          <p:nvPr>
            <p:ph type="ftr" sz="quarter" idx="11"/>
          </p:nvPr>
        </p:nvSpPr>
        <p:spPr/>
        <p:txBody>
          <a:bodyPr/>
          <a:lstStyle>
            <a:lvl1pPr>
              <a:defRPr/>
            </a:lvl1pPr>
          </a:lstStyle>
          <a:p>
            <a:pPr>
              <a:defRPr/>
            </a:pPr>
            <a:r>
              <a:rPr lang="en-US" altLang="zh-TW"/>
              <a:t>12</a:t>
            </a:r>
          </a:p>
        </p:txBody>
      </p:sp>
      <p:sp>
        <p:nvSpPr>
          <p:cNvPr id="40" name="Rectangle 7"/>
          <p:cNvSpPr>
            <a:spLocks noGrp="1" noChangeArrowheads="1"/>
          </p:cNvSpPr>
          <p:nvPr>
            <p:ph type="sldNum" sz="quarter" idx="12"/>
          </p:nvPr>
        </p:nvSpPr>
        <p:spPr/>
        <p:txBody>
          <a:bodyPr/>
          <a:lstStyle>
            <a:lvl1pPr>
              <a:defRPr/>
            </a:lvl1pPr>
          </a:lstStyle>
          <a:p>
            <a:fld id="{FEC7CBA6-001F-4E4D-90E7-E0FC8AF0C3A5}" type="slidenum">
              <a:rPr lang="en-US" altLang="zh-TW"/>
              <a:pPr/>
              <a:t>‹#›</a:t>
            </a:fld>
            <a:endParaRPr lang="en-US" altLang="zh-TW"/>
          </a:p>
        </p:txBody>
      </p:sp>
    </p:spTree>
    <p:extLst>
      <p:ext uri="{BB962C8B-B14F-4D97-AF65-F5344CB8AC3E}">
        <p14:creationId xmlns:p14="http://schemas.microsoft.com/office/powerpoint/2010/main" val="245232794"/>
      </p:ext>
    </p:extLst>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r>
              <a:rPr lang="en-US" altLang="zh-TW"/>
              <a:t>1999/3/25</a:t>
            </a: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zh-TW"/>
              <a:t>12</a:t>
            </a:r>
          </a:p>
        </p:txBody>
      </p:sp>
      <p:sp>
        <p:nvSpPr>
          <p:cNvPr id="6" name="Rectangle 7"/>
          <p:cNvSpPr>
            <a:spLocks noGrp="1" noChangeArrowheads="1"/>
          </p:cNvSpPr>
          <p:nvPr>
            <p:ph type="sldNum" sz="quarter" idx="12"/>
          </p:nvPr>
        </p:nvSpPr>
        <p:spPr>
          <a:ln/>
        </p:spPr>
        <p:txBody>
          <a:bodyPr/>
          <a:lstStyle>
            <a:lvl1pPr>
              <a:defRPr/>
            </a:lvl1pPr>
          </a:lstStyle>
          <a:p>
            <a:fld id="{76C57EBE-C32C-48D9-BAF2-7F0FA503B244}" type="slidenum">
              <a:rPr lang="en-US" altLang="zh-TW"/>
              <a:pPr/>
              <a:t>‹#›</a:t>
            </a:fld>
            <a:endParaRPr lang="en-US" altLang="zh-TW"/>
          </a:p>
        </p:txBody>
      </p:sp>
    </p:spTree>
    <p:extLst>
      <p:ext uri="{BB962C8B-B14F-4D97-AF65-F5344CB8AC3E}">
        <p14:creationId xmlns:p14="http://schemas.microsoft.com/office/powerpoint/2010/main" val="270670382"/>
      </p:ext>
    </p:extLst>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122238"/>
            <a:ext cx="2057400" cy="6008687"/>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122238"/>
            <a:ext cx="6019800" cy="600868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r>
              <a:rPr lang="en-US" altLang="zh-TW"/>
              <a:t>1999/3/25</a:t>
            </a: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zh-TW"/>
              <a:t>12</a:t>
            </a:r>
          </a:p>
        </p:txBody>
      </p:sp>
      <p:sp>
        <p:nvSpPr>
          <p:cNvPr id="6" name="Rectangle 7"/>
          <p:cNvSpPr>
            <a:spLocks noGrp="1" noChangeArrowheads="1"/>
          </p:cNvSpPr>
          <p:nvPr>
            <p:ph type="sldNum" sz="quarter" idx="12"/>
          </p:nvPr>
        </p:nvSpPr>
        <p:spPr>
          <a:ln/>
        </p:spPr>
        <p:txBody>
          <a:bodyPr/>
          <a:lstStyle>
            <a:lvl1pPr>
              <a:defRPr/>
            </a:lvl1pPr>
          </a:lstStyle>
          <a:p>
            <a:fld id="{7DA10B95-0051-4E07-8EA8-F78926081A3B}" type="slidenum">
              <a:rPr lang="en-US" altLang="zh-TW"/>
              <a:pPr/>
              <a:t>‹#›</a:t>
            </a:fld>
            <a:endParaRPr lang="en-US" altLang="zh-TW"/>
          </a:p>
        </p:txBody>
      </p:sp>
    </p:spTree>
    <p:extLst>
      <p:ext uri="{BB962C8B-B14F-4D97-AF65-F5344CB8AC3E}">
        <p14:creationId xmlns:p14="http://schemas.microsoft.com/office/powerpoint/2010/main" val="1092590114"/>
      </p:ext>
    </p:extLst>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r>
              <a:rPr lang="en-US" altLang="zh-TW"/>
              <a:t>1999/3/25</a:t>
            </a: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zh-TW"/>
              <a:t>12</a:t>
            </a:r>
          </a:p>
        </p:txBody>
      </p:sp>
      <p:sp>
        <p:nvSpPr>
          <p:cNvPr id="6" name="Rectangle 7"/>
          <p:cNvSpPr>
            <a:spLocks noGrp="1" noChangeArrowheads="1"/>
          </p:cNvSpPr>
          <p:nvPr>
            <p:ph type="sldNum" sz="quarter" idx="12"/>
          </p:nvPr>
        </p:nvSpPr>
        <p:spPr>
          <a:ln/>
        </p:spPr>
        <p:txBody>
          <a:bodyPr/>
          <a:lstStyle>
            <a:lvl1pPr>
              <a:defRPr/>
            </a:lvl1pPr>
          </a:lstStyle>
          <a:p>
            <a:fld id="{B6E0B0A6-70CB-4CB1-BAEB-8949881E3F44}" type="slidenum">
              <a:rPr lang="en-US" altLang="zh-TW"/>
              <a:pPr/>
              <a:t>‹#›</a:t>
            </a:fld>
            <a:endParaRPr lang="en-US" altLang="zh-TW"/>
          </a:p>
        </p:txBody>
      </p:sp>
    </p:spTree>
    <p:extLst>
      <p:ext uri="{BB962C8B-B14F-4D97-AF65-F5344CB8AC3E}">
        <p14:creationId xmlns:p14="http://schemas.microsoft.com/office/powerpoint/2010/main" val="4165259108"/>
      </p:ext>
    </p:extLst>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5"/>
          <p:cNvSpPr>
            <a:spLocks noGrp="1" noChangeArrowheads="1"/>
          </p:cNvSpPr>
          <p:nvPr>
            <p:ph type="dt" sz="half" idx="10"/>
          </p:nvPr>
        </p:nvSpPr>
        <p:spPr>
          <a:ln/>
        </p:spPr>
        <p:txBody>
          <a:bodyPr/>
          <a:lstStyle>
            <a:lvl1pPr>
              <a:defRPr/>
            </a:lvl1pPr>
          </a:lstStyle>
          <a:p>
            <a:pPr>
              <a:defRPr/>
            </a:pPr>
            <a:r>
              <a:rPr lang="en-US" altLang="zh-TW"/>
              <a:t>1999/3/25</a:t>
            </a: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zh-TW"/>
              <a:t>12</a:t>
            </a:r>
          </a:p>
        </p:txBody>
      </p:sp>
      <p:sp>
        <p:nvSpPr>
          <p:cNvPr id="6" name="Rectangle 7"/>
          <p:cNvSpPr>
            <a:spLocks noGrp="1" noChangeArrowheads="1"/>
          </p:cNvSpPr>
          <p:nvPr>
            <p:ph type="sldNum" sz="quarter" idx="12"/>
          </p:nvPr>
        </p:nvSpPr>
        <p:spPr>
          <a:ln/>
        </p:spPr>
        <p:txBody>
          <a:bodyPr/>
          <a:lstStyle>
            <a:lvl1pPr>
              <a:defRPr/>
            </a:lvl1pPr>
          </a:lstStyle>
          <a:p>
            <a:fld id="{F3DAE558-932A-4C57-9E3B-FD47B70A3CB7}" type="slidenum">
              <a:rPr lang="en-US" altLang="zh-TW"/>
              <a:pPr/>
              <a:t>‹#›</a:t>
            </a:fld>
            <a:endParaRPr lang="en-US" altLang="zh-TW"/>
          </a:p>
        </p:txBody>
      </p:sp>
    </p:spTree>
    <p:extLst>
      <p:ext uri="{BB962C8B-B14F-4D97-AF65-F5344CB8AC3E}">
        <p14:creationId xmlns:p14="http://schemas.microsoft.com/office/powerpoint/2010/main" val="1881908695"/>
      </p:ext>
    </p:extLst>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dt" sz="half" idx="10"/>
          </p:nvPr>
        </p:nvSpPr>
        <p:spPr>
          <a:ln/>
        </p:spPr>
        <p:txBody>
          <a:bodyPr/>
          <a:lstStyle>
            <a:lvl1pPr>
              <a:defRPr/>
            </a:lvl1pPr>
          </a:lstStyle>
          <a:p>
            <a:pPr>
              <a:defRPr/>
            </a:pPr>
            <a:r>
              <a:rPr lang="en-US" altLang="zh-TW"/>
              <a:t>1999/3/25</a:t>
            </a: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zh-TW"/>
              <a:t>12</a:t>
            </a:r>
          </a:p>
        </p:txBody>
      </p:sp>
      <p:sp>
        <p:nvSpPr>
          <p:cNvPr id="7" name="Rectangle 7"/>
          <p:cNvSpPr>
            <a:spLocks noGrp="1" noChangeArrowheads="1"/>
          </p:cNvSpPr>
          <p:nvPr>
            <p:ph type="sldNum" sz="quarter" idx="12"/>
          </p:nvPr>
        </p:nvSpPr>
        <p:spPr>
          <a:ln/>
        </p:spPr>
        <p:txBody>
          <a:bodyPr/>
          <a:lstStyle>
            <a:lvl1pPr>
              <a:defRPr/>
            </a:lvl1pPr>
          </a:lstStyle>
          <a:p>
            <a:fld id="{A6C19773-172D-46B1-A941-DE87E8BDF7FA}" type="slidenum">
              <a:rPr lang="en-US" altLang="zh-TW"/>
              <a:pPr/>
              <a:t>‹#›</a:t>
            </a:fld>
            <a:endParaRPr lang="en-US" altLang="zh-TW"/>
          </a:p>
        </p:txBody>
      </p:sp>
    </p:spTree>
    <p:extLst>
      <p:ext uri="{BB962C8B-B14F-4D97-AF65-F5344CB8AC3E}">
        <p14:creationId xmlns:p14="http://schemas.microsoft.com/office/powerpoint/2010/main" val="1869138860"/>
      </p:ext>
    </p:extLst>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5"/>
          <p:cNvSpPr>
            <a:spLocks noGrp="1" noChangeArrowheads="1"/>
          </p:cNvSpPr>
          <p:nvPr>
            <p:ph type="dt" sz="half" idx="10"/>
          </p:nvPr>
        </p:nvSpPr>
        <p:spPr>
          <a:ln/>
        </p:spPr>
        <p:txBody>
          <a:bodyPr/>
          <a:lstStyle>
            <a:lvl1pPr>
              <a:defRPr/>
            </a:lvl1pPr>
          </a:lstStyle>
          <a:p>
            <a:pPr>
              <a:defRPr/>
            </a:pPr>
            <a:r>
              <a:rPr lang="en-US" altLang="zh-TW"/>
              <a:t>1999/3/25</a:t>
            </a:r>
          </a:p>
        </p:txBody>
      </p:sp>
      <p:sp>
        <p:nvSpPr>
          <p:cNvPr id="8" name="Rectangle 6"/>
          <p:cNvSpPr>
            <a:spLocks noGrp="1" noChangeArrowheads="1"/>
          </p:cNvSpPr>
          <p:nvPr>
            <p:ph type="ftr" sz="quarter" idx="11"/>
          </p:nvPr>
        </p:nvSpPr>
        <p:spPr>
          <a:ln/>
        </p:spPr>
        <p:txBody>
          <a:bodyPr/>
          <a:lstStyle>
            <a:lvl1pPr>
              <a:defRPr/>
            </a:lvl1pPr>
          </a:lstStyle>
          <a:p>
            <a:pPr>
              <a:defRPr/>
            </a:pPr>
            <a:r>
              <a:rPr lang="en-US" altLang="zh-TW"/>
              <a:t>12</a:t>
            </a:r>
          </a:p>
        </p:txBody>
      </p:sp>
      <p:sp>
        <p:nvSpPr>
          <p:cNvPr id="9" name="Rectangle 7"/>
          <p:cNvSpPr>
            <a:spLocks noGrp="1" noChangeArrowheads="1"/>
          </p:cNvSpPr>
          <p:nvPr>
            <p:ph type="sldNum" sz="quarter" idx="12"/>
          </p:nvPr>
        </p:nvSpPr>
        <p:spPr>
          <a:ln/>
        </p:spPr>
        <p:txBody>
          <a:bodyPr/>
          <a:lstStyle>
            <a:lvl1pPr>
              <a:defRPr/>
            </a:lvl1pPr>
          </a:lstStyle>
          <a:p>
            <a:fld id="{1DDF2FB6-9350-48D9-A1D3-2E323FD565FC}" type="slidenum">
              <a:rPr lang="en-US" altLang="zh-TW"/>
              <a:pPr/>
              <a:t>‹#›</a:t>
            </a:fld>
            <a:endParaRPr lang="en-US" altLang="zh-TW"/>
          </a:p>
        </p:txBody>
      </p:sp>
    </p:spTree>
    <p:extLst>
      <p:ext uri="{BB962C8B-B14F-4D97-AF65-F5344CB8AC3E}">
        <p14:creationId xmlns:p14="http://schemas.microsoft.com/office/powerpoint/2010/main" val="828647844"/>
      </p:ext>
    </p:extLst>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5"/>
          <p:cNvSpPr>
            <a:spLocks noGrp="1" noChangeArrowheads="1"/>
          </p:cNvSpPr>
          <p:nvPr>
            <p:ph type="dt" sz="half" idx="10"/>
          </p:nvPr>
        </p:nvSpPr>
        <p:spPr>
          <a:ln/>
        </p:spPr>
        <p:txBody>
          <a:bodyPr/>
          <a:lstStyle>
            <a:lvl1pPr>
              <a:defRPr/>
            </a:lvl1pPr>
          </a:lstStyle>
          <a:p>
            <a:pPr>
              <a:defRPr/>
            </a:pPr>
            <a:r>
              <a:rPr lang="en-US" altLang="zh-TW"/>
              <a:t>1999/3/25</a:t>
            </a:r>
          </a:p>
        </p:txBody>
      </p:sp>
      <p:sp>
        <p:nvSpPr>
          <p:cNvPr id="4" name="Rectangle 6"/>
          <p:cNvSpPr>
            <a:spLocks noGrp="1" noChangeArrowheads="1"/>
          </p:cNvSpPr>
          <p:nvPr>
            <p:ph type="ftr" sz="quarter" idx="11"/>
          </p:nvPr>
        </p:nvSpPr>
        <p:spPr>
          <a:ln/>
        </p:spPr>
        <p:txBody>
          <a:bodyPr/>
          <a:lstStyle>
            <a:lvl1pPr>
              <a:defRPr/>
            </a:lvl1pPr>
          </a:lstStyle>
          <a:p>
            <a:pPr>
              <a:defRPr/>
            </a:pPr>
            <a:r>
              <a:rPr lang="en-US" altLang="zh-TW"/>
              <a:t>12</a:t>
            </a:r>
          </a:p>
        </p:txBody>
      </p:sp>
      <p:sp>
        <p:nvSpPr>
          <p:cNvPr id="5" name="Rectangle 7"/>
          <p:cNvSpPr>
            <a:spLocks noGrp="1" noChangeArrowheads="1"/>
          </p:cNvSpPr>
          <p:nvPr>
            <p:ph type="sldNum" sz="quarter" idx="12"/>
          </p:nvPr>
        </p:nvSpPr>
        <p:spPr>
          <a:ln/>
        </p:spPr>
        <p:txBody>
          <a:bodyPr/>
          <a:lstStyle>
            <a:lvl1pPr>
              <a:defRPr/>
            </a:lvl1pPr>
          </a:lstStyle>
          <a:p>
            <a:fld id="{213312AF-E6F4-431C-B9AC-048D4B988793}" type="slidenum">
              <a:rPr lang="en-US" altLang="zh-TW"/>
              <a:pPr/>
              <a:t>‹#›</a:t>
            </a:fld>
            <a:endParaRPr lang="en-US" altLang="zh-TW"/>
          </a:p>
        </p:txBody>
      </p:sp>
    </p:spTree>
    <p:extLst>
      <p:ext uri="{BB962C8B-B14F-4D97-AF65-F5344CB8AC3E}">
        <p14:creationId xmlns:p14="http://schemas.microsoft.com/office/powerpoint/2010/main" val="85305058"/>
      </p:ext>
    </p:extLst>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US" altLang="zh-TW"/>
              <a:t>1999/3/25</a:t>
            </a:r>
          </a:p>
        </p:txBody>
      </p:sp>
      <p:sp>
        <p:nvSpPr>
          <p:cNvPr id="3" name="Rectangle 6"/>
          <p:cNvSpPr>
            <a:spLocks noGrp="1" noChangeArrowheads="1"/>
          </p:cNvSpPr>
          <p:nvPr>
            <p:ph type="ftr" sz="quarter" idx="11"/>
          </p:nvPr>
        </p:nvSpPr>
        <p:spPr>
          <a:ln/>
        </p:spPr>
        <p:txBody>
          <a:bodyPr/>
          <a:lstStyle>
            <a:lvl1pPr>
              <a:defRPr/>
            </a:lvl1pPr>
          </a:lstStyle>
          <a:p>
            <a:pPr>
              <a:defRPr/>
            </a:pPr>
            <a:r>
              <a:rPr lang="en-US" altLang="zh-TW"/>
              <a:t>12</a:t>
            </a:r>
          </a:p>
        </p:txBody>
      </p:sp>
      <p:sp>
        <p:nvSpPr>
          <p:cNvPr id="4" name="Rectangle 7"/>
          <p:cNvSpPr>
            <a:spLocks noGrp="1" noChangeArrowheads="1"/>
          </p:cNvSpPr>
          <p:nvPr>
            <p:ph type="sldNum" sz="quarter" idx="12"/>
          </p:nvPr>
        </p:nvSpPr>
        <p:spPr>
          <a:ln/>
        </p:spPr>
        <p:txBody>
          <a:bodyPr/>
          <a:lstStyle>
            <a:lvl1pPr>
              <a:defRPr/>
            </a:lvl1pPr>
          </a:lstStyle>
          <a:p>
            <a:fld id="{1D6CF318-6A3F-42A9-A5DD-6C91F4F94896}" type="slidenum">
              <a:rPr lang="en-US" altLang="zh-TW"/>
              <a:pPr/>
              <a:t>‹#›</a:t>
            </a:fld>
            <a:endParaRPr lang="en-US" altLang="zh-TW"/>
          </a:p>
        </p:txBody>
      </p:sp>
    </p:spTree>
    <p:extLst>
      <p:ext uri="{BB962C8B-B14F-4D97-AF65-F5344CB8AC3E}">
        <p14:creationId xmlns:p14="http://schemas.microsoft.com/office/powerpoint/2010/main" val="115115575"/>
      </p:ext>
    </p:extLst>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r>
              <a:rPr lang="en-US" altLang="zh-TW"/>
              <a:t>1999/3/25</a:t>
            </a: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zh-TW"/>
              <a:t>12</a:t>
            </a:r>
          </a:p>
        </p:txBody>
      </p:sp>
      <p:sp>
        <p:nvSpPr>
          <p:cNvPr id="7" name="Rectangle 7"/>
          <p:cNvSpPr>
            <a:spLocks noGrp="1" noChangeArrowheads="1"/>
          </p:cNvSpPr>
          <p:nvPr>
            <p:ph type="sldNum" sz="quarter" idx="12"/>
          </p:nvPr>
        </p:nvSpPr>
        <p:spPr>
          <a:ln/>
        </p:spPr>
        <p:txBody>
          <a:bodyPr/>
          <a:lstStyle>
            <a:lvl1pPr>
              <a:defRPr/>
            </a:lvl1pPr>
          </a:lstStyle>
          <a:p>
            <a:fld id="{AEFC1523-E38B-4CD8-ACD1-AAC9C0330230}" type="slidenum">
              <a:rPr lang="en-US" altLang="zh-TW"/>
              <a:pPr/>
              <a:t>‹#›</a:t>
            </a:fld>
            <a:endParaRPr lang="en-US" altLang="zh-TW"/>
          </a:p>
        </p:txBody>
      </p:sp>
    </p:spTree>
    <p:extLst>
      <p:ext uri="{BB962C8B-B14F-4D97-AF65-F5344CB8AC3E}">
        <p14:creationId xmlns:p14="http://schemas.microsoft.com/office/powerpoint/2010/main" val="2795352487"/>
      </p:ext>
    </p:extLst>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r>
              <a:rPr lang="en-US" altLang="zh-TW"/>
              <a:t>1999/3/25</a:t>
            </a: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zh-TW"/>
              <a:t>12</a:t>
            </a:r>
          </a:p>
        </p:txBody>
      </p:sp>
      <p:sp>
        <p:nvSpPr>
          <p:cNvPr id="7" name="Rectangle 7"/>
          <p:cNvSpPr>
            <a:spLocks noGrp="1" noChangeArrowheads="1"/>
          </p:cNvSpPr>
          <p:nvPr>
            <p:ph type="sldNum" sz="quarter" idx="12"/>
          </p:nvPr>
        </p:nvSpPr>
        <p:spPr>
          <a:ln/>
        </p:spPr>
        <p:txBody>
          <a:bodyPr/>
          <a:lstStyle>
            <a:lvl1pPr>
              <a:defRPr/>
            </a:lvl1pPr>
          </a:lstStyle>
          <a:p>
            <a:fld id="{641BB1C0-C603-4545-ACFB-4E2013946E6C}" type="slidenum">
              <a:rPr lang="en-US" altLang="zh-TW"/>
              <a:pPr/>
              <a:t>‹#›</a:t>
            </a:fld>
            <a:endParaRPr lang="en-US" altLang="zh-TW"/>
          </a:p>
        </p:txBody>
      </p:sp>
    </p:spTree>
    <p:extLst>
      <p:ext uri="{BB962C8B-B14F-4D97-AF65-F5344CB8AC3E}">
        <p14:creationId xmlns:p14="http://schemas.microsoft.com/office/powerpoint/2010/main" val="1998044834"/>
      </p:ext>
    </p:extLst>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22082"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pPr>
              <a:defRPr/>
            </a:pPr>
            <a:endParaRPr lang="zh-TW" altLang="en-US">
              <a:latin typeface="Arial" charset="0"/>
            </a:endParaRPr>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en-US"/>
              <a:t>按一下以編輯母片標題樣式</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2222085"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000">
                <a:latin typeface="Arial" charset="0"/>
                <a:ea typeface="新細明體" pitchFamily="18" charset="-120"/>
              </a:defRPr>
            </a:lvl1pPr>
          </a:lstStyle>
          <a:p>
            <a:pPr>
              <a:defRPr/>
            </a:pPr>
            <a:r>
              <a:rPr lang="en-US" altLang="zh-TW"/>
              <a:t>1999/3/25</a:t>
            </a:r>
          </a:p>
        </p:txBody>
      </p:sp>
      <p:sp>
        <p:nvSpPr>
          <p:cNvPr id="2222086"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000">
                <a:latin typeface="Arial" charset="0"/>
                <a:ea typeface="新細明體" pitchFamily="18" charset="-120"/>
              </a:defRPr>
            </a:lvl1pPr>
          </a:lstStyle>
          <a:p>
            <a:pPr>
              <a:defRPr/>
            </a:pPr>
            <a:r>
              <a:rPr lang="en-US" altLang="zh-TW"/>
              <a:t>12</a:t>
            </a:r>
          </a:p>
        </p:txBody>
      </p:sp>
      <p:sp>
        <p:nvSpPr>
          <p:cNvPr id="2222087"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000"/>
            </a:lvl1pPr>
          </a:lstStyle>
          <a:p>
            <a:fld id="{74B5EFA8-F4E0-4948-8B4C-31C25522AA9A}" type="slidenum">
              <a:rPr lang="en-US" altLang="zh-TW"/>
              <a:pPr/>
              <a:t>‹#›</a:t>
            </a:fld>
            <a:endParaRPr lang="en-US" altLang="zh-TW"/>
          </a:p>
        </p:txBody>
      </p:sp>
      <p:grpSp>
        <p:nvGrpSpPr>
          <p:cNvPr id="1032" name="Group 8"/>
          <p:cNvGrpSpPr>
            <a:grpSpLocks/>
          </p:cNvGrpSpPr>
          <p:nvPr/>
        </p:nvGrpSpPr>
        <p:grpSpPr bwMode="auto">
          <a:xfrm>
            <a:off x="8153400" y="152400"/>
            <a:ext cx="792163" cy="1295400"/>
            <a:chOff x="5136" y="960"/>
            <a:chExt cx="528" cy="864"/>
          </a:xfrm>
        </p:grpSpPr>
        <p:sp>
          <p:nvSpPr>
            <p:cNvPr id="2222089"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pPr>
                <a:defRPr/>
              </a:pPr>
              <a:endParaRPr lang="zh-TW" altLang="en-US">
                <a:latin typeface="Arial" charset="0"/>
              </a:endParaRPr>
            </a:p>
          </p:txBody>
        </p:sp>
        <p:sp>
          <p:nvSpPr>
            <p:cNvPr id="2222090" name="Oval 10"/>
            <p:cNvSpPr>
              <a:spLocks noChangeArrowheads="1"/>
            </p:cNvSpPr>
            <p:nvPr/>
          </p:nvSpPr>
          <p:spPr bwMode="auto">
            <a:xfrm>
              <a:off x="5248" y="960"/>
              <a:ext cx="79" cy="80"/>
            </a:xfrm>
            <a:prstGeom prst="ellipse">
              <a:avLst/>
            </a:prstGeom>
            <a:solidFill>
              <a:schemeClr val="tx2"/>
            </a:solidFill>
            <a:ln w="9525">
              <a:noFill/>
              <a:round/>
              <a:headEnd/>
              <a:tailEnd/>
            </a:ln>
            <a:effectLst/>
          </p:spPr>
          <p:txBody>
            <a:bodyPr wrap="none" anchor="ctr"/>
            <a:lstStyle/>
            <a:p>
              <a:pPr>
                <a:defRPr/>
              </a:pPr>
              <a:endParaRPr lang="zh-TW" altLang="en-US">
                <a:latin typeface="Arial" charset="0"/>
              </a:endParaRPr>
            </a:p>
          </p:txBody>
        </p:sp>
        <p:sp>
          <p:nvSpPr>
            <p:cNvPr id="2222091" name="Oval 11"/>
            <p:cNvSpPr>
              <a:spLocks noChangeArrowheads="1"/>
            </p:cNvSpPr>
            <p:nvPr/>
          </p:nvSpPr>
          <p:spPr bwMode="auto">
            <a:xfrm>
              <a:off x="5360" y="960"/>
              <a:ext cx="76" cy="80"/>
            </a:xfrm>
            <a:prstGeom prst="ellipse">
              <a:avLst/>
            </a:prstGeom>
            <a:solidFill>
              <a:schemeClr val="tx2"/>
            </a:solidFill>
            <a:ln w="9525">
              <a:noFill/>
              <a:round/>
              <a:headEnd/>
              <a:tailEnd/>
            </a:ln>
            <a:effectLst/>
          </p:spPr>
          <p:txBody>
            <a:bodyPr wrap="none" anchor="ctr"/>
            <a:lstStyle/>
            <a:p>
              <a:pPr>
                <a:defRPr/>
              </a:pPr>
              <a:endParaRPr lang="zh-TW" altLang="en-US">
                <a:latin typeface="Arial" charset="0"/>
              </a:endParaRPr>
            </a:p>
          </p:txBody>
        </p:sp>
        <p:sp>
          <p:nvSpPr>
            <p:cNvPr id="2222092" name="Oval 12"/>
            <p:cNvSpPr>
              <a:spLocks noChangeArrowheads="1"/>
            </p:cNvSpPr>
            <p:nvPr/>
          </p:nvSpPr>
          <p:spPr bwMode="auto">
            <a:xfrm>
              <a:off x="5136" y="1072"/>
              <a:ext cx="80" cy="77"/>
            </a:xfrm>
            <a:prstGeom prst="ellipse">
              <a:avLst/>
            </a:prstGeom>
            <a:solidFill>
              <a:schemeClr val="tx2"/>
            </a:solidFill>
            <a:ln w="9525">
              <a:noFill/>
              <a:round/>
              <a:headEnd/>
              <a:tailEnd/>
            </a:ln>
            <a:effectLst/>
          </p:spPr>
          <p:txBody>
            <a:bodyPr wrap="none" anchor="ctr"/>
            <a:lstStyle/>
            <a:p>
              <a:pPr>
                <a:defRPr/>
              </a:pPr>
              <a:endParaRPr lang="zh-TW" altLang="en-US">
                <a:latin typeface="Arial" charset="0"/>
              </a:endParaRPr>
            </a:p>
          </p:txBody>
        </p:sp>
        <p:sp>
          <p:nvSpPr>
            <p:cNvPr id="2222093" name="Oval 13"/>
            <p:cNvSpPr>
              <a:spLocks noChangeArrowheads="1"/>
            </p:cNvSpPr>
            <p:nvPr/>
          </p:nvSpPr>
          <p:spPr bwMode="auto">
            <a:xfrm>
              <a:off x="5248" y="1072"/>
              <a:ext cx="79" cy="77"/>
            </a:xfrm>
            <a:prstGeom prst="ellipse">
              <a:avLst/>
            </a:prstGeom>
            <a:solidFill>
              <a:schemeClr val="tx2"/>
            </a:solidFill>
            <a:ln w="9525">
              <a:noFill/>
              <a:round/>
              <a:headEnd/>
              <a:tailEnd/>
            </a:ln>
            <a:effectLst/>
          </p:spPr>
          <p:txBody>
            <a:bodyPr wrap="none" anchor="ctr"/>
            <a:lstStyle/>
            <a:p>
              <a:pPr>
                <a:defRPr/>
              </a:pPr>
              <a:endParaRPr lang="zh-TW" altLang="en-US">
                <a:latin typeface="Arial" charset="0"/>
              </a:endParaRPr>
            </a:p>
          </p:txBody>
        </p:sp>
        <p:sp>
          <p:nvSpPr>
            <p:cNvPr id="2222094" name="Oval 14"/>
            <p:cNvSpPr>
              <a:spLocks noChangeArrowheads="1"/>
            </p:cNvSpPr>
            <p:nvPr/>
          </p:nvSpPr>
          <p:spPr bwMode="auto">
            <a:xfrm>
              <a:off x="5360" y="1072"/>
              <a:ext cx="76" cy="77"/>
            </a:xfrm>
            <a:prstGeom prst="ellipse">
              <a:avLst/>
            </a:prstGeom>
            <a:solidFill>
              <a:schemeClr val="tx2"/>
            </a:solidFill>
            <a:ln w="9525">
              <a:noFill/>
              <a:round/>
              <a:headEnd/>
              <a:tailEnd/>
            </a:ln>
            <a:effectLst/>
          </p:spPr>
          <p:txBody>
            <a:bodyPr wrap="none" anchor="ctr"/>
            <a:lstStyle/>
            <a:p>
              <a:pPr>
                <a:defRPr/>
              </a:pPr>
              <a:endParaRPr lang="zh-TW" altLang="en-US">
                <a:latin typeface="Arial" charset="0"/>
              </a:endParaRPr>
            </a:p>
          </p:txBody>
        </p:sp>
        <p:sp>
          <p:nvSpPr>
            <p:cNvPr id="2222095" name="Oval 15"/>
            <p:cNvSpPr>
              <a:spLocks noChangeArrowheads="1"/>
            </p:cNvSpPr>
            <p:nvPr/>
          </p:nvSpPr>
          <p:spPr bwMode="auto">
            <a:xfrm>
              <a:off x="5472" y="1072"/>
              <a:ext cx="73" cy="77"/>
            </a:xfrm>
            <a:prstGeom prst="ellipse">
              <a:avLst/>
            </a:prstGeom>
            <a:solidFill>
              <a:schemeClr val="accent2"/>
            </a:solidFill>
            <a:ln w="9525">
              <a:noFill/>
              <a:round/>
              <a:headEnd/>
              <a:tailEnd/>
            </a:ln>
            <a:effectLst/>
          </p:spPr>
          <p:txBody>
            <a:bodyPr wrap="none" anchor="ctr"/>
            <a:lstStyle/>
            <a:p>
              <a:pPr>
                <a:defRPr/>
              </a:pPr>
              <a:endParaRPr lang="zh-TW" altLang="en-US">
                <a:latin typeface="Arial" charset="0"/>
              </a:endParaRPr>
            </a:p>
          </p:txBody>
        </p:sp>
        <p:sp>
          <p:nvSpPr>
            <p:cNvPr id="2222096" name="Oval 16"/>
            <p:cNvSpPr>
              <a:spLocks noChangeArrowheads="1"/>
            </p:cNvSpPr>
            <p:nvPr/>
          </p:nvSpPr>
          <p:spPr bwMode="auto">
            <a:xfrm>
              <a:off x="5136" y="1184"/>
              <a:ext cx="80" cy="73"/>
            </a:xfrm>
            <a:prstGeom prst="ellipse">
              <a:avLst/>
            </a:prstGeom>
            <a:solidFill>
              <a:schemeClr val="tx2"/>
            </a:solidFill>
            <a:ln w="9525">
              <a:noFill/>
              <a:round/>
              <a:headEnd/>
              <a:tailEnd/>
            </a:ln>
            <a:effectLst/>
          </p:spPr>
          <p:txBody>
            <a:bodyPr wrap="none" anchor="ctr"/>
            <a:lstStyle/>
            <a:p>
              <a:pPr>
                <a:defRPr/>
              </a:pPr>
              <a:endParaRPr lang="zh-TW" altLang="en-US">
                <a:latin typeface="Arial" charset="0"/>
              </a:endParaRPr>
            </a:p>
          </p:txBody>
        </p:sp>
        <p:sp>
          <p:nvSpPr>
            <p:cNvPr id="2222097" name="Oval 17"/>
            <p:cNvSpPr>
              <a:spLocks noChangeArrowheads="1"/>
            </p:cNvSpPr>
            <p:nvPr/>
          </p:nvSpPr>
          <p:spPr bwMode="auto">
            <a:xfrm>
              <a:off x="5248" y="1184"/>
              <a:ext cx="79" cy="73"/>
            </a:xfrm>
            <a:prstGeom prst="ellipse">
              <a:avLst/>
            </a:prstGeom>
            <a:solidFill>
              <a:schemeClr val="tx2"/>
            </a:solidFill>
            <a:ln w="9525">
              <a:noFill/>
              <a:round/>
              <a:headEnd/>
              <a:tailEnd/>
            </a:ln>
            <a:effectLst/>
          </p:spPr>
          <p:txBody>
            <a:bodyPr wrap="none" anchor="ctr"/>
            <a:lstStyle/>
            <a:p>
              <a:pPr>
                <a:defRPr/>
              </a:pPr>
              <a:endParaRPr lang="zh-TW" altLang="en-US">
                <a:latin typeface="Arial" charset="0"/>
              </a:endParaRPr>
            </a:p>
          </p:txBody>
        </p:sp>
        <p:sp>
          <p:nvSpPr>
            <p:cNvPr id="2222098" name="Oval 18"/>
            <p:cNvSpPr>
              <a:spLocks noChangeArrowheads="1"/>
            </p:cNvSpPr>
            <p:nvPr/>
          </p:nvSpPr>
          <p:spPr bwMode="auto">
            <a:xfrm>
              <a:off x="5360" y="1184"/>
              <a:ext cx="76" cy="73"/>
            </a:xfrm>
            <a:prstGeom prst="ellipse">
              <a:avLst/>
            </a:prstGeom>
            <a:solidFill>
              <a:schemeClr val="accent2"/>
            </a:solidFill>
            <a:ln w="9525">
              <a:noFill/>
              <a:round/>
              <a:headEnd/>
              <a:tailEnd/>
            </a:ln>
            <a:effectLst/>
          </p:spPr>
          <p:txBody>
            <a:bodyPr wrap="none" anchor="ctr"/>
            <a:lstStyle/>
            <a:p>
              <a:pPr>
                <a:defRPr/>
              </a:pPr>
              <a:endParaRPr lang="zh-TW" altLang="en-US">
                <a:latin typeface="Arial" charset="0"/>
              </a:endParaRPr>
            </a:p>
          </p:txBody>
        </p:sp>
        <p:sp>
          <p:nvSpPr>
            <p:cNvPr id="2222099" name="Oval 19"/>
            <p:cNvSpPr>
              <a:spLocks noChangeArrowheads="1"/>
            </p:cNvSpPr>
            <p:nvPr/>
          </p:nvSpPr>
          <p:spPr bwMode="auto">
            <a:xfrm>
              <a:off x="5472" y="1184"/>
              <a:ext cx="73" cy="73"/>
            </a:xfrm>
            <a:prstGeom prst="ellipse">
              <a:avLst/>
            </a:prstGeom>
            <a:solidFill>
              <a:schemeClr val="accent2"/>
            </a:solidFill>
            <a:ln w="9525">
              <a:noFill/>
              <a:round/>
              <a:headEnd/>
              <a:tailEnd/>
            </a:ln>
            <a:effectLst/>
          </p:spPr>
          <p:txBody>
            <a:bodyPr wrap="none" anchor="ctr"/>
            <a:lstStyle/>
            <a:p>
              <a:pPr>
                <a:defRPr/>
              </a:pPr>
              <a:endParaRPr lang="zh-TW" altLang="en-US">
                <a:latin typeface="Arial" charset="0"/>
              </a:endParaRPr>
            </a:p>
          </p:txBody>
        </p:sp>
        <p:sp>
          <p:nvSpPr>
            <p:cNvPr id="2222100" name="Oval 20"/>
            <p:cNvSpPr>
              <a:spLocks noChangeArrowheads="1"/>
            </p:cNvSpPr>
            <p:nvPr/>
          </p:nvSpPr>
          <p:spPr bwMode="auto">
            <a:xfrm>
              <a:off x="5584" y="1184"/>
              <a:ext cx="80" cy="73"/>
            </a:xfrm>
            <a:prstGeom prst="ellipse">
              <a:avLst/>
            </a:prstGeom>
            <a:solidFill>
              <a:schemeClr val="accent1"/>
            </a:solidFill>
            <a:ln w="9525">
              <a:noFill/>
              <a:round/>
              <a:headEnd/>
              <a:tailEnd/>
            </a:ln>
            <a:effectLst/>
          </p:spPr>
          <p:txBody>
            <a:bodyPr wrap="none" anchor="ctr"/>
            <a:lstStyle/>
            <a:p>
              <a:pPr>
                <a:defRPr/>
              </a:pPr>
              <a:endParaRPr lang="zh-TW" altLang="en-US">
                <a:latin typeface="Arial" charset="0"/>
              </a:endParaRPr>
            </a:p>
          </p:txBody>
        </p:sp>
        <p:sp>
          <p:nvSpPr>
            <p:cNvPr id="2222101"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pPr>
                <a:defRPr/>
              </a:pPr>
              <a:endParaRPr lang="zh-TW" altLang="en-US">
                <a:latin typeface="Arial" charset="0"/>
              </a:endParaRPr>
            </a:p>
          </p:txBody>
        </p:sp>
        <p:sp>
          <p:nvSpPr>
            <p:cNvPr id="2222102" name="Oval 22"/>
            <p:cNvSpPr>
              <a:spLocks noChangeArrowheads="1"/>
            </p:cNvSpPr>
            <p:nvPr/>
          </p:nvSpPr>
          <p:spPr bwMode="auto">
            <a:xfrm>
              <a:off x="5248" y="1296"/>
              <a:ext cx="79" cy="80"/>
            </a:xfrm>
            <a:prstGeom prst="ellipse">
              <a:avLst/>
            </a:prstGeom>
            <a:solidFill>
              <a:schemeClr val="accent2"/>
            </a:solidFill>
            <a:ln w="9525">
              <a:noFill/>
              <a:round/>
              <a:headEnd/>
              <a:tailEnd/>
            </a:ln>
            <a:effectLst/>
          </p:spPr>
          <p:txBody>
            <a:bodyPr wrap="none" anchor="ctr"/>
            <a:lstStyle/>
            <a:p>
              <a:pPr>
                <a:defRPr/>
              </a:pPr>
              <a:endParaRPr lang="zh-TW" altLang="en-US">
                <a:latin typeface="Arial" charset="0"/>
              </a:endParaRPr>
            </a:p>
          </p:txBody>
        </p:sp>
        <p:sp>
          <p:nvSpPr>
            <p:cNvPr id="2222103" name="Oval 23"/>
            <p:cNvSpPr>
              <a:spLocks noChangeArrowheads="1"/>
            </p:cNvSpPr>
            <p:nvPr/>
          </p:nvSpPr>
          <p:spPr bwMode="auto">
            <a:xfrm>
              <a:off x="5360" y="1296"/>
              <a:ext cx="76" cy="80"/>
            </a:xfrm>
            <a:prstGeom prst="ellipse">
              <a:avLst/>
            </a:prstGeom>
            <a:solidFill>
              <a:schemeClr val="accent2"/>
            </a:solidFill>
            <a:ln w="9525">
              <a:noFill/>
              <a:round/>
              <a:headEnd/>
              <a:tailEnd/>
            </a:ln>
            <a:effectLst/>
          </p:spPr>
          <p:txBody>
            <a:bodyPr wrap="none" anchor="ctr"/>
            <a:lstStyle/>
            <a:p>
              <a:pPr>
                <a:defRPr/>
              </a:pPr>
              <a:endParaRPr lang="zh-TW" altLang="en-US">
                <a:latin typeface="Arial" charset="0"/>
              </a:endParaRPr>
            </a:p>
          </p:txBody>
        </p:sp>
        <p:sp>
          <p:nvSpPr>
            <p:cNvPr id="2222104" name="Oval 24"/>
            <p:cNvSpPr>
              <a:spLocks noChangeArrowheads="1"/>
            </p:cNvSpPr>
            <p:nvPr/>
          </p:nvSpPr>
          <p:spPr bwMode="auto">
            <a:xfrm>
              <a:off x="5472" y="1296"/>
              <a:ext cx="73" cy="80"/>
            </a:xfrm>
            <a:prstGeom prst="ellipse">
              <a:avLst/>
            </a:prstGeom>
            <a:solidFill>
              <a:schemeClr val="accent1"/>
            </a:solidFill>
            <a:ln w="9525">
              <a:noFill/>
              <a:round/>
              <a:headEnd/>
              <a:tailEnd/>
            </a:ln>
            <a:effectLst/>
          </p:spPr>
          <p:txBody>
            <a:bodyPr wrap="none" anchor="ctr"/>
            <a:lstStyle/>
            <a:p>
              <a:pPr>
                <a:defRPr/>
              </a:pPr>
              <a:endParaRPr lang="zh-TW" altLang="en-US">
                <a:latin typeface="Arial" charset="0"/>
              </a:endParaRPr>
            </a:p>
          </p:txBody>
        </p:sp>
        <p:sp>
          <p:nvSpPr>
            <p:cNvPr id="2222105"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pPr>
                <a:defRPr/>
              </a:pPr>
              <a:endParaRPr lang="zh-TW" altLang="en-US">
                <a:latin typeface="Arial" charset="0"/>
              </a:endParaRPr>
            </a:p>
          </p:txBody>
        </p:sp>
        <p:sp>
          <p:nvSpPr>
            <p:cNvPr id="2222106" name="Oval 26"/>
            <p:cNvSpPr>
              <a:spLocks noChangeArrowheads="1"/>
            </p:cNvSpPr>
            <p:nvPr/>
          </p:nvSpPr>
          <p:spPr bwMode="auto">
            <a:xfrm>
              <a:off x="5248" y="1408"/>
              <a:ext cx="79" cy="80"/>
            </a:xfrm>
            <a:prstGeom prst="ellipse">
              <a:avLst/>
            </a:prstGeom>
            <a:solidFill>
              <a:schemeClr val="accent2"/>
            </a:solidFill>
            <a:ln w="9525">
              <a:noFill/>
              <a:round/>
              <a:headEnd/>
              <a:tailEnd/>
            </a:ln>
            <a:effectLst/>
          </p:spPr>
          <p:txBody>
            <a:bodyPr wrap="none" anchor="ctr"/>
            <a:lstStyle/>
            <a:p>
              <a:pPr>
                <a:defRPr/>
              </a:pPr>
              <a:endParaRPr lang="zh-TW" altLang="en-US">
                <a:latin typeface="Arial" charset="0"/>
              </a:endParaRPr>
            </a:p>
          </p:txBody>
        </p:sp>
        <p:sp>
          <p:nvSpPr>
            <p:cNvPr id="2222107" name="Oval 27"/>
            <p:cNvSpPr>
              <a:spLocks noChangeArrowheads="1"/>
            </p:cNvSpPr>
            <p:nvPr/>
          </p:nvSpPr>
          <p:spPr bwMode="auto">
            <a:xfrm>
              <a:off x="5360" y="1408"/>
              <a:ext cx="76" cy="80"/>
            </a:xfrm>
            <a:prstGeom prst="ellipse">
              <a:avLst/>
            </a:prstGeom>
            <a:solidFill>
              <a:schemeClr val="accent1"/>
            </a:solidFill>
            <a:ln w="9525">
              <a:noFill/>
              <a:round/>
              <a:headEnd/>
              <a:tailEnd/>
            </a:ln>
            <a:effectLst/>
          </p:spPr>
          <p:txBody>
            <a:bodyPr wrap="none" anchor="ctr"/>
            <a:lstStyle/>
            <a:p>
              <a:pPr>
                <a:defRPr/>
              </a:pPr>
              <a:endParaRPr lang="zh-TW" altLang="en-US">
                <a:latin typeface="Arial" charset="0"/>
              </a:endParaRPr>
            </a:p>
          </p:txBody>
        </p:sp>
        <p:sp>
          <p:nvSpPr>
            <p:cNvPr id="2222108" name="Oval 28"/>
            <p:cNvSpPr>
              <a:spLocks noChangeArrowheads="1"/>
            </p:cNvSpPr>
            <p:nvPr/>
          </p:nvSpPr>
          <p:spPr bwMode="auto">
            <a:xfrm>
              <a:off x="5472" y="1408"/>
              <a:ext cx="73" cy="80"/>
            </a:xfrm>
            <a:prstGeom prst="ellipse">
              <a:avLst/>
            </a:prstGeom>
            <a:solidFill>
              <a:schemeClr val="accent1"/>
            </a:solidFill>
            <a:ln w="9525">
              <a:noFill/>
              <a:round/>
              <a:headEnd/>
              <a:tailEnd/>
            </a:ln>
            <a:effectLst/>
          </p:spPr>
          <p:txBody>
            <a:bodyPr wrap="none" anchor="ctr"/>
            <a:lstStyle/>
            <a:p>
              <a:pPr>
                <a:defRPr/>
              </a:pPr>
              <a:endParaRPr lang="zh-TW" altLang="en-US">
                <a:latin typeface="Arial" charset="0"/>
              </a:endParaRPr>
            </a:p>
          </p:txBody>
        </p:sp>
        <p:sp>
          <p:nvSpPr>
            <p:cNvPr id="2222109"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pPr>
                <a:defRPr/>
              </a:pPr>
              <a:endParaRPr lang="zh-TW" altLang="en-US">
                <a:latin typeface="Arial" charset="0"/>
              </a:endParaRPr>
            </a:p>
          </p:txBody>
        </p:sp>
        <p:sp>
          <p:nvSpPr>
            <p:cNvPr id="2222110" name="Oval 30"/>
            <p:cNvSpPr>
              <a:spLocks noChangeArrowheads="1"/>
            </p:cNvSpPr>
            <p:nvPr/>
          </p:nvSpPr>
          <p:spPr bwMode="auto">
            <a:xfrm>
              <a:off x="5136" y="1520"/>
              <a:ext cx="80" cy="79"/>
            </a:xfrm>
            <a:prstGeom prst="ellipse">
              <a:avLst/>
            </a:prstGeom>
            <a:solidFill>
              <a:schemeClr val="accent2"/>
            </a:solidFill>
            <a:ln w="9525">
              <a:noFill/>
              <a:round/>
              <a:headEnd/>
              <a:tailEnd/>
            </a:ln>
            <a:effectLst/>
          </p:spPr>
          <p:txBody>
            <a:bodyPr wrap="none" anchor="ctr"/>
            <a:lstStyle/>
            <a:p>
              <a:pPr>
                <a:defRPr/>
              </a:pPr>
              <a:endParaRPr lang="zh-TW" altLang="en-US">
                <a:latin typeface="Arial" charset="0"/>
              </a:endParaRPr>
            </a:p>
          </p:txBody>
        </p:sp>
        <p:sp>
          <p:nvSpPr>
            <p:cNvPr id="2222111" name="Oval 31"/>
            <p:cNvSpPr>
              <a:spLocks noChangeArrowheads="1"/>
            </p:cNvSpPr>
            <p:nvPr/>
          </p:nvSpPr>
          <p:spPr bwMode="auto">
            <a:xfrm>
              <a:off x="5248" y="1520"/>
              <a:ext cx="79" cy="79"/>
            </a:xfrm>
            <a:prstGeom prst="ellipse">
              <a:avLst/>
            </a:prstGeom>
            <a:solidFill>
              <a:schemeClr val="accent1"/>
            </a:solidFill>
            <a:ln w="9525">
              <a:noFill/>
              <a:round/>
              <a:headEnd/>
              <a:tailEnd/>
            </a:ln>
            <a:effectLst/>
          </p:spPr>
          <p:txBody>
            <a:bodyPr wrap="none" anchor="ctr"/>
            <a:lstStyle/>
            <a:p>
              <a:pPr>
                <a:defRPr/>
              </a:pPr>
              <a:endParaRPr lang="zh-TW" altLang="en-US">
                <a:latin typeface="Arial" charset="0"/>
              </a:endParaRPr>
            </a:p>
          </p:txBody>
        </p:sp>
        <p:sp>
          <p:nvSpPr>
            <p:cNvPr id="2222112" name="Oval 32"/>
            <p:cNvSpPr>
              <a:spLocks noChangeArrowheads="1"/>
            </p:cNvSpPr>
            <p:nvPr/>
          </p:nvSpPr>
          <p:spPr bwMode="auto">
            <a:xfrm>
              <a:off x="5360" y="1520"/>
              <a:ext cx="76" cy="79"/>
            </a:xfrm>
            <a:prstGeom prst="ellipse">
              <a:avLst/>
            </a:prstGeom>
            <a:solidFill>
              <a:schemeClr val="accent1"/>
            </a:solidFill>
            <a:ln w="9525">
              <a:noFill/>
              <a:round/>
              <a:headEnd/>
              <a:tailEnd/>
            </a:ln>
            <a:effectLst/>
          </p:spPr>
          <p:txBody>
            <a:bodyPr wrap="none" anchor="ctr"/>
            <a:lstStyle/>
            <a:p>
              <a:pPr>
                <a:defRPr/>
              </a:pPr>
              <a:endParaRPr lang="zh-TW" altLang="en-US">
                <a:latin typeface="Arial" charset="0"/>
              </a:endParaRPr>
            </a:p>
          </p:txBody>
        </p:sp>
        <p:sp>
          <p:nvSpPr>
            <p:cNvPr id="2222113" name="Oval 33"/>
            <p:cNvSpPr>
              <a:spLocks noChangeArrowheads="1"/>
            </p:cNvSpPr>
            <p:nvPr/>
          </p:nvSpPr>
          <p:spPr bwMode="auto">
            <a:xfrm>
              <a:off x="5472" y="1520"/>
              <a:ext cx="73" cy="79"/>
            </a:xfrm>
            <a:prstGeom prst="ellipse">
              <a:avLst/>
            </a:prstGeom>
            <a:solidFill>
              <a:schemeClr val="folHlink"/>
            </a:solidFill>
            <a:ln w="9525">
              <a:noFill/>
              <a:round/>
              <a:headEnd/>
              <a:tailEnd/>
            </a:ln>
            <a:effectLst/>
          </p:spPr>
          <p:txBody>
            <a:bodyPr wrap="none" anchor="ctr"/>
            <a:lstStyle/>
            <a:p>
              <a:pPr>
                <a:defRPr/>
              </a:pPr>
              <a:endParaRPr lang="zh-TW" altLang="en-US">
                <a:latin typeface="Arial" charset="0"/>
              </a:endParaRPr>
            </a:p>
          </p:txBody>
        </p:sp>
        <p:sp>
          <p:nvSpPr>
            <p:cNvPr id="2222114" name="Oval 34"/>
            <p:cNvSpPr>
              <a:spLocks noChangeArrowheads="1"/>
            </p:cNvSpPr>
            <p:nvPr/>
          </p:nvSpPr>
          <p:spPr bwMode="auto">
            <a:xfrm>
              <a:off x="5136" y="1632"/>
              <a:ext cx="80" cy="75"/>
            </a:xfrm>
            <a:prstGeom prst="ellipse">
              <a:avLst/>
            </a:prstGeom>
            <a:solidFill>
              <a:schemeClr val="accent1"/>
            </a:solidFill>
            <a:ln w="9525">
              <a:noFill/>
              <a:round/>
              <a:headEnd/>
              <a:tailEnd/>
            </a:ln>
            <a:effectLst/>
          </p:spPr>
          <p:txBody>
            <a:bodyPr wrap="none" anchor="ctr"/>
            <a:lstStyle/>
            <a:p>
              <a:pPr>
                <a:defRPr/>
              </a:pPr>
              <a:endParaRPr lang="zh-TW" altLang="en-US">
                <a:latin typeface="Arial" charset="0"/>
              </a:endParaRPr>
            </a:p>
          </p:txBody>
        </p:sp>
        <p:sp>
          <p:nvSpPr>
            <p:cNvPr id="2222115" name="Oval 35"/>
            <p:cNvSpPr>
              <a:spLocks noChangeArrowheads="1"/>
            </p:cNvSpPr>
            <p:nvPr/>
          </p:nvSpPr>
          <p:spPr bwMode="auto">
            <a:xfrm>
              <a:off x="5248" y="1632"/>
              <a:ext cx="79" cy="75"/>
            </a:xfrm>
            <a:prstGeom prst="ellipse">
              <a:avLst/>
            </a:prstGeom>
            <a:solidFill>
              <a:schemeClr val="accent1"/>
            </a:solidFill>
            <a:ln w="9525">
              <a:noFill/>
              <a:round/>
              <a:headEnd/>
              <a:tailEnd/>
            </a:ln>
            <a:effectLst/>
          </p:spPr>
          <p:txBody>
            <a:bodyPr wrap="none" anchor="ctr"/>
            <a:lstStyle/>
            <a:p>
              <a:pPr>
                <a:defRPr/>
              </a:pPr>
              <a:endParaRPr lang="zh-TW" altLang="en-US">
                <a:latin typeface="Arial" charset="0"/>
              </a:endParaRPr>
            </a:p>
          </p:txBody>
        </p:sp>
        <p:sp>
          <p:nvSpPr>
            <p:cNvPr id="2222116" name="Oval 36"/>
            <p:cNvSpPr>
              <a:spLocks noChangeArrowheads="1"/>
            </p:cNvSpPr>
            <p:nvPr/>
          </p:nvSpPr>
          <p:spPr bwMode="auto">
            <a:xfrm>
              <a:off x="5360" y="1632"/>
              <a:ext cx="76" cy="75"/>
            </a:xfrm>
            <a:prstGeom prst="ellipse">
              <a:avLst/>
            </a:prstGeom>
            <a:solidFill>
              <a:schemeClr val="folHlink"/>
            </a:solidFill>
            <a:ln w="9525">
              <a:noFill/>
              <a:round/>
              <a:headEnd/>
              <a:tailEnd/>
            </a:ln>
            <a:effectLst/>
          </p:spPr>
          <p:txBody>
            <a:bodyPr wrap="none" anchor="ctr"/>
            <a:lstStyle/>
            <a:p>
              <a:pPr>
                <a:defRPr/>
              </a:pPr>
              <a:endParaRPr lang="zh-TW" altLang="en-US">
                <a:latin typeface="Arial" charset="0"/>
              </a:endParaRPr>
            </a:p>
          </p:txBody>
        </p:sp>
        <p:sp>
          <p:nvSpPr>
            <p:cNvPr id="2222117" name="Oval 37"/>
            <p:cNvSpPr>
              <a:spLocks noChangeArrowheads="1"/>
            </p:cNvSpPr>
            <p:nvPr/>
          </p:nvSpPr>
          <p:spPr bwMode="auto">
            <a:xfrm>
              <a:off x="5472" y="1632"/>
              <a:ext cx="73" cy="75"/>
            </a:xfrm>
            <a:prstGeom prst="ellipse">
              <a:avLst/>
            </a:prstGeom>
            <a:solidFill>
              <a:schemeClr val="folHlink"/>
            </a:solidFill>
            <a:ln w="9525">
              <a:noFill/>
              <a:round/>
              <a:headEnd/>
              <a:tailEnd/>
            </a:ln>
            <a:effectLst/>
          </p:spPr>
          <p:txBody>
            <a:bodyPr wrap="none" anchor="ctr"/>
            <a:lstStyle/>
            <a:p>
              <a:pPr>
                <a:defRPr/>
              </a:pPr>
              <a:endParaRPr lang="zh-TW" altLang="en-US">
                <a:latin typeface="Arial" charset="0"/>
              </a:endParaRPr>
            </a:p>
          </p:txBody>
        </p:sp>
        <p:sp>
          <p:nvSpPr>
            <p:cNvPr id="2222118" name="Oval 38"/>
            <p:cNvSpPr>
              <a:spLocks noChangeArrowheads="1"/>
            </p:cNvSpPr>
            <p:nvPr/>
          </p:nvSpPr>
          <p:spPr bwMode="auto">
            <a:xfrm>
              <a:off x="5248" y="1744"/>
              <a:ext cx="79" cy="80"/>
            </a:xfrm>
            <a:prstGeom prst="ellipse">
              <a:avLst/>
            </a:prstGeom>
            <a:solidFill>
              <a:schemeClr val="folHlink"/>
            </a:solidFill>
            <a:ln w="9525">
              <a:noFill/>
              <a:round/>
              <a:headEnd/>
              <a:tailEnd/>
            </a:ln>
            <a:effectLst/>
          </p:spPr>
          <p:txBody>
            <a:bodyPr wrap="none" anchor="ctr"/>
            <a:lstStyle/>
            <a:p>
              <a:pPr>
                <a:defRPr/>
              </a:pPr>
              <a:endParaRPr lang="zh-TW" altLang="en-US">
                <a:latin typeface="Arial" charset="0"/>
              </a:endParaRPr>
            </a:p>
          </p:txBody>
        </p:sp>
        <p:sp>
          <p:nvSpPr>
            <p:cNvPr id="2222119" name="Oval 39"/>
            <p:cNvSpPr>
              <a:spLocks noChangeArrowheads="1"/>
            </p:cNvSpPr>
            <p:nvPr/>
          </p:nvSpPr>
          <p:spPr bwMode="auto">
            <a:xfrm>
              <a:off x="5472" y="1744"/>
              <a:ext cx="73" cy="80"/>
            </a:xfrm>
            <a:prstGeom prst="ellipse">
              <a:avLst/>
            </a:prstGeom>
            <a:solidFill>
              <a:schemeClr val="folHlink"/>
            </a:solidFill>
            <a:ln w="9525">
              <a:noFill/>
              <a:round/>
              <a:headEnd/>
              <a:tailEnd/>
            </a:ln>
            <a:effectLst/>
          </p:spPr>
          <p:txBody>
            <a:bodyPr wrap="none" anchor="ctr"/>
            <a:lstStyle/>
            <a:p>
              <a:pPr>
                <a:defRPr/>
              </a:pPr>
              <a:endParaRPr lang="zh-TW" altLang="en-US">
                <a:latin typeface="Arial" charset="0"/>
              </a:endParaRPr>
            </a:p>
          </p:txBody>
        </p:sp>
      </p:grpSp>
    </p:spTree>
  </p:cSld>
  <p:clrMap bg1="lt1" tx1="dk1" bg2="lt2" tx2="dk2" accent1="accent1" accent2="accent2" accent3="accent3" accent4="accent4" accent5="accent5" accent6="accent6" hlink="hlink" folHlink="folHlink"/>
  <p:sldLayoutIdLst>
    <p:sldLayoutId id="2147483843"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ransition spd="med">
    <p:dissolve/>
  </p:transition>
  <p:hf hdr="0" ftr="0" dt="0"/>
  <p:txStyles>
    <p:title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kumimoji="1"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kumimoji="1"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kumimoji="1"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kumimoji="1"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os.mbed.com/users/4180_1/code/4DGL-uLCD-SE/"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os.mbed.com/users/4180_1/code/4DGL-uLCD-S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hyperlink" Target="https://www.ee.nthu.edu.tw/ee240500/mbed-lab-4-liquid-crystal-displays.html"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038"/>
          <p:cNvSpPr>
            <a:spLocks noChangeArrowheads="1"/>
          </p:cNvSpPr>
          <p:nvPr/>
        </p:nvSpPr>
        <p:spPr bwMode="auto">
          <a:xfrm>
            <a:off x="684213" y="5453063"/>
            <a:ext cx="79914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endParaRPr lang="zh-TW" altLang="zh-TW" sz="1600" b="1" i="1"/>
          </a:p>
        </p:txBody>
      </p:sp>
      <p:sp>
        <p:nvSpPr>
          <p:cNvPr id="3076" name="Rectangle 1047"/>
          <p:cNvSpPr>
            <a:spLocks noGrp="1" noChangeArrowheads="1"/>
          </p:cNvSpPr>
          <p:nvPr>
            <p:ph type="ctrTitle"/>
          </p:nvPr>
        </p:nvSpPr>
        <p:spPr/>
        <p:txBody>
          <a:bodyPr/>
          <a:lstStyle/>
          <a:p>
            <a:pPr eaLnBrk="1" hangingPunct="1"/>
            <a:r>
              <a:rPr lang="en-US" altLang="zh-TW" dirty="0"/>
              <a:t>Chapter 6: </a:t>
            </a:r>
            <a:r>
              <a:rPr lang="en-US" altLang="zh-TW" spc="-5" dirty="0">
                <a:cs typeface="Arial"/>
              </a:rPr>
              <a:t>Liquid Crystal</a:t>
            </a:r>
            <a:r>
              <a:rPr lang="en-US" altLang="zh-TW" spc="-30" dirty="0">
                <a:cs typeface="Arial"/>
              </a:rPr>
              <a:t> </a:t>
            </a:r>
            <a:r>
              <a:rPr lang="en-US" altLang="zh-TW" dirty="0">
                <a:cs typeface="Arial"/>
              </a:rPr>
              <a:t>Displays</a:t>
            </a:r>
            <a:endParaRPr lang="en-US" altLang="zh-TW" dirty="0"/>
          </a:p>
        </p:txBody>
      </p:sp>
      <p:sp>
        <p:nvSpPr>
          <p:cNvPr id="3077" name="Rectangle 1048"/>
          <p:cNvSpPr>
            <a:spLocks noGrp="1" noChangeArrowheads="1"/>
          </p:cNvSpPr>
          <p:nvPr>
            <p:ph type="subTitle" idx="1"/>
          </p:nvPr>
        </p:nvSpPr>
        <p:spPr>
          <a:xfrm>
            <a:off x="657225" y="3049588"/>
            <a:ext cx="6440488" cy="2362200"/>
          </a:xfrm>
        </p:spPr>
        <p:txBody>
          <a:bodyPr/>
          <a:lstStyle/>
          <a:p>
            <a:pPr eaLnBrk="1" hangingPunct="1"/>
            <a:r>
              <a:rPr lang="en-US" altLang="zh-TW" dirty="0">
                <a:latin typeface="Arial" panose="020B0604020202020204" pitchFamily="34" charset="0"/>
                <a:ea typeface="DFKai-SB" panose="03000509000000000000" pitchFamily="49" charset="-120"/>
                <a:cs typeface="Arial" panose="020B0604020202020204" pitchFamily="34" charset="0"/>
              </a:rPr>
              <a:t>EE2405</a:t>
            </a:r>
          </a:p>
          <a:p>
            <a:pPr eaLnBrk="1" hangingPunct="1"/>
            <a:r>
              <a:rPr lang="zh-TW" altLang="en-US" dirty="0">
                <a:latin typeface="Arial" panose="020B0604020202020204" pitchFamily="34" charset="0"/>
                <a:ea typeface="DFKai-SB" panose="03000509000000000000" pitchFamily="49" charset="-120"/>
                <a:cs typeface="Arial" panose="020B0604020202020204" pitchFamily="34" charset="0"/>
              </a:rPr>
              <a:t>嵌入式系統與實驗</a:t>
            </a:r>
            <a:endParaRPr lang="en-US" altLang="zh-TW" dirty="0">
              <a:latin typeface="Arial" panose="020B0604020202020204" pitchFamily="34" charset="0"/>
              <a:ea typeface="DFKai-SB" panose="03000509000000000000" pitchFamily="49" charset="-120"/>
              <a:cs typeface="Arial" panose="020B0604020202020204" pitchFamily="34" charset="0"/>
            </a:endParaRPr>
          </a:p>
          <a:p>
            <a:pPr eaLnBrk="1" hangingPunct="1"/>
            <a:r>
              <a:rPr lang="en-US" altLang="zh-TW" dirty="0">
                <a:latin typeface="Arial" panose="020B0604020202020204" pitchFamily="34" charset="0"/>
                <a:ea typeface="DFKai-SB" panose="03000509000000000000" pitchFamily="49" charset="-120"/>
                <a:cs typeface="Arial" panose="020B0604020202020204" pitchFamily="34" charset="0"/>
              </a:rPr>
              <a:t>Embedded System Lab</a:t>
            </a:r>
          </a:p>
        </p:txBody>
      </p:sp>
      <p:pic>
        <p:nvPicPr>
          <p:cNvPr id="3078" name="Picture 1045" descr="nthu"/>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0825" y="53975"/>
            <a:ext cx="8569325" cy="51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9" name="Text Box 1046"/>
          <p:cNvSpPr txBox="1">
            <a:spLocks noChangeArrowheads="1"/>
          </p:cNvSpPr>
          <p:nvPr/>
        </p:nvSpPr>
        <p:spPr bwMode="auto">
          <a:xfrm>
            <a:off x="6372225" y="0"/>
            <a:ext cx="1800225"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78419" tIns="39209" rIns="78419" bIns="39209">
            <a:spAutoFit/>
          </a:bodyPr>
          <a:lstStyle>
            <a:lvl1pPr defTabSz="784225"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defTabSz="784225"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defTabSz="784225"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defTabSz="784225"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defTabSz="784225"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defTabSz="784225"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784225"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784225"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784225"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lang="zh-TW" altLang="en-US" sz="3200" b="1" i="1">
                <a:latin typeface="標楷體" panose="03000509000000000000" pitchFamily="65" charset="-120"/>
                <a:ea typeface="標楷體" panose="03000509000000000000" pitchFamily="65" charset="-120"/>
              </a:rPr>
              <a:t>電機系</a:t>
            </a:r>
          </a:p>
        </p:txBody>
      </p:sp>
      <p:sp>
        <p:nvSpPr>
          <p:cNvPr id="7" name="Rectangle 1038"/>
          <p:cNvSpPr>
            <a:spLocks noChangeArrowheads="1"/>
          </p:cNvSpPr>
          <p:nvPr/>
        </p:nvSpPr>
        <p:spPr bwMode="auto">
          <a:xfrm>
            <a:off x="836613" y="5605463"/>
            <a:ext cx="79914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sz="1600" b="1" i="1" dirty="0" smtClean="0"/>
              <a:t>Prepared by:  Prof. Jing-</a:t>
            </a:r>
            <a:r>
              <a:rPr lang="en-US" altLang="zh-TW" sz="1600" b="1" i="1" dirty="0" err="1" smtClean="0"/>
              <a:t>Jia</a:t>
            </a:r>
            <a:r>
              <a:rPr lang="en-US" altLang="zh-TW" sz="1600" b="1" i="1" dirty="0" smtClean="0"/>
              <a:t> Liu</a:t>
            </a:r>
            <a:endParaRPr lang="zh-TW" altLang="zh-TW" sz="1600" b="1" i="1" dirty="0"/>
          </a:p>
        </p:txBody>
      </p:sp>
    </p:spTree>
  </p:cSld>
  <p:clrMapOvr>
    <a:masterClrMapping/>
  </p:clrMapOvr>
  <p:transition spd="med">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74540A7A-3525-F742-9D66-FBF32AEAE7D9}"/>
              </a:ext>
            </a:extLst>
          </p:cNvPr>
          <p:cNvSpPr>
            <a:spLocks noGrp="1"/>
          </p:cNvSpPr>
          <p:nvPr>
            <p:ph type="title"/>
          </p:nvPr>
        </p:nvSpPr>
        <p:spPr/>
        <p:txBody>
          <a:bodyPr/>
          <a:lstStyle/>
          <a:p>
            <a:r>
              <a:rPr lang="en-US" altLang="zh-TW"/>
              <a:t>Liquid crystal character displays</a:t>
            </a:r>
            <a:endParaRPr lang="zh-TW" altLang="en-US" dirty="0"/>
          </a:p>
        </p:txBody>
      </p:sp>
      <p:sp>
        <p:nvSpPr>
          <p:cNvPr id="3" name="內容版面配置區 2">
            <a:extLst>
              <a:ext uri="{FF2B5EF4-FFF2-40B4-BE49-F238E27FC236}">
                <a16:creationId xmlns="" xmlns:a16="http://schemas.microsoft.com/office/drawing/2014/main" id="{D2FD0D95-896B-EC40-B6BB-21B8010B7668}"/>
              </a:ext>
            </a:extLst>
          </p:cNvPr>
          <p:cNvSpPr>
            <a:spLocks noGrp="1"/>
          </p:cNvSpPr>
          <p:nvPr>
            <p:ph idx="1"/>
          </p:nvPr>
        </p:nvSpPr>
        <p:spPr>
          <a:xfrm>
            <a:off x="457200" y="1643050"/>
            <a:ext cx="8229600" cy="3518557"/>
          </a:xfrm>
        </p:spPr>
        <p:txBody>
          <a:bodyPr>
            <a:normAutofit fontScale="85000" lnSpcReduction="20000"/>
          </a:bodyPr>
          <a:lstStyle/>
          <a:p>
            <a:r>
              <a:rPr lang="en-US" altLang="zh-TW" dirty="0"/>
              <a:t>A popular form of LCD is the </a:t>
            </a:r>
            <a:r>
              <a:rPr lang="en-US" altLang="zh-TW" dirty="0">
                <a:solidFill>
                  <a:srgbClr val="0033CC"/>
                </a:solidFill>
              </a:rPr>
              <a:t>character display</a:t>
            </a:r>
            <a:r>
              <a:rPr lang="en-US" altLang="zh-TW" dirty="0"/>
              <a:t>. </a:t>
            </a:r>
          </a:p>
          <a:p>
            <a:pPr lvl="1"/>
            <a:r>
              <a:rPr lang="en-US" altLang="zh-TW" dirty="0"/>
              <a:t>These are widely  available from one line of characters to four or more</a:t>
            </a:r>
          </a:p>
          <a:p>
            <a:pPr lvl="1"/>
            <a:r>
              <a:rPr lang="en-US" altLang="zh-TW" dirty="0"/>
              <a:t>Seen on photocopiers, burglar alarms or DVD players, etc.</a:t>
            </a:r>
          </a:p>
          <a:p>
            <a:endParaRPr lang="en-US" altLang="zh-TW" dirty="0"/>
          </a:p>
          <a:p>
            <a:r>
              <a:rPr lang="en-US" altLang="zh-TW" dirty="0"/>
              <a:t>Driving this </a:t>
            </a:r>
            <a:r>
              <a:rPr lang="en-US" altLang="zh-TW" dirty="0">
                <a:solidFill>
                  <a:srgbClr val="0033CC"/>
                </a:solidFill>
              </a:rPr>
              <a:t>complex array of tiny LCD dots</a:t>
            </a:r>
            <a:r>
              <a:rPr lang="en-US" altLang="zh-TW" dirty="0"/>
              <a:t> is far from simple, so such displays always  contain a </a:t>
            </a:r>
            <a:r>
              <a:rPr lang="en-US" altLang="zh-TW" dirty="0">
                <a:solidFill>
                  <a:srgbClr val="C00000"/>
                </a:solidFill>
              </a:rPr>
              <a:t>hidden microcontroller</a:t>
            </a:r>
            <a:r>
              <a:rPr lang="en-US" altLang="zh-TW" dirty="0"/>
              <a:t>, customized to drive the display. </a:t>
            </a:r>
          </a:p>
          <a:p>
            <a:pPr lvl="1"/>
            <a:r>
              <a:rPr lang="en-US" altLang="zh-TW" dirty="0"/>
              <a:t>Most controllers are compatible to </a:t>
            </a:r>
            <a:r>
              <a:rPr lang="en-US" altLang="zh-TW" dirty="0">
                <a:solidFill>
                  <a:srgbClr val="C00000"/>
                </a:solidFill>
              </a:rPr>
              <a:t>Hitachi HD44780</a:t>
            </a:r>
            <a:r>
              <a:rPr lang="en-US" altLang="zh-TW" dirty="0"/>
              <a:t>.</a:t>
            </a:r>
          </a:p>
          <a:p>
            <a:endParaRPr lang="zh-TW" altLang="en-US" dirty="0"/>
          </a:p>
        </p:txBody>
      </p:sp>
      <p:sp>
        <p:nvSpPr>
          <p:cNvPr id="5" name="投影片編號版面配置區 4">
            <a:extLst>
              <a:ext uri="{FF2B5EF4-FFF2-40B4-BE49-F238E27FC236}">
                <a16:creationId xmlns="" xmlns:a16="http://schemas.microsoft.com/office/drawing/2014/main" id="{705A290C-0EBB-FD4C-94E7-61948FDB6DB2}"/>
              </a:ext>
            </a:extLst>
          </p:cNvPr>
          <p:cNvSpPr>
            <a:spLocks noGrp="1"/>
          </p:cNvSpPr>
          <p:nvPr>
            <p:ph type="sldNum" sz="quarter" idx="12"/>
          </p:nvPr>
        </p:nvSpPr>
        <p:spPr/>
        <p:txBody>
          <a:bodyPr/>
          <a:lstStyle/>
          <a:p>
            <a:fld id="{B6E0B0A6-70CB-4CB1-BAEB-8949881E3F44}" type="slidenum">
              <a:rPr lang="en-US" altLang="zh-TW" smtClean="0"/>
              <a:pPr/>
              <a:t>10</a:t>
            </a:fld>
            <a:endParaRPr lang="en-US" altLang="zh-TW"/>
          </a:p>
        </p:txBody>
      </p:sp>
      <p:pic>
        <p:nvPicPr>
          <p:cNvPr id="9" name="圖片 8">
            <a:extLst>
              <a:ext uri="{FF2B5EF4-FFF2-40B4-BE49-F238E27FC236}">
                <a16:creationId xmlns="" xmlns:a16="http://schemas.microsoft.com/office/drawing/2014/main" id="{09C8244A-7694-F540-9D86-174903FFFA8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700183" y="5082802"/>
            <a:ext cx="3776817" cy="1752328"/>
          </a:xfrm>
          <a:prstGeom prst="rect">
            <a:avLst/>
          </a:prstGeom>
        </p:spPr>
      </p:pic>
    </p:spTree>
    <p:extLst>
      <p:ext uri="{BB962C8B-B14F-4D97-AF65-F5344CB8AC3E}">
        <p14:creationId xmlns:p14="http://schemas.microsoft.com/office/powerpoint/2010/main" val="1321420103"/>
      </p:ext>
    </p:extLst>
  </p:cSld>
  <p:clrMapOvr>
    <a:masterClrMapping/>
  </p:clrMapOvr>
  <p:transition spd="med">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5AE86C1E-0F70-284C-9C31-D1AF80840315}"/>
              </a:ext>
            </a:extLst>
          </p:cNvPr>
          <p:cNvSpPr>
            <a:spLocks noGrp="1"/>
          </p:cNvSpPr>
          <p:nvPr>
            <p:ph type="title"/>
          </p:nvPr>
        </p:nvSpPr>
        <p:spPr/>
        <p:txBody>
          <a:bodyPr/>
          <a:lstStyle/>
          <a:p>
            <a:r>
              <a:rPr lang="en-US" altLang="zh-TW" dirty="0"/>
              <a:t>HD44780 programming interface</a:t>
            </a:r>
            <a:endParaRPr lang="zh-TW" altLang="en-US" dirty="0"/>
          </a:p>
        </p:txBody>
      </p:sp>
      <p:sp>
        <p:nvSpPr>
          <p:cNvPr id="3" name="內容版面配置區 2">
            <a:extLst>
              <a:ext uri="{FF2B5EF4-FFF2-40B4-BE49-F238E27FC236}">
                <a16:creationId xmlns="" xmlns:a16="http://schemas.microsoft.com/office/drawing/2014/main" id="{62920EEB-D702-194A-95F5-B48CD37C124C}"/>
              </a:ext>
            </a:extLst>
          </p:cNvPr>
          <p:cNvSpPr>
            <a:spLocks noGrp="1"/>
          </p:cNvSpPr>
          <p:nvPr>
            <p:ph idx="1"/>
          </p:nvPr>
        </p:nvSpPr>
        <p:spPr>
          <a:xfrm>
            <a:off x="457200" y="1719262"/>
            <a:ext cx="8229600" cy="4610277"/>
          </a:xfrm>
        </p:spPr>
        <p:txBody>
          <a:bodyPr>
            <a:normAutofit fontScale="62500" lnSpcReduction="20000"/>
          </a:bodyPr>
          <a:lstStyle/>
          <a:p>
            <a:r>
              <a:rPr lang="en-US" altLang="zh-TW" dirty="0"/>
              <a:t>The HD44780 contains an </a:t>
            </a:r>
            <a:r>
              <a:rPr lang="en-US" altLang="zh-TW" dirty="0">
                <a:solidFill>
                  <a:srgbClr val="0033CC"/>
                </a:solidFill>
              </a:rPr>
              <a:t>80-byte RAM </a:t>
            </a:r>
            <a:r>
              <a:rPr lang="en-US" altLang="zh-TW" dirty="0"/>
              <a:t>(Random Access Memory) to hold the display data, and a </a:t>
            </a:r>
            <a:r>
              <a:rPr lang="en-US" altLang="zh-TW" dirty="0">
                <a:solidFill>
                  <a:srgbClr val="0033CC"/>
                </a:solidFill>
              </a:rPr>
              <a:t>ROM</a:t>
            </a:r>
            <a:r>
              <a:rPr lang="en-US" altLang="zh-TW" dirty="0"/>
              <a:t> (Read Only Memory) </a:t>
            </a:r>
            <a:r>
              <a:rPr lang="en-US" altLang="zh-TW" dirty="0">
                <a:solidFill>
                  <a:srgbClr val="0033CC"/>
                </a:solidFill>
              </a:rPr>
              <a:t>for generating the characters</a:t>
            </a:r>
            <a:r>
              <a:rPr lang="en-US" altLang="zh-TW" dirty="0"/>
              <a:t>.</a:t>
            </a:r>
          </a:p>
          <a:p>
            <a:endParaRPr lang="en-US" altLang="zh-TW" dirty="0"/>
          </a:p>
          <a:p>
            <a:r>
              <a:rPr lang="en-US" altLang="zh-TW" dirty="0"/>
              <a:t>It has a </a:t>
            </a:r>
            <a:r>
              <a:rPr lang="en-US" altLang="zh-TW" dirty="0">
                <a:solidFill>
                  <a:srgbClr val="C00000"/>
                </a:solidFill>
              </a:rPr>
              <a:t>simple instruction set</a:t>
            </a:r>
            <a:r>
              <a:rPr lang="en-US" altLang="zh-TW" dirty="0"/>
              <a:t>, including instructions for </a:t>
            </a:r>
            <a:r>
              <a:rPr lang="en-US" altLang="zh-TW" dirty="0">
                <a:solidFill>
                  <a:srgbClr val="0033CC"/>
                </a:solidFill>
              </a:rPr>
              <a:t>initialization</a:t>
            </a:r>
            <a:r>
              <a:rPr lang="en-US" altLang="zh-TW" dirty="0"/>
              <a:t>, </a:t>
            </a:r>
            <a:r>
              <a:rPr lang="en-US" altLang="zh-TW" dirty="0">
                <a:solidFill>
                  <a:srgbClr val="0033CC"/>
                </a:solidFill>
              </a:rPr>
              <a:t>cursor control </a:t>
            </a:r>
            <a:r>
              <a:rPr lang="en-US" altLang="zh-TW" dirty="0"/>
              <a:t>(moving, blanking, blinking), and </a:t>
            </a:r>
            <a:r>
              <a:rPr lang="en-US" altLang="zh-TW" dirty="0">
                <a:solidFill>
                  <a:srgbClr val="0033CC"/>
                </a:solidFill>
              </a:rPr>
              <a:t>clearing the display</a:t>
            </a:r>
            <a:r>
              <a:rPr lang="en-US" altLang="zh-TW" dirty="0" smtClean="0"/>
              <a:t>.</a:t>
            </a:r>
          </a:p>
          <a:p>
            <a:endParaRPr lang="en-US" altLang="zh-TW" dirty="0" smtClean="0"/>
          </a:p>
          <a:p>
            <a:r>
              <a:rPr lang="en-US" altLang="zh-TW" dirty="0" smtClean="0"/>
              <a:t>For HD44780 command, see </a:t>
            </a:r>
            <a:r>
              <a:rPr lang="en-US" altLang="zh-TW" u="sng" dirty="0" smtClean="0"/>
              <a:t>http</a:t>
            </a:r>
            <a:r>
              <a:rPr lang="en-US" altLang="zh-TW" u="sng" dirty="0"/>
              <a:t>://www.dinceraydin.com/lcd/commands.htm</a:t>
            </a:r>
          </a:p>
          <a:p>
            <a:endParaRPr lang="en-US" altLang="zh-TW" dirty="0"/>
          </a:p>
          <a:p>
            <a:r>
              <a:rPr lang="en-US" altLang="zh-TW" dirty="0"/>
              <a:t>Communication with the controller is made via an </a:t>
            </a:r>
            <a:r>
              <a:rPr lang="en-US" altLang="zh-TW" dirty="0">
                <a:solidFill>
                  <a:srgbClr val="C00000"/>
                </a:solidFill>
              </a:rPr>
              <a:t>8-bit data </a:t>
            </a:r>
            <a:r>
              <a:rPr lang="en-US" altLang="zh-TW" dirty="0" smtClean="0">
                <a:solidFill>
                  <a:srgbClr val="C00000"/>
                </a:solidFill>
              </a:rPr>
              <a:t>bus (it also provides 4-bit mode)</a:t>
            </a:r>
            <a:r>
              <a:rPr lang="en-US" altLang="zh-TW" dirty="0" smtClean="0"/>
              <a:t>, </a:t>
            </a:r>
            <a:r>
              <a:rPr lang="en-US" altLang="zh-TW" dirty="0" smtClean="0">
                <a:solidFill>
                  <a:srgbClr val="C00000"/>
                </a:solidFill>
              </a:rPr>
              <a:t>2 </a:t>
            </a:r>
            <a:r>
              <a:rPr lang="en-US" altLang="zh-TW" dirty="0">
                <a:solidFill>
                  <a:srgbClr val="C00000"/>
                </a:solidFill>
              </a:rPr>
              <a:t>control lines</a:t>
            </a:r>
            <a:r>
              <a:rPr lang="en-US" altLang="zh-TW" dirty="0"/>
              <a:t>, and an </a:t>
            </a:r>
            <a:r>
              <a:rPr lang="en-US" altLang="zh-TW" dirty="0">
                <a:solidFill>
                  <a:srgbClr val="C00000"/>
                </a:solidFill>
              </a:rPr>
              <a:t>enable/strobe line (E).</a:t>
            </a:r>
          </a:p>
          <a:p>
            <a:endParaRPr lang="en-US" altLang="zh-TW" dirty="0"/>
          </a:p>
          <a:p>
            <a:r>
              <a:rPr lang="en-US" altLang="zh-TW" dirty="0"/>
              <a:t>The HD44780 communication lines are shown below.</a:t>
            </a:r>
          </a:p>
          <a:p>
            <a:endParaRPr lang="zh-TW" altLang="en-US" dirty="0"/>
          </a:p>
        </p:txBody>
      </p:sp>
      <p:sp>
        <p:nvSpPr>
          <p:cNvPr id="4" name="投影片編號版面配置區 3">
            <a:extLst>
              <a:ext uri="{FF2B5EF4-FFF2-40B4-BE49-F238E27FC236}">
                <a16:creationId xmlns="" xmlns:a16="http://schemas.microsoft.com/office/drawing/2014/main" id="{5BFBF557-8A49-7842-95ED-7EA4DCAE0709}"/>
              </a:ext>
            </a:extLst>
          </p:cNvPr>
          <p:cNvSpPr>
            <a:spLocks noGrp="1"/>
          </p:cNvSpPr>
          <p:nvPr>
            <p:ph type="sldNum" sz="quarter" idx="12"/>
          </p:nvPr>
        </p:nvSpPr>
        <p:spPr/>
        <p:txBody>
          <a:bodyPr/>
          <a:lstStyle/>
          <a:p>
            <a:fld id="{B6E0B0A6-70CB-4CB1-BAEB-8949881E3F44}" type="slidenum">
              <a:rPr lang="en-US" altLang="zh-TW" smtClean="0"/>
              <a:pPr/>
              <a:t>11</a:t>
            </a:fld>
            <a:endParaRPr lang="en-US" altLang="zh-TW"/>
          </a:p>
        </p:txBody>
      </p:sp>
    </p:spTree>
    <p:extLst>
      <p:ext uri="{BB962C8B-B14F-4D97-AF65-F5344CB8AC3E}">
        <p14:creationId xmlns:p14="http://schemas.microsoft.com/office/powerpoint/2010/main" val="1395519736"/>
      </p:ext>
    </p:extLst>
  </p:cSld>
  <p:clrMapOvr>
    <a:masterClrMapping/>
  </p:clrMapOvr>
  <p:transition spd="med">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27270D9B-2E98-6347-B0B5-1C5AEF8C6F8C}"/>
              </a:ext>
            </a:extLst>
          </p:cNvPr>
          <p:cNvSpPr>
            <a:spLocks noGrp="1"/>
          </p:cNvSpPr>
          <p:nvPr>
            <p:ph type="title"/>
          </p:nvPr>
        </p:nvSpPr>
        <p:spPr/>
        <p:txBody>
          <a:bodyPr/>
          <a:lstStyle/>
          <a:p>
            <a:r>
              <a:rPr lang="en-US" altLang="zh-TW" dirty="0"/>
              <a:t>HD44780 signals</a:t>
            </a:r>
            <a:endParaRPr kumimoji="1" lang="zh-TW" altLang="en-US" dirty="0"/>
          </a:p>
        </p:txBody>
      </p:sp>
      <mc:AlternateContent xmlns:mc="http://schemas.openxmlformats.org/markup-compatibility/2006" xmlns:a14="http://schemas.microsoft.com/office/drawing/2010/main">
        <mc:Choice Requires="a14">
          <p:graphicFrame>
            <p:nvGraphicFramePr>
              <p:cNvPr id="5" name="內容版面配置區 4">
                <a:extLst>
                  <a:ext uri="{FF2B5EF4-FFF2-40B4-BE49-F238E27FC236}">
                    <a16:creationId xmlns="" xmlns:a16="http://schemas.microsoft.com/office/drawing/2014/main" id="{525F1D36-4C00-8945-81E9-B2021AC250F8}"/>
                  </a:ext>
                </a:extLst>
              </p:cNvPr>
              <p:cNvGraphicFramePr>
                <a:graphicFrameLocks noGrp="1"/>
              </p:cNvGraphicFramePr>
              <p:nvPr>
                <p:ph idx="1"/>
                <p:extLst>
                  <p:ext uri="{D42A27DB-BD31-4B8C-83A1-F6EECF244321}">
                    <p14:modId xmlns:p14="http://schemas.microsoft.com/office/powerpoint/2010/main" val="3316442346"/>
                  </p:ext>
                </p:extLst>
              </p:nvPr>
            </p:nvGraphicFramePr>
            <p:xfrm>
              <a:off x="277180" y="2932965"/>
              <a:ext cx="8615300" cy="1981200"/>
            </p:xfrm>
            <a:graphic>
              <a:graphicData uri="http://schemas.openxmlformats.org/drawingml/2006/table">
                <a:tbl>
                  <a:tblPr firstRow="1" bandRow="1">
                    <a:tableStyleId>{5940675A-B579-460E-94D1-54222C63F5DA}</a:tableStyleId>
                  </a:tblPr>
                  <a:tblGrid>
                    <a:gridCol w="2093279">
                      <a:extLst>
                        <a:ext uri="{9D8B030D-6E8A-4147-A177-3AD203B41FA5}">
                          <a16:colId xmlns="" xmlns:a16="http://schemas.microsoft.com/office/drawing/2014/main" val="3475193206"/>
                        </a:ext>
                      </a:extLst>
                    </a:gridCol>
                    <a:gridCol w="6522021">
                      <a:extLst>
                        <a:ext uri="{9D8B030D-6E8A-4147-A177-3AD203B41FA5}">
                          <a16:colId xmlns="" xmlns:a16="http://schemas.microsoft.com/office/drawing/2014/main" val="1726162670"/>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altLang="zh-TW" sz="2000" b="0" i="1" smtClean="0">
                                    <a:latin typeface="Cambria Math" panose="02040503050406030204" pitchFamily="18" charset="0"/>
                                  </a:rPr>
                                  <m:t>𝑅𝑆</m:t>
                                </m:r>
                              </m:oMath>
                            </m:oMathPara>
                          </a14:m>
                          <a:endParaRPr lang="zh-TW" altLang="en-US" sz="2000" dirty="0"/>
                        </a:p>
                      </a:txBody>
                      <a:tcPr/>
                    </a:tc>
                    <a:tc>
                      <a:txBody>
                        <a:bodyPr/>
                        <a:lstStyle/>
                        <a:p>
                          <a:r>
                            <a:rPr lang="en-US" altLang="zh-TW" sz="2000" dirty="0"/>
                            <a:t>Register select: 0 = instruction register, 1 = data register</a:t>
                          </a:r>
                          <a:endParaRPr lang="zh-TW" altLang="en-US" sz="2000" dirty="0"/>
                        </a:p>
                      </a:txBody>
                      <a:tcPr/>
                    </a:tc>
                    <a:extLst>
                      <a:ext uri="{0D108BD9-81ED-4DB2-BD59-A6C34878D82A}">
                        <a16:rowId xmlns="" xmlns:a16="http://schemas.microsoft.com/office/drawing/2014/main" val="666865786"/>
                      </a:ext>
                    </a:extLst>
                  </a:tr>
                  <a:tr h="370840">
                    <a:tc>
                      <a:txBody>
                        <a:bodyPr/>
                        <a:lstStyle/>
                        <a:p>
                          <a:pPr/>
                          <a14:m>
                            <m:oMathPara xmlns:m="http://schemas.openxmlformats.org/officeDocument/2006/math">
                              <m:oMathParaPr>
                                <m:jc m:val="centerGroup"/>
                              </m:oMathParaPr>
                              <m:oMath xmlns:m="http://schemas.openxmlformats.org/officeDocument/2006/math">
                                <m:r>
                                  <a:rPr lang="en-US" altLang="zh-TW" sz="2000" b="0" i="1" smtClean="0">
                                    <a:latin typeface="Cambria Math" panose="02040503050406030204" pitchFamily="18" charset="0"/>
                                  </a:rPr>
                                  <m:t>𝑅</m:t>
                                </m:r>
                                <m:r>
                                  <a:rPr lang="en-US" altLang="zh-TW" sz="2000" b="0" i="1" smtClean="0">
                                    <a:latin typeface="Cambria Math" panose="02040503050406030204" pitchFamily="18" charset="0"/>
                                  </a:rPr>
                                  <m:t>/</m:t>
                                </m:r>
                                <m:acc>
                                  <m:accPr>
                                    <m:chr m:val="̅"/>
                                    <m:ctrlPr>
                                      <a:rPr lang="en-US" altLang="zh-TW" sz="2000" b="0" i="1" smtClean="0">
                                        <a:latin typeface="Cambria Math" panose="02040503050406030204" pitchFamily="18" charset="0"/>
                                      </a:rPr>
                                    </m:ctrlPr>
                                  </m:accPr>
                                  <m:e>
                                    <m:r>
                                      <a:rPr lang="en-US" altLang="zh-TW" sz="2000" b="0" i="1" smtClean="0">
                                        <a:latin typeface="Cambria Math" panose="02040503050406030204" pitchFamily="18" charset="0"/>
                                      </a:rPr>
                                      <m:t>𝑊</m:t>
                                    </m:r>
                                  </m:e>
                                </m:acc>
                              </m:oMath>
                            </m:oMathPara>
                          </a14:m>
                          <a:endParaRPr lang="zh-TW" altLang="en-US" sz="2000" dirty="0">
                            <a:latin typeface="Arial" panose="020B0604020202020204" pitchFamily="34" charset="0"/>
                            <a:cs typeface="Arial" panose="020B0604020202020204" pitchFamily="34" charset="0"/>
                          </a:endParaRPr>
                        </a:p>
                      </a:txBody>
                      <a:tcPr/>
                    </a:tc>
                    <a:tc>
                      <a:txBody>
                        <a:bodyPr/>
                        <a:lstStyle/>
                        <a:p>
                          <a:r>
                            <a:rPr lang="en-US" altLang="zh-TW" sz="2000" dirty="0"/>
                            <a:t>Read or write</a:t>
                          </a:r>
                          <a:endParaRPr lang="zh-TW" altLang="en-US" sz="2000" dirty="0"/>
                        </a:p>
                      </a:txBody>
                      <a:tcPr/>
                    </a:tc>
                    <a:extLst>
                      <a:ext uri="{0D108BD9-81ED-4DB2-BD59-A6C34878D82A}">
                        <a16:rowId xmlns="" xmlns:a16="http://schemas.microsoft.com/office/drawing/2014/main" val="109340618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2000" b="0" i="1" smtClean="0">
                                    <a:latin typeface="Cambria Math" panose="02040503050406030204" pitchFamily="18" charset="0"/>
                                  </a:rPr>
                                  <m:t>𝐸</m:t>
                                </m:r>
                              </m:oMath>
                            </m:oMathPara>
                          </a14:m>
                          <a:endParaRPr lang="zh-TW" altLang="en-US" sz="2000" dirty="0"/>
                        </a:p>
                      </a:txBody>
                      <a:tcPr/>
                    </a:tc>
                    <a:tc>
                      <a:txBody>
                        <a:bodyPr/>
                        <a:lstStyle/>
                        <a:p>
                          <a:r>
                            <a:rPr lang="en-US" altLang="zh-TW" sz="2000" dirty="0"/>
                            <a:t>Synchronize read or write operations</a:t>
                          </a:r>
                          <a:endParaRPr lang="zh-TW" altLang="en-US" sz="2000" dirty="0"/>
                        </a:p>
                      </a:txBody>
                      <a:tcPr/>
                    </a:tc>
                    <a:extLst>
                      <a:ext uri="{0D108BD9-81ED-4DB2-BD59-A6C34878D82A}">
                        <a16:rowId xmlns="" xmlns:a16="http://schemas.microsoft.com/office/drawing/2014/main" val="13513785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2000" b="0" i="1" smtClean="0">
                                    <a:latin typeface="Cambria Math" panose="02040503050406030204" pitchFamily="18" charset="0"/>
                                  </a:rPr>
                                  <m:t>𝐷𝐵</m:t>
                                </m:r>
                                <m:r>
                                  <a:rPr lang="en-US" altLang="zh-TW" sz="2000" b="0" i="1" smtClean="0">
                                    <a:latin typeface="Cambria Math" panose="02040503050406030204" pitchFamily="18" charset="0"/>
                                  </a:rPr>
                                  <m:t>4−</m:t>
                                </m:r>
                                <m:r>
                                  <a:rPr lang="en-US" altLang="zh-TW" sz="2000" b="0" i="1" smtClean="0">
                                    <a:latin typeface="Cambria Math" panose="02040503050406030204" pitchFamily="18" charset="0"/>
                                  </a:rPr>
                                  <m:t>𝐷𝐵</m:t>
                                </m:r>
                                <m:r>
                                  <a:rPr lang="en-US" altLang="zh-TW" sz="2000" b="0" i="1" smtClean="0">
                                    <a:latin typeface="Cambria Math" panose="02040503050406030204" pitchFamily="18" charset="0"/>
                                  </a:rPr>
                                  <m:t>7</m:t>
                                </m:r>
                              </m:oMath>
                            </m:oMathPara>
                          </a14:m>
                          <a:endParaRPr lang="zh-TW" altLang="en-US" sz="2000" dirty="0"/>
                        </a:p>
                      </a:txBody>
                      <a:tcPr/>
                    </a:tc>
                    <a:tc>
                      <a:txBody>
                        <a:bodyPr/>
                        <a:lstStyle/>
                        <a:p>
                          <a:r>
                            <a:rPr lang="en-US" altLang="zh-TW" sz="2000" dirty="0"/>
                            <a:t>MSB bits of data; </a:t>
                          </a:r>
                          <a14:m>
                            <m:oMath xmlns:m="http://schemas.openxmlformats.org/officeDocument/2006/math">
                              <m:r>
                                <a:rPr lang="en-US" altLang="zh-TW" sz="2000" b="0" i="1" smtClean="0">
                                  <a:latin typeface="Cambria Math" panose="02040503050406030204" pitchFamily="18" charset="0"/>
                                </a:rPr>
                                <m:t>𝐷𝐵</m:t>
                              </m:r>
                              <m:r>
                                <a:rPr lang="en-US" altLang="zh-TW" sz="2000" b="0" i="1" smtClean="0">
                                  <a:latin typeface="Cambria Math" panose="02040503050406030204" pitchFamily="18" charset="0"/>
                                </a:rPr>
                                <m:t>7</m:t>
                              </m:r>
                            </m:oMath>
                          </a14:m>
                          <a:r>
                            <a:rPr lang="en-US" altLang="zh-TW" sz="2000" dirty="0"/>
                            <a:t>is also a Busy flag</a:t>
                          </a:r>
                          <a:endParaRPr lang="zh-TW" altLang="en-US" sz="2000" dirty="0"/>
                        </a:p>
                      </a:txBody>
                      <a:tcPr/>
                    </a:tc>
                    <a:extLst>
                      <a:ext uri="{0D108BD9-81ED-4DB2-BD59-A6C34878D82A}">
                        <a16:rowId xmlns="" xmlns:a16="http://schemas.microsoft.com/office/drawing/2014/main" val="30817616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2000" b="0" i="1" smtClean="0">
                                    <a:latin typeface="Cambria Math" panose="02040503050406030204" pitchFamily="18" charset="0"/>
                                  </a:rPr>
                                  <m:t>𝐷𝐵</m:t>
                                </m:r>
                                <m:r>
                                  <a:rPr lang="en-US" altLang="zh-TW" sz="2000" b="0" i="1" smtClean="0">
                                    <a:latin typeface="Cambria Math" panose="02040503050406030204" pitchFamily="18" charset="0"/>
                                  </a:rPr>
                                  <m:t>0−</m:t>
                                </m:r>
                                <m:r>
                                  <a:rPr lang="en-US" altLang="zh-TW" sz="2000" b="0" i="1" smtClean="0">
                                    <a:latin typeface="Cambria Math" panose="02040503050406030204" pitchFamily="18" charset="0"/>
                                  </a:rPr>
                                  <m:t>𝐷𝐵</m:t>
                                </m:r>
                                <m:r>
                                  <a:rPr lang="en-US" altLang="zh-TW" sz="2000" b="0" i="1" smtClean="0">
                                    <a:latin typeface="Cambria Math" panose="02040503050406030204" pitchFamily="18" charset="0"/>
                                  </a:rPr>
                                  <m:t>3</m:t>
                                </m:r>
                              </m:oMath>
                            </m:oMathPara>
                          </a14:m>
                          <a:endParaRPr lang="zh-TW" altLang="en-US" sz="2000" dirty="0"/>
                        </a:p>
                      </a:txBody>
                      <a:tcPr/>
                    </a:tc>
                    <a:tc>
                      <a:txBody>
                        <a:bodyPr/>
                        <a:lstStyle/>
                        <a:p>
                          <a:r>
                            <a:rPr lang="en-US" altLang="zh-TW" sz="2000" dirty="0"/>
                            <a:t>LSB bits of data; </a:t>
                          </a:r>
                          <a:r>
                            <a:rPr lang="en-US" altLang="zh-TW" sz="2000" dirty="0">
                              <a:solidFill>
                                <a:srgbClr val="0000CC"/>
                              </a:solidFill>
                            </a:rPr>
                            <a:t>not used in 4-bit mode</a:t>
                          </a:r>
                          <a:endParaRPr lang="zh-TW" altLang="en-US" sz="2000" dirty="0">
                            <a:solidFill>
                              <a:srgbClr val="0000CC"/>
                            </a:solidFill>
                          </a:endParaRPr>
                        </a:p>
                      </a:txBody>
                      <a:tcPr/>
                    </a:tc>
                    <a:extLst>
                      <a:ext uri="{0D108BD9-81ED-4DB2-BD59-A6C34878D82A}">
                        <a16:rowId xmlns="" xmlns:a16="http://schemas.microsoft.com/office/drawing/2014/main" val="548141983"/>
                      </a:ext>
                    </a:extLst>
                  </a:tr>
                </a:tbl>
              </a:graphicData>
            </a:graphic>
          </p:graphicFrame>
        </mc:Choice>
        <mc:Fallback xmlns="">
          <p:graphicFrame>
            <p:nvGraphicFramePr>
              <p:cNvPr id="5" name="內容版面配置區 4">
                <a:extLst>
                  <a:ext uri="{FF2B5EF4-FFF2-40B4-BE49-F238E27FC236}">
                    <a16:creationId xmlns:a16="http://schemas.microsoft.com/office/drawing/2014/main" xmlns="" xmlns:a14="http://schemas.microsoft.com/office/drawing/2010/main" id="{525F1D36-4C00-8945-81E9-B2021AC250F8}"/>
                  </a:ext>
                </a:extLst>
              </p:cNvPr>
              <p:cNvGraphicFramePr>
                <a:graphicFrameLocks noGrp="1"/>
              </p:cNvGraphicFramePr>
              <p:nvPr>
                <p:ph idx="1"/>
                <p:extLst>
                  <p:ext uri="{D42A27DB-BD31-4B8C-83A1-F6EECF244321}">
                    <p14:modId xmlns:p14="http://schemas.microsoft.com/office/powerpoint/2010/main" val="3316442346"/>
                  </p:ext>
                </p:extLst>
              </p:nvPr>
            </p:nvGraphicFramePr>
            <p:xfrm>
              <a:off x="277180" y="2932965"/>
              <a:ext cx="8615300" cy="1981200"/>
            </p:xfrm>
            <a:graphic>
              <a:graphicData uri="http://schemas.openxmlformats.org/drawingml/2006/table">
                <a:tbl>
                  <a:tblPr firstRow="1" bandRow="1">
                    <a:tableStyleId>{5940675A-B579-460E-94D1-54222C63F5DA}</a:tableStyleId>
                  </a:tblPr>
                  <a:tblGrid>
                    <a:gridCol w="2093279">
                      <a:extLst>
                        <a:ext uri="{9D8B030D-6E8A-4147-A177-3AD203B41FA5}">
                          <a16:colId xmlns:a16="http://schemas.microsoft.com/office/drawing/2014/main" xmlns="" xmlns:a14="http://schemas.microsoft.com/office/drawing/2010/main" val="3475193206"/>
                        </a:ext>
                      </a:extLst>
                    </a:gridCol>
                    <a:gridCol w="6522021">
                      <a:extLst>
                        <a:ext uri="{9D8B030D-6E8A-4147-A177-3AD203B41FA5}">
                          <a16:colId xmlns:a16="http://schemas.microsoft.com/office/drawing/2014/main" xmlns="" xmlns:a14="http://schemas.microsoft.com/office/drawing/2010/main" val="1726162670"/>
                        </a:ext>
                      </a:extLst>
                    </a:gridCol>
                  </a:tblGrid>
                  <a:tr h="396240">
                    <a:tc>
                      <a:txBody>
                        <a:bodyPr/>
                        <a:lstStyle/>
                        <a:p>
                          <a:endParaRPr lang="zh-TW"/>
                        </a:p>
                      </a:txBody>
                      <a:tcPr>
                        <a:blipFill rotWithShape="0">
                          <a:blip r:embed="rId2"/>
                          <a:stretch>
                            <a:fillRect l="-291" t="-6154" r="-311628" b="-429231"/>
                          </a:stretch>
                        </a:blipFill>
                      </a:tcPr>
                    </a:tc>
                    <a:tc>
                      <a:txBody>
                        <a:bodyPr/>
                        <a:lstStyle/>
                        <a:p>
                          <a:r>
                            <a:rPr lang="en-US" altLang="zh-TW" sz="2000" dirty="0"/>
                            <a:t>Register select: 0 = instruction register, 1 = data register</a:t>
                          </a:r>
                          <a:endParaRPr lang="zh-TW" altLang="en-US" sz="2000" dirty="0"/>
                        </a:p>
                      </a:txBody>
                      <a:tcPr/>
                    </a:tc>
                    <a:extLst>
                      <a:ext uri="{0D108BD9-81ED-4DB2-BD59-A6C34878D82A}">
                        <a16:rowId xmlns:a16="http://schemas.microsoft.com/office/drawing/2014/main" xmlns="" xmlns:a14="http://schemas.microsoft.com/office/drawing/2010/main" val="666865786"/>
                      </a:ext>
                    </a:extLst>
                  </a:tr>
                  <a:tr h="396240">
                    <a:tc>
                      <a:txBody>
                        <a:bodyPr/>
                        <a:lstStyle/>
                        <a:p>
                          <a:endParaRPr lang="zh-TW"/>
                        </a:p>
                      </a:txBody>
                      <a:tcPr>
                        <a:blipFill rotWithShape="0">
                          <a:blip r:embed="rId2"/>
                          <a:stretch>
                            <a:fillRect l="-291" t="-106154" r="-311628" b="-329231"/>
                          </a:stretch>
                        </a:blipFill>
                      </a:tcPr>
                    </a:tc>
                    <a:tc>
                      <a:txBody>
                        <a:bodyPr/>
                        <a:lstStyle/>
                        <a:p>
                          <a:r>
                            <a:rPr lang="en-US" altLang="zh-TW" sz="2000" dirty="0"/>
                            <a:t>Read or write</a:t>
                          </a:r>
                          <a:endParaRPr lang="zh-TW" altLang="en-US" sz="2000" dirty="0"/>
                        </a:p>
                      </a:txBody>
                      <a:tcPr/>
                    </a:tc>
                    <a:extLst>
                      <a:ext uri="{0D108BD9-81ED-4DB2-BD59-A6C34878D82A}">
                        <a16:rowId xmlns:a16="http://schemas.microsoft.com/office/drawing/2014/main" xmlns="" xmlns:a14="http://schemas.microsoft.com/office/drawing/2010/main" val="1093406181"/>
                      </a:ext>
                    </a:extLst>
                  </a:tr>
                  <a:tr h="396240">
                    <a:tc>
                      <a:txBody>
                        <a:bodyPr/>
                        <a:lstStyle/>
                        <a:p>
                          <a:endParaRPr lang="zh-TW"/>
                        </a:p>
                      </a:txBody>
                      <a:tcPr>
                        <a:blipFill rotWithShape="0">
                          <a:blip r:embed="rId2"/>
                          <a:stretch>
                            <a:fillRect l="-291" t="-203030" r="-311628" b="-224242"/>
                          </a:stretch>
                        </a:blipFill>
                      </a:tcPr>
                    </a:tc>
                    <a:tc>
                      <a:txBody>
                        <a:bodyPr/>
                        <a:lstStyle/>
                        <a:p>
                          <a:r>
                            <a:rPr lang="en-US" altLang="zh-TW" sz="2000" dirty="0"/>
                            <a:t>Synchronize read or write operations</a:t>
                          </a:r>
                          <a:endParaRPr lang="zh-TW" altLang="en-US" sz="2000" dirty="0"/>
                        </a:p>
                      </a:txBody>
                      <a:tcPr/>
                    </a:tc>
                    <a:extLst>
                      <a:ext uri="{0D108BD9-81ED-4DB2-BD59-A6C34878D82A}">
                        <a16:rowId xmlns:a16="http://schemas.microsoft.com/office/drawing/2014/main" xmlns="" xmlns:a14="http://schemas.microsoft.com/office/drawing/2010/main" val="1351378559"/>
                      </a:ext>
                    </a:extLst>
                  </a:tr>
                  <a:tr h="396240">
                    <a:tc>
                      <a:txBody>
                        <a:bodyPr/>
                        <a:lstStyle/>
                        <a:p>
                          <a:endParaRPr lang="zh-TW"/>
                        </a:p>
                      </a:txBody>
                      <a:tcPr>
                        <a:blipFill rotWithShape="0">
                          <a:blip r:embed="rId2"/>
                          <a:stretch>
                            <a:fillRect l="-291" t="-307692" r="-311628" b="-127692"/>
                          </a:stretch>
                        </a:blipFill>
                      </a:tcPr>
                    </a:tc>
                    <a:tc>
                      <a:txBody>
                        <a:bodyPr/>
                        <a:lstStyle/>
                        <a:p>
                          <a:endParaRPr lang="zh-TW"/>
                        </a:p>
                      </a:txBody>
                      <a:tcPr>
                        <a:blipFill rotWithShape="0">
                          <a:blip r:embed="rId2"/>
                          <a:stretch>
                            <a:fillRect l="-32243" t="-307692" r="-187" b="-127692"/>
                          </a:stretch>
                        </a:blipFill>
                      </a:tcPr>
                    </a:tc>
                    <a:extLst>
                      <a:ext uri="{0D108BD9-81ED-4DB2-BD59-A6C34878D82A}">
                        <a16:rowId xmlns:a16="http://schemas.microsoft.com/office/drawing/2014/main" xmlns="" xmlns:a14="http://schemas.microsoft.com/office/drawing/2010/main" val="3081761657"/>
                      </a:ext>
                    </a:extLst>
                  </a:tr>
                  <a:tr h="396240">
                    <a:tc>
                      <a:txBody>
                        <a:bodyPr/>
                        <a:lstStyle/>
                        <a:p>
                          <a:endParaRPr lang="zh-TW"/>
                        </a:p>
                      </a:txBody>
                      <a:tcPr>
                        <a:blipFill rotWithShape="0">
                          <a:blip r:embed="rId2"/>
                          <a:stretch>
                            <a:fillRect l="-291" t="-407692" r="-311628" b="-27692"/>
                          </a:stretch>
                        </a:blipFill>
                      </a:tcPr>
                    </a:tc>
                    <a:tc>
                      <a:txBody>
                        <a:bodyPr/>
                        <a:lstStyle/>
                        <a:p>
                          <a:r>
                            <a:rPr lang="en-US" altLang="zh-TW" sz="2000" dirty="0"/>
                            <a:t>LSB bits of data; </a:t>
                          </a:r>
                          <a:r>
                            <a:rPr lang="en-US" altLang="zh-TW" sz="2000" dirty="0">
                              <a:solidFill>
                                <a:srgbClr val="0000CC"/>
                              </a:solidFill>
                            </a:rPr>
                            <a:t>not used in 4-bit mode</a:t>
                          </a:r>
                          <a:endParaRPr lang="zh-TW" altLang="en-US" sz="2000" dirty="0">
                            <a:solidFill>
                              <a:srgbClr val="0000CC"/>
                            </a:solidFill>
                          </a:endParaRPr>
                        </a:p>
                      </a:txBody>
                      <a:tcPr/>
                    </a:tc>
                    <a:extLst>
                      <a:ext uri="{0D108BD9-81ED-4DB2-BD59-A6C34878D82A}">
                        <a16:rowId xmlns:a16="http://schemas.microsoft.com/office/drawing/2014/main" xmlns="" xmlns:a14="http://schemas.microsoft.com/office/drawing/2010/main" val="548141983"/>
                      </a:ext>
                    </a:extLst>
                  </a:tr>
                </a:tbl>
              </a:graphicData>
            </a:graphic>
          </p:graphicFrame>
        </mc:Fallback>
      </mc:AlternateContent>
      <p:sp>
        <p:nvSpPr>
          <p:cNvPr id="4" name="投影片編號版面配置區 3">
            <a:extLst>
              <a:ext uri="{FF2B5EF4-FFF2-40B4-BE49-F238E27FC236}">
                <a16:creationId xmlns="" xmlns:a16="http://schemas.microsoft.com/office/drawing/2014/main" id="{56B5EB3B-D634-BA4C-A8A8-E41B20D23D81}"/>
              </a:ext>
            </a:extLst>
          </p:cNvPr>
          <p:cNvSpPr>
            <a:spLocks noGrp="1"/>
          </p:cNvSpPr>
          <p:nvPr>
            <p:ph type="sldNum" sz="quarter" idx="12"/>
          </p:nvPr>
        </p:nvSpPr>
        <p:spPr/>
        <p:txBody>
          <a:bodyPr/>
          <a:lstStyle/>
          <a:p>
            <a:fld id="{B6E0B0A6-70CB-4CB1-BAEB-8949881E3F44}" type="slidenum">
              <a:rPr lang="en-US" altLang="zh-TW" smtClean="0"/>
              <a:pPr/>
              <a:t>12</a:t>
            </a:fld>
            <a:endParaRPr lang="en-US" altLang="zh-TW"/>
          </a:p>
        </p:txBody>
      </p:sp>
    </p:spTree>
    <p:extLst>
      <p:ext uri="{BB962C8B-B14F-4D97-AF65-F5344CB8AC3E}">
        <p14:creationId xmlns:p14="http://schemas.microsoft.com/office/powerpoint/2010/main" val="3030290933"/>
      </p:ext>
    </p:extLst>
  </p:cSld>
  <p:clrMapOvr>
    <a:masterClrMapping/>
  </p:clrMapOvr>
  <p:transition spd="med">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A065A095-2B95-F94A-AF2E-3F61456AC7F2}"/>
              </a:ext>
            </a:extLst>
          </p:cNvPr>
          <p:cNvSpPr>
            <a:spLocks noGrp="1"/>
          </p:cNvSpPr>
          <p:nvPr>
            <p:ph type="title"/>
          </p:nvPr>
        </p:nvSpPr>
        <p:spPr/>
        <p:txBody>
          <a:bodyPr/>
          <a:lstStyle/>
          <a:p>
            <a:r>
              <a:rPr kumimoji="1" lang="en-US" altLang="zh-TW" dirty="0"/>
              <a:t>Write/read registers </a:t>
            </a:r>
            <a:endParaRPr kumimoji="1" lang="zh-TW" altLang="en-US" dirty="0"/>
          </a:p>
        </p:txBody>
      </p:sp>
      <mc:AlternateContent xmlns:mc="http://schemas.openxmlformats.org/markup-compatibility/2006" xmlns:a14="http://schemas.microsoft.com/office/drawing/2010/main">
        <mc:Choice Requires="a14">
          <p:graphicFrame>
            <p:nvGraphicFramePr>
              <p:cNvPr id="5" name="內容版面配置區 4">
                <a:extLst>
                  <a:ext uri="{FF2B5EF4-FFF2-40B4-BE49-F238E27FC236}">
                    <a16:creationId xmlns="" xmlns:a16="http://schemas.microsoft.com/office/drawing/2014/main" id="{128D3CF0-3F16-5240-956E-0535E7229CF4}"/>
                  </a:ext>
                </a:extLst>
              </p:cNvPr>
              <p:cNvGraphicFramePr>
                <a:graphicFrameLocks noGrp="1"/>
              </p:cNvGraphicFramePr>
              <p:nvPr>
                <p:ph idx="1"/>
                <p:extLst>
                  <p:ext uri="{D42A27DB-BD31-4B8C-83A1-F6EECF244321}">
                    <p14:modId xmlns:p14="http://schemas.microsoft.com/office/powerpoint/2010/main" val="98470227"/>
                  </p:ext>
                </p:extLst>
              </p:nvPr>
            </p:nvGraphicFramePr>
            <p:xfrm>
              <a:off x="149841" y="2442247"/>
              <a:ext cx="8686800" cy="1981200"/>
            </p:xfrm>
            <a:graphic>
              <a:graphicData uri="http://schemas.openxmlformats.org/drawingml/2006/table">
                <a:tbl>
                  <a:tblPr firstRow="1" bandRow="1">
                    <a:tableStyleId>{5940675A-B579-460E-94D1-54222C63F5DA}</a:tableStyleId>
                  </a:tblPr>
                  <a:tblGrid>
                    <a:gridCol w="1091789">
                      <a:extLst>
                        <a:ext uri="{9D8B030D-6E8A-4147-A177-3AD203B41FA5}">
                          <a16:colId xmlns="" xmlns:a16="http://schemas.microsoft.com/office/drawing/2014/main" val="2966295983"/>
                        </a:ext>
                      </a:extLst>
                    </a:gridCol>
                    <a:gridCol w="1215135">
                      <a:extLst>
                        <a:ext uri="{9D8B030D-6E8A-4147-A177-3AD203B41FA5}">
                          <a16:colId xmlns="" xmlns:a16="http://schemas.microsoft.com/office/drawing/2014/main" val="1978522415"/>
                        </a:ext>
                      </a:extLst>
                    </a:gridCol>
                    <a:gridCol w="1980220">
                      <a:extLst>
                        <a:ext uri="{9D8B030D-6E8A-4147-A177-3AD203B41FA5}">
                          <a16:colId xmlns="" xmlns:a16="http://schemas.microsoft.com/office/drawing/2014/main" val="3594008097"/>
                        </a:ext>
                      </a:extLst>
                    </a:gridCol>
                    <a:gridCol w="4399656">
                      <a:extLst>
                        <a:ext uri="{9D8B030D-6E8A-4147-A177-3AD203B41FA5}">
                          <a16:colId xmlns="" xmlns:a16="http://schemas.microsoft.com/office/drawing/2014/main" val="375087879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2000" b="0" i="1" smtClean="0">
                                    <a:latin typeface="Cambria Math" panose="02040503050406030204" pitchFamily="18" charset="0"/>
                                  </a:rPr>
                                  <m:t>𝑅𝑆</m:t>
                                </m:r>
                              </m:oMath>
                            </m:oMathPara>
                          </a14:m>
                          <a:endParaRPr lang="zh-TW" alt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2000" b="0" i="1" smtClean="0">
                                    <a:latin typeface="Cambria Math" panose="02040503050406030204" pitchFamily="18" charset="0"/>
                                  </a:rPr>
                                  <m:t>𝑅</m:t>
                                </m:r>
                                <m:r>
                                  <a:rPr lang="en-US" altLang="zh-TW" sz="2000" b="0" i="1" smtClean="0">
                                    <a:latin typeface="Cambria Math" panose="02040503050406030204" pitchFamily="18" charset="0"/>
                                  </a:rPr>
                                  <m:t>/</m:t>
                                </m:r>
                                <m:acc>
                                  <m:accPr>
                                    <m:chr m:val="̅"/>
                                    <m:ctrlPr>
                                      <a:rPr lang="en-US" altLang="zh-TW" sz="2000" b="0" i="1" smtClean="0">
                                        <a:latin typeface="Cambria Math" panose="02040503050406030204" pitchFamily="18" charset="0"/>
                                      </a:rPr>
                                    </m:ctrlPr>
                                  </m:accPr>
                                  <m:e>
                                    <m:r>
                                      <a:rPr lang="en-US" altLang="zh-TW" sz="2000" b="0" i="1" smtClean="0">
                                        <a:latin typeface="Cambria Math" panose="02040503050406030204" pitchFamily="18" charset="0"/>
                                      </a:rPr>
                                      <m:t>𝑊</m:t>
                                    </m:r>
                                  </m:e>
                                </m:acc>
                              </m:oMath>
                            </m:oMathPara>
                          </a14:m>
                          <a:endParaRPr lang="zh-TW" altLang="en-US" sz="20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2000" b="0" i="1" smtClean="0">
                                    <a:latin typeface="Cambria Math" panose="02040503050406030204" pitchFamily="18" charset="0"/>
                                  </a:rPr>
                                  <m:t>𝐸</m:t>
                                </m:r>
                              </m:oMath>
                            </m:oMathPara>
                          </a14:m>
                          <a:endParaRPr lang="zh-TW" altLang="en-US" sz="2000" dirty="0"/>
                        </a:p>
                      </a:txBody>
                      <a:tcPr/>
                    </a:tc>
                    <a:tc>
                      <a:txBody>
                        <a:bodyPr/>
                        <a:lstStyle/>
                        <a:p>
                          <a:pPr algn="ctr"/>
                          <a:r>
                            <a:rPr lang="en-US" altLang="zh-TW" sz="2000" dirty="0"/>
                            <a:t>Action</a:t>
                          </a:r>
                          <a:endParaRPr lang="zh-TW" altLang="en-US" sz="2000" dirty="0"/>
                        </a:p>
                      </a:txBody>
                      <a:tcPr/>
                    </a:tc>
                    <a:extLst>
                      <a:ext uri="{0D108BD9-81ED-4DB2-BD59-A6C34878D82A}">
                        <a16:rowId xmlns="" xmlns:a16="http://schemas.microsoft.com/office/drawing/2014/main" val="2846961552"/>
                      </a:ext>
                    </a:extLst>
                  </a:tr>
                  <a:tr h="370840">
                    <a:tc>
                      <a:txBody>
                        <a:bodyPr/>
                        <a:lstStyle/>
                        <a:p>
                          <a:pPr algn="ctr"/>
                          <a:r>
                            <a:rPr lang="en-US" altLang="zh-TW" sz="2000" dirty="0"/>
                            <a:t>0</a:t>
                          </a:r>
                          <a:endParaRPr lang="zh-TW" altLang="en-US" sz="2000" dirty="0"/>
                        </a:p>
                      </a:txBody>
                      <a:tcPr/>
                    </a:tc>
                    <a:tc>
                      <a:txBody>
                        <a:bodyPr/>
                        <a:lstStyle/>
                        <a:p>
                          <a:pPr algn="ctr"/>
                          <a:r>
                            <a:rPr lang="en-US" altLang="zh-TW" sz="2000" dirty="0"/>
                            <a:t>0</a:t>
                          </a:r>
                          <a:endParaRPr lang="zh-TW" alt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dirty="0"/>
                            <a:t>Falling</a:t>
                          </a:r>
                          <a:endParaRPr lang="zh-TW" altLang="en-US" sz="2000" dirty="0"/>
                        </a:p>
                      </a:txBody>
                      <a:tcPr/>
                    </a:tc>
                    <a:tc>
                      <a:txBody>
                        <a:bodyPr/>
                        <a:lstStyle/>
                        <a:p>
                          <a:r>
                            <a:rPr lang="en-US" altLang="zh-TW" sz="2000" dirty="0"/>
                            <a:t>Write instruction register</a:t>
                          </a:r>
                          <a:endParaRPr lang="zh-TW" altLang="en-US" sz="2000" dirty="0"/>
                        </a:p>
                      </a:txBody>
                      <a:tcPr/>
                    </a:tc>
                    <a:extLst>
                      <a:ext uri="{0D108BD9-81ED-4DB2-BD59-A6C34878D82A}">
                        <a16:rowId xmlns="" xmlns:a16="http://schemas.microsoft.com/office/drawing/2014/main" val="962478893"/>
                      </a:ext>
                    </a:extLst>
                  </a:tr>
                  <a:tr h="370840">
                    <a:tc>
                      <a:txBody>
                        <a:bodyPr/>
                        <a:lstStyle/>
                        <a:p>
                          <a:pPr algn="ctr"/>
                          <a:r>
                            <a:rPr lang="en-US" altLang="zh-TW" sz="2000" dirty="0"/>
                            <a:t>0</a:t>
                          </a:r>
                          <a:endParaRPr lang="zh-TW" altLang="en-US" sz="2000" dirty="0"/>
                        </a:p>
                      </a:txBody>
                      <a:tcPr/>
                    </a:tc>
                    <a:tc>
                      <a:txBody>
                        <a:bodyPr/>
                        <a:lstStyle/>
                        <a:p>
                          <a:pPr algn="ctr"/>
                          <a:r>
                            <a:rPr lang="en-US" altLang="zh-TW" sz="2000" dirty="0"/>
                            <a:t>1</a:t>
                          </a:r>
                          <a:endParaRPr lang="zh-TW" altLang="en-US" sz="2000" dirty="0"/>
                        </a:p>
                      </a:txBody>
                      <a:tcPr/>
                    </a:tc>
                    <a:tc>
                      <a:txBody>
                        <a:bodyPr/>
                        <a:lstStyle/>
                        <a:p>
                          <a:pPr algn="l"/>
                          <a:r>
                            <a:rPr lang="en-US" altLang="zh-TW" sz="2000" dirty="0"/>
                            <a:t>Pulse</a:t>
                          </a:r>
                          <a:endParaRPr lang="zh-TW" altLang="en-US" sz="2000" dirty="0"/>
                        </a:p>
                      </a:txBody>
                      <a:tcPr/>
                    </a:tc>
                    <a:tc>
                      <a:txBody>
                        <a:bodyPr/>
                        <a:lstStyle/>
                        <a:p>
                          <a:r>
                            <a:rPr lang="en-US" altLang="zh-TW" sz="2000" dirty="0"/>
                            <a:t>Read Busy flag and address counter</a:t>
                          </a:r>
                          <a:endParaRPr lang="zh-TW" altLang="en-US" sz="2000" dirty="0"/>
                        </a:p>
                      </a:txBody>
                      <a:tcPr/>
                    </a:tc>
                    <a:extLst>
                      <a:ext uri="{0D108BD9-81ED-4DB2-BD59-A6C34878D82A}">
                        <a16:rowId xmlns="" xmlns:a16="http://schemas.microsoft.com/office/drawing/2014/main" val="2600467076"/>
                      </a:ext>
                    </a:extLst>
                  </a:tr>
                  <a:tr h="370840">
                    <a:tc>
                      <a:txBody>
                        <a:bodyPr/>
                        <a:lstStyle/>
                        <a:p>
                          <a:pPr algn="ctr"/>
                          <a:r>
                            <a:rPr lang="en-US" altLang="zh-TW" sz="2000" dirty="0"/>
                            <a:t>1</a:t>
                          </a:r>
                          <a:endParaRPr lang="zh-TW" altLang="en-US" sz="2000" dirty="0"/>
                        </a:p>
                      </a:txBody>
                      <a:tcPr/>
                    </a:tc>
                    <a:tc>
                      <a:txBody>
                        <a:bodyPr/>
                        <a:lstStyle/>
                        <a:p>
                          <a:pPr algn="ctr"/>
                          <a:r>
                            <a:rPr lang="en-US" altLang="zh-TW" sz="2000" dirty="0"/>
                            <a:t>0</a:t>
                          </a:r>
                          <a:endParaRPr lang="zh-TW" altLang="en-US" sz="2000" dirty="0"/>
                        </a:p>
                      </a:txBody>
                      <a:tcPr/>
                    </a:tc>
                    <a:tc>
                      <a:txBody>
                        <a:bodyPr/>
                        <a:lstStyle/>
                        <a:p>
                          <a:pPr algn="l"/>
                          <a:r>
                            <a:rPr lang="en-US" altLang="zh-TW" sz="2000" dirty="0"/>
                            <a:t>Falling</a:t>
                          </a:r>
                          <a:endParaRPr lang="zh-TW" altLang="en-US" sz="2000" dirty="0"/>
                        </a:p>
                      </a:txBody>
                      <a:tcPr/>
                    </a:tc>
                    <a:tc>
                      <a:txBody>
                        <a:bodyPr/>
                        <a:lstStyle/>
                        <a:p>
                          <a:r>
                            <a:rPr lang="en-US" altLang="zh-TW" sz="2000" dirty="0"/>
                            <a:t>Write data register</a:t>
                          </a:r>
                          <a:endParaRPr lang="zh-TW" altLang="en-US" sz="2000" dirty="0"/>
                        </a:p>
                      </a:txBody>
                      <a:tcPr/>
                    </a:tc>
                    <a:extLst>
                      <a:ext uri="{0D108BD9-81ED-4DB2-BD59-A6C34878D82A}">
                        <a16:rowId xmlns="" xmlns:a16="http://schemas.microsoft.com/office/drawing/2014/main" val="521563718"/>
                      </a:ext>
                    </a:extLst>
                  </a:tr>
                  <a:tr h="370840">
                    <a:tc>
                      <a:txBody>
                        <a:bodyPr/>
                        <a:lstStyle/>
                        <a:p>
                          <a:pPr algn="ctr"/>
                          <a:r>
                            <a:rPr lang="en-US" altLang="zh-TW" sz="2000" dirty="0"/>
                            <a:t>1</a:t>
                          </a:r>
                          <a:endParaRPr lang="zh-TW" altLang="en-US" sz="2000" dirty="0"/>
                        </a:p>
                      </a:txBody>
                      <a:tcPr/>
                    </a:tc>
                    <a:tc>
                      <a:txBody>
                        <a:bodyPr/>
                        <a:lstStyle/>
                        <a:p>
                          <a:pPr algn="ctr"/>
                          <a:r>
                            <a:rPr lang="en-US" altLang="zh-TW" sz="2000" dirty="0"/>
                            <a:t>1</a:t>
                          </a:r>
                          <a:endParaRPr lang="zh-TW" altLang="en-US" sz="2000" dirty="0"/>
                        </a:p>
                      </a:txBody>
                      <a:tcPr/>
                    </a:tc>
                    <a:tc>
                      <a:txBody>
                        <a:bodyPr/>
                        <a:lstStyle/>
                        <a:p>
                          <a:pPr algn="l"/>
                          <a:r>
                            <a:rPr lang="en-US" altLang="zh-TW" sz="2000" dirty="0"/>
                            <a:t>Pulse</a:t>
                          </a:r>
                          <a:endParaRPr lang="zh-TW" altLang="en-US" sz="2000" dirty="0"/>
                        </a:p>
                      </a:txBody>
                      <a:tcPr/>
                    </a:tc>
                    <a:tc>
                      <a:txBody>
                        <a:bodyPr/>
                        <a:lstStyle/>
                        <a:p>
                          <a:r>
                            <a:rPr lang="en-US" altLang="zh-TW" sz="2000" dirty="0"/>
                            <a:t>Read data register</a:t>
                          </a:r>
                          <a:endParaRPr lang="zh-TW" altLang="en-US" sz="2000" dirty="0"/>
                        </a:p>
                      </a:txBody>
                      <a:tcPr/>
                    </a:tc>
                    <a:extLst>
                      <a:ext uri="{0D108BD9-81ED-4DB2-BD59-A6C34878D82A}">
                        <a16:rowId xmlns="" xmlns:a16="http://schemas.microsoft.com/office/drawing/2014/main" val="3521349619"/>
                      </a:ext>
                    </a:extLst>
                  </a:tr>
                </a:tbl>
              </a:graphicData>
            </a:graphic>
          </p:graphicFrame>
        </mc:Choice>
        <mc:Fallback xmlns="">
          <p:graphicFrame>
            <p:nvGraphicFramePr>
              <p:cNvPr id="5" name="內容版面配置區 4">
                <a:extLst>
                  <a:ext uri="{FF2B5EF4-FFF2-40B4-BE49-F238E27FC236}">
                    <a16:creationId xmlns="" xmlns:a16="http://schemas.microsoft.com/office/drawing/2014/main" xmlns:a14="http://schemas.microsoft.com/office/drawing/2010/main" id="{128D3CF0-3F16-5240-956E-0535E7229CF4}"/>
                  </a:ext>
                </a:extLst>
              </p:cNvPr>
              <p:cNvGraphicFramePr>
                <a:graphicFrameLocks noGrp="1"/>
              </p:cNvGraphicFramePr>
              <p:nvPr>
                <p:ph idx="1"/>
                <p:extLst>
                  <p:ext uri="{D42A27DB-BD31-4B8C-83A1-F6EECF244321}">
                    <p14:modId xmlns="" xmlns:p14="http://schemas.microsoft.com/office/powerpoint/2010/main" xmlns:a14="http://schemas.microsoft.com/office/drawing/2010/main" val="98470227"/>
                  </p:ext>
                </p:extLst>
              </p:nvPr>
            </p:nvGraphicFramePr>
            <p:xfrm>
              <a:off x="149841" y="2442247"/>
              <a:ext cx="8686800" cy="1981200"/>
            </p:xfrm>
            <a:graphic>
              <a:graphicData uri="http://schemas.openxmlformats.org/drawingml/2006/table">
                <a:tbl>
                  <a:tblPr firstRow="1" bandRow="1">
                    <a:tableStyleId>{5940675A-B579-460E-94D1-54222C63F5DA}</a:tableStyleId>
                  </a:tblPr>
                  <a:tblGrid>
                    <a:gridCol w="1091789">
                      <a:extLst>
                        <a:ext uri="{9D8B030D-6E8A-4147-A177-3AD203B41FA5}">
                          <a16:colId xmlns="" xmlns:a16="http://schemas.microsoft.com/office/drawing/2014/main" xmlns:a14="http://schemas.microsoft.com/office/drawing/2010/main" val="2966295983"/>
                        </a:ext>
                      </a:extLst>
                    </a:gridCol>
                    <a:gridCol w="1215135">
                      <a:extLst>
                        <a:ext uri="{9D8B030D-6E8A-4147-A177-3AD203B41FA5}">
                          <a16:colId xmlns="" xmlns:a16="http://schemas.microsoft.com/office/drawing/2014/main" xmlns:a14="http://schemas.microsoft.com/office/drawing/2010/main" val="1978522415"/>
                        </a:ext>
                      </a:extLst>
                    </a:gridCol>
                    <a:gridCol w="1980220">
                      <a:extLst>
                        <a:ext uri="{9D8B030D-6E8A-4147-A177-3AD203B41FA5}">
                          <a16:colId xmlns="" xmlns:a16="http://schemas.microsoft.com/office/drawing/2014/main" xmlns:a14="http://schemas.microsoft.com/office/drawing/2010/main" val="3594008097"/>
                        </a:ext>
                      </a:extLst>
                    </a:gridCol>
                    <a:gridCol w="4399656">
                      <a:extLst>
                        <a:ext uri="{9D8B030D-6E8A-4147-A177-3AD203B41FA5}">
                          <a16:colId xmlns="" xmlns:a16="http://schemas.microsoft.com/office/drawing/2014/main" xmlns:a14="http://schemas.microsoft.com/office/drawing/2010/main" val="3750878791"/>
                        </a:ext>
                      </a:extLst>
                    </a:gridCol>
                  </a:tblGrid>
                  <a:tr h="396240">
                    <a:tc>
                      <a:txBody>
                        <a:bodyPr/>
                        <a:lstStyle/>
                        <a:p>
                          <a:endParaRPr lang="zh-TW"/>
                        </a:p>
                      </a:txBody>
                      <a:tcPr>
                        <a:blipFill>
                          <a:blip r:embed="rId2"/>
                          <a:stretch>
                            <a:fillRect t="-9677" r="-696512" b="-432258"/>
                          </a:stretch>
                        </a:blipFill>
                      </a:tcPr>
                    </a:tc>
                    <a:tc>
                      <a:txBody>
                        <a:bodyPr/>
                        <a:lstStyle/>
                        <a:p>
                          <a:endParaRPr lang="zh-TW"/>
                        </a:p>
                      </a:txBody>
                      <a:tcPr>
                        <a:blipFill>
                          <a:blip r:embed="rId2"/>
                          <a:stretch>
                            <a:fillRect l="-89583" t="-9677" r="-523958" b="-432258"/>
                          </a:stretch>
                        </a:blipFill>
                      </a:tcPr>
                    </a:tc>
                    <a:tc>
                      <a:txBody>
                        <a:bodyPr/>
                        <a:lstStyle/>
                        <a:p>
                          <a:endParaRPr lang="zh-TW"/>
                        </a:p>
                      </a:txBody>
                      <a:tcPr>
                        <a:blipFill>
                          <a:blip r:embed="rId2"/>
                          <a:stretch>
                            <a:fillRect l="-116667" t="-9677" r="-222436" b="-432258"/>
                          </a:stretch>
                        </a:blipFill>
                      </a:tcPr>
                    </a:tc>
                    <a:tc>
                      <a:txBody>
                        <a:bodyPr/>
                        <a:lstStyle/>
                        <a:p>
                          <a:pPr algn="ctr"/>
                          <a:r>
                            <a:rPr lang="en-US" altLang="zh-TW" sz="2000" dirty="0"/>
                            <a:t>Action</a:t>
                          </a:r>
                          <a:endParaRPr lang="zh-TW" altLang="en-US" sz="2000" dirty="0"/>
                        </a:p>
                      </a:txBody>
                      <a:tcPr/>
                    </a:tc>
                    <a:extLst>
                      <a:ext uri="{0D108BD9-81ED-4DB2-BD59-A6C34878D82A}">
                        <a16:rowId xmlns="" xmlns:a16="http://schemas.microsoft.com/office/drawing/2014/main" xmlns:a14="http://schemas.microsoft.com/office/drawing/2010/main" val="2846961552"/>
                      </a:ext>
                    </a:extLst>
                  </a:tr>
                  <a:tr h="396240">
                    <a:tc>
                      <a:txBody>
                        <a:bodyPr/>
                        <a:lstStyle/>
                        <a:p>
                          <a:pPr algn="ctr"/>
                          <a:r>
                            <a:rPr lang="en-US" altLang="zh-TW" sz="2000" dirty="0"/>
                            <a:t>0</a:t>
                          </a:r>
                          <a:endParaRPr lang="zh-TW" altLang="en-US" sz="2000" dirty="0"/>
                        </a:p>
                      </a:txBody>
                      <a:tcPr/>
                    </a:tc>
                    <a:tc>
                      <a:txBody>
                        <a:bodyPr/>
                        <a:lstStyle/>
                        <a:p>
                          <a:pPr algn="ctr"/>
                          <a:r>
                            <a:rPr lang="en-US" altLang="zh-TW" sz="2000" dirty="0"/>
                            <a:t>0</a:t>
                          </a:r>
                          <a:endParaRPr lang="zh-TW" alt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dirty="0"/>
                            <a:t>Falling</a:t>
                          </a:r>
                          <a:endParaRPr lang="zh-TW" altLang="en-US" sz="2000" dirty="0"/>
                        </a:p>
                      </a:txBody>
                      <a:tcPr/>
                    </a:tc>
                    <a:tc>
                      <a:txBody>
                        <a:bodyPr/>
                        <a:lstStyle/>
                        <a:p>
                          <a:r>
                            <a:rPr lang="en-US" altLang="zh-TW" sz="2000" dirty="0"/>
                            <a:t>Write instruction register</a:t>
                          </a:r>
                          <a:endParaRPr lang="zh-TW" altLang="en-US" sz="2000" dirty="0"/>
                        </a:p>
                      </a:txBody>
                      <a:tcPr/>
                    </a:tc>
                    <a:extLst>
                      <a:ext uri="{0D108BD9-81ED-4DB2-BD59-A6C34878D82A}">
                        <a16:rowId xmlns="" xmlns:a16="http://schemas.microsoft.com/office/drawing/2014/main" xmlns:a14="http://schemas.microsoft.com/office/drawing/2010/main" val="962478893"/>
                      </a:ext>
                    </a:extLst>
                  </a:tr>
                  <a:tr h="396240">
                    <a:tc>
                      <a:txBody>
                        <a:bodyPr/>
                        <a:lstStyle/>
                        <a:p>
                          <a:pPr algn="ctr"/>
                          <a:r>
                            <a:rPr lang="en-US" altLang="zh-TW" sz="2000" dirty="0"/>
                            <a:t>0</a:t>
                          </a:r>
                          <a:endParaRPr lang="zh-TW" altLang="en-US" sz="2000" dirty="0"/>
                        </a:p>
                      </a:txBody>
                      <a:tcPr/>
                    </a:tc>
                    <a:tc>
                      <a:txBody>
                        <a:bodyPr/>
                        <a:lstStyle/>
                        <a:p>
                          <a:pPr algn="ctr"/>
                          <a:r>
                            <a:rPr lang="en-US" altLang="zh-TW" sz="2000" dirty="0"/>
                            <a:t>1</a:t>
                          </a:r>
                          <a:endParaRPr lang="zh-TW" altLang="en-US" sz="2000" dirty="0"/>
                        </a:p>
                      </a:txBody>
                      <a:tcPr/>
                    </a:tc>
                    <a:tc>
                      <a:txBody>
                        <a:bodyPr/>
                        <a:lstStyle/>
                        <a:p>
                          <a:pPr algn="l"/>
                          <a:r>
                            <a:rPr lang="en-US" altLang="zh-TW" sz="2000" dirty="0"/>
                            <a:t>Pulse</a:t>
                          </a:r>
                          <a:endParaRPr lang="zh-TW" altLang="en-US" sz="2000" dirty="0"/>
                        </a:p>
                      </a:txBody>
                      <a:tcPr/>
                    </a:tc>
                    <a:tc>
                      <a:txBody>
                        <a:bodyPr/>
                        <a:lstStyle/>
                        <a:p>
                          <a:r>
                            <a:rPr lang="en-US" altLang="zh-TW" sz="2000" dirty="0"/>
                            <a:t>Read Busy flag and address counter</a:t>
                          </a:r>
                          <a:endParaRPr lang="zh-TW" altLang="en-US" sz="2000" dirty="0"/>
                        </a:p>
                      </a:txBody>
                      <a:tcPr/>
                    </a:tc>
                    <a:extLst>
                      <a:ext uri="{0D108BD9-81ED-4DB2-BD59-A6C34878D82A}">
                        <a16:rowId xmlns="" xmlns:a16="http://schemas.microsoft.com/office/drawing/2014/main" xmlns:a14="http://schemas.microsoft.com/office/drawing/2010/main" val="2600467076"/>
                      </a:ext>
                    </a:extLst>
                  </a:tr>
                  <a:tr h="396240">
                    <a:tc>
                      <a:txBody>
                        <a:bodyPr/>
                        <a:lstStyle/>
                        <a:p>
                          <a:pPr algn="ctr"/>
                          <a:r>
                            <a:rPr lang="en-US" altLang="zh-TW" sz="2000" dirty="0"/>
                            <a:t>1</a:t>
                          </a:r>
                          <a:endParaRPr lang="zh-TW" altLang="en-US" sz="2000" dirty="0"/>
                        </a:p>
                      </a:txBody>
                      <a:tcPr/>
                    </a:tc>
                    <a:tc>
                      <a:txBody>
                        <a:bodyPr/>
                        <a:lstStyle/>
                        <a:p>
                          <a:pPr algn="ctr"/>
                          <a:r>
                            <a:rPr lang="en-US" altLang="zh-TW" sz="2000" dirty="0"/>
                            <a:t>0</a:t>
                          </a:r>
                          <a:endParaRPr lang="zh-TW" altLang="en-US" sz="2000" dirty="0"/>
                        </a:p>
                      </a:txBody>
                      <a:tcPr/>
                    </a:tc>
                    <a:tc>
                      <a:txBody>
                        <a:bodyPr/>
                        <a:lstStyle/>
                        <a:p>
                          <a:pPr algn="l"/>
                          <a:r>
                            <a:rPr lang="en-US" altLang="zh-TW" sz="2000" dirty="0"/>
                            <a:t>Falling</a:t>
                          </a:r>
                          <a:endParaRPr lang="zh-TW" altLang="en-US" sz="2000" dirty="0"/>
                        </a:p>
                      </a:txBody>
                      <a:tcPr/>
                    </a:tc>
                    <a:tc>
                      <a:txBody>
                        <a:bodyPr/>
                        <a:lstStyle/>
                        <a:p>
                          <a:r>
                            <a:rPr lang="en-US" altLang="zh-TW" sz="2000" dirty="0"/>
                            <a:t>Write data register</a:t>
                          </a:r>
                          <a:endParaRPr lang="zh-TW" altLang="en-US" sz="2000" dirty="0"/>
                        </a:p>
                      </a:txBody>
                      <a:tcPr/>
                    </a:tc>
                    <a:extLst>
                      <a:ext uri="{0D108BD9-81ED-4DB2-BD59-A6C34878D82A}">
                        <a16:rowId xmlns="" xmlns:a16="http://schemas.microsoft.com/office/drawing/2014/main" xmlns:a14="http://schemas.microsoft.com/office/drawing/2010/main" val="521563718"/>
                      </a:ext>
                    </a:extLst>
                  </a:tr>
                  <a:tr h="396240">
                    <a:tc>
                      <a:txBody>
                        <a:bodyPr/>
                        <a:lstStyle/>
                        <a:p>
                          <a:pPr algn="ctr"/>
                          <a:r>
                            <a:rPr lang="en-US" altLang="zh-TW" sz="2000" dirty="0"/>
                            <a:t>1</a:t>
                          </a:r>
                          <a:endParaRPr lang="zh-TW" altLang="en-US" sz="2000" dirty="0"/>
                        </a:p>
                      </a:txBody>
                      <a:tcPr/>
                    </a:tc>
                    <a:tc>
                      <a:txBody>
                        <a:bodyPr/>
                        <a:lstStyle/>
                        <a:p>
                          <a:pPr algn="ctr"/>
                          <a:r>
                            <a:rPr lang="en-US" altLang="zh-TW" sz="2000" dirty="0"/>
                            <a:t>1</a:t>
                          </a:r>
                          <a:endParaRPr lang="zh-TW" altLang="en-US" sz="2000" dirty="0"/>
                        </a:p>
                      </a:txBody>
                      <a:tcPr/>
                    </a:tc>
                    <a:tc>
                      <a:txBody>
                        <a:bodyPr/>
                        <a:lstStyle/>
                        <a:p>
                          <a:pPr algn="l"/>
                          <a:r>
                            <a:rPr lang="en-US" altLang="zh-TW" sz="2000" dirty="0"/>
                            <a:t>Pulse</a:t>
                          </a:r>
                          <a:endParaRPr lang="zh-TW" altLang="en-US" sz="2000" dirty="0"/>
                        </a:p>
                      </a:txBody>
                      <a:tcPr/>
                    </a:tc>
                    <a:tc>
                      <a:txBody>
                        <a:bodyPr/>
                        <a:lstStyle/>
                        <a:p>
                          <a:r>
                            <a:rPr lang="en-US" altLang="zh-TW" sz="2000" dirty="0"/>
                            <a:t>Read data register</a:t>
                          </a:r>
                          <a:endParaRPr lang="zh-TW" altLang="en-US" sz="2000" dirty="0"/>
                        </a:p>
                      </a:txBody>
                      <a:tcPr/>
                    </a:tc>
                    <a:extLst>
                      <a:ext uri="{0D108BD9-81ED-4DB2-BD59-A6C34878D82A}">
                        <a16:rowId xmlns="" xmlns:a16="http://schemas.microsoft.com/office/drawing/2014/main" xmlns:a14="http://schemas.microsoft.com/office/drawing/2010/main" val="3521349619"/>
                      </a:ext>
                    </a:extLst>
                  </a:tr>
                </a:tbl>
              </a:graphicData>
            </a:graphic>
          </p:graphicFrame>
        </mc:Fallback>
      </mc:AlternateContent>
      <p:sp>
        <p:nvSpPr>
          <p:cNvPr id="4" name="投影片編號版面配置區 3">
            <a:extLst>
              <a:ext uri="{FF2B5EF4-FFF2-40B4-BE49-F238E27FC236}">
                <a16:creationId xmlns="" xmlns:a16="http://schemas.microsoft.com/office/drawing/2014/main" id="{02E2D3A9-636C-174A-9846-7DCF7E9CF7B9}"/>
              </a:ext>
            </a:extLst>
          </p:cNvPr>
          <p:cNvSpPr>
            <a:spLocks noGrp="1"/>
          </p:cNvSpPr>
          <p:nvPr>
            <p:ph type="sldNum" sz="quarter" idx="12"/>
          </p:nvPr>
        </p:nvSpPr>
        <p:spPr/>
        <p:txBody>
          <a:bodyPr/>
          <a:lstStyle/>
          <a:p>
            <a:fld id="{B6E0B0A6-70CB-4CB1-BAEB-8949881E3F44}" type="slidenum">
              <a:rPr lang="en-US" altLang="zh-TW" smtClean="0"/>
              <a:pPr/>
              <a:t>13</a:t>
            </a:fld>
            <a:endParaRPr lang="en-US" altLang="zh-TW"/>
          </a:p>
        </p:txBody>
      </p:sp>
      <p:grpSp>
        <p:nvGrpSpPr>
          <p:cNvPr id="33" name="群組 32">
            <a:extLst>
              <a:ext uri="{FF2B5EF4-FFF2-40B4-BE49-F238E27FC236}">
                <a16:creationId xmlns="" xmlns:a16="http://schemas.microsoft.com/office/drawing/2014/main" id="{8831E63C-8531-3143-AA93-2992C3B6C50A}"/>
              </a:ext>
            </a:extLst>
          </p:cNvPr>
          <p:cNvGrpSpPr/>
          <p:nvPr/>
        </p:nvGrpSpPr>
        <p:grpSpPr>
          <a:xfrm>
            <a:off x="3581890" y="2874395"/>
            <a:ext cx="652572" cy="1508705"/>
            <a:chOff x="3581890" y="2874395"/>
            <a:chExt cx="652572" cy="1508705"/>
          </a:xfrm>
        </p:grpSpPr>
        <p:grpSp>
          <p:nvGrpSpPr>
            <p:cNvPr id="15" name="群組 14">
              <a:extLst>
                <a:ext uri="{FF2B5EF4-FFF2-40B4-BE49-F238E27FC236}">
                  <a16:creationId xmlns="" xmlns:a16="http://schemas.microsoft.com/office/drawing/2014/main" id="{B41B700E-FC73-9E4D-8D18-41CC8A944694}"/>
                </a:ext>
              </a:extLst>
            </p:cNvPr>
            <p:cNvGrpSpPr/>
            <p:nvPr/>
          </p:nvGrpSpPr>
          <p:grpSpPr>
            <a:xfrm>
              <a:off x="3683151" y="2874395"/>
              <a:ext cx="450050" cy="270030"/>
              <a:chOff x="5832140" y="2798930"/>
              <a:chExt cx="450050" cy="270030"/>
            </a:xfrm>
          </p:grpSpPr>
          <p:cxnSp>
            <p:nvCxnSpPr>
              <p:cNvPr id="10" name="直線接點 9">
                <a:extLst>
                  <a:ext uri="{FF2B5EF4-FFF2-40B4-BE49-F238E27FC236}">
                    <a16:creationId xmlns="" xmlns:a16="http://schemas.microsoft.com/office/drawing/2014/main" id="{F83CC8A1-38E1-7D4A-A1C6-2664906B92ED}"/>
                  </a:ext>
                </a:extLst>
              </p:cNvPr>
              <p:cNvCxnSpPr/>
              <p:nvPr/>
            </p:nvCxnSpPr>
            <p:spPr bwMode="auto">
              <a:xfrm>
                <a:off x="5832140" y="2798930"/>
                <a:ext cx="225025"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2" name="直線箭頭接點 11">
                <a:extLst>
                  <a:ext uri="{FF2B5EF4-FFF2-40B4-BE49-F238E27FC236}">
                    <a16:creationId xmlns="" xmlns:a16="http://schemas.microsoft.com/office/drawing/2014/main" id="{F0E8011F-4A2F-4047-AAB6-F905A80D360B}"/>
                  </a:ext>
                </a:extLst>
              </p:cNvPr>
              <p:cNvCxnSpPr/>
              <p:nvPr/>
            </p:nvCxnSpPr>
            <p:spPr bwMode="auto">
              <a:xfrm>
                <a:off x="6057165" y="2798930"/>
                <a:ext cx="0" cy="27003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14" name="直線接點 13">
                <a:extLst>
                  <a:ext uri="{FF2B5EF4-FFF2-40B4-BE49-F238E27FC236}">
                    <a16:creationId xmlns="" xmlns:a16="http://schemas.microsoft.com/office/drawing/2014/main" id="{CE31E12A-D102-0A46-9511-D5655B600651}"/>
                  </a:ext>
                </a:extLst>
              </p:cNvPr>
              <p:cNvCxnSpPr/>
              <p:nvPr/>
            </p:nvCxnSpPr>
            <p:spPr bwMode="auto">
              <a:xfrm>
                <a:off x="6057165" y="3068960"/>
                <a:ext cx="225025"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grpSp>
          <p:nvGrpSpPr>
            <p:cNvPr id="16" name="群組 15">
              <a:extLst>
                <a:ext uri="{FF2B5EF4-FFF2-40B4-BE49-F238E27FC236}">
                  <a16:creationId xmlns="" xmlns:a16="http://schemas.microsoft.com/office/drawing/2014/main" id="{F4804CAD-7013-6244-9B84-7014C5E6AD56}"/>
                </a:ext>
              </a:extLst>
            </p:cNvPr>
            <p:cNvGrpSpPr/>
            <p:nvPr/>
          </p:nvGrpSpPr>
          <p:grpSpPr>
            <a:xfrm>
              <a:off x="3683151" y="3699030"/>
              <a:ext cx="450050" cy="270030"/>
              <a:chOff x="5832140" y="2798930"/>
              <a:chExt cx="450050" cy="270030"/>
            </a:xfrm>
          </p:grpSpPr>
          <p:cxnSp>
            <p:nvCxnSpPr>
              <p:cNvPr id="17" name="直線接點 16">
                <a:extLst>
                  <a:ext uri="{FF2B5EF4-FFF2-40B4-BE49-F238E27FC236}">
                    <a16:creationId xmlns="" xmlns:a16="http://schemas.microsoft.com/office/drawing/2014/main" id="{FA3271C2-1455-AC4E-AA22-0F68EFD2C094}"/>
                  </a:ext>
                </a:extLst>
              </p:cNvPr>
              <p:cNvCxnSpPr/>
              <p:nvPr/>
            </p:nvCxnSpPr>
            <p:spPr bwMode="auto">
              <a:xfrm>
                <a:off x="5832140" y="2798930"/>
                <a:ext cx="225025"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8" name="直線箭頭接點 17">
                <a:extLst>
                  <a:ext uri="{FF2B5EF4-FFF2-40B4-BE49-F238E27FC236}">
                    <a16:creationId xmlns="" xmlns:a16="http://schemas.microsoft.com/office/drawing/2014/main" id="{14E9EEFA-A297-CF47-871A-709AC73B7DD5}"/>
                  </a:ext>
                </a:extLst>
              </p:cNvPr>
              <p:cNvCxnSpPr/>
              <p:nvPr/>
            </p:nvCxnSpPr>
            <p:spPr bwMode="auto">
              <a:xfrm>
                <a:off x="6057165" y="2798930"/>
                <a:ext cx="0" cy="27003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19" name="直線接點 18">
                <a:extLst>
                  <a:ext uri="{FF2B5EF4-FFF2-40B4-BE49-F238E27FC236}">
                    <a16:creationId xmlns="" xmlns:a16="http://schemas.microsoft.com/office/drawing/2014/main" id="{72DB4D7D-EB4B-0542-A92F-84994ACD4666}"/>
                  </a:ext>
                </a:extLst>
              </p:cNvPr>
              <p:cNvCxnSpPr/>
              <p:nvPr/>
            </p:nvCxnSpPr>
            <p:spPr bwMode="auto">
              <a:xfrm>
                <a:off x="6057165" y="3068960"/>
                <a:ext cx="225025"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grpSp>
          <p:nvGrpSpPr>
            <p:cNvPr id="26" name="群組 25">
              <a:extLst>
                <a:ext uri="{FF2B5EF4-FFF2-40B4-BE49-F238E27FC236}">
                  <a16:creationId xmlns="" xmlns:a16="http://schemas.microsoft.com/office/drawing/2014/main" id="{7EA6A84B-0A6E-B845-95B4-3F5B94FC4BC6}"/>
                </a:ext>
              </a:extLst>
            </p:cNvPr>
            <p:cNvGrpSpPr/>
            <p:nvPr/>
          </p:nvGrpSpPr>
          <p:grpSpPr>
            <a:xfrm>
              <a:off x="3581890" y="3284990"/>
              <a:ext cx="652572" cy="279025"/>
              <a:chOff x="5742130" y="4779150"/>
              <a:chExt cx="652572" cy="279025"/>
            </a:xfrm>
          </p:grpSpPr>
          <p:cxnSp>
            <p:nvCxnSpPr>
              <p:cNvPr id="21" name="直線接點 20">
                <a:extLst>
                  <a:ext uri="{FF2B5EF4-FFF2-40B4-BE49-F238E27FC236}">
                    <a16:creationId xmlns="" xmlns:a16="http://schemas.microsoft.com/office/drawing/2014/main" id="{39A85A9D-C51A-354E-852A-8EED37E1F9D6}"/>
                  </a:ext>
                </a:extLst>
              </p:cNvPr>
              <p:cNvCxnSpPr/>
              <p:nvPr/>
            </p:nvCxnSpPr>
            <p:spPr bwMode="auto">
              <a:xfrm>
                <a:off x="5944652" y="4788145"/>
                <a:ext cx="225025"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2" name="直線箭頭接點 21">
                <a:extLst>
                  <a:ext uri="{FF2B5EF4-FFF2-40B4-BE49-F238E27FC236}">
                    <a16:creationId xmlns="" xmlns:a16="http://schemas.microsoft.com/office/drawing/2014/main" id="{DB8D3586-12C4-E34D-AEC3-B25ACE5D258F}"/>
                  </a:ext>
                </a:extLst>
              </p:cNvPr>
              <p:cNvCxnSpPr/>
              <p:nvPr/>
            </p:nvCxnSpPr>
            <p:spPr bwMode="auto">
              <a:xfrm>
                <a:off x="6169677" y="4788145"/>
                <a:ext cx="0" cy="270030"/>
              </a:xfrm>
              <a:prstGeom prst="straightConnector1">
                <a:avLst/>
              </a:prstGeom>
              <a:solidFill>
                <a:schemeClr val="accent1"/>
              </a:solidFill>
              <a:ln w="28575" cap="flat" cmpd="sng" algn="ctr">
                <a:solidFill>
                  <a:schemeClr val="tx1"/>
                </a:solidFill>
                <a:prstDash val="solid"/>
                <a:round/>
                <a:headEnd type="none" w="med" len="med"/>
                <a:tailEnd type="none"/>
              </a:ln>
              <a:effectLst/>
            </p:spPr>
          </p:cxnSp>
          <p:cxnSp>
            <p:nvCxnSpPr>
              <p:cNvPr id="23" name="直線接點 22">
                <a:extLst>
                  <a:ext uri="{FF2B5EF4-FFF2-40B4-BE49-F238E27FC236}">
                    <a16:creationId xmlns="" xmlns:a16="http://schemas.microsoft.com/office/drawing/2014/main" id="{C9833BC6-83B9-0947-BF85-9BF667C0C1AF}"/>
                  </a:ext>
                </a:extLst>
              </p:cNvPr>
              <p:cNvCxnSpPr/>
              <p:nvPr/>
            </p:nvCxnSpPr>
            <p:spPr bwMode="auto">
              <a:xfrm>
                <a:off x="6169677" y="5058175"/>
                <a:ext cx="225025"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4" name="直線箭頭接點 23">
                <a:extLst>
                  <a:ext uri="{FF2B5EF4-FFF2-40B4-BE49-F238E27FC236}">
                    <a16:creationId xmlns="" xmlns:a16="http://schemas.microsoft.com/office/drawing/2014/main" id="{954EA81E-B6CA-9449-8B24-B10EB4607A60}"/>
                  </a:ext>
                </a:extLst>
              </p:cNvPr>
              <p:cNvCxnSpPr/>
              <p:nvPr/>
            </p:nvCxnSpPr>
            <p:spPr bwMode="auto">
              <a:xfrm>
                <a:off x="5967155" y="4779150"/>
                <a:ext cx="0" cy="270030"/>
              </a:xfrm>
              <a:prstGeom prst="straightConnector1">
                <a:avLst/>
              </a:prstGeom>
              <a:solidFill>
                <a:schemeClr val="accent1"/>
              </a:solidFill>
              <a:ln w="28575" cap="flat" cmpd="sng" algn="ctr">
                <a:solidFill>
                  <a:schemeClr val="tx1"/>
                </a:solidFill>
                <a:prstDash val="solid"/>
                <a:round/>
                <a:headEnd type="none" w="med" len="med"/>
                <a:tailEnd type="none"/>
              </a:ln>
              <a:effectLst/>
            </p:spPr>
          </p:cxnSp>
          <p:cxnSp>
            <p:nvCxnSpPr>
              <p:cNvPr id="25" name="直線接點 24">
                <a:extLst>
                  <a:ext uri="{FF2B5EF4-FFF2-40B4-BE49-F238E27FC236}">
                    <a16:creationId xmlns="" xmlns:a16="http://schemas.microsoft.com/office/drawing/2014/main" id="{AE06B89C-D328-E440-BF0A-2056541AC698}"/>
                  </a:ext>
                </a:extLst>
              </p:cNvPr>
              <p:cNvCxnSpPr/>
              <p:nvPr/>
            </p:nvCxnSpPr>
            <p:spPr bwMode="auto">
              <a:xfrm>
                <a:off x="5742130" y="5049180"/>
                <a:ext cx="225025"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grpSp>
          <p:nvGrpSpPr>
            <p:cNvPr id="27" name="群組 26">
              <a:extLst>
                <a:ext uri="{FF2B5EF4-FFF2-40B4-BE49-F238E27FC236}">
                  <a16:creationId xmlns="" xmlns:a16="http://schemas.microsoft.com/office/drawing/2014/main" id="{35C464CC-D6A1-2D48-9DB3-748A86806A24}"/>
                </a:ext>
              </a:extLst>
            </p:cNvPr>
            <p:cNvGrpSpPr/>
            <p:nvPr/>
          </p:nvGrpSpPr>
          <p:grpSpPr>
            <a:xfrm>
              <a:off x="3581890" y="4104075"/>
              <a:ext cx="652572" cy="279025"/>
              <a:chOff x="5742130" y="4779150"/>
              <a:chExt cx="652572" cy="279025"/>
            </a:xfrm>
          </p:grpSpPr>
          <p:cxnSp>
            <p:nvCxnSpPr>
              <p:cNvPr id="28" name="直線接點 27">
                <a:extLst>
                  <a:ext uri="{FF2B5EF4-FFF2-40B4-BE49-F238E27FC236}">
                    <a16:creationId xmlns="" xmlns:a16="http://schemas.microsoft.com/office/drawing/2014/main" id="{56196F4A-0E3E-1E42-99A2-D4EEAF727E46}"/>
                  </a:ext>
                </a:extLst>
              </p:cNvPr>
              <p:cNvCxnSpPr/>
              <p:nvPr/>
            </p:nvCxnSpPr>
            <p:spPr bwMode="auto">
              <a:xfrm>
                <a:off x="5944652" y="4788145"/>
                <a:ext cx="225025"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9" name="直線箭頭接點 28">
                <a:extLst>
                  <a:ext uri="{FF2B5EF4-FFF2-40B4-BE49-F238E27FC236}">
                    <a16:creationId xmlns="" xmlns:a16="http://schemas.microsoft.com/office/drawing/2014/main" id="{75E1EA25-1DA3-A144-BC75-F9408AE35D53}"/>
                  </a:ext>
                </a:extLst>
              </p:cNvPr>
              <p:cNvCxnSpPr/>
              <p:nvPr/>
            </p:nvCxnSpPr>
            <p:spPr bwMode="auto">
              <a:xfrm>
                <a:off x="6169677" y="4788145"/>
                <a:ext cx="0" cy="270030"/>
              </a:xfrm>
              <a:prstGeom prst="straightConnector1">
                <a:avLst/>
              </a:prstGeom>
              <a:solidFill>
                <a:schemeClr val="accent1"/>
              </a:solidFill>
              <a:ln w="28575" cap="flat" cmpd="sng" algn="ctr">
                <a:solidFill>
                  <a:schemeClr val="tx1"/>
                </a:solidFill>
                <a:prstDash val="solid"/>
                <a:round/>
                <a:headEnd type="none" w="med" len="med"/>
                <a:tailEnd type="none"/>
              </a:ln>
              <a:effectLst/>
            </p:spPr>
          </p:cxnSp>
          <p:cxnSp>
            <p:nvCxnSpPr>
              <p:cNvPr id="30" name="直線接點 29">
                <a:extLst>
                  <a:ext uri="{FF2B5EF4-FFF2-40B4-BE49-F238E27FC236}">
                    <a16:creationId xmlns="" xmlns:a16="http://schemas.microsoft.com/office/drawing/2014/main" id="{9FD4F3BF-44DD-F242-BE10-A79180501122}"/>
                  </a:ext>
                </a:extLst>
              </p:cNvPr>
              <p:cNvCxnSpPr/>
              <p:nvPr/>
            </p:nvCxnSpPr>
            <p:spPr bwMode="auto">
              <a:xfrm>
                <a:off x="6169677" y="5058175"/>
                <a:ext cx="225025"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31" name="直線箭頭接點 30">
                <a:extLst>
                  <a:ext uri="{FF2B5EF4-FFF2-40B4-BE49-F238E27FC236}">
                    <a16:creationId xmlns="" xmlns:a16="http://schemas.microsoft.com/office/drawing/2014/main" id="{46D3D7C6-7CEC-494D-A214-84028D204491}"/>
                  </a:ext>
                </a:extLst>
              </p:cNvPr>
              <p:cNvCxnSpPr/>
              <p:nvPr/>
            </p:nvCxnSpPr>
            <p:spPr bwMode="auto">
              <a:xfrm>
                <a:off x="5967155" y="4779150"/>
                <a:ext cx="0" cy="270030"/>
              </a:xfrm>
              <a:prstGeom prst="straightConnector1">
                <a:avLst/>
              </a:prstGeom>
              <a:solidFill>
                <a:schemeClr val="accent1"/>
              </a:solidFill>
              <a:ln w="28575" cap="flat" cmpd="sng" algn="ctr">
                <a:solidFill>
                  <a:schemeClr val="tx1"/>
                </a:solidFill>
                <a:prstDash val="solid"/>
                <a:round/>
                <a:headEnd type="none" w="med" len="med"/>
                <a:tailEnd type="none"/>
              </a:ln>
              <a:effectLst/>
            </p:spPr>
          </p:cxnSp>
          <p:cxnSp>
            <p:nvCxnSpPr>
              <p:cNvPr id="32" name="直線接點 31">
                <a:extLst>
                  <a:ext uri="{FF2B5EF4-FFF2-40B4-BE49-F238E27FC236}">
                    <a16:creationId xmlns="" xmlns:a16="http://schemas.microsoft.com/office/drawing/2014/main" id="{B19BE70B-72AE-3A47-8EAB-3D64ACEAD7D4}"/>
                  </a:ext>
                </a:extLst>
              </p:cNvPr>
              <p:cNvCxnSpPr/>
              <p:nvPr/>
            </p:nvCxnSpPr>
            <p:spPr bwMode="auto">
              <a:xfrm>
                <a:off x="5742130" y="5049180"/>
                <a:ext cx="225025"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grpSp>
    </p:spTree>
    <p:extLst>
      <p:ext uri="{BB962C8B-B14F-4D97-AF65-F5344CB8AC3E}">
        <p14:creationId xmlns:p14="http://schemas.microsoft.com/office/powerpoint/2010/main" val="3744058441"/>
      </p:ext>
    </p:extLst>
  </p:cSld>
  <p:clrMapOvr>
    <a:masterClrMapping/>
  </p:clrMapOvr>
  <p:transition spd="med">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a:extLst>
              <a:ext uri="{FF2B5EF4-FFF2-40B4-BE49-F238E27FC236}">
                <a16:creationId xmlns="" xmlns:a16="http://schemas.microsoft.com/office/drawing/2014/main" id="{6F9025EE-25AB-A646-901E-B4CACB06DB57}"/>
              </a:ext>
            </a:extLst>
          </p:cNvPr>
          <p:cNvSpPr>
            <a:spLocks noGrp="1"/>
          </p:cNvSpPr>
          <p:nvPr>
            <p:ph type="title"/>
          </p:nvPr>
        </p:nvSpPr>
        <p:spPr/>
        <p:txBody>
          <a:bodyPr/>
          <a:lstStyle/>
          <a:p>
            <a:endParaRPr kumimoji="1" lang="zh-TW" altLang="en-US"/>
          </a:p>
        </p:txBody>
      </p:sp>
      <p:sp>
        <p:nvSpPr>
          <p:cNvPr id="3" name="內容版面配置區 2">
            <a:extLst>
              <a:ext uri="{FF2B5EF4-FFF2-40B4-BE49-F238E27FC236}">
                <a16:creationId xmlns="" xmlns:a16="http://schemas.microsoft.com/office/drawing/2014/main" id="{21815948-8FB7-CC43-9FBC-EE8BECEC5149}"/>
              </a:ext>
            </a:extLst>
          </p:cNvPr>
          <p:cNvSpPr>
            <a:spLocks noGrp="1"/>
          </p:cNvSpPr>
          <p:nvPr>
            <p:ph idx="1"/>
          </p:nvPr>
        </p:nvSpPr>
        <p:spPr/>
        <p:txBody>
          <a:bodyPr>
            <a:normAutofit fontScale="77500" lnSpcReduction="20000"/>
          </a:bodyPr>
          <a:lstStyle/>
          <a:p>
            <a:r>
              <a:rPr lang="en-US" altLang="zh-TW" dirty="0"/>
              <a:t>Data written to the HD44780 controller is interpreted either as </a:t>
            </a:r>
            <a:r>
              <a:rPr lang="en-US" altLang="zh-TW" dirty="0">
                <a:solidFill>
                  <a:srgbClr val="C00000"/>
                </a:solidFill>
              </a:rPr>
              <a:t>instruction</a:t>
            </a:r>
            <a:r>
              <a:rPr lang="en-US" altLang="zh-TW" dirty="0"/>
              <a:t> or as </a:t>
            </a:r>
            <a:r>
              <a:rPr lang="en-US" altLang="zh-TW" dirty="0">
                <a:solidFill>
                  <a:srgbClr val="C00000"/>
                </a:solidFill>
              </a:rPr>
              <a:t>display data</a:t>
            </a:r>
            <a:r>
              <a:rPr lang="en-US" altLang="zh-TW" dirty="0"/>
              <a:t>, depending on the state of the </a:t>
            </a:r>
            <a:r>
              <a:rPr lang="en-US" altLang="zh-TW" dirty="0">
                <a:solidFill>
                  <a:srgbClr val="0033CC"/>
                </a:solidFill>
              </a:rPr>
              <a:t>RS</a:t>
            </a:r>
            <a:r>
              <a:rPr lang="en-US" altLang="zh-TW" dirty="0"/>
              <a:t> (Register Select) line.</a:t>
            </a:r>
          </a:p>
          <a:p>
            <a:endParaRPr lang="en-US" altLang="zh-TW" dirty="0"/>
          </a:p>
          <a:p>
            <a:r>
              <a:rPr lang="en-US" altLang="zh-TW" dirty="0"/>
              <a:t>The controller can be set up to operate in </a:t>
            </a:r>
            <a:r>
              <a:rPr lang="en-US" altLang="zh-TW" dirty="0">
                <a:solidFill>
                  <a:srgbClr val="0033CC"/>
                </a:solidFill>
              </a:rPr>
              <a:t>8-bit </a:t>
            </a:r>
            <a:r>
              <a:rPr lang="en-US" altLang="zh-TW" dirty="0"/>
              <a:t>or </a:t>
            </a:r>
            <a:r>
              <a:rPr lang="en-US" altLang="zh-TW" dirty="0">
                <a:solidFill>
                  <a:srgbClr val="0033CC"/>
                </a:solidFill>
              </a:rPr>
              <a:t>4-bit</a:t>
            </a:r>
            <a:r>
              <a:rPr lang="en-US" altLang="zh-TW" dirty="0"/>
              <a:t> mode.</a:t>
            </a:r>
          </a:p>
          <a:p>
            <a:endParaRPr lang="en-US" altLang="zh-TW" dirty="0"/>
          </a:p>
          <a:p>
            <a:r>
              <a:rPr lang="en-US" altLang="zh-TW" dirty="0"/>
              <a:t>In </a:t>
            </a:r>
            <a:r>
              <a:rPr lang="en-US" altLang="zh-TW" dirty="0">
                <a:solidFill>
                  <a:srgbClr val="0033CC"/>
                </a:solidFill>
              </a:rPr>
              <a:t>4-bit</a:t>
            </a:r>
            <a:r>
              <a:rPr lang="en-US" altLang="zh-TW" dirty="0"/>
              <a:t> mode only the </a:t>
            </a:r>
            <a:r>
              <a:rPr lang="en-US" altLang="zh-TW" dirty="0">
                <a:solidFill>
                  <a:srgbClr val="0033CC"/>
                </a:solidFill>
              </a:rPr>
              <a:t>four most significant bits </a:t>
            </a:r>
            <a:r>
              <a:rPr lang="en-US" altLang="zh-TW" dirty="0"/>
              <a:t>of the bus are used, and </a:t>
            </a:r>
            <a:r>
              <a:rPr lang="en-US" altLang="zh-TW" dirty="0">
                <a:solidFill>
                  <a:srgbClr val="0033CC"/>
                </a:solidFill>
              </a:rPr>
              <a:t>two write cycles are required </a:t>
            </a:r>
            <a:r>
              <a:rPr lang="en-US" altLang="zh-TW" dirty="0"/>
              <a:t>to send a single byte.</a:t>
            </a:r>
          </a:p>
          <a:p>
            <a:endParaRPr lang="en-US" altLang="zh-TW" dirty="0"/>
          </a:p>
          <a:p>
            <a:r>
              <a:rPr lang="en-US" altLang="zh-TW" dirty="0"/>
              <a:t>In both cases the </a:t>
            </a:r>
            <a:r>
              <a:rPr lang="en-US" altLang="zh-TW" dirty="0">
                <a:solidFill>
                  <a:srgbClr val="0033CC"/>
                </a:solidFill>
              </a:rPr>
              <a:t>most significant bit</a:t>
            </a:r>
            <a:r>
              <a:rPr lang="en-US" altLang="zh-TW" dirty="0"/>
              <a:t> doubles as the </a:t>
            </a:r>
            <a:r>
              <a:rPr lang="en-US" altLang="zh-TW" dirty="0">
                <a:solidFill>
                  <a:srgbClr val="0033CC"/>
                </a:solidFill>
              </a:rPr>
              <a:t>Busy flag</a:t>
            </a:r>
            <a:r>
              <a:rPr lang="en-US" altLang="zh-TW" dirty="0"/>
              <a:t> when a Read is undertaken.</a:t>
            </a:r>
          </a:p>
          <a:p>
            <a:endParaRPr lang="zh-TW" altLang="en-US" dirty="0"/>
          </a:p>
        </p:txBody>
      </p:sp>
      <p:sp>
        <p:nvSpPr>
          <p:cNvPr id="4" name="投影片編號版面配置區 3">
            <a:extLst>
              <a:ext uri="{FF2B5EF4-FFF2-40B4-BE49-F238E27FC236}">
                <a16:creationId xmlns="" xmlns:a16="http://schemas.microsoft.com/office/drawing/2014/main" id="{DFBEF832-B0F7-CC45-B7E8-AD60B7933B14}"/>
              </a:ext>
            </a:extLst>
          </p:cNvPr>
          <p:cNvSpPr>
            <a:spLocks noGrp="1"/>
          </p:cNvSpPr>
          <p:nvPr>
            <p:ph type="sldNum" sz="quarter" idx="12"/>
          </p:nvPr>
        </p:nvSpPr>
        <p:spPr/>
        <p:txBody>
          <a:bodyPr/>
          <a:lstStyle/>
          <a:p>
            <a:fld id="{B6E0B0A6-70CB-4CB1-BAEB-8949881E3F44}" type="slidenum">
              <a:rPr lang="en-US" altLang="zh-TW" smtClean="0"/>
              <a:pPr/>
              <a:t>14</a:t>
            </a:fld>
            <a:endParaRPr lang="en-US" altLang="zh-TW"/>
          </a:p>
        </p:txBody>
      </p:sp>
    </p:spTree>
    <p:extLst>
      <p:ext uri="{BB962C8B-B14F-4D97-AF65-F5344CB8AC3E}">
        <p14:creationId xmlns:p14="http://schemas.microsoft.com/office/powerpoint/2010/main" val="2296905470"/>
      </p:ext>
    </p:extLst>
  </p:cSld>
  <p:clrMapOvr>
    <a:masterClrMapping/>
  </p:clrMapOvr>
  <p:transition spd="med">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8D00AB5E-D1E3-C048-B8E9-EE4C834A188A}"/>
              </a:ext>
            </a:extLst>
          </p:cNvPr>
          <p:cNvSpPr>
            <a:spLocks noGrp="1"/>
          </p:cNvSpPr>
          <p:nvPr>
            <p:ph type="title"/>
          </p:nvPr>
        </p:nvSpPr>
        <p:spPr/>
        <p:txBody>
          <a:bodyPr/>
          <a:lstStyle/>
          <a:p>
            <a:r>
              <a:rPr lang="en-US" altLang="zh-TW" dirty="0"/>
              <a:t>Using QC1602A LCD display</a:t>
            </a:r>
            <a:endParaRPr lang="zh-TW" altLang="en-US" dirty="0"/>
          </a:p>
        </p:txBody>
      </p:sp>
      <p:sp>
        <p:nvSpPr>
          <p:cNvPr id="3" name="內容版面配置區 2">
            <a:extLst>
              <a:ext uri="{FF2B5EF4-FFF2-40B4-BE49-F238E27FC236}">
                <a16:creationId xmlns="" xmlns:a16="http://schemas.microsoft.com/office/drawing/2014/main" id="{98C30FFC-2DA3-CD47-99B5-0ACF8D68F0D5}"/>
              </a:ext>
            </a:extLst>
          </p:cNvPr>
          <p:cNvSpPr>
            <a:spLocks noGrp="1"/>
          </p:cNvSpPr>
          <p:nvPr>
            <p:ph idx="1"/>
          </p:nvPr>
        </p:nvSpPr>
        <p:spPr>
          <a:xfrm>
            <a:off x="457200" y="1719263"/>
            <a:ext cx="8229600" cy="4815082"/>
          </a:xfrm>
        </p:spPr>
        <p:txBody>
          <a:bodyPr>
            <a:normAutofit fontScale="92500" lnSpcReduction="20000"/>
          </a:bodyPr>
          <a:lstStyle/>
          <a:p>
            <a:r>
              <a:rPr lang="en-US" altLang="zh-TW" dirty="0"/>
              <a:t>We can interface K66F to an </a:t>
            </a:r>
            <a:r>
              <a:rPr lang="en-US" altLang="zh-TW" dirty="0">
                <a:solidFill>
                  <a:srgbClr val="C00000"/>
                </a:solidFill>
              </a:rPr>
              <a:t>external LCD (QC1602A)</a:t>
            </a:r>
            <a:r>
              <a:rPr lang="en-US" altLang="zh-TW" dirty="0"/>
              <a:t> to display messages.</a:t>
            </a:r>
          </a:p>
          <a:p>
            <a:endParaRPr lang="en-US" altLang="zh-TW" dirty="0"/>
          </a:p>
          <a:p>
            <a:r>
              <a:rPr lang="en-US" altLang="zh-TW" dirty="0"/>
              <a:t>QC1602A </a:t>
            </a:r>
            <a:r>
              <a:rPr lang="en-US" altLang="zh-TW" dirty="0" smtClean="0"/>
              <a:t>FEATURES:</a:t>
            </a:r>
          </a:p>
          <a:p>
            <a:pPr lvl="1"/>
            <a:r>
              <a:rPr lang="en-US" altLang="zh-TW" dirty="0" smtClean="0"/>
              <a:t>Display </a:t>
            </a:r>
            <a:r>
              <a:rPr lang="en-US" altLang="zh-TW" dirty="0"/>
              <a:t>Mode: STN, BLUB </a:t>
            </a:r>
            <a:endParaRPr lang="en-US" altLang="zh-TW" dirty="0" smtClean="0"/>
          </a:p>
          <a:p>
            <a:pPr lvl="1"/>
            <a:r>
              <a:rPr lang="en-US" altLang="zh-TW" dirty="0" smtClean="0"/>
              <a:t>Display Format: </a:t>
            </a:r>
            <a:r>
              <a:rPr lang="en-US" altLang="zh-TW" dirty="0"/>
              <a:t>16 Character x 2 Line </a:t>
            </a:r>
            <a:endParaRPr lang="en-US" altLang="zh-TW" dirty="0" smtClean="0"/>
          </a:p>
          <a:p>
            <a:pPr lvl="1"/>
            <a:r>
              <a:rPr lang="en-US" altLang="zh-TW" dirty="0" smtClean="0"/>
              <a:t>Viewing </a:t>
            </a:r>
            <a:r>
              <a:rPr lang="en-US" altLang="zh-TW" dirty="0"/>
              <a:t>Direction: 6 </a:t>
            </a:r>
            <a:r>
              <a:rPr lang="en-US" altLang="zh-TW" dirty="0" err="1" smtClean="0"/>
              <a:t>O’Clock</a:t>
            </a:r>
            <a:r>
              <a:rPr lang="en-US" altLang="zh-TW" dirty="0" smtClean="0"/>
              <a:t> </a:t>
            </a:r>
          </a:p>
          <a:p>
            <a:pPr lvl="1"/>
            <a:r>
              <a:rPr lang="en-US" altLang="zh-TW" dirty="0" smtClean="0"/>
              <a:t>Input </a:t>
            </a:r>
            <a:r>
              <a:rPr lang="en-US" altLang="zh-TW" dirty="0"/>
              <a:t>Data: 4-Bits or 8-Bits interface available </a:t>
            </a:r>
            <a:endParaRPr lang="en-US" altLang="zh-TW" dirty="0" smtClean="0"/>
          </a:p>
          <a:p>
            <a:pPr lvl="1"/>
            <a:r>
              <a:rPr lang="en-US" altLang="zh-TW" dirty="0" smtClean="0"/>
              <a:t>Display </a:t>
            </a:r>
            <a:r>
              <a:rPr lang="en-US" altLang="zh-TW" dirty="0"/>
              <a:t>Font : 5 x 8 Dots </a:t>
            </a:r>
            <a:endParaRPr lang="en-US" altLang="zh-TW" dirty="0" smtClean="0"/>
          </a:p>
          <a:p>
            <a:pPr lvl="1"/>
            <a:r>
              <a:rPr lang="en-US" altLang="zh-TW" dirty="0" smtClean="0"/>
              <a:t>Power </a:t>
            </a:r>
            <a:r>
              <a:rPr lang="en-US" altLang="zh-TW" dirty="0"/>
              <a:t>Supply : Single Power Supply (5V±10%) </a:t>
            </a:r>
            <a:endParaRPr lang="en-US" altLang="zh-TW" dirty="0" smtClean="0"/>
          </a:p>
          <a:p>
            <a:pPr lvl="1"/>
            <a:r>
              <a:rPr lang="en-US" altLang="zh-TW" dirty="0" smtClean="0"/>
              <a:t>Driving </a:t>
            </a:r>
            <a:r>
              <a:rPr lang="en-US" altLang="zh-TW" dirty="0"/>
              <a:t>Scheme : 1/16Duty,1/5Bias </a:t>
            </a:r>
            <a:endParaRPr lang="en-US" altLang="zh-TW" dirty="0" smtClean="0"/>
          </a:p>
          <a:p>
            <a:pPr lvl="1"/>
            <a:r>
              <a:rPr lang="en-US" altLang="zh-TW" dirty="0" smtClean="0"/>
              <a:t>Backlight</a:t>
            </a:r>
            <a:r>
              <a:rPr lang="zh-TW" altLang="en-US" dirty="0"/>
              <a:t>（</a:t>
            </a:r>
            <a:r>
              <a:rPr lang="en-US" altLang="zh-TW" dirty="0"/>
              <a:t>Side</a:t>
            </a:r>
            <a:r>
              <a:rPr lang="zh-TW" altLang="en-US" dirty="0"/>
              <a:t>）：</a:t>
            </a:r>
            <a:r>
              <a:rPr lang="en-US" altLang="zh-TW" dirty="0"/>
              <a:t>LED</a:t>
            </a:r>
            <a:r>
              <a:rPr lang="zh-TW" altLang="en-US" dirty="0"/>
              <a:t>（</a:t>
            </a:r>
            <a:r>
              <a:rPr lang="en-US" altLang="zh-TW" dirty="0"/>
              <a:t>Yellow</a:t>
            </a:r>
            <a:r>
              <a:rPr lang="zh-TW" altLang="en-US" dirty="0"/>
              <a:t>）</a:t>
            </a:r>
            <a:endParaRPr lang="en-US" altLang="zh-TW" dirty="0"/>
          </a:p>
          <a:p>
            <a:endParaRPr lang="zh-TW" altLang="en-US" dirty="0"/>
          </a:p>
        </p:txBody>
      </p:sp>
      <p:sp>
        <p:nvSpPr>
          <p:cNvPr id="4" name="投影片編號版面配置區 3">
            <a:extLst>
              <a:ext uri="{FF2B5EF4-FFF2-40B4-BE49-F238E27FC236}">
                <a16:creationId xmlns="" xmlns:a16="http://schemas.microsoft.com/office/drawing/2014/main" id="{BE8B5252-2C8B-5747-9264-EE025A689E88}"/>
              </a:ext>
            </a:extLst>
          </p:cNvPr>
          <p:cNvSpPr>
            <a:spLocks noGrp="1"/>
          </p:cNvSpPr>
          <p:nvPr>
            <p:ph type="sldNum" sz="quarter" idx="12"/>
          </p:nvPr>
        </p:nvSpPr>
        <p:spPr/>
        <p:txBody>
          <a:bodyPr/>
          <a:lstStyle/>
          <a:p>
            <a:fld id="{B6E0B0A6-70CB-4CB1-BAEB-8949881E3F44}" type="slidenum">
              <a:rPr lang="en-US" altLang="zh-TW" smtClean="0"/>
              <a:pPr/>
              <a:t>15</a:t>
            </a:fld>
            <a:endParaRPr lang="en-US" altLang="zh-TW"/>
          </a:p>
        </p:txBody>
      </p:sp>
    </p:spTree>
    <p:extLst>
      <p:ext uri="{BB962C8B-B14F-4D97-AF65-F5344CB8AC3E}">
        <p14:creationId xmlns:p14="http://schemas.microsoft.com/office/powerpoint/2010/main" val="755626141"/>
      </p:ext>
    </p:extLst>
  </p:cSld>
  <p:clrMapOvr>
    <a:masterClrMapping/>
  </p:clrMapOvr>
  <p:transition spd="med">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8D00AB5E-D1E3-C048-B8E9-EE4C834A188A}"/>
              </a:ext>
            </a:extLst>
          </p:cNvPr>
          <p:cNvSpPr>
            <a:spLocks noGrp="1"/>
          </p:cNvSpPr>
          <p:nvPr>
            <p:ph type="title"/>
          </p:nvPr>
        </p:nvSpPr>
        <p:spPr/>
        <p:txBody>
          <a:bodyPr/>
          <a:lstStyle/>
          <a:p>
            <a:r>
              <a:rPr lang="en-US" altLang="zh-TW" dirty="0"/>
              <a:t>Using QC1602A LCD display</a:t>
            </a:r>
            <a:endParaRPr lang="zh-TW" altLang="en-US" dirty="0"/>
          </a:p>
        </p:txBody>
      </p:sp>
      <p:sp>
        <p:nvSpPr>
          <p:cNvPr id="3" name="內容版面配置區 2">
            <a:extLst>
              <a:ext uri="{FF2B5EF4-FFF2-40B4-BE49-F238E27FC236}">
                <a16:creationId xmlns="" xmlns:a16="http://schemas.microsoft.com/office/drawing/2014/main" id="{98C30FFC-2DA3-CD47-99B5-0ACF8D68F0D5}"/>
              </a:ext>
            </a:extLst>
          </p:cNvPr>
          <p:cNvSpPr>
            <a:spLocks noGrp="1"/>
          </p:cNvSpPr>
          <p:nvPr>
            <p:ph idx="1"/>
          </p:nvPr>
        </p:nvSpPr>
        <p:spPr>
          <a:xfrm>
            <a:off x="457200" y="1719263"/>
            <a:ext cx="8229600" cy="4815082"/>
          </a:xfrm>
        </p:spPr>
        <p:txBody>
          <a:bodyPr>
            <a:normAutofit fontScale="77500" lnSpcReduction="20000"/>
          </a:bodyPr>
          <a:lstStyle/>
          <a:p>
            <a:r>
              <a:rPr lang="en-US" altLang="zh-TW" dirty="0"/>
              <a:t>We can interface K66F to an </a:t>
            </a:r>
            <a:r>
              <a:rPr lang="en-US" altLang="zh-TW" dirty="0">
                <a:solidFill>
                  <a:srgbClr val="C00000"/>
                </a:solidFill>
              </a:rPr>
              <a:t>external LCD (QC1602A)</a:t>
            </a:r>
            <a:r>
              <a:rPr lang="en-US" altLang="zh-TW" dirty="0"/>
              <a:t> to display messages.</a:t>
            </a:r>
          </a:p>
          <a:p>
            <a:endParaRPr lang="en-US" altLang="zh-TW" dirty="0"/>
          </a:p>
          <a:p>
            <a:r>
              <a:rPr lang="en-US" altLang="zh-TW" dirty="0"/>
              <a:t>Interfacing an LCD requires a few steps:</a:t>
            </a:r>
          </a:p>
          <a:p>
            <a:endParaRPr lang="en-US" altLang="zh-TW" dirty="0"/>
          </a:p>
          <a:p>
            <a:pPr lvl="1"/>
            <a:r>
              <a:rPr lang="en-US" altLang="zh-TW" dirty="0">
                <a:solidFill>
                  <a:srgbClr val="0033CC"/>
                </a:solidFill>
              </a:rPr>
              <a:t>Hardware integration</a:t>
            </a:r>
            <a:r>
              <a:rPr lang="en-US" altLang="zh-TW" dirty="0"/>
              <a:t>: connect the LCD to the correct </a:t>
            </a:r>
            <a:r>
              <a:rPr lang="en-US" altLang="zh-TW" dirty="0" err="1"/>
              <a:t>mbed</a:t>
            </a:r>
            <a:r>
              <a:rPr lang="en-US" altLang="zh-TW" dirty="0"/>
              <a:t> pins.</a:t>
            </a:r>
          </a:p>
          <a:p>
            <a:pPr lvl="1"/>
            <a:endParaRPr lang="en-US" altLang="zh-TW" dirty="0"/>
          </a:p>
          <a:p>
            <a:pPr lvl="1"/>
            <a:r>
              <a:rPr lang="en-US" altLang="zh-TW" dirty="0">
                <a:solidFill>
                  <a:srgbClr val="0033CC"/>
                </a:solidFill>
              </a:rPr>
              <a:t>Modular coding</a:t>
            </a:r>
            <a:r>
              <a:rPr lang="en-US" altLang="zh-TW" dirty="0"/>
              <a:t>: define LCD functions in modular files.</a:t>
            </a:r>
          </a:p>
          <a:p>
            <a:pPr lvl="1"/>
            <a:endParaRPr lang="en-US" altLang="zh-TW" dirty="0"/>
          </a:p>
          <a:p>
            <a:pPr lvl="1"/>
            <a:r>
              <a:rPr lang="en-US" altLang="zh-TW" dirty="0">
                <a:solidFill>
                  <a:srgbClr val="0033CC"/>
                </a:solidFill>
              </a:rPr>
              <a:t>Initializing the LCD</a:t>
            </a:r>
            <a:r>
              <a:rPr lang="en-US" altLang="zh-TW" dirty="0"/>
              <a:t>: a specific sequence of control signals must be sent to the LCD to initialize it.</a:t>
            </a:r>
          </a:p>
          <a:p>
            <a:pPr lvl="1"/>
            <a:endParaRPr lang="en-US" altLang="zh-TW" dirty="0"/>
          </a:p>
          <a:p>
            <a:pPr lvl="1"/>
            <a:r>
              <a:rPr lang="en-US" altLang="zh-TW" dirty="0">
                <a:solidFill>
                  <a:srgbClr val="0033CC"/>
                </a:solidFill>
              </a:rPr>
              <a:t>Outputting data</a:t>
            </a:r>
            <a:r>
              <a:rPr lang="en-US" altLang="zh-TW" dirty="0"/>
              <a:t>: understand how the LCD converts control data into legible display data.</a:t>
            </a:r>
          </a:p>
          <a:p>
            <a:endParaRPr lang="en-US" altLang="zh-TW" dirty="0"/>
          </a:p>
          <a:p>
            <a:endParaRPr lang="zh-TW" altLang="en-US" dirty="0"/>
          </a:p>
        </p:txBody>
      </p:sp>
      <p:sp>
        <p:nvSpPr>
          <p:cNvPr id="4" name="投影片編號版面配置區 3">
            <a:extLst>
              <a:ext uri="{FF2B5EF4-FFF2-40B4-BE49-F238E27FC236}">
                <a16:creationId xmlns="" xmlns:a16="http://schemas.microsoft.com/office/drawing/2014/main" id="{BE8B5252-2C8B-5747-9264-EE025A689E88}"/>
              </a:ext>
            </a:extLst>
          </p:cNvPr>
          <p:cNvSpPr>
            <a:spLocks noGrp="1"/>
          </p:cNvSpPr>
          <p:nvPr>
            <p:ph type="sldNum" sz="quarter" idx="12"/>
          </p:nvPr>
        </p:nvSpPr>
        <p:spPr/>
        <p:txBody>
          <a:bodyPr/>
          <a:lstStyle/>
          <a:p>
            <a:fld id="{B6E0B0A6-70CB-4CB1-BAEB-8949881E3F44}" type="slidenum">
              <a:rPr lang="en-US" altLang="zh-TW" smtClean="0"/>
              <a:pPr/>
              <a:t>16</a:t>
            </a:fld>
            <a:endParaRPr lang="en-US" altLang="zh-TW"/>
          </a:p>
        </p:txBody>
      </p:sp>
    </p:spTree>
    <p:extLst>
      <p:ext uri="{BB962C8B-B14F-4D97-AF65-F5344CB8AC3E}">
        <p14:creationId xmlns:p14="http://schemas.microsoft.com/office/powerpoint/2010/main" val="1257236392"/>
      </p:ext>
    </p:extLst>
  </p:cSld>
  <p:clrMapOvr>
    <a:masterClrMapping/>
  </p:clrMapOvr>
  <p:transition spd="med">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1D6CF318-6A3F-42A9-A5DD-6C91F4F94896}" type="slidenum">
              <a:rPr lang="en-US" altLang="zh-TW" smtClean="0"/>
              <a:pPr/>
              <a:t>17</a:t>
            </a:fld>
            <a:endParaRPr lang="en-US" altLang="zh-TW"/>
          </a:p>
        </p:txBody>
      </p:sp>
      <p:pic>
        <p:nvPicPr>
          <p:cNvPr id="3" name="圖片 2"/>
          <p:cNvPicPr>
            <a:picLocks noChangeAspect="1"/>
          </p:cNvPicPr>
          <p:nvPr/>
        </p:nvPicPr>
        <p:blipFill>
          <a:blip r:embed="rId2"/>
          <a:stretch>
            <a:fillRect/>
          </a:stretch>
        </p:blipFill>
        <p:spPr>
          <a:xfrm>
            <a:off x="179512" y="1954598"/>
            <a:ext cx="7751008" cy="3573220"/>
          </a:xfrm>
          <a:prstGeom prst="rect">
            <a:avLst/>
          </a:prstGeom>
        </p:spPr>
      </p:pic>
      <p:sp>
        <p:nvSpPr>
          <p:cNvPr id="4" name="標題 1">
            <a:extLst>
              <a:ext uri="{FF2B5EF4-FFF2-40B4-BE49-F238E27FC236}">
                <a16:creationId xmlns="" xmlns:a16="http://schemas.microsoft.com/office/drawing/2014/main" id="{8D00AB5E-D1E3-C048-B8E9-EE4C834A188A}"/>
              </a:ext>
            </a:extLst>
          </p:cNvPr>
          <p:cNvSpPr txBox="1">
            <a:spLocks/>
          </p:cNvSpPr>
          <p:nvPr/>
        </p:nvSpPr>
        <p:spPr>
          <a:xfrm>
            <a:off x="457200" y="122238"/>
            <a:ext cx="7543800" cy="1295400"/>
          </a:xfrm>
          <a:prstGeom prst="rect">
            <a:avLst/>
          </a:prstGeom>
        </p:spPr>
        <p:txBody>
          <a:bodyPr anchor="b"/>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a:lstStyle>
          <a:p>
            <a:r>
              <a:rPr lang="en-US" altLang="zh-TW" kern="0" dirty="0" smtClean="0"/>
              <a:t>QC1602A LCD block diagram</a:t>
            </a:r>
          </a:p>
        </p:txBody>
      </p:sp>
      <p:sp>
        <p:nvSpPr>
          <p:cNvPr id="5" name="矩形 4"/>
          <p:cNvSpPr/>
          <p:nvPr/>
        </p:nvSpPr>
        <p:spPr bwMode="auto">
          <a:xfrm>
            <a:off x="457200" y="4726610"/>
            <a:ext cx="985270" cy="686970"/>
          </a:xfrm>
          <a:prstGeom prst="rect">
            <a:avLst/>
          </a:prstGeom>
          <a:noFill/>
          <a:ln w="127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p:txBody>
      </p:sp>
      <p:sp>
        <p:nvSpPr>
          <p:cNvPr id="6" name="矩形 5"/>
          <p:cNvSpPr/>
          <p:nvPr/>
        </p:nvSpPr>
        <p:spPr bwMode="auto">
          <a:xfrm>
            <a:off x="297520" y="2513040"/>
            <a:ext cx="985270" cy="228990"/>
          </a:xfrm>
          <a:prstGeom prst="rect">
            <a:avLst/>
          </a:prstGeom>
          <a:noFill/>
          <a:ln w="127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p:txBody>
      </p:sp>
    </p:spTree>
    <p:extLst>
      <p:ext uri="{BB962C8B-B14F-4D97-AF65-F5344CB8AC3E}">
        <p14:creationId xmlns:p14="http://schemas.microsoft.com/office/powerpoint/2010/main" val="1296666051"/>
      </p:ext>
    </p:extLst>
  </p:cSld>
  <p:clrMapOvr>
    <a:masterClrMapping/>
  </p:clrMapOvr>
  <p:transition spd="med">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055F95E5-743D-FA45-99D2-B5911C8CEB1C}"/>
              </a:ext>
            </a:extLst>
          </p:cNvPr>
          <p:cNvSpPr>
            <a:spLocks noGrp="1"/>
          </p:cNvSpPr>
          <p:nvPr>
            <p:ph type="title"/>
          </p:nvPr>
        </p:nvSpPr>
        <p:spPr/>
        <p:txBody>
          <a:bodyPr/>
          <a:lstStyle/>
          <a:p>
            <a:r>
              <a:rPr kumimoji="1" lang="en-US" altLang="zh-TW" dirty="0"/>
              <a:t>QC1602A LCD pins</a:t>
            </a:r>
            <a:endParaRPr kumimoji="1" lang="zh-TW" altLang="en-US" dirty="0"/>
          </a:p>
        </p:txBody>
      </p:sp>
      <p:sp>
        <p:nvSpPr>
          <p:cNvPr id="3" name="內容版面配置區 2">
            <a:extLst>
              <a:ext uri="{FF2B5EF4-FFF2-40B4-BE49-F238E27FC236}">
                <a16:creationId xmlns="" xmlns:a16="http://schemas.microsoft.com/office/drawing/2014/main" id="{FD3C6B77-14A8-EA4A-8FF7-36D33B796614}"/>
              </a:ext>
            </a:extLst>
          </p:cNvPr>
          <p:cNvSpPr>
            <a:spLocks noGrp="1"/>
          </p:cNvSpPr>
          <p:nvPr>
            <p:ph idx="1"/>
          </p:nvPr>
        </p:nvSpPr>
        <p:spPr/>
        <p:txBody>
          <a:bodyPr/>
          <a:lstStyle/>
          <a:p>
            <a:endParaRPr kumimoji="1" lang="zh-TW" altLang="en-US"/>
          </a:p>
        </p:txBody>
      </p:sp>
      <p:sp>
        <p:nvSpPr>
          <p:cNvPr id="4" name="投影片編號版面配置區 3">
            <a:extLst>
              <a:ext uri="{FF2B5EF4-FFF2-40B4-BE49-F238E27FC236}">
                <a16:creationId xmlns="" xmlns:a16="http://schemas.microsoft.com/office/drawing/2014/main" id="{6AF40D05-99E8-9641-9FB2-C02B9AFAD96D}"/>
              </a:ext>
            </a:extLst>
          </p:cNvPr>
          <p:cNvSpPr>
            <a:spLocks noGrp="1"/>
          </p:cNvSpPr>
          <p:nvPr>
            <p:ph type="sldNum" sz="quarter" idx="12"/>
          </p:nvPr>
        </p:nvSpPr>
        <p:spPr/>
        <p:txBody>
          <a:bodyPr/>
          <a:lstStyle/>
          <a:p>
            <a:fld id="{B6E0B0A6-70CB-4CB1-BAEB-8949881E3F44}" type="slidenum">
              <a:rPr lang="en-US" altLang="zh-TW" smtClean="0"/>
              <a:pPr/>
              <a:t>18</a:t>
            </a:fld>
            <a:endParaRPr lang="en-US" altLang="zh-TW"/>
          </a:p>
        </p:txBody>
      </p:sp>
      <p:sp>
        <p:nvSpPr>
          <p:cNvPr id="5" name="object 4">
            <a:extLst>
              <a:ext uri="{FF2B5EF4-FFF2-40B4-BE49-F238E27FC236}">
                <a16:creationId xmlns="" xmlns:a16="http://schemas.microsoft.com/office/drawing/2014/main" id="{04B651CD-3F73-414D-A1F4-A68BEA1CB9E7}"/>
              </a:ext>
            </a:extLst>
          </p:cNvPr>
          <p:cNvSpPr/>
          <p:nvPr/>
        </p:nvSpPr>
        <p:spPr>
          <a:xfrm>
            <a:off x="1400979" y="1538790"/>
            <a:ext cx="6219317" cy="4412234"/>
          </a:xfrm>
          <a:prstGeom prst="rect">
            <a:avLst/>
          </a:prstGeom>
          <a:blipFill>
            <a:blip r:embed="rId2" cstate="print"/>
            <a:stretch>
              <a:fillRect/>
            </a:stretch>
          </a:blipFill>
        </p:spPr>
        <p:txBody>
          <a:bodyPr wrap="square" lIns="0" tIns="0" rIns="0" bIns="0" rtlCol="0"/>
          <a:lstStyle/>
          <a:p>
            <a:endParaRPr dirty="0"/>
          </a:p>
        </p:txBody>
      </p:sp>
      <p:sp>
        <p:nvSpPr>
          <p:cNvPr id="6" name="矩形 5">
            <a:extLst>
              <a:ext uri="{FF2B5EF4-FFF2-40B4-BE49-F238E27FC236}">
                <a16:creationId xmlns="" xmlns:a16="http://schemas.microsoft.com/office/drawing/2014/main" id="{A31C91B1-1CEE-3F47-9740-5ACBFBD733B1}"/>
              </a:ext>
            </a:extLst>
          </p:cNvPr>
          <p:cNvSpPr/>
          <p:nvPr/>
        </p:nvSpPr>
        <p:spPr>
          <a:xfrm>
            <a:off x="457200" y="6174305"/>
            <a:ext cx="7396990" cy="646331"/>
          </a:xfrm>
          <a:prstGeom prst="rect">
            <a:avLst/>
          </a:prstGeom>
        </p:spPr>
        <p:txBody>
          <a:bodyPr wrap="square">
            <a:spAutoFit/>
          </a:bodyPr>
          <a:lstStyle/>
          <a:p>
            <a:r>
              <a:rPr lang="en-US" altLang="zh-TW" dirty="0"/>
              <a:t>Compared with HD44780, there are a few additional pins, but </a:t>
            </a:r>
            <a:r>
              <a:rPr lang="en-US" altLang="zh-TW" dirty="0">
                <a:solidFill>
                  <a:srgbClr val="0033CC"/>
                </a:solidFill>
              </a:rPr>
              <a:t>control signals are the same</a:t>
            </a:r>
            <a:r>
              <a:rPr lang="en-US" altLang="zh-TW" dirty="0"/>
              <a:t>.</a:t>
            </a:r>
            <a:endParaRPr lang="zh-TW" altLang="en-US" dirty="0"/>
          </a:p>
        </p:txBody>
      </p:sp>
    </p:spTree>
    <p:extLst>
      <p:ext uri="{BB962C8B-B14F-4D97-AF65-F5344CB8AC3E}">
        <p14:creationId xmlns:p14="http://schemas.microsoft.com/office/powerpoint/2010/main" val="3991125647"/>
      </p:ext>
    </p:extLst>
  </p:cSld>
  <p:clrMapOvr>
    <a:masterClrMapping/>
  </p:clrMapOvr>
  <p:transition spd="med">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055F95E5-743D-FA45-99D2-B5911C8CEB1C}"/>
              </a:ext>
            </a:extLst>
          </p:cNvPr>
          <p:cNvSpPr>
            <a:spLocks noGrp="1"/>
          </p:cNvSpPr>
          <p:nvPr>
            <p:ph type="title"/>
          </p:nvPr>
        </p:nvSpPr>
        <p:spPr/>
        <p:txBody>
          <a:bodyPr/>
          <a:lstStyle/>
          <a:p>
            <a:r>
              <a:rPr lang="en-US" altLang="zh-TW" dirty="0"/>
              <a:t>QC1602A programming</a:t>
            </a:r>
            <a:endParaRPr lang="zh-TW" altLang="en-US" dirty="0"/>
          </a:p>
        </p:txBody>
      </p:sp>
      <p:sp>
        <p:nvSpPr>
          <p:cNvPr id="3" name="內容版面配置區 2">
            <a:extLst>
              <a:ext uri="{FF2B5EF4-FFF2-40B4-BE49-F238E27FC236}">
                <a16:creationId xmlns:a14="http://schemas.microsoft.com/office/drawing/2010/main" xmlns:a16="http://schemas.microsoft.com/office/drawing/2014/main" xmlns="" xmlns:mc="http://schemas.openxmlformats.org/markup-compatibility/2006" id="{FD3C6B77-14A8-EA4A-8FF7-36D33B796614}"/>
              </a:ext>
            </a:extLst>
          </p:cNvPr>
          <p:cNvSpPr>
            <a:spLocks noGrp="1" noRot="1" noChangeAspect="1" noMove="1" noResize="1" noEditPoints="1" noAdjustHandles="1" noChangeArrowheads="1" noChangeShapeType="1" noTextEdit="1"/>
          </p:cNvSpPr>
          <p:nvPr>
            <p:ph idx="1"/>
          </p:nvPr>
        </p:nvSpPr>
        <p:spPr>
          <a:blipFill rotWithShape="0">
            <a:blip r:embed="rId2"/>
            <a:stretch>
              <a:fillRect l="-222" t="-2348"/>
            </a:stretch>
          </a:blipFill>
        </p:spPr>
        <p:txBody>
          <a:bodyPr/>
          <a:lstStyle/>
          <a:p>
            <a:pPr>
              <a:buNone/>
            </a:pPr>
            <a:r>
              <a:rPr lang="zh-TW" altLang="en-US" dirty="0">
                <a:noFill/>
              </a:rPr>
              <a:t> </a:t>
            </a:r>
          </a:p>
        </p:txBody>
      </p:sp>
      <p:sp>
        <p:nvSpPr>
          <p:cNvPr id="4" name="投影片編號版面配置區 3">
            <a:extLst>
              <a:ext uri="{FF2B5EF4-FFF2-40B4-BE49-F238E27FC236}">
                <a16:creationId xmlns="" xmlns:a16="http://schemas.microsoft.com/office/drawing/2014/main" id="{6AF40D05-99E8-9641-9FB2-C02B9AFAD96D}"/>
              </a:ext>
            </a:extLst>
          </p:cNvPr>
          <p:cNvSpPr>
            <a:spLocks noGrp="1"/>
          </p:cNvSpPr>
          <p:nvPr>
            <p:ph type="sldNum" sz="quarter" idx="12"/>
          </p:nvPr>
        </p:nvSpPr>
        <p:spPr/>
        <p:txBody>
          <a:bodyPr/>
          <a:lstStyle/>
          <a:p>
            <a:fld id="{B6E0B0A6-70CB-4CB1-BAEB-8949881E3F44}" type="slidenum">
              <a:rPr lang="en-US" altLang="zh-TW" smtClean="0"/>
              <a:pPr/>
              <a:t>19</a:t>
            </a:fld>
            <a:endParaRPr lang="en-US" altLang="zh-TW"/>
          </a:p>
        </p:txBody>
      </p:sp>
    </p:spTree>
    <p:extLst>
      <p:ext uri="{BB962C8B-B14F-4D97-AF65-F5344CB8AC3E}">
        <p14:creationId xmlns:p14="http://schemas.microsoft.com/office/powerpoint/2010/main" val="702571652"/>
      </p:ext>
    </p:extLst>
  </p:cSld>
  <p:clrMapOvr>
    <a:masterClrMapping/>
  </p:clrMapOvr>
  <p:transition spd="med">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34C93FE9-3052-6F45-8E32-0677E5DEACB2}"/>
              </a:ext>
            </a:extLst>
          </p:cNvPr>
          <p:cNvSpPr>
            <a:spLocks noGrp="1"/>
          </p:cNvSpPr>
          <p:nvPr>
            <p:ph type="title"/>
          </p:nvPr>
        </p:nvSpPr>
        <p:spPr/>
        <p:txBody>
          <a:bodyPr/>
          <a:lstStyle/>
          <a:p>
            <a:r>
              <a:rPr lang="en-US" altLang="zh-TW" spc="-5" dirty="0">
                <a:cs typeface="Arial"/>
              </a:rPr>
              <a:t>Liquid crystal</a:t>
            </a:r>
            <a:r>
              <a:rPr lang="en-US" altLang="zh-TW" spc="-30" dirty="0">
                <a:cs typeface="Arial"/>
              </a:rPr>
              <a:t> d</a:t>
            </a:r>
            <a:r>
              <a:rPr lang="en-US" altLang="zh-TW" dirty="0">
                <a:cs typeface="Arial"/>
              </a:rPr>
              <a:t>isplay technology</a:t>
            </a:r>
            <a:endParaRPr kumimoji="1" lang="zh-TW" altLang="en-US" dirty="0"/>
          </a:p>
        </p:txBody>
      </p:sp>
      <p:sp>
        <p:nvSpPr>
          <p:cNvPr id="3" name="內容版面配置區 2">
            <a:extLst>
              <a:ext uri="{FF2B5EF4-FFF2-40B4-BE49-F238E27FC236}">
                <a16:creationId xmlns="" xmlns:a16="http://schemas.microsoft.com/office/drawing/2014/main" id="{0D187366-8CC5-914B-8E77-7768A710C043}"/>
              </a:ext>
            </a:extLst>
          </p:cNvPr>
          <p:cNvSpPr>
            <a:spLocks noGrp="1"/>
          </p:cNvSpPr>
          <p:nvPr>
            <p:ph idx="1"/>
          </p:nvPr>
        </p:nvSpPr>
        <p:spPr>
          <a:xfrm>
            <a:off x="457200" y="1719264"/>
            <a:ext cx="8229600" cy="2924872"/>
          </a:xfrm>
        </p:spPr>
        <p:txBody>
          <a:bodyPr>
            <a:normAutofit fontScale="92500"/>
          </a:bodyPr>
          <a:lstStyle/>
          <a:p>
            <a:r>
              <a:rPr kumimoji="1" lang="en-US" altLang="zh-TW" dirty="0"/>
              <a:t>LCD is the most common display technology.</a:t>
            </a:r>
          </a:p>
          <a:p>
            <a:r>
              <a:rPr lang="en-US" altLang="zh-TW" dirty="0"/>
              <a:t>It uses </a:t>
            </a:r>
            <a:r>
              <a:rPr lang="en-US" altLang="zh-TW" b="1" dirty="0">
                <a:solidFill>
                  <a:srgbClr val="0033CC"/>
                </a:solidFill>
              </a:rPr>
              <a:t>light modulating properties of  liquid crystal</a:t>
            </a:r>
            <a:r>
              <a:rPr lang="en-US" altLang="zh-TW" dirty="0"/>
              <a:t> and </a:t>
            </a:r>
            <a:r>
              <a:rPr lang="en-US" altLang="zh-TW" b="1" dirty="0">
                <a:solidFill>
                  <a:srgbClr val="0033CC"/>
                </a:solidFill>
              </a:rPr>
              <a:t>polarization of light</a:t>
            </a:r>
            <a:endParaRPr lang="en-US" altLang="zh-TW" dirty="0">
              <a:solidFill>
                <a:srgbClr val="0033CC"/>
              </a:solidFill>
            </a:endParaRPr>
          </a:p>
          <a:p>
            <a:pPr lvl="1"/>
            <a:r>
              <a:rPr lang="en-US" altLang="zh-TW" dirty="0"/>
              <a:t>Both </a:t>
            </a:r>
            <a:r>
              <a:rPr lang="en-US" altLang="zh-TW" dirty="0">
                <a:solidFill>
                  <a:srgbClr val="C00000"/>
                </a:solidFill>
              </a:rPr>
              <a:t>electric</a:t>
            </a:r>
            <a:r>
              <a:rPr lang="en-US" altLang="zh-TW" dirty="0"/>
              <a:t> and </a:t>
            </a:r>
            <a:r>
              <a:rPr lang="en-US" altLang="zh-TW" dirty="0">
                <a:solidFill>
                  <a:srgbClr val="C00000"/>
                </a:solidFill>
              </a:rPr>
              <a:t>magnetic fields </a:t>
            </a:r>
            <a:r>
              <a:rPr lang="en-US" altLang="zh-TW" dirty="0"/>
              <a:t>are vibrating perpendicular to the direction of propagation of light.</a:t>
            </a:r>
          </a:p>
          <a:p>
            <a:pPr lvl="1"/>
            <a:r>
              <a:rPr lang="en-US" altLang="zh-TW" dirty="0"/>
              <a:t>Most of the light sources are unpolarized.</a:t>
            </a:r>
            <a:endParaRPr kumimoji="1" lang="zh-TW" altLang="en-US" dirty="0"/>
          </a:p>
        </p:txBody>
      </p:sp>
      <p:sp>
        <p:nvSpPr>
          <p:cNvPr id="6" name="矩形 5">
            <a:extLst>
              <a:ext uri="{FF2B5EF4-FFF2-40B4-BE49-F238E27FC236}">
                <a16:creationId xmlns="" xmlns:a16="http://schemas.microsoft.com/office/drawing/2014/main" id="{20E7107A-B46F-9E44-AE0F-B36F7E8F1C0C}"/>
              </a:ext>
            </a:extLst>
          </p:cNvPr>
          <p:cNvSpPr/>
          <p:nvPr/>
        </p:nvSpPr>
        <p:spPr>
          <a:xfrm>
            <a:off x="457200" y="6480048"/>
            <a:ext cx="5526360" cy="369332"/>
          </a:xfrm>
          <a:prstGeom prst="rect">
            <a:avLst/>
          </a:prstGeom>
        </p:spPr>
        <p:txBody>
          <a:bodyPr wrap="square">
            <a:spAutoFit/>
          </a:bodyPr>
          <a:lstStyle/>
          <a:p>
            <a:r>
              <a:rPr lang="zh-TW" altLang="en-US" dirty="0"/>
              <a:t>https://electrosome.com/lcd-display-fundamentals/</a:t>
            </a:r>
          </a:p>
        </p:txBody>
      </p:sp>
      <p:pic>
        <p:nvPicPr>
          <p:cNvPr id="7" name="圖片 6">
            <a:extLst>
              <a:ext uri="{FF2B5EF4-FFF2-40B4-BE49-F238E27FC236}">
                <a16:creationId xmlns="" xmlns:a16="http://schemas.microsoft.com/office/drawing/2014/main" id="{049D8529-CA8E-A24B-A88D-558C534EE24D}"/>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809001" y="4480122"/>
            <a:ext cx="3174559" cy="2009218"/>
          </a:xfrm>
          <a:prstGeom prst="rect">
            <a:avLst/>
          </a:prstGeom>
        </p:spPr>
      </p:pic>
      <p:sp>
        <p:nvSpPr>
          <p:cNvPr id="8" name="投影片編號版面配置區 7">
            <a:extLst>
              <a:ext uri="{FF2B5EF4-FFF2-40B4-BE49-F238E27FC236}">
                <a16:creationId xmlns="" xmlns:a16="http://schemas.microsoft.com/office/drawing/2014/main" id="{6C963908-9159-8240-877F-BBEDE71029DE}"/>
              </a:ext>
            </a:extLst>
          </p:cNvPr>
          <p:cNvSpPr>
            <a:spLocks noGrp="1"/>
          </p:cNvSpPr>
          <p:nvPr>
            <p:ph type="sldNum" sz="quarter" idx="12"/>
          </p:nvPr>
        </p:nvSpPr>
        <p:spPr/>
        <p:txBody>
          <a:bodyPr/>
          <a:lstStyle/>
          <a:p>
            <a:fld id="{B6E0B0A6-70CB-4CB1-BAEB-8949881E3F44}" type="slidenum">
              <a:rPr lang="en-US" altLang="zh-TW" smtClean="0"/>
              <a:pPr/>
              <a:t>2</a:t>
            </a:fld>
            <a:endParaRPr lang="en-US" altLang="zh-TW"/>
          </a:p>
        </p:txBody>
      </p:sp>
      <p:sp>
        <p:nvSpPr>
          <p:cNvPr id="4" name="矩形 3"/>
          <p:cNvSpPr/>
          <p:nvPr/>
        </p:nvSpPr>
        <p:spPr>
          <a:xfrm>
            <a:off x="6174930" y="4846062"/>
            <a:ext cx="2555763" cy="646331"/>
          </a:xfrm>
          <a:prstGeom prst="rect">
            <a:avLst/>
          </a:prstGeom>
        </p:spPr>
        <p:txBody>
          <a:bodyPr wrap="square">
            <a:spAutoFit/>
          </a:bodyPr>
          <a:lstStyle/>
          <a:p>
            <a:r>
              <a:rPr lang="en-US" altLang="zh-TW" b="1" dirty="0">
                <a:solidFill>
                  <a:srgbClr val="515151"/>
                </a:solidFill>
                <a:latin typeface="Open Sans"/>
              </a:rPr>
              <a:t>Vertical and Horizontal Polaroid filters</a:t>
            </a:r>
            <a:endParaRPr lang="zh-TW" altLang="en-US" dirty="0"/>
          </a:p>
        </p:txBody>
      </p:sp>
    </p:spTree>
    <p:extLst>
      <p:ext uri="{BB962C8B-B14F-4D97-AF65-F5344CB8AC3E}">
        <p14:creationId xmlns:p14="http://schemas.microsoft.com/office/powerpoint/2010/main" val="3412438205"/>
      </p:ext>
    </p:extLst>
  </p:cSld>
  <p:clrMapOvr>
    <a:masterClrMapping/>
  </p:clrMapOvr>
  <p:transition spd="med">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5D75BAD-420F-444A-903E-AB6F08C30C9C}"/>
              </a:ext>
            </a:extLst>
          </p:cNvPr>
          <p:cNvSpPr>
            <a:spLocks noGrp="1"/>
          </p:cNvSpPr>
          <p:nvPr>
            <p:ph type="title"/>
          </p:nvPr>
        </p:nvSpPr>
        <p:spPr/>
        <p:txBody>
          <a:bodyPr/>
          <a:lstStyle/>
          <a:p>
            <a:r>
              <a:rPr kumimoji="1" lang="en-US" altLang="zh-TW" dirty="0"/>
              <a:t>K66F to QC1602A </a:t>
            </a:r>
            <a:r>
              <a:rPr kumimoji="1" lang="en-US" altLang="zh-TW" dirty="0" smtClean="0"/>
              <a:t>connections</a:t>
            </a:r>
            <a:br>
              <a:rPr kumimoji="1" lang="en-US" altLang="zh-TW" dirty="0" smtClean="0"/>
            </a:br>
            <a:endParaRPr kumimoji="1" lang="zh-TW" altLang="en-US" dirty="0"/>
          </a:p>
        </p:txBody>
      </p:sp>
      <p:graphicFrame>
        <p:nvGraphicFramePr>
          <p:cNvPr id="5" name="內容版面配置區 4">
            <a:extLst>
              <a:ext uri="{FF2B5EF4-FFF2-40B4-BE49-F238E27FC236}">
                <a16:creationId xmlns:mc="http://schemas.openxmlformats.org/markup-compatibility/2006" xmlns="" xmlns:a16="http://schemas.microsoft.com/office/drawing/2014/main" id="{58750BC5-2AB8-DC43-AA4A-0FA4801D98A2}"/>
              </a:ext>
            </a:extLst>
          </p:cNvPr>
          <p:cNvGraphicFramePr>
            <a:graphicFrameLocks noGrp="1"/>
          </p:cNvGraphicFramePr>
          <p:nvPr>
            <p:ph idx="1"/>
            <p:extLst>
              <p:ext uri="{D42A27DB-BD31-4B8C-83A1-F6EECF244321}">
                <p14:modId xmlns:p14="http://schemas.microsoft.com/office/powerpoint/2010/main" val="3231065727"/>
              </p:ext>
            </p:extLst>
          </p:nvPr>
        </p:nvGraphicFramePr>
        <p:xfrm>
          <a:off x="457200" y="1313765"/>
          <a:ext cx="8229600" cy="4820920"/>
        </p:xfrm>
        <a:graphic>
          <a:graphicData uri="http://schemas.openxmlformats.org/drawingml/2006/table">
            <a:tbl>
              <a:tblPr firstRow="1" bandRow="1">
                <a:tableStyleId>{5940675A-B579-460E-94D1-54222C63F5DA}</a:tableStyleId>
              </a:tblPr>
              <a:tblGrid>
                <a:gridCol w="2057400">
                  <a:extLst>
                    <a:ext uri="{9D8B030D-6E8A-4147-A177-3AD203B41FA5}">
                      <a16:colId xmlns:mc="http://schemas.openxmlformats.org/markup-compatibility/2006" xmlns="" xmlns:a16="http://schemas.microsoft.com/office/drawing/2014/main" val="1795968686"/>
                    </a:ext>
                  </a:extLst>
                </a:gridCol>
                <a:gridCol w="2057400">
                  <a:extLst>
                    <a:ext uri="{9D8B030D-6E8A-4147-A177-3AD203B41FA5}">
                      <a16:colId xmlns:mc="http://schemas.openxmlformats.org/markup-compatibility/2006" xmlns="" xmlns:a16="http://schemas.microsoft.com/office/drawing/2014/main" val="3893942834"/>
                    </a:ext>
                  </a:extLst>
                </a:gridCol>
                <a:gridCol w="2057400">
                  <a:extLst>
                    <a:ext uri="{9D8B030D-6E8A-4147-A177-3AD203B41FA5}">
                      <a16:colId xmlns:mc="http://schemas.openxmlformats.org/markup-compatibility/2006" xmlns="" xmlns:a16="http://schemas.microsoft.com/office/drawing/2014/main" val="96508615"/>
                    </a:ext>
                  </a:extLst>
                </a:gridCol>
                <a:gridCol w="2057400">
                  <a:extLst>
                    <a:ext uri="{9D8B030D-6E8A-4147-A177-3AD203B41FA5}">
                      <a16:colId xmlns:mc="http://schemas.openxmlformats.org/markup-compatibility/2006" xmlns="" xmlns:a16="http://schemas.microsoft.com/office/drawing/2014/main" val="1072236139"/>
                    </a:ext>
                  </a:extLst>
                </a:gridCol>
              </a:tblGrid>
              <a:tr h="370840">
                <a:tc>
                  <a:txBody>
                    <a:bodyPr/>
                    <a:lstStyle/>
                    <a:p>
                      <a:r>
                        <a:rPr lang="en-US" altLang="zh-TW" dirty="0"/>
                        <a:t>K66F pin names</a:t>
                      </a:r>
                      <a:endParaRPr lang="zh-TW" altLang="en-US" dirty="0"/>
                    </a:p>
                  </a:txBody>
                  <a:tcPr/>
                </a:tc>
                <a:tc>
                  <a:txBody>
                    <a:bodyPr/>
                    <a:lstStyle/>
                    <a:p>
                      <a:r>
                        <a:rPr lang="en-US" altLang="zh-TW" dirty="0"/>
                        <a:t>LCD pin number</a:t>
                      </a:r>
                      <a:endParaRPr lang="zh-TW"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LCD pin name</a:t>
                      </a:r>
                      <a:endParaRPr lang="zh-TW" altLang="en-US" dirty="0"/>
                    </a:p>
                  </a:txBody>
                  <a:tcPr/>
                </a:tc>
                <a:tc>
                  <a:txBody>
                    <a:bodyPr/>
                    <a:lstStyle/>
                    <a:p>
                      <a:r>
                        <a:rPr lang="en-US" altLang="zh-TW" dirty="0"/>
                        <a:t>Power connection</a:t>
                      </a:r>
                      <a:endParaRPr lang="zh-TW" altLang="en-US" dirty="0"/>
                    </a:p>
                  </a:txBody>
                  <a:tcPr/>
                </a:tc>
                <a:extLst>
                  <a:ext uri="{0D108BD9-81ED-4DB2-BD59-A6C34878D82A}">
                    <a16:rowId xmlns:mc="http://schemas.openxmlformats.org/markup-compatibility/2006" xmlns="" xmlns:a16="http://schemas.microsoft.com/office/drawing/2014/main" val="3956041310"/>
                  </a:ext>
                </a:extLst>
              </a:tr>
              <a:tr h="370840">
                <a:tc>
                  <a:txBody>
                    <a:bodyPr/>
                    <a:lstStyle/>
                    <a:p>
                      <a:pPr algn="ctr"/>
                      <a:r>
                        <a:rPr lang="en-US" altLang="zh-TW" dirty="0">
                          <a:solidFill>
                            <a:srgbClr val="0033CC"/>
                          </a:solidFill>
                        </a:rPr>
                        <a:t>GND</a:t>
                      </a:r>
                      <a:endParaRPr lang="zh-TW" altLang="en-US" dirty="0">
                        <a:solidFill>
                          <a:srgbClr val="0033CC"/>
                        </a:solidFill>
                      </a:endParaRPr>
                    </a:p>
                  </a:txBody>
                  <a:tcPr/>
                </a:tc>
                <a:tc>
                  <a:txBody>
                    <a:bodyPr/>
                    <a:lstStyle/>
                    <a:p>
                      <a:pPr algn="ctr"/>
                      <a:r>
                        <a:rPr lang="en-US" altLang="zh-TW" dirty="0">
                          <a:solidFill>
                            <a:srgbClr val="0033CC"/>
                          </a:solidFill>
                        </a:rPr>
                        <a:t>1</a:t>
                      </a:r>
                      <a:endParaRPr lang="zh-TW" altLang="en-US" dirty="0">
                        <a:solidFill>
                          <a:srgbClr val="0033CC"/>
                        </a:solidFill>
                      </a:endParaRPr>
                    </a:p>
                  </a:txBody>
                  <a:tcPr/>
                </a:tc>
                <a:tc>
                  <a:txBody>
                    <a:bodyPr/>
                    <a:lstStyle/>
                    <a:p>
                      <a:endParaRPr lang="zh-TW"/>
                    </a:p>
                  </a:txBody>
                  <a:tcPr>
                    <a:blipFill>
                      <a:blip r:embed="rId2"/>
                      <a:stretch>
                        <a:fillRect l="-200617" t="-103333" r="-100617" b="-1093333"/>
                      </a:stretch>
                    </a:blipFill>
                  </a:tcPr>
                </a:tc>
                <a:tc>
                  <a:txBody>
                    <a:bodyPr/>
                    <a:lstStyle/>
                    <a:p>
                      <a:pPr algn="ctr"/>
                      <a:r>
                        <a:rPr lang="en-US" altLang="zh-TW" dirty="0"/>
                        <a:t>0V</a:t>
                      </a:r>
                      <a:endParaRPr lang="zh-TW" altLang="en-US" dirty="0"/>
                    </a:p>
                  </a:txBody>
                  <a:tcPr/>
                </a:tc>
                <a:extLst>
                  <a:ext uri="{0D108BD9-81ED-4DB2-BD59-A6C34878D82A}">
                    <a16:rowId xmlns:mc="http://schemas.openxmlformats.org/markup-compatibility/2006" xmlns="" xmlns:a16="http://schemas.microsoft.com/office/drawing/2014/main" val="2415971705"/>
                  </a:ext>
                </a:extLst>
              </a:tr>
              <a:tr h="370840">
                <a:tc>
                  <a:txBody>
                    <a:bodyPr/>
                    <a:lstStyle/>
                    <a:p>
                      <a:pPr algn="ctr"/>
                      <a:r>
                        <a:rPr lang="en-US" altLang="zh-TW" dirty="0">
                          <a:solidFill>
                            <a:srgbClr val="C00000"/>
                          </a:solidFill>
                        </a:rPr>
                        <a:t>+5V</a:t>
                      </a:r>
                      <a:endParaRPr lang="zh-TW" altLang="en-US" dirty="0">
                        <a:solidFill>
                          <a:srgbClr val="C00000"/>
                        </a:solidFill>
                      </a:endParaRPr>
                    </a:p>
                  </a:txBody>
                  <a:tcPr/>
                </a:tc>
                <a:tc>
                  <a:txBody>
                    <a:bodyPr/>
                    <a:lstStyle/>
                    <a:p>
                      <a:pPr algn="ctr"/>
                      <a:r>
                        <a:rPr lang="en-US" altLang="zh-TW" dirty="0">
                          <a:solidFill>
                            <a:srgbClr val="C00000"/>
                          </a:solidFill>
                        </a:rPr>
                        <a:t>2</a:t>
                      </a:r>
                      <a:endParaRPr lang="zh-TW" altLang="en-US" dirty="0">
                        <a:solidFill>
                          <a:srgbClr val="C00000"/>
                        </a:solidFill>
                      </a:endParaRPr>
                    </a:p>
                  </a:txBody>
                  <a:tcPr/>
                </a:tc>
                <a:tc>
                  <a:txBody>
                    <a:bodyPr/>
                    <a:lstStyle/>
                    <a:p>
                      <a:endParaRPr lang="zh-TW"/>
                    </a:p>
                  </a:txBody>
                  <a:tcPr>
                    <a:blipFill>
                      <a:blip r:embed="rId2"/>
                      <a:stretch>
                        <a:fillRect l="-200617" t="-210345" r="-100617" b="-1031034"/>
                      </a:stretch>
                    </a:blipFill>
                  </a:tcPr>
                </a:tc>
                <a:tc>
                  <a:txBody>
                    <a:bodyPr/>
                    <a:lstStyle/>
                    <a:p>
                      <a:pPr algn="ctr"/>
                      <a:r>
                        <a:rPr lang="en-US" altLang="zh-TW" dirty="0"/>
                        <a:t>5V</a:t>
                      </a:r>
                      <a:endParaRPr lang="zh-TW" altLang="en-US" dirty="0"/>
                    </a:p>
                  </a:txBody>
                  <a:tcPr/>
                </a:tc>
                <a:extLst>
                  <a:ext uri="{0D108BD9-81ED-4DB2-BD59-A6C34878D82A}">
                    <a16:rowId xmlns:mc="http://schemas.openxmlformats.org/markup-compatibility/2006" xmlns="" xmlns:a16="http://schemas.microsoft.com/office/drawing/2014/main" val="282229993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dirty="0"/>
                        <a:t>GND</a:t>
                      </a:r>
                      <a:endParaRPr lang="zh-TW" altLang="en-US" dirty="0"/>
                    </a:p>
                  </a:txBody>
                  <a:tcPr/>
                </a:tc>
                <a:tc>
                  <a:txBody>
                    <a:bodyPr/>
                    <a:lstStyle/>
                    <a:p>
                      <a:pPr algn="ctr"/>
                      <a:r>
                        <a:rPr lang="en-US" altLang="zh-TW" dirty="0"/>
                        <a:t>3</a:t>
                      </a:r>
                      <a:endParaRPr lang="zh-TW" altLang="en-US" dirty="0"/>
                    </a:p>
                  </a:txBody>
                  <a:tcPr/>
                </a:tc>
                <a:tc>
                  <a:txBody>
                    <a:bodyPr/>
                    <a:lstStyle/>
                    <a:p>
                      <a:endParaRPr lang="zh-TW"/>
                    </a:p>
                  </a:txBody>
                  <a:tcPr>
                    <a:blipFill>
                      <a:blip r:embed="rId2"/>
                      <a:stretch>
                        <a:fillRect l="-200617" t="-310345" r="-100617" b="-931034"/>
                      </a:stretch>
                    </a:blipFill>
                  </a:tcPr>
                </a:tc>
                <a:tc>
                  <a:txBody>
                    <a:bodyPr/>
                    <a:lstStyle/>
                    <a:p>
                      <a:pPr algn="ctr"/>
                      <a:r>
                        <a:rPr lang="en-US" altLang="zh-TW" dirty="0"/>
                        <a:t>0V</a:t>
                      </a:r>
                      <a:endParaRPr lang="zh-TW" altLang="en-US" dirty="0"/>
                    </a:p>
                  </a:txBody>
                  <a:tcPr/>
                </a:tc>
                <a:extLst>
                  <a:ext uri="{0D108BD9-81ED-4DB2-BD59-A6C34878D82A}">
                    <a16:rowId xmlns:mc="http://schemas.openxmlformats.org/markup-compatibility/2006" xmlns="" xmlns:a16="http://schemas.microsoft.com/office/drawing/2014/main" val="2576253062"/>
                  </a:ext>
                </a:extLst>
              </a:tr>
              <a:tr h="370840">
                <a:tc>
                  <a:txBody>
                    <a:bodyPr/>
                    <a:lstStyle/>
                    <a:p>
                      <a:pPr algn="ctr"/>
                      <a:r>
                        <a:rPr lang="en-US" altLang="zh-TW" dirty="0"/>
                        <a:t>D2</a:t>
                      </a:r>
                      <a:endParaRPr lang="zh-TW" altLang="en-US" dirty="0"/>
                    </a:p>
                  </a:txBody>
                  <a:tcPr>
                    <a:solidFill>
                      <a:srgbClr val="CCFFCC"/>
                    </a:solidFill>
                  </a:tcPr>
                </a:tc>
                <a:tc>
                  <a:txBody>
                    <a:bodyPr/>
                    <a:lstStyle/>
                    <a:p>
                      <a:pPr algn="ctr"/>
                      <a:r>
                        <a:rPr lang="en-US" altLang="zh-TW" dirty="0"/>
                        <a:t>4</a:t>
                      </a:r>
                      <a:endParaRPr lang="zh-TW" altLang="en-US" dirty="0"/>
                    </a:p>
                  </a:txBody>
                  <a:tcPr>
                    <a:solidFill>
                      <a:srgbClr val="CCFFCC"/>
                    </a:solidFill>
                  </a:tcPr>
                </a:tc>
                <a:tc>
                  <a:txBody>
                    <a:bodyPr/>
                    <a:lstStyle/>
                    <a:p>
                      <a:endParaRPr lang="zh-TW"/>
                    </a:p>
                  </a:txBody>
                  <a:tcPr>
                    <a:blipFill>
                      <a:blip r:embed="rId2"/>
                      <a:stretch>
                        <a:fillRect l="-200617" t="-396667" r="-100617" b="-800000"/>
                      </a:stretch>
                    </a:blipFill>
                  </a:tcPr>
                </a:tc>
                <a:tc>
                  <a:txBody>
                    <a:bodyPr/>
                    <a:lstStyle/>
                    <a:p>
                      <a:pPr algn="ctr"/>
                      <a:endParaRPr lang="zh-TW" altLang="en-US" dirty="0"/>
                    </a:p>
                  </a:txBody>
                  <a:tcPr/>
                </a:tc>
                <a:extLst>
                  <a:ext uri="{0D108BD9-81ED-4DB2-BD59-A6C34878D82A}">
                    <a16:rowId xmlns:mc="http://schemas.openxmlformats.org/markup-compatibility/2006" xmlns="" xmlns:a16="http://schemas.microsoft.com/office/drawing/2014/main" val="6259868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dirty="0"/>
                        <a:t>GND</a:t>
                      </a:r>
                      <a:endParaRPr lang="zh-TW" altLang="en-US" dirty="0"/>
                    </a:p>
                  </a:txBody>
                  <a:tcPr/>
                </a:tc>
                <a:tc>
                  <a:txBody>
                    <a:bodyPr/>
                    <a:lstStyle/>
                    <a:p>
                      <a:pPr algn="ctr"/>
                      <a:r>
                        <a:rPr lang="en-US" altLang="zh-TW" dirty="0"/>
                        <a:t>5</a:t>
                      </a:r>
                      <a:endParaRPr lang="zh-TW" altLang="en-US" dirty="0"/>
                    </a:p>
                  </a:txBody>
                  <a:tcPr/>
                </a:tc>
                <a:tc>
                  <a:txBody>
                    <a:bodyPr/>
                    <a:lstStyle/>
                    <a:p>
                      <a:endParaRPr lang="zh-TW"/>
                    </a:p>
                  </a:txBody>
                  <a:tcPr>
                    <a:blipFill>
                      <a:blip r:embed="rId2"/>
                      <a:stretch>
                        <a:fillRect l="-200617" t="-513793" r="-100617" b="-727586"/>
                      </a:stretch>
                    </a:blipFill>
                  </a:tcPr>
                </a:tc>
                <a:tc>
                  <a:txBody>
                    <a:bodyPr/>
                    <a:lstStyle/>
                    <a:p>
                      <a:pPr algn="ctr"/>
                      <a:r>
                        <a:rPr lang="en-US" altLang="zh-TW" dirty="0">
                          <a:solidFill>
                            <a:srgbClr val="C00000"/>
                          </a:solidFill>
                        </a:rPr>
                        <a:t>0V (write only)</a:t>
                      </a:r>
                      <a:endParaRPr lang="zh-TW" altLang="en-US" dirty="0">
                        <a:solidFill>
                          <a:srgbClr val="C00000"/>
                        </a:solidFill>
                      </a:endParaRPr>
                    </a:p>
                  </a:txBody>
                  <a:tcPr/>
                </a:tc>
                <a:extLst>
                  <a:ext uri="{0D108BD9-81ED-4DB2-BD59-A6C34878D82A}">
                    <a16:rowId xmlns:mc="http://schemas.openxmlformats.org/markup-compatibility/2006" xmlns="" xmlns:a16="http://schemas.microsoft.com/office/drawing/2014/main" val="4153882379"/>
                  </a:ext>
                </a:extLst>
              </a:tr>
              <a:tr h="370840">
                <a:tc>
                  <a:txBody>
                    <a:bodyPr/>
                    <a:lstStyle/>
                    <a:p>
                      <a:pPr algn="ctr"/>
                      <a:r>
                        <a:rPr lang="en-US" altLang="zh-TW" dirty="0"/>
                        <a:t>D3</a:t>
                      </a:r>
                      <a:endParaRPr lang="zh-TW" altLang="en-US" dirty="0"/>
                    </a:p>
                  </a:txBody>
                  <a:tcPr>
                    <a:solidFill>
                      <a:srgbClr val="CCFFCC"/>
                    </a:solidFill>
                  </a:tcPr>
                </a:tc>
                <a:tc>
                  <a:txBody>
                    <a:bodyPr/>
                    <a:lstStyle/>
                    <a:p>
                      <a:pPr algn="ctr"/>
                      <a:r>
                        <a:rPr lang="en-US" altLang="zh-TW" dirty="0"/>
                        <a:t>6</a:t>
                      </a:r>
                      <a:endParaRPr lang="zh-TW" altLang="en-US" dirty="0"/>
                    </a:p>
                  </a:txBody>
                  <a:tcPr>
                    <a:solidFill>
                      <a:srgbClr val="CCFFCC"/>
                    </a:solidFill>
                  </a:tcPr>
                </a:tc>
                <a:tc>
                  <a:txBody>
                    <a:bodyPr/>
                    <a:lstStyle/>
                    <a:p>
                      <a:endParaRPr lang="zh-TW" dirty="0"/>
                    </a:p>
                  </a:txBody>
                  <a:tcPr>
                    <a:blipFill>
                      <a:blip r:embed="rId2"/>
                      <a:stretch>
                        <a:fillRect l="-200617" t="-613793" r="-100617" b="-627586"/>
                      </a:stretch>
                    </a:blipFill>
                  </a:tcPr>
                </a:tc>
                <a:tc>
                  <a:txBody>
                    <a:bodyPr/>
                    <a:lstStyle/>
                    <a:p>
                      <a:pPr algn="ctr"/>
                      <a:endParaRPr lang="zh-TW" altLang="en-US" dirty="0"/>
                    </a:p>
                  </a:txBody>
                  <a:tcPr/>
                </a:tc>
                <a:extLst>
                  <a:ext uri="{0D108BD9-81ED-4DB2-BD59-A6C34878D82A}">
                    <a16:rowId xmlns:mc="http://schemas.openxmlformats.org/markup-compatibility/2006" xmlns="" xmlns:a16="http://schemas.microsoft.com/office/drawing/2014/main" val="3011480392"/>
                  </a:ext>
                </a:extLst>
              </a:tr>
              <a:tr h="370840">
                <a:tc>
                  <a:txBody>
                    <a:bodyPr/>
                    <a:lstStyle/>
                    <a:p>
                      <a:pPr algn="ctr"/>
                      <a:r>
                        <a:rPr lang="en-US" altLang="zh-TW" dirty="0"/>
                        <a:t>D4</a:t>
                      </a:r>
                      <a:endParaRPr lang="zh-TW" altLang="en-US" dirty="0"/>
                    </a:p>
                  </a:txBody>
                  <a:tcPr>
                    <a:solidFill>
                      <a:srgbClr val="CCFFCC"/>
                    </a:solidFill>
                  </a:tcPr>
                </a:tc>
                <a:tc>
                  <a:txBody>
                    <a:bodyPr/>
                    <a:lstStyle/>
                    <a:p>
                      <a:pPr algn="ctr"/>
                      <a:r>
                        <a:rPr lang="en-US" altLang="zh-TW" dirty="0"/>
                        <a:t>11</a:t>
                      </a:r>
                      <a:endParaRPr lang="zh-TW" altLang="en-US" dirty="0"/>
                    </a:p>
                  </a:txBody>
                  <a:tcPr>
                    <a:solidFill>
                      <a:srgbClr val="CCFFCC"/>
                    </a:solidFill>
                  </a:tcPr>
                </a:tc>
                <a:tc>
                  <a:txBody>
                    <a:bodyPr/>
                    <a:lstStyle/>
                    <a:p>
                      <a:endParaRPr lang="zh-TW"/>
                    </a:p>
                  </a:txBody>
                  <a:tcPr>
                    <a:blipFill>
                      <a:blip r:embed="rId2"/>
                      <a:stretch>
                        <a:fillRect l="-200617" t="-713793" r="-100617" b="-527586"/>
                      </a:stretch>
                    </a:blipFill>
                  </a:tcPr>
                </a:tc>
                <a:tc>
                  <a:txBody>
                    <a:bodyPr/>
                    <a:lstStyle/>
                    <a:p>
                      <a:pPr algn="ctr"/>
                      <a:endParaRPr lang="zh-TW" altLang="en-US" dirty="0"/>
                    </a:p>
                  </a:txBody>
                  <a:tcPr/>
                </a:tc>
                <a:extLst>
                  <a:ext uri="{0D108BD9-81ED-4DB2-BD59-A6C34878D82A}">
                    <a16:rowId xmlns:mc="http://schemas.openxmlformats.org/markup-compatibility/2006" xmlns="" xmlns:a16="http://schemas.microsoft.com/office/drawing/2014/main" val="2644719482"/>
                  </a:ext>
                </a:extLst>
              </a:tr>
              <a:tr h="370840">
                <a:tc>
                  <a:txBody>
                    <a:bodyPr/>
                    <a:lstStyle/>
                    <a:p>
                      <a:pPr algn="ctr"/>
                      <a:r>
                        <a:rPr lang="en-US" altLang="zh-TW" dirty="0"/>
                        <a:t>D5</a:t>
                      </a:r>
                      <a:endParaRPr lang="zh-TW" altLang="en-US" dirty="0"/>
                    </a:p>
                  </a:txBody>
                  <a:tcPr>
                    <a:solidFill>
                      <a:srgbClr val="CCFFCC"/>
                    </a:solidFill>
                  </a:tcPr>
                </a:tc>
                <a:tc>
                  <a:txBody>
                    <a:bodyPr/>
                    <a:lstStyle/>
                    <a:p>
                      <a:pPr algn="ctr"/>
                      <a:r>
                        <a:rPr lang="en-US" altLang="zh-TW" dirty="0"/>
                        <a:t>12</a:t>
                      </a:r>
                      <a:endParaRPr lang="zh-TW" altLang="en-US" dirty="0"/>
                    </a:p>
                  </a:txBody>
                  <a:tcPr>
                    <a:solidFill>
                      <a:srgbClr val="CCFFCC"/>
                    </a:solidFill>
                  </a:tcPr>
                </a:tc>
                <a:tc>
                  <a:txBody>
                    <a:bodyPr/>
                    <a:lstStyle/>
                    <a:p>
                      <a:endParaRPr lang="zh-TW"/>
                    </a:p>
                  </a:txBody>
                  <a:tcPr>
                    <a:blipFill>
                      <a:blip r:embed="rId2"/>
                      <a:stretch>
                        <a:fillRect l="-200617" t="-786667" r="-100617" b="-410000"/>
                      </a:stretch>
                    </a:blipFill>
                  </a:tcPr>
                </a:tc>
                <a:tc>
                  <a:txBody>
                    <a:bodyPr/>
                    <a:lstStyle/>
                    <a:p>
                      <a:pPr algn="ctr"/>
                      <a:endParaRPr lang="zh-TW" altLang="en-US" dirty="0"/>
                    </a:p>
                  </a:txBody>
                  <a:tcPr/>
                </a:tc>
                <a:extLst>
                  <a:ext uri="{0D108BD9-81ED-4DB2-BD59-A6C34878D82A}">
                    <a16:rowId xmlns:mc="http://schemas.openxmlformats.org/markup-compatibility/2006" xmlns="" xmlns:a16="http://schemas.microsoft.com/office/drawing/2014/main" val="3575175242"/>
                  </a:ext>
                </a:extLst>
              </a:tr>
              <a:tr h="370840">
                <a:tc>
                  <a:txBody>
                    <a:bodyPr/>
                    <a:lstStyle/>
                    <a:p>
                      <a:pPr algn="ctr"/>
                      <a:r>
                        <a:rPr lang="en-US" altLang="zh-TW" dirty="0"/>
                        <a:t>D6</a:t>
                      </a:r>
                      <a:endParaRPr lang="zh-TW" altLang="en-US" dirty="0"/>
                    </a:p>
                  </a:txBody>
                  <a:tcPr>
                    <a:solidFill>
                      <a:srgbClr val="CCFFCC"/>
                    </a:solidFill>
                  </a:tcPr>
                </a:tc>
                <a:tc>
                  <a:txBody>
                    <a:bodyPr/>
                    <a:lstStyle/>
                    <a:p>
                      <a:pPr algn="ctr"/>
                      <a:r>
                        <a:rPr lang="en-US" altLang="zh-TW" dirty="0"/>
                        <a:t>13</a:t>
                      </a:r>
                      <a:endParaRPr lang="zh-TW" altLang="en-US" dirty="0"/>
                    </a:p>
                  </a:txBody>
                  <a:tcPr>
                    <a:solidFill>
                      <a:srgbClr val="CCFFCC"/>
                    </a:solidFill>
                  </a:tcPr>
                </a:tc>
                <a:tc>
                  <a:txBody>
                    <a:bodyPr/>
                    <a:lstStyle/>
                    <a:p>
                      <a:endParaRPr lang="zh-TW"/>
                    </a:p>
                  </a:txBody>
                  <a:tcPr>
                    <a:blipFill>
                      <a:blip r:embed="rId2"/>
                      <a:stretch>
                        <a:fillRect l="-200617" t="-917241" r="-100617" b="-324138"/>
                      </a:stretch>
                    </a:blipFill>
                  </a:tcPr>
                </a:tc>
                <a:tc>
                  <a:txBody>
                    <a:bodyPr/>
                    <a:lstStyle/>
                    <a:p>
                      <a:pPr algn="ctr"/>
                      <a:endParaRPr lang="zh-TW" altLang="en-US" dirty="0"/>
                    </a:p>
                  </a:txBody>
                  <a:tcPr/>
                </a:tc>
                <a:extLst>
                  <a:ext uri="{0D108BD9-81ED-4DB2-BD59-A6C34878D82A}">
                    <a16:rowId xmlns:mc="http://schemas.openxmlformats.org/markup-compatibility/2006" xmlns="" xmlns:a16="http://schemas.microsoft.com/office/drawing/2014/main" val="3364672233"/>
                  </a:ext>
                </a:extLst>
              </a:tr>
              <a:tr h="370840">
                <a:tc>
                  <a:txBody>
                    <a:bodyPr/>
                    <a:lstStyle/>
                    <a:p>
                      <a:pPr algn="ctr"/>
                      <a:r>
                        <a:rPr lang="en-US" altLang="zh-TW" dirty="0"/>
                        <a:t>D7</a:t>
                      </a:r>
                      <a:endParaRPr lang="zh-TW" altLang="en-US" dirty="0"/>
                    </a:p>
                  </a:txBody>
                  <a:tcPr>
                    <a:solidFill>
                      <a:srgbClr val="CCFFCC"/>
                    </a:solidFill>
                  </a:tcPr>
                </a:tc>
                <a:tc>
                  <a:txBody>
                    <a:bodyPr/>
                    <a:lstStyle/>
                    <a:p>
                      <a:pPr algn="ctr"/>
                      <a:r>
                        <a:rPr lang="en-US" altLang="zh-TW" dirty="0"/>
                        <a:t>14</a:t>
                      </a:r>
                      <a:endParaRPr lang="zh-TW" altLang="en-US" dirty="0"/>
                    </a:p>
                  </a:txBody>
                  <a:tcPr>
                    <a:solidFill>
                      <a:srgbClr val="CCFFCC"/>
                    </a:solidFill>
                  </a:tcPr>
                </a:tc>
                <a:tc>
                  <a:txBody>
                    <a:bodyPr/>
                    <a:lstStyle/>
                    <a:p>
                      <a:endParaRPr lang="zh-TW"/>
                    </a:p>
                  </a:txBody>
                  <a:tcPr>
                    <a:blipFill>
                      <a:blip r:embed="rId2"/>
                      <a:stretch>
                        <a:fillRect l="-200617" t="-1017241" r="-100617" b="-224138"/>
                      </a:stretch>
                    </a:blipFill>
                  </a:tcPr>
                </a:tc>
                <a:tc>
                  <a:txBody>
                    <a:bodyPr/>
                    <a:lstStyle/>
                    <a:p>
                      <a:pPr algn="ctr"/>
                      <a:endParaRPr lang="zh-TW" altLang="en-US" dirty="0"/>
                    </a:p>
                  </a:txBody>
                  <a:tcPr/>
                </a:tc>
                <a:extLst>
                  <a:ext uri="{0D108BD9-81ED-4DB2-BD59-A6C34878D82A}">
                    <a16:rowId xmlns:mc="http://schemas.openxmlformats.org/markup-compatibility/2006" xmlns="" xmlns:a16="http://schemas.microsoft.com/office/drawing/2014/main" val="26360150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dirty="0"/>
                        <a:t>+5V</a:t>
                      </a:r>
                      <a:endParaRPr lang="zh-TW" altLang="en-US" dirty="0"/>
                    </a:p>
                  </a:txBody>
                  <a:tcPr/>
                </a:tc>
                <a:tc>
                  <a:txBody>
                    <a:bodyPr/>
                    <a:lstStyle/>
                    <a:p>
                      <a:pPr algn="ctr"/>
                      <a:r>
                        <a:rPr lang="en-US" altLang="zh-TW" dirty="0"/>
                        <a:t>15</a:t>
                      </a:r>
                      <a:endParaRPr lang="zh-TW" altLang="en-US" dirty="0"/>
                    </a:p>
                  </a:txBody>
                  <a:tcPr/>
                </a:tc>
                <a:tc>
                  <a:txBody>
                    <a:bodyPr/>
                    <a:lstStyle/>
                    <a:p>
                      <a:endParaRPr lang="zh-TW"/>
                    </a:p>
                  </a:txBody>
                  <a:tcPr>
                    <a:blipFill>
                      <a:blip r:embed="rId2"/>
                      <a:stretch>
                        <a:fillRect l="-200617" t="-1080000" r="-100617" b="-116667"/>
                      </a:stretch>
                    </a:blipFill>
                  </a:tcPr>
                </a:tc>
                <a:tc>
                  <a:txBody>
                    <a:bodyPr/>
                    <a:lstStyle/>
                    <a:p>
                      <a:pPr algn="ctr"/>
                      <a:r>
                        <a:rPr lang="en-US" altLang="zh-TW" dirty="0"/>
                        <a:t>5V</a:t>
                      </a:r>
                      <a:endParaRPr lang="zh-TW" altLang="en-US" dirty="0"/>
                    </a:p>
                  </a:txBody>
                  <a:tcPr/>
                </a:tc>
                <a:extLst>
                  <a:ext uri="{0D108BD9-81ED-4DB2-BD59-A6C34878D82A}">
                    <a16:rowId xmlns:mc="http://schemas.openxmlformats.org/markup-compatibility/2006" xmlns="" xmlns:a16="http://schemas.microsoft.com/office/drawing/2014/main" val="322150776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dirty="0"/>
                        <a:t>GND</a:t>
                      </a:r>
                      <a:endParaRPr lang="zh-TW" altLang="en-US" dirty="0"/>
                    </a:p>
                  </a:txBody>
                  <a:tcPr/>
                </a:tc>
                <a:tc>
                  <a:txBody>
                    <a:bodyPr/>
                    <a:lstStyle/>
                    <a:p>
                      <a:pPr algn="ctr"/>
                      <a:r>
                        <a:rPr lang="en-US" altLang="zh-TW" dirty="0"/>
                        <a:t>16</a:t>
                      </a:r>
                      <a:endParaRPr lang="zh-TW" altLang="en-US" dirty="0"/>
                    </a:p>
                  </a:txBody>
                  <a:tcPr/>
                </a:tc>
                <a:tc>
                  <a:txBody>
                    <a:bodyPr/>
                    <a:lstStyle/>
                    <a:p>
                      <a:endParaRPr lang="zh-TW"/>
                    </a:p>
                  </a:txBody>
                  <a:tcPr>
                    <a:blipFill>
                      <a:blip r:embed="rId2"/>
                      <a:stretch>
                        <a:fillRect l="-200617" t="-1220690" r="-100617" b="-20690"/>
                      </a:stretch>
                    </a:blipFill>
                  </a:tcPr>
                </a:tc>
                <a:tc>
                  <a:txBody>
                    <a:bodyPr/>
                    <a:lstStyle/>
                    <a:p>
                      <a:pPr algn="ctr"/>
                      <a:r>
                        <a:rPr lang="en-US" altLang="zh-TW" dirty="0"/>
                        <a:t>0V</a:t>
                      </a:r>
                      <a:endParaRPr lang="zh-TW" altLang="en-US" dirty="0"/>
                    </a:p>
                  </a:txBody>
                  <a:tcPr/>
                </a:tc>
                <a:extLst>
                  <a:ext uri="{0D108BD9-81ED-4DB2-BD59-A6C34878D82A}">
                    <a16:rowId xmlns:mc="http://schemas.openxmlformats.org/markup-compatibility/2006" xmlns="" xmlns:a16="http://schemas.microsoft.com/office/drawing/2014/main" val="4198552076"/>
                  </a:ext>
                </a:extLst>
              </a:tr>
            </a:tbl>
          </a:graphicData>
        </a:graphic>
      </p:graphicFrame>
      <p:sp>
        <p:nvSpPr>
          <p:cNvPr id="4" name="投影片編號版面配置區 3">
            <a:extLst>
              <a:ext uri="{FF2B5EF4-FFF2-40B4-BE49-F238E27FC236}">
                <a16:creationId xmlns="" xmlns:a16="http://schemas.microsoft.com/office/drawing/2014/main" id="{FDC2E00E-B762-CB41-AF52-E5ACFE1C1772}"/>
              </a:ext>
            </a:extLst>
          </p:cNvPr>
          <p:cNvSpPr>
            <a:spLocks noGrp="1"/>
          </p:cNvSpPr>
          <p:nvPr>
            <p:ph type="sldNum" sz="quarter" idx="12"/>
          </p:nvPr>
        </p:nvSpPr>
        <p:spPr/>
        <p:txBody>
          <a:bodyPr/>
          <a:lstStyle/>
          <a:p>
            <a:fld id="{B6E0B0A6-70CB-4CB1-BAEB-8949881E3F44}" type="slidenum">
              <a:rPr lang="en-US" altLang="zh-TW" smtClean="0"/>
              <a:pPr/>
              <a:t>20</a:t>
            </a:fld>
            <a:endParaRPr lang="en-US" altLang="zh-TW"/>
          </a:p>
        </p:txBody>
      </p:sp>
      <mc:AlternateContent xmlns:mc="http://schemas.openxmlformats.org/markup-compatibility/2006" xmlns:a14="http://schemas.microsoft.com/office/drawing/2010/main">
        <mc:Choice Requires="a14">
          <p:sp>
            <p:nvSpPr>
              <p:cNvPr id="8" name="矩形 7">
                <a:extLst>
                  <a:ext uri="{FF2B5EF4-FFF2-40B4-BE49-F238E27FC236}">
                    <a16:creationId xmlns="" xmlns:a16="http://schemas.microsoft.com/office/drawing/2014/main" id="{9B34D8AD-3970-E64A-B365-B9ECF330B719}"/>
                  </a:ext>
                </a:extLst>
              </p:cNvPr>
              <p:cNvSpPr/>
              <p:nvPr/>
            </p:nvSpPr>
            <p:spPr>
              <a:xfrm>
                <a:off x="381380" y="6174305"/>
                <a:ext cx="876262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altLang="zh-TW" dirty="0"/>
                  <a:t>If the </a:t>
                </a:r>
                <a14:m>
                  <m:oMath xmlns:m="http://schemas.openxmlformats.org/officeDocument/2006/math">
                    <m:r>
                      <a:rPr lang="en-US" altLang="zh-TW" i="1">
                        <a:latin typeface="Cambria Math" panose="02040503050406030204" pitchFamily="18" charset="0"/>
                      </a:rPr>
                      <m:t>𝑅</m:t>
                    </m:r>
                    <m:r>
                      <a:rPr lang="en-US" altLang="zh-TW" i="1">
                        <a:latin typeface="Cambria Math" panose="02040503050406030204" pitchFamily="18" charset="0"/>
                      </a:rPr>
                      <m:t>/</m:t>
                    </m:r>
                    <m:acc>
                      <m:accPr>
                        <m:chr m:val="̅"/>
                        <m:ctrlPr>
                          <a:rPr lang="en-US" altLang="zh-TW" i="1">
                            <a:latin typeface="Cambria Math" panose="02040503050406030204" pitchFamily="18" charset="0"/>
                          </a:rPr>
                        </m:ctrlPr>
                      </m:accPr>
                      <m:e>
                        <m:r>
                          <a:rPr lang="en-US" altLang="zh-TW" i="1">
                            <a:latin typeface="Cambria Math" panose="02040503050406030204" pitchFamily="18" charset="0"/>
                          </a:rPr>
                          <m:t>𝑊</m:t>
                        </m:r>
                      </m:e>
                    </m:acc>
                  </m:oMath>
                </a14:m>
                <a:r>
                  <a:rPr lang="en-US" altLang="zh-TW" dirty="0"/>
                  <a:t> line is tied to ground, then a </a:t>
                </a:r>
                <a:r>
                  <a:rPr lang="en-US" altLang="zh-TW" b="1" dirty="0">
                    <a:solidFill>
                      <a:srgbClr val="FF0000"/>
                    </a:solidFill>
                  </a:rPr>
                  <a:t>1ms</a:t>
                </a:r>
                <a:r>
                  <a:rPr lang="en-US" altLang="zh-TW" dirty="0"/>
                  <a:t> delay between data transfers is adequate to ensure that all internal processes can complete before the next transfer.</a:t>
                </a:r>
              </a:p>
            </p:txBody>
          </p:sp>
        </mc:Choice>
        <mc:Fallback xmlns="">
          <p:sp>
            <p:nvSpPr>
              <p:cNvPr id="8" name="矩形 7">
                <a:extLst>
                  <a:ext uri="{FF2B5EF4-FFF2-40B4-BE49-F238E27FC236}">
                    <a16:creationId xmlns:a16="http://schemas.microsoft.com/office/drawing/2014/main" xmlns="" xmlns:a14="http://schemas.microsoft.com/office/drawing/2010/main" id="{9B34D8AD-3970-E64A-B365-B9ECF330B719}"/>
                  </a:ext>
                </a:extLst>
              </p:cNvPr>
              <p:cNvSpPr>
                <a:spLocks noRot="1" noChangeAspect="1" noMove="1" noResize="1" noEditPoints="1" noAdjustHandles="1" noChangeArrowheads="1" noChangeShapeType="1" noTextEdit="1"/>
              </p:cNvSpPr>
              <p:nvPr/>
            </p:nvSpPr>
            <p:spPr>
              <a:xfrm>
                <a:off x="381380" y="6174305"/>
                <a:ext cx="8762620" cy="646331"/>
              </a:xfrm>
              <a:prstGeom prst="rect">
                <a:avLst/>
              </a:prstGeom>
              <a:blipFill rotWithShape="0">
                <a:blip r:embed="rId3"/>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678199872"/>
      </p:ext>
    </p:extLst>
  </p:cSld>
  <p:clrMapOvr>
    <a:masterClrMapping/>
  </p:clrMapOvr>
  <p:transition spd="med">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124C7266-1C8D-E14D-8CA6-E0AF80EB8D0C}"/>
              </a:ext>
            </a:extLst>
          </p:cNvPr>
          <p:cNvSpPr>
            <a:spLocks noGrp="1"/>
          </p:cNvSpPr>
          <p:nvPr>
            <p:ph type="title"/>
          </p:nvPr>
        </p:nvSpPr>
        <p:spPr/>
        <p:txBody>
          <a:bodyPr/>
          <a:lstStyle/>
          <a:p>
            <a:r>
              <a:rPr lang="en-US" altLang="zh-TW" dirty="0"/>
              <a:t>Code structure for LCD display</a:t>
            </a:r>
            <a:endParaRPr lang="zh-TW" altLang="en-US" dirty="0"/>
          </a:p>
        </p:txBody>
      </p:sp>
      <mc:AlternateContent xmlns:mc="http://schemas.openxmlformats.org/markup-compatibility/2006">
        <mc:Choice xmlns:a14="http://schemas.microsoft.com/office/drawing/2010/main" Requires="a14">
          <p:sp>
            <p:nvSpPr>
              <p:cNvPr id="3" name="內容版面配置區 2">
                <a:extLst>
                  <a:ext uri="{FF2B5EF4-FFF2-40B4-BE49-F238E27FC236}">
                    <a16:creationId xmlns="" xmlns:a16="http://schemas.microsoft.com/office/drawing/2014/main" id="{D40F7581-A572-1542-86D1-9AB956E575D1}"/>
                  </a:ext>
                </a:extLst>
              </p:cNvPr>
              <p:cNvSpPr>
                <a:spLocks noGrp="1"/>
              </p:cNvSpPr>
              <p:nvPr>
                <p:ph idx="1"/>
              </p:nvPr>
            </p:nvSpPr>
            <p:spPr>
              <a:xfrm>
                <a:off x="457200" y="1719262"/>
                <a:ext cx="8229600" cy="4686607"/>
              </a:xfrm>
            </p:spPr>
            <p:txBody>
              <a:bodyPr>
                <a:normAutofit fontScale="85000" lnSpcReduction="20000"/>
              </a:bodyPr>
              <a:lstStyle/>
              <a:p>
                <a:r>
                  <a:rPr lang="en-US" altLang="zh-TW" dirty="0" err="1"/>
                  <a:t>LCD.cpp</a:t>
                </a:r>
                <a:r>
                  <a:rPr lang="en-US" altLang="zh-TW" dirty="0"/>
                  <a:t> and </a:t>
                </a:r>
                <a:r>
                  <a:rPr lang="en-US" altLang="zh-TW" dirty="0" err="1"/>
                  <a:t>LCD.h</a:t>
                </a:r>
                <a:r>
                  <a:rPr lang="en-US" altLang="zh-TW" dirty="0"/>
                  <a:t> implements </a:t>
                </a:r>
                <a:r>
                  <a:rPr lang="en-US" altLang="zh-TW" b="1" dirty="0">
                    <a:solidFill>
                      <a:srgbClr val="FF0000"/>
                    </a:solidFill>
                  </a:rPr>
                  <a:t>a library </a:t>
                </a:r>
                <a:r>
                  <a:rPr lang="en-US" altLang="zh-TW" dirty="0"/>
                  <a:t>to work with LCD.</a:t>
                </a:r>
              </a:p>
              <a:p>
                <a:r>
                  <a:rPr lang="en-US" altLang="zh-TW" dirty="0"/>
                  <a:t>The library </a:t>
                </a:r>
                <a:r>
                  <a:rPr lang="en-US" altLang="zh-TW" dirty="0" smtClean="0"/>
                  <a:t>has four functions</a:t>
                </a:r>
                <a:r>
                  <a:rPr lang="en-US" altLang="zh-TW" dirty="0"/>
                  <a:t>:</a:t>
                </a:r>
              </a:p>
              <a:p>
                <a:pPr marL="344487" lvl="1" indent="0">
                  <a:buNone/>
                </a:pPr>
                <a:endParaRPr lang="en-US" altLang="zh-TW" dirty="0"/>
              </a:p>
              <a:p>
                <a:pPr lvl="1"/>
                <a:r>
                  <a:rPr lang="en-US" altLang="zh-TW" dirty="0" err="1"/>
                  <a:t>toggle_enable</a:t>
                </a:r>
                <a:r>
                  <a:rPr lang="en-US" altLang="zh-TW" dirty="0"/>
                  <a:t>( ): a function to toggle the enable bit </a:t>
                </a:r>
                <a14:m>
                  <m:oMath xmlns:m="http://schemas.openxmlformats.org/officeDocument/2006/math">
                    <m:r>
                      <a:rPr lang="en-US" altLang="zh-TW" sz="2800" i="1">
                        <a:latin typeface="Cambria Math" panose="02040503050406030204" pitchFamily="18" charset="0"/>
                      </a:rPr>
                      <m:t>𝐸</m:t>
                    </m:r>
                  </m:oMath>
                </a14:m>
                <a:r>
                  <a:rPr lang="en-US" altLang="zh-TW" dirty="0"/>
                  <a:t> line from high to low.</a:t>
                </a:r>
              </a:p>
              <a:p>
                <a:endParaRPr lang="en-US" altLang="zh-TW" dirty="0"/>
              </a:p>
              <a:p>
                <a:pPr lvl="1"/>
                <a:r>
                  <a:rPr lang="en-US" altLang="zh-TW" dirty="0" err="1"/>
                  <a:t>LCD_init</a:t>
                </a:r>
                <a:r>
                  <a:rPr lang="en-US" altLang="zh-TW" dirty="0"/>
                  <a:t>( ): a function to initialize the LCD</a:t>
                </a:r>
              </a:p>
              <a:p>
                <a:endParaRPr lang="en-US" altLang="zh-TW" dirty="0"/>
              </a:p>
              <a:p>
                <a:pPr lvl="1"/>
                <a:r>
                  <a:rPr lang="en-US" altLang="zh-TW" dirty="0" err="1"/>
                  <a:t>display_to_LCD</a:t>
                </a:r>
                <a:r>
                  <a:rPr lang="en-US" altLang="zh-TW" dirty="0"/>
                  <a:t>( ): a function to display characters on the </a:t>
                </a:r>
                <a:r>
                  <a:rPr lang="en-US" altLang="zh-TW" dirty="0" smtClean="0"/>
                  <a:t>LCD</a:t>
                </a:r>
              </a:p>
              <a:p>
                <a:pPr lvl="1"/>
                <a:endParaRPr kumimoji="0" lang="en-US" altLang="zh-TW" sz="2800" dirty="0">
                  <a:solidFill>
                    <a:srgbClr val="06287E"/>
                  </a:solidFill>
                  <a:latin typeface="Arial Unicode MS" pitchFamily="34" charset="-120"/>
                  <a:ea typeface="inherit"/>
                </a:endParaRPr>
              </a:p>
              <a:p>
                <a:pPr lvl="1"/>
                <a:r>
                  <a:rPr kumimoji="0" lang="zh-TW" altLang="zh-TW" sz="2800" dirty="0" smtClean="0">
                    <a:solidFill>
                      <a:srgbClr val="06287E"/>
                    </a:solidFill>
                    <a:latin typeface="Arial Unicode MS" pitchFamily="34" charset="-120"/>
                    <a:ea typeface="inherit"/>
                  </a:rPr>
                  <a:t>set</a:t>
                </a:r>
                <a:r>
                  <a:rPr kumimoji="0" lang="zh-TW" altLang="zh-TW" sz="2800" dirty="0">
                    <a:solidFill>
                      <a:srgbClr val="06287E"/>
                    </a:solidFill>
                    <a:latin typeface="Arial Unicode MS" pitchFamily="34" charset="-120"/>
                    <a:ea typeface="inherit"/>
                  </a:rPr>
                  <a:t>_location</a:t>
                </a:r>
                <a:r>
                  <a:rPr kumimoji="0" lang="zh-TW" altLang="zh-TW" sz="2800" dirty="0">
                    <a:solidFill>
                      <a:srgbClr val="333333"/>
                    </a:solidFill>
                    <a:latin typeface="Arial Unicode MS" pitchFamily="34" charset="-120"/>
                    <a:ea typeface="inherit"/>
                  </a:rPr>
                  <a:t>()</a:t>
                </a:r>
                <a:r>
                  <a:rPr kumimoji="0" lang="en-US" altLang="zh-TW" sz="2800" dirty="0">
                    <a:solidFill>
                      <a:srgbClr val="333333"/>
                    </a:solidFill>
                    <a:latin typeface="Arial Unicode MS" pitchFamily="34" charset="-120"/>
                    <a:ea typeface="inherit"/>
                  </a:rPr>
                  <a:t>:  a </a:t>
                </a:r>
                <a:r>
                  <a:rPr kumimoji="0" lang="zh-TW" altLang="zh-TW" sz="2800" dirty="0">
                    <a:latin typeface="Arial Unicode MS" pitchFamily="34" charset="-120"/>
                    <a:ea typeface="inherit"/>
                  </a:rPr>
                  <a:t>function to set display location</a:t>
                </a:r>
                <a:endParaRPr lang="en-US" altLang="zh-TW" dirty="0"/>
              </a:p>
              <a:p>
                <a:endParaRPr lang="zh-TW" altLang="en-US" dirty="0"/>
              </a:p>
            </p:txBody>
          </p:sp>
        </mc:Choice>
        <mc:Fallback>
          <p:sp>
            <p:nvSpPr>
              <p:cNvPr id="3" name="內容版面配置區 2">
                <a:extLst>
                  <a:ext uri="{FF2B5EF4-FFF2-40B4-BE49-F238E27FC236}">
                    <a16:creationId xmlns="" xmlns:a16="http://schemas.microsoft.com/office/drawing/2014/main" xmlns:a14="http://schemas.microsoft.com/office/drawing/2010/main" id="{D40F7581-A572-1542-86D1-9AB956E575D1}"/>
                  </a:ext>
                </a:extLst>
              </p:cNvPr>
              <p:cNvSpPr>
                <a:spLocks noGrp="1" noRot="1" noChangeAspect="1" noMove="1" noResize="1" noEditPoints="1" noAdjustHandles="1" noChangeArrowheads="1" noChangeShapeType="1" noTextEdit="1"/>
              </p:cNvSpPr>
              <p:nvPr>
                <p:ph idx="1"/>
              </p:nvPr>
            </p:nvSpPr>
            <p:spPr>
              <a:xfrm>
                <a:off x="457200" y="1719262"/>
                <a:ext cx="8229600" cy="4686607"/>
              </a:xfrm>
              <a:blipFill rotWithShape="0">
                <a:blip r:embed="rId2"/>
                <a:stretch>
                  <a:fillRect l="-444" t="-2861" b="-130"/>
                </a:stretch>
              </a:blipFill>
            </p:spPr>
            <p:txBody>
              <a:bodyPr/>
              <a:lstStyle/>
              <a:p>
                <a:r>
                  <a:rPr lang="zh-TW" altLang="en-US">
                    <a:noFill/>
                  </a:rPr>
                  <a:t> </a:t>
                </a:r>
              </a:p>
            </p:txBody>
          </p:sp>
        </mc:Fallback>
      </mc:AlternateContent>
      <p:sp>
        <p:nvSpPr>
          <p:cNvPr id="4" name="投影片編號版面配置區 3">
            <a:extLst>
              <a:ext uri="{FF2B5EF4-FFF2-40B4-BE49-F238E27FC236}">
                <a16:creationId xmlns="" xmlns:a16="http://schemas.microsoft.com/office/drawing/2014/main" id="{CEE34C17-CBE4-8943-B231-A14282FF5D0D}"/>
              </a:ext>
            </a:extLst>
          </p:cNvPr>
          <p:cNvSpPr>
            <a:spLocks noGrp="1"/>
          </p:cNvSpPr>
          <p:nvPr>
            <p:ph type="sldNum" sz="quarter" idx="12"/>
          </p:nvPr>
        </p:nvSpPr>
        <p:spPr/>
        <p:txBody>
          <a:bodyPr/>
          <a:lstStyle/>
          <a:p>
            <a:fld id="{B6E0B0A6-70CB-4CB1-BAEB-8949881E3F44}" type="slidenum">
              <a:rPr lang="en-US" altLang="zh-TW" smtClean="0"/>
              <a:pPr/>
              <a:t>21</a:t>
            </a:fld>
            <a:endParaRPr lang="en-US" altLang="zh-TW"/>
          </a:p>
        </p:txBody>
      </p:sp>
    </p:spTree>
    <p:extLst>
      <p:ext uri="{BB962C8B-B14F-4D97-AF65-F5344CB8AC3E}">
        <p14:creationId xmlns:p14="http://schemas.microsoft.com/office/powerpoint/2010/main" val="887771719"/>
      </p:ext>
    </p:extLst>
  </p:cSld>
  <p:clrMapOvr>
    <a:masterClrMapping/>
  </p:clrMapOvr>
  <p:transition spd="med">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20015F29-B7AD-2747-B319-5DA430F6F611}"/>
              </a:ext>
            </a:extLst>
          </p:cNvPr>
          <p:cNvSpPr>
            <a:spLocks noGrp="1"/>
          </p:cNvSpPr>
          <p:nvPr>
            <p:ph type="title"/>
          </p:nvPr>
        </p:nvSpPr>
        <p:spPr/>
        <p:txBody>
          <a:bodyPr/>
          <a:lstStyle/>
          <a:p>
            <a:r>
              <a:rPr kumimoji="1" lang="en-US" altLang="zh-TW" dirty="0" smtClean="0"/>
              <a:t>Homemade </a:t>
            </a:r>
            <a:r>
              <a:rPr lang="en-US" altLang="zh-TW" dirty="0"/>
              <a:t>QC1602A </a:t>
            </a:r>
            <a:r>
              <a:rPr kumimoji="1" lang="en-US" altLang="zh-TW" dirty="0" smtClean="0"/>
              <a:t>LCD code: </a:t>
            </a:r>
            <a:r>
              <a:rPr kumimoji="1" lang="en-US" altLang="zh-TW" dirty="0" err="1" smtClean="0"/>
              <a:t>lcd.h</a:t>
            </a:r>
            <a:endParaRPr kumimoji="1" lang="zh-TW" altLang="en-US" dirty="0"/>
          </a:p>
        </p:txBody>
      </p:sp>
      <p:sp>
        <p:nvSpPr>
          <p:cNvPr id="3" name="內容版面配置區 2">
            <a:extLst>
              <a:ext uri="{FF2B5EF4-FFF2-40B4-BE49-F238E27FC236}">
                <a16:creationId xmlns="" xmlns:a16="http://schemas.microsoft.com/office/drawing/2014/main" id="{4372DB6B-E5D2-6249-841B-52E3A7371583}"/>
              </a:ext>
            </a:extLst>
          </p:cNvPr>
          <p:cNvSpPr>
            <a:spLocks noGrp="1"/>
          </p:cNvSpPr>
          <p:nvPr>
            <p:ph idx="1"/>
          </p:nvPr>
        </p:nvSpPr>
        <p:spPr>
          <a:ln>
            <a:solidFill>
              <a:srgbClr val="0033CC"/>
            </a:solidFill>
          </a:ln>
        </p:spPr>
        <p:txBody>
          <a:bodyPr>
            <a:normAutofit fontScale="77500" lnSpcReduction="20000"/>
          </a:bodyPr>
          <a:lstStyle/>
          <a:p>
            <a:pPr marL="0" indent="0">
              <a:buNone/>
            </a:pPr>
            <a:r>
              <a:rPr lang="en-US" altLang="zh-TW" i="1" dirty="0">
                <a:solidFill>
                  <a:srgbClr val="60A0B0"/>
                </a:solidFill>
                <a:latin typeface="Calibri" charset="0"/>
                <a:ea typeface="Calibri" charset="0"/>
                <a:cs typeface="Calibri" charset="0"/>
              </a:rPr>
              <a:t>/* Program Example 8.1: </a:t>
            </a:r>
            <a:r>
              <a:rPr lang="en-US" altLang="zh-TW" i="1" dirty="0" err="1">
                <a:solidFill>
                  <a:srgbClr val="60A0B0"/>
                </a:solidFill>
                <a:latin typeface="Calibri" charset="0"/>
                <a:ea typeface="Calibri" charset="0"/>
                <a:cs typeface="Calibri" charset="0"/>
              </a:rPr>
              <a:t>LCD.h</a:t>
            </a:r>
            <a:r>
              <a:rPr lang="en-US" altLang="zh-TW" i="1" dirty="0">
                <a:solidFill>
                  <a:srgbClr val="60A0B0"/>
                </a:solidFill>
                <a:latin typeface="Calibri" charset="0"/>
                <a:ea typeface="Calibri" charset="0"/>
                <a:cs typeface="Calibri" charset="0"/>
              </a:rPr>
              <a:t> header file */</a:t>
            </a:r>
          </a:p>
          <a:p>
            <a:pPr marL="0" indent="0">
              <a:buNone/>
            </a:pPr>
            <a:endParaRPr lang="en-US" altLang="zh-TW" dirty="0">
              <a:latin typeface="Calibri" charset="0"/>
              <a:ea typeface="Calibri" charset="0"/>
              <a:cs typeface="Calibri" charset="0"/>
            </a:endParaRPr>
          </a:p>
          <a:p>
            <a:pPr marL="0" indent="0">
              <a:buNone/>
            </a:pPr>
            <a:r>
              <a:rPr lang="en-US" altLang="zh-TW" dirty="0">
                <a:solidFill>
                  <a:srgbClr val="007020"/>
                </a:solidFill>
                <a:latin typeface="Calibri" charset="0"/>
                <a:ea typeface="Calibri" charset="0"/>
                <a:cs typeface="Calibri" charset="0"/>
              </a:rPr>
              <a:t>#</a:t>
            </a:r>
            <a:r>
              <a:rPr lang="en-US" altLang="zh-TW" dirty="0" err="1">
                <a:solidFill>
                  <a:srgbClr val="007020"/>
                </a:solidFill>
                <a:latin typeface="Calibri" charset="0"/>
                <a:ea typeface="Calibri" charset="0"/>
                <a:cs typeface="Calibri" charset="0"/>
              </a:rPr>
              <a:t>ifndef</a:t>
            </a:r>
            <a:r>
              <a:rPr lang="en-US" altLang="zh-TW" dirty="0">
                <a:solidFill>
                  <a:srgbClr val="007020"/>
                </a:solidFill>
                <a:latin typeface="Calibri" charset="0"/>
                <a:ea typeface="Calibri" charset="0"/>
                <a:cs typeface="Calibri" charset="0"/>
              </a:rPr>
              <a:t> LCD_H </a:t>
            </a:r>
          </a:p>
          <a:p>
            <a:pPr marL="0" indent="0">
              <a:buNone/>
            </a:pPr>
            <a:r>
              <a:rPr lang="en-US" altLang="zh-TW" dirty="0">
                <a:solidFill>
                  <a:srgbClr val="007020"/>
                </a:solidFill>
                <a:latin typeface="Calibri" charset="0"/>
                <a:ea typeface="Calibri" charset="0"/>
                <a:cs typeface="Calibri" charset="0"/>
              </a:rPr>
              <a:t>#define LCD_H </a:t>
            </a:r>
          </a:p>
          <a:p>
            <a:pPr marL="0" indent="0">
              <a:buNone/>
            </a:pPr>
            <a:r>
              <a:rPr lang="en-US" altLang="zh-TW" dirty="0">
                <a:solidFill>
                  <a:srgbClr val="007020"/>
                </a:solidFill>
                <a:latin typeface="Calibri" charset="0"/>
                <a:ea typeface="Calibri" charset="0"/>
                <a:cs typeface="Calibri" charset="0"/>
              </a:rPr>
              <a:t>#include "</a:t>
            </a:r>
            <a:r>
              <a:rPr lang="en-US" altLang="zh-TW" dirty="0" err="1">
                <a:solidFill>
                  <a:srgbClr val="007020"/>
                </a:solidFill>
                <a:latin typeface="Calibri" charset="0"/>
                <a:ea typeface="Calibri" charset="0"/>
                <a:cs typeface="Calibri" charset="0"/>
              </a:rPr>
              <a:t>mbed.h</a:t>
            </a:r>
            <a:r>
              <a:rPr lang="en-US" altLang="zh-TW" dirty="0">
                <a:solidFill>
                  <a:srgbClr val="007020"/>
                </a:solidFill>
                <a:latin typeface="Calibri" charset="0"/>
                <a:ea typeface="Calibri" charset="0"/>
                <a:cs typeface="Calibri" charset="0"/>
              </a:rPr>
              <a:t>"</a:t>
            </a:r>
          </a:p>
          <a:p>
            <a:pPr marL="0" indent="0">
              <a:buNone/>
            </a:pPr>
            <a:endParaRPr lang="en-US" altLang="zh-TW" dirty="0">
              <a:latin typeface="Calibri" charset="0"/>
              <a:ea typeface="Calibri" charset="0"/>
              <a:cs typeface="Calibri" charset="0"/>
            </a:endParaRPr>
          </a:p>
          <a:p>
            <a:pPr marL="0" indent="0">
              <a:buNone/>
            </a:pPr>
            <a:r>
              <a:rPr lang="en-US" altLang="zh-TW" dirty="0">
                <a:solidFill>
                  <a:srgbClr val="902000"/>
                </a:solidFill>
                <a:latin typeface="Calibri" charset="0"/>
                <a:ea typeface="Calibri" charset="0"/>
                <a:cs typeface="Calibri" charset="0"/>
              </a:rPr>
              <a:t>void </a:t>
            </a:r>
            <a:r>
              <a:rPr lang="en-US" altLang="zh-TW" dirty="0" err="1">
                <a:solidFill>
                  <a:srgbClr val="06287E"/>
                </a:solidFill>
                <a:latin typeface="Calibri" charset="0"/>
                <a:ea typeface="Calibri" charset="0"/>
                <a:cs typeface="Calibri" charset="0"/>
              </a:rPr>
              <a:t>toggle_enable</a:t>
            </a:r>
            <a:r>
              <a:rPr lang="en-US" altLang="zh-TW" dirty="0">
                <a:solidFill>
                  <a:srgbClr val="06287E"/>
                </a:solidFill>
                <a:latin typeface="Calibri" charset="0"/>
                <a:ea typeface="Calibri" charset="0"/>
                <a:cs typeface="Calibri" charset="0"/>
              </a:rPr>
              <a:t>(</a:t>
            </a:r>
            <a:r>
              <a:rPr lang="en-US" altLang="zh-TW" dirty="0">
                <a:solidFill>
                  <a:srgbClr val="902000"/>
                </a:solidFill>
                <a:latin typeface="Calibri" charset="0"/>
                <a:ea typeface="Calibri" charset="0"/>
                <a:cs typeface="Calibri" charset="0"/>
              </a:rPr>
              <a:t>void);   </a:t>
            </a:r>
            <a:r>
              <a:rPr lang="en-US" altLang="zh-TW" i="1" dirty="0">
                <a:solidFill>
                  <a:srgbClr val="60A0B0"/>
                </a:solidFill>
                <a:latin typeface="Calibri" charset="0"/>
                <a:ea typeface="Calibri" charset="0"/>
                <a:cs typeface="Calibri" charset="0"/>
              </a:rPr>
              <a:t>//function to toggle/pulse the enable bit</a:t>
            </a:r>
          </a:p>
          <a:p>
            <a:pPr marL="0" indent="0">
              <a:buNone/>
            </a:pPr>
            <a:r>
              <a:rPr lang="en-US" altLang="zh-TW" dirty="0">
                <a:solidFill>
                  <a:srgbClr val="902000"/>
                </a:solidFill>
                <a:latin typeface="Calibri" charset="0"/>
                <a:ea typeface="Calibri" charset="0"/>
                <a:cs typeface="Calibri" charset="0"/>
              </a:rPr>
              <a:t>void </a:t>
            </a:r>
            <a:r>
              <a:rPr lang="en-US" altLang="zh-TW" dirty="0" err="1">
                <a:solidFill>
                  <a:srgbClr val="06287E"/>
                </a:solidFill>
                <a:latin typeface="Calibri" charset="0"/>
                <a:ea typeface="Calibri" charset="0"/>
                <a:cs typeface="Calibri" charset="0"/>
              </a:rPr>
              <a:t>LCD_init</a:t>
            </a:r>
            <a:r>
              <a:rPr lang="en-US" altLang="zh-TW" dirty="0">
                <a:solidFill>
                  <a:srgbClr val="06287E"/>
                </a:solidFill>
                <a:latin typeface="Calibri" charset="0"/>
                <a:ea typeface="Calibri" charset="0"/>
                <a:cs typeface="Calibri" charset="0"/>
              </a:rPr>
              <a:t>(</a:t>
            </a:r>
            <a:r>
              <a:rPr lang="en-US" altLang="zh-TW" dirty="0">
                <a:solidFill>
                  <a:srgbClr val="902000"/>
                </a:solidFill>
                <a:latin typeface="Calibri" charset="0"/>
                <a:ea typeface="Calibri" charset="0"/>
                <a:cs typeface="Calibri" charset="0"/>
              </a:rPr>
              <a:t>void);             </a:t>
            </a:r>
            <a:r>
              <a:rPr lang="en-US" altLang="zh-TW" i="1" dirty="0">
                <a:solidFill>
                  <a:srgbClr val="60A0B0"/>
                </a:solidFill>
                <a:latin typeface="Calibri" charset="0"/>
                <a:ea typeface="Calibri" charset="0"/>
                <a:cs typeface="Calibri" charset="0"/>
              </a:rPr>
              <a:t>//function to initialize the LCD</a:t>
            </a:r>
          </a:p>
          <a:p>
            <a:pPr marL="0" indent="0">
              <a:buNone/>
            </a:pPr>
            <a:r>
              <a:rPr lang="en-US" altLang="zh-TW" dirty="0">
                <a:solidFill>
                  <a:srgbClr val="902000"/>
                </a:solidFill>
                <a:latin typeface="Calibri" charset="0"/>
                <a:ea typeface="Calibri" charset="0"/>
                <a:cs typeface="Calibri" charset="0"/>
              </a:rPr>
              <a:t>void </a:t>
            </a:r>
            <a:r>
              <a:rPr lang="en-US" altLang="zh-TW" dirty="0" err="1">
                <a:solidFill>
                  <a:srgbClr val="06287E"/>
                </a:solidFill>
                <a:latin typeface="Calibri" charset="0"/>
                <a:ea typeface="Calibri" charset="0"/>
                <a:cs typeface="Calibri" charset="0"/>
              </a:rPr>
              <a:t>display_to_LCD</a:t>
            </a:r>
            <a:r>
              <a:rPr lang="en-US" altLang="zh-TW" dirty="0">
                <a:solidFill>
                  <a:srgbClr val="06287E"/>
                </a:solidFill>
                <a:latin typeface="Calibri" charset="0"/>
                <a:ea typeface="Calibri" charset="0"/>
                <a:cs typeface="Calibri" charset="0"/>
              </a:rPr>
              <a:t>(</a:t>
            </a:r>
            <a:r>
              <a:rPr lang="en-US" altLang="zh-TW" dirty="0">
                <a:solidFill>
                  <a:srgbClr val="902000"/>
                </a:solidFill>
                <a:latin typeface="Calibri" charset="0"/>
                <a:ea typeface="Calibri" charset="0"/>
                <a:cs typeface="Calibri" charset="0"/>
              </a:rPr>
              <a:t>char value); </a:t>
            </a:r>
            <a:r>
              <a:rPr lang="en-US" altLang="zh-TW" i="1" dirty="0">
                <a:solidFill>
                  <a:srgbClr val="60A0B0"/>
                </a:solidFill>
                <a:latin typeface="Calibri" charset="0"/>
                <a:ea typeface="Calibri" charset="0"/>
                <a:cs typeface="Calibri" charset="0"/>
              </a:rPr>
              <a:t>//function to display characters</a:t>
            </a:r>
          </a:p>
          <a:p>
            <a:pPr marL="0" lvl="0" indent="0">
              <a:buNone/>
            </a:pPr>
            <a:r>
              <a:rPr kumimoji="0" lang="zh-TW" altLang="zh-TW" sz="2800" dirty="0">
                <a:solidFill>
                  <a:srgbClr val="902000"/>
                </a:solidFill>
                <a:latin typeface="Arial Unicode MS" panose="020B0604020202020204" pitchFamily="34" charset="-120"/>
                <a:ea typeface="inherit"/>
              </a:rPr>
              <a:t>void</a:t>
            </a:r>
            <a:r>
              <a:rPr kumimoji="0" lang="zh-TW" altLang="zh-TW" sz="2800" dirty="0">
                <a:solidFill>
                  <a:srgbClr val="333333"/>
                </a:solidFill>
                <a:latin typeface="Arial Unicode MS" panose="020B0604020202020204" pitchFamily="34" charset="-120"/>
                <a:ea typeface="Monaco"/>
              </a:rPr>
              <a:t> </a:t>
            </a:r>
            <a:r>
              <a:rPr kumimoji="0" lang="zh-TW" altLang="zh-TW" sz="2800" dirty="0">
                <a:solidFill>
                  <a:srgbClr val="06287E"/>
                </a:solidFill>
                <a:latin typeface="Arial Unicode MS" panose="020B0604020202020204" pitchFamily="34" charset="-120"/>
                <a:ea typeface="inherit"/>
              </a:rPr>
              <a:t>set_location</a:t>
            </a:r>
            <a:r>
              <a:rPr kumimoji="0" lang="zh-TW" altLang="zh-TW" sz="2800" dirty="0">
                <a:solidFill>
                  <a:srgbClr val="333333"/>
                </a:solidFill>
                <a:latin typeface="Arial Unicode MS" panose="020B0604020202020204" pitchFamily="34" charset="-120"/>
                <a:ea typeface="inherit"/>
              </a:rPr>
              <a:t>(</a:t>
            </a:r>
            <a:r>
              <a:rPr kumimoji="0" lang="zh-TW" altLang="zh-TW" sz="2800" dirty="0">
                <a:solidFill>
                  <a:srgbClr val="902000"/>
                </a:solidFill>
                <a:latin typeface="Arial Unicode MS" panose="020B0604020202020204" pitchFamily="34" charset="-120"/>
                <a:ea typeface="inherit"/>
              </a:rPr>
              <a:t>char</a:t>
            </a:r>
            <a:r>
              <a:rPr kumimoji="0" lang="zh-TW" altLang="zh-TW" sz="2800" dirty="0">
                <a:solidFill>
                  <a:srgbClr val="333333"/>
                </a:solidFill>
                <a:latin typeface="Arial Unicode MS" panose="020B0604020202020204" pitchFamily="34" charset="-120"/>
                <a:ea typeface="Monaco"/>
              </a:rPr>
              <a:t> </a:t>
            </a:r>
            <a:r>
              <a:rPr kumimoji="0" lang="zh-TW" altLang="zh-TW" sz="2800" dirty="0">
                <a:latin typeface="Arial" panose="020B0604020202020204" pitchFamily="34" charset="0"/>
                <a:ea typeface="inherit"/>
              </a:rPr>
              <a:t>location</a:t>
            </a:r>
            <a:r>
              <a:rPr kumimoji="0" lang="zh-TW" altLang="zh-TW" sz="2800" dirty="0">
                <a:solidFill>
                  <a:srgbClr val="333333"/>
                </a:solidFill>
                <a:latin typeface="Arial Unicode MS" panose="020B0604020202020204" pitchFamily="34" charset="-120"/>
                <a:ea typeface="inherit"/>
              </a:rPr>
              <a:t>);</a:t>
            </a:r>
            <a:r>
              <a:rPr kumimoji="0" lang="zh-TW" altLang="zh-TW" sz="2800" i="1" dirty="0">
                <a:solidFill>
                  <a:srgbClr val="408090"/>
                </a:solidFill>
                <a:latin typeface="Arial Unicode MS" panose="020B0604020202020204" pitchFamily="34" charset="-120"/>
                <a:ea typeface="inherit"/>
              </a:rPr>
              <a:t>//function to set display location</a:t>
            </a:r>
            <a:r>
              <a:rPr kumimoji="0" lang="zh-TW" altLang="zh-TW" sz="700" dirty="0"/>
              <a:t> </a:t>
            </a:r>
            <a:endParaRPr kumimoji="0" lang="zh-TW" altLang="zh-TW" sz="6000" dirty="0">
              <a:latin typeface="Arial" panose="020B0604020202020204" pitchFamily="34" charset="0"/>
            </a:endParaRPr>
          </a:p>
          <a:p>
            <a:pPr marL="0" indent="0">
              <a:buNone/>
            </a:pPr>
            <a:endParaRPr lang="en-US" altLang="zh-TW" dirty="0">
              <a:latin typeface="Calibri" charset="0"/>
              <a:ea typeface="Calibri" charset="0"/>
              <a:cs typeface="Calibri" charset="0"/>
            </a:endParaRPr>
          </a:p>
          <a:p>
            <a:pPr marL="0" indent="0">
              <a:buNone/>
            </a:pPr>
            <a:r>
              <a:rPr lang="en-US" altLang="zh-TW" dirty="0">
                <a:solidFill>
                  <a:srgbClr val="007020"/>
                </a:solidFill>
                <a:latin typeface="Calibri" charset="0"/>
                <a:ea typeface="Calibri" charset="0"/>
                <a:cs typeface="Calibri" charset="0"/>
              </a:rPr>
              <a:t>#endif</a:t>
            </a:r>
          </a:p>
          <a:p>
            <a:pPr marL="0" indent="0">
              <a:buNone/>
            </a:pPr>
            <a:endParaRPr kumimoji="1" lang="zh-TW" altLang="en-US" dirty="0"/>
          </a:p>
        </p:txBody>
      </p:sp>
      <p:sp>
        <p:nvSpPr>
          <p:cNvPr id="4" name="投影片編號版面配置區 3">
            <a:extLst>
              <a:ext uri="{FF2B5EF4-FFF2-40B4-BE49-F238E27FC236}">
                <a16:creationId xmlns="" xmlns:a16="http://schemas.microsoft.com/office/drawing/2014/main" id="{C5032D41-B729-3F41-853F-2B5575839A06}"/>
              </a:ext>
            </a:extLst>
          </p:cNvPr>
          <p:cNvSpPr>
            <a:spLocks noGrp="1"/>
          </p:cNvSpPr>
          <p:nvPr>
            <p:ph type="sldNum" sz="quarter" idx="12"/>
          </p:nvPr>
        </p:nvSpPr>
        <p:spPr/>
        <p:txBody>
          <a:bodyPr/>
          <a:lstStyle/>
          <a:p>
            <a:fld id="{B6E0B0A6-70CB-4CB1-BAEB-8949881E3F44}" type="slidenum">
              <a:rPr lang="en-US" altLang="zh-TW" smtClean="0"/>
              <a:pPr/>
              <a:t>22</a:t>
            </a:fld>
            <a:endParaRPr lang="en-US" altLang="zh-TW"/>
          </a:p>
        </p:txBody>
      </p:sp>
    </p:spTree>
    <p:extLst>
      <p:ext uri="{BB962C8B-B14F-4D97-AF65-F5344CB8AC3E}">
        <p14:creationId xmlns:p14="http://schemas.microsoft.com/office/powerpoint/2010/main" val="2412539067"/>
      </p:ext>
    </p:extLst>
  </p:cSld>
  <p:clrMapOvr>
    <a:masterClrMapping/>
  </p:clrMapOvr>
  <p:transition spd="med">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E97CCE37-2FDB-3C45-85C1-946BA501DA5B}"/>
              </a:ext>
            </a:extLst>
          </p:cNvPr>
          <p:cNvSpPr>
            <a:spLocks noGrp="1"/>
          </p:cNvSpPr>
          <p:nvPr>
            <p:ph type="title"/>
          </p:nvPr>
        </p:nvSpPr>
        <p:spPr/>
        <p:txBody>
          <a:bodyPr/>
          <a:lstStyle/>
          <a:p>
            <a:r>
              <a:rPr lang="en-US" altLang="zh-TW"/>
              <a:t>Initializing the display</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 xmlns:a16="http://schemas.microsoft.com/office/drawing/2014/main" id="{AA162A11-70B3-654A-9E29-B7EB199C05DC}"/>
                  </a:ext>
                </a:extLst>
              </p:cNvPr>
              <p:cNvSpPr>
                <a:spLocks noGrp="1"/>
              </p:cNvSpPr>
              <p:nvPr>
                <p:ph idx="1"/>
              </p:nvPr>
            </p:nvSpPr>
            <p:spPr/>
            <p:txBody>
              <a:bodyPr>
                <a:normAutofit fontScale="85000" lnSpcReduction="10000"/>
              </a:bodyPr>
              <a:lstStyle/>
              <a:p>
                <a:r>
                  <a:rPr lang="en-US" altLang="zh-TW" dirty="0"/>
                  <a:t>We first need to </a:t>
                </a:r>
                <a:r>
                  <a:rPr lang="en-US" altLang="zh-TW" dirty="0">
                    <a:solidFill>
                      <a:srgbClr val="0000CC"/>
                    </a:solidFill>
                  </a:rPr>
                  <a:t>wait a short period (approximately 20 </a:t>
                </a:r>
                <a:r>
                  <a:rPr lang="en-US" altLang="zh-TW" dirty="0" err="1">
                    <a:solidFill>
                      <a:srgbClr val="0000CC"/>
                    </a:solidFill>
                  </a:rPr>
                  <a:t>ms</a:t>
                </a:r>
                <a:r>
                  <a:rPr lang="en-US" altLang="zh-TW" dirty="0">
                    <a:solidFill>
                      <a:srgbClr val="0000CC"/>
                    </a:solidFill>
                  </a:rPr>
                  <a:t>), </a:t>
                </a:r>
                <a:r>
                  <a:rPr lang="en-US" altLang="zh-TW" dirty="0"/>
                  <a:t>then set the </a:t>
                </a:r>
                <a14:m>
                  <m:oMath xmlns:m="http://schemas.openxmlformats.org/officeDocument/2006/math">
                    <m:r>
                      <a:rPr lang="en-US" altLang="zh-TW" sz="3200" i="1">
                        <a:latin typeface="Cambria Math" panose="02040503050406030204" pitchFamily="18" charset="0"/>
                      </a:rPr>
                      <m:t>𝑅𝑆</m:t>
                    </m:r>
                    <m:r>
                      <a:rPr lang="en-US" altLang="zh-TW" sz="3200" b="0" i="0" smtClean="0">
                        <a:latin typeface="Cambria Math" panose="02040503050406030204" pitchFamily="18" charset="0"/>
                      </a:rPr>
                      <m:t> </m:t>
                    </m:r>
                  </m:oMath>
                </a14:m>
                <a:r>
                  <a:rPr lang="en-US" altLang="zh-TW" dirty="0"/>
                  <a:t>and </a:t>
                </a:r>
                <a14:m>
                  <m:oMath xmlns:m="http://schemas.openxmlformats.org/officeDocument/2006/math">
                    <m:r>
                      <a:rPr lang="en-US" altLang="zh-TW" sz="3200" b="0" i="1" smtClean="0">
                        <a:latin typeface="Cambria Math" panose="02040503050406030204" pitchFamily="18" charset="0"/>
                      </a:rPr>
                      <m:t>𝐸</m:t>
                    </m:r>
                  </m:oMath>
                </a14:m>
                <a:r>
                  <a:rPr lang="en-US" altLang="zh-TW" dirty="0"/>
                  <a:t> lines to zero (write instruction register) and then send a number of configuration messages to set up the LCD.</a:t>
                </a:r>
              </a:p>
              <a:p>
                <a:endParaRPr lang="en-US" altLang="zh-TW" dirty="0"/>
              </a:p>
              <a:p>
                <a:r>
                  <a:rPr lang="en-US" altLang="zh-TW" dirty="0"/>
                  <a:t>Send configuration data to the instruction register for </a:t>
                </a:r>
              </a:p>
              <a:p>
                <a:endParaRPr lang="en-US" altLang="zh-TW" dirty="0"/>
              </a:p>
              <a:p>
                <a:pPr lvl="1"/>
                <a:r>
                  <a:rPr lang="en-US" altLang="zh-TW" dirty="0"/>
                  <a:t>Function Mode: 4-bit/8-bit, 1 line/2 line, 5x7/5x10 pixels</a:t>
                </a:r>
              </a:p>
              <a:p>
                <a:pPr lvl="1"/>
                <a:r>
                  <a:rPr lang="en-US" altLang="zh-TW" dirty="0"/>
                  <a:t>Display Mode: display on/off, cursor on/off, cursor blink/not</a:t>
                </a:r>
              </a:p>
              <a:p>
                <a:pPr lvl="1"/>
                <a:r>
                  <a:rPr lang="en-US" altLang="zh-TW" dirty="0"/>
                  <a:t>Clear display: clean all display buffers</a:t>
                </a:r>
              </a:p>
              <a:p>
                <a:endParaRPr lang="zh-TW" altLang="en-US" dirty="0"/>
              </a:p>
            </p:txBody>
          </p:sp>
        </mc:Choice>
        <mc:Fallback xmlns="">
          <p:sp>
            <p:nvSpPr>
              <p:cNvPr id="3" name="內容版面配置區 2">
                <a:extLst>
                  <a:ext uri="{FF2B5EF4-FFF2-40B4-BE49-F238E27FC236}">
                    <a16:creationId xmlns:a16="http://schemas.microsoft.com/office/drawing/2014/main" xmlns="" xmlns:a14="http://schemas.microsoft.com/office/drawing/2010/main" id="{AA162A11-70B3-654A-9E29-B7EB199C05DC}"/>
                  </a:ext>
                </a:extLst>
              </p:cNvPr>
              <p:cNvSpPr>
                <a:spLocks noGrp="1" noRot="1" noChangeAspect="1" noMove="1" noResize="1" noEditPoints="1" noAdjustHandles="1" noChangeArrowheads="1" noChangeShapeType="1" noTextEdit="1"/>
              </p:cNvSpPr>
              <p:nvPr>
                <p:ph idx="1"/>
              </p:nvPr>
            </p:nvSpPr>
            <p:spPr>
              <a:blipFill rotWithShape="0">
                <a:blip r:embed="rId2"/>
                <a:stretch>
                  <a:fillRect l="-444" t="-2210" r="-2222"/>
                </a:stretch>
              </a:blipFill>
            </p:spPr>
            <p:txBody>
              <a:bodyPr/>
              <a:lstStyle/>
              <a:p>
                <a:r>
                  <a:rPr lang="zh-TW" altLang="en-US">
                    <a:noFill/>
                  </a:rPr>
                  <a:t> </a:t>
                </a:r>
              </a:p>
            </p:txBody>
          </p:sp>
        </mc:Fallback>
      </mc:AlternateContent>
      <p:sp>
        <p:nvSpPr>
          <p:cNvPr id="4" name="投影片編號版面配置區 3">
            <a:extLst>
              <a:ext uri="{FF2B5EF4-FFF2-40B4-BE49-F238E27FC236}">
                <a16:creationId xmlns="" xmlns:a16="http://schemas.microsoft.com/office/drawing/2014/main" id="{3FE1F0DC-9E1A-EB44-AA2C-944CE97444C2}"/>
              </a:ext>
            </a:extLst>
          </p:cNvPr>
          <p:cNvSpPr>
            <a:spLocks noGrp="1"/>
          </p:cNvSpPr>
          <p:nvPr>
            <p:ph type="sldNum" sz="quarter" idx="12"/>
          </p:nvPr>
        </p:nvSpPr>
        <p:spPr/>
        <p:txBody>
          <a:bodyPr/>
          <a:lstStyle/>
          <a:p>
            <a:fld id="{B6E0B0A6-70CB-4CB1-BAEB-8949881E3F44}" type="slidenum">
              <a:rPr lang="en-US" altLang="zh-TW" smtClean="0"/>
              <a:pPr/>
              <a:t>23</a:t>
            </a:fld>
            <a:endParaRPr lang="en-US" altLang="zh-TW"/>
          </a:p>
        </p:txBody>
      </p:sp>
    </p:spTree>
    <p:extLst>
      <p:ext uri="{BB962C8B-B14F-4D97-AF65-F5344CB8AC3E}">
        <p14:creationId xmlns:p14="http://schemas.microsoft.com/office/powerpoint/2010/main" val="1466883311"/>
      </p:ext>
    </p:extLst>
  </p:cSld>
  <p:clrMapOvr>
    <a:masterClrMapping/>
  </p:clrMapOvr>
  <p:transition spd="med">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5FE19A9F-1A6D-814B-8865-9F3B011FE320}"/>
              </a:ext>
            </a:extLst>
          </p:cNvPr>
          <p:cNvSpPr>
            <a:spLocks noGrp="1"/>
          </p:cNvSpPr>
          <p:nvPr>
            <p:ph type="title"/>
          </p:nvPr>
        </p:nvSpPr>
        <p:spPr/>
        <p:txBody>
          <a:bodyPr/>
          <a:lstStyle/>
          <a:p>
            <a:r>
              <a:rPr kumimoji="1" lang="en-US" altLang="zh-TW" dirty="0"/>
              <a:t>Function mode</a:t>
            </a:r>
            <a:endParaRPr kumimoji="1" lang="zh-TW" altLang="en-US" dirty="0"/>
          </a:p>
        </p:txBody>
      </p:sp>
      <mc:AlternateContent xmlns:mc="http://schemas.openxmlformats.org/markup-compatibility/2006">
        <mc:Choice xmlns:a14="http://schemas.microsoft.com/office/drawing/2010/main" Requires="a14">
          <p:sp>
            <p:nvSpPr>
              <p:cNvPr id="3" name="內容版面配置區 2">
                <a:extLst>
                  <a:ext uri="{FF2B5EF4-FFF2-40B4-BE49-F238E27FC236}">
                    <a16:creationId xmlns="" xmlns:a16="http://schemas.microsoft.com/office/drawing/2014/main" id="{042AFFD6-41D1-5446-B8B5-B2C54BC38445}"/>
                  </a:ext>
                </a:extLst>
              </p:cNvPr>
              <p:cNvSpPr>
                <a:spLocks noGrp="1"/>
              </p:cNvSpPr>
              <p:nvPr>
                <p:ph idx="1"/>
              </p:nvPr>
            </p:nvSpPr>
            <p:spPr>
              <a:xfrm>
                <a:off x="457200" y="4973381"/>
                <a:ext cx="8229600" cy="1560964"/>
              </a:xfrm>
            </p:spPr>
            <p:txBody>
              <a:bodyPr>
                <a:normAutofit fontScale="70000" lnSpcReduction="20000"/>
              </a:bodyPr>
              <a:lstStyle/>
              <a:p>
                <a:r>
                  <a:rPr lang="en-US" altLang="zh-TW" dirty="0"/>
                  <a:t>For example, we send a binary value of 00101000 (</a:t>
                </a:r>
                <a:r>
                  <a:rPr lang="en-US" altLang="zh-TW" dirty="0">
                    <a:solidFill>
                      <a:srgbClr val="0000CC"/>
                    </a:solidFill>
                  </a:rPr>
                  <a:t>0x28 hex</a:t>
                </a:r>
                <a:r>
                  <a:rPr lang="en-US" altLang="zh-TW" dirty="0"/>
                  <a:t>) to the LCD data pins, this defines </a:t>
                </a:r>
                <a:r>
                  <a:rPr lang="en-US" altLang="zh-TW" dirty="0">
                    <a:solidFill>
                      <a:srgbClr val="C00000"/>
                    </a:solidFill>
                  </a:rPr>
                  <a:t>4-bit mode</a:t>
                </a:r>
                <a:r>
                  <a:rPr lang="en-US" altLang="zh-TW" dirty="0"/>
                  <a:t>, </a:t>
                </a:r>
                <a:r>
                  <a:rPr lang="en-US" altLang="zh-TW" dirty="0">
                    <a:solidFill>
                      <a:srgbClr val="C00000"/>
                    </a:solidFill>
                  </a:rPr>
                  <a:t>2 line display </a:t>
                </a:r>
                <a:r>
                  <a:rPr lang="en-US" altLang="zh-TW" dirty="0"/>
                  <a:t>and </a:t>
                </a:r>
                <a:r>
                  <a:rPr lang="en-US" altLang="zh-TW" dirty="0">
                    <a:solidFill>
                      <a:srgbClr val="C00000"/>
                    </a:solidFill>
                  </a:rPr>
                  <a:t>5x7</a:t>
                </a:r>
                <a:r>
                  <a:rPr lang="en-US" altLang="zh-TW" dirty="0"/>
                  <a:t> dot characters.</a:t>
                </a:r>
              </a:p>
              <a:p>
                <a:r>
                  <a:rPr lang="en-US" altLang="zh-TW" dirty="0"/>
                  <a:t>For 4-bit mode, we would therefore </a:t>
                </a:r>
                <a:r>
                  <a:rPr lang="en-US" altLang="zh-TW" dirty="0" smtClean="0">
                    <a:solidFill>
                      <a:srgbClr val="0000CC"/>
                    </a:solidFill>
                  </a:rPr>
                  <a:t>send the value 0x2, pulse </a:t>
                </a:r>
                <a14:m>
                  <m:oMath xmlns:m="http://schemas.openxmlformats.org/officeDocument/2006/math">
                    <m:r>
                      <a:rPr lang="en-US" altLang="zh-TW" sz="3100" i="1">
                        <a:solidFill>
                          <a:srgbClr val="0000CC"/>
                        </a:solidFill>
                        <a:latin typeface="Cambria Math" panose="02040503050406030204" pitchFamily="18" charset="0"/>
                      </a:rPr>
                      <m:t>𝐸</m:t>
                    </m:r>
                  </m:oMath>
                </a14:m>
                <a:r>
                  <a:rPr lang="en-US" altLang="zh-TW" dirty="0">
                    <a:solidFill>
                      <a:srgbClr val="0000CC"/>
                    </a:solidFill>
                  </a:rPr>
                  <a:t>, then send 0x8, then pulse</a:t>
                </a:r>
                <a14:m>
                  <m:oMath xmlns:m="http://schemas.openxmlformats.org/officeDocument/2006/math">
                    <m:r>
                      <a:rPr lang="en-US" altLang="zh-TW" sz="3100" i="1">
                        <a:solidFill>
                          <a:srgbClr val="0000CC"/>
                        </a:solidFill>
                        <a:latin typeface="Cambria Math" panose="02040503050406030204" pitchFamily="18" charset="0"/>
                      </a:rPr>
                      <m:t>𝐸</m:t>
                    </m:r>
                  </m:oMath>
                </a14:m>
                <a:r>
                  <a:rPr lang="en-US" altLang="zh-TW" dirty="0">
                    <a:solidFill>
                      <a:srgbClr val="0000CC"/>
                    </a:solidFill>
                  </a:rPr>
                  <a:t> again</a:t>
                </a:r>
                <a:r>
                  <a:rPr lang="en-US" altLang="zh-TW" dirty="0"/>
                  <a:t>.</a:t>
                </a:r>
              </a:p>
              <a:p>
                <a:endParaRPr lang="en-US" altLang="zh-TW" dirty="0"/>
              </a:p>
              <a:p>
                <a:endParaRPr kumimoji="1" lang="zh-TW" altLang="en-US" dirty="0"/>
              </a:p>
            </p:txBody>
          </p:sp>
        </mc:Choice>
        <mc:Fallback>
          <p:sp>
            <p:nvSpPr>
              <p:cNvPr id="3" name="內容版面配置區 2">
                <a:extLst>
                  <a:ext uri="{FF2B5EF4-FFF2-40B4-BE49-F238E27FC236}">
                    <a16:creationId xmlns="" xmlns:a16="http://schemas.microsoft.com/office/drawing/2014/main" xmlns:a14="http://schemas.microsoft.com/office/drawing/2010/main" id="{042AFFD6-41D1-5446-B8B5-B2C54BC38445}"/>
                  </a:ext>
                </a:extLst>
              </p:cNvPr>
              <p:cNvSpPr>
                <a:spLocks noGrp="1" noRot="1" noChangeAspect="1" noMove="1" noResize="1" noEditPoints="1" noAdjustHandles="1" noChangeArrowheads="1" noChangeShapeType="1" noTextEdit="1"/>
              </p:cNvSpPr>
              <p:nvPr>
                <p:ph idx="1"/>
              </p:nvPr>
            </p:nvSpPr>
            <p:spPr>
              <a:xfrm>
                <a:off x="457200" y="4973381"/>
                <a:ext cx="8229600" cy="1560964"/>
              </a:xfrm>
              <a:blipFill rotWithShape="0">
                <a:blip r:embed="rId2"/>
                <a:stretch>
                  <a:fillRect l="-222" t="-6641" r="-370" b="-391"/>
                </a:stretch>
              </a:blipFill>
            </p:spPr>
            <p:txBody>
              <a:bodyPr/>
              <a:lstStyle/>
              <a:p>
                <a:r>
                  <a:rPr lang="zh-TW" altLang="en-US">
                    <a:noFill/>
                  </a:rPr>
                  <a:t> </a:t>
                </a:r>
              </a:p>
            </p:txBody>
          </p:sp>
        </mc:Fallback>
      </mc:AlternateContent>
      <p:sp>
        <p:nvSpPr>
          <p:cNvPr id="4" name="投影片編號版面配置區 3">
            <a:extLst>
              <a:ext uri="{FF2B5EF4-FFF2-40B4-BE49-F238E27FC236}">
                <a16:creationId xmlns="" xmlns:a16="http://schemas.microsoft.com/office/drawing/2014/main" id="{C5DE7416-8A7B-0246-A255-FEB0B1A21DD5}"/>
              </a:ext>
            </a:extLst>
          </p:cNvPr>
          <p:cNvSpPr>
            <a:spLocks noGrp="1"/>
          </p:cNvSpPr>
          <p:nvPr>
            <p:ph type="sldNum" sz="quarter" idx="12"/>
          </p:nvPr>
        </p:nvSpPr>
        <p:spPr/>
        <p:txBody>
          <a:bodyPr/>
          <a:lstStyle/>
          <a:p>
            <a:fld id="{B6E0B0A6-70CB-4CB1-BAEB-8949881E3F44}" type="slidenum">
              <a:rPr lang="en-US" altLang="zh-TW" smtClean="0"/>
              <a:pPr/>
              <a:t>24</a:t>
            </a:fld>
            <a:endParaRPr lang="en-US" altLang="zh-TW"/>
          </a:p>
        </p:txBody>
      </p:sp>
      <mc:AlternateContent xmlns:mc="http://schemas.openxmlformats.org/markup-compatibility/2006" xmlns:a14="http://schemas.microsoft.com/office/drawing/2010/main">
        <mc:Choice Requires="a14">
          <p:graphicFrame>
            <p:nvGraphicFramePr>
              <p:cNvPr id="5" name="內容版面配置區 4">
                <a:extLst>
                  <a:ext uri="{FF2B5EF4-FFF2-40B4-BE49-F238E27FC236}">
                    <a16:creationId xmlns="" xmlns:a16="http://schemas.microsoft.com/office/drawing/2014/main" id="{77406AEF-8F01-EC46-B27D-0DB51579BF65}"/>
                  </a:ext>
                </a:extLst>
              </p:cNvPr>
              <p:cNvGraphicFramePr>
                <a:graphicFrameLocks/>
              </p:cNvGraphicFramePr>
              <p:nvPr>
                <p:extLst>
                  <p:ext uri="{D42A27DB-BD31-4B8C-83A1-F6EECF244321}">
                    <p14:modId xmlns:p14="http://schemas.microsoft.com/office/powerpoint/2010/main" val="2552073541"/>
                  </p:ext>
                </p:extLst>
              </p:nvPr>
            </p:nvGraphicFramePr>
            <p:xfrm>
              <a:off x="592214" y="1718810"/>
              <a:ext cx="1774541" cy="792480"/>
            </p:xfrm>
            <a:graphic>
              <a:graphicData uri="http://schemas.openxmlformats.org/drawingml/2006/table">
                <a:tbl>
                  <a:tblPr firstRow="1" bandRow="1">
                    <a:tableStyleId>{5940675A-B579-460E-94D1-54222C63F5DA}</a:tableStyleId>
                  </a:tblPr>
                  <a:tblGrid>
                    <a:gridCol w="839830">
                      <a:extLst>
                        <a:ext uri="{9D8B030D-6E8A-4147-A177-3AD203B41FA5}">
                          <a16:colId xmlns="" xmlns:a16="http://schemas.microsoft.com/office/drawing/2014/main" val="2966295983"/>
                        </a:ext>
                      </a:extLst>
                    </a:gridCol>
                    <a:gridCol w="934711">
                      <a:extLst>
                        <a:ext uri="{9D8B030D-6E8A-4147-A177-3AD203B41FA5}">
                          <a16:colId xmlns="" xmlns:a16="http://schemas.microsoft.com/office/drawing/2014/main" val="197852241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2000" b="0" i="1" smtClean="0">
                                    <a:latin typeface="Cambria Math" panose="02040503050406030204" pitchFamily="18" charset="0"/>
                                  </a:rPr>
                                  <m:t>𝑅𝑆</m:t>
                                </m:r>
                              </m:oMath>
                            </m:oMathPara>
                          </a14:m>
                          <a:endParaRPr lang="zh-TW" alt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2000" b="0" i="1" smtClean="0">
                                    <a:latin typeface="Cambria Math" panose="02040503050406030204" pitchFamily="18" charset="0"/>
                                  </a:rPr>
                                  <m:t>𝑅</m:t>
                                </m:r>
                                <m:r>
                                  <a:rPr lang="en-US" altLang="zh-TW" sz="2000" b="0" i="1" smtClean="0">
                                    <a:latin typeface="Cambria Math" panose="02040503050406030204" pitchFamily="18" charset="0"/>
                                  </a:rPr>
                                  <m:t>/</m:t>
                                </m:r>
                                <m:acc>
                                  <m:accPr>
                                    <m:chr m:val="̅"/>
                                    <m:ctrlPr>
                                      <a:rPr lang="en-US" altLang="zh-TW" sz="2000" b="0" i="1" smtClean="0">
                                        <a:latin typeface="Cambria Math" panose="02040503050406030204" pitchFamily="18" charset="0"/>
                                      </a:rPr>
                                    </m:ctrlPr>
                                  </m:accPr>
                                  <m:e>
                                    <m:r>
                                      <a:rPr lang="en-US" altLang="zh-TW" sz="2000" b="0" i="1" smtClean="0">
                                        <a:latin typeface="Cambria Math" panose="02040503050406030204" pitchFamily="18" charset="0"/>
                                      </a:rPr>
                                      <m:t>𝑊</m:t>
                                    </m:r>
                                  </m:e>
                                </m:acc>
                              </m:oMath>
                            </m:oMathPara>
                          </a14:m>
                          <a:endParaRPr lang="zh-TW" altLang="en-US" sz="20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2846961552"/>
                      </a:ext>
                    </a:extLst>
                  </a:tr>
                  <a:tr h="370840">
                    <a:tc>
                      <a:txBody>
                        <a:bodyPr/>
                        <a:lstStyle/>
                        <a:p>
                          <a:pPr algn="ctr"/>
                          <a:r>
                            <a:rPr lang="en-US" altLang="zh-TW" sz="2000" dirty="0"/>
                            <a:t>0</a:t>
                          </a:r>
                          <a:endParaRPr lang="zh-TW" altLang="en-US" sz="2000" dirty="0"/>
                        </a:p>
                      </a:txBody>
                      <a:tcPr/>
                    </a:tc>
                    <a:tc>
                      <a:txBody>
                        <a:bodyPr/>
                        <a:lstStyle/>
                        <a:p>
                          <a:pPr algn="ctr"/>
                          <a:r>
                            <a:rPr lang="en-US" altLang="zh-TW" sz="2000" dirty="0"/>
                            <a:t>0</a:t>
                          </a:r>
                          <a:endParaRPr lang="zh-TW" altLang="en-US" sz="2000" dirty="0"/>
                        </a:p>
                      </a:txBody>
                      <a:tcPr/>
                    </a:tc>
                    <a:extLst>
                      <a:ext uri="{0D108BD9-81ED-4DB2-BD59-A6C34878D82A}">
                        <a16:rowId xmlns="" xmlns:a16="http://schemas.microsoft.com/office/drawing/2014/main" val="962478893"/>
                      </a:ext>
                    </a:extLst>
                  </a:tr>
                </a:tbl>
              </a:graphicData>
            </a:graphic>
          </p:graphicFrame>
        </mc:Choice>
        <mc:Fallback xmlns="">
          <p:graphicFrame>
            <p:nvGraphicFramePr>
              <p:cNvPr id="5" name="內容版面配置區 4">
                <a:extLst>
                  <a:ext uri="{FF2B5EF4-FFF2-40B4-BE49-F238E27FC236}">
                    <a16:creationId xmlns="" xmlns:a16="http://schemas.microsoft.com/office/drawing/2014/main" xmlns:a14="http://schemas.microsoft.com/office/drawing/2010/main" id="{77406AEF-8F01-EC46-B27D-0DB51579BF65}"/>
                  </a:ext>
                </a:extLst>
              </p:cNvPr>
              <p:cNvGraphicFramePr>
                <a:graphicFrameLocks/>
              </p:cNvGraphicFramePr>
              <p:nvPr>
                <p:extLst>
                  <p:ext uri="{D42A27DB-BD31-4B8C-83A1-F6EECF244321}">
                    <p14:modId xmlns="" xmlns:p14="http://schemas.microsoft.com/office/powerpoint/2010/main" xmlns:a14="http://schemas.microsoft.com/office/drawing/2010/main" val="2552073541"/>
                  </p:ext>
                </p:extLst>
              </p:nvPr>
            </p:nvGraphicFramePr>
            <p:xfrm>
              <a:off x="592214" y="1718810"/>
              <a:ext cx="1774541" cy="792480"/>
            </p:xfrm>
            <a:graphic>
              <a:graphicData uri="http://schemas.openxmlformats.org/drawingml/2006/table">
                <a:tbl>
                  <a:tblPr firstRow="1" bandRow="1">
                    <a:tableStyleId>{5940675A-B579-460E-94D1-54222C63F5DA}</a:tableStyleId>
                  </a:tblPr>
                  <a:tblGrid>
                    <a:gridCol w="839830">
                      <a:extLst>
                        <a:ext uri="{9D8B030D-6E8A-4147-A177-3AD203B41FA5}">
                          <a16:colId xmlns="" xmlns:a16="http://schemas.microsoft.com/office/drawing/2014/main" xmlns:a14="http://schemas.microsoft.com/office/drawing/2010/main" val="2966295983"/>
                        </a:ext>
                      </a:extLst>
                    </a:gridCol>
                    <a:gridCol w="934711">
                      <a:extLst>
                        <a:ext uri="{9D8B030D-6E8A-4147-A177-3AD203B41FA5}">
                          <a16:colId xmlns="" xmlns:a16="http://schemas.microsoft.com/office/drawing/2014/main" xmlns:a14="http://schemas.microsoft.com/office/drawing/2010/main" val="1978522415"/>
                        </a:ext>
                      </a:extLst>
                    </a:gridCol>
                  </a:tblGrid>
                  <a:tr h="396240">
                    <a:tc>
                      <a:txBody>
                        <a:bodyPr/>
                        <a:lstStyle/>
                        <a:p>
                          <a:endParaRPr lang="zh-TW"/>
                        </a:p>
                      </a:txBody>
                      <a:tcPr>
                        <a:blipFill>
                          <a:blip r:embed="rId3"/>
                          <a:stretch>
                            <a:fillRect t="-3125" r="-110448" b="-121875"/>
                          </a:stretch>
                        </a:blipFill>
                      </a:tcPr>
                    </a:tc>
                    <a:tc>
                      <a:txBody>
                        <a:bodyPr/>
                        <a:lstStyle/>
                        <a:p>
                          <a:endParaRPr lang="zh-TW"/>
                        </a:p>
                      </a:txBody>
                      <a:tcPr>
                        <a:blipFill>
                          <a:blip r:embed="rId3"/>
                          <a:stretch>
                            <a:fillRect l="-90541" t="-3125" b="-121875"/>
                          </a:stretch>
                        </a:blipFill>
                      </a:tcPr>
                    </a:tc>
                    <a:extLst>
                      <a:ext uri="{0D108BD9-81ED-4DB2-BD59-A6C34878D82A}">
                        <a16:rowId xmlns="" xmlns:a16="http://schemas.microsoft.com/office/drawing/2014/main" xmlns:a14="http://schemas.microsoft.com/office/drawing/2010/main" val="2846961552"/>
                      </a:ext>
                    </a:extLst>
                  </a:tr>
                  <a:tr h="396240">
                    <a:tc>
                      <a:txBody>
                        <a:bodyPr/>
                        <a:lstStyle/>
                        <a:p>
                          <a:pPr algn="ctr"/>
                          <a:r>
                            <a:rPr lang="en-US" altLang="zh-TW" sz="2000" dirty="0"/>
                            <a:t>0</a:t>
                          </a:r>
                          <a:endParaRPr lang="zh-TW" altLang="en-US" sz="2000" dirty="0"/>
                        </a:p>
                      </a:txBody>
                      <a:tcPr/>
                    </a:tc>
                    <a:tc>
                      <a:txBody>
                        <a:bodyPr/>
                        <a:lstStyle/>
                        <a:p>
                          <a:pPr algn="ctr"/>
                          <a:r>
                            <a:rPr lang="en-US" altLang="zh-TW" sz="2000" dirty="0"/>
                            <a:t>0</a:t>
                          </a:r>
                          <a:endParaRPr lang="zh-TW" altLang="en-US" sz="2000" dirty="0"/>
                        </a:p>
                      </a:txBody>
                      <a:tcPr/>
                    </a:tc>
                    <a:extLst>
                      <a:ext uri="{0D108BD9-81ED-4DB2-BD59-A6C34878D82A}">
                        <a16:rowId xmlns="" xmlns:a16="http://schemas.microsoft.com/office/drawing/2014/main" xmlns:a14="http://schemas.microsoft.com/office/drawing/2010/main" val="96247889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內容版面配置區 4">
                <a:extLst>
                  <a:ext uri="{FF2B5EF4-FFF2-40B4-BE49-F238E27FC236}">
                    <a16:creationId xmlns="" xmlns:a16="http://schemas.microsoft.com/office/drawing/2014/main" id="{CC61E8FC-9B4F-E342-9332-D5D1F7C81BDB}"/>
                  </a:ext>
                </a:extLst>
              </p:cNvPr>
              <p:cNvGraphicFramePr>
                <a:graphicFrameLocks/>
              </p:cNvGraphicFramePr>
              <p:nvPr>
                <p:extLst>
                  <p:ext uri="{D42A27DB-BD31-4B8C-83A1-F6EECF244321}">
                    <p14:modId xmlns:p14="http://schemas.microsoft.com/office/powerpoint/2010/main" val="3821810910"/>
                  </p:ext>
                </p:extLst>
              </p:nvPr>
            </p:nvGraphicFramePr>
            <p:xfrm>
              <a:off x="592214" y="2663915"/>
              <a:ext cx="7850216" cy="792480"/>
            </p:xfrm>
            <a:graphic>
              <a:graphicData uri="http://schemas.openxmlformats.org/drawingml/2006/table">
                <a:tbl>
                  <a:tblPr firstRow="1" bandRow="1">
                    <a:tableStyleId>{5940675A-B579-460E-94D1-54222C63F5DA}</a:tableStyleId>
                  </a:tblPr>
                  <a:tblGrid>
                    <a:gridCol w="893000">
                      <a:extLst>
                        <a:ext uri="{9D8B030D-6E8A-4147-A177-3AD203B41FA5}">
                          <a16:colId xmlns="" xmlns:a16="http://schemas.microsoft.com/office/drawing/2014/main" val="2966295983"/>
                        </a:ext>
                      </a:extLst>
                    </a:gridCol>
                    <a:gridCol w="993888">
                      <a:extLst>
                        <a:ext uri="{9D8B030D-6E8A-4147-A177-3AD203B41FA5}">
                          <a16:colId xmlns="" xmlns:a16="http://schemas.microsoft.com/office/drawing/2014/main" val="1978522415"/>
                        </a:ext>
                      </a:extLst>
                    </a:gridCol>
                    <a:gridCol w="993888">
                      <a:extLst>
                        <a:ext uri="{9D8B030D-6E8A-4147-A177-3AD203B41FA5}">
                          <a16:colId xmlns="" xmlns:a16="http://schemas.microsoft.com/office/drawing/2014/main" val="3337717745"/>
                        </a:ext>
                      </a:extLst>
                    </a:gridCol>
                    <a:gridCol w="993888">
                      <a:extLst>
                        <a:ext uri="{9D8B030D-6E8A-4147-A177-3AD203B41FA5}">
                          <a16:colId xmlns="" xmlns:a16="http://schemas.microsoft.com/office/drawing/2014/main" val="2146586366"/>
                        </a:ext>
                      </a:extLst>
                    </a:gridCol>
                    <a:gridCol w="993888">
                      <a:extLst>
                        <a:ext uri="{9D8B030D-6E8A-4147-A177-3AD203B41FA5}">
                          <a16:colId xmlns="" xmlns:a16="http://schemas.microsoft.com/office/drawing/2014/main" val="265890672"/>
                        </a:ext>
                      </a:extLst>
                    </a:gridCol>
                    <a:gridCol w="993888">
                      <a:extLst>
                        <a:ext uri="{9D8B030D-6E8A-4147-A177-3AD203B41FA5}">
                          <a16:colId xmlns="" xmlns:a16="http://schemas.microsoft.com/office/drawing/2014/main" val="411856453"/>
                        </a:ext>
                      </a:extLst>
                    </a:gridCol>
                    <a:gridCol w="993888">
                      <a:extLst>
                        <a:ext uri="{9D8B030D-6E8A-4147-A177-3AD203B41FA5}">
                          <a16:colId xmlns="" xmlns:a16="http://schemas.microsoft.com/office/drawing/2014/main" val="1054418612"/>
                        </a:ext>
                      </a:extLst>
                    </a:gridCol>
                    <a:gridCol w="993888">
                      <a:extLst>
                        <a:ext uri="{9D8B030D-6E8A-4147-A177-3AD203B41FA5}">
                          <a16:colId xmlns="" xmlns:a16="http://schemas.microsoft.com/office/drawing/2014/main" val="73039680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2000" b="0" i="1" smtClean="0">
                                    <a:latin typeface="Cambria Math" panose="02040503050406030204" pitchFamily="18" charset="0"/>
                                  </a:rPr>
                                  <m:t>𝐷𝐵</m:t>
                                </m:r>
                                <m:r>
                                  <a:rPr lang="en-US" altLang="zh-TW" sz="2000" b="0" i="1" smtClean="0">
                                    <a:latin typeface="Cambria Math" panose="02040503050406030204" pitchFamily="18" charset="0"/>
                                  </a:rPr>
                                  <m:t>7</m:t>
                                </m:r>
                              </m:oMath>
                            </m:oMathPara>
                          </a14:m>
                          <a:endParaRPr lang="zh-TW" alt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2000" b="0" i="1" smtClean="0">
                                    <a:latin typeface="Cambria Math" panose="02040503050406030204" pitchFamily="18" charset="0"/>
                                  </a:rPr>
                                  <m:t>𝐷𝐵</m:t>
                                </m:r>
                                <m:r>
                                  <a:rPr lang="en-US" altLang="zh-TW" sz="2000" b="0" i="1" smtClean="0">
                                    <a:latin typeface="Cambria Math" panose="02040503050406030204" pitchFamily="18" charset="0"/>
                                  </a:rPr>
                                  <m:t>6</m:t>
                                </m:r>
                              </m:oMath>
                            </m:oMathPara>
                          </a14:m>
                          <a:endParaRPr lang="zh-TW" altLang="en-US" sz="20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2000" b="0" i="1" smtClean="0">
                                    <a:latin typeface="Cambria Math" panose="02040503050406030204" pitchFamily="18" charset="0"/>
                                  </a:rPr>
                                  <m:t>𝐷𝐵</m:t>
                                </m:r>
                                <m:r>
                                  <a:rPr lang="en-US" altLang="zh-TW" sz="2000" b="0" i="1" smtClean="0">
                                    <a:latin typeface="Cambria Math" panose="02040503050406030204" pitchFamily="18" charset="0"/>
                                  </a:rPr>
                                  <m:t>5</m:t>
                                </m:r>
                              </m:oMath>
                            </m:oMathPara>
                          </a14:m>
                          <a:endParaRPr lang="zh-TW" altLang="en-US" sz="20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2000" b="0" i="1" smtClean="0">
                                    <a:latin typeface="Cambria Math" panose="02040503050406030204" pitchFamily="18" charset="0"/>
                                  </a:rPr>
                                  <m:t>𝐷𝐵</m:t>
                                </m:r>
                                <m:r>
                                  <a:rPr lang="en-US" altLang="zh-TW" sz="2000" b="0" i="1" smtClean="0">
                                    <a:latin typeface="Cambria Math" panose="02040503050406030204" pitchFamily="18" charset="0"/>
                                  </a:rPr>
                                  <m:t>4</m:t>
                                </m:r>
                              </m:oMath>
                            </m:oMathPara>
                          </a14:m>
                          <a:endParaRPr lang="zh-TW" altLang="en-US" sz="20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2000" b="0" i="1" smtClean="0">
                                    <a:latin typeface="Cambria Math" panose="02040503050406030204" pitchFamily="18" charset="0"/>
                                  </a:rPr>
                                  <m:t>𝐷𝐵</m:t>
                                </m:r>
                                <m:r>
                                  <a:rPr lang="en-US" altLang="zh-TW" sz="2000" b="0" i="1" smtClean="0">
                                    <a:latin typeface="Cambria Math" panose="02040503050406030204" pitchFamily="18" charset="0"/>
                                  </a:rPr>
                                  <m:t>3</m:t>
                                </m:r>
                              </m:oMath>
                            </m:oMathPara>
                          </a14:m>
                          <a:endParaRPr lang="zh-TW" altLang="en-US" sz="20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2000" b="0" i="1" smtClean="0">
                                    <a:latin typeface="Cambria Math" panose="02040503050406030204" pitchFamily="18" charset="0"/>
                                  </a:rPr>
                                  <m:t>𝐷𝐵</m:t>
                                </m:r>
                                <m:r>
                                  <a:rPr lang="en-US" altLang="zh-TW" sz="2000" b="0" i="1" smtClean="0">
                                    <a:latin typeface="Cambria Math" panose="02040503050406030204" pitchFamily="18" charset="0"/>
                                  </a:rPr>
                                  <m:t>2</m:t>
                                </m:r>
                              </m:oMath>
                            </m:oMathPara>
                          </a14:m>
                          <a:endParaRPr lang="zh-TW" altLang="en-US" sz="20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2000" b="0" i="1" smtClean="0">
                                    <a:latin typeface="Cambria Math" panose="02040503050406030204" pitchFamily="18" charset="0"/>
                                  </a:rPr>
                                  <m:t>𝐷𝐵</m:t>
                                </m:r>
                                <m:r>
                                  <a:rPr lang="en-US" altLang="zh-TW" sz="2000" b="0" i="1" smtClean="0">
                                    <a:latin typeface="Cambria Math" panose="02040503050406030204" pitchFamily="18" charset="0"/>
                                  </a:rPr>
                                  <m:t>1</m:t>
                                </m:r>
                              </m:oMath>
                            </m:oMathPara>
                          </a14:m>
                          <a:endParaRPr lang="zh-TW" altLang="en-US" sz="20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2000" b="0" i="1" smtClean="0">
                                    <a:latin typeface="Cambria Math" panose="02040503050406030204" pitchFamily="18" charset="0"/>
                                  </a:rPr>
                                  <m:t>𝐷𝐵</m:t>
                                </m:r>
                                <m:r>
                                  <a:rPr lang="en-US" altLang="zh-TW" sz="2000" b="0" i="1" smtClean="0">
                                    <a:latin typeface="Cambria Math" panose="02040503050406030204" pitchFamily="18" charset="0"/>
                                  </a:rPr>
                                  <m:t>0</m:t>
                                </m:r>
                              </m:oMath>
                            </m:oMathPara>
                          </a14:m>
                          <a:endParaRPr lang="zh-TW" altLang="en-US" sz="20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2846961552"/>
                      </a:ext>
                    </a:extLst>
                  </a:tr>
                  <a:tr h="370840">
                    <a:tc>
                      <a:txBody>
                        <a:bodyPr/>
                        <a:lstStyle/>
                        <a:p>
                          <a:pPr algn="ctr"/>
                          <a:r>
                            <a:rPr lang="en-US" altLang="zh-TW" sz="2000" dirty="0"/>
                            <a:t>0</a:t>
                          </a:r>
                          <a:endParaRPr lang="zh-TW" altLang="en-US" sz="2000" dirty="0"/>
                        </a:p>
                      </a:txBody>
                      <a:tcPr/>
                    </a:tc>
                    <a:tc>
                      <a:txBody>
                        <a:bodyPr/>
                        <a:lstStyle/>
                        <a:p>
                          <a:pPr algn="ctr"/>
                          <a:r>
                            <a:rPr lang="en-US" altLang="zh-TW" sz="2000" dirty="0"/>
                            <a:t>0</a:t>
                          </a:r>
                          <a:endParaRPr lang="zh-TW" altLang="en-US" sz="2000" dirty="0"/>
                        </a:p>
                      </a:txBody>
                      <a:tcPr/>
                    </a:tc>
                    <a:tc>
                      <a:txBody>
                        <a:bodyPr/>
                        <a:lstStyle/>
                        <a:p>
                          <a:pPr algn="ctr"/>
                          <a:r>
                            <a:rPr lang="en-US" altLang="zh-TW" sz="2000" dirty="0"/>
                            <a:t>1</a:t>
                          </a:r>
                          <a:endParaRPr lang="zh-TW" altLang="en-US" sz="2000" dirty="0"/>
                        </a:p>
                      </a:txBody>
                      <a:tcPr/>
                    </a:tc>
                    <a:tc>
                      <a:txBody>
                        <a:bodyPr/>
                        <a:lstStyle/>
                        <a:p>
                          <a:pPr algn="ctr"/>
                          <a:r>
                            <a:rPr lang="en-US" altLang="zh-TW" sz="2000" dirty="0"/>
                            <a:t>BW</a:t>
                          </a:r>
                          <a:endParaRPr lang="zh-TW" altLang="en-US" sz="2000" dirty="0"/>
                        </a:p>
                      </a:txBody>
                      <a:tcPr/>
                    </a:tc>
                    <a:tc>
                      <a:txBody>
                        <a:bodyPr/>
                        <a:lstStyle/>
                        <a:p>
                          <a:pPr algn="ctr"/>
                          <a:r>
                            <a:rPr lang="en-US" altLang="zh-TW" sz="2000" dirty="0"/>
                            <a:t>N</a:t>
                          </a:r>
                          <a:endParaRPr lang="zh-TW" altLang="en-US" sz="2000" dirty="0"/>
                        </a:p>
                      </a:txBody>
                      <a:tcPr/>
                    </a:tc>
                    <a:tc>
                      <a:txBody>
                        <a:bodyPr/>
                        <a:lstStyle/>
                        <a:p>
                          <a:pPr algn="ctr"/>
                          <a:r>
                            <a:rPr lang="en-US" altLang="zh-TW" sz="2000" dirty="0"/>
                            <a:t>F</a:t>
                          </a:r>
                          <a:endParaRPr lang="zh-TW" altLang="en-US" sz="2000" dirty="0"/>
                        </a:p>
                      </a:txBody>
                      <a:tcPr/>
                    </a:tc>
                    <a:tc>
                      <a:txBody>
                        <a:bodyPr/>
                        <a:lstStyle/>
                        <a:p>
                          <a:pPr algn="ctr"/>
                          <a:r>
                            <a:rPr lang="en-US" altLang="zh-TW" sz="2000" dirty="0"/>
                            <a:t>X</a:t>
                          </a:r>
                          <a:endParaRPr lang="zh-TW" altLang="en-US" sz="2000" dirty="0"/>
                        </a:p>
                      </a:txBody>
                      <a:tcPr/>
                    </a:tc>
                    <a:tc>
                      <a:txBody>
                        <a:bodyPr/>
                        <a:lstStyle/>
                        <a:p>
                          <a:pPr algn="ctr"/>
                          <a:r>
                            <a:rPr lang="en-US" altLang="zh-TW" sz="2000" dirty="0"/>
                            <a:t>X</a:t>
                          </a:r>
                          <a:endParaRPr lang="zh-TW" altLang="en-US" sz="2000" dirty="0"/>
                        </a:p>
                      </a:txBody>
                      <a:tcPr/>
                    </a:tc>
                    <a:extLst>
                      <a:ext uri="{0D108BD9-81ED-4DB2-BD59-A6C34878D82A}">
                        <a16:rowId xmlns="" xmlns:a16="http://schemas.microsoft.com/office/drawing/2014/main" val="962478893"/>
                      </a:ext>
                    </a:extLst>
                  </a:tr>
                </a:tbl>
              </a:graphicData>
            </a:graphic>
          </p:graphicFrame>
        </mc:Choice>
        <mc:Fallback xmlns="">
          <p:graphicFrame>
            <p:nvGraphicFramePr>
              <p:cNvPr id="6" name="內容版面配置區 4">
                <a:extLst>
                  <a:ext uri="{FF2B5EF4-FFF2-40B4-BE49-F238E27FC236}">
                    <a16:creationId xmlns="" xmlns:a16="http://schemas.microsoft.com/office/drawing/2014/main" xmlns:a14="http://schemas.microsoft.com/office/drawing/2010/main" id="{CC61E8FC-9B4F-E342-9332-D5D1F7C81BDB}"/>
                  </a:ext>
                </a:extLst>
              </p:cNvPr>
              <p:cNvGraphicFramePr>
                <a:graphicFrameLocks/>
              </p:cNvGraphicFramePr>
              <p:nvPr>
                <p:extLst>
                  <p:ext uri="{D42A27DB-BD31-4B8C-83A1-F6EECF244321}">
                    <p14:modId xmlns="" xmlns:p14="http://schemas.microsoft.com/office/powerpoint/2010/main" xmlns:a14="http://schemas.microsoft.com/office/drawing/2010/main" val="3821810910"/>
                  </p:ext>
                </p:extLst>
              </p:nvPr>
            </p:nvGraphicFramePr>
            <p:xfrm>
              <a:off x="592214" y="2663915"/>
              <a:ext cx="7850216" cy="792480"/>
            </p:xfrm>
            <a:graphic>
              <a:graphicData uri="http://schemas.openxmlformats.org/drawingml/2006/table">
                <a:tbl>
                  <a:tblPr firstRow="1" bandRow="1">
                    <a:tableStyleId>{5940675A-B579-460E-94D1-54222C63F5DA}</a:tableStyleId>
                  </a:tblPr>
                  <a:tblGrid>
                    <a:gridCol w="893000">
                      <a:extLst>
                        <a:ext uri="{9D8B030D-6E8A-4147-A177-3AD203B41FA5}">
                          <a16:colId xmlns="" xmlns:a16="http://schemas.microsoft.com/office/drawing/2014/main" xmlns:a14="http://schemas.microsoft.com/office/drawing/2010/main" val="2966295983"/>
                        </a:ext>
                      </a:extLst>
                    </a:gridCol>
                    <a:gridCol w="993888">
                      <a:extLst>
                        <a:ext uri="{9D8B030D-6E8A-4147-A177-3AD203B41FA5}">
                          <a16:colId xmlns="" xmlns:a16="http://schemas.microsoft.com/office/drawing/2014/main" xmlns:a14="http://schemas.microsoft.com/office/drawing/2010/main" val="1978522415"/>
                        </a:ext>
                      </a:extLst>
                    </a:gridCol>
                    <a:gridCol w="993888">
                      <a:extLst>
                        <a:ext uri="{9D8B030D-6E8A-4147-A177-3AD203B41FA5}">
                          <a16:colId xmlns="" xmlns:a16="http://schemas.microsoft.com/office/drawing/2014/main" xmlns:a14="http://schemas.microsoft.com/office/drawing/2010/main" val="3337717745"/>
                        </a:ext>
                      </a:extLst>
                    </a:gridCol>
                    <a:gridCol w="993888">
                      <a:extLst>
                        <a:ext uri="{9D8B030D-6E8A-4147-A177-3AD203B41FA5}">
                          <a16:colId xmlns="" xmlns:a16="http://schemas.microsoft.com/office/drawing/2014/main" xmlns:a14="http://schemas.microsoft.com/office/drawing/2010/main" val="2146586366"/>
                        </a:ext>
                      </a:extLst>
                    </a:gridCol>
                    <a:gridCol w="993888">
                      <a:extLst>
                        <a:ext uri="{9D8B030D-6E8A-4147-A177-3AD203B41FA5}">
                          <a16:colId xmlns="" xmlns:a16="http://schemas.microsoft.com/office/drawing/2014/main" xmlns:a14="http://schemas.microsoft.com/office/drawing/2010/main" val="265890672"/>
                        </a:ext>
                      </a:extLst>
                    </a:gridCol>
                    <a:gridCol w="993888">
                      <a:extLst>
                        <a:ext uri="{9D8B030D-6E8A-4147-A177-3AD203B41FA5}">
                          <a16:colId xmlns="" xmlns:a16="http://schemas.microsoft.com/office/drawing/2014/main" xmlns:a14="http://schemas.microsoft.com/office/drawing/2010/main" val="411856453"/>
                        </a:ext>
                      </a:extLst>
                    </a:gridCol>
                    <a:gridCol w="993888">
                      <a:extLst>
                        <a:ext uri="{9D8B030D-6E8A-4147-A177-3AD203B41FA5}">
                          <a16:colId xmlns="" xmlns:a16="http://schemas.microsoft.com/office/drawing/2014/main" xmlns:a14="http://schemas.microsoft.com/office/drawing/2010/main" val="1054418612"/>
                        </a:ext>
                      </a:extLst>
                    </a:gridCol>
                    <a:gridCol w="993888">
                      <a:extLst>
                        <a:ext uri="{9D8B030D-6E8A-4147-A177-3AD203B41FA5}">
                          <a16:colId xmlns="" xmlns:a16="http://schemas.microsoft.com/office/drawing/2014/main" xmlns:a14="http://schemas.microsoft.com/office/drawing/2010/main" val="730396800"/>
                        </a:ext>
                      </a:extLst>
                    </a:gridCol>
                  </a:tblGrid>
                  <a:tr h="396240">
                    <a:tc>
                      <a:txBody>
                        <a:bodyPr/>
                        <a:lstStyle/>
                        <a:p>
                          <a:endParaRPr lang="zh-TW"/>
                        </a:p>
                      </a:txBody>
                      <a:tcPr>
                        <a:blipFill>
                          <a:blip r:embed="rId4"/>
                          <a:stretch>
                            <a:fillRect t="-3125" r="-784286" b="-121875"/>
                          </a:stretch>
                        </a:blipFill>
                      </a:tcPr>
                    </a:tc>
                    <a:tc>
                      <a:txBody>
                        <a:bodyPr/>
                        <a:lstStyle/>
                        <a:p>
                          <a:endParaRPr lang="zh-TW"/>
                        </a:p>
                      </a:txBody>
                      <a:tcPr>
                        <a:blipFill>
                          <a:blip r:embed="rId4"/>
                          <a:stretch>
                            <a:fillRect l="-88608" t="-3125" r="-594937" b="-121875"/>
                          </a:stretch>
                        </a:blipFill>
                      </a:tcPr>
                    </a:tc>
                    <a:tc>
                      <a:txBody>
                        <a:bodyPr/>
                        <a:lstStyle/>
                        <a:p>
                          <a:endParaRPr lang="zh-TW"/>
                        </a:p>
                      </a:txBody>
                      <a:tcPr>
                        <a:blipFill>
                          <a:blip r:embed="rId4"/>
                          <a:stretch>
                            <a:fillRect l="-191026" t="-3125" r="-502564" b="-121875"/>
                          </a:stretch>
                        </a:blipFill>
                      </a:tcPr>
                    </a:tc>
                    <a:tc>
                      <a:txBody>
                        <a:bodyPr/>
                        <a:lstStyle/>
                        <a:p>
                          <a:endParaRPr lang="zh-TW"/>
                        </a:p>
                      </a:txBody>
                      <a:tcPr>
                        <a:blipFill>
                          <a:blip r:embed="rId4"/>
                          <a:stretch>
                            <a:fillRect l="-287342" t="-3125" r="-396203" b="-121875"/>
                          </a:stretch>
                        </a:blipFill>
                      </a:tcPr>
                    </a:tc>
                    <a:tc>
                      <a:txBody>
                        <a:bodyPr/>
                        <a:lstStyle/>
                        <a:p>
                          <a:endParaRPr lang="zh-TW"/>
                        </a:p>
                      </a:txBody>
                      <a:tcPr>
                        <a:blipFill>
                          <a:blip r:embed="rId4"/>
                          <a:stretch>
                            <a:fillRect l="-392308" t="-3125" r="-301282" b="-121875"/>
                          </a:stretch>
                        </a:blipFill>
                      </a:tcPr>
                    </a:tc>
                    <a:tc>
                      <a:txBody>
                        <a:bodyPr/>
                        <a:lstStyle/>
                        <a:p>
                          <a:endParaRPr lang="zh-TW"/>
                        </a:p>
                      </a:txBody>
                      <a:tcPr>
                        <a:blipFill>
                          <a:blip r:embed="rId4"/>
                          <a:stretch>
                            <a:fillRect l="-492308" t="-3125" r="-201282" b="-121875"/>
                          </a:stretch>
                        </a:blipFill>
                      </a:tcPr>
                    </a:tc>
                    <a:tc>
                      <a:txBody>
                        <a:bodyPr/>
                        <a:lstStyle/>
                        <a:p>
                          <a:endParaRPr lang="zh-TW"/>
                        </a:p>
                      </a:txBody>
                      <a:tcPr>
                        <a:blipFill>
                          <a:blip r:embed="rId4"/>
                          <a:stretch>
                            <a:fillRect l="-584810" t="-3125" r="-98734" b="-121875"/>
                          </a:stretch>
                        </a:blipFill>
                      </a:tcPr>
                    </a:tc>
                    <a:tc>
                      <a:txBody>
                        <a:bodyPr/>
                        <a:lstStyle/>
                        <a:p>
                          <a:endParaRPr lang="zh-TW"/>
                        </a:p>
                      </a:txBody>
                      <a:tcPr>
                        <a:blipFill>
                          <a:blip r:embed="rId4"/>
                          <a:stretch>
                            <a:fillRect l="-693590" t="-3125" b="-121875"/>
                          </a:stretch>
                        </a:blipFill>
                      </a:tcPr>
                    </a:tc>
                    <a:extLst>
                      <a:ext uri="{0D108BD9-81ED-4DB2-BD59-A6C34878D82A}">
                        <a16:rowId xmlns="" xmlns:a16="http://schemas.microsoft.com/office/drawing/2014/main" xmlns:a14="http://schemas.microsoft.com/office/drawing/2010/main" val="2846961552"/>
                      </a:ext>
                    </a:extLst>
                  </a:tr>
                  <a:tr h="396240">
                    <a:tc>
                      <a:txBody>
                        <a:bodyPr/>
                        <a:lstStyle/>
                        <a:p>
                          <a:pPr algn="ctr"/>
                          <a:r>
                            <a:rPr lang="en-US" altLang="zh-TW" sz="2000" dirty="0"/>
                            <a:t>0</a:t>
                          </a:r>
                          <a:endParaRPr lang="zh-TW" altLang="en-US" sz="2000" dirty="0"/>
                        </a:p>
                      </a:txBody>
                      <a:tcPr/>
                    </a:tc>
                    <a:tc>
                      <a:txBody>
                        <a:bodyPr/>
                        <a:lstStyle/>
                        <a:p>
                          <a:pPr algn="ctr"/>
                          <a:r>
                            <a:rPr lang="en-US" altLang="zh-TW" sz="2000" dirty="0"/>
                            <a:t>0</a:t>
                          </a:r>
                          <a:endParaRPr lang="zh-TW" altLang="en-US" sz="2000" dirty="0"/>
                        </a:p>
                      </a:txBody>
                      <a:tcPr/>
                    </a:tc>
                    <a:tc>
                      <a:txBody>
                        <a:bodyPr/>
                        <a:lstStyle/>
                        <a:p>
                          <a:pPr algn="ctr"/>
                          <a:r>
                            <a:rPr lang="en-US" altLang="zh-TW" sz="2000" dirty="0"/>
                            <a:t>1</a:t>
                          </a:r>
                          <a:endParaRPr lang="zh-TW" altLang="en-US" sz="2000" dirty="0"/>
                        </a:p>
                      </a:txBody>
                      <a:tcPr/>
                    </a:tc>
                    <a:tc>
                      <a:txBody>
                        <a:bodyPr/>
                        <a:lstStyle/>
                        <a:p>
                          <a:pPr algn="ctr"/>
                          <a:r>
                            <a:rPr lang="en-US" altLang="zh-TW" sz="2000" dirty="0"/>
                            <a:t>BW</a:t>
                          </a:r>
                          <a:endParaRPr lang="zh-TW" altLang="en-US" sz="2000" dirty="0"/>
                        </a:p>
                      </a:txBody>
                      <a:tcPr/>
                    </a:tc>
                    <a:tc>
                      <a:txBody>
                        <a:bodyPr/>
                        <a:lstStyle/>
                        <a:p>
                          <a:pPr algn="ctr"/>
                          <a:r>
                            <a:rPr lang="en-US" altLang="zh-TW" sz="2000" dirty="0"/>
                            <a:t>N</a:t>
                          </a:r>
                          <a:endParaRPr lang="zh-TW" altLang="en-US" sz="2000" dirty="0"/>
                        </a:p>
                      </a:txBody>
                      <a:tcPr/>
                    </a:tc>
                    <a:tc>
                      <a:txBody>
                        <a:bodyPr/>
                        <a:lstStyle/>
                        <a:p>
                          <a:pPr algn="ctr"/>
                          <a:r>
                            <a:rPr lang="en-US" altLang="zh-TW" sz="2000" dirty="0"/>
                            <a:t>F</a:t>
                          </a:r>
                          <a:endParaRPr lang="zh-TW" altLang="en-US" sz="2000" dirty="0"/>
                        </a:p>
                      </a:txBody>
                      <a:tcPr/>
                    </a:tc>
                    <a:tc>
                      <a:txBody>
                        <a:bodyPr/>
                        <a:lstStyle/>
                        <a:p>
                          <a:pPr algn="ctr"/>
                          <a:r>
                            <a:rPr lang="en-US" altLang="zh-TW" sz="2000" dirty="0"/>
                            <a:t>X</a:t>
                          </a:r>
                          <a:endParaRPr lang="zh-TW" altLang="en-US" sz="2000" dirty="0"/>
                        </a:p>
                      </a:txBody>
                      <a:tcPr/>
                    </a:tc>
                    <a:tc>
                      <a:txBody>
                        <a:bodyPr/>
                        <a:lstStyle/>
                        <a:p>
                          <a:pPr algn="ctr"/>
                          <a:r>
                            <a:rPr lang="en-US" altLang="zh-TW" sz="2000" dirty="0"/>
                            <a:t>X</a:t>
                          </a:r>
                          <a:endParaRPr lang="zh-TW" altLang="en-US" sz="2000" dirty="0"/>
                        </a:p>
                      </a:txBody>
                      <a:tcPr/>
                    </a:tc>
                    <a:extLst>
                      <a:ext uri="{0D108BD9-81ED-4DB2-BD59-A6C34878D82A}">
                        <a16:rowId xmlns="" xmlns:a16="http://schemas.microsoft.com/office/drawing/2014/main" xmlns:a14="http://schemas.microsoft.com/office/drawing/2010/main" val="962478893"/>
                      </a:ext>
                    </a:extLst>
                  </a:tr>
                </a:tbl>
              </a:graphicData>
            </a:graphic>
          </p:graphicFrame>
        </mc:Fallback>
      </mc:AlternateContent>
      <p:graphicFrame>
        <p:nvGraphicFramePr>
          <p:cNvPr id="7" name="內容版面配置區 4">
            <a:extLst>
              <a:ext uri="{FF2B5EF4-FFF2-40B4-BE49-F238E27FC236}">
                <a16:creationId xmlns="" xmlns:a16="http://schemas.microsoft.com/office/drawing/2014/main" id="{CD75B13E-C30D-6943-9076-4F9A7270DDA5}"/>
              </a:ext>
            </a:extLst>
          </p:cNvPr>
          <p:cNvGraphicFramePr>
            <a:graphicFrameLocks/>
          </p:cNvGraphicFramePr>
          <p:nvPr>
            <p:extLst>
              <p:ext uri="{D42A27DB-BD31-4B8C-83A1-F6EECF244321}">
                <p14:modId xmlns:p14="http://schemas.microsoft.com/office/powerpoint/2010/main" val="3225291265"/>
              </p:ext>
            </p:extLst>
          </p:nvPr>
        </p:nvGraphicFramePr>
        <p:xfrm>
          <a:off x="592214" y="3542694"/>
          <a:ext cx="7850216" cy="1188720"/>
        </p:xfrm>
        <a:graphic>
          <a:graphicData uri="http://schemas.openxmlformats.org/drawingml/2006/table">
            <a:tbl>
              <a:tblPr firstRow="1" bandRow="1">
                <a:tableStyleId>{2D5ABB26-0587-4C30-8999-92F81FD0307C}</a:tableStyleId>
              </a:tblPr>
              <a:tblGrid>
                <a:gridCol w="2674641">
                  <a:extLst>
                    <a:ext uri="{9D8B030D-6E8A-4147-A177-3AD203B41FA5}">
                      <a16:colId xmlns="" xmlns:a16="http://schemas.microsoft.com/office/drawing/2014/main" val="2966295983"/>
                    </a:ext>
                  </a:extLst>
                </a:gridCol>
                <a:gridCol w="2467195">
                  <a:extLst>
                    <a:ext uri="{9D8B030D-6E8A-4147-A177-3AD203B41FA5}">
                      <a16:colId xmlns="" xmlns:a16="http://schemas.microsoft.com/office/drawing/2014/main" val="1978522415"/>
                    </a:ext>
                  </a:extLst>
                </a:gridCol>
                <a:gridCol w="2708380">
                  <a:extLst>
                    <a:ext uri="{9D8B030D-6E8A-4147-A177-3AD203B41FA5}">
                      <a16:colId xmlns="" xmlns:a16="http://schemas.microsoft.com/office/drawing/2014/main" val="333771774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dirty="0"/>
                        <a:t>BW=0 </a:t>
                      </a:r>
                      <a:r>
                        <a:rPr lang="en-US" altLang="zh-TW" sz="2000" dirty="0">
                          <a:sym typeface="Wingdings" pitchFamily="2" charset="2"/>
                        </a:rPr>
                        <a:t> 4-bit mode</a:t>
                      </a:r>
                      <a:endParaRPr lang="zh-TW" alt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dirty="0"/>
                        <a:t>N=0 </a:t>
                      </a:r>
                      <a:r>
                        <a:rPr lang="en-US" altLang="zh-TW" sz="2000" dirty="0">
                          <a:sym typeface="Wingdings" pitchFamily="2" charset="2"/>
                        </a:rPr>
                        <a:t> 1-line mode</a:t>
                      </a:r>
                      <a:endParaRPr lang="zh-TW" altLang="en-US" sz="20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dirty="0"/>
                        <a:t>F=0 </a:t>
                      </a:r>
                      <a:r>
                        <a:rPr lang="en-US" altLang="zh-TW" sz="2000" dirty="0">
                          <a:sym typeface="Wingdings" pitchFamily="2" charset="2"/>
                        </a:rPr>
                        <a:t> 5x7 pixels</a:t>
                      </a:r>
                      <a:endParaRPr lang="zh-TW" altLang="en-US" sz="20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28469615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dirty="0"/>
                        <a:t>BW=1 </a:t>
                      </a:r>
                      <a:r>
                        <a:rPr lang="en-US" altLang="zh-TW" sz="2000" dirty="0">
                          <a:sym typeface="Wingdings" pitchFamily="2" charset="2"/>
                        </a:rPr>
                        <a:t> 8-bit mode</a:t>
                      </a:r>
                      <a:endParaRPr lang="zh-TW" alt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dirty="0"/>
                        <a:t>N=1 </a:t>
                      </a:r>
                      <a:r>
                        <a:rPr lang="en-US" altLang="zh-TW" sz="2000" dirty="0">
                          <a:sym typeface="Wingdings" pitchFamily="2" charset="2"/>
                        </a:rPr>
                        <a:t> 2-line mode</a:t>
                      </a:r>
                      <a:endParaRPr lang="zh-TW" altLang="en-US" sz="20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dirty="0"/>
                        <a:t>F=1 </a:t>
                      </a:r>
                      <a:r>
                        <a:rPr lang="en-US" altLang="zh-TW" sz="2000" dirty="0">
                          <a:sym typeface="Wingdings" pitchFamily="2" charset="2"/>
                        </a:rPr>
                        <a:t> 5x10 pixels</a:t>
                      </a:r>
                      <a:endParaRPr lang="zh-TW" altLang="en-US" sz="20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962478893"/>
                  </a:ext>
                </a:extLst>
              </a:tr>
              <a:tr h="370840">
                <a:tc>
                  <a:txBody>
                    <a:bodyPr/>
                    <a:lstStyle/>
                    <a:p>
                      <a:pPr algn="l"/>
                      <a:r>
                        <a:rPr lang="en-US" altLang="zh-TW" sz="2000" dirty="0"/>
                        <a:t>X= don’t care, 0 or 1</a:t>
                      </a:r>
                      <a:endParaRPr lang="zh-TW" altLang="en-US" sz="2000" dirty="0"/>
                    </a:p>
                  </a:txBody>
                  <a:tcPr/>
                </a:tc>
                <a:tc>
                  <a:txBody>
                    <a:bodyPr/>
                    <a:lstStyle/>
                    <a:p>
                      <a:pPr algn="ctr"/>
                      <a:endParaRPr lang="zh-TW" altLang="en-US" sz="2000" dirty="0"/>
                    </a:p>
                  </a:txBody>
                  <a:tcPr/>
                </a:tc>
                <a:tc>
                  <a:txBody>
                    <a:bodyPr/>
                    <a:lstStyle/>
                    <a:p>
                      <a:pPr algn="ctr"/>
                      <a:endParaRPr lang="zh-TW" altLang="en-US" sz="2000" dirty="0"/>
                    </a:p>
                  </a:txBody>
                  <a:tcPr/>
                </a:tc>
                <a:extLst>
                  <a:ext uri="{0D108BD9-81ED-4DB2-BD59-A6C34878D82A}">
                    <a16:rowId xmlns="" xmlns:a16="http://schemas.microsoft.com/office/drawing/2014/main" val="3996313825"/>
                  </a:ext>
                </a:extLst>
              </a:tr>
            </a:tbl>
          </a:graphicData>
        </a:graphic>
      </p:graphicFrame>
    </p:spTree>
    <p:extLst>
      <p:ext uri="{BB962C8B-B14F-4D97-AF65-F5344CB8AC3E}">
        <p14:creationId xmlns:p14="http://schemas.microsoft.com/office/powerpoint/2010/main" val="3968458239"/>
      </p:ext>
    </p:extLst>
  </p:cSld>
  <p:clrMapOvr>
    <a:masterClrMapping/>
  </p:clrMapOvr>
  <p:transition spd="med">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5FE19A9F-1A6D-814B-8865-9F3B011FE320}"/>
              </a:ext>
            </a:extLst>
          </p:cNvPr>
          <p:cNvSpPr>
            <a:spLocks noGrp="1"/>
          </p:cNvSpPr>
          <p:nvPr>
            <p:ph type="title"/>
          </p:nvPr>
        </p:nvSpPr>
        <p:spPr/>
        <p:txBody>
          <a:bodyPr/>
          <a:lstStyle/>
          <a:p>
            <a:r>
              <a:rPr kumimoji="1" lang="en-US" altLang="zh-TW" dirty="0"/>
              <a:t>Display mode</a:t>
            </a:r>
            <a:endParaRPr kumimoji="1" lang="zh-TW" altLang="en-US" dirty="0"/>
          </a:p>
        </p:txBody>
      </p:sp>
      <p:sp>
        <p:nvSpPr>
          <p:cNvPr id="4" name="投影片編號版面配置區 3">
            <a:extLst>
              <a:ext uri="{FF2B5EF4-FFF2-40B4-BE49-F238E27FC236}">
                <a16:creationId xmlns="" xmlns:a16="http://schemas.microsoft.com/office/drawing/2014/main" id="{C5DE7416-8A7B-0246-A255-FEB0B1A21DD5}"/>
              </a:ext>
            </a:extLst>
          </p:cNvPr>
          <p:cNvSpPr>
            <a:spLocks noGrp="1"/>
          </p:cNvSpPr>
          <p:nvPr>
            <p:ph type="sldNum" sz="quarter" idx="12"/>
          </p:nvPr>
        </p:nvSpPr>
        <p:spPr/>
        <p:txBody>
          <a:bodyPr/>
          <a:lstStyle/>
          <a:p>
            <a:fld id="{B6E0B0A6-70CB-4CB1-BAEB-8949881E3F44}" type="slidenum">
              <a:rPr lang="en-US" altLang="zh-TW" smtClean="0"/>
              <a:pPr/>
              <a:t>25</a:t>
            </a:fld>
            <a:endParaRPr lang="en-US" altLang="zh-TW"/>
          </a:p>
        </p:txBody>
      </p:sp>
      <mc:AlternateContent xmlns:mc="http://schemas.openxmlformats.org/markup-compatibility/2006" xmlns:a14="http://schemas.microsoft.com/office/drawing/2010/main">
        <mc:Choice Requires="a14">
          <p:graphicFrame>
            <p:nvGraphicFramePr>
              <p:cNvPr id="5" name="內容版面配置區 4">
                <a:extLst>
                  <a:ext uri="{FF2B5EF4-FFF2-40B4-BE49-F238E27FC236}">
                    <a16:creationId xmlns="" xmlns:a16="http://schemas.microsoft.com/office/drawing/2014/main" id="{77406AEF-8F01-EC46-B27D-0DB51579BF65}"/>
                  </a:ext>
                </a:extLst>
              </p:cNvPr>
              <p:cNvGraphicFramePr>
                <a:graphicFrameLocks/>
              </p:cNvGraphicFramePr>
              <p:nvPr/>
            </p:nvGraphicFramePr>
            <p:xfrm>
              <a:off x="592214" y="1718810"/>
              <a:ext cx="1774541" cy="792480"/>
            </p:xfrm>
            <a:graphic>
              <a:graphicData uri="http://schemas.openxmlformats.org/drawingml/2006/table">
                <a:tbl>
                  <a:tblPr firstRow="1" bandRow="1">
                    <a:tableStyleId>{5940675A-B579-460E-94D1-54222C63F5DA}</a:tableStyleId>
                  </a:tblPr>
                  <a:tblGrid>
                    <a:gridCol w="839830">
                      <a:extLst>
                        <a:ext uri="{9D8B030D-6E8A-4147-A177-3AD203B41FA5}">
                          <a16:colId xmlns="" xmlns:a16="http://schemas.microsoft.com/office/drawing/2014/main" val="2966295983"/>
                        </a:ext>
                      </a:extLst>
                    </a:gridCol>
                    <a:gridCol w="934711">
                      <a:extLst>
                        <a:ext uri="{9D8B030D-6E8A-4147-A177-3AD203B41FA5}">
                          <a16:colId xmlns="" xmlns:a16="http://schemas.microsoft.com/office/drawing/2014/main" val="197852241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2000" b="0" i="1" smtClean="0">
                                    <a:latin typeface="Cambria Math" panose="02040503050406030204" pitchFamily="18" charset="0"/>
                                  </a:rPr>
                                  <m:t>𝑅𝑆</m:t>
                                </m:r>
                              </m:oMath>
                            </m:oMathPara>
                          </a14:m>
                          <a:endParaRPr lang="zh-TW" alt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2000" b="0" i="1" smtClean="0">
                                    <a:latin typeface="Cambria Math" panose="02040503050406030204" pitchFamily="18" charset="0"/>
                                  </a:rPr>
                                  <m:t>𝑅</m:t>
                                </m:r>
                                <m:r>
                                  <a:rPr lang="en-US" altLang="zh-TW" sz="2000" b="0" i="1" smtClean="0">
                                    <a:latin typeface="Cambria Math" panose="02040503050406030204" pitchFamily="18" charset="0"/>
                                  </a:rPr>
                                  <m:t>/</m:t>
                                </m:r>
                                <m:acc>
                                  <m:accPr>
                                    <m:chr m:val="̅"/>
                                    <m:ctrlPr>
                                      <a:rPr lang="en-US" altLang="zh-TW" sz="2000" b="0" i="1" smtClean="0">
                                        <a:latin typeface="Cambria Math" panose="02040503050406030204" pitchFamily="18" charset="0"/>
                                      </a:rPr>
                                    </m:ctrlPr>
                                  </m:accPr>
                                  <m:e>
                                    <m:r>
                                      <a:rPr lang="en-US" altLang="zh-TW" sz="2000" b="0" i="1" smtClean="0">
                                        <a:latin typeface="Cambria Math" panose="02040503050406030204" pitchFamily="18" charset="0"/>
                                      </a:rPr>
                                      <m:t>𝑊</m:t>
                                    </m:r>
                                  </m:e>
                                </m:acc>
                              </m:oMath>
                            </m:oMathPara>
                          </a14:m>
                          <a:endParaRPr lang="zh-TW" altLang="en-US" sz="20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2846961552"/>
                      </a:ext>
                    </a:extLst>
                  </a:tr>
                  <a:tr h="370840">
                    <a:tc>
                      <a:txBody>
                        <a:bodyPr/>
                        <a:lstStyle/>
                        <a:p>
                          <a:pPr algn="ctr"/>
                          <a:r>
                            <a:rPr lang="en-US" altLang="zh-TW" sz="2000" dirty="0"/>
                            <a:t>0</a:t>
                          </a:r>
                          <a:endParaRPr lang="zh-TW" altLang="en-US" sz="2000" dirty="0"/>
                        </a:p>
                      </a:txBody>
                      <a:tcPr/>
                    </a:tc>
                    <a:tc>
                      <a:txBody>
                        <a:bodyPr/>
                        <a:lstStyle/>
                        <a:p>
                          <a:pPr algn="ctr"/>
                          <a:r>
                            <a:rPr lang="en-US" altLang="zh-TW" sz="2000" dirty="0"/>
                            <a:t>0</a:t>
                          </a:r>
                          <a:endParaRPr lang="zh-TW" altLang="en-US" sz="2000" dirty="0"/>
                        </a:p>
                      </a:txBody>
                      <a:tcPr/>
                    </a:tc>
                    <a:extLst>
                      <a:ext uri="{0D108BD9-81ED-4DB2-BD59-A6C34878D82A}">
                        <a16:rowId xmlns="" xmlns:a16="http://schemas.microsoft.com/office/drawing/2014/main" val="962478893"/>
                      </a:ext>
                    </a:extLst>
                  </a:tr>
                </a:tbl>
              </a:graphicData>
            </a:graphic>
          </p:graphicFrame>
        </mc:Choice>
        <mc:Fallback xmlns="">
          <p:graphicFrame>
            <p:nvGraphicFramePr>
              <p:cNvPr id="5" name="內容版面配置區 4">
                <a:extLst>
                  <a:ext uri="{FF2B5EF4-FFF2-40B4-BE49-F238E27FC236}">
                    <a16:creationId xmlns="" xmlns:a16="http://schemas.microsoft.com/office/drawing/2014/main" xmlns:a14="http://schemas.microsoft.com/office/drawing/2010/main" id="{77406AEF-8F01-EC46-B27D-0DB51579BF65}"/>
                  </a:ext>
                </a:extLst>
              </p:cNvPr>
              <p:cNvGraphicFramePr>
                <a:graphicFrameLocks/>
              </p:cNvGraphicFramePr>
              <p:nvPr/>
            </p:nvGraphicFramePr>
            <p:xfrm>
              <a:off x="592214" y="1718810"/>
              <a:ext cx="1774541" cy="792480"/>
            </p:xfrm>
            <a:graphic>
              <a:graphicData uri="http://schemas.openxmlformats.org/drawingml/2006/table">
                <a:tbl>
                  <a:tblPr firstRow="1" bandRow="1">
                    <a:tableStyleId>{5940675A-B579-460E-94D1-54222C63F5DA}</a:tableStyleId>
                  </a:tblPr>
                  <a:tblGrid>
                    <a:gridCol w="839830">
                      <a:extLst>
                        <a:ext uri="{9D8B030D-6E8A-4147-A177-3AD203B41FA5}">
                          <a16:colId xmlns="" xmlns:a16="http://schemas.microsoft.com/office/drawing/2014/main" xmlns:a14="http://schemas.microsoft.com/office/drawing/2010/main" val="2966295983"/>
                        </a:ext>
                      </a:extLst>
                    </a:gridCol>
                    <a:gridCol w="934711">
                      <a:extLst>
                        <a:ext uri="{9D8B030D-6E8A-4147-A177-3AD203B41FA5}">
                          <a16:colId xmlns="" xmlns:a16="http://schemas.microsoft.com/office/drawing/2014/main" xmlns:a14="http://schemas.microsoft.com/office/drawing/2010/main" val="1978522415"/>
                        </a:ext>
                      </a:extLst>
                    </a:gridCol>
                  </a:tblGrid>
                  <a:tr h="396240">
                    <a:tc>
                      <a:txBody>
                        <a:bodyPr/>
                        <a:lstStyle/>
                        <a:p>
                          <a:endParaRPr lang="zh-TW"/>
                        </a:p>
                      </a:txBody>
                      <a:tcPr>
                        <a:blipFill>
                          <a:blip r:embed="rId2"/>
                          <a:stretch>
                            <a:fillRect t="-3125" r="-110448" b="-121875"/>
                          </a:stretch>
                        </a:blipFill>
                      </a:tcPr>
                    </a:tc>
                    <a:tc>
                      <a:txBody>
                        <a:bodyPr/>
                        <a:lstStyle/>
                        <a:p>
                          <a:endParaRPr lang="zh-TW"/>
                        </a:p>
                      </a:txBody>
                      <a:tcPr>
                        <a:blipFill>
                          <a:blip r:embed="rId2"/>
                          <a:stretch>
                            <a:fillRect l="-90541" t="-3125" b="-121875"/>
                          </a:stretch>
                        </a:blipFill>
                      </a:tcPr>
                    </a:tc>
                    <a:extLst>
                      <a:ext uri="{0D108BD9-81ED-4DB2-BD59-A6C34878D82A}">
                        <a16:rowId xmlns="" xmlns:a16="http://schemas.microsoft.com/office/drawing/2014/main" xmlns:a14="http://schemas.microsoft.com/office/drawing/2010/main" val="2846961552"/>
                      </a:ext>
                    </a:extLst>
                  </a:tr>
                  <a:tr h="396240">
                    <a:tc>
                      <a:txBody>
                        <a:bodyPr/>
                        <a:lstStyle/>
                        <a:p>
                          <a:pPr algn="ctr"/>
                          <a:r>
                            <a:rPr lang="en-US" altLang="zh-TW" sz="2000" dirty="0"/>
                            <a:t>0</a:t>
                          </a:r>
                          <a:endParaRPr lang="zh-TW" altLang="en-US" sz="2000" dirty="0"/>
                        </a:p>
                      </a:txBody>
                      <a:tcPr/>
                    </a:tc>
                    <a:tc>
                      <a:txBody>
                        <a:bodyPr/>
                        <a:lstStyle/>
                        <a:p>
                          <a:pPr algn="ctr"/>
                          <a:r>
                            <a:rPr lang="en-US" altLang="zh-TW" sz="2000" dirty="0"/>
                            <a:t>0</a:t>
                          </a:r>
                          <a:endParaRPr lang="zh-TW" altLang="en-US" sz="2000" dirty="0"/>
                        </a:p>
                      </a:txBody>
                      <a:tcPr/>
                    </a:tc>
                    <a:extLst>
                      <a:ext uri="{0D108BD9-81ED-4DB2-BD59-A6C34878D82A}">
                        <a16:rowId xmlns="" xmlns:a16="http://schemas.microsoft.com/office/drawing/2014/main" xmlns:a14="http://schemas.microsoft.com/office/drawing/2010/main" val="96247889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內容版面配置區 4">
                <a:extLst>
                  <a:ext uri="{FF2B5EF4-FFF2-40B4-BE49-F238E27FC236}">
                    <a16:creationId xmlns="" xmlns:a16="http://schemas.microsoft.com/office/drawing/2014/main" id="{CC61E8FC-9B4F-E342-9332-D5D1F7C81BDB}"/>
                  </a:ext>
                </a:extLst>
              </p:cNvPr>
              <p:cNvGraphicFramePr>
                <a:graphicFrameLocks/>
              </p:cNvGraphicFramePr>
              <p:nvPr>
                <p:extLst>
                  <p:ext uri="{D42A27DB-BD31-4B8C-83A1-F6EECF244321}">
                    <p14:modId xmlns:p14="http://schemas.microsoft.com/office/powerpoint/2010/main" val="1081121251"/>
                  </p:ext>
                </p:extLst>
              </p:nvPr>
            </p:nvGraphicFramePr>
            <p:xfrm>
              <a:off x="592214" y="2663915"/>
              <a:ext cx="7850216" cy="792480"/>
            </p:xfrm>
            <a:graphic>
              <a:graphicData uri="http://schemas.openxmlformats.org/drawingml/2006/table">
                <a:tbl>
                  <a:tblPr firstRow="1" bandRow="1">
                    <a:tableStyleId>{5940675A-B579-460E-94D1-54222C63F5DA}</a:tableStyleId>
                  </a:tblPr>
                  <a:tblGrid>
                    <a:gridCol w="893000">
                      <a:extLst>
                        <a:ext uri="{9D8B030D-6E8A-4147-A177-3AD203B41FA5}">
                          <a16:colId xmlns="" xmlns:a16="http://schemas.microsoft.com/office/drawing/2014/main" val="2966295983"/>
                        </a:ext>
                      </a:extLst>
                    </a:gridCol>
                    <a:gridCol w="993888">
                      <a:extLst>
                        <a:ext uri="{9D8B030D-6E8A-4147-A177-3AD203B41FA5}">
                          <a16:colId xmlns="" xmlns:a16="http://schemas.microsoft.com/office/drawing/2014/main" val="1978522415"/>
                        </a:ext>
                      </a:extLst>
                    </a:gridCol>
                    <a:gridCol w="993888">
                      <a:extLst>
                        <a:ext uri="{9D8B030D-6E8A-4147-A177-3AD203B41FA5}">
                          <a16:colId xmlns="" xmlns:a16="http://schemas.microsoft.com/office/drawing/2014/main" val="3337717745"/>
                        </a:ext>
                      </a:extLst>
                    </a:gridCol>
                    <a:gridCol w="993888">
                      <a:extLst>
                        <a:ext uri="{9D8B030D-6E8A-4147-A177-3AD203B41FA5}">
                          <a16:colId xmlns="" xmlns:a16="http://schemas.microsoft.com/office/drawing/2014/main" val="2146586366"/>
                        </a:ext>
                      </a:extLst>
                    </a:gridCol>
                    <a:gridCol w="993888">
                      <a:extLst>
                        <a:ext uri="{9D8B030D-6E8A-4147-A177-3AD203B41FA5}">
                          <a16:colId xmlns="" xmlns:a16="http://schemas.microsoft.com/office/drawing/2014/main" val="265890672"/>
                        </a:ext>
                      </a:extLst>
                    </a:gridCol>
                    <a:gridCol w="993888">
                      <a:extLst>
                        <a:ext uri="{9D8B030D-6E8A-4147-A177-3AD203B41FA5}">
                          <a16:colId xmlns="" xmlns:a16="http://schemas.microsoft.com/office/drawing/2014/main" val="411856453"/>
                        </a:ext>
                      </a:extLst>
                    </a:gridCol>
                    <a:gridCol w="993888">
                      <a:extLst>
                        <a:ext uri="{9D8B030D-6E8A-4147-A177-3AD203B41FA5}">
                          <a16:colId xmlns="" xmlns:a16="http://schemas.microsoft.com/office/drawing/2014/main" val="1054418612"/>
                        </a:ext>
                      </a:extLst>
                    </a:gridCol>
                    <a:gridCol w="993888">
                      <a:extLst>
                        <a:ext uri="{9D8B030D-6E8A-4147-A177-3AD203B41FA5}">
                          <a16:colId xmlns="" xmlns:a16="http://schemas.microsoft.com/office/drawing/2014/main" val="73039680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2000" b="0" i="1" smtClean="0">
                                    <a:latin typeface="Cambria Math" panose="02040503050406030204" pitchFamily="18" charset="0"/>
                                  </a:rPr>
                                  <m:t>𝐷𝐵</m:t>
                                </m:r>
                                <m:r>
                                  <a:rPr lang="en-US" altLang="zh-TW" sz="2000" b="0" i="1" smtClean="0">
                                    <a:latin typeface="Cambria Math" panose="02040503050406030204" pitchFamily="18" charset="0"/>
                                  </a:rPr>
                                  <m:t>7</m:t>
                                </m:r>
                              </m:oMath>
                            </m:oMathPara>
                          </a14:m>
                          <a:endParaRPr lang="zh-TW" alt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2000" b="0" i="1" smtClean="0">
                                    <a:latin typeface="Cambria Math" panose="02040503050406030204" pitchFamily="18" charset="0"/>
                                  </a:rPr>
                                  <m:t>𝐷𝐵</m:t>
                                </m:r>
                                <m:r>
                                  <a:rPr lang="en-US" altLang="zh-TW" sz="2000" b="0" i="1" smtClean="0">
                                    <a:latin typeface="Cambria Math" panose="02040503050406030204" pitchFamily="18" charset="0"/>
                                  </a:rPr>
                                  <m:t>6</m:t>
                                </m:r>
                              </m:oMath>
                            </m:oMathPara>
                          </a14:m>
                          <a:endParaRPr lang="zh-TW" altLang="en-US" sz="20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2000" b="0" i="1" smtClean="0">
                                    <a:latin typeface="Cambria Math" panose="02040503050406030204" pitchFamily="18" charset="0"/>
                                  </a:rPr>
                                  <m:t>𝐷𝐵</m:t>
                                </m:r>
                                <m:r>
                                  <a:rPr lang="en-US" altLang="zh-TW" sz="2000" b="0" i="1" smtClean="0">
                                    <a:latin typeface="Cambria Math" panose="02040503050406030204" pitchFamily="18" charset="0"/>
                                  </a:rPr>
                                  <m:t>5</m:t>
                                </m:r>
                              </m:oMath>
                            </m:oMathPara>
                          </a14:m>
                          <a:endParaRPr lang="zh-TW" altLang="en-US" sz="20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2000" b="0" i="1" smtClean="0">
                                    <a:latin typeface="Cambria Math" panose="02040503050406030204" pitchFamily="18" charset="0"/>
                                  </a:rPr>
                                  <m:t>𝐷𝐵</m:t>
                                </m:r>
                                <m:r>
                                  <a:rPr lang="en-US" altLang="zh-TW" sz="2000" b="0" i="1" smtClean="0">
                                    <a:latin typeface="Cambria Math" panose="02040503050406030204" pitchFamily="18" charset="0"/>
                                  </a:rPr>
                                  <m:t>4</m:t>
                                </m:r>
                              </m:oMath>
                            </m:oMathPara>
                          </a14:m>
                          <a:endParaRPr lang="zh-TW" altLang="en-US" sz="20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2000" b="0" i="1" smtClean="0">
                                    <a:latin typeface="Cambria Math" panose="02040503050406030204" pitchFamily="18" charset="0"/>
                                  </a:rPr>
                                  <m:t>𝐷𝐵</m:t>
                                </m:r>
                                <m:r>
                                  <a:rPr lang="en-US" altLang="zh-TW" sz="2000" b="0" i="1" smtClean="0">
                                    <a:latin typeface="Cambria Math" panose="02040503050406030204" pitchFamily="18" charset="0"/>
                                  </a:rPr>
                                  <m:t>3</m:t>
                                </m:r>
                              </m:oMath>
                            </m:oMathPara>
                          </a14:m>
                          <a:endParaRPr lang="zh-TW" altLang="en-US" sz="20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2000" b="0" i="1" smtClean="0">
                                    <a:latin typeface="Cambria Math" panose="02040503050406030204" pitchFamily="18" charset="0"/>
                                  </a:rPr>
                                  <m:t>𝐷𝐵</m:t>
                                </m:r>
                                <m:r>
                                  <a:rPr lang="en-US" altLang="zh-TW" sz="2000" b="0" i="1" smtClean="0">
                                    <a:latin typeface="Cambria Math" panose="02040503050406030204" pitchFamily="18" charset="0"/>
                                  </a:rPr>
                                  <m:t>2</m:t>
                                </m:r>
                              </m:oMath>
                            </m:oMathPara>
                          </a14:m>
                          <a:endParaRPr lang="zh-TW" altLang="en-US" sz="20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2000" b="0" i="1" smtClean="0">
                                    <a:latin typeface="Cambria Math" panose="02040503050406030204" pitchFamily="18" charset="0"/>
                                  </a:rPr>
                                  <m:t>𝐷𝐵</m:t>
                                </m:r>
                                <m:r>
                                  <a:rPr lang="en-US" altLang="zh-TW" sz="2000" b="0" i="1" smtClean="0">
                                    <a:latin typeface="Cambria Math" panose="02040503050406030204" pitchFamily="18" charset="0"/>
                                  </a:rPr>
                                  <m:t>1</m:t>
                                </m:r>
                              </m:oMath>
                            </m:oMathPara>
                          </a14:m>
                          <a:endParaRPr lang="zh-TW" altLang="en-US" sz="20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2000" b="0" i="1" smtClean="0">
                                    <a:latin typeface="Cambria Math" panose="02040503050406030204" pitchFamily="18" charset="0"/>
                                  </a:rPr>
                                  <m:t>𝐷𝐵</m:t>
                                </m:r>
                                <m:r>
                                  <a:rPr lang="en-US" altLang="zh-TW" sz="2000" b="0" i="1" smtClean="0">
                                    <a:latin typeface="Cambria Math" panose="02040503050406030204" pitchFamily="18" charset="0"/>
                                  </a:rPr>
                                  <m:t>0</m:t>
                                </m:r>
                              </m:oMath>
                            </m:oMathPara>
                          </a14:m>
                          <a:endParaRPr lang="zh-TW" altLang="en-US" sz="20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2846961552"/>
                      </a:ext>
                    </a:extLst>
                  </a:tr>
                  <a:tr h="370840">
                    <a:tc>
                      <a:txBody>
                        <a:bodyPr/>
                        <a:lstStyle/>
                        <a:p>
                          <a:pPr algn="ctr"/>
                          <a:r>
                            <a:rPr lang="en-US" altLang="zh-TW" sz="2000" dirty="0"/>
                            <a:t>0</a:t>
                          </a:r>
                          <a:endParaRPr lang="zh-TW" altLang="en-US" sz="2000" dirty="0"/>
                        </a:p>
                      </a:txBody>
                      <a:tcPr/>
                    </a:tc>
                    <a:tc>
                      <a:txBody>
                        <a:bodyPr/>
                        <a:lstStyle/>
                        <a:p>
                          <a:pPr algn="ctr"/>
                          <a:r>
                            <a:rPr lang="en-US" altLang="zh-TW" sz="2000" dirty="0"/>
                            <a:t>0</a:t>
                          </a:r>
                          <a:endParaRPr lang="zh-TW" altLang="en-US" sz="2000" dirty="0"/>
                        </a:p>
                      </a:txBody>
                      <a:tcPr/>
                    </a:tc>
                    <a:tc>
                      <a:txBody>
                        <a:bodyPr/>
                        <a:lstStyle/>
                        <a:p>
                          <a:pPr algn="ctr"/>
                          <a:r>
                            <a:rPr lang="en-US" altLang="zh-TW" sz="2000" dirty="0"/>
                            <a:t>0</a:t>
                          </a:r>
                          <a:endParaRPr lang="zh-TW" altLang="en-US" sz="2000" dirty="0"/>
                        </a:p>
                      </a:txBody>
                      <a:tcPr/>
                    </a:tc>
                    <a:tc>
                      <a:txBody>
                        <a:bodyPr/>
                        <a:lstStyle/>
                        <a:p>
                          <a:pPr algn="ctr"/>
                          <a:r>
                            <a:rPr lang="en-US" altLang="zh-TW" sz="2000" dirty="0"/>
                            <a:t>0</a:t>
                          </a:r>
                          <a:endParaRPr lang="zh-TW" altLang="en-US" sz="2000" dirty="0"/>
                        </a:p>
                      </a:txBody>
                      <a:tcPr/>
                    </a:tc>
                    <a:tc>
                      <a:txBody>
                        <a:bodyPr/>
                        <a:lstStyle/>
                        <a:p>
                          <a:pPr algn="ctr"/>
                          <a:r>
                            <a:rPr lang="en-US" altLang="zh-TW" sz="2000" dirty="0"/>
                            <a:t>1</a:t>
                          </a:r>
                          <a:endParaRPr lang="zh-TW" altLang="en-US" sz="2000" dirty="0"/>
                        </a:p>
                      </a:txBody>
                      <a:tcPr/>
                    </a:tc>
                    <a:tc>
                      <a:txBody>
                        <a:bodyPr/>
                        <a:lstStyle/>
                        <a:p>
                          <a:pPr algn="ctr"/>
                          <a:r>
                            <a:rPr lang="en-US" altLang="zh-TW" sz="2000" dirty="0"/>
                            <a:t>P</a:t>
                          </a:r>
                          <a:endParaRPr lang="zh-TW" altLang="en-US" sz="2000" dirty="0"/>
                        </a:p>
                      </a:txBody>
                      <a:tcPr/>
                    </a:tc>
                    <a:tc>
                      <a:txBody>
                        <a:bodyPr/>
                        <a:lstStyle/>
                        <a:p>
                          <a:pPr algn="ctr"/>
                          <a:r>
                            <a:rPr lang="en-US" altLang="zh-TW" sz="2000" dirty="0"/>
                            <a:t>C</a:t>
                          </a:r>
                          <a:endParaRPr lang="zh-TW" altLang="en-US" sz="2000" dirty="0"/>
                        </a:p>
                      </a:txBody>
                      <a:tcPr/>
                    </a:tc>
                    <a:tc>
                      <a:txBody>
                        <a:bodyPr/>
                        <a:lstStyle/>
                        <a:p>
                          <a:pPr algn="ctr"/>
                          <a:r>
                            <a:rPr lang="en-US" altLang="zh-TW" sz="2000" dirty="0"/>
                            <a:t>B</a:t>
                          </a:r>
                          <a:endParaRPr lang="zh-TW" altLang="en-US" sz="2000" dirty="0"/>
                        </a:p>
                      </a:txBody>
                      <a:tcPr/>
                    </a:tc>
                    <a:extLst>
                      <a:ext uri="{0D108BD9-81ED-4DB2-BD59-A6C34878D82A}">
                        <a16:rowId xmlns="" xmlns:a16="http://schemas.microsoft.com/office/drawing/2014/main" val="962478893"/>
                      </a:ext>
                    </a:extLst>
                  </a:tr>
                </a:tbl>
              </a:graphicData>
            </a:graphic>
          </p:graphicFrame>
        </mc:Choice>
        <mc:Fallback xmlns="">
          <p:graphicFrame>
            <p:nvGraphicFramePr>
              <p:cNvPr id="6" name="內容版面配置區 4">
                <a:extLst>
                  <a:ext uri="{FF2B5EF4-FFF2-40B4-BE49-F238E27FC236}">
                    <a16:creationId xmlns="" xmlns:a16="http://schemas.microsoft.com/office/drawing/2014/main" xmlns:a14="http://schemas.microsoft.com/office/drawing/2010/main" id="{CC61E8FC-9B4F-E342-9332-D5D1F7C81BDB}"/>
                  </a:ext>
                </a:extLst>
              </p:cNvPr>
              <p:cNvGraphicFramePr>
                <a:graphicFrameLocks/>
              </p:cNvGraphicFramePr>
              <p:nvPr>
                <p:extLst>
                  <p:ext uri="{D42A27DB-BD31-4B8C-83A1-F6EECF244321}">
                    <p14:modId xmlns="" xmlns:p14="http://schemas.microsoft.com/office/powerpoint/2010/main" xmlns:a14="http://schemas.microsoft.com/office/drawing/2010/main" val="1081121251"/>
                  </p:ext>
                </p:extLst>
              </p:nvPr>
            </p:nvGraphicFramePr>
            <p:xfrm>
              <a:off x="592214" y="2663915"/>
              <a:ext cx="7850216" cy="792480"/>
            </p:xfrm>
            <a:graphic>
              <a:graphicData uri="http://schemas.openxmlformats.org/drawingml/2006/table">
                <a:tbl>
                  <a:tblPr firstRow="1" bandRow="1">
                    <a:tableStyleId>{5940675A-B579-460E-94D1-54222C63F5DA}</a:tableStyleId>
                  </a:tblPr>
                  <a:tblGrid>
                    <a:gridCol w="893000">
                      <a:extLst>
                        <a:ext uri="{9D8B030D-6E8A-4147-A177-3AD203B41FA5}">
                          <a16:colId xmlns="" xmlns:a16="http://schemas.microsoft.com/office/drawing/2014/main" xmlns:a14="http://schemas.microsoft.com/office/drawing/2010/main" val="2966295983"/>
                        </a:ext>
                      </a:extLst>
                    </a:gridCol>
                    <a:gridCol w="993888">
                      <a:extLst>
                        <a:ext uri="{9D8B030D-6E8A-4147-A177-3AD203B41FA5}">
                          <a16:colId xmlns="" xmlns:a16="http://schemas.microsoft.com/office/drawing/2014/main" xmlns:a14="http://schemas.microsoft.com/office/drawing/2010/main" val="1978522415"/>
                        </a:ext>
                      </a:extLst>
                    </a:gridCol>
                    <a:gridCol w="993888">
                      <a:extLst>
                        <a:ext uri="{9D8B030D-6E8A-4147-A177-3AD203B41FA5}">
                          <a16:colId xmlns="" xmlns:a16="http://schemas.microsoft.com/office/drawing/2014/main" xmlns:a14="http://schemas.microsoft.com/office/drawing/2010/main" val="3337717745"/>
                        </a:ext>
                      </a:extLst>
                    </a:gridCol>
                    <a:gridCol w="993888">
                      <a:extLst>
                        <a:ext uri="{9D8B030D-6E8A-4147-A177-3AD203B41FA5}">
                          <a16:colId xmlns="" xmlns:a16="http://schemas.microsoft.com/office/drawing/2014/main" xmlns:a14="http://schemas.microsoft.com/office/drawing/2010/main" val="2146586366"/>
                        </a:ext>
                      </a:extLst>
                    </a:gridCol>
                    <a:gridCol w="993888">
                      <a:extLst>
                        <a:ext uri="{9D8B030D-6E8A-4147-A177-3AD203B41FA5}">
                          <a16:colId xmlns="" xmlns:a16="http://schemas.microsoft.com/office/drawing/2014/main" xmlns:a14="http://schemas.microsoft.com/office/drawing/2010/main" val="265890672"/>
                        </a:ext>
                      </a:extLst>
                    </a:gridCol>
                    <a:gridCol w="993888">
                      <a:extLst>
                        <a:ext uri="{9D8B030D-6E8A-4147-A177-3AD203B41FA5}">
                          <a16:colId xmlns="" xmlns:a16="http://schemas.microsoft.com/office/drawing/2014/main" xmlns:a14="http://schemas.microsoft.com/office/drawing/2010/main" val="411856453"/>
                        </a:ext>
                      </a:extLst>
                    </a:gridCol>
                    <a:gridCol w="993888">
                      <a:extLst>
                        <a:ext uri="{9D8B030D-6E8A-4147-A177-3AD203B41FA5}">
                          <a16:colId xmlns="" xmlns:a16="http://schemas.microsoft.com/office/drawing/2014/main" xmlns:a14="http://schemas.microsoft.com/office/drawing/2010/main" val="1054418612"/>
                        </a:ext>
                      </a:extLst>
                    </a:gridCol>
                    <a:gridCol w="993888">
                      <a:extLst>
                        <a:ext uri="{9D8B030D-6E8A-4147-A177-3AD203B41FA5}">
                          <a16:colId xmlns="" xmlns:a16="http://schemas.microsoft.com/office/drawing/2014/main" xmlns:a14="http://schemas.microsoft.com/office/drawing/2010/main" val="730396800"/>
                        </a:ext>
                      </a:extLst>
                    </a:gridCol>
                  </a:tblGrid>
                  <a:tr h="396240">
                    <a:tc>
                      <a:txBody>
                        <a:bodyPr/>
                        <a:lstStyle/>
                        <a:p>
                          <a:endParaRPr lang="zh-TW"/>
                        </a:p>
                      </a:txBody>
                      <a:tcPr>
                        <a:blipFill>
                          <a:blip r:embed="rId3"/>
                          <a:stretch>
                            <a:fillRect t="-3125" r="-784286" b="-121875"/>
                          </a:stretch>
                        </a:blipFill>
                      </a:tcPr>
                    </a:tc>
                    <a:tc>
                      <a:txBody>
                        <a:bodyPr/>
                        <a:lstStyle/>
                        <a:p>
                          <a:endParaRPr lang="zh-TW"/>
                        </a:p>
                      </a:txBody>
                      <a:tcPr>
                        <a:blipFill>
                          <a:blip r:embed="rId3"/>
                          <a:stretch>
                            <a:fillRect l="-88608" t="-3125" r="-594937" b="-121875"/>
                          </a:stretch>
                        </a:blipFill>
                      </a:tcPr>
                    </a:tc>
                    <a:tc>
                      <a:txBody>
                        <a:bodyPr/>
                        <a:lstStyle/>
                        <a:p>
                          <a:endParaRPr lang="zh-TW"/>
                        </a:p>
                      </a:txBody>
                      <a:tcPr>
                        <a:blipFill>
                          <a:blip r:embed="rId3"/>
                          <a:stretch>
                            <a:fillRect l="-191026" t="-3125" r="-502564" b="-121875"/>
                          </a:stretch>
                        </a:blipFill>
                      </a:tcPr>
                    </a:tc>
                    <a:tc>
                      <a:txBody>
                        <a:bodyPr/>
                        <a:lstStyle/>
                        <a:p>
                          <a:endParaRPr lang="zh-TW"/>
                        </a:p>
                      </a:txBody>
                      <a:tcPr>
                        <a:blipFill>
                          <a:blip r:embed="rId3"/>
                          <a:stretch>
                            <a:fillRect l="-287342" t="-3125" r="-396203" b="-121875"/>
                          </a:stretch>
                        </a:blipFill>
                      </a:tcPr>
                    </a:tc>
                    <a:tc>
                      <a:txBody>
                        <a:bodyPr/>
                        <a:lstStyle/>
                        <a:p>
                          <a:endParaRPr lang="zh-TW"/>
                        </a:p>
                      </a:txBody>
                      <a:tcPr>
                        <a:blipFill>
                          <a:blip r:embed="rId3"/>
                          <a:stretch>
                            <a:fillRect l="-392308" t="-3125" r="-301282" b="-121875"/>
                          </a:stretch>
                        </a:blipFill>
                      </a:tcPr>
                    </a:tc>
                    <a:tc>
                      <a:txBody>
                        <a:bodyPr/>
                        <a:lstStyle/>
                        <a:p>
                          <a:endParaRPr lang="zh-TW"/>
                        </a:p>
                      </a:txBody>
                      <a:tcPr>
                        <a:blipFill>
                          <a:blip r:embed="rId3"/>
                          <a:stretch>
                            <a:fillRect l="-492308" t="-3125" r="-201282" b="-121875"/>
                          </a:stretch>
                        </a:blipFill>
                      </a:tcPr>
                    </a:tc>
                    <a:tc>
                      <a:txBody>
                        <a:bodyPr/>
                        <a:lstStyle/>
                        <a:p>
                          <a:endParaRPr lang="zh-TW"/>
                        </a:p>
                      </a:txBody>
                      <a:tcPr>
                        <a:blipFill>
                          <a:blip r:embed="rId3"/>
                          <a:stretch>
                            <a:fillRect l="-584810" t="-3125" r="-98734" b="-121875"/>
                          </a:stretch>
                        </a:blipFill>
                      </a:tcPr>
                    </a:tc>
                    <a:tc>
                      <a:txBody>
                        <a:bodyPr/>
                        <a:lstStyle/>
                        <a:p>
                          <a:endParaRPr lang="zh-TW"/>
                        </a:p>
                      </a:txBody>
                      <a:tcPr>
                        <a:blipFill>
                          <a:blip r:embed="rId3"/>
                          <a:stretch>
                            <a:fillRect l="-693590" t="-3125" b="-121875"/>
                          </a:stretch>
                        </a:blipFill>
                      </a:tcPr>
                    </a:tc>
                    <a:extLst>
                      <a:ext uri="{0D108BD9-81ED-4DB2-BD59-A6C34878D82A}">
                        <a16:rowId xmlns="" xmlns:a16="http://schemas.microsoft.com/office/drawing/2014/main" xmlns:a14="http://schemas.microsoft.com/office/drawing/2010/main" val="2846961552"/>
                      </a:ext>
                    </a:extLst>
                  </a:tr>
                  <a:tr h="396240">
                    <a:tc>
                      <a:txBody>
                        <a:bodyPr/>
                        <a:lstStyle/>
                        <a:p>
                          <a:pPr algn="ctr"/>
                          <a:r>
                            <a:rPr lang="en-US" altLang="zh-TW" sz="2000" dirty="0"/>
                            <a:t>0</a:t>
                          </a:r>
                          <a:endParaRPr lang="zh-TW" altLang="en-US" sz="2000" dirty="0"/>
                        </a:p>
                      </a:txBody>
                      <a:tcPr/>
                    </a:tc>
                    <a:tc>
                      <a:txBody>
                        <a:bodyPr/>
                        <a:lstStyle/>
                        <a:p>
                          <a:pPr algn="ctr"/>
                          <a:r>
                            <a:rPr lang="en-US" altLang="zh-TW" sz="2000" dirty="0"/>
                            <a:t>0</a:t>
                          </a:r>
                          <a:endParaRPr lang="zh-TW" altLang="en-US" sz="2000" dirty="0"/>
                        </a:p>
                      </a:txBody>
                      <a:tcPr/>
                    </a:tc>
                    <a:tc>
                      <a:txBody>
                        <a:bodyPr/>
                        <a:lstStyle/>
                        <a:p>
                          <a:pPr algn="ctr"/>
                          <a:r>
                            <a:rPr lang="en-US" altLang="zh-TW" sz="2000" dirty="0"/>
                            <a:t>0</a:t>
                          </a:r>
                          <a:endParaRPr lang="zh-TW" altLang="en-US" sz="2000" dirty="0"/>
                        </a:p>
                      </a:txBody>
                      <a:tcPr/>
                    </a:tc>
                    <a:tc>
                      <a:txBody>
                        <a:bodyPr/>
                        <a:lstStyle/>
                        <a:p>
                          <a:pPr algn="ctr"/>
                          <a:r>
                            <a:rPr lang="en-US" altLang="zh-TW" sz="2000" dirty="0"/>
                            <a:t>0</a:t>
                          </a:r>
                          <a:endParaRPr lang="zh-TW" altLang="en-US" sz="2000" dirty="0"/>
                        </a:p>
                      </a:txBody>
                      <a:tcPr/>
                    </a:tc>
                    <a:tc>
                      <a:txBody>
                        <a:bodyPr/>
                        <a:lstStyle/>
                        <a:p>
                          <a:pPr algn="ctr"/>
                          <a:r>
                            <a:rPr lang="en-US" altLang="zh-TW" sz="2000" dirty="0"/>
                            <a:t>1</a:t>
                          </a:r>
                          <a:endParaRPr lang="zh-TW" altLang="en-US" sz="2000" dirty="0"/>
                        </a:p>
                      </a:txBody>
                      <a:tcPr/>
                    </a:tc>
                    <a:tc>
                      <a:txBody>
                        <a:bodyPr/>
                        <a:lstStyle/>
                        <a:p>
                          <a:pPr algn="ctr"/>
                          <a:r>
                            <a:rPr lang="en-US" altLang="zh-TW" sz="2000" dirty="0"/>
                            <a:t>P</a:t>
                          </a:r>
                          <a:endParaRPr lang="zh-TW" altLang="en-US" sz="2000" dirty="0"/>
                        </a:p>
                      </a:txBody>
                      <a:tcPr/>
                    </a:tc>
                    <a:tc>
                      <a:txBody>
                        <a:bodyPr/>
                        <a:lstStyle/>
                        <a:p>
                          <a:pPr algn="ctr"/>
                          <a:r>
                            <a:rPr lang="en-US" altLang="zh-TW" sz="2000" dirty="0"/>
                            <a:t>C</a:t>
                          </a:r>
                          <a:endParaRPr lang="zh-TW" altLang="en-US" sz="2000" dirty="0"/>
                        </a:p>
                      </a:txBody>
                      <a:tcPr/>
                    </a:tc>
                    <a:tc>
                      <a:txBody>
                        <a:bodyPr/>
                        <a:lstStyle/>
                        <a:p>
                          <a:pPr algn="ctr"/>
                          <a:r>
                            <a:rPr lang="en-US" altLang="zh-TW" sz="2000" dirty="0"/>
                            <a:t>B</a:t>
                          </a:r>
                          <a:endParaRPr lang="zh-TW" altLang="en-US" sz="2000" dirty="0"/>
                        </a:p>
                      </a:txBody>
                      <a:tcPr/>
                    </a:tc>
                    <a:extLst>
                      <a:ext uri="{0D108BD9-81ED-4DB2-BD59-A6C34878D82A}">
                        <a16:rowId xmlns="" xmlns:a16="http://schemas.microsoft.com/office/drawing/2014/main" xmlns:a14="http://schemas.microsoft.com/office/drawing/2010/main" val="962478893"/>
                      </a:ext>
                    </a:extLst>
                  </a:tr>
                </a:tbl>
              </a:graphicData>
            </a:graphic>
          </p:graphicFrame>
        </mc:Fallback>
      </mc:AlternateContent>
      <p:graphicFrame>
        <p:nvGraphicFramePr>
          <p:cNvPr id="7" name="內容版面配置區 4">
            <a:extLst>
              <a:ext uri="{FF2B5EF4-FFF2-40B4-BE49-F238E27FC236}">
                <a16:creationId xmlns="" xmlns:a16="http://schemas.microsoft.com/office/drawing/2014/main" id="{CD75B13E-C30D-6943-9076-4F9A7270DDA5}"/>
              </a:ext>
            </a:extLst>
          </p:cNvPr>
          <p:cNvGraphicFramePr>
            <a:graphicFrameLocks/>
          </p:cNvGraphicFramePr>
          <p:nvPr>
            <p:extLst>
              <p:ext uri="{D42A27DB-BD31-4B8C-83A1-F6EECF244321}">
                <p14:modId xmlns:p14="http://schemas.microsoft.com/office/powerpoint/2010/main" val="288330584"/>
              </p:ext>
            </p:extLst>
          </p:nvPr>
        </p:nvGraphicFramePr>
        <p:xfrm>
          <a:off x="592214" y="3542694"/>
          <a:ext cx="7850216" cy="1188720"/>
        </p:xfrm>
        <a:graphic>
          <a:graphicData uri="http://schemas.openxmlformats.org/drawingml/2006/table">
            <a:tbl>
              <a:tblPr firstRow="1" bandRow="1">
                <a:tableStyleId>{2D5ABB26-0587-4C30-8999-92F81FD0307C}</a:tableStyleId>
              </a:tblPr>
              <a:tblGrid>
                <a:gridCol w="2674641">
                  <a:extLst>
                    <a:ext uri="{9D8B030D-6E8A-4147-A177-3AD203B41FA5}">
                      <a16:colId xmlns="" xmlns:a16="http://schemas.microsoft.com/office/drawing/2014/main" val="2966295983"/>
                    </a:ext>
                  </a:extLst>
                </a:gridCol>
                <a:gridCol w="2467195">
                  <a:extLst>
                    <a:ext uri="{9D8B030D-6E8A-4147-A177-3AD203B41FA5}">
                      <a16:colId xmlns="" xmlns:a16="http://schemas.microsoft.com/office/drawing/2014/main" val="1978522415"/>
                    </a:ext>
                  </a:extLst>
                </a:gridCol>
                <a:gridCol w="2708380">
                  <a:extLst>
                    <a:ext uri="{9D8B030D-6E8A-4147-A177-3AD203B41FA5}">
                      <a16:colId xmlns="" xmlns:a16="http://schemas.microsoft.com/office/drawing/2014/main" val="333771774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dirty="0"/>
                        <a:t>P=0 </a:t>
                      </a:r>
                      <a:r>
                        <a:rPr lang="en-US" altLang="zh-TW" sz="2000" dirty="0">
                          <a:sym typeface="Wingdings" pitchFamily="2" charset="2"/>
                        </a:rPr>
                        <a:t> display off</a:t>
                      </a:r>
                      <a:endParaRPr lang="zh-TW" alt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dirty="0"/>
                        <a:t>C=0 </a:t>
                      </a:r>
                      <a:r>
                        <a:rPr lang="en-US" altLang="zh-TW" sz="2000" dirty="0">
                          <a:sym typeface="Wingdings" pitchFamily="2" charset="2"/>
                        </a:rPr>
                        <a:t> cursor off</a:t>
                      </a:r>
                      <a:endParaRPr lang="zh-TW" altLang="en-US" sz="20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dirty="0"/>
                        <a:t>B=0 </a:t>
                      </a:r>
                      <a:r>
                        <a:rPr lang="en-US" altLang="zh-TW" sz="2000" dirty="0">
                          <a:sym typeface="Wingdings" pitchFamily="2" charset="2"/>
                        </a:rPr>
                        <a:t> cursor no blink</a:t>
                      </a:r>
                      <a:endParaRPr lang="zh-TW" altLang="en-US" sz="20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28469615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dirty="0"/>
                        <a:t>P=1 </a:t>
                      </a:r>
                      <a:r>
                        <a:rPr lang="en-US" altLang="zh-TW" sz="2000" dirty="0">
                          <a:sym typeface="Wingdings" pitchFamily="2" charset="2"/>
                        </a:rPr>
                        <a:t> display on</a:t>
                      </a:r>
                      <a:endParaRPr lang="zh-TW" alt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dirty="0"/>
                        <a:t>C=1 </a:t>
                      </a:r>
                      <a:r>
                        <a:rPr lang="en-US" altLang="zh-TW" sz="2000" dirty="0">
                          <a:sym typeface="Wingdings" pitchFamily="2" charset="2"/>
                        </a:rPr>
                        <a:t> cursor on</a:t>
                      </a:r>
                      <a:endParaRPr lang="zh-TW" altLang="en-US" sz="20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dirty="0"/>
                        <a:t>B=1 </a:t>
                      </a:r>
                      <a:r>
                        <a:rPr lang="en-US" altLang="zh-TW" sz="2000" dirty="0">
                          <a:sym typeface="Wingdings" pitchFamily="2" charset="2"/>
                        </a:rPr>
                        <a:t> cursor blinking</a:t>
                      </a:r>
                      <a:endParaRPr lang="zh-TW" altLang="en-US" sz="20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962478893"/>
                  </a:ext>
                </a:extLst>
              </a:tr>
              <a:tr h="370840">
                <a:tc>
                  <a:txBody>
                    <a:bodyPr/>
                    <a:lstStyle/>
                    <a:p>
                      <a:pPr algn="l"/>
                      <a:endParaRPr lang="zh-TW" altLang="en-US" sz="2000" dirty="0"/>
                    </a:p>
                  </a:txBody>
                  <a:tcPr/>
                </a:tc>
                <a:tc>
                  <a:txBody>
                    <a:bodyPr/>
                    <a:lstStyle/>
                    <a:p>
                      <a:pPr algn="ctr"/>
                      <a:endParaRPr lang="zh-TW" altLang="en-US" sz="2000" dirty="0"/>
                    </a:p>
                  </a:txBody>
                  <a:tcPr/>
                </a:tc>
                <a:tc>
                  <a:txBody>
                    <a:bodyPr/>
                    <a:lstStyle/>
                    <a:p>
                      <a:pPr algn="ctr"/>
                      <a:endParaRPr lang="zh-TW" altLang="en-US" sz="2000" dirty="0"/>
                    </a:p>
                  </a:txBody>
                  <a:tcPr/>
                </a:tc>
                <a:extLst>
                  <a:ext uri="{0D108BD9-81ED-4DB2-BD59-A6C34878D82A}">
                    <a16:rowId xmlns="" xmlns:a16="http://schemas.microsoft.com/office/drawing/2014/main" val="3996313825"/>
                  </a:ext>
                </a:extLst>
              </a:tr>
            </a:tbl>
          </a:graphicData>
        </a:graphic>
      </p:graphicFrame>
    </p:spTree>
    <p:extLst>
      <p:ext uri="{BB962C8B-B14F-4D97-AF65-F5344CB8AC3E}">
        <p14:creationId xmlns:p14="http://schemas.microsoft.com/office/powerpoint/2010/main" val="875382952"/>
      </p:ext>
    </p:extLst>
  </p:cSld>
  <p:clrMapOvr>
    <a:masterClrMapping/>
  </p:clrMapOvr>
  <p:transition spd="med">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5FE19A9F-1A6D-814B-8865-9F3B011FE320}"/>
              </a:ext>
            </a:extLst>
          </p:cNvPr>
          <p:cNvSpPr>
            <a:spLocks noGrp="1"/>
          </p:cNvSpPr>
          <p:nvPr>
            <p:ph type="title"/>
          </p:nvPr>
        </p:nvSpPr>
        <p:spPr/>
        <p:txBody>
          <a:bodyPr/>
          <a:lstStyle/>
          <a:p>
            <a:r>
              <a:rPr lang="en-US" altLang="zh-TW" dirty="0"/>
              <a:t>Clear d</a:t>
            </a:r>
            <a:r>
              <a:rPr kumimoji="1" lang="en-US" altLang="zh-TW" dirty="0"/>
              <a:t>isplay</a:t>
            </a:r>
            <a:endParaRPr kumimoji="1" lang="zh-TW" altLang="en-US" dirty="0"/>
          </a:p>
        </p:txBody>
      </p:sp>
      <p:sp>
        <p:nvSpPr>
          <p:cNvPr id="4" name="投影片編號版面配置區 3">
            <a:extLst>
              <a:ext uri="{FF2B5EF4-FFF2-40B4-BE49-F238E27FC236}">
                <a16:creationId xmlns="" xmlns:a16="http://schemas.microsoft.com/office/drawing/2014/main" id="{C5DE7416-8A7B-0246-A255-FEB0B1A21DD5}"/>
              </a:ext>
            </a:extLst>
          </p:cNvPr>
          <p:cNvSpPr>
            <a:spLocks noGrp="1"/>
          </p:cNvSpPr>
          <p:nvPr>
            <p:ph type="sldNum" sz="quarter" idx="12"/>
          </p:nvPr>
        </p:nvSpPr>
        <p:spPr/>
        <p:txBody>
          <a:bodyPr/>
          <a:lstStyle/>
          <a:p>
            <a:fld id="{B6E0B0A6-70CB-4CB1-BAEB-8949881E3F44}" type="slidenum">
              <a:rPr lang="en-US" altLang="zh-TW" smtClean="0"/>
              <a:pPr/>
              <a:t>26</a:t>
            </a:fld>
            <a:endParaRPr lang="en-US" altLang="zh-TW"/>
          </a:p>
        </p:txBody>
      </p:sp>
      <mc:AlternateContent xmlns:mc="http://schemas.openxmlformats.org/markup-compatibility/2006" xmlns:a14="http://schemas.microsoft.com/office/drawing/2010/main">
        <mc:Choice Requires="a14">
          <p:graphicFrame>
            <p:nvGraphicFramePr>
              <p:cNvPr id="5" name="內容版面配置區 4">
                <a:extLst>
                  <a:ext uri="{FF2B5EF4-FFF2-40B4-BE49-F238E27FC236}">
                    <a16:creationId xmlns="" xmlns:a16="http://schemas.microsoft.com/office/drawing/2014/main" id="{77406AEF-8F01-EC46-B27D-0DB51579BF65}"/>
                  </a:ext>
                </a:extLst>
              </p:cNvPr>
              <p:cNvGraphicFramePr>
                <a:graphicFrameLocks/>
              </p:cNvGraphicFramePr>
              <p:nvPr/>
            </p:nvGraphicFramePr>
            <p:xfrm>
              <a:off x="592214" y="1718810"/>
              <a:ext cx="1774541" cy="792480"/>
            </p:xfrm>
            <a:graphic>
              <a:graphicData uri="http://schemas.openxmlformats.org/drawingml/2006/table">
                <a:tbl>
                  <a:tblPr firstRow="1" bandRow="1">
                    <a:tableStyleId>{5940675A-B579-460E-94D1-54222C63F5DA}</a:tableStyleId>
                  </a:tblPr>
                  <a:tblGrid>
                    <a:gridCol w="839830">
                      <a:extLst>
                        <a:ext uri="{9D8B030D-6E8A-4147-A177-3AD203B41FA5}">
                          <a16:colId xmlns="" xmlns:a16="http://schemas.microsoft.com/office/drawing/2014/main" val="2966295983"/>
                        </a:ext>
                      </a:extLst>
                    </a:gridCol>
                    <a:gridCol w="934711">
                      <a:extLst>
                        <a:ext uri="{9D8B030D-6E8A-4147-A177-3AD203B41FA5}">
                          <a16:colId xmlns="" xmlns:a16="http://schemas.microsoft.com/office/drawing/2014/main" val="197852241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2000" b="0" i="1" smtClean="0">
                                    <a:latin typeface="Cambria Math" panose="02040503050406030204" pitchFamily="18" charset="0"/>
                                  </a:rPr>
                                  <m:t>𝑅𝑆</m:t>
                                </m:r>
                              </m:oMath>
                            </m:oMathPara>
                          </a14:m>
                          <a:endParaRPr lang="zh-TW" alt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2000" b="0" i="1" smtClean="0">
                                    <a:latin typeface="Cambria Math" panose="02040503050406030204" pitchFamily="18" charset="0"/>
                                  </a:rPr>
                                  <m:t>𝑅</m:t>
                                </m:r>
                                <m:r>
                                  <a:rPr lang="en-US" altLang="zh-TW" sz="2000" b="0" i="1" smtClean="0">
                                    <a:latin typeface="Cambria Math" panose="02040503050406030204" pitchFamily="18" charset="0"/>
                                  </a:rPr>
                                  <m:t>/</m:t>
                                </m:r>
                                <m:acc>
                                  <m:accPr>
                                    <m:chr m:val="̅"/>
                                    <m:ctrlPr>
                                      <a:rPr lang="en-US" altLang="zh-TW" sz="2000" b="0" i="1" smtClean="0">
                                        <a:latin typeface="Cambria Math" panose="02040503050406030204" pitchFamily="18" charset="0"/>
                                      </a:rPr>
                                    </m:ctrlPr>
                                  </m:accPr>
                                  <m:e>
                                    <m:r>
                                      <a:rPr lang="en-US" altLang="zh-TW" sz="2000" b="0" i="1" smtClean="0">
                                        <a:latin typeface="Cambria Math" panose="02040503050406030204" pitchFamily="18" charset="0"/>
                                      </a:rPr>
                                      <m:t>𝑊</m:t>
                                    </m:r>
                                  </m:e>
                                </m:acc>
                              </m:oMath>
                            </m:oMathPara>
                          </a14:m>
                          <a:endParaRPr lang="zh-TW" altLang="en-US" sz="20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2846961552"/>
                      </a:ext>
                    </a:extLst>
                  </a:tr>
                  <a:tr h="370840">
                    <a:tc>
                      <a:txBody>
                        <a:bodyPr/>
                        <a:lstStyle/>
                        <a:p>
                          <a:pPr algn="ctr"/>
                          <a:r>
                            <a:rPr lang="en-US" altLang="zh-TW" sz="2000" dirty="0"/>
                            <a:t>0</a:t>
                          </a:r>
                          <a:endParaRPr lang="zh-TW" altLang="en-US" sz="2000" dirty="0"/>
                        </a:p>
                      </a:txBody>
                      <a:tcPr/>
                    </a:tc>
                    <a:tc>
                      <a:txBody>
                        <a:bodyPr/>
                        <a:lstStyle/>
                        <a:p>
                          <a:pPr algn="ctr"/>
                          <a:r>
                            <a:rPr lang="en-US" altLang="zh-TW" sz="2000" dirty="0"/>
                            <a:t>0</a:t>
                          </a:r>
                          <a:endParaRPr lang="zh-TW" altLang="en-US" sz="2000" dirty="0"/>
                        </a:p>
                      </a:txBody>
                      <a:tcPr/>
                    </a:tc>
                    <a:extLst>
                      <a:ext uri="{0D108BD9-81ED-4DB2-BD59-A6C34878D82A}">
                        <a16:rowId xmlns="" xmlns:a16="http://schemas.microsoft.com/office/drawing/2014/main" val="962478893"/>
                      </a:ext>
                    </a:extLst>
                  </a:tr>
                </a:tbl>
              </a:graphicData>
            </a:graphic>
          </p:graphicFrame>
        </mc:Choice>
        <mc:Fallback xmlns="">
          <p:graphicFrame>
            <p:nvGraphicFramePr>
              <p:cNvPr id="5" name="內容版面配置區 4">
                <a:extLst>
                  <a:ext uri="{FF2B5EF4-FFF2-40B4-BE49-F238E27FC236}">
                    <a16:creationId xmlns="" xmlns:a16="http://schemas.microsoft.com/office/drawing/2014/main" xmlns:a14="http://schemas.microsoft.com/office/drawing/2010/main" id="{77406AEF-8F01-EC46-B27D-0DB51579BF65}"/>
                  </a:ext>
                </a:extLst>
              </p:cNvPr>
              <p:cNvGraphicFramePr>
                <a:graphicFrameLocks/>
              </p:cNvGraphicFramePr>
              <p:nvPr/>
            </p:nvGraphicFramePr>
            <p:xfrm>
              <a:off x="592214" y="1718810"/>
              <a:ext cx="1774541" cy="792480"/>
            </p:xfrm>
            <a:graphic>
              <a:graphicData uri="http://schemas.openxmlformats.org/drawingml/2006/table">
                <a:tbl>
                  <a:tblPr firstRow="1" bandRow="1">
                    <a:tableStyleId>{5940675A-B579-460E-94D1-54222C63F5DA}</a:tableStyleId>
                  </a:tblPr>
                  <a:tblGrid>
                    <a:gridCol w="839830">
                      <a:extLst>
                        <a:ext uri="{9D8B030D-6E8A-4147-A177-3AD203B41FA5}">
                          <a16:colId xmlns="" xmlns:a16="http://schemas.microsoft.com/office/drawing/2014/main" xmlns:a14="http://schemas.microsoft.com/office/drawing/2010/main" val="2966295983"/>
                        </a:ext>
                      </a:extLst>
                    </a:gridCol>
                    <a:gridCol w="934711">
                      <a:extLst>
                        <a:ext uri="{9D8B030D-6E8A-4147-A177-3AD203B41FA5}">
                          <a16:colId xmlns="" xmlns:a16="http://schemas.microsoft.com/office/drawing/2014/main" xmlns:a14="http://schemas.microsoft.com/office/drawing/2010/main" val="1978522415"/>
                        </a:ext>
                      </a:extLst>
                    </a:gridCol>
                  </a:tblGrid>
                  <a:tr h="396240">
                    <a:tc>
                      <a:txBody>
                        <a:bodyPr/>
                        <a:lstStyle/>
                        <a:p>
                          <a:endParaRPr lang="zh-TW"/>
                        </a:p>
                      </a:txBody>
                      <a:tcPr>
                        <a:blipFill>
                          <a:blip r:embed="rId2"/>
                          <a:stretch>
                            <a:fillRect t="-3125" r="-110448" b="-121875"/>
                          </a:stretch>
                        </a:blipFill>
                      </a:tcPr>
                    </a:tc>
                    <a:tc>
                      <a:txBody>
                        <a:bodyPr/>
                        <a:lstStyle/>
                        <a:p>
                          <a:endParaRPr lang="zh-TW"/>
                        </a:p>
                      </a:txBody>
                      <a:tcPr>
                        <a:blipFill>
                          <a:blip r:embed="rId2"/>
                          <a:stretch>
                            <a:fillRect l="-90541" t="-3125" b="-121875"/>
                          </a:stretch>
                        </a:blipFill>
                      </a:tcPr>
                    </a:tc>
                    <a:extLst>
                      <a:ext uri="{0D108BD9-81ED-4DB2-BD59-A6C34878D82A}">
                        <a16:rowId xmlns="" xmlns:a16="http://schemas.microsoft.com/office/drawing/2014/main" xmlns:a14="http://schemas.microsoft.com/office/drawing/2010/main" val="2846961552"/>
                      </a:ext>
                    </a:extLst>
                  </a:tr>
                  <a:tr h="396240">
                    <a:tc>
                      <a:txBody>
                        <a:bodyPr/>
                        <a:lstStyle/>
                        <a:p>
                          <a:pPr algn="ctr"/>
                          <a:r>
                            <a:rPr lang="en-US" altLang="zh-TW" sz="2000" dirty="0"/>
                            <a:t>0</a:t>
                          </a:r>
                          <a:endParaRPr lang="zh-TW" altLang="en-US" sz="2000" dirty="0"/>
                        </a:p>
                      </a:txBody>
                      <a:tcPr/>
                    </a:tc>
                    <a:tc>
                      <a:txBody>
                        <a:bodyPr/>
                        <a:lstStyle/>
                        <a:p>
                          <a:pPr algn="ctr"/>
                          <a:r>
                            <a:rPr lang="en-US" altLang="zh-TW" sz="2000" dirty="0"/>
                            <a:t>0</a:t>
                          </a:r>
                          <a:endParaRPr lang="zh-TW" altLang="en-US" sz="2000" dirty="0"/>
                        </a:p>
                      </a:txBody>
                      <a:tcPr/>
                    </a:tc>
                    <a:extLst>
                      <a:ext uri="{0D108BD9-81ED-4DB2-BD59-A6C34878D82A}">
                        <a16:rowId xmlns="" xmlns:a16="http://schemas.microsoft.com/office/drawing/2014/main" xmlns:a14="http://schemas.microsoft.com/office/drawing/2010/main" val="96247889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內容版面配置區 4">
                <a:extLst>
                  <a:ext uri="{FF2B5EF4-FFF2-40B4-BE49-F238E27FC236}">
                    <a16:creationId xmlns="" xmlns:a16="http://schemas.microsoft.com/office/drawing/2014/main" id="{CC61E8FC-9B4F-E342-9332-D5D1F7C81BDB}"/>
                  </a:ext>
                </a:extLst>
              </p:cNvPr>
              <p:cNvGraphicFramePr>
                <a:graphicFrameLocks/>
              </p:cNvGraphicFramePr>
              <p:nvPr>
                <p:extLst>
                  <p:ext uri="{D42A27DB-BD31-4B8C-83A1-F6EECF244321}">
                    <p14:modId xmlns:p14="http://schemas.microsoft.com/office/powerpoint/2010/main" val="4271390221"/>
                  </p:ext>
                </p:extLst>
              </p:nvPr>
            </p:nvGraphicFramePr>
            <p:xfrm>
              <a:off x="592214" y="2663915"/>
              <a:ext cx="7850216" cy="792480"/>
            </p:xfrm>
            <a:graphic>
              <a:graphicData uri="http://schemas.openxmlformats.org/drawingml/2006/table">
                <a:tbl>
                  <a:tblPr firstRow="1" bandRow="1">
                    <a:tableStyleId>{5940675A-B579-460E-94D1-54222C63F5DA}</a:tableStyleId>
                  </a:tblPr>
                  <a:tblGrid>
                    <a:gridCol w="893000">
                      <a:extLst>
                        <a:ext uri="{9D8B030D-6E8A-4147-A177-3AD203B41FA5}">
                          <a16:colId xmlns="" xmlns:a16="http://schemas.microsoft.com/office/drawing/2014/main" val="2966295983"/>
                        </a:ext>
                      </a:extLst>
                    </a:gridCol>
                    <a:gridCol w="993888">
                      <a:extLst>
                        <a:ext uri="{9D8B030D-6E8A-4147-A177-3AD203B41FA5}">
                          <a16:colId xmlns="" xmlns:a16="http://schemas.microsoft.com/office/drawing/2014/main" val="1978522415"/>
                        </a:ext>
                      </a:extLst>
                    </a:gridCol>
                    <a:gridCol w="993888">
                      <a:extLst>
                        <a:ext uri="{9D8B030D-6E8A-4147-A177-3AD203B41FA5}">
                          <a16:colId xmlns="" xmlns:a16="http://schemas.microsoft.com/office/drawing/2014/main" val="3337717745"/>
                        </a:ext>
                      </a:extLst>
                    </a:gridCol>
                    <a:gridCol w="993888">
                      <a:extLst>
                        <a:ext uri="{9D8B030D-6E8A-4147-A177-3AD203B41FA5}">
                          <a16:colId xmlns="" xmlns:a16="http://schemas.microsoft.com/office/drawing/2014/main" val="2146586366"/>
                        </a:ext>
                      </a:extLst>
                    </a:gridCol>
                    <a:gridCol w="993888">
                      <a:extLst>
                        <a:ext uri="{9D8B030D-6E8A-4147-A177-3AD203B41FA5}">
                          <a16:colId xmlns="" xmlns:a16="http://schemas.microsoft.com/office/drawing/2014/main" val="265890672"/>
                        </a:ext>
                      </a:extLst>
                    </a:gridCol>
                    <a:gridCol w="993888">
                      <a:extLst>
                        <a:ext uri="{9D8B030D-6E8A-4147-A177-3AD203B41FA5}">
                          <a16:colId xmlns="" xmlns:a16="http://schemas.microsoft.com/office/drawing/2014/main" val="411856453"/>
                        </a:ext>
                      </a:extLst>
                    </a:gridCol>
                    <a:gridCol w="993888">
                      <a:extLst>
                        <a:ext uri="{9D8B030D-6E8A-4147-A177-3AD203B41FA5}">
                          <a16:colId xmlns="" xmlns:a16="http://schemas.microsoft.com/office/drawing/2014/main" val="1054418612"/>
                        </a:ext>
                      </a:extLst>
                    </a:gridCol>
                    <a:gridCol w="993888">
                      <a:extLst>
                        <a:ext uri="{9D8B030D-6E8A-4147-A177-3AD203B41FA5}">
                          <a16:colId xmlns="" xmlns:a16="http://schemas.microsoft.com/office/drawing/2014/main" val="73039680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2000" b="0" i="1" smtClean="0">
                                    <a:latin typeface="Cambria Math" panose="02040503050406030204" pitchFamily="18" charset="0"/>
                                  </a:rPr>
                                  <m:t>𝐷𝐵</m:t>
                                </m:r>
                                <m:r>
                                  <a:rPr lang="en-US" altLang="zh-TW" sz="2000" b="0" i="1" smtClean="0">
                                    <a:latin typeface="Cambria Math" panose="02040503050406030204" pitchFamily="18" charset="0"/>
                                  </a:rPr>
                                  <m:t>7</m:t>
                                </m:r>
                              </m:oMath>
                            </m:oMathPara>
                          </a14:m>
                          <a:endParaRPr lang="zh-TW" alt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2000" b="0" i="1" smtClean="0">
                                    <a:latin typeface="Cambria Math" panose="02040503050406030204" pitchFamily="18" charset="0"/>
                                  </a:rPr>
                                  <m:t>𝐷𝐵</m:t>
                                </m:r>
                                <m:r>
                                  <a:rPr lang="en-US" altLang="zh-TW" sz="2000" b="0" i="1" smtClean="0">
                                    <a:latin typeface="Cambria Math" panose="02040503050406030204" pitchFamily="18" charset="0"/>
                                  </a:rPr>
                                  <m:t>6</m:t>
                                </m:r>
                              </m:oMath>
                            </m:oMathPara>
                          </a14:m>
                          <a:endParaRPr lang="zh-TW" altLang="en-US" sz="20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2000" b="0" i="1" smtClean="0">
                                    <a:latin typeface="Cambria Math" panose="02040503050406030204" pitchFamily="18" charset="0"/>
                                  </a:rPr>
                                  <m:t>𝐷𝐵</m:t>
                                </m:r>
                                <m:r>
                                  <a:rPr lang="en-US" altLang="zh-TW" sz="2000" b="0" i="1" smtClean="0">
                                    <a:latin typeface="Cambria Math" panose="02040503050406030204" pitchFamily="18" charset="0"/>
                                  </a:rPr>
                                  <m:t>5</m:t>
                                </m:r>
                              </m:oMath>
                            </m:oMathPara>
                          </a14:m>
                          <a:endParaRPr lang="zh-TW" altLang="en-US" sz="20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2000" b="0" i="1" smtClean="0">
                                    <a:latin typeface="Cambria Math" panose="02040503050406030204" pitchFamily="18" charset="0"/>
                                  </a:rPr>
                                  <m:t>𝐷𝐵</m:t>
                                </m:r>
                                <m:r>
                                  <a:rPr lang="en-US" altLang="zh-TW" sz="2000" b="0" i="1" smtClean="0">
                                    <a:latin typeface="Cambria Math" panose="02040503050406030204" pitchFamily="18" charset="0"/>
                                  </a:rPr>
                                  <m:t>4</m:t>
                                </m:r>
                              </m:oMath>
                            </m:oMathPara>
                          </a14:m>
                          <a:endParaRPr lang="zh-TW" altLang="en-US" sz="20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2000" b="0" i="1" smtClean="0">
                                    <a:latin typeface="Cambria Math" panose="02040503050406030204" pitchFamily="18" charset="0"/>
                                  </a:rPr>
                                  <m:t>𝐷𝐵</m:t>
                                </m:r>
                                <m:r>
                                  <a:rPr lang="en-US" altLang="zh-TW" sz="2000" b="0" i="1" smtClean="0">
                                    <a:latin typeface="Cambria Math" panose="02040503050406030204" pitchFamily="18" charset="0"/>
                                  </a:rPr>
                                  <m:t>3</m:t>
                                </m:r>
                              </m:oMath>
                            </m:oMathPara>
                          </a14:m>
                          <a:endParaRPr lang="zh-TW" altLang="en-US" sz="20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2000" b="0" i="1" smtClean="0">
                                    <a:latin typeface="Cambria Math" panose="02040503050406030204" pitchFamily="18" charset="0"/>
                                  </a:rPr>
                                  <m:t>𝐷𝐵</m:t>
                                </m:r>
                                <m:r>
                                  <a:rPr lang="en-US" altLang="zh-TW" sz="2000" b="0" i="1" smtClean="0">
                                    <a:latin typeface="Cambria Math" panose="02040503050406030204" pitchFamily="18" charset="0"/>
                                  </a:rPr>
                                  <m:t>2</m:t>
                                </m:r>
                              </m:oMath>
                            </m:oMathPara>
                          </a14:m>
                          <a:endParaRPr lang="zh-TW" altLang="en-US" sz="20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2000" b="0" i="1" smtClean="0">
                                    <a:latin typeface="Cambria Math" panose="02040503050406030204" pitchFamily="18" charset="0"/>
                                  </a:rPr>
                                  <m:t>𝐷𝐵</m:t>
                                </m:r>
                                <m:r>
                                  <a:rPr lang="en-US" altLang="zh-TW" sz="2000" b="0" i="1" smtClean="0">
                                    <a:latin typeface="Cambria Math" panose="02040503050406030204" pitchFamily="18" charset="0"/>
                                  </a:rPr>
                                  <m:t>1</m:t>
                                </m:r>
                              </m:oMath>
                            </m:oMathPara>
                          </a14:m>
                          <a:endParaRPr lang="zh-TW" altLang="en-US" sz="20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2000" b="0" i="1" smtClean="0">
                                    <a:latin typeface="Cambria Math" panose="02040503050406030204" pitchFamily="18" charset="0"/>
                                  </a:rPr>
                                  <m:t>𝐷𝐵</m:t>
                                </m:r>
                                <m:r>
                                  <a:rPr lang="en-US" altLang="zh-TW" sz="2000" b="0" i="1" smtClean="0">
                                    <a:latin typeface="Cambria Math" panose="02040503050406030204" pitchFamily="18" charset="0"/>
                                  </a:rPr>
                                  <m:t>0</m:t>
                                </m:r>
                              </m:oMath>
                            </m:oMathPara>
                          </a14:m>
                          <a:endParaRPr lang="zh-TW" altLang="en-US" sz="20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2846961552"/>
                      </a:ext>
                    </a:extLst>
                  </a:tr>
                  <a:tr h="370840">
                    <a:tc>
                      <a:txBody>
                        <a:bodyPr/>
                        <a:lstStyle/>
                        <a:p>
                          <a:pPr algn="ctr"/>
                          <a:r>
                            <a:rPr lang="en-US" altLang="zh-TW" sz="2000" dirty="0"/>
                            <a:t>0</a:t>
                          </a:r>
                          <a:endParaRPr lang="zh-TW" altLang="en-US" sz="2000" dirty="0"/>
                        </a:p>
                      </a:txBody>
                      <a:tcPr/>
                    </a:tc>
                    <a:tc>
                      <a:txBody>
                        <a:bodyPr/>
                        <a:lstStyle/>
                        <a:p>
                          <a:pPr algn="ctr"/>
                          <a:r>
                            <a:rPr lang="en-US" altLang="zh-TW" sz="2000" dirty="0"/>
                            <a:t>0</a:t>
                          </a:r>
                          <a:endParaRPr lang="zh-TW" altLang="en-US" sz="2000" dirty="0"/>
                        </a:p>
                      </a:txBody>
                      <a:tcPr/>
                    </a:tc>
                    <a:tc>
                      <a:txBody>
                        <a:bodyPr/>
                        <a:lstStyle/>
                        <a:p>
                          <a:pPr algn="ctr"/>
                          <a:r>
                            <a:rPr lang="en-US" altLang="zh-TW" sz="2000" dirty="0"/>
                            <a:t>0</a:t>
                          </a:r>
                          <a:endParaRPr lang="zh-TW" altLang="en-US" sz="2000" dirty="0"/>
                        </a:p>
                      </a:txBody>
                      <a:tcPr/>
                    </a:tc>
                    <a:tc>
                      <a:txBody>
                        <a:bodyPr/>
                        <a:lstStyle/>
                        <a:p>
                          <a:pPr algn="ctr"/>
                          <a:r>
                            <a:rPr lang="en-US" altLang="zh-TW" sz="2000" dirty="0"/>
                            <a:t>0</a:t>
                          </a:r>
                          <a:endParaRPr lang="zh-TW" altLang="en-US" sz="2000" dirty="0"/>
                        </a:p>
                      </a:txBody>
                      <a:tcPr/>
                    </a:tc>
                    <a:tc>
                      <a:txBody>
                        <a:bodyPr/>
                        <a:lstStyle/>
                        <a:p>
                          <a:pPr algn="ctr"/>
                          <a:r>
                            <a:rPr lang="en-US" altLang="zh-TW" sz="2000" dirty="0"/>
                            <a:t>0</a:t>
                          </a:r>
                          <a:endParaRPr lang="zh-TW" altLang="en-US" sz="2000" dirty="0"/>
                        </a:p>
                      </a:txBody>
                      <a:tcPr/>
                    </a:tc>
                    <a:tc>
                      <a:txBody>
                        <a:bodyPr/>
                        <a:lstStyle/>
                        <a:p>
                          <a:pPr algn="ctr"/>
                          <a:r>
                            <a:rPr lang="en-US" altLang="zh-TW" sz="2000" dirty="0"/>
                            <a:t>0</a:t>
                          </a:r>
                          <a:endParaRPr lang="zh-TW" altLang="en-US" sz="2000" dirty="0"/>
                        </a:p>
                      </a:txBody>
                      <a:tcPr/>
                    </a:tc>
                    <a:tc>
                      <a:txBody>
                        <a:bodyPr/>
                        <a:lstStyle/>
                        <a:p>
                          <a:pPr algn="ctr"/>
                          <a:r>
                            <a:rPr lang="en-US" altLang="zh-TW" sz="2000" dirty="0"/>
                            <a:t>0</a:t>
                          </a:r>
                          <a:endParaRPr lang="zh-TW" altLang="en-US" sz="2000" dirty="0"/>
                        </a:p>
                      </a:txBody>
                      <a:tcPr/>
                    </a:tc>
                    <a:tc>
                      <a:txBody>
                        <a:bodyPr/>
                        <a:lstStyle/>
                        <a:p>
                          <a:pPr algn="ctr"/>
                          <a:r>
                            <a:rPr lang="en-US" altLang="zh-TW" sz="2000" dirty="0"/>
                            <a:t>1</a:t>
                          </a:r>
                          <a:endParaRPr lang="zh-TW" altLang="en-US" sz="2000" dirty="0"/>
                        </a:p>
                      </a:txBody>
                      <a:tcPr/>
                    </a:tc>
                    <a:extLst>
                      <a:ext uri="{0D108BD9-81ED-4DB2-BD59-A6C34878D82A}">
                        <a16:rowId xmlns="" xmlns:a16="http://schemas.microsoft.com/office/drawing/2014/main" val="962478893"/>
                      </a:ext>
                    </a:extLst>
                  </a:tr>
                </a:tbl>
              </a:graphicData>
            </a:graphic>
          </p:graphicFrame>
        </mc:Choice>
        <mc:Fallback xmlns="">
          <p:graphicFrame>
            <p:nvGraphicFramePr>
              <p:cNvPr id="6" name="內容版面配置區 4">
                <a:extLst>
                  <a:ext uri="{FF2B5EF4-FFF2-40B4-BE49-F238E27FC236}">
                    <a16:creationId xmlns="" xmlns:a16="http://schemas.microsoft.com/office/drawing/2014/main" xmlns:a14="http://schemas.microsoft.com/office/drawing/2010/main" id="{CC61E8FC-9B4F-E342-9332-D5D1F7C81BDB}"/>
                  </a:ext>
                </a:extLst>
              </p:cNvPr>
              <p:cNvGraphicFramePr>
                <a:graphicFrameLocks/>
              </p:cNvGraphicFramePr>
              <p:nvPr>
                <p:extLst>
                  <p:ext uri="{D42A27DB-BD31-4B8C-83A1-F6EECF244321}">
                    <p14:modId xmlns="" xmlns:p14="http://schemas.microsoft.com/office/powerpoint/2010/main" xmlns:a14="http://schemas.microsoft.com/office/drawing/2010/main" val="4271390221"/>
                  </p:ext>
                </p:extLst>
              </p:nvPr>
            </p:nvGraphicFramePr>
            <p:xfrm>
              <a:off x="592214" y="2663915"/>
              <a:ext cx="7850216" cy="792480"/>
            </p:xfrm>
            <a:graphic>
              <a:graphicData uri="http://schemas.openxmlformats.org/drawingml/2006/table">
                <a:tbl>
                  <a:tblPr firstRow="1" bandRow="1">
                    <a:tableStyleId>{5940675A-B579-460E-94D1-54222C63F5DA}</a:tableStyleId>
                  </a:tblPr>
                  <a:tblGrid>
                    <a:gridCol w="893000">
                      <a:extLst>
                        <a:ext uri="{9D8B030D-6E8A-4147-A177-3AD203B41FA5}">
                          <a16:colId xmlns="" xmlns:a16="http://schemas.microsoft.com/office/drawing/2014/main" xmlns:a14="http://schemas.microsoft.com/office/drawing/2010/main" val="2966295983"/>
                        </a:ext>
                      </a:extLst>
                    </a:gridCol>
                    <a:gridCol w="993888">
                      <a:extLst>
                        <a:ext uri="{9D8B030D-6E8A-4147-A177-3AD203B41FA5}">
                          <a16:colId xmlns="" xmlns:a16="http://schemas.microsoft.com/office/drawing/2014/main" xmlns:a14="http://schemas.microsoft.com/office/drawing/2010/main" val="1978522415"/>
                        </a:ext>
                      </a:extLst>
                    </a:gridCol>
                    <a:gridCol w="993888">
                      <a:extLst>
                        <a:ext uri="{9D8B030D-6E8A-4147-A177-3AD203B41FA5}">
                          <a16:colId xmlns="" xmlns:a16="http://schemas.microsoft.com/office/drawing/2014/main" xmlns:a14="http://schemas.microsoft.com/office/drawing/2010/main" val="3337717745"/>
                        </a:ext>
                      </a:extLst>
                    </a:gridCol>
                    <a:gridCol w="993888">
                      <a:extLst>
                        <a:ext uri="{9D8B030D-6E8A-4147-A177-3AD203B41FA5}">
                          <a16:colId xmlns="" xmlns:a16="http://schemas.microsoft.com/office/drawing/2014/main" xmlns:a14="http://schemas.microsoft.com/office/drawing/2010/main" val="2146586366"/>
                        </a:ext>
                      </a:extLst>
                    </a:gridCol>
                    <a:gridCol w="993888">
                      <a:extLst>
                        <a:ext uri="{9D8B030D-6E8A-4147-A177-3AD203B41FA5}">
                          <a16:colId xmlns="" xmlns:a16="http://schemas.microsoft.com/office/drawing/2014/main" xmlns:a14="http://schemas.microsoft.com/office/drawing/2010/main" val="265890672"/>
                        </a:ext>
                      </a:extLst>
                    </a:gridCol>
                    <a:gridCol w="993888">
                      <a:extLst>
                        <a:ext uri="{9D8B030D-6E8A-4147-A177-3AD203B41FA5}">
                          <a16:colId xmlns="" xmlns:a16="http://schemas.microsoft.com/office/drawing/2014/main" xmlns:a14="http://schemas.microsoft.com/office/drawing/2010/main" val="411856453"/>
                        </a:ext>
                      </a:extLst>
                    </a:gridCol>
                    <a:gridCol w="993888">
                      <a:extLst>
                        <a:ext uri="{9D8B030D-6E8A-4147-A177-3AD203B41FA5}">
                          <a16:colId xmlns="" xmlns:a16="http://schemas.microsoft.com/office/drawing/2014/main" xmlns:a14="http://schemas.microsoft.com/office/drawing/2010/main" val="1054418612"/>
                        </a:ext>
                      </a:extLst>
                    </a:gridCol>
                    <a:gridCol w="993888">
                      <a:extLst>
                        <a:ext uri="{9D8B030D-6E8A-4147-A177-3AD203B41FA5}">
                          <a16:colId xmlns="" xmlns:a16="http://schemas.microsoft.com/office/drawing/2014/main" xmlns:a14="http://schemas.microsoft.com/office/drawing/2010/main" val="730396800"/>
                        </a:ext>
                      </a:extLst>
                    </a:gridCol>
                  </a:tblGrid>
                  <a:tr h="396240">
                    <a:tc>
                      <a:txBody>
                        <a:bodyPr/>
                        <a:lstStyle/>
                        <a:p>
                          <a:endParaRPr lang="zh-TW"/>
                        </a:p>
                      </a:txBody>
                      <a:tcPr>
                        <a:blipFill>
                          <a:blip r:embed="rId3"/>
                          <a:stretch>
                            <a:fillRect t="-3125" r="-784286" b="-121875"/>
                          </a:stretch>
                        </a:blipFill>
                      </a:tcPr>
                    </a:tc>
                    <a:tc>
                      <a:txBody>
                        <a:bodyPr/>
                        <a:lstStyle/>
                        <a:p>
                          <a:endParaRPr lang="zh-TW"/>
                        </a:p>
                      </a:txBody>
                      <a:tcPr>
                        <a:blipFill>
                          <a:blip r:embed="rId3"/>
                          <a:stretch>
                            <a:fillRect l="-88608" t="-3125" r="-594937" b="-121875"/>
                          </a:stretch>
                        </a:blipFill>
                      </a:tcPr>
                    </a:tc>
                    <a:tc>
                      <a:txBody>
                        <a:bodyPr/>
                        <a:lstStyle/>
                        <a:p>
                          <a:endParaRPr lang="zh-TW"/>
                        </a:p>
                      </a:txBody>
                      <a:tcPr>
                        <a:blipFill>
                          <a:blip r:embed="rId3"/>
                          <a:stretch>
                            <a:fillRect l="-191026" t="-3125" r="-502564" b="-121875"/>
                          </a:stretch>
                        </a:blipFill>
                      </a:tcPr>
                    </a:tc>
                    <a:tc>
                      <a:txBody>
                        <a:bodyPr/>
                        <a:lstStyle/>
                        <a:p>
                          <a:endParaRPr lang="zh-TW"/>
                        </a:p>
                      </a:txBody>
                      <a:tcPr>
                        <a:blipFill>
                          <a:blip r:embed="rId3"/>
                          <a:stretch>
                            <a:fillRect l="-287342" t="-3125" r="-396203" b="-121875"/>
                          </a:stretch>
                        </a:blipFill>
                      </a:tcPr>
                    </a:tc>
                    <a:tc>
                      <a:txBody>
                        <a:bodyPr/>
                        <a:lstStyle/>
                        <a:p>
                          <a:endParaRPr lang="zh-TW"/>
                        </a:p>
                      </a:txBody>
                      <a:tcPr>
                        <a:blipFill>
                          <a:blip r:embed="rId3"/>
                          <a:stretch>
                            <a:fillRect l="-392308" t="-3125" r="-301282" b="-121875"/>
                          </a:stretch>
                        </a:blipFill>
                      </a:tcPr>
                    </a:tc>
                    <a:tc>
                      <a:txBody>
                        <a:bodyPr/>
                        <a:lstStyle/>
                        <a:p>
                          <a:endParaRPr lang="zh-TW"/>
                        </a:p>
                      </a:txBody>
                      <a:tcPr>
                        <a:blipFill>
                          <a:blip r:embed="rId3"/>
                          <a:stretch>
                            <a:fillRect l="-492308" t="-3125" r="-201282" b="-121875"/>
                          </a:stretch>
                        </a:blipFill>
                      </a:tcPr>
                    </a:tc>
                    <a:tc>
                      <a:txBody>
                        <a:bodyPr/>
                        <a:lstStyle/>
                        <a:p>
                          <a:endParaRPr lang="zh-TW"/>
                        </a:p>
                      </a:txBody>
                      <a:tcPr>
                        <a:blipFill>
                          <a:blip r:embed="rId3"/>
                          <a:stretch>
                            <a:fillRect l="-584810" t="-3125" r="-98734" b="-121875"/>
                          </a:stretch>
                        </a:blipFill>
                      </a:tcPr>
                    </a:tc>
                    <a:tc>
                      <a:txBody>
                        <a:bodyPr/>
                        <a:lstStyle/>
                        <a:p>
                          <a:endParaRPr lang="zh-TW"/>
                        </a:p>
                      </a:txBody>
                      <a:tcPr>
                        <a:blipFill>
                          <a:blip r:embed="rId3"/>
                          <a:stretch>
                            <a:fillRect l="-693590" t="-3125" b="-121875"/>
                          </a:stretch>
                        </a:blipFill>
                      </a:tcPr>
                    </a:tc>
                    <a:extLst>
                      <a:ext uri="{0D108BD9-81ED-4DB2-BD59-A6C34878D82A}">
                        <a16:rowId xmlns="" xmlns:a16="http://schemas.microsoft.com/office/drawing/2014/main" xmlns:a14="http://schemas.microsoft.com/office/drawing/2010/main" val="2846961552"/>
                      </a:ext>
                    </a:extLst>
                  </a:tr>
                  <a:tr h="396240">
                    <a:tc>
                      <a:txBody>
                        <a:bodyPr/>
                        <a:lstStyle/>
                        <a:p>
                          <a:pPr algn="ctr"/>
                          <a:r>
                            <a:rPr lang="en-US" altLang="zh-TW" sz="2000" dirty="0"/>
                            <a:t>0</a:t>
                          </a:r>
                          <a:endParaRPr lang="zh-TW" altLang="en-US" sz="2000" dirty="0"/>
                        </a:p>
                      </a:txBody>
                      <a:tcPr/>
                    </a:tc>
                    <a:tc>
                      <a:txBody>
                        <a:bodyPr/>
                        <a:lstStyle/>
                        <a:p>
                          <a:pPr algn="ctr"/>
                          <a:r>
                            <a:rPr lang="en-US" altLang="zh-TW" sz="2000" dirty="0"/>
                            <a:t>0</a:t>
                          </a:r>
                          <a:endParaRPr lang="zh-TW" altLang="en-US" sz="2000" dirty="0"/>
                        </a:p>
                      </a:txBody>
                      <a:tcPr/>
                    </a:tc>
                    <a:tc>
                      <a:txBody>
                        <a:bodyPr/>
                        <a:lstStyle/>
                        <a:p>
                          <a:pPr algn="ctr"/>
                          <a:r>
                            <a:rPr lang="en-US" altLang="zh-TW" sz="2000" dirty="0"/>
                            <a:t>0</a:t>
                          </a:r>
                          <a:endParaRPr lang="zh-TW" altLang="en-US" sz="2000" dirty="0"/>
                        </a:p>
                      </a:txBody>
                      <a:tcPr/>
                    </a:tc>
                    <a:tc>
                      <a:txBody>
                        <a:bodyPr/>
                        <a:lstStyle/>
                        <a:p>
                          <a:pPr algn="ctr"/>
                          <a:r>
                            <a:rPr lang="en-US" altLang="zh-TW" sz="2000" dirty="0"/>
                            <a:t>0</a:t>
                          </a:r>
                          <a:endParaRPr lang="zh-TW" altLang="en-US" sz="2000" dirty="0"/>
                        </a:p>
                      </a:txBody>
                      <a:tcPr/>
                    </a:tc>
                    <a:tc>
                      <a:txBody>
                        <a:bodyPr/>
                        <a:lstStyle/>
                        <a:p>
                          <a:pPr algn="ctr"/>
                          <a:r>
                            <a:rPr lang="en-US" altLang="zh-TW" sz="2000" dirty="0"/>
                            <a:t>0</a:t>
                          </a:r>
                          <a:endParaRPr lang="zh-TW" altLang="en-US" sz="2000" dirty="0"/>
                        </a:p>
                      </a:txBody>
                      <a:tcPr/>
                    </a:tc>
                    <a:tc>
                      <a:txBody>
                        <a:bodyPr/>
                        <a:lstStyle/>
                        <a:p>
                          <a:pPr algn="ctr"/>
                          <a:r>
                            <a:rPr lang="en-US" altLang="zh-TW" sz="2000" dirty="0"/>
                            <a:t>0</a:t>
                          </a:r>
                          <a:endParaRPr lang="zh-TW" altLang="en-US" sz="2000" dirty="0"/>
                        </a:p>
                      </a:txBody>
                      <a:tcPr/>
                    </a:tc>
                    <a:tc>
                      <a:txBody>
                        <a:bodyPr/>
                        <a:lstStyle/>
                        <a:p>
                          <a:pPr algn="ctr"/>
                          <a:r>
                            <a:rPr lang="en-US" altLang="zh-TW" sz="2000" dirty="0"/>
                            <a:t>0</a:t>
                          </a:r>
                          <a:endParaRPr lang="zh-TW" altLang="en-US" sz="2000" dirty="0"/>
                        </a:p>
                      </a:txBody>
                      <a:tcPr/>
                    </a:tc>
                    <a:tc>
                      <a:txBody>
                        <a:bodyPr/>
                        <a:lstStyle/>
                        <a:p>
                          <a:pPr algn="ctr"/>
                          <a:r>
                            <a:rPr lang="en-US" altLang="zh-TW" sz="2000" dirty="0"/>
                            <a:t>1</a:t>
                          </a:r>
                          <a:endParaRPr lang="zh-TW" altLang="en-US" sz="2000" dirty="0"/>
                        </a:p>
                      </a:txBody>
                      <a:tcPr/>
                    </a:tc>
                    <a:extLst>
                      <a:ext uri="{0D108BD9-81ED-4DB2-BD59-A6C34878D82A}">
                        <a16:rowId xmlns="" xmlns:a16="http://schemas.microsoft.com/office/drawing/2014/main" xmlns:a14="http://schemas.microsoft.com/office/drawing/2010/main" val="962478893"/>
                      </a:ext>
                    </a:extLst>
                  </a:tr>
                </a:tbl>
              </a:graphicData>
            </a:graphic>
          </p:graphicFrame>
        </mc:Fallback>
      </mc:AlternateContent>
      <p:sp>
        <p:nvSpPr>
          <p:cNvPr id="8" name="內容版面配置區 2">
            <a:extLst>
              <a:ext uri="{FF2B5EF4-FFF2-40B4-BE49-F238E27FC236}">
                <a16:creationId xmlns="" xmlns:a16="http://schemas.microsoft.com/office/drawing/2014/main" id="{DCDE4C71-A83B-DD47-A05C-84434F627F8F}"/>
              </a:ext>
            </a:extLst>
          </p:cNvPr>
          <p:cNvSpPr>
            <a:spLocks noGrp="1"/>
          </p:cNvSpPr>
          <p:nvPr>
            <p:ph idx="1"/>
          </p:nvPr>
        </p:nvSpPr>
        <p:spPr>
          <a:xfrm>
            <a:off x="473396" y="4071915"/>
            <a:ext cx="8229600" cy="1560964"/>
          </a:xfrm>
        </p:spPr>
        <p:txBody>
          <a:bodyPr>
            <a:normAutofit fontScale="92500" lnSpcReduction="20000"/>
          </a:bodyPr>
          <a:lstStyle/>
          <a:p>
            <a:r>
              <a:rPr lang="en-US" altLang="zh-TW" dirty="0"/>
              <a:t>Before data can be written to the display, the display must be cleared, and the cursor reset to the first character in the first row (or any other location that you wish to write  data to).</a:t>
            </a:r>
          </a:p>
          <a:p>
            <a:endParaRPr kumimoji="1" lang="zh-TW" altLang="en-US" dirty="0"/>
          </a:p>
        </p:txBody>
      </p:sp>
    </p:spTree>
    <p:extLst>
      <p:ext uri="{BB962C8B-B14F-4D97-AF65-F5344CB8AC3E}">
        <p14:creationId xmlns:p14="http://schemas.microsoft.com/office/powerpoint/2010/main" val="1595533497"/>
      </p:ext>
    </p:extLst>
  </p:cSld>
  <p:clrMapOvr>
    <a:masterClrMapping/>
  </p:clrMapOvr>
  <p:transition spd="med">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9950503E-F0C3-AF40-B360-3708D37E59B0}"/>
              </a:ext>
            </a:extLst>
          </p:cNvPr>
          <p:cNvSpPr>
            <a:spLocks noGrp="1"/>
          </p:cNvSpPr>
          <p:nvPr>
            <p:ph type="title"/>
          </p:nvPr>
        </p:nvSpPr>
        <p:spPr/>
        <p:txBody>
          <a:bodyPr/>
          <a:lstStyle/>
          <a:p>
            <a:r>
              <a:rPr kumimoji="1" lang="en-US" altLang="zh-TW" dirty="0"/>
              <a:t>Display characters</a:t>
            </a:r>
            <a:endParaRPr kumimoji="1" lang="zh-TW" altLang="en-US" dirty="0"/>
          </a:p>
        </p:txBody>
      </p:sp>
      <mc:AlternateContent xmlns:mc="http://schemas.openxmlformats.org/markup-compatibility/2006">
        <mc:Choice xmlns:a14="http://schemas.microsoft.com/office/drawing/2010/main" Requires="a14">
          <p:sp>
            <p:nvSpPr>
              <p:cNvPr id="3" name="內容版面配置區 2">
                <a:extLst>
                  <a:ext uri="{FF2B5EF4-FFF2-40B4-BE49-F238E27FC236}">
                    <a16:creationId xmlns="" xmlns:a16="http://schemas.microsoft.com/office/drawing/2014/main" id="{0E60338C-3F31-FF4B-AFA6-CE6A6D70308F}"/>
                  </a:ext>
                </a:extLst>
              </p:cNvPr>
              <p:cNvSpPr>
                <a:spLocks noGrp="1"/>
              </p:cNvSpPr>
              <p:nvPr>
                <p:ph idx="1"/>
              </p:nvPr>
            </p:nvSpPr>
            <p:spPr>
              <a:xfrm>
                <a:off x="457200" y="1719263"/>
                <a:ext cx="8229600" cy="1727693"/>
              </a:xfrm>
            </p:spPr>
            <p:txBody>
              <a:bodyPr>
                <a:normAutofit fontScale="70000" lnSpcReduction="20000"/>
              </a:bodyPr>
              <a:lstStyle/>
              <a:p>
                <a:r>
                  <a:rPr lang="en-US" altLang="zh-TW" dirty="0"/>
                  <a:t>Characters are encoded in </a:t>
                </a:r>
                <a:r>
                  <a:rPr lang="en-US" altLang="zh-TW" dirty="0">
                    <a:solidFill>
                      <a:srgbClr val="0000CC"/>
                    </a:solidFill>
                  </a:rPr>
                  <a:t>ASCII codes</a:t>
                </a:r>
              </a:p>
              <a:p>
                <a:pPr lvl="1"/>
                <a:r>
                  <a:rPr lang="en-US" altLang="zh-TW" dirty="0"/>
                  <a:t>For example, if we send the data value 0x48 to the display, the character ‘H’ will be displayed.</a:t>
                </a:r>
              </a:p>
              <a:p>
                <a:r>
                  <a:rPr lang="en-US" altLang="zh-TW" dirty="0"/>
                  <a:t>To send a 8-bit code</a:t>
                </a:r>
              </a:p>
              <a:p>
                <a:pPr lvl="1"/>
                <a:r>
                  <a:rPr lang="en-US" altLang="zh-TW" dirty="0"/>
                  <a:t>Set the </a:t>
                </a:r>
                <a14:m>
                  <m:oMath xmlns:m="http://schemas.openxmlformats.org/officeDocument/2006/math">
                    <m:r>
                      <a:rPr lang="en-US" altLang="zh-TW" sz="2400" b="1" i="1" smtClean="0">
                        <a:solidFill>
                          <a:srgbClr val="C00000"/>
                        </a:solidFill>
                        <a:latin typeface="Cambria Math" panose="02040503050406030204" pitchFamily="18" charset="0"/>
                      </a:rPr>
                      <m:t>𝑹𝑺</m:t>
                    </m:r>
                    <m:r>
                      <a:rPr lang="en-US" altLang="zh-TW" sz="2400" b="1" i="1" smtClean="0">
                        <a:solidFill>
                          <a:srgbClr val="C00000"/>
                        </a:solidFill>
                        <a:latin typeface="Cambria Math" panose="02040503050406030204" pitchFamily="18" charset="0"/>
                      </a:rPr>
                      <m:t>=</m:t>
                    </m:r>
                    <m:r>
                      <a:rPr lang="en-US" altLang="zh-TW" sz="2400" b="1" i="1" smtClean="0">
                        <a:solidFill>
                          <a:srgbClr val="C00000"/>
                        </a:solidFill>
                        <a:latin typeface="Cambria Math" panose="02040503050406030204" pitchFamily="18" charset="0"/>
                      </a:rPr>
                      <m:t>𝟏</m:t>
                    </m:r>
                  </m:oMath>
                </a14:m>
                <a:r>
                  <a:rPr lang="en-US" altLang="zh-TW" dirty="0"/>
                  <a:t>, send </a:t>
                </a:r>
                <a:r>
                  <a:rPr lang="en-US" altLang="zh-TW" dirty="0">
                    <a:solidFill>
                      <a:srgbClr val="C00000"/>
                    </a:solidFill>
                  </a:rPr>
                  <a:t>MSB 4 bits</a:t>
                </a:r>
                <a:r>
                  <a:rPr lang="en-US" altLang="zh-TW" dirty="0"/>
                  <a:t>, and </a:t>
                </a:r>
                <a:r>
                  <a:rPr lang="en-US" altLang="zh-TW" dirty="0" smtClean="0">
                    <a:solidFill>
                      <a:srgbClr val="C00000"/>
                    </a:solidFill>
                  </a:rPr>
                  <a:t>toggle </a:t>
                </a:r>
                <a14:m>
                  <m:oMath xmlns:m="http://schemas.openxmlformats.org/officeDocument/2006/math">
                    <m:r>
                      <a:rPr lang="en-US" altLang="zh-TW" sz="2400" b="1" i="1" smtClean="0">
                        <a:solidFill>
                          <a:srgbClr val="C00000"/>
                        </a:solidFill>
                        <a:latin typeface="Cambria Math" panose="02040503050406030204" pitchFamily="18" charset="0"/>
                      </a:rPr>
                      <m:t>𝑬</m:t>
                    </m:r>
                  </m:oMath>
                </a14:m>
                <a:r>
                  <a:rPr lang="en-US" altLang="zh-TW" dirty="0">
                    <a:solidFill>
                      <a:srgbClr val="C00000"/>
                    </a:solidFill>
                  </a:rPr>
                  <a:t> line </a:t>
                </a:r>
                <a:r>
                  <a:rPr lang="en-US" altLang="zh-TW" dirty="0"/>
                  <a:t>from high to low.</a:t>
                </a:r>
              </a:p>
              <a:p>
                <a:pPr lvl="1"/>
                <a:r>
                  <a:rPr lang="en-US" altLang="zh-TW" dirty="0"/>
                  <a:t>Send </a:t>
                </a:r>
                <a:r>
                  <a:rPr lang="en-US" altLang="zh-TW" dirty="0">
                    <a:solidFill>
                      <a:srgbClr val="C00000"/>
                    </a:solidFill>
                  </a:rPr>
                  <a:t>LSB 4 bits</a:t>
                </a:r>
                <a:r>
                  <a:rPr lang="en-US" altLang="zh-TW" dirty="0"/>
                  <a:t>, and </a:t>
                </a:r>
                <a:r>
                  <a:rPr lang="en-US" altLang="zh-TW" dirty="0" smtClean="0">
                    <a:solidFill>
                      <a:srgbClr val="C00000"/>
                    </a:solidFill>
                  </a:rPr>
                  <a:t>toggle </a:t>
                </a:r>
                <a14:m>
                  <m:oMath xmlns:m="http://schemas.openxmlformats.org/officeDocument/2006/math">
                    <m:r>
                      <a:rPr lang="en-US" altLang="zh-TW" sz="2000" b="1" i="1">
                        <a:solidFill>
                          <a:srgbClr val="C00000"/>
                        </a:solidFill>
                        <a:latin typeface="Cambria Math" panose="02040503050406030204" pitchFamily="18" charset="0"/>
                      </a:rPr>
                      <m:t>𝑬</m:t>
                    </m:r>
                  </m:oMath>
                </a14:m>
                <a:r>
                  <a:rPr lang="en-US" altLang="zh-TW" b="1" dirty="0">
                    <a:solidFill>
                      <a:srgbClr val="C00000"/>
                    </a:solidFill>
                  </a:rPr>
                  <a:t> </a:t>
                </a:r>
                <a:r>
                  <a:rPr lang="en-US" altLang="zh-TW" dirty="0">
                    <a:solidFill>
                      <a:srgbClr val="C00000"/>
                    </a:solidFill>
                  </a:rPr>
                  <a:t>line </a:t>
                </a:r>
                <a:r>
                  <a:rPr lang="en-US" altLang="zh-TW" dirty="0"/>
                  <a:t>from high to low.</a:t>
                </a:r>
                <a:endParaRPr kumimoji="1" lang="zh-TW" altLang="en-US" dirty="0"/>
              </a:p>
            </p:txBody>
          </p:sp>
        </mc:Choice>
        <mc:Fallback>
          <p:sp>
            <p:nvSpPr>
              <p:cNvPr id="3" name="內容版面配置區 2">
                <a:extLst>
                  <a:ext uri="{FF2B5EF4-FFF2-40B4-BE49-F238E27FC236}">
                    <a16:creationId xmlns="" xmlns:a16="http://schemas.microsoft.com/office/drawing/2014/main" xmlns:a14="http://schemas.microsoft.com/office/drawing/2010/main" id="{0E60338C-3F31-FF4B-AFA6-CE6A6D70308F}"/>
                  </a:ext>
                </a:extLst>
              </p:cNvPr>
              <p:cNvSpPr>
                <a:spLocks noGrp="1" noRot="1" noChangeAspect="1" noMove="1" noResize="1" noEditPoints="1" noAdjustHandles="1" noChangeArrowheads="1" noChangeShapeType="1" noTextEdit="1"/>
              </p:cNvSpPr>
              <p:nvPr>
                <p:ph idx="1"/>
              </p:nvPr>
            </p:nvSpPr>
            <p:spPr>
              <a:xfrm>
                <a:off x="457200" y="1719263"/>
                <a:ext cx="8229600" cy="1727693"/>
              </a:xfrm>
              <a:blipFill rotWithShape="0">
                <a:blip r:embed="rId2"/>
                <a:stretch>
                  <a:fillRect l="-222" t="-6007" r="-1259" b="-4947"/>
                </a:stretch>
              </a:blipFill>
            </p:spPr>
            <p:txBody>
              <a:bodyPr/>
              <a:lstStyle/>
              <a:p>
                <a:r>
                  <a:rPr lang="zh-TW" altLang="en-US">
                    <a:noFill/>
                  </a:rPr>
                  <a:t> </a:t>
                </a:r>
              </a:p>
            </p:txBody>
          </p:sp>
        </mc:Fallback>
      </mc:AlternateContent>
      <p:sp>
        <p:nvSpPr>
          <p:cNvPr id="4" name="投影片編號版面配置區 3">
            <a:extLst>
              <a:ext uri="{FF2B5EF4-FFF2-40B4-BE49-F238E27FC236}">
                <a16:creationId xmlns="" xmlns:a16="http://schemas.microsoft.com/office/drawing/2014/main" id="{4E9015DD-9122-5F40-8E32-E97817983BD4}"/>
              </a:ext>
            </a:extLst>
          </p:cNvPr>
          <p:cNvSpPr>
            <a:spLocks noGrp="1"/>
          </p:cNvSpPr>
          <p:nvPr>
            <p:ph type="sldNum" sz="quarter" idx="12"/>
          </p:nvPr>
        </p:nvSpPr>
        <p:spPr/>
        <p:txBody>
          <a:bodyPr/>
          <a:lstStyle/>
          <a:p>
            <a:fld id="{B6E0B0A6-70CB-4CB1-BAEB-8949881E3F44}" type="slidenum">
              <a:rPr lang="en-US" altLang="zh-TW" smtClean="0"/>
              <a:pPr/>
              <a:t>27</a:t>
            </a:fld>
            <a:endParaRPr lang="en-US" altLang="zh-TW"/>
          </a:p>
        </p:txBody>
      </p:sp>
      <p:sp>
        <p:nvSpPr>
          <p:cNvPr id="5" name="object 3">
            <a:extLst>
              <a:ext uri="{FF2B5EF4-FFF2-40B4-BE49-F238E27FC236}">
                <a16:creationId xmlns="" xmlns:a16="http://schemas.microsoft.com/office/drawing/2014/main" id="{CA66BB74-B500-0C4D-952D-EB137C4C5FB6}"/>
              </a:ext>
            </a:extLst>
          </p:cNvPr>
          <p:cNvSpPr/>
          <p:nvPr/>
        </p:nvSpPr>
        <p:spPr>
          <a:xfrm>
            <a:off x="1961710" y="3446956"/>
            <a:ext cx="5420995" cy="331241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06051537"/>
      </p:ext>
    </p:extLst>
  </p:cSld>
  <p:clrMapOvr>
    <a:masterClrMapping/>
  </p:clrMapOvr>
  <p:transition spd="med">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20015F29-B7AD-2747-B319-5DA430F6F611}"/>
              </a:ext>
            </a:extLst>
          </p:cNvPr>
          <p:cNvSpPr>
            <a:spLocks noGrp="1"/>
          </p:cNvSpPr>
          <p:nvPr>
            <p:ph type="title"/>
          </p:nvPr>
        </p:nvSpPr>
        <p:spPr/>
        <p:txBody>
          <a:bodyPr/>
          <a:lstStyle/>
          <a:p>
            <a:r>
              <a:rPr lang="en-US" altLang="zh-TW" dirty="0"/>
              <a:t>Homemade HD44780 LCD: lcd.cpp </a:t>
            </a:r>
            <a:r>
              <a:rPr kumimoji="1" lang="en-US" altLang="zh-TW" dirty="0"/>
              <a:t>--- </a:t>
            </a:r>
            <a:r>
              <a:rPr lang="nl-NL" altLang="zh-TW" dirty="0" err="1">
                <a:solidFill>
                  <a:srgbClr val="06287E"/>
                </a:solidFill>
                <a:latin typeface="Calibri" charset="0"/>
                <a:ea typeface="Calibri" charset="0"/>
                <a:cs typeface="Calibri" charset="0"/>
              </a:rPr>
              <a:t>LCD_init</a:t>
            </a:r>
            <a:r>
              <a:rPr lang="nl-NL" altLang="zh-TW" dirty="0">
                <a:solidFill>
                  <a:srgbClr val="06287E"/>
                </a:solidFill>
                <a:latin typeface="Calibri" charset="0"/>
                <a:ea typeface="Calibri" charset="0"/>
                <a:cs typeface="Calibri" charset="0"/>
              </a:rPr>
              <a:t>()</a:t>
            </a:r>
            <a:endParaRPr kumimoji="1" lang="zh-TW" altLang="en-US" dirty="0"/>
          </a:p>
        </p:txBody>
      </p:sp>
      <p:sp>
        <p:nvSpPr>
          <p:cNvPr id="3" name="內容版面配置區 2">
            <a:extLst>
              <a:ext uri="{FF2B5EF4-FFF2-40B4-BE49-F238E27FC236}">
                <a16:creationId xmlns="" xmlns:a16="http://schemas.microsoft.com/office/drawing/2014/main" id="{4372DB6B-E5D2-6249-841B-52E3A7371583}"/>
              </a:ext>
            </a:extLst>
          </p:cNvPr>
          <p:cNvSpPr>
            <a:spLocks noGrp="1"/>
          </p:cNvSpPr>
          <p:nvPr>
            <p:ph idx="1"/>
          </p:nvPr>
        </p:nvSpPr>
        <p:spPr>
          <a:xfrm>
            <a:off x="457200" y="1719262"/>
            <a:ext cx="8229600" cy="4986338"/>
          </a:xfrm>
        </p:spPr>
        <p:txBody>
          <a:bodyPr>
            <a:normAutofit fontScale="55000" lnSpcReduction="20000"/>
          </a:bodyPr>
          <a:lstStyle/>
          <a:p>
            <a:pPr marL="0" indent="0">
              <a:buNone/>
            </a:pPr>
            <a:r>
              <a:rPr lang="en-US" altLang="zh-TW" sz="3200" i="1" dirty="0">
                <a:solidFill>
                  <a:srgbClr val="60A0B0"/>
                </a:solidFill>
                <a:latin typeface="Calibri" charset="0"/>
                <a:ea typeface="Calibri" charset="0"/>
                <a:cs typeface="Calibri" charset="0"/>
              </a:rPr>
              <a:t>/* Program Example 8.2: Declaration of objects and  functions in </a:t>
            </a:r>
            <a:r>
              <a:rPr lang="en-US" altLang="zh-TW" sz="3200" i="1" dirty="0" err="1">
                <a:solidFill>
                  <a:srgbClr val="60A0B0"/>
                </a:solidFill>
                <a:latin typeface="Calibri" charset="0"/>
                <a:ea typeface="Calibri" charset="0"/>
                <a:cs typeface="Calibri" charset="0"/>
              </a:rPr>
              <a:t>LCD.cpp</a:t>
            </a:r>
            <a:r>
              <a:rPr lang="en-US" altLang="zh-TW" sz="3200" i="1" dirty="0">
                <a:solidFill>
                  <a:srgbClr val="60A0B0"/>
                </a:solidFill>
                <a:latin typeface="Calibri" charset="0"/>
                <a:ea typeface="Calibri" charset="0"/>
                <a:cs typeface="Calibri" charset="0"/>
              </a:rPr>
              <a:t> file </a:t>
            </a:r>
            <a:r>
              <a:rPr lang="mr-IN" altLang="zh-TW" sz="3200" i="1" dirty="0">
                <a:solidFill>
                  <a:srgbClr val="60A0B0"/>
                </a:solidFill>
                <a:latin typeface="Calibri" charset="0"/>
                <a:ea typeface="Calibri" charset="0"/>
                <a:cs typeface="Calibri" charset="0"/>
              </a:rPr>
              <a:t>*/</a:t>
            </a:r>
            <a:endParaRPr lang="mr-IN" altLang="zh-TW" sz="3200" dirty="0">
              <a:solidFill>
                <a:srgbClr val="60A0B0"/>
              </a:solidFill>
              <a:latin typeface="Calibri" charset="0"/>
              <a:ea typeface="Calibri" charset="0"/>
              <a:cs typeface="Calibri" charset="0"/>
            </a:endParaRPr>
          </a:p>
          <a:p>
            <a:pPr marL="0" indent="0">
              <a:buNone/>
            </a:pPr>
            <a:r>
              <a:rPr lang="en-US" altLang="zh-TW" sz="3200" dirty="0">
                <a:solidFill>
                  <a:srgbClr val="007020"/>
                </a:solidFill>
                <a:latin typeface="Calibri" charset="0"/>
                <a:ea typeface="Calibri" charset="0"/>
                <a:cs typeface="Calibri" charset="0"/>
              </a:rPr>
              <a:t>#include "</a:t>
            </a:r>
            <a:r>
              <a:rPr lang="en-US" altLang="zh-TW" sz="3200" dirty="0" err="1">
                <a:solidFill>
                  <a:srgbClr val="007020"/>
                </a:solidFill>
                <a:latin typeface="Calibri" charset="0"/>
                <a:ea typeface="Calibri" charset="0"/>
                <a:cs typeface="Calibri" charset="0"/>
              </a:rPr>
              <a:t>LCD.h</a:t>
            </a:r>
            <a:r>
              <a:rPr lang="en-US" altLang="zh-TW" sz="3200" dirty="0">
                <a:solidFill>
                  <a:srgbClr val="007020"/>
                </a:solidFill>
                <a:latin typeface="Calibri" charset="0"/>
                <a:ea typeface="Calibri" charset="0"/>
                <a:cs typeface="Calibri" charset="0"/>
              </a:rPr>
              <a:t>" </a:t>
            </a:r>
          </a:p>
          <a:p>
            <a:pPr marL="0" indent="0">
              <a:buNone/>
            </a:pPr>
            <a:r>
              <a:rPr lang="en-US" altLang="zh-TW" sz="3200" dirty="0" err="1">
                <a:latin typeface="Calibri" charset="0"/>
                <a:ea typeface="Calibri" charset="0"/>
                <a:cs typeface="Calibri" charset="0"/>
              </a:rPr>
              <a:t>DigitalOut</a:t>
            </a:r>
            <a:r>
              <a:rPr lang="en-US" altLang="zh-TW" sz="3200" dirty="0">
                <a:solidFill>
                  <a:srgbClr val="007020"/>
                </a:solidFill>
                <a:latin typeface="Calibri" charset="0"/>
                <a:ea typeface="Calibri" charset="0"/>
                <a:cs typeface="Calibri" charset="0"/>
              </a:rPr>
              <a:t> </a:t>
            </a:r>
            <a:r>
              <a:rPr lang="en-US" altLang="zh-TW" sz="3200" dirty="0">
                <a:solidFill>
                  <a:srgbClr val="002060"/>
                </a:solidFill>
                <a:latin typeface="Calibri" charset="0"/>
                <a:ea typeface="Calibri" charset="0"/>
                <a:cs typeface="Calibri" charset="0"/>
              </a:rPr>
              <a:t>RS(D2); </a:t>
            </a:r>
          </a:p>
          <a:p>
            <a:pPr marL="0" indent="0">
              <a:buNone/>
            </a:pPr>
            <a:r>
              <a:rPr lang="en-US" altLang="zh-TW" sz="3200" dirty="0" err="1">
                <a:latin typeface="Calibri" charset="0"/>
                <a:ea typeface="Calibri" charset="0"/>
                <a:cs typeface="Calibri" charset="0"/>
              </a:rPr>
              <a:t>DigitalOut</a:t>
            </a:r>
            <a:r>
              <a:rPr lang="en-US" altLang="zh-TW" sz="3200" dirty="0">
                <a:solidFill>
                  <a:srgbClr val="007020"/>
                </a:solidFill>
                <a:latin typeface="Calibri" charset="0"/>
                <a:ea typeface="Calibri" charset="0"/>
                <a:cs typeface="Calibri" charset="0"/>
              </a:rPr>
              <a:t> </a:t>
            </a:r>
            <a:r>
              <a:rPr lang="en-US" altLang="zh-TW" sz="3200" dirty="0">
                <a:solidFill>
                  <a:srgbClr val="002060"/>
                </a:solidFill>
                <a:latin typeface="Calibri" charset="0"/>
                <a:ea typeface="Calibri" charset="0"/>
                <a:cs typeface="Calibri" charset="0"/>
              </a:rPr>
              <a:t>E(D3);</a:t>
            </a:r>
          </a:p>
          <a:p>
            <a:pPr marL="0" indent="0">
              <a:buNone/>
            </a:pPr>
            <a:r>
              <a:rPr lang="nl-NL" altLang="zh-TW" sz="3200" dirty="0" err="1">
                <a:latin typeface="Calibri" charset="0"/>
                <a:ea typeface="Calibri" charset="0"/>
                <a:cs typeface="Calibri" charset="0"/>
              </a:rPr>
              <a:t>BusOut</a:t>
            </a:r>
            <a:r>
              <a:rPr lang="nl-NL" altLang="zh-TW" sz="3200" dirty="0">
                <a:latin typeface="Calibri" charset="0"/>
                <a:ea typeface="Calibri" charset="0"/>
                <a:cs typeface="Calibri" charset="0"/>
              </a:rPr>
              <a:t> </a:t>
            </a:r>
            <a:r>
              <a:rPr lang="nl-NL" altLang="zh-TW" sz="3200" dirty="0">
                <a:solidFill>
                  <a:srgbClr val="06287E"/>
                </a:solidFill>
                <a:latin typeface="Calibri" charset="0"/>
                <a:ea typeface="Calibri" charset="0"/>
                <a:cs typeface="Calibri" charset="0"/>
              </a:rPr>
              <a:t>data(D4, D5, D6, D7);</a:t>
            </a:r>
          </a:p>
          <a:p>
            <a:pPr marL="0" indent="0">
              <a:buNone/>
            </a:pPr>
            <a:endParaRPr lang="nl-NL" altLang="zh-TW" sz="3200" dirty="0">
              <a:latin typeface="Calibri" charset="0"/>
              <a:ea typeface="Calibri" charset="0"/>
              <a:cs typeface="Calibri" charset="0"/>
            </a:endParaRPr>
          </a:p>
          <a:p>
            <a:pPr marL="0" indent="0">
              <a:buNone/>
            </a:pPr>
            <a:r>
              <a:rPr lang="nl-NL" altLang="zh-TW" sz="3200" i="1" dirty="0">
                <a:solidFill>
                  <a:srgbClr val="60A0B0"/>
                </a:solidFill>
                <a:latin typeface="Calibri" charset="0"/>
                <a:ea typeface="Calibri" charset="0"/>
                <a:cs typeface="Calibri" charset="0"/>
              </a:rPr>
              <a:t>//</a:t>
            </a:r>
            <a:r>
              <a:rPr lang="nl-NL" altLang="zh-TW" sz="3200" i="1" dirty="0" err="1">
                <a:solidFill>
                  <a:srgbClr val="60A0B0"/>
                </a:solidFill>
                <a:latin typeface="Calibri" charset="0"/>
                <a:ea typeface="Calibri" charset="0"/>
                <a:cs typeface="Calibri" charset="0"/>
              </a:rPr>
              <a:t>initialize</a:t>
            </a:r>
            <a:r>
              <a:rPr lang="nl-NL" altLang="zh-TW" sz="3200" i="1" dirty="0">
                <a:solidFill>
                  <a:srgbClr val="60A0B0"/>
                </a:solidFill>
                <a:latin typeface="Calibri" charset="0"/>
                <a:ea typeface="Calibri" charset="0"/>
                <a:cs typeface="Calibri" charset="0"/>
              </a:rPr>
              <a:t> LCD </a:t>
            </a:r>
            <a:r>
              <a:rPr lang="nl-NL" altLang="zh-TW" sz="3200" i="1" dirty="0" err="1">
                <a:solidFill>
                  <a:srgbClr val="60A0B0"/>
                </a:solidFill>
                <a:latin typeface="Calibri" charset="0"/>
                <a:ea typeface="Calibri" charset="0"/>
                <a:cs typeface="Calibri" charset="0"/>
              </a:rPr>
              <a:t>function</a:t>
            </a:r>
            <a:endParaRPr lang="nl-NL" altLang="zh-TW" sz="3200" i="1" dirty="0">
              <a:solidFill>
                <a:srgbClr val="60A0B0"/>
              </a:solidFill>
              <a:latin typeface="Calibri" charset="0"/>
              <a:ea typeface="Calibri" charset="0"/>
              <a:cs typeface="Calibri" charset="0"/>
            </a:endParaRPr>
          </a:p>
          <a:p>
            <a:pPr marL="0" indent="0">
              <a:buNone/>
            </a:pPr>
            <a:r>
              <a:rPr lang="nl-NL" altLang="zh-TW" sz="3200" dirty="0" err="1">
                <a:solidFill>
                  <a:srgbClr val="902000"/>
                </a:solidFill>
                <a:latin typeface="Calibri" charset="0"/>
                <a:ea typeface="Calibri" charset="0"/>
                <a:cs typeface="Calibri" charset="0"/>
              </a:rPr>
              <a:t>void</a:t>
            </a:r>
            <a:r>
              <a:rPr lang="nl-NL" altLang="zh-TW" sz="3200" dirty="0">
                <a:solidFill>
                  <a:srgbClr val="902000"/>
                </a:solidFill>
                <a:latin typeface="Calibri" charset="0"/>
                <a:ea typeface="Calibri" charset="0"/>
                <a:cs typeface="Calibri" charset="0"/>
              </a:rPr>
              <a:t> </a:t>
            </a:r>
            <a:r>
              <a:rPr lang="nl-NL" altLang="zh-TW" sz="3200" dirty="0" err="1">
                <a:solidFill>
                  <a:srgbClr val="06287E"/>
                </a:solidFill>
                <a:latin typeface="Calibri" charset="0"/>
                <a:ea typeface="Calibri" charset="0"/>
                <a:cs typeface="Calibri" charset="0"/>
              </a:rPr>
              <a:t>LCD_init</a:t>
            </a:r>
            <a:r>
              <a:rPr lang="nl-NL" altLang="zh-TW" sz="3200" dirty="0">
                <a:solidFill>
                  <a:srgbClr val="06287E"/>
                </a:solidFill>
                <a:latin typeface="Calibri" charset="0"/>
                <a:ea typeface="Calibri" charset="0"/>
                <a:cs typeface="Calibri" charset="0"/>
              </a:rPr>
              <a:t>(</a:t>
            </a:r>
            <a:r>
              <a:rPr lang="nl-NL" altLang="zh-TW" sz="3200" dirty="0" err="1">
                <a:solidFill>
                  <a:srgbClr val="902000"/>
                </a:solidFill>
                <a:latin typeface="Calibri" charset="0"/>
                <a:ea typeface="Calibri" charset="0"/>
                <a:cs typeface="Calibri" charset="0"/>
              </a:rPr>
              <a:t>void</a:t>
            </a:r>
            <a:r>
              <a:rPr lang="nl-NL" altLang="zh-TW" sz="3200" dirty="0">
                <a:solidFill>
                  <a:srgbClr val="902000"/>
                </a:solidFill>
                <a:latin typeface="Calibri" charset="0"/>
                <a:ea typeface="Calibri" charset="0"/>
                <a:cs typeface="Calibri" charset="0"/>
              </a:rPr>
              <a:t>)</a:t>
            </a:r>
          </a:p>
          <a:p>
            <a:pPr marL="0" indent="0">
              <a:buNone/>
            </a:pPr>
            <a:r>
              <a:rPr lang="nl-NL" altLang="zh-TW" sz="3200" dirty="0">
                <a:latin typeface="Calibri" charset="0"/>
                <a:ea typeface="Calibri" charset="0"/>
                <a:cs typeface="Calibri" charset="0"/>
              </a:rPr>
              <a:t>{</a:t>
            </a:r>
          </a:p>
          <a:p>
            <a:pPr marL="0" indent="0">
              <a:buNone/>
            </a:pPr>
            <a:r>
              <a:rPr lang="mr-IN" altLang="zh-TW" sz="3200" dirty="0">
                <a:latin typeface="Calibri" charset="0"/>
                <a:ea typeface="Calibri" charset="0"/>
                <a:cs typeface="Calibri" charset="0"/>
              </a:rPr>
              <a:t>    </a:t>
            </a:r>
            <a:r>
              <a:rPr lang="en-US" altLang="zh-TW" sz="3200" dirty="0">
                <a:latin typeface="Calibri" charset="0"/>
                <a:ea typeface="Calibri" charset="0"/>
                <a:cs typeface="Calibri" charset="0"/>
              </a:rPr>
              <a:t>wait(</a:t>
            </a:r>
            <a:r>
              <a:rPr lang="en-US" altLang="zh-TW" sz="3200" dirty="0">
                <a:solidFill>
                  <a:srgbClr val="40A070"/>
                </a:solidFill>
                <a:latin typeface="Calibri" charset="0"/>
                <a:ea typeface="Calibri" charset="0"/>
                <a:cs typeface="Calibri" charset="0"/>
              </a:rPr>
              <a:t>0.02); </a:t>
            </a:r>
            <a:r>
              <a:rPr lang="en-US" altLang="zh-TW" sz="3200" i="1" dirty="0">
                <a:solidFill>
                  <a:srgbClr val="60A0B0"/>
                </a:solidFill>
                <a:latin typeface="Calibri" charset="0"/>
                <a:ea typeface="Calibri" charset="0"/>
                <a:cs typeface="Calibri" charset="0"/>
              </a:rPr>
              <a:t>// pause for 20 </a:t>
            </a:r>
            <a:r>
              <a:rPr lang="en-US" altLang="zh-TW" sz="3200" i="1" dirty="0" err="1">
                <a:solidFill>
                  <a:srgbClr val="60A0B0"/>
                </a:solidFill>
                <a:latin typeface="Calibri" charset="0"/>
                <a:ea typeface="Calibri" charset="0"/>
                <a:cs typeface="Calibri" charset="0"/>
              </a:rPr>
              <a:t>ms</a:t>
            </a:r>
            <a:endParaRPr lang="en-US" altLang="zh-TW" sz="3200" i="1" dirty="0">
              <a:solidFill>
                <a:srgbClr val="60A0B0"/>
              </a:solidFill>
              <a:latin typeface="Calibri" charset="0"/>
              <a:ea typeface="Calibri" charset="0"/>
              <a:cs typeface="Calibri" charset="0"/>
            </a:endParaRPr>
          </a:p>
          <a:p>
            <a:pPr marL="0" indent="0">
              <a:buNone/>
            </a:pPr>
            <a:r>
              <a:rPr lang="mr-IN" altLang="zh-TW" sz="3200" dirty="0">
                <a:latin typeface="Calibri" charset="0"/>
                <a:ea typeface="Calibri" charset="0"/>
                <a:cs typeface="Calibri" charset="0"/>
              </a:rPr>
              <a:t>    RS </a:t>
            </a:r>
            <a:r>
              <a:rPr lang="mr-IN" altLang="zh-TW" sz="3200" dirty="0">
                <a:solidFill>
                  <a:srgbClr val="666666"/>
                </a:solidFill>
                <a:latin typeface="Calibri" charset="0"/>
                <a:ea typeface="Calibri" charset="0"/>
                <a:cs typeface="Calibri" charset="0"/>
              </a:rPr>
              <a:t>= </a:t>
            </a:r>
            <a:r>
              <a:rPr lang="en-US" altLang="zh-TW" sz="3200" dirty="0">
                <a:solidFill>
                  <a:srgbClr val="40A070"/>
                </a:solidFill>
                <a:latin typeface="Calibri" charset="0"/>
                <a:ea typeface="Calibri" charset="0"/>
                <a:cs typeface="Calibri" charset="0"/>
              </a:rPr>
              <a:t>0;     </a:t>
            </a:r>
            <a:r>
              <a:rPr lang="en-US" altLang="zh-TW" sz="3200" i="1" dirty="0">
                <a:solidFill>
                  <a:srgbClr val="60A0B0"/>
                </a:solidFill>
                <a:latin typeface="Calibri" charset="0"/>
                <a:ea typeface="Calibri" charset="0"/>
                <a:cs typeface="Calibri" charset="0"/>
              </a:rPr>
              <a:t>// set low to write control data</a:t>
            </a:r>
          </a:p>
          <a:p>
            <a:pPr marL="0" indent="0">
              <a:buNone/>
            </a:pPr>
            <a:r>
              <a:rPr lang="mr-IN" altLang="zh-TW" sz="3200" dirty="0">
                <a:latin typeface="Calibri" charset="0"/>
                <a:ea typeface="Calibri" charset="0"/>
                <a:cs typeface="Calibri" charset="0"/>
              </a:rPr>
              <a:t>    </a:t>
            </a:r>
            <a:r>
              <a:rPr lang="mr-IN" altLang="zh-TW" sz="3200" dirty="0" err="1">
                <a:latin typeface="Calibri" charset="0"/>
                <a:ea typeface="Calibri" charset="0"/>
                <a:cs typeface="Calibri" charset="0"/>
              </a:rPr>
              <a:t>E</a:t>
            </a:r>
            <a:r>
              <a:rPr lang="mr-IN" altLang="zh-TW" sz="3200" dirty="0">
                <a:latin typeface="Calibri" charset="0"/>
                <a:ea typeface="Calibri" charset="0"/>
                <a:cs typeface="Calibri" charset="0"/>
              </a:rPr>
              <a:t> </a:t>
            </a:r>
            <a:r>
              <a:rPr lang="mr-IN" altLang="zh-TW" sz="3200" dirty="0">
                <a:solidFill>
                  <a:srgbClr val="666666"/>
                </a:solidFill>
                <a:latin typeface="Calibri" charset="0"/>
                <a:ea typeface="Calibri" charset="0"/>
                <a:cs typeface="Calibri" charset="0"/>
              </a:rPr>
              <a:t>= </a:t>
            </a:r>
            <a:r>
              <a:rPr lang="mr-IN" altLang="zh-TW" sz="3200" dirty="0">
                <a:solidFill>
                  <a:srgbClr val="40A070"/>
                </a:solidFill>
                <a:latin typeface="Calibri" charset="0"/>
                <a:ea typeface="Calibri" charset="0"/>
                <a:cs typeface="Calibri" charset="0"/>
              </a:rPr>
              <a:t>0;      </a:t>
            </a:r>
            <a:r>
              <a:rPr lang="mr-IN" altLang="zh-TW" sz="3200" i="1" dirty="0">
                <a:solidFill>
                  <a:srgbClr val="60A0B0"/>
                </a:solidFill>
                <a:latin typeface="Calibri" charset="0"/>
                <a:ea typeface="Calibri" charset="0"/>
                <a:cs typeface="Calibri" charset="0"/>
              </a:rPr>
              <a:t>// </a:t>
            </a:r>
            <a:r>
              <a:rPr lang="mr-IN" altLang="zh-TW" sz="3200" i="1" dirty="0" err="1">
                <a:solidFill>
                  <a:srgbClr val="60A0B0"/>
                </a:solidFill>
                <a:latin typeface="Calibri" charset="0"/>
                <a:ea typeface="Calibri" charset="0"/>
                <a:cs typeface="Calibri" charset="0"/>
              </a:rPr>
              <a:t>set</a:t>
            </a:r>
            <a:r>
              <a:rPr lang="mr-IN" altLang="zh-TW" sz="3200" i="1" dirty="0">
                <a:solidFill>
                  <a:srgbClr val="60A0B0"/>
                </a:solidFill>
                <a:latin typeface="Calibri" charset="0"/>
                <a:ea typeface="Calibri" charset="0"/>
                <a:cs typeface="Calibri" charset="0"/>
              </a:rPr>
              <a:t> </a:t>
            </a:r>
            <a:r>
              <a:rPr lang="mr-IN" altLang="zh-TW" sz="3200" i="1" dirty="0" err="1">
                <a:solidFill>
                  <a:srgbClr val="60A0B0"/>
                </a:solidFill>
                <a:latin typeface="Calibri" charset="0"/>
                <a:ea typeface="Calibri" charset="0"/>
                <a:cs typeface="Calibri" charset="0"/>
              </a:rPr>
              <a:t>low</a:t>
            </a:r>
            <a:endParaRPr lang="mr-IN" altLang="zh-TW" sz="3200" i="1" dirty="0">
              <a:solidFill>
                <a:srgbClr val="60A0B0"/>
              </a:solidFill>
              <a:latin typeface="Calibri" charset="0"/>
              <a:ea typeface="Calibri" charset="0"/>
              <a:cs typeface="Calibri" charset="0"/>
            </a:endParaRPr>
          </a:p>
          <a:p>
            <a:pPr marL="0" indent="0">
              <a:buNone/>
            </a:pPr>
            <a:endParaRPr lang="mr-IN" altLang="zh-TW" sz="3200" dirty="0">
              <a:latin typeface="Calibri" charset="0"/>
              <a:ea typeface="Calibri" charset="0"/>
              <a:cs typeface="Calibri" charset="0"/>
            </a:endParaRPr>
          </a:p>
          <a:p>
            <a:pPr marL="0" indent="0">
              <a:buNone/>
            </a:pPr>
            <a:r>
              <a:rPr lang="mr-IN" altLang="zh-TW" sz="3200" dirty="0">
                <a:latin typeface="Calibri" charset="0"/>
                <a:ea typeface="Calibri" charset="0"/>
                <a:cs typeface="Calibri" charset="0"/>
              </a:rPr>
              <a:t>    </a:t>
            </a:r>
            <a:r>
              <a:rPr lang="en-US" altLang="zh-TW" sz="3200" i="1" dirty="0">
                <a:solidFill>
                  <a:srgbClr val="60A0B0"/>
                </a:solidFill>
                <a:latin typeface="Calibri" charset="0"/>
                <a:ea typeface="Calibri" charset="0"/>
                <a:cs typeface="Calibri" charset="0"/>
              </a:rPr>
              <a:t>//function mode</a:t>
            </a:r>
          </a:p>
          <a:p>
            <a:pPr marL="0" indent="0">
              <a:buNone/>
            </a:pPr>
            <a:r>
              <a:rPr lang="mr-IN" altLang="zh-TW" sz="3200" dirty="0">
                <a:latin typeface="Calibri" charset="0"/>
                <a:ea typeface="Calibri" charset="0"/>
                <a:cs typeface="Calibri" charset="0"/>
              </a:rPr>
              <a:t>    </a:t>
            </a:r>
            <a:r>
              <a:rPr lang="mr-IN" altLang="zh-TW" sz="3200" dirty="0" err="1">
                <a:latin typeface="Calibri" charset="0"/>
                <a:ea typeface="Calibri" charset="0"/>
                <a:cs typeface="Calibri" charset="0"/>
              </a:rPr>
              <a:t>data</a:t>
            </a:r>
            <a:r>
              <a:rPr lang="mr-IN" altLang="zh-TW" sz="3200" dirty="0">
                <a:latin typeface="Calibri" charset="0"/>
                <a:ea typeface="Calibri" charset="0"/>
                <a:cs typeface="Calibri" charset="0"/>
              </a:rPr>
              <a:t> </a:t>
            </a:r>
            <a:r>
              <a:rPr lang="mr-IN" altLang="zh-TW" sz="3200" dirty="0">
                <a:solidFill>
                  <a:srgbClr val="666666"/>
                </a:solidFill>
                <a:latin typeface="Calibri" charset="0"/>
                <a:ea typeface="Calibri" charset="0"/>
                <a:cs typeface="Calibri" charset="0"/>
              </a:rPr>
              <a:t>= </a:t>
            </a:r>
            <a:r>
              <a:rPr lang="mr-IN" altLang="zh-TW" sz="3200" dirty="0">
                <a:solidFill>
                  <a:srgbClr val="40A070"/>
                </a:solidFill>
                <a:latin typeface="Calibri" charset="0"/>
                <a:ea typeface="Calibri" charset="0"/>
                <a:cs typeface="Calibri" charset="0"/>
              </a:rPr>
              <a:t>0x2; </a:t>
            </a:r>
            <a:r>
              <a:rPr lang="mr-IN" altLang="zh-TW" sz="3200" i="1" dirty="0">
                <a:solidFill>
                  <a:srgbClr val="60A0B0"/>
                </a:solidFill>
                <a:latin typeface="Calibri" charset="0"/>
                <a:ea typeface="Calibri" charset="0"/>
                <a:cs typeface="Calibri" charset="0"/>
              </a:rPr>
              <a:t>// 4 </a:t>
            </a:r>
            <a:r>
              <a:rPr lang="mr-IN" altLang="zh-TW" sz="3200" i="1" dirty="0" err="1">
                <a:solidFill>
                  <a:srgbClr val="60A0B0"/>
                </a:solidFill>
                <a:latin typeface="Calibri" charset="0"/>
                <a:ea typeface="Calibri" charset="0"/>
                <a:cs typeface="Calibri" charset="0"/>
              </a:rPr>
              <a:t>bit</a:t>
            </a:r>
            <a:r>
              <a:rPr lang="mr-IN" altLang="zh-TW" sz="3200" i="1" dirty="0">
                <a:solidFill>
                  <a:srgbClr val="60A0B0"/>
                </a:solidFill>
                <a:latin typeface="Calibri" charset="0"/>
                <a:ea typeface="Calibri" charset="0"/>
                <a:cs typeface="Calibri" charset="0"/>
              </a:rPr>
              <a:t> </a:t>
            </a:r>
            <a:r>
              <a:rPr lang="mr-IN" altLang="zh-TW" sz="3200" i="1" dirty="0" err="1">
                <a:solidFill>
                  <a:srgbClr val="60A0B0"/>
                </a:solidFill>
                <a:latin typeface="Calibri" charset="0"/>
                <a:ea typeface="Calibri" charset="0"/>
                <a:cs typeface="Calibri" charset="0"/>
              </a:rPr>
              <a:t>mode</a:t>
            </a:r>
            <a:r>
              <a:rPr lang="mr-IN" altLang="zh-TW" sz="3200" i="1" dirty="0">
                <a:solidFill>
                  <a:srgbClr val="60A0B0"/>
                </a:solidFill>
                <a:latin typeface="Calibri" charset="0"/>
                <a:ea typeface="Calibri" charset="0"/>
                <a:cs typeface="Calibri" charset="0"/>
              </a:rPr>
              <a:t> (</a:t>
            </a:r>
            <a:r>
              <a:rPr lang="mr-IN" altLang="zh-TW" sz="3200" i="1" dirty="0" err="1">
                <a:solidFill>
                  <a:srgbClr val="60A0B0"/>
                </a:solidFill>
                <a:latin typeface="Calibri" charset="0"/>
                <a:ea typeface="Calibri" charset="0"/>
                <a:cs typeface="Calibri" charset="0"/>
              </a:rPr>
              <a:t>packet</a:t>
            </a:r>
            <a:r>
              <a:rPr lang="mr-IN" altLang="zh-TW" sz="3200" i="1" dirty="0">
                <a:solidFill>
                  <a:srgbClr val="60A0B0"/>
                </a:solidFill>
                <a:latin typeface="Calibri" charset="0"/>
                <a:ea typeface="Calibri" charset="0"/>
                <a:cs typeface="Calibri" charset="0"/>
              </a:rPr>
              <a:t> 1, DB4-DB7)</a:t>
            </a:r>
          </a:p>
          <a:p>
            <a:pPr marL="0" indent="0">
              <a:buNone/>
            </a:pPr>
            <a:r>
              <a:rPr lang="mr-IN" altLang="zh-TW" sz="3200" dirty="0">
                <a:latin typeface="Calibri" charset="0"/>
                <a:ea typeface="Calibri" charset="0"/>
                <a:cs typeface="Calibri" charset="0"/>
              </a:rPr>
              <a:t>    </a:t>
            </a:r>
            <a:r>
              <a:rPr lang="en-US" altLang="zh-TW" sz="3200" dirty="0" err="1">
                <a:latin typeface="Calibri" charset="0"/>
                <a:ea typeface="Calibri" charset="0"/>
                <a:cs typeface="Calibri" charset="0"/>
              </a:rPr>
              <a:t>toggle_enable</a:t>
            </a:r>
            <a:r>
              <a:rPr lang="en-US" altLang="zh-TW" sz="3200" dirty="0">
                <a:latin typeface="Calibri" charset="0"/>
                <a:ea typeface="Calibri" charset="0"/>
                <a:cs typeface="Calibri" charset="0"/>
              </a:rPr>
              <a:t>();</a:t>
            </a:r>
          </a:p>
          <a:p>
            <a:pPr marL="0" indent="0">
              <a:buNone/>
            </a:pPr>
            <a:r>
              <a:rPr lang="mr-IN" altLang="zh-TW" sz="3200" dirty="0">
                <a:latin typeface="Calibri" charset="0"/>
                <a:ea typeface="Calibri" charset="0"/>
                <a:cs typeface="Calibri" charset="0"/>
              </a:rPr>
              <a:t>    </a:t>
            </a:r>
            <a:r>
              <a:rPr lang="mr-IN" altLang="zh-TW" sz="3200" dirty="0" err="1">
                <a:latin typeface="Calibri" charset="0"/>
                <a:ea typeface="Calibri" charset="0"/>
                <a:cs typeface="Calibri" charset="0"/>
              </a:rPr>
              <a:t>data</a:t>
            </a:r>
            <a:r>
              <a:rPr lang="mr-IN" altLang="zh-TW" sz="3200" dirty="0">
                <a:latin typeface="Calibri" charset="0"/>
                <a:ea typeface="Calibri" charset="0"/>
                <a:cs typeface="Calibri" charset="0"/>
              </a:rPr>
              <a:t> </a:t>
            </a:r>
            <a:r>
              <a:rPr lang="mr-IN" altLang="zh-TW" sz="3200" dirty="0">
                <a:solidFill>
                  <a:srgbClr val="666666"/>
                </a:solidFill>
                <a:latin typeface="Calibri" charset="0"/>
                <a:ea typeface="Calibri" charset="0"/>
                <a:cs typeface="Calibri" charset="0"/>
              </a:rPr>
              <a:t>= </a:t>
            </a:r>
            <a:r>
              <a:rPr lang="mr-IN" altLang="zh-TW" sz="3200" dirty="0">
                <a:solidFill>
                  <a:srgbClr val="40A070"/>
                </a:solidFill>
                <a:latin typeface="Calibri" charset="0"/>
                <a:ea typeface="Calibri" charset="0"/>
                <a:cs typeface="Calibri" charset="0"/>
              </a:rPr>
              <a:t>0x8; </a:t>
            </a:r>
            <a:r>
              <a:rPr lang="mr-IN" altLang="zh-TW" sz="3200" i="1" dirty="0">
                <a:solidFill>
                  <a:srgbClr val="60A0B0"/>
                </a:solidFill>
                <a:latin typeface="Calibri" charset="0"/>
                <a:ea typeface="Calibri" charset="0"/>
                <a:cs typeface="Calibri" charset="0"/>
              </a:rPr>
              <a:t>// 2-line, 7 </a:t>
            </a:r>
            <a:r>
              <a:rPr lang="mr-IN" altLang="zh-TW" sz="3200" i="1" dirty="0" err="1">
                <a:solidFill>
                  <a:srgbClr val="60A0B0"/>
                </a:solidFill>
                <a:latin typeface="Calibri" charset="0"/>
                <a:ea typeface="Calibri" charset="0"/>
                <a:cs typeface="Calibri" charset="0"/>
              </a:rPr>
              <a:t>dot</a:t>
            </a:r>
            <a:r>
              <a:rPr lang="mr-IN" altLang="zh-TW" sz="3200" i="1" dirty="0">
                <a:solidFill>
                  <a:srgbClr val="60A0B0"/>
                </a:solidFill>
                <a:latin typeface="Calibri" charset="0"/>
                <a:ea typeface="Calibri" charset="0"/>
                <a:cs typeface="Calibri" charset="0"/>
              </a:rPr>
              <a:t> (</a:t>
            </a:r>
            <a:r>
              <a:rPr lang="mr-IN" altLang="zh-TW" sz="3200" i="1" dirty="0" err="1">
                <a:solidFill>
                  <a:srgbClr val="60A0B0"/>
                </a:solidFill>
                <a:latin typeface="Calibri" charset="0"/>
                <a:ea typeface="Calibri" charset="0"/>
                <a:cs typeface="Calibri" charset="0"/>
              </a:rPr>
              <a:t>packet</a:t>
            </a:r>
            <a:r>
              <a:rPr lang="mr-IN" altLang="zh-TW" sz="3200" i="1" dirty="0">
                <a:solidFill>
                  <a:srgbClr val="60A0B0"/>
                </a:solidFill>
                <a:latin typeface="Calibri" charset="0"/>
                <a:ea typeface="Calibri" charset="0"/>
                <a:cs typeface="Calibri" charset="0"/>
              </a:rPr>
              <a:t> 2, DB0-DB3)</a:t>
            </a:r>
          </a:p>
          <a:p>
            <a:pPr marL="0" indent="0">
              <a:buNone/>
            </a:pPr>
            <a:r>
              <a:rPr lang="mr-IN" altLang="zh-TW" sz="3200" dirty="0">
                <a:latin typeface="Calibri" charset="0"/>
                <a:ea typeface="Calibri" charset="0"/>
                <a:cs typeface="Calibri" charset="0"/>
              </a:rPr>
              <a:t>    </a:t>
            </a:r>
            <a:r>
              <a:rPr lang="en-US" altLang="zh-TW" sz="3200" dirty="0" err="1">
                <a:latin typeface="Calibri" charset="0"/>
                <a:ea typeface="Calibri" charset="0"/>
                <a:cs typeface="Calibri" charset="0"/>
              </a:rPr>
              <a:t>toggle_enable</a:t>
            </a:r>
            <a:r>
              <a:rPr lang="en-US" altLang="zh-TW" sz="3200" dirty="0">
                <a:latin typeface="Calibri" charset="0"/>
                <a:ea typeface="Calibri" charset="0"/>
                <a:cs typeface="Calibri" charset="0"/>
              </a:rPr>
              <a:t>();</a:t>
            </a:r>
          </a:p>
        </p:txBody>
      </p:sp>
      <p:sp>
        <p:nvSpPr>
          <p:cNvPr id="4" name="投影片編號版面配置區 3">
            <a:extLst>
              <a:ext uri="{FF2B5EF4-FFF2-40B4-BE49-F238E27FC236}">
                <a16:creationId xmlns="" xmlns:a16="http://schemas.microsoft.com/office/drawing/2014/main" id="{C5032D41-B729-3F41-853F-2B5575839A06}"/>
              </a:ext>
            </a:extLst>
          </p:cNvPr>
          <p:cNvSpPr>
            <a:spLocks noGrp="1"/>
          </p:cNvSpPr>
          <p:nvPr>
            <p:ph type="sldNum" sz="quarter" idx="12"/>
          </p:nvPr>
        </p:nvSpPr>
        <p:spPr/>
        <p:txBody>
          <a:bodyPr/>
          <a:lstStyle/>
          <a:p>
            <a:fld id="{B6E0B0A6-70CB-4CB1-BAEB-8949881E3F44}" type="slidenum">
              <a:rPr lang="en-US" altLang="zh-TW" smtClean="0"/>
              <a:pPr/>
              <a:t>28</a:t>
            </a:fld>
            <a:endParaRPr lang="en-US" altLang="zh-TW"/>
          </a:p>
        </p:txBody>
      </p:sp>
      <p:sp>
        <p:nvSpPr>
          <p:cNvPr id="5" name="矩形 4">
            <a:extLst>
              <a:ext uri="{FF2B5EF4-FFF2-40B4-BE49-F238E27FC236}">
                <a16:creationId xmlns="" xmlns:a16="http://schemas.microsoft.com/office/drawing/2014/main" id="{C822FE4C-91CB-3C4C-BC1D-4C0E79248492}"/>
              </a:ext>
            </a:extLst>
          </p:cNvPr>
          <p:cNvSpPr/>
          <p:nvPr/>
        </p:nvSpPr>
        <p:spPr>
          <a:xfrm>
            <a:off x="5410200" y="6172200"/>
            <a:ext cx="2469596"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altLang="zh-TW" dirty="0"/>
              <a:t>continue to next page</a:t>
            </a:r>
          </a:p>
        </p:txBody>
      </p:sp>
    </p:spTree>
    <p:extLst>
      <p:ext uri="{BB962C8B-B14F-4D97-AF65-F5344CB8AC3E}">
        <p14:creationId xmlns:p14="http://schemas.microsoft.com/office/powerpoint/2010/main" val="4081053705"/>
      </p:ext>
    </p:extLst>
  </p:cSld>
  <p:clrMapOvr>
    <a:masterClrMapping/>
  </p:clrMapOvr>
  <p:transition spd="med">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20015F29-B7AD-2747-B319-5DA430F6F611}"/>
              </a:ext>
            </a:extLst>
          </p:cNvPr>
          <p:cNvSpPr>
            <a:spLocks noGrp="1"/>
          </p:cNvSpPr>
          <p:nvPr>
            <p:ph type="title"/>
          </p:nvPr>
        </p:nvSpPr>
        <p:spPr/>
        <p:txBody>
          <a:bodyPr/>
          <a:lstStyle/>
          <a:p>
            <a:r>
              <a:rPr lang="en-US" altLang="zh-TW" dirty="0"/>
              <a:t>Homemade HD44780 LCD: lcd.cpp </a:t>
            </a:r>
            <a:r>
              <a:rPr kumimoji="1" lang="en-US" altLang="zh-TW" dirty="0"/>
              <a:t>--- </a:t>
            </a:r>
            <a:r>
              <a:rPr lang="nl-NL" altLang="zh-TW" dirty="0" err="1">
                <a:solidFill>
                  <a:srgbClr val="06287E"/>
                </a:solidFill>
                <a:latin typeface="Calibri" charset="0"/>
                <a:ea typeface="Calibri" charset="0"/>
                <a:cs typeface="Calibri" charset="0"/>
              </a:rPr>
              <a:t>LCD_init</a:t>
            </a:r>
            <a:r>
              <a:rPr lang="nl-NL" altLang="zh-TW" dirty="0">
                <a:solidFill>
                  <a:srgbClr val="06287E"/>
                </a:solidFill>
                <a:latin typeface="Calibri" charset="0"/>
                <a:ea typeface="Calibri" charset="0"/>
                <a:cs typeface="Calibri" charset="0"/>
              </a:rPr>
              <a:t>()</a:t>
            </a:r>
            <a:endParaRPr kumimoji="1" lang="zh-TW" altLang="en-US" dirty="0"/>
          </a:p>
        </p:txBody>
      </p:sp>
      <p:sp>
        <p:nvSpPr>
          <p:cNvPr id="3" name="內容版面配置區 2">
            <a:extLst>
              <a:ext uri="{FF2B5EF4-FFF2-40B4-BE49-F238E27FC236}">
                <a16:creationId xmlns="" xmlns:a16="http://schemas.microsoft.com/office/drawing/2014/main" id="{4372DB6B-E5D2-6249-841B-52E3A7371583}"/>
              </a:ext>
            </a:extLst>
          </p:cNvPr>
          <p:cNvSpPr>
            <a:spLocks noGrp="1"/>
          </p:cNvSpPr>
          <p:nvPr>
            <p:ph idx="1"/>
          </p:nvPr>
        </p:nvSpPr>
        <p:spPr/>
        <p:txBody>
          <a:bodyPr>
            <a:normAutofit fontScale="70000" lnSpcReduction="20000"/>
          </a:bodyPr>
          <a:lstStyle/>
          <a:p>
            <a:pPr marL="0" indent="0">
              <a:buNone/>
            </a:pPr>
            <a:r>
              <a:rPr lang="en-US" altLang="zh-TW" sz="3200" i="1" dirty="0">
                <a:solidFill>
                  <a:srgbClr val="60A0B0"/>
                </a:solidFill>
                <a:latin typeface="Calibri" charset="0"/>
                <a:ea typeface="Calibri" charset="0"/>
                <a:cs typeface="Calibri" charset="0"/>
              </a:rPr>
              <a:t>    //display mode</a:t>
            </a:r>
          </a:p>
          <a:p>
            <a:pPr marL="0" indent="0">
              <a:buNone/>
            </a:pPr>
            <a:r>
              <a:rPr lang="mr-IN" altLang="zh-TW" sz="3200" dirty="0">
                <a:latin typeface="Calibri" charset="0"/>
                <a:ea typeface="Calibri" charset="0"/>
                <a:cs typeface="Calibri" charset="0"/>
              </a:rPr>
              <a:t>    </a:t>
            </a:r>
            <a:r>
              <a:rPr lang="mr-IN" altLang="zh-TW" sz="3200" dirty="0" err="1">
                <a:latin typeface="Calibri" charset="0"/>
                <a:ea typeface="Calibri" charset="0"/>
                <a:cs typeface="Calibri" charset="0"/>
              </a:rPr>
              <a:t>data</a:t>
            </a:r>
            <a:r>
              <a:rPr lang="mr-IN" altLang="zh-TW" sz="3200" dirty="0">
                <a:latin typeface="Calibri" charset="0"/>
                <a:ea typeface="Calibri" charset="0"/>
                <a:cs typeface="Calibri" charset="0"/>
              </a:rPr>
              <a:t> </a:t>
            </a:r>
            <a:r>
              <a:rPr lang="mr-IN" altLang="zh-TW" sz="3200" dirty="0">
                <a:solidFill>
                  <a:srgbClr val="666666"/>
                </a:solidFill>
                <a:latin typeface="Calibri" charset="0"/>
                <a:ea typeface="Calibri" charset="0"/>
                <a:cs typeface="Calibri" charset="0"/>
              </a:rPr>
              <a:t>= </a:t>
            </a:r>
            <a:r>
              <a:rPr lang="mr-IN" altLang="zh-TW" sz="3200" dirty="0">
                <a:solidFill>
                  <a:srgbClr val="40A070"/>
                </a:solidFill>
                <a:latin typeface="Calibri" charset="0"/>
                <a:ea typeface="Calibri" charset="0"/>
                <a:cs typeface="Calibri" charset="0"/>
              </a:rPr>
              <a:t>0x0; </a:t>
            </a:r>
            <a:r>
              <a:rPr lang="mr-IN" altLang="zh-TW" sz="3200" i="1" dirty="0">
                <a:solidFill>
                  <a:srgbClr val="60A0B0"/>
                </a:solidFill>
                <a:latin typeface="Calibri" charset="0"/>
                <a:ea typeface="Calibri" charset="0"/>
                <a:cs typeface="Calibri" charset="0"/>
              </a:rPr>
              <a:t>// 4 </a:t>
            </a:r>
            <a:r>
              <a:rPr lang="mr-IN" altLang="zh-TW" sz="3200" i="1" dirty="0" err="1">
                <a:solidFill>
                  <a:srgbClr val="60A0B0"/>
                </a:solidFill>
                <a:latin typeface="Calibri" charset="0"/>
                <a:ea typeface="Calibri" charset="0"/>
                <a:cs typeface="Calibri" charset="0"/>
              </a:rPr>
              <a:t>bit</a:t>
            </a:r>
            <a:r>
              <a:rPr lang="mr-IN" altLang="zh-TW" sz="3200" i="1" dirty="0">
                <a:solidFill>
                  <a:srgbClr val="60A0B0"/>
                </a:solidFill>
                <a:latin typeface="Calibri" charset="0"/>
                <a:ea typeface="Calibri" charset="0"/>
                <a:cs typeface="Calibri" charset="0"/>
              </a:rPr>
              <a:t> </a:t>
            </a:r>
            <a:r>
              <a:rPr lang="mr-IN" altLang="zh-TW" sz="3200" i="1" dirty="0" err="1">
                <a:solidFill>
                  <a:srgbClr val="60A0B0"/>
                </a:solidFill>
                <a:latin typeface="Calibri" charset="0"/>
                <a:ea typeface="Calibri" charset="0"/>
                <a:cs typeface="Calibri" charset="0"/>
              </a:rPr>
              <a:t>mode</a:t>
            </a:r>
            <a:r>
              <a:rPr lang="mr-IN" altLang="zh-TW" sz="3200" i="1" dirty="0">
                <a:solidFill>
                  <a:srgbClr val="60A0B0"/>
                </a:solidFill>
                <a:latin typeface="Calibri" charset="0"/>
                <a:ea typeface="Calibri" charset="0"/>
                <a:cs typeface="Calibri" charset="0"/>
              </a:rPr>
              <a:t> (</a:t>
            </a:r>
            <a:r>
              <a:rPr lang="mr-IN" altLang="zh-TW" sz="3200" i="1" dirty="0" err="1">
                <a:solidFill>
                  <a:srgbClr val="60A0B0"/>
                </a:solidFill>
                <a:latin typeface="Calibri" charset="0"/>
                <a:ea typeface="Calibri" charset="0"/>
                <a:cs typeface="Calibri" charset="0"/>
              </a:rPr>
              <a:t>packet</a:t>
            </a:r>
            <a:r>
              <a:rPr lang="mr-IN" altLang="zh-TW" sz="3200" i="1" dirty="0">
                <a:solidFill>
                  <a:srgbClr val="60A0B0"/>
                </a:solidFill>
                <a:latin typeface="Calibri" charset="0"/>
                <a:ea typeface="Calibri" charset="0"/>
                <a:cs typeface="Calibri" charset="0"/>
              </a:rPr>
              <a:t> 1, DB4-DB7)</a:t>
            </a:r>
          </a:p>
          <a:p>
            <a:pPr marL="0" indent="0">
              <a:buNone/>
            </a:pPr>
            <a:r>
              <a:rPr lang="mr-IN" altLang="zh-TW" sz="3200" dirty="0">
                <a:latin typeface="Calibri" charset="0"/>
                <a:ea typeface="Calibri" charset="0"/>
                <a:cs typeface="Calibri" charset="0"/>
              </a:rPr>
              <a:t>    </a:t>
            </a:r>
            <a:r>
              <a:rPr lang="en-US" altLang="zh-TW" sz="3200" dirty="0" err="1">
                <a:latin typeface="Calibri" charset="0"/>
                <a:ea typeface="Calibri" charset="0"/>
                <a:cs typeface="Calibri" charset="0"/>
              </a:rPr>
              <a:t>toggle_enable</a:t>
            </a:r>
            <a:r>
              <a:rPr lang="en-US" altLang="zh-TW" sz="3200" dirty="0">
                <a:latin typeface="Calibri" charset="0"/>
                <a:ea typeface="Calibri" charset="0"/>
                <a:cs typeface="Calibri" charset="0"/>
              </a:rPr>
              <a:t>();</a:t>
            </a:r>
          </a:p>
          <a:p>
            <a:pPr marL="0" indent="0">
              <a:buNone/>
            </a:pPr>
            <a:r>
              <a:rPr lang="mr-IN" altLang="zh-TW" sz="3200" dirty="0">
                <a:latin typeface="Calibri" charset="0"/>
                <a:ea typeface="Calibri" charset="0"/>
                <a:cs typeface="Calibri" charset="0"/>
              </a:rPr>
              <a:t>    </a:t>
            </a:r>
            <a:r>
              <a:rPr lang="en-US" altLang="zh-TW" sz="3200" dirty="0">
                <a:latin typeface="Calibri" charset="0"/>
                <a:ea typeface="Calibri" charset="0"/>
                <a:cs typeface="Calibri" charset="0"/>
              </a:rPr>
              <a:t>data </a:t>
            </a:r>
            <a:r>
              <a:rPr lang="en-US" altLang="zh-TW" sz="3200" dirty="0">
                <a:solidFill>
                  <a:srgbClr val="666666"/>
                </a:solidFill>
                <a:latin typeface="Calibri" charset="0"/>
                <a:ea typeface="Calibri" charset="0"/>
                <a:cs typeface="Calibri" charset="0"/>
              </a:rPr>
              <a:t>= </a:t>
            </a:r>
            <a:r>
              <a:rPr lang="en-US" altLang="zh-TW" sz="3200" dirty="0">
                <a:solidFill>
                  <a:srgbClr val="40A070"/>
                </a:solidFill>
                <a:latin typeface="Calibri" charset="0"/>
                <a:ea typeface="Calibri" charset="0"/>
                <a:cs typeface="Calibri" charset="0"/>
              </a:rPr>
              <a:t>0xF; </a:t>
            </a:r>
            <a:r>
              <a:rPr lang="en-US" altLang="zh-TW" sz="3200" i="1" dirty="0">
                <a:solidFill>
                  <a:srgbClr val="60A0B0"/>
                </a:solidFill>
                <a:latin typeface="Calibri" charset="0"/>
                <a:ea typeface="Calibri" charset="0"/>
                <a:cs typeface="Calibri" charset="0"/>
              </a:rPr>
              <a:t>// display on, cursor on, blink on</a:t>
            </a:r>
          </a:p>
          <a:p>
            <a:pPr marL="0" indent="0">
              <a:buNone/>
            </a:pPr>
            <a:r>
              <a:rPr lang="mr-IN" altLang="zh-TW" sz="3200" dirty="0">
                <a:latin typeface="Calibri" charset="0"/>
                <a:ea typeface="Calibri" charset="0"/>
                <a:cs typeface="Calibri" charset="0"/>
              </a:rPr>
              <a:t>    </a:t>
            </a:r>
            <a:r>
              <a:rPr lang="en-US" altLang="zh-TW" sz="3200" dirty="0" err="1">
                <a:latin typeface="Calibri" charset="0"/>
                <a:ea typeface="Calibri" charset="0"/>
                <a:cs typeface="Calibri" charset="0"/>
              </a:rPr>
              <a:t>toggle_enable</a:t>
            </a:r>
            <a:r>
              <a:rPr lang="en-US" altLang="zh-TW" sz="3200" dirty="0">
                <a:latin typeface="Calibri" charset="0"/>
                <a:ea typeface="Calibri" charset="0"/>
                <a:cs typeface="Calibri" charset="0"/>
              </a:rPr>
              <a:t>();</a:t>
            </a:r>
          </a:p>
          <a:p>
            <a:pPr marL="0" indent="0">
              <a:buNone/>
            </a:pPr>
            <a:endParaRPr lang="en-US" altLang="zh-TW" sz="3200" dirty="0">
              <a:latin typeface="Calibri" charset="0"/>
              <a:ea typeface="Calibri" charset="0"/>
              <a:cs typeface="Calibri" charset="0"/>
            </a:endParaRPr>
          </a:p>
          <a:p>
            <a:pPr marL="0" indent="0">
              <a:buNone/>
            </a:pPr>
            <a:r>
              <a:rPr lang="mr-IN" altLang="zh-TW" sz="3200" dirty="0">
                <a:latin typeface="Calibri" charset="0"/>
                <a:ea typeface="Calibri" charset="0"/>
                <a:cs typeface="Calibri" charset="0"/>
              </a:rPr>
              <a:t>    </a:t>
            </a:r>
            <a:r>
              <a:rPr lang="en-US" altLang="zh-TW" sz="3200" i="1" dirty="0">
                <a:solidFill>
                  <a:srgbClr val="60A0B0"/>
                </a:solidFill>
                <a:latin typeface="Calibri" charset="0"/>
                <a:ea typeface="Calibri" charset="0"/>
                <a:cs typeface="Calibri" charset="0"/>
              </a:rPr>
              <a:t>//clear display</a:t>
            </a:r>
          </a:p>
          <a:p>
            <a:pPr marL="0" indent="0">
              <a:buNone/>
            </a:pPr>
            <a:r>
              <a:rPr lang="mr-IN" altLang="zh-TW" sz="3200" dirty="0">
                <a:latin typeface="Calibri" charset="0"/>
                <a:ea typeface="Calibri" charset="0"/>
                <a:cs typeface="Calibri" charset="0"/>
              </a:rPr>
              <a:t>    </a:t>
            </a:r>
            <a:r>
              <a:rPr lang="mr-IN" altLang="zh-TW" sz="3200" dirty="0" err="1">
                <a:latin typeface="Calibri" charset="0"/>
                <a:ea typeface="Calibri" charset="0"/>
                <a:cs typeface="Calibri" charset="0"/>
              </a:rPr>
              <a:t>data</a:t>
            </a:r>
            <a:r>
              <a:rPr lang="mr-IN" altLang="zh-TW" sz="3200" dirty="0">
                <a:latin typeface="Calibri" charset="0"/>
                <a:ea typeface="Calibri" charset="0"/>
                <a:cs typeface="Calibri" charset="0"/>
              </a:rPr>
              <a:t> </a:t>
            </a:r>
            <a:r>
              <a:rPr lang="mr-IN" altLang="zh-TW" sz="3200" dirty="0">
                <a:solidFill>
                  <a:srgbClr val="666666"/>
                </a:solidFill>
                <a:latin typeface="Calibri" charset="0"/>
                <a:ea typeface="Calibri" charset="0"/>
                <a:cs typeface="Calibri" charset="0"/>
              </a:rPr>
              <a:t>= </a:t>
            </a:r>
            <a:r>
              <a:rPr lang="mr-IN" altLang="zh-TW" sz="3200" dirty="0">
                <a:solidFill>
                  <a:srgbClr val="40A070"/>
                </a:solidFill>
                <a:latin typeface="Calibri" charset="0"/>
                <a:ea typeface="Calibri" charset="0"/>
                <a:cs typeface="Calibri" charset="0"/>
              </a:rPr>
              <a:t>0x0;</a:t>
            </a:r>
          </a:p>
          <a:p>
            <a:pPr marL="0" indent="0">
              <a:buNone/>
            </a:pPr>
            <a:r>
              <a:rPr lang="mr-IN" altLang="zh-TW" sz="3200" dirty="0">
                <a:latin typeface="Calibri" charset="0"/>
                <a:ea typeface="Calibri" charset="0"/>
                <a:cs typeface="Calibri" charset="0"/>
              </a:rPr>
              <a:t>    </a:t>
            </a:r>
            <a:r>
              <a:rPr lang="en-US" altLang="zh-TW" sz="3200" dirty="0" err="1">
                <a:latin typeface="Calibri" charset="0"/>
                <a:ea typeface="Calibri" charset="0"/>
                <a:cs typeface="Calibri" charset="0"/>
              </a:rPr>
              <a:t>toggle_enable</a:t>
            </a:r>
            <a:r>
              <a:rPr lang="en-US" altLang="zh-TW" sz="3200" dirty="0">
                <a:latin typeface="Calibri" charset="0"/>
                <a:ea typeface="Calibri" charset="0"/>
                <a:cs typeface="Calibri" charset="0"/>
              </a:rPr>
              <a:t>();</a:t>
            </a:r>
          </a:p>
          <a:p>
            <a:pPr marL="0" indent="0">
              <a:buNone/>
            </a:pPr>
            <a:r>
              <a:rPr lang="mr-IN" altLang="zh-TW" sz="3200" dirty="0">
                <a:latin typeface="Calibri" charset="0"/>
                <a:ea typeface="Calibri" charset="0"/>
                <a:cs typeface="Calibri" charset="0"/>
              </a:rPr>
              <a:t>    </a:t>
            </a:r>
            <a:r>
              <a:rPr lang="en-US" altLang="zh-TW" sz="3200" dirty="0">
                <a:latin typeface="Calibri" charset="0"/>
                <a:ea typeface="Calibri" charset="0"/>
                <a:cs typeface="Calibri" charset="0"/>
              </a:rPr>
              <a:t>data </a:t>
            </a:r>
            <a:r>
              <a:rPr lang="en-US" altLang="zh-TW" sz="3200" dirty="0">
                <a:solidFill>
                  <a:srgbClr val="666666"/>
                </a:solidFill>
                <a:latin typeface="Calibri" charset="0"/>
                <a:ea typeface="Calibri" charset="0"/>
                <a:cs typeface="Calibri" charset="0"/>
              </a:rPr>
              <a:t>= </a:t>
            </a:r>
            <a:r>
              <a:rPr lang="en-US" altLang="zh-TW" sz="3200" dirty="0">
                <a:solidFill>
                  <a:srgbClr val="40A070"/>
                </a:solidFill>
                <a:latin typeface="Calibri" charset="0"/>
                <a:ea typeface="Calibri" charset="0"/>
                <a:cs typeface="Calibri" charset="0"/>
              </a:rPr>
              <a:t>0x1; </a:t>
            </a:r>
            <a:r>
              <a:rPr lang="en-US" altLang="zh-TW" sz="3200" i="1" dirty="0">
                <a:solidFill>
                  <a:srgbClr val="60A0B0"/>
                </a:solidFill>
                <a:latin typeface="Calibri" charset="0"/>
                <a:ea typeface="Calibri" charset="0"/>
                <a:cs typeface="Calibri" charset="0"/>
              </a:rPr>
              <a:t>// clear</a:t>
            </a:r>
          </a:p>
          <a:p>
            <a:pPr marL="0" indent="0">
              <a:buNone/>
            </a:pPr>
            <a:r>
              <a:rPr lang="mr-IN" altLang="zh-TW" sz="3200" dirty="0">
                <a:latin typeface="Calibri" charset="0"/>
                <a:ea typeface="Calibri" charset="0"/>
                <a:cs typeface="Calibri" charset="0"/>
              </a:rPr>
              <a:t>    </a:t>
            </a:r>
            <a:r>
              <a:rPr lang="en-US" altLang="zh-TW" sz="3200" dirty="0" err="1">
                <a:latin typeface="Calibri" charset="0"/>
                <a:ea typeface="Calibri" charset="0"/>
                <a:cs typeface="Calibri" charset="0"/>
              </a:rPr>
              <a:t>toggle_enable</a:t>
            </a:r>
            <a:r>
              <a:rPr lang="en-US" altLang="zh-TW" sz="3200" dirty="0">
                <a:latin typeface="Calibri" charset="0"/>
                <a:ea typeface="Calibri" charset="0"/>
                <a:cs typeface="Calibri" charset="0"/>
              </a:rPr>
              <a:t>();</a:t>
            </a:r>
          </a:p>
          <a:p>
            <a:pPr marL="0" indent="0">
              <a:buNone/>
            </a:pPr>
            <a:r>
              <a:rPr lang="en-US" altLang="zh-TW" sz="3200" dirty="0">
                <a:latin typeface="Calibri" charset="0"/>
                <a:ea typeface="Calibri" charset="0"/>
                <a:cs typeface="Calibri" charset="0"/>
              </a:rPr>
              <a:t>}</a:t>
            </a:r>
          </a:p>
          <a:p>
            <a:pPr marL="0" indent="0">
              <a:buNone/>
            </a:pPr>
            <a:endParaRPr kumimoji="1" lang="zh-TW" altLang="en-US" dirty="0"/>
          </a:p>
        </p:txBody>
      </p:sp>
      <p:sp>
        <p:nvSpPr>
          <p:cNvPr id="4" name="投影片編號版面配置區 3">
            <a:extLst>
              <a:ext uri="{FF2B5EF4-FFF2-40B4-BE49-F238E27FC236}">
                <a16:creationId xmlns="" xmlns:a16="http://schemas.microsoft.com/office/drawing/2014/main" id="{C5032D41-B729-3F41-853F-2B5575839A06}"/>
              </a:ext>
            </a:extLst>
          </p:cNvPr>
          <p:cNvSpPr>
            <a:spLocks noGrp="1"/>
          </p:cNvSpPr>
          <p:nvPr>
            <p:ph type="sldNum" sz="quarter" idx="12"/>
          </p:nvPr>
        </p:nvSpPr>
        <p:spPr/>
        <p:txBody>
          <a:bodyPr/>
          <a:lstStyle/>
          <a:p>
            <a:fld id="{B6E0B0A6-70CB-4CB1-BAEB-8949881E3F44}" type="slidenum">
              <a:rPr lang="en-US" altLang="zh-TW" smtClean="0"/>
              <a:pPr/>
              <a:t>29</a:t>
            </a:fld>
            <a:endParaRPr lang="en-US" altLang="zh-TW"/>
          </a:p>
        </p:txBody>
      </p:sp>
    </p:spTree>
    <p:extLst>
      <p:ext uri="{BB962C8B-B14F-4D97-AF65-F5344CB8AC3E}">
        <p14:creationId xmlns:p14="http://schemas.microsoft.com/office/powerpoint/2010/main" val="1470630033"/>
      </p:ext>
    </p:extLst>
  </p:cSld>
  <p:clrMapOvr>
    <a:masterClrMapping/>
  </p:clrMapOvr>
  <p:transition spd="med">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14FB805A-EB81-544C-8617-C537C2BD4FD0}"/>
              </a:ext>
            </a:extLst>
          </p:cNvPr>
          <p:cNvSpPr>
            <a:spLocks noGrp="1"/>
          </p:cNvSpPr>
          <p:nvPr>
            <p:ph type="title"/>
          </p:nvPr>
        </p:nvSpPr>
        <p:spPr/>
        <p:txBody>
          <a:bodyPr/>
          <a:lstStyle/>
          <a:p>
            <a:r>
              <a:rPr lang="en-US" altLang="zh-TW" dirty="0"/>
              <a:t>Polarization of Light</a:t>
            </a:r>
            <a:endParaRPr kumimoji="1" lang="zh-TW" altLang="en-US" dirty="0"/>
          </a:p>
        </p:txBody>
      </p:sp>
      <p:sp>
        <p:nvSpPr>
          <p:cNvPr id="3" name="內容版面配置區 2">
            <a:extLst>
              <a:ext uri="{FF2B5EF4-FFF2-40B4-BE49-F238E27FC236}">
                <a16:creationId xmlns="" xmlns:a16="http://schemas.microsoft.com/office/drawing/2014/main" id="{7AD75EB9-045B-4849-A77A-903A98CB53B7}"/>
              </a:ext>
            </a:extLst>
          </p:cNvPr>
          <p:cNvSpPr>
            <a:spLocks noGrp="1"/>
          </p:cNvSpPr>
          <p:nvPr>
            <p:ph idx="1"/>
          </p:nvPr>
        </p:nvSpPr>
        <p:spPr>
          <a:xfrm>
            <a:off x="457200" y="1719263"/>
            <a:ext cx="8229600" cy="2384812"/>
          </a:xfrm>
        </p:spPr>
        <p:txBody>
          <a:bodyPr>
            <a:normAutofit fontScale="92500" lnSpcReduction="20000"/>
          </a:bodyPr>
          <a:lstStyle/>
          <a:p>
            <a:r>
              <a:rPr lang="en-US" altLang="zh-TW" b="1" dirty="0"/>
              <a:t>Polarization: </a:t>
            </a:r>
            <a:r>
              <a:rPr lang="en-US" altLang="zh-TW" dirty="0"/>
              <a:t>the process of converting unpolarized light to polarized light</a:t>
            </a:r>
          </a:p>
          <a:p>
            <a:pPr lvl="1"/>
            <a:r>
              <a:rPr lang="en-US" altLang="zh-TW" dirty="0">
                <a:solidFill>
                  <a:srgbClr val="0033CC"/>
                </a:solidFill>
              </a:rPr>
              <a:t>Electric fields</a:t>
            </a:r>
            <a:r>
              <a:rPr lang="en-US" altLang="zh-TW" dirty="0"/>
              <a:t> in polarized lights will vibrate only in a specific pattern</a:t>
            </a:r>
          </a:p>
          <a:p>
            <a:pPr lvl="1"/>
            <a:r>
              <a:rPr lang="en-US" altLang="zh-TW" dirty="0"/>
              <a:t>A </a:t>
            </a:r>
            <a:r>
              <a:rPr lang="en-US" altLang="zh-TW" dirty="0">
                <a:solidFill>
                  <a:srgbClr val="C00000"/>
                </a:solidFill>
              </a:rPr>
              <a:t>vertical polarizer </a:t>
            </a:r>
            <a:r>
              <a:rPr lang="en-US" altLang="zh-TW" dirty="0"/>
              <a:t>will pass only vertical components of the lights and horizontal components will be absorbed by it. </a:t>
            </a:r>
            <a:endParaRPr kumimoji="1" lang="zh-TW" altLang="en-US" dirty="0"/>
          </a:p>
        </p:txBody>
      </p:sp>
      <p:pic>
        <p:nvPicPr>
          <p:cNvPr id="5" name="圖片 4">
            <a:extLst>
              <a:ext uri="{FF2B5EF4-FFF2-40B4-BE49-F238E27FC236}">
                <a16:creationId xmlns="" xmlns:a16="http://schemas.microsoft.com/office/drawing/2014/main" id="{8DDF1B63-1334-F64C-85B3-5C0798D0157A}"/>
              </a:ext>
            </a:extLst>
          </p:cNvPr>
          <p:cNvPicPr>
            <a:picLocks noChangeAspect="1"/>
          </p:cNvPicPr>
          <p:nvPr/>
        </p:nvPicPr>
        <p:blipFill>
          <a:blip r:embed="rId2"/>
          <a:stretch>
            <a:fillRect/>
          </a:stretch>
        </p:blipFill>
        <p:spPr>
          <a:xfrm>
            <a:off x="3810000" y="3890176"/>
            <a:ext cx="3810000" cy="2946400"/>
          </a:xfrm>
          <a:prstGeom prst="rect">
            <a:avLst/>
          </a:prstGeom>
        </p:spPr>
      </p:pic>
      <p:sp>
        <p:nvSpPr>
          <p:cNvPr id="7" name="投影片編號版面配置區 6">
            <a:extLst>
              <a:ext uri="{FF2B5EF4-FFF2-40B4-BE49-F238E27FC236}">
                <a16:creationId xmlns="" xmlns:a16="http://schemas.microsoft.com/office/drawing/2014/main" id="{42258A8B-E8F4-A34A-85D8-E092F66E893B}"/>
              </a:ext>
            </a:extLst>
          </p:cNvPr>
          <p:cNvSpPr>
            <a:spLocks noGrp="1"/>
          </p:cNvSpPr>
          <p:nvPr>
            <p:ph type="sldNum" sz="quarter" idx="12"/>
          </p:nvPr>
        </p:nvSpPr>
        <p:spPr/>
        <p:txBody>
          <a:bodyPr/>
          <a:lstStyle/>
          <a:p>
            <a:fld id="{B6E0B0A6-70CB-4CB1-BAEB-8949881E3F44}" type="slidenum">
              <a:rPr lang="en-US" altLang="zh-TW" smtClean="0"/>
              <a:pPr/>
              <a:t>3</a:t>
            </a:fld>
            <a:endParaRPr lang="en-US" altLang="zh-TW"/>
          </a:p>
        </p:txBody>
      </p:sp>
    </p:spTree>
    <p:extLst>
      <p:ext uri="{BB962C8B-B14F-4D97-AF65-F5344CB8AC3E}">
        <p14:creationId xmlns:p14="http://schemas.microsoft.com/office/powerpoint/2010/main" val="1893802316"/>
      </p:ext>
    </p:extLst>
  </p:cSld>
  <p:clrMapOvr>
    <a:masterClrMapping/>
  </p:clrMapOvr>
  <p:transition spd="med">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20015F29-B7AD-2747-B319-5DA430F6F611}"/>
              </a:ext>
            </a:extLst>
          </p:cNvPr>
          <p:cNvSpPr>
            <a:spLocks noGrp="1"/>
          </p:cNvSpPr>
          <p:nvPr>
            <p:ph type="title"/>
          </p:nvPr>
        </p:nvSpPr>
        <p:spPr/>
        <p:txBody>
          <a:bodyPr/>
          <a:lstStyle/>
          <a:p>
            <a:r>
              <a:rPr lang="en-US" altLang="zh-TW" dirty="0"/>
              <a:t>Homemade HD44780 LCD: lcd.cpp </a:t>
            </a:r>
            <a:r>
              <a:rPr kumimoji="1" lang="en-US" altLang="zh-TW" dirty="0"/>
              <a:t>--- </a:t>
            </a:r>
            <a:r>
              <a:rPr lang="en-US" altLang="zh-TW" dirty="0" err="1">
                <a:solidFill>
                  <a:srgbClr val="06287E"/>
                </a:solidFill>
                <a:latin typeface="Calibri" charset="0"/>
                <a:ea typeface="Calibri" charset="0"/>
                <a:cs typeface="Calibri" charset="0"/>
              </a:rPr>
              <a:t>toggle_enable</a:t>
            </a:r>
            <a:r>
              <a:rPr lang="en-US" altLang="zh-TW" dirty="0">
                <a:solidFill>
                  <a:srgbClr val="06287E"/>
                </a:solidFill>
                <a:latin typeface="Calibri" charset="0"/>
                <a:ea typeface="Calibri" charset="0"/>
                <a:cs typeface="Calibri" charset="0"/>
              </a:rPr>
              <a:t>() </a:t>
            </a:r>
            <a:endParaRPr kumimoji="1" lang="zh-TW" altLang="en-US" dirty="0"/>
          </a:p>
        </p:txBody>
      </p:sp>
      <p:sp>
        <p:nvSpPr>
          <p:cNvPr id="3" name="內容版面配置區 2">
            <a:extLst>
              <a:ext uri="{FF2B5EF4-FFF2-40B4-BE49-F238E27FC236}">
                <a16:creationId xmlns="" xmlns:a16="http://schemas.microsoft.com/office/drawing/2014/main" id="{4372DB6B-E5D2-6249-841B-52E3A7371583}"/>
              </a:ext>
            </a:extLst>
          </p:cNvPr>
          <p:cNvSpPr>
            <a:spLocks noGrp="1"/>
          </p:cNvSpPr>
          <p:nvPr>
            <p:ph idx="1"/>
          </p:nvPr>
        </p:nvSpPr>
        <p:spPr>
          <a:xfrm>
            <a:off x="457200" y="1719264"/>
            <a:ext cx="8229600" cy="2834862"/>
          </a:xfrm>
        </p:spPr>
        <p:txBody>
          <a:bodyPr>
            <a:normAutofit fontScale="85000" lnSpcReduction="20000"/>
          </a:bodyPr>
          <a:lstStyle/>
          <a:p>
            <a:pPr marL="0" indent="0">
              <a:buNone/>
            </a:pPr>
            <a:r>
              <a:rPr lang="en-US" altLang="zh-TW" dirty="0">
                <a:solidFill>
                  <a:srgbClr val="902000"/>
                </a:solidFill>
                <a:latin typeface="Calibri" charset="0"/>
                <a:ea typeface="Calibri" charset="0"/>
                <a:cs typeface="Calibri" charset="0"/>
              </a:rPr>
              <a:t>void </a:t>
            </a:r>
            <a:r>
              <a:rPr lang="en-US" altLang="zh-TW" dirty="0" err="1">
                <a:solidFill>
                  <a:srgbClr val="06287E"/>
                </a:solidFill>
                <a:latin typeface="Calibri" charset="0"/>
                <a:ea typeface="Calibri" charset="0"/>
                <a:cs typeface="Calibri" charset="0"/>
              </a:rPr>
              <a:t>toggle_enable</a:t>
            </a:r>
            <a:r>
              <a:rPr lang="en-US" altLang="zh-TW" dirty="0">
                <a:solidFill>
                  <a:srgbClr val="06287E"/>
                </a:solidFill>
                <a:latin typeface="Calibri" charset="0"/>
                <a:ea typeface="Calibri" charset="0"/>
                <a:cs typeface="Calibri" charset="0"/>
              </a:rPr>
              <a:t>(</a:t>
            </a:r>
            <a:r>
              <a:rPr lang="en-US" altLang="zh-TW" dirty="0">
                <a:solidFill>
                  <a:srgbClr val="902000"/>
                </a:solidFill>
                <a:latin typeface="Calibri" charset="0"/>
                <a:ea typeface="Calibri" charset="0"/>
                <a:cs typeface="Calibri" charset="0"/>
              </a:rPr>
              <a:t>void)</a:t>
            </a:r>
          </a:p>
          <a:p>
            <a:pPr marL="0" indent="0">
              <a:buNone/>
            </a:pPr>
            <a:r>
              <a:rPr lang="en-US" altLang="zh-TW" dirty="0">
                <a:latin typeface="Calibri" charset="0"/>
                <a:ea typeface="Calibri" charset="0"/>
                <a:cs typeface="Calibri" charset="0"/>
              </a:rPr>
              <a:t>{</a:t>
            </a:r>
          </a:p>
          <a:p>
            <a:pPr marL="0" indent="0">
              <a:buNone/>
            </a:pPr>
            <a:r>
              <a:rPr lang="mr-IN" altLang="zh-TW" dirty="0">
                <a:latin typeface="Calibri" charset="0"/>
                <a:ea typeface="Calibri" charset="0"/>
                <a:cs typeface="Calibri" charset="0"/>
              </a:rPr>
              <a:t>    </a:t>
            </a:r>
            <a:r>
              <a:rPr lang="mr-IN" altLang="zh-TW" dirty="0" err="1">
                <a:latin typeface="Calibri" charset="0"/>
                <a:ea typeface="Calibri" charset="0"/>
                <a:cs typeface="Calibri" charset="0"/>
              </a:rPr>
              <a:t>E</a:t>
            </a:r>
            <a:r>
              <a:rPr lang="mr-IN" altLang="zh-TW" dirty="0">
                <a:latin typeface="Calibri" charset="0"/>
                <a:ea typeface="Calibri" charset="0"/>
                <a:cs typeface="Calibri" charset="0"/>
              </a:rPr>
              <a:t> </a:t>
            </a:r>
            <a:r>
              <a:rPr lang="mr-IN" altLang="zh-TW" dirty="0">
                <a:solidFill>
                  <a:srgbClr val="666666"/>
                </a:solidFill>
                <a:latin typeface="Calibri" charset="0"/>
                <a:ea typeface="Calibri" charset="0"/>
                <a:cs typeface="Calibri" charset="0"/>
              </a:rPr>
              <a:t>= </a:t>
            </a:r>
            <a:r>
              <a:rPr lang="mr-IN" altLang="zh-TW" dirty="0">
                <a:solidFill>
                  <a:srgbClr val="40A070"/>
                </a:solidFill>
                <a:latin typeface="Calibri" charset="0"/>
                <a:ea typeface="Calibri" charset="0"/>
                <a:cs typeface="Calibri" charset="0"/>
              </a:rPr>
              <a:t>1;</a:t>
            </a:r>
          </a:p>
          <a:p>
            <a:pPr marL="0" indent="0">
              <a:buNone/>
            </a:pPr>
            <a:r>
              <a:rPr lang="mr-IN" altLang="zh-TW" dirty="0">
                <a:latin typeface="Calibri" charset="0"/>
                <a:ea typeface="Calibri" charset="0"/>
                <a:cs typeface="Calibri" charset="0"/>
              </a:rPr>
              <a:t>    </a:t>
            </a:r>
            <a:r>
              <a:rPr lang="en-US" altLang="zh-TW" dirty="0">
                <a:latin typeface="Calibri" charset="0"/>
                <a:ea typeface="Calibri" charset="0"/>
                <a:cs typeface="Calibri" charset="0"/>
              </a:rPr>
              <a:t>wait(</a:t>
            </a:r>
            <a:r>
              <a:rPr lang="en-US" altLang="zh-TW" dirty="0">
                <a:solidFill>
                  <a:srgbClr val="40A070"/>
                </a:solidFill>
                <a:latin typeface="Calibri" charset="0"/>
                <a:ea typeface="Calibri" charset="0"/>
                <a:cs typeface="Calibri" charset="0"/>
              </a:rPr>
              <a:t>0.001</a:t>
            </a:r>
            <a:r>
              <a:rPr lang="en-US" altLang="zh-TW" dirty="0" smtClean="0">
                <a:solidFill>
                  <a:srgbClr val="40A070"/>
                </a:solidFill>
                <a:latin typeface="Calibri" charset="0"/>
                <a:ea typeface="Calibri" charset="0"/>
                <a:cs typeface="Calibri" charset="0"/>
              </a:rPr>
              <a:t>); //1 </a:t>
            </a:r>
            <a:r>
              <a:rPr lang="en-US" altLang="zh-TW" dirty="0" err="1" smtClean="0">
                <a:solidFill>
                  <a:srgbClr val="40A070"/>
                </a:solidFill>
                <a:latin typeface="Calibri" charset="0"/>
                <a:ea typeface="Calibri" charset="0"/>
                <a:cs typeface="Calibri" charset="0"/>
              </a:rPr>
              <a:t>ms</a:t>
            </a:r>
            <a:endParaRPr lang="en-US" altLang="zh-TW" dirty="0">
              <a:solidFill>
                <a:srgbClr val="40A070"/>
              </a:solidFill>
              <a:latin typeface="Calibri" charset="0"/>
              <a:ea typeface="Calibri" charset="0"/>
              <a:cs typeface="Calibri" charset="0"/>
            </a:endParaRPr>
          </a:p>
          <a:p>
            <a:pPr marL="0" indent="0">
              <a:buNone/>
            </a:pPr>
            <a:r>
              <a:rPr lang="mr-IN" altLang="zh-TW" dirty="0">
                <a:latin typeface="Calibri" charset="0"/>
                <a:ea typeface="Calibri" charset="0"/>
                <a:cs typeface="Calibri" charset="0"/>
              </a:rPr>
              <a:t>    </a:t>
            </a:r>
            <a:r>
              <a:rPr lang="mr-IN" altLang="zh-TW" dirty="0" err="1">
                <a:latin typeface="Calibri" charset="0"/>
                <a:ea typeface="Calibri" charset="0"/>
                <a:cs typeface="Calibri" charset="0"/>
              </a:rPr>
              <a:t>E</a:t>
            </a:r>
            <a:r>
              <a:rPr lang="mr-IN" altLang="zh-TW" dirty="0">
                <a:latin typeface="Calibri" charset="0"/>
                <a:ea typeface="Calibri" charset="0"/>
                <a:cs typeface="Calibri" charset="0"/>
              </a:rPr>
              <a:t> </a:t>
            </a:r>
            <a:r>
              <a:rPr lang="mr-IN" altLang="zh-TW" dirty="0">
                <a:solidFill>
                  <a:srgbClr val="666666"/>
                </a:solidFill>
                <a:latin typeface="Calibri" charset="0"/>
                <a:ea typeface="Calibri" charset="0"/>
                <a:cs typeface="Calibri" charset="0"/>
              </a:rPr>
              <a:t>= </a:t>
            </a:r>
            <a:r>
              <a:rPr lang="mr-IN" altLang="zh-TW" dirty="0">
                <a:solidFill>
                  <a:srgbClr val="40A070"/>
                </a:solidFill>
                <a:latin typeface="Calibri" charset="0"/>
                <a:ea typeface="Calibri" charset="0"/>
                <a:cs typeface="Calibri" charset="0"/>
              </a:rPr>
              <a:t>0;</a:t>
            </a:r>
          </a:p>
          <a:p>
            <a:pPr marL="0" indent="0">
              <a:buNone/>
            </a:pPr>
            <a:r>
              <a:rPr lang="mr-IN" altLang="zh-TW" dirty="0">
                <a:latin typeface="Calibri" charset="0"/>
                <a:ea typeface="Calibri" charset="0"/>
                <a:cs typeface="Calibri" charset="0"/>
              </a:rPr>
              <a:t>    </a:t>
            </a:r>
            <a:r>
              <a:rPr lang="en-US" altLang="zh-TW" dirty="0">
                <a:latin typeface="Calibri" charset="0"/>
                <a:ea typeface="Calibri" charset="0"/>
                <a:cs typeface="Calibri" charset="0"/>
              </a:rPr>
              <a:t>wait(</a:t>
            </a:r>
            <a:r>
              <a:rPr lang="en-US" altLang="zh-TW" dirty="0">
                <a:solidFill>
                  <a:srgbClr val="40A070"/>
                </a:solidFill>
                <a:latin typeface="Calibri" charset="0"/>
                <a:ea typeface="Calibri" charset="0"/>
                <a:cs typeface="Calibri" charset="0"/>
              </a:rPr>
              <a:t>0.001);</a:t>
            </a:r>
          </a:p>
          <a:p>
            <a:pPr marL="0" indent="0">
              <a:buNone/>
            </a:pPr>
            <a:r>
              <a:rPr lang="en-US" altLang="zh-TW" dirty="0">
                <a:latin typeface="Calibri" charset="0"/>
                <a:ea typeface="Calibri" charset="0"/>
                <a:cs typeface="Calibri" charset="0"/>
              </a:rPr>
              <a:t>}</a:t>
            </a:r>
          </a:p>
          <a:p>
            <a:pPr marL="0" indent="0">
              <a:buNone/>
            </a:pPr>
            <a:endParaRPr kumimoji="1" lang="zh-TW" altLang="en-US" dirty="0"/>
          </a:p>
        </p:txBody>
      </p:sp>
      <p:sp>
        <p:nvSpPr>
          <p:cNvPr id="4" name="投影片編號版面配置區 3">
            <a:extLst>
              <a:ext uri="{FF2B5EF4-FFF2-40B4-BE49-F238E27FC236}">
                <a16:creationId xmlns="" xmlns:a16="http://schemas.microsoft.com/office/drawing/2014/main" id="{C5032D41-B729-3F41-853F-2B5575839A06}"/>
              </a:ext>
            </a:extLst>
          </p:cNvPr>
          <p:cNvSpPr>
            <a:spLocks noGrp="1"/>
          </p:cNvSpPr>
          <p:nvPr>
            <p:ph type="sldNum" sz="quarter" idx="12"/>
          </p:nvPr>
        </p:nvSpPr>
        <p:spPr/>
        <p:txBody>
          <a:bodyPr/>
          <a:lstStyle/>
          <a:p>
            <a:fld id="{B6E0B0A6-70CB-4CB1-BAEB-8949881E3F44}" type="slidenum">
              <a:rPr lang="en-US" altLang="zh-TW" smtClean="0"/>
              <a:pPr/>
              <a:t>30</a:t>
            </a:fld>
            <a:endParaRPr lang="en-US" altLang="zh-TW"/>
          </a:p>
        </p:txBody>
      </p:sp>
    </p:spTree>
    <p:extLst>
      <p:ext uri="{BB962C8B-B14F-4D97-AF65-F5344CB8AC3E}">
        <p14:creationId xmlns:p14="http://schemas.microsoft.com/office/powerpoint/2010/main" val="525751793"/>
      </p:ext>
    </p:extLst>
  </p:cSld>
  <p:clrMapOvr>
    <a:masterClrMapping/>
  </p:clrMapOvr>
  <p:transition spd="med">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20015F29-B7AD-2747-B319-5DA430F6F611}"/>
              </a:ext>
            </a:extLst>
          </p:cNvPr>
          <p:cNvSpPr>
            <a:spLocks noGrp="1"/>
          </p:cNvSpPr>
          <p:nvPr>
            <p:ph type="title"/>
          </p:nvPr>
        </p:nvSpPr>
        <p:spPr/>
        <p:txBody>
          <a:bodyPr/>
          <a:lstStyle/>
          <a:p>
            <a:r>
              <a:rPr lang="en-US" altLang="zh-TW" dirty="0"/>
              <a:t>Homemade HD44780 LCD: lcd.cpp </a:t>
            </a:r>
            <a:r>
              <a:rPr kumimoji="1" lang="en-US" altLang="zh-TW" dirty="0"/>
              <a:t>--- </a:t>
            </a:r>
            <a:r>
              <a:rPr lang="en-US" altLang="zh-TW" dirty="0" err="1">
                <a:solidFill>
                  <a:srgbClr val="06287E"/>
                </a:solidFill>
                <a:latin typeface="Calibri" charset="0"/>
                <a:ea typeface="Calibri" charset="0"/>
                <a:cs typeface="Calibri" charset="0"/>
              </a:rPr>
              <a:t>display_to_LCD</a:t>
            </a:r>
            <a:r>
              <a:rPr lang="en-US" altLang="zh-TW" dirty="0">
                <a:solidFill>
                  <a:srgbClr val="06287E"/>
                </a:solidFill>
                <a:latin typeface="Calibri" charset="0"/>
                <a:ea typeface="Calibri" charset="0"/>
                <a:cs typeface="Calibri" charset="0"/>
              </a:rPr>
              <a:t>()</a:t>
            </a:r>
            <a:endParaRPr kumimoji="1" lang="zh-TW" altLang="en-US" dirty="0"/>
          </a:p>
        </p:txBody>
      </p:sp>
      <p:sp>
        <p:nvSpPr>
          <p:cNvPr id="3" name="內容版面配置區 2">
            <a:extLst>
              <a:ext uri="{FF2B5EF4-FFF2-40B4-BE49-F238E27FC236}">
                <a16:creationId xmlns="" xmlns:a16="http://schemas.microsoft.com/office/drawing/2014/main" id="{4372DB6B-E5D2-6249-841B-52E3A7371583}"/>
              </a:ext>
            </a:extLst>
          </p:cNvPr>
          <p:cNvSpPr>
            <a:spLocks noGrp="1"/>
          </p:cNvSpPr>
          <p:nvPr>
            <p:ph idx="1"/>
          </p:nvPr>
        </p:nvSpPr>
        <p:spPr>
          <a:xfrm>
            <a:off x="457200" y="1719264"/>
            <a:ext cx="8229600" cy="3419926"/>
          </a:xfrm>
        </p:spPr>
        <p:txBody>
          <a:bodyPr>
            <a:normAutofit fontScale="77500" lnSpcReduction="20000"/>
          </a:bodyPr>
          <a:lstStyle/>
          <a:p>
            <a:pPr marL="0" indent="0">
              <a:buNone/>
            </a:pPr>
            <a:r>
              <a:rPr lang="en-US" altLang="zh-TW" i="1" dirty="0">
                <a:solidFill>
                  <a:srgbClr val="60A0B0"/>
                </a:solidFill>
                <a:latin typeface="Calibri" charset="0"/>
                <a:ea typeface="Calibri" charset="0"/>
                <a:cs typeface="Calibri" charset="0"/>
              </a:rPr>
              <a:t>//display function</a:t>
            </a:r>
          </a:p>
          <a:p>
            <a:pPr marL="0" indent="0">
              <a:buNone/>
            </a:pPr>
            <a:r>
              <a:rPr lang="en-US" altLang="zh-TW" dirty="0">
                <a:solidFill>
                  <a:srgbClr val="902000"/>
                </a:solidFill>
                <a:latin typeface="Calibri" charset="0"/>
                <a:ea typeface="Calibri" charset="0"/>
                <a:cs typeface="Calibri" charset="0"/>
              </a:rPr>
              <a:t>void </a:t>
            </a:r>
            <a:r>
              <a:rPr lang="en-US" altLang="zh-TW" dirty="0" err="1">
                <a:solidFill>
                  <a:srgbClr val="06287E"/>
                </a:solidFill>
                <a:latin typeface="Calibri" charset="0"/>
                <a:ea typeface="Calibri" charset="0"/>
                <a:cs typeface="Calibri" charset="0"/>
              </a:rPr>
              <a:t>display_to_LCD</a:t>
            </a:r>
            <a:r>
              <a:rPr lang="en-US" altLang="zh-TW" dirty="0">
                <a:solidFill>
                  <a:srgbClr val="06287E"/>
                </a:solidFill>
                <a:latin typeface="Calibri" charset="0"/>
                <a:ea typeface="Calibri" charset="0"/>
                <a:cs typeface="Calibri" charset="0"/>
              </a:rPr>
              <a:t>(</a:t>
            </a:r>
            <a:r>
              <a:rPr lang="en-US" altLang="zh-TW" dirty="0">
                <a:solidFill>
                  <a:srgbClr val="902000"/>
                </a:solidFill>
                <a:latin typeface="Calibri" charset="0"/>
                <a:ea typeface="Calibri" charset="0"/>
                <a:cs typeface="Calibri" charset="0"/>
              </a:rPr>
              <a:t>char value)</a:t>
            </a:r>
          </a:p>
          <a:p>
            <a:pPr marL="0" indent="0">
              <a:buNone/>
            </a:pPr>
            <a:r>
              <a:rPr lang="en-US" altLang="zh-TW" dirty="0">
                <a:latin typeface="Calibri" charset="0"/>
                <a:ea typeface="Calibri" charset="0"/>
                <a:cs typeface="Calibri" charset="0"/>
              </a:rPr>
              <a:t>{</a:t>
            </a:r>
          </a:p>
          <a:p>
            <a:pPr marL="0" indent="0">
              <a:buNone/>
            </a:pPr>
            <a:r>
              <a:rPr lang="mr-IN" altLang="zh-TW" dirty="0">
                <a:latin typeface="Calibri" charset="0"/>
                <a:ea typeface="Calibri" charset="0"/>
                <a:cs typeface="Calibri" charset="0"/>
              </a:rPr>
              <a:t>    RS </a:t>
            </a:r>
            <a:r>
              <a:rPr lang="mr-IN" altLang="zh-TW" dirty="0">
                <a:solidFill>
                  <a:srgbClr val="666666"/>
                </a:solidFill>
                <a:latin typeface="Calibri" charset="0"/>
                <a:ea typeface="Calibri" charset="0"/>
                <a:cs typeface="Calibri" charset="0"/>
              </a:rPr>
              <a:t>= </a:t>
            </a:r>
            <a:r>
              <a:rPr lang="en-US" altLang="zh-TW" dirty="0">
                <a:solidFill>
                  <a:srgbClr val="40A070"/>
                </a:solidFill>
                <a:latin typeface="Calibri" charset="0"/>
                <a:ea typeface="Calibri" charset="0"/>
                <a:cs typeface="Calibri" charset="0"/>
              </a:rPr>
              <a:t>1;            </a:t>
            </a:r>
            <a:r>
              <a:rPr lang="en-US" altLang="zh-TW" i="1" dirty="0">
                <a:solidFill>
                  <a:srgbClr val="60A0B0"/>
                </a:solidFill>
                <a:latin typeface="Calibri" charset="0"/>
                <a:ea typeface="Calibri" charset="0"/>
                <a:cs typeface="Calibri" charset="0"/>
              </a:rPr>
              <a:t>// set high to write char data</a:t>
            </a:r>
          </a:p>
          <a:p>
            <a:pPr marL="0" indent="0">
              <a:buNone/>
            </a:pPr>
            <a:r>
              <a:rPr lang="mr-IN" altLang="zh-TW" dirty="0">
                <a:latin typeface="Calibri" charset="0"/>
                <a:ea typeface="Calibri" charset="0"/>
                <a:cs typeface="Calibri" charset="0"/>
              </a:rPr>
              <a:t>    </a:t>
            </a:r>
            <a:r>
              <a:rPr lang="en-US" altLang="zh-TW" dirty="0">
                <a:latin typeface="Calibri" charset="0"/>
                <a:ea typeface="Calibri" charset="0"/>
                <a:cs typeface="Calibri" charset="0"/>
              </a:rPr>
              <a:t>data </a:t>
            </a:r>
            <a:r>
              <a:rPr lang="en-US" altLang="zh-TW" dirty="0">
                <a:solidFill>
                  <a:srgbClr val="666666"/>
                </a:solidFill>
                <a:latin typeface="Calibri" charset="0"/>
                <a:ea typeface="Calibri" charset="0"/>
                <a:cs typeface="Calibri" charset="0"/>
              </a:rPr>
              <a:t>= </a:t>
            </a:r>
            <a:r>
              <a:rPr lang="en-US" altLang="zh-TW" dirty="0">
                <a:solidFill>
                  <a:srgbClr val="C00000"/>
                </a:solidFill>
                <a:latin typeface="Calibri" charset="0"/>
                <a:ea typeface="Calibri" charset="0"/>
                <a:cs typeface="Calibri" charset="0"/>
              </a:rPr>
              <a:t>value &gt;&gt; </a:t>
            </a:r>
            <a:r>
              <a:rPr lang="en-US" altLang="zh-TW" dirty="0">
                <a:solidFill>
                  <a:srgbClr val="40A070"/>
                </a:solidFill>
                <a:latin typeface="Calibri" charset="0"/>
                <a:ea typeface="Calibri" charset="0"/>
                <a:cs typeface="Calibri" charset="0"/>
              </a:rPr>
              <a:t>4; </a:t>
            </a:r>
            <a:r>
              <a:rPr lang="en-US" altLang="zh-TW" i="1" dirty="0">
                <a:solidFill>
                  <a:srgbClr val="60A0B0"/>
                </a:solidFill>
                <a:latin typeface="Calibri" charset="0"/>
                <a:ea typeface="Calibri" charset="0"/>
                <a:cs typeface="Calibri" charset="0"/>
              </a:rPr>
              <a:t>// shifted right 4 =upper nibble</a:t>
            </a:r>
          </a:p>
          <a:p>
            <a:pPr marL="0" indent="0">
              <a:buNone/>
            </a:pPr>
            <a:r>
              <a:rPr lang="mr-IN" altLang="zh-TW" dirty="0">
                <a:latin typeface="Calibri" charset="0"/>
                <a:ea typeface="Calibri" charset="0"/>
                <a:cs typeface="Calibri" charset="0"/>
              </a:rPr>
              <a:t>    </a:t>
            </a:r>
            <a:r>
              <a:rPr lang="en-US" altLang="zh-TW" dirty="0" err="1">
                <a:latin typeface="Calibri" charset="0"/>
                <a:ea typeface="Calibri" charset="0"/>
                <a:cs typeface="Calibri" charset="0"/>
              </a:rPr>
              <a:t>toggle_enable</a:t>
            </a:r>
            <a:r>
              <a:rPr lang="en-US" altLang="zh-TW" dirty="0">
                <a:latin typeface="Calibri" charset="0"/>
                <a:ea typeface="Calibri" charset="0"/>
                <a:cs typeface="Calibri" charset="0"/>
              </a:rPr>
              <a:t>();</a:t>
            </a:r>
          </a:p>
          <a:p>
            <a:pPr marL="0" indent="0">
              <a:buNone/>
            </a:pPr>
            <a:r>
              <a:rPr lang="mr-IN" altLang="zh-TW" dirty="0">
                <a:latin typeface="Calibri" charset="0"/>
                <a:ea typeface="Calibri" charset="0"/>
                <a:cs typeface="Calibri" charset="0"/>
              </a:rPr>
              <a:t>    </a:t>
            </a:r>
            <a:r>
              <a:rPr lang="en-US" altLang="zh-TW" dirty="0">
                <a:latin typeface="Calibri" charset="0"/>
                <a:ea typeface="Calibri" charset="0"/>
                <a:cs typeface="Calibri" charset="0"/>
              </a:rPr>
              <a:t>data </a:t>
            </a:r>
            <a:r>
              <a:rPr lang="en-US" altLang="zh-TW" dirty="0">
                <a:solidFill>
                  <a:srgbClr val="666666"/>
                </a:solidFill>
                <a:latin typeface="Calibri" charset="0"/>
                <a:ea typeface="Calibri" charset="0"/>
                <a:cs typeface="Calibri" charset="0"/>
              </a:rPr>
              <a:t>= </a:t>
            </a:r>
            <a:r>
              <a:rPr lang="en-US" altLang="zh-TW" dirty="0">
                <a:solidFill>
                  <a:srgbClr val="C00000"/>
                </a:solidFill>
                <a:latin typeface="Calibri" charset="0"/>
                <a:ea typeface="Calibri" charset="0"/>
                <a:cs typeface="Calibri" charset="0"/>
              </a:rPr>
              <a:t>value</a:t>
            </a:r>
            <a:r>
              <a:rPr lang="en-US" altLang="zh-TW" dirty="0">
                <a:solidFill>
                  <a:srgbClr val="666666"/>
                </a:solidFill>
                <a:latin typeface="Calibri" charset="0"/>
                <a:ea typeface="Calibri" charset="0"/>
                <a:cs typeface="Calibri" charset="0"/>
              </a:rPr>
              <a:t>; </a:t>
            </a:r>
            <a:r>
              <a:rPr lang="en-US" altLang="zh-TW" i="1" dirty="0">
                <a:solidFill>
                  <a:srgbClr val="60A0B0"/>
                </a:solidFill>
                <a:latin typeface="Calibri" charset="0"/>
                <a:ea typeface="Calibri" charset="0"/>
                <a:cs typeface="Calibri" charset="0"/>
              </a:rPr>
              <a:t>//bitmask with 0x0F =low nibble</a:t>
            </a:r>
          </a:p>
          <a:p>
            <a:pPr marL="0" indent="0">
              <a:buNone/>
            </a:pPr>
            <a:r>
              <a:rPr lang="mr-IN" altLang="zh-TW" dirty="0">
                <a:latin typeface="Calibri" charset="0"/>
                <a:ea typeface="Calibri" charset="0"/>
                <a:cs typeface="Calibri" charset="0"/>
              </a:rPr>
              <a:t>    </a:t>
            </a:r>
            <a:r>
              <a:rPr lang="en-US" altLang="zh-TW" dirty="0" err="1">
                <a:latin typeface="Calibri" charset="0"/>
                <a:ea typeface="Calibri" charset="0"/>
                <a:cs typeface="Calibri" charset="0"/>
              </a:rPr>
              <a:t>toggle_enable</a:t>
            </a:r>
            <a:r>
              <a:rPr lang="en-US" altLang="zh-TW" dirty="0">
                <a:latin typeface="Calibri" charset="0"/>
                <a:ea typeface="Calibri" charset="0"/>
                <a:cs typeface="Calibri" charset="0"/>
              </a:rPr>
              <a:t>();</a:t>
            </a:r>
          </a:p>
          <a:p>
            <a:pPr marL="0" indent="0">
              <a:buNone/>
            </a:pPr>
            <a:r>
              <a:rPr lang="en-US" altLang="zh-TW" dirty="0">
                <a:latin typeface="Calibri" charset="0"/>
                <a:ea typeface="Calibri" charset="0"/>
                <a:cs typeface="Calibri" charset="0"/>
              </a:rPr>
              <a:t>}</a:t>
            </a:r>
          </a:p>
          <a:p>
            <a:pPr marL="0" indent="0">
              <a:buNone/>
            </a:pPr>
            <a:endParaRPr kumimoji="1" lang="zh-TW" altLang="en-US" dirty="0"/>
          </a:p>
        </p:txBody>
      </p:sp>
      <p:sp>
        <p:nvSpPr>
          <p:cNvPr id="4" name="投影片編號版面配置區 3">
            <a:extLst>
              <a:ext uri="{FF2B5EF4-FFF2-40B4-BE49-F238E27FC236}">
                <a16:creationId xmlns="" xmlns:a16="http://schemas.microsoft.com/office/drawing/2014/main" id="{C5032D41-B729-3F41-853F-2B5575839A06}"/>
              </a:ext>
            </a:extLst>
          </p:cNvPr>
          <p:cNvSpPr>
            <a:spLocks noGrp="1"/>
          </p:cNvSpPr>
          <p:nvPr>
            <p:ph type="sldNum" sz="quarter" idx="12"/>
          </p:nvPr>
        </p:nvSpPr>
        <p:spPr/>
        <p:txBody>
          <a:bodyPr/>
          <a:lstStyle/>
          <a:p>
            <a:fld id="{B6E0B0A6-70CB-4CB1-BAEB-8949881E3F44}" type="slidenum">
              <a:rPr lang="en-US" altLang="zh-TW" smtClean="0"/>
              <a:pPr/>
              <a:t>31</a:t>
            </a:fld>
            <a:endParaRPr lang="en-US" altLang="zh-TW"/>
          </a:p>
        </p:txBody>
      </p:sp>
    </p:spTree>
    <p:extLst>
      <p:ext uri="{BB962C8B-B14F-4D97-AF65-F5344CB8AC3E}">
        <p14:creationId xmlns:p14="http://schemas.microsoft.com/office/powerpoint/2010/main" val="3279153122"/>
      </p:ext>
    </p:extLst>
  </p:cSld>
  <p:clrMapOvr>
    <a:masterClrMapping/>
  </p:clrMapOvr>
  <p:transition spd="med">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20015F29-B7AD-2747-B319-5DA430F6F611}"/>
              </a:ext>
            </a:extLst>
          </p:cNvPr>
          <p:cNvSpPr>
            <a:spLocks noGrp="1"/>
          </p:cNvSpPr>
          <p:nvPr>
            <p:ph type="title"/>
          </p:nvPr>
        </p:nvSpPr>
        <p:spPr/>
        <p:txBody>
          <a:bodyPr/>
          <a:lstStyle/>
          <a:p>
            <a:r>
              <a:rPr lang="en-US" altLang="zh-TW" dirty="0"/>
              <a:t>Homemade HD44780 LCD: lcd.cpp </a:t>
            </a:r>
            <a:r>
              <a:rPr kumimoji="1" lang="en-US" altLang="zh-TW" dirty="0"/>
              <a:t>--- </a:t>
            </a:r>
            <a:r>
              <a:rPr kumimoji="0" lang="zh-TW" altLang="zh-TW" sz="4000" dirty="0" smtClean="0">
                <a:solidFill>
                  <a:srgbClr val="06287E"/>
                </a:solidFill>
                <a:latin typeface="Arial Unicode MS" panose="020B0604020202020204" pitchFamily="34" charset="-120"/>
                <a:ea typeface="inherit"/>
              </a:rPr>
              <a:t>set_location</a:t>
            </a:r>
            <a:r>
              <a:rPr lang="en-US" altLang="zh-TW" dirty="0" smtClean="0">
                <a:solidFill>
                  <a:srgbClr val="06287E"/>
                </a:solidFill>
                <a:latin typeface="Calibri" charset="0"/>
                <a:ea typeface="Calibri" charset="0"/>
                <a:cs typeface="Calibri" charset="0"/>
              </a:rPr>
              <a:t>()</a:t>
            </a:r>
            <a:endParaRPr kumimoji="1" lang="zh-TW" altLang="en-US" dirty="0"/>
          </a:p>
        </p:txBody>
      </p:sp>
      <p:sp>
        <p:nvSpPr>
          <p:cNvPr id="3" name="內容版面配置區 2">
            <a:extLst>
              <a:ext uri="{FF2B5EF4-FFF2-40B4-BE49-F238E27FC236}">
                <a16:creationId xmlns="" xmlns:a16="http://schemas.microsoft.com/office/drawing/2014/main" id="{4372DB6B-E5D2-6249-841B-52E3A7371583}"/>
              </a:ext>
            </a:extLst>
          </p:cNvPr>
          <p:cNvSpPr>
            <a:spLocks noGrp="1"/>
          </p:cNvSpPr>
          <p:nvPr>
            <p:ph idx="1"/>
          </p:nvPr>
        </p:nvSpPr>
        <p:spPr>
          <a:xfrm>
            <a:off x="457200" y="1719264"/>
            <a:ext cx="8229600" cy="3419926"/>
          </a:xfrm>
        </p:spPr>
        <p:txBody>
          <a:bodyPr>
            <a:normAutofit fontScale="70000" lnSpcReduction="20000"/>
          </a:bodyPr>
          <a:lstStyle/>
          <a:p>
            <a:pPr marL="0" indent="0">
              <a:buNone/>
            </a:pPr>
            <a:r>
              <a:rPr lang="en-US" altLang="zh-TW" i="1" dirty="0" smtClean="0">
                <a:solidFill>
                  <a:srgbClr val="60A0B0"/>
                </a:solidFill>
                <a:latin typeface="Calibri" charset="0"/>
                <a:ea typeface="Calibri" charset="0"/>
                <a:cs typeface="Calibri" charset="0"/>
              </a:rPr>
              <a:t>//set LCD location</a:t>
            </a:r>
            <a:endParaRPr lang="en-US" altLang="zh-TW" i="1" dirty="0">
              <a:solidFill>
                <a:srgbClr val="60A0B0"/>
              </a:solidFill>
              <a:latin typeface="Calibri" charset="0"/>
              <a:ea typeface="Calibri" charset="0"/>
              <a:cs typeface="Calibri" charset="0"/>
            </a:endParaRPr>
          </a:p>
          <a:p>
            <a:pPr marL="0" lvl="0" indent="0" defTabSz="354013">
              <a:spcBef>
                <a:spcPct val="30000"/>
              </a:spcBef>
              <a:buClrTx/>
              <a:buSzTx/>
              <a:buNone/>
            </a:pPr>
            <a:r>
              <a:rPr kumimoji="0" lang="zh-TW" altLang="zh-TW" sz="3200" dirty="0">
                <a:solidFill>
                  <a:srgbClr val="902000"/>
                </a:solidFill>
                <a:latin typeface="Arial Unicode MS" panose="020B0604020202020204" pitchFamily="34" charset="-120"/>
                <a:ea typeface="inherit"/>
              </a:rPr>
              <a:t>void</a:t>
            </a:r>
            <a:r>
              <a:rPr kumimoji="0" lang="zh-TW" altLang="zh-TW" sz="3200" dirty="0">
                <a:solidFill>
                  <a:srgbClr val="333333"/>
                </a:solidFill>
                <a:latin typeface="Arial Unicode MS" panose="020B0604020202020204" pitchFamily="34" charset="-120"/>
                <a:ea typeface="Monaco"/>
              </a:rPr>
              <a:t> </a:t>
            </a:r>
            <a:r>
              <a:rPr kumimoji="0" lang="zh-TW" altLang="zh-TW" sz="3200" dirty="0">
                <a:solidFill>
                  <a:srgbClr val="06287E"/>
                </a:solidFill>
                <a:latin typeface="Arial Unicode MS" panose="020B0604020202020204" pitchFamily="34" charset="-120"/>
                <a:ea typeface="inherit"/>
              </a:rPr>
              <a:t>set_location</a:t>
            </a:r>
            <a:r>
              <a:rPr kumimoji="0" lang="zh-TW" altLang="zh-TW" sz="3200" dirty="0">
                <a:solidFill>
                  <a:srgbClr val="333333"/>
                </a:solidFill>
                <a:latin typeface="Arial Unicode MS" panose="020B0604020202020204" pitchFamily="34" charset="-120"/>
                <a:ea typeface="inherit"/>
              </a:rPr>
              <a:t>(</a:t>
            </a:r>
            <a:r>
              <a:rPr kumimoji="0" lang="zh-TW" altLang="zh-TW" sz="3200" dirty="0">
                <a:solidFill>
                  <a:srgbClr val="902000"/>
                </a:solidFill>
                <a:latin typeface="Arial Unicode MS" panose="020B0604020202020204" pitchFamily="34" charset="-120"/>
                <a:ea typeface="inherit"/>
              </a:rPr>
              <a:t>char</a:t>
            </a:r>
            <a:r>
              <a:rPr kumimoji="0" lang="zh-TW" altLang="zh-TW" sz="3200" dirty="0">
                <a:solidFill>
                  <a:srgbClr val="333333"/>
                </a:solidFill>
                <a:latin typeface="Arial Unicode MS" panose="020B0604020202020204" pitchFamily="34" charset="-120"/>
                <a:ea typeface="Monaco"/>
              </a:rPr>
              <a:t> </a:t>
            </a:r>
            <a:r>
              <a:rPr kumimoji="0" lang="zh-TW" altLang="zh-TW" sz="3200" dirty="0">
                <a:latin typeface="Arial" panose="020B0604020202020204" pitchFamily="34" charset="0"/>
                <a:ea typeface="inherit"/>
              </a:rPr>
              <a:t>location</a:t>
            </a:r>
            <a:r>
              <a:rPr kumimoji="0" lang="zh-TW" altLang="zh-TW" sz="3200" dirty="0">
                <a:solidFill>
                  <a:srgbClr val="333333"/>
                </a:solidFill>
                <a:latin typeface="Arial Unicode MS" panose="020B0604020202020204" pitchFamily="34" charset="-120"/>
                <a:ea typeface="inherit"/>
              </a:rPr>
              <a:t>)</a:t>
            </a:r>
            <a:r>
              <a:rPr kumimoji="0" lang="zh-TW" altLang="zh-TW" sz="3200" dirty="0">
                <a:solidFill>
                  <a:srgbClr val="333333"/>
                </a:solidFill>
                <a:latin typeface="Arial Unicode MS" panose="020B0604020202020204" pitchFamily="34" charset="-120"/>
                <a:ea typeface="Monaco"/>
              </a:rPr>
              <a:t> </a:t>
            </a:r>
            <a:endParaRPr kumimoji="0" lang="en-US" altLang="zh-TW" sz="3200" dirty="0">
              <a:solidFill>
                <a:srgbClr val="333333"/>
              </a:solidFill>
              <a:latin typeface="Arial Unicode MS" panose="020B0604020202020204" pitchFamily="34" charset="-120"/>
              <a:ea typeface="Monaco"/>
            </a:endParaRPr>
          </a:p>
          <a:p>
            <a:pPr marL="0" lvl="0" indent="0" defTabSz="354013">
              <a:spcBef>
                <a:spcPct val="30000"/>
              </a:spcBef>
              <a:buClrTx/>
              <a:buSzTx/>
              <a:buNone/>
            </a:pPr>
            <a:r>
              <a:rPr kumimoji="0" lang="zh-TW" altLang="zh-TW" sz="3200" dirty="0">
                <a:solidFill>
                  <a:srgbClr val="333333"/>
                </a:solidFill>
                <a:latin typeface="Arial Unicode MS" panose="020B0604020202020204" pitchFamily="34" charset="-120"/>
                <a:ea typeface="inherit"/>
              </a:rPr>
              <a:t>{</a:t>
            </a:r>
            <a:r>
              <a:rPr kumimoji="0" lang="zh-TW" altLang="zh-TW" sz="3200" dirty="0">
                <a:solidFill>
                  <a:srgbClr val="333333"/>
                </a:solidFill>
                <a:latin typeface="Arial Unicode MS" panose="020B0604020202020204" pitchFamily="34" charset="-120"/>
                <a:ea typeface="Monaco"/>
              </a:rPr>
              <a:t> </a:t>
            </a:r>
            <a:endParaRPr kumimoji="0" lang="en-US" altLang="zh-TW" sz="3200" dirty="0">
              <a:solidFill>
                <a:srgbClr val="333333"/>
              </a:solidFill>
              <a:latin typeface="Arial Unicode MS" panose="020B0604020202020204" pitchFamily="34" charset="-120"/>
              <a:ea typeface="Monaco"/>
            </a:endParaRPr>
          </a:p>
          <a:p>
            <a:pPr marL="0" lvl="0" indent="0" defTabSz="354013">
              <a:spcBef>
                <a:spcPct val="30000"/>
              </a:spcBef>
              <a:buClrTx/>
              <a:buSzTx/>
              <a:buNone/>
            </a:pPr>
            <a:r>
              <a:rPr kumimoji="0" lang="en-US" altLang="zh-TW" sz="3200" dirty="0">
                <a:solidFill>
                  <a:srgbClr val="333333"/>
                </a:solidFill>
                <a:latin typeface="Arial Unicode MS" panose="020B0604020202020204" pitchFamily="34" charset="-120"/>
                <a:ea typeface="inherit"/>
              </a:rPr>
              <a:t>	</a:t>
            </a:r>
            <a:r>
              <a:rPr kumimoji="0" lang="zh-TW" altLang="zh-TW" sz="3200" dirty="0">
                <a:latin typeface="Arial" panose="020B0604020202020204" pitchFamily="34" charset="0"/>
                <a:ea typeface="inherit"/>
              </a:rPr>
              <a:t>RS</a:t>
            </a:r>
            <a:r>
              <a:rPr kumimoji="0" lang="zh-TW" altLang="zh-TW" sz="3200" dirty="0">
                <a:solidFill>
                  <a:srgbClr val="666666"/>
                </a:solidFill>
                <a:latin typeface="Arial" panose="020B0604020202020204" pitchFamily="34" charset="0"/>
                <a:ea typeface="inherit"/>
              </a:rPr>
              <a:t>=</a:t>
            </a:r>
            <a:r>
              <a:rPr kumimoji="0" lang="zh-TW" altLang="zh-TW" sz="3200" dirty="0">
                <a:solidFill>
                  <a:srgbClr val="208050"/>
                </a:solidFill>
                <a:latin typeface="Arial Unicode MS" panose="020B0604020202020204" pitchFamily="34" charset="-120"/>
                <a:ea typeface="inherit"/>
              </a:rPr>
              <a:t>0</a:t>
            </a:r>
            <a:r>
              <a:rPr kumimoji="0" lang="zh-TW" altLang="zh-TW" sz="3200" dirty="0">
                <a:solidFill>
                  <a:srgbClr val="333333"/>
                </a:solidFill>
                <a:latin typeface="Arial Unicode MS" panose="020B0604020202020204" pitchFamily="34" charset="-120"/>
                <a:ea typeface="inherit"/>
              </a:rPr>
              <a:t>;</a:t>
            </a:r>
            <a:r>
              <a:rPr kumimoji="0" lang="zh-TW" altLang="zh-TW" sz="3200" dirty="0">
                <a:solidFill>
                  <a:srgbClr val="333333"/>
                </a:solidFill>
                <a:latin typeface="Arial Unicode MS" panose="020B0604020202020204" pitchFamily="34" charset="-120"/>
                <a:ea typeface="Monaco"/>
              </a:rPr>
              <a:t> </a:t>
            </a:r>
            <a:endParaRPr kumimoji="0" lang="en-US" altLang="zh-TW" sz="3200" dirty="0">
              <a:solidFill>
                <a:srgbClr val="333333"/>
              </a:solidFill>
              <a:latin typeface="Arial Unicode MS" panose="020B0604020202020204" pitchFamily="34" charset="-120"/>
              <a:ea typeface="Monaco"/>
            </a:endParaRPr>
          </a:p>
          <a:p>
            <a:pPr marL="0" lvl="0" indent="0" defTabSz="354013">
              <a:spcBef>
                <a:spcPct val="30000"/>
              </a:spcBef>
              <a:buClrTx/>
              <a:buSzTx/>
              <a:buNone/>
            </a:pPr>
            <a:r>
              <a:rPr kumimoji="0" lang="en-US" altLang="zh-TW" sz="3200" dirty="0">
                <a:solidFill>
                  <a:srgbClr val="333333"/>
                </a:solidFill>
                <a:latin typeface="Arial Unicode MS" panose="020B0604020202020204" pitchFamily="34" charset="-120"/>
                <a:ea typeface="inherit"/>
              </a:rPr>
              <a:t>	</a:t>
            </a:r>
            <a:r>
              <a:rPr kumimoji="0" lang="zh-TW" altLang="zh-TW" sz="3200" dirty="0">
                <a:latin typeface="Arial" panose="020B0604020202020204" pitchFamily="34" charset="0"/>
                <a:ea typeface="inherit"/>
              </a:rPr>
              <a:t>data</a:t>
            </a:r>
            <a:r>
              <a:rPr kumimoji="0" lang="zh-TW" altLang="zh-TW" sz="3200" dirty="0">
                <a:solidFill>
                  <a:srgbClr val="666666"/>
                </a:solidFill>
                <a:latin typeface="Arial" panose="020B0604020202020204" pitchFamily="34" charset="0"/>
                <a:ea typeface="inherit"/>
              </a:rPr>
              <a:t>=</a:t>
            </a:r>
            <a:r>
              <a:rPr kumimoji="0" lang="zh-TW" altLang="zh-TW" sz="3200" dirty="0">
                <a:solidFill>
                  <a:srgbClr val="333333"/>
                </a:solidFill>
                <a:latin typeface="Arial Unicode MS" panose="020B0604020202020204" pitchFamily="34" charset="-120"/>
                <a:ea typeface="inherit"/>
              </a:rPr>
              <a:t>(</a:t>
            </a:r>
            <a:r>
              <a:rPr kumimoji="0" lang="zh-TW" altLang="zh-TW" sz="3200" dirty="0">
                <a:latin typeface="Arial" panose="020B0604020202020204" pitchFamily="34" charset="0"/>
                <a:ea typeface="inherit"/>
              </a:rPr>
              <a:t>location</a:t>
            </a:r>
            <a:r>
              <a:rPr kumimoji="0" lang="zh-TW" altLang="zh-TW" sz="3200" dirty="0">
                <a:solidFill>
                  <a:srgbClr val="666666"/>
                </a:solidFill>
                <a:latin typeface="Arial" panose="020B0604020202020204" pitchFamily="34" charset="0"/>
                <a:ea typeface="inherit"/>
              </a:rPr>
              <a:t>|</a:t>
            </a:r>
            <a:r>
              <a:rPr kumimoji="0" lang="zh-TW" altLang="zh-TW" sz="3200" dirty="0">
                <a:solidFill>
                  <a:srgbClr val="208050"/>
                </a:solidFill>
                <a:latin typeface="Arial Unicode MS" panose="020B0604020202020204" pitchFamily="34" charset="-120"/>
                <a:ea typeface="inherit"/>
              </a:rPr>
              <a:t>0x80</a:t>
            </a:r>
            <a:r>
              <a:rPr kumimoji="0" lang="zh-TW" altLang="zh-TW" sz="3200" dirty="0">
                <a:solidFill>
                  <a:srgbClr val="333333"/>
                </a:solidFill>
                <a:latin typeface="Arial Unicode MS" panose="020B0604020202020204" pitchFamily="34" charset="-120"/>
                <a:ea typeface="inherit"/>
              </a:rPr>
              <a:t>)</a:t>
            </a:r>
            <a:r>
              <a:rPr kumimoji="0" lang="zh-TW" altLang="zh-TW" sz="3200" dirty="0">
                <a:solidFill>
                  <a:srgbClr val="666666"/>
                </a:solidFill>
                <a:latin typeface="Arial" panose="020B0604020202020204" pitchFamily="34" charset="0"/>
                <a:ea typeface="inherit"/>
              </a:rPr>
              <a:t>&gt;&gt;</a:t>
            </a:r>
            <a:r>
              <a:rPr kumimoji="0" lang="zh-TW" altLang="zh-TW" sz="3200" dirty="0">
                <a:solidFill>
                  <a:srgbClr val="208050"/>
                </a:solidFill>
                <a:latin typeface="Arial Unicode MS" panose="020B0604020202020204" pitchFamily="34" charset="-120"/>
                <a:ea typeface="inherit"/>
              </a:rPr>
              <a:t>4</a:t>
            </a:r>
            <a:r>
              <a:rPr kumimoji="0" lang="zh-TW" altLang="zh-TW" sz="3200" dirty="0">
                <a:solidFill>
                  <a:srgbClr val="333333"/>
                </a:solidFill>
                <a:latin typeface="Arial Unicode MS" panose="020B0604020202020204" pitchFamily="34" charset="-120"/>
                <a:ea typeface="inherit"/>
              </a:rPr>
              <a:t>;</a:t>
            </a:r>
            <a:r>
              <a:rPr kumimoji="0" lang="zh-TW" altLang="zh-TW" sz="3200" dirty="0">
                <a:solidFill>
                  <a:srgbClr val="333333"/>
                </a:solidFill>
                <a:latin typeface="Arial Unicode MS" panose="020B0604020202020204" pitchFamily="34" charset="-120"/>
                <a:ea typeface="Monaco"/>
              </a:rPr>
              <a:t> </a:t>
            </a:r>
            <a:r>
              <a:rPr kumimoji="0" lang="zh-TW" altLang="zh-TW" sz="3200" i="1" dirty="0">
                <a:solidFill>
                  <a:srgbClr val="408090"/>
                </a:solidFill>
                <a:latin typeface="Arial Unicode MS" panose="020B0604020202020204" pitchFamily="34" charset="-120"/>
                <a:ea typeface="inherit"/>
              </a:rPr>
              <a:t>// upper nibble</a:t>
            </a:r>
            <a:r>
              <a:rPr kumimoji="0" lang="zh-TW" altLang="zh-TW" sz="3200" dirty="0">
                <a:solidFill>
                  <a:srgbClr val="333333"/>
                </a:solidFill>
                <a:latin typeface="Arial Unicode MS" panose="020B0604020202020204" pitchFamily="34" charset="-120"/>
                <a:ea typeface="Monaco"/>
              </a:rPr>
              <a:t> </a:t>
            </a:r>
            <a:endParaRPr kumimoji="0" lang="en-US" altLang="zh-TW" sz="3200" dirty="0">
              <a:solidFill>
                <a:srgbClr val="333333"/>
              </a:solidFill>
              <a:latin typeface="Arial Unicode MS" panose="020B0604020202020204" pitchFamily="34" charset="-120"/>
              <a:ea typeface="Monaco"/>
            </a:endParaRPr>
          </a:p>
          <a:p>
            <a:pPr marL="0" lvl="0" indent="0" defTabSz="354013">
              <a:spcBef>
                <a:spcPct val="30000"/>
              </a:spcBef>
              <a:buClrTx/>
              <a:buSzTx/>
              <a:buNone/>
            </a:pPr>
            <a:r>
              <a:rPr kumimoji="0" lang="en-US" altLang="zh-TW" sz="3200" dirty="0">
                <a:solidFill>
                  <a:srgbClr val="333333"/>
                </a:solidFill>
                <a:latin typeface="Arial Unicode MS" panose="020B0604020202020204" pitchFamily="34" charset="-120"/>
                <a:ea typeface="inherit"/>
              </a:rPr>
              <a:t>	</a:t>
            </a:r>
            <a:r>
              <a:rPr kumimoji="0" lang="zh-TW" altLang="zh-TW" sz="3200" dirty="0">
                <a:latin typeface="Arial" panose="020B0604020202020204" pitchFamily="34" charset="0"/>
                <a:ea typeface="inherit"/>
              </a:rPr>
              <a:t>toggle_enable</a:t>
            </a:r>
            <a:r>
              <a:rPr kumimoji="0" lang="zh-TW" altLang="zh-TW" sz="3200" dirty="0">
                <a:solidFill>
                  <a:srgbClr val="333333"/>
                </a:solidFill>
                <a:latin typeface="Arial Unicode MS" panose="020B0604020202020204" pitchFamily="34" charset="-120"/>
                <a:ea typeface="inherit"/>
              </a:rPr>
              <a:t>();</a:t>
            </a:r>
            <a:r>
              <a:rPr kumimoji="0" lang="zh-TW" altLang="zh-TW" sz="3200" dirty="0">
                <a:solidFill>
                  <a:srgbClr val="333333"/>
                </a:solidFill>
                <a:latin typeface="Arial Unicode MS" panose="020B0604020202020204" pitchFamily="34" charset="-120"/>
                <a:ea typeface="Monaco"/>
              </a:rPr>
              <a:t> </a:t>
            </a:r>
            <a:endParaRPr kumimoji="0" lang="en-US" altLang="zh-TW" sz="3200" dirty="0">
              <a:solidFill>
                <a:srgbClr val="333333"/>
              </a:solidFill>
              <a:latin typeface="Arial Unicode MS" panose="020B0604020202020204" pitchFamily="34" charset="-120"/>
              <a:ea typeface="Monaco"/>
            </a:endParaRPr>
          </a:p>
          <a:p>
            <a:pPr marL="0" lvl="0" indent="0" defTabSz="354013">
              <a:spcBef>
                <a:spcPct val="30000"/>
              </a:spcBef>
              <a:buClrTx/>
              <a:buSzTx/>
              <a:buNone/>
            </a:pPr>
            <a:r>
              <a:rPr kumimoji="0" lang="en-US" altLang="zh-TW" sz="3200" dirty="0">
                <a:solidFill>
                  <a:srgbClr val="333333"/>
                </a:solidFill>
                <a:latin typeface="Arial Unicode MS" panose="020B0604020202020204" pitchFamily="34" charset="-120"/>
                <a:ea typeface="inherit"/>
              </a:rPr>
              <a:t>	</a:t>
            </a:r>
            <a:r>
              <a:rPr kumimoji="0" lang="zh-TW" altLang="zh-TW" sz="3200" dirty="0">
                <a:latin typeface="Arial" panose="020B0604020202020204" pitchFamily="34" charset="0"/>
                <a:ea typeface="inherit"/>
              </a:rPr>
              <a:t>data</a:t>
            </a:r>
            <a:r>
              <a:rPr kumimoji="0" lang="zh-TW" altLang="zh-TW" sz="3200" dirty="0">
                <a:solidFill>
                  <a:srgbClr val="666666"/>
                </a:solidFill>
                <a:latin typeface="Arial" panose="020B0604020202020204" pitchFamily="34" charset="0"/>
                <a:ea typeface="inherit"/>
              </a:rPr>
              <a:t>=</a:t>
            </a:r>
            <a:r>
              <a:rPr kumimoji="0" lang="zh-TW" altLang="zh-TW" sz="3200" dirty="0">
                <a:latin typeface="Arial" panose="020B0604020202020204" pitchFamily="34" charset="0"/>
                <a:ea typeface="inherit"/>
              </a:rPr>
              <a:t>location</a:t>
            </a:r>
            <a:r>
              <a:rPr kumimoji="0" lang="zh-TW" altLang="zh-TW" sz="3200" dirty="0">
                <a:solidFill>
                  <a:srgbClr val="666666"/>
                </a:solidFill>
                <a:latin typeface="Arial" panose="020B0604020202020204" pitchFamily="34" charset="0"/>
                <a:ea typeface="inherit"/>
              </a:rPr>
              <a:t>&amp;</a:t>
            </a:r>
            <a:r>
              <a:rPr kumimoji="0" lang="zh-TW" altLang="zh-TW" sz="3200" dirty="0">
                <a:solidFill>
                  <a:srgbClr val="208050"/>
                </a:solidFill>
                <a:latin typeface="Arial Unicode MS" panose="020B0604020202020204" pitchFamily="34" charset="-120"/>
                <a:ea typeface="inherit"/>
              </a:rPr>
              <a:t>0x0F</a:t>
            </a:r>
            <a:r>
              <a:rPr kumimoji="0" lang="zh-TW" altLang="zh-TW" sz="3200" dirty="0">
                <a:solidFill>
                  <a:srgbClr val="333333"/>
                </a:solidFill>
                <a:latin typeface="Arial Unicode MS" panose="020B0604020202020204" pitchFamily="34" charset="-120"/>
                <a:ea typeface="inherit"/>
              </a:rPr>
              <a:t>;</a:t>
            </a:r>
            <a:r>
              <a:rPr kumimoji="0" lang="zh-TW" altLang="zh-TW" sz="3200" dirty="0">
                <a:solidFill>
                  <a:srgbClr val="333333"/>
                </a:solidFill>
                <a:latin typeface="Arial Unicode MS" panose="020B0604020202020204" pitchFamily="34" charset="-120"/>
                <a:ea typeface="Monaco"/>
              </a:rPr>
              <a:t> </a:t>
            </a:r>
            <a:r>
              <a:rPr kumimoji="0" lang="zh-TW" altLang="zh-TW" sz="3200" i="1" dirty="0">
                <a:solidFill>
                  <a:srgbClr val="408090"/>
                </a:solidFill>
                <a:latin typeface="Arial Unicode MS" panose="020B0604020202020204" pitchFamily="34" charset="-120"/>
                <a:ea typeface="inherit"/>
              </a:rPr>
              <a:t>// lower nibble</a:t>
            </a:r>
            <a:r>
              <a:rPr kumimoji="0" lang="zh-TW" altLang="zh-TW" sz="3200" dirty="0">
                <a:solidFill>
                  <a:srgbClr val="333333"/>
                </a:solidFill>
                <a:latin typeface="Arial Unicode MS" panose="020B0604020202020204" pitchFamily="34" charset="-120"/>
                <a:ea typeface="Monaco"/>
              </a:rPr>
              <a:t> </a:t>
            </a:r>
            <a:endParaRPr kumimoji="0" lang="en-US" altLang="zh-TW" sz="3200" dirty="0">
              <a:solidFill>
                <a:srgbClr val="333333"/>
              </a:solidFill>
              <a:latin typeface="Arial Unicode MS" panose="020B0604020202020204" pitchFamily="34" charset="-120"/>
              <a:ea typeface="Monaco"/>
            </a:endParaRPr>
          </a:p>
          <a:p>
            <a:pPr marL="0" lvl="0" indent="0" defTabSz="354013">
              <a:spcBef>
                <a:spcPct val="30000"/>
              </a:spcBef>
              <a:buClrTx/>
              <a:buSzTx/>
              <a:buNone/>
            </a:pPr>
            <a:r>
              <a:rPr kumimoji="0" lang="en-US" altLang="zh-TW" sz="3200" dirty="0">
                <a:solidFill>
                  <a:srgbClr val="333333"/>
                </a:solidFill>
                <a:latin typeface="Arial Unicode MS" panose="020B0604020202020204" pitchFamily="34" charset="-120"/>
                <a:ea typeface="inherit"/>
              </a:rPr>
              <a:t>	</a:t>
            </a:r>
            <a:r>
              <a:rPr kumimoji="0" lang="zh-TW" altLang="zh-TW" sz="3200" dirty="0">
                <a:latin typeface="Arial" panose="020B0604020202020204" pitchFamily="34" charset="0"/>
                <a:ea typeface="inherit"/>
              </a:rPr>
              <a:t>toggle_enable</a:t>
            </a:r>
            <a:r>
              <a:rPr kumimoji="0" lang="zh-TW" altLang="zh-TW" sz="3200" dirty="0">
                <a:solidFill>
                  <a:srgbClr val="333333"/>
                </a:solidFill>
                <a:latin typeface="Arial Unicode MS" panose="020B0604020202020204" pitchFamily="34" charset="-120"/>
                <a:ea typeface="inherit"/>
              </a:rPr>
              <a:t>();</a:t>
            </a:r>
            <a:r>
              <a:rPr kumimoji="0" lang="zh-TW" altLang="zh-TW" sz="3200" dirty="0">
                <a:solidFill>
                  <a:srgbClr val="333333"/>
                </a:solidFill>
                <a:latin typeface="Arial Unicode MS" panose="020B0604020202020204" pitchFamily="34" charset="-120"/>
                <a:ea typeface="Monaco"/>
              </a:rPr>
              <a:t> </a:t>
            </a:r>
            <a:endParaRPr kumimoji="0" lang="en-US" altLang="zh-TW" sz="3200" dirty="0">
              <a:solidFill>
                <a:srgbClr val="333333"/>
              </a:solidFill>
              <a:latin typeface="Arial Unicode MS" panose="020B0604020202020204" pitchFamily="34" charset="-120"/>
              <a:ea typeface="Monaco"/>
            </a:endParaRPr>
          </a:p>
          <a:p>
            <a:pPr marL="0" lvl="0" indent="0" defTabSz="354013">
              <a:spcBef>
                <a:spcPct val="30000"/>
              </a:spcBef>
              <a:buClrTx/>
              <a:buSzTx/>
              <a:buNone/>
            </a:pPr>
            <a:r>
              <a:rPr kumimoji="0" lang="zh-TW" altLang="zh-TW" sz="3200" dirty="0">
                <a:solidFill>
                  <a:srgbClr val="333333"/>
                </a:solidFill>
                <a:latin typeface="Arial Unicode MS" panose="020B0604020202020204" pitchFamily="34" charset="-120"/>
                <a:ea typeface="inherit"/>
              </a:rPr>
              <a:t>}</a:t>
            </a:r>
            <a:r>
              <a:rPr kumimoji="0" lang="zh-TW" altLang="zh-TW" sz="1050" dirty="0"/>
              <a:t> </a:t>
            </a:r>
            <a:endParaRPr kumimoji="0" lang="zh-TW" altLang="zh-TW" sz="6600" dirty="0">
              <a:latin typeface="Arial" panose="020B0604020202020204" pitchFamily="34" charset="0"/>
            </a:endParaRPr>
          </a:p>
          <a:p>
            <a:pPr marL="0" indent="0">
              <a:buNone/>
            </a:pPr>
            <a:endParaRPr kumimoji="1" lang="zh-TW" altLang="en-US" dirty="0"/>
          </a:p>
        </p:txBody>
      </p:sp>
      <p:sp>
        <p:nvSpPr>
          <p:cNvPr id="4" name="投影片編號版面配置區 3">
            <a:extLst>
              <a:ext uri="{FF2B5EF4-FFF2-40B4-BE49-F238E27FC236}">
                <a16:creationId xmlns="" xmlns:a16="http://schemas.microsoft.com/office/drawing/2014/main" id="{C5032D41-B729-3F41-853F-2B5575839A06}"/>
              </a:ext>
            </a:extLst>
          </p:cNvPr>
          <p:cNvSpPr>
            <a:spLocks noGrp="1"/>
          </p:cNvSpPr>
          <p:nvPr>
            <p:ph type="sldNum" sz="quarter" idx="12"/>
          </p:nvPr>
        </p:nvSpPr>
        <p:spPr/>
        <p:txBody>
          <a:bodyPr/>
          <a:lstStyle/>
          <a:p>
            <a:fld id="{B6E0B0A6-70CB-4CB1-BAEB-8949881E3F44}" type="slidenum">
              <a:rPr lang="en-US" altLang="zh-TW" smtClean="0"/>
              <a:pPr/>
              <a:t>32</a:t>
            </a:fld>
            <a:endParaRPr lang="en-US" altLang="zh-TW"/>
          </a:p>
        </p:txBody>
      </p:sp>
    </p:spTree>
    <p:extLst>
      <p:ext uri="{BB962C8B-B14F-4D97-AF65-F5344CB8AC3E}">
        <p14:creationId xmlns:p14="http://schemas.microsoft.com/office/powerpoint/2010/main" val="3529154942"/>
      </p:ext>
    </p:extLst>
  </p:cSld>
  <p:clrMapOvr>
    <a:masterClrMapping/>
  </p:clrMapOvr>
  <p:transition spd="med">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20015F29-B7AD-2747-B319-5DA430F6F611}"/>
              </a:ext>
            </a:extLst>
          </p:cNvPr>
          <p:cNvSpPr>
            <a:spLocks noGrp="1"/>
          </p:cNvSpPr>
          <p:nvPr>
            <p:ph type="title"/>
          </p:nvPr>
        </p:nvSpPr>
        <p:spPr/>
        <p:txBody>
          <a:bodyPr/>
          <a:lstStyle/>
          <a:p>
            <a:r>
              <a:rPr lang="en-US" altLang="zh-TW" dirty="0"/>
              <a:t>Homemade HD44780 LCD: </a:t>
            </a:r>
            <a:r>
              <a:rPr lang="en-US" altLang="zh-TW" dirty="0" smtClean="0"/>
              <a:t>main</a:t>
            </a:r>
            <a:r>
              <a:rPr kumimoji="1" lang="en-US" altLang="zh-TW" dirty="0" smtClean="0"/>
              <a:t>.cpp</a:t>
            </a:r>
            <a:endParaRPr kumimoji="1" lang="zh-TW" altLang="en-US" dirty="0"/>
          </a:p>
        </p:txBody>
      </p:sp>
      <p:sp>
        <p:nvSpPr>
          <p:cNvPr id="3" name="內容版面配置區 2">
            <a:extLst>
              <a:ext uri="{FF2B5EF4-FFF2-40B4-BE49-F238E27FC236}">
                <a16:creationId xmlns="" xmlns:a16="http://schemas.microsoft.com/office/drawing/2014/main" id="{4372DB6B-E5D2-6249-841B-52E3A7371583}"/>
              </a:ext>
            </a:extLst>
          </p:cNvPr>
          <p:cNvSpPr>
            <a:spLocks noGrp="1"/>
          </p:cNvSpPr>
          <p:nvPr>
            <p:ph idx="1"/>
          </p:nvPr>
        </p:nvSpPr>
        <p:spPr>
          <a:xfrm>
            <a:off x="457200" y="1719264"/>
            <a:ext cx="8229600" cy="5138736"/>
          </a:xfrm>
        </p:spPr>
        <p:txBody>
          <a:bodyPr>
            <a:normAutofit fontScale="62500" lnSpcReduction="20000"/>
          </a:bodyPr>
          <a:lstStyle/>
          <a:p>
            <a:pPr marL="0" indent="0">
              <a:buNone/>
            </a:pPr>
            <a:r>
              <a:rPr lang="en-US" altLang="zh-TW" i="1" dirty="0">
                <a:solidFill>
                  <a:srgbClr val="60A0B0"/>
                </a:solidFill>
                <a:latin typeface="Calibri" charset="0"/>
                <a:ea typeface="Calibri" charset="0"/>
                <a:cs typeface="Calibri" charset="0"/>
              </a:rPr>
              <a:t>/* Program Example 8.3 Utilizing LCD functions in the </a:t>
            </a:r>
            <a:r>
              <a:rPr lang="en-US" altLang="zh-TW" i="1" dirty="0" err="1">
                <a:solidFill>
                  <a:srgbClr val="60A0B0"/>
                </a:solidFill>
                <a:latin typeface="Calibri" charset="0"/>
                <a:ea typeface="Calibri" charset="0"/>
                <a:cs typeface="Calibri" charset="0"/>
              </a:rPr>
              <a:t>main.cpp</a:t>
            </a:r>
            <a:r>
              <a:rPr lang="en-US" altLang="zh-TW" i="1" dirty="0">
                <a:solidFill>
                  <a:srgbClr val="60A0B0"/>
                </a:solidFill>
                <a:latin typeface="Calibri" charset="0"/>
                <a:ea typeface="Calibri" charset="0"/>
                <a:cs typeface="Calibri" charset="0"/>
              </a:rPr>
              <a:t> file</a:t>
            </a:r>
          </a:p>
          <a:p>
            <a:pPr marL="0" indent="0">
              <a:buNone/>
            </a:pPr>
            <a:r>
              <a:rPr lang="mr-IN" altLang="zh-TW" i="1" dirty="0">
                <a:solidFill>
                  <a:srgbClr val="60A0B0"/>
                </a:solidFill>
                <a:latin typeface="Calibri" charset="0"/>
                <a:ea typeface="Calibri" charset="0"/>
                <a:cs typeface="Calibri" charset="0"/>
              </a:rPr>
              <a:t>*/</a:t>
            </a:r>
            <a:endParaRPr lang="mr-IN" altLang="zh-TW" dirty="0">
              <a:latin typeface="Calibri" charset="0"/>
              <a:ea typeface="Calibri" charset="0"/>
              <a:cs typeface="Calibri" charset="0"/>
            </a:endParaRPr>
          </a:p>
          <a:p>
            <a:pPr marL="0" indent="0">
              <a:buNone/>
            </a:pPr>
            <a:r>
              <a:rPr lang="en-US" altLang="zh-TW" dirty="0">
                <a:solidFill>
                  <a:srgbClr val="007020"/>
                </a:solidFill>
                <a:latin typeface="Calibri" charset="0"/>
                <a:ea typeface="Calibri" charset="0"/>
                <a:cs typeface="Calibri" charset="0"/>
              </a:rPr>
              <a:t>#include "</a:t>
            </a:r>
            <a:r>
              <a:rPr lang="en-US" altLang="zh-TW" dirty="0" err="1">
                <a:solidFill>
                  <a:srgbClr val="007020"/>
                </a:solidFill>
                <a:latin typeface="Calibri" charset="0"/>
                <a:ea typeface="Calibri" charset="0"/>
                <a:cs typeface="Calibri" charset="0"/>
              </a:rPr>
              <a:t>LCD.h</a:t>
            </a:r>
            <a:r>
              <a:rPr lang="en-US" altLang="zh-TW" dirty="0">
                <a:solidFill>
                  <a:srgbClr val="007020"/>
                </a:solidFill>
                <a:latin typeface="Calibri" charset="0"/>
                <a:ea typeface="Calibri" charset="0"/>
                <a:cs typeface="Calibri" charset="0"/>
              </a:rPr>
              <a:t>"</a:t>
            </a:r>
          </a:p>
          <a:p>
            <a:pPr marL="0" indent="0">
              <a:buNone/>
            </a:pPr>
            <a:r>
              <a:rPr lang="en-US" altLang="zh-TW" dirty="0" err="1">
                <a:solidFill>
                  <a:srgbClr val="902000"/>
                </a:solidFill>
                <a:latin typeface="Calibri" charset="0"/>
                <a:ea typeface="Calibri" charset="0"/>
                <a:cs typeface="Calibri" charset="0"/>
              </a:rPr>
              <a:t>int</a:t>
            </a:r>
            <a:r>
              <a:rPr lang="en-US" altLang="zh-TW" dirty="0">
                <a:solidFill>
                  <a:srgbClr val="902000"/>
                </a:solidFill>
                <a:latin typeface="Calibri" charset="0"/>
                <a:ea typeface="Calibri" charset="0"/>
                <a:cs typeface="Calibri" charset="0"/>
              </a:rPr>
              <a:t> </a:t>
            </a:r>
            <a:r>
              <a:rPr lang="en-US" altLang="zh-TW" dirty="0">
                <a:solidFill>
                  <a:srgbClr val="06287E"/>
                </a:solidFill>
                <a:latin typeface="Calibri" charset="0"/>
                <a:ea typeface="Calibri" charset="0"/>
                <a:cs typeface="Calibri" charset="0"/>
              </a:rPr>
              <a:t>main()</a:t>
            </a:r>
          </a:p>
          <a:p>
            <a:pPr marL="0" indent="0">
              <a:buNone/>
            </a:pPr>
            <a:r>
              <a:rPr lang="en-US" altLang="zh-TW" dirty="0">
                <a:latin typeface="Calibri" charset="0"/>
                <a:ea typeface="Calibri" charset="0"/>
                <a:cs typeface="Calibri" charset="0"/>
              </a:rPr>
              <a:t>{</a:t>
            </a:r>
          </a:p>
          <a:p>
            <a:pPr marL="0" indent="0">
              <a:buNone/>
            </a:pPr>
            <a:r>
              <a:rPr lang="mr-IN" altLang="zh-TW" dirty="0">
                <a:latin typeface="Calibri" charset="0"/>
                <a:ea typeface="Calibri" charset="0"/>
                <a:cs typeface="Calibri" charset="0"/>
              </a:rPr>
              <a:t>    </a:t>
            </a:r>
            <a:r>
              <a:rPr lang="mr-IN" altLang="zh-TW" dirty="0" err="1">
                <a:latin typeface="Calibri" charset="0"/>
                <a:ea typeface="Calibri" charset="0"/>
                <a:cs typeface="Calibri" charset="0"/>
              </a:rPr>
              <a:t>LCD_init</a:t>
            </a:r>
            <a:r>
              <a:rPr lang="mr-IN" altLang="zh-TW" dirty="0">
                <a:latin typeface="Calibri" charset="0"/>
                <a:ea typeface="Calibri" charset="0"/>
                <a:cs typeface="Calibri" charset="0"/>
              </a:rPr>
              <a:t>();                          </a:t>
            </a:r>
            <a:r>
              <a:rPr lang="en-US" altLang="zh-TW" dirty="0">
                <a:latin typeface="Calibri" charset="0"/>
                <a:ea typeface="Calibri" charset="0"/>
                <a:cs typeface="Calibri" charset="0"/>
              </a:rPr>
              <a:t>	</a:t>
            </a:r>
            <a:r>
              <a:rPr lang="mr-IN" altLang="zh-TW" i="1" dirty="0">
                <a:solidFill>
                  <a:srgbClr val="60A0B0"/>
                </a:solidFill>
                <a:latin typeface="Calibri" charset="0"/>
                <a:ea typeface="Calibri" charset="0"/>
                <a:cs typeface="Calibri" charset="0"/>
              </a:rPr>
              <a:t>// </a:t>
            </a:r>
            <a:r>
              <a:rPr lang="mr-IN" altLang="zh-TW" i="1" dirty="0" err="1">
                <a:solidFill>
                  <a:srgbClr val="60A0B0"/>
                </a:solidFill>
                <a:latin typeface="Calibri" charset="0"/>
                <a:ea typeface="Calibri" charset="0"/>
                <a:cs typeface="Calibri" charset="0"/>
              </a:rPr>
              <a:t>call</a:t>
            </a:r>
            <a:r>
              <a:rPr lang="mr-IN" altLang="zh-TW" i="1" dirty="0">
                <a:solidFill>
                  <a:srgbClr val="60A0B0"/>
                </a:solidFill>
                <a:latin typeface="Calibri" charset="0"/>
                <a:ea typeface="Calibri" charset="0"/>
                <a:cs typeface="Calibri" charset="0"/>
              </a:rPr>
              <a:t> the </a:t>
            </a:r>
            <a:r>
              <a:rPr lang="mr-IN" altLang="zh-TW" i="1" dirty="0" err="1">
                <a:solidFill>
                  <a:srgbClr val="60A0B0"/>
                </a:solidFill>
                <a:latin typeface="Calibri" charset="0"/>
                <a:ea typeface="Calibri" charset="0"/>
                <a:cs typeface="Calibri" charset="0"/>
              </a:rPr>
              <a:t>initialize</a:t>
            </a:r>
            <a:r>
              <a:rPr lang="mr-IN" altLang="zh-TW" i="1" dirty="0">
                <a:solidFill>
                  <a:srgbClr val="60A0B0"/>
                </a:solidFill>
                <a:latin typeface="Calibri" charset="0"/>
                <a:ea typeface="Calibri" charset="0"/>
                <a:cs typeface="Calibri" charset="0"/>
              </a:rPr>
              <a:t> </a:t>
            </a:r>
            <a:r>
              <a:rPr lang="mr-IN" altLang="zh-TW" i="1" dirty="0" err="1">
                <a:solidFill>
                  <a:srgbClr val="60A0B0"/>
                </a:solidFill>
                <a:latin typeface="Calibri" charset="0"/>
                <a:ea typeface="Calibri" charset="0"/>
                <a:cs typeface="Calibri" charset="0"/>
              </a:rPr>
              <a:t>function</a:t>
            </a:r>
            <a:endParaRPr lang="mr-IN" altLang="zh-TW" i="1" dirty="0">
              <a:solidFill>
                <a:srgbClr val="60A0B0"/>
              </a:solidFill>
              <a:latin typeface="Calibri" charset="0"/>
              <a:ea typeface="Calibri" charset="0"/>
              <a:cs typeface="Calibri" charset="0"/>
            </a:endParaRPr>
          </a:p>
          <a:p>
            <a:pPr marL="0" indent="0">
              <a:buNone/>
            </a:pPr>
            <a:r>
              <a:rPr lang="mr-IN" altLang="zh-TW" dirty="0">
                <a:latin typeface="Calibri" charset="0"/>
                <a:ea typeface="Calibri" charset="0"/>
                <a:cs typeface="Calibri" charset="0"/>
              </a:rPr>
              <a:t>    </a:t>
            </a:r>
            <a:r>
              <a:rPr lang="mr-IN" altLang="zh-TW" dirty="0" err="1">
                <a:latin typeface="Calibri" charset="0"/>
                <a:ea typeface="Calibri" charset="0"/>
                <a:cs typeface="Calibri" charset="0"/>
              </a:rPr>
              <a:t>display_to_LCD</a:t>
            </a:r>
            <a:r>
              <a:rPr lang="mr-IN" altLang="zh-TW" dirty="0">
                <a:latin typeface="Calibri" charset="0"/>
                <a:ea typeface="Calibri" charset="0"/>
                <a:cs typeface="Calibri" charset="0"/>
              </a:rPr>
              <a:t>(</a:t>
            </a:r>
            <a:r>
              <a:rPr lang="mr-IN" altLang="zh-TW" dirty="0">
                <a:solidFill>
                  <a:srgbClr val="40A070"/>
                </a:solidFill>
                <a:latin typeface="Calibri" charset="0"/>
                <a:ea typeface="Calibri" charset="0"/>
                <a:cs typeface="Calibri" charset="0"/>
              </a:rPr>
              <a:t>0x48);                </a:t>
            </a:r>
            <a:r>
              <a:rPr lang="mr-IN" altLang="zh-TW" i="1" dirty="0">
                <a:solidFill>
                  <a:srgbClr val="60A0B0"/>
                </a:solidFill>
                <a:latin typeface="Calibri" charset="0"/>
                <a:ea typeface="Calibri" charset="0"/>
                <a:cs typeface="Calibri" charset="0"/>
              </a:rPr>
              <a:t>// '</a:t>
            </a:r>
            <a:r>
              <a:rPr lang="mr-IN" altLang="zh-TW" i="1" dirty="0" err="1">
                <a:solidFill>
                  <a:srgbClr val="60A0B0"/>
                </a:solidFill>
                <a:latin typeface="Calibri" charset="0"/>
                <a:ea typeface="Calibri" charset="0"/>
                <a:cs typeface="Calibri" charset="0"/>
              </a:rPr>
              <a:t>H</a:t>
            </a:r>
            <a:r>
              <a:rPr lang="mr-IN" altLang="zh-TW" i="1" dirty="0">
                <a:solidFill>
                  <a:srgbClr val="60A0B0"/>
                </a:solidFill>
                <a:latin typeface="Calibri" charset="0"/>
                <a:ea typeface="Calibri" charset="0"/>
                <a:cs typeface="Calibri" charset="0"/>
              </a:rPr>
              <a:t>'</a:t>
            </a:r>
          </a:p>
          <a:p>
            <a:pPr marL="0" indent="0">
              <a:buNone/>
            </a:pPr>
            <a:r>
              <a:rPr lang="mr-IN" altLang="zh-TW" dirty="0">
                <a:latin typeface="Calibri" charset="0"/>
                <a:ea typeface="Calibri" charset="0"/>
                <a:cs typeface="Calibri" charset="0"/>
              </a:rPr>
              <a:t>    </a:t>
            </a:r>
            <a:r>
              <a:rPr lang="mr-IN" altLang="zh-TW" dirty="0" err="1">
                <a:latin typeface="Calibri" charset="0"/>
                <a:ea typeface="Calibri" charset="0"/>
                <a:cs typeface="Calibri" charset="0"/>
              </a:rPr>
              <a:t>display_to_LCD</a:t>
            </a:r>
            <a:r>
              <a:rPr lang="mr-IN" altLang="zh-TW" dirty="0">
                <a:latin typeface="Calibri" charset="0"/>
                <a:ea typeface="Calibri" charset="0"/>
                <a:cs typeface="Calibri" charset="0"/>
              </a:rPr>
              <a:t>(</a:t>
            </a:r>
            <a:r>
              <a:rPr lang="mr-IN" altLang="zh-TW" dirty="0">
                <a:solidFill>
                  <a:srgbClr val="40A070"/>
                </a:solidFill>
                <a:latin typeface="Calibri" charset="0"/>
                <a:ea typeface="Calibri" charset="0"/>
                <a:cs typeface="Calibri" charset="0"/>
              </a:rPr>
              <a:t>0x45);                </a:t>
            </a:r>
            <a:r>
              <a:rPr lang="mr-IN" altLang="zh-TW" i="1" dirty="0">
                <a:solidFill>
                  <a:srgbClr val="60A0B0"/>
                </a:solidFill>
                <a:latin typeface="Calibri" charset="0"/>
                <a:ea typeface="Calibri" charset="0"/>
                <a:cs typeface="Calibri" charset="0"/>
              </a:rPr>
              <a:t>// '</a:t>
            </a:r>
            <a:r>
              <a:rPr lang="mr-IN" altLang="zh-TW" i="1" dirty="0" err="1">
                <a:solidFill>
                  <a:srgbClr val="60A0B0"/>
                </a:solidFill>
                <a:latin typeface="Calibri" charset="0"/>
                <a:ea typeface="Calibri" charset="0"/>
                <a:cs typeface="Calibri" charset="0"/>
              </a:rPr>
              <a:t>E</a:t>
            </a:r>
            <a:r>
              <a:rPr lang="mr-IN" altLang="zh-TW" i="1" dirty="0">
                <a:solidFill>
                  <a:srgbClr val="60A0B0"/>
                </a:solidFill>
                <a:latin typeface="Calibri" charset="0"/>
                <a:ea typeface="Calibri" charset="0"/>
                <a:cs typeface="Calibri" charset="0"/>
              </a:rPr>
              <a:t>'</a:t>
            </a:r>
          </a:p>
          <a:p>
            <a:pPr marL="0" indent="0">
              <a:buNone/>
            </a:pPr>
            <a:r>
              <a:rPr lang="mr-IN" altLang="zh-TW" dirty="0">
                <a:latin typeface="Calibri" charset="0"/>
                <a:ea typeface="Calibri" charset="0"/>
                <a:cs typeface="Calibri" charset="0"/>
              </a:rPr>
              <a:t>    </a:t>
            </a:r>
            <a:r>
              <a:rPr lang="mr-IN" altLang="zh-TW" dirty="0" err="1">
                <a:latin typeface="Calibri" charset="0"/>
                <a:ea typeface="Calibri" charset="0"/>
                <a:cs typeface="Calibri" charset="0"/>
              </a:rPr>
              <a:t>display_to_LCD</a:t>
            </a:r>
            <a:r>
              <a:rPr lang="mr-IN" altLang="zh-TW" dirty="0">
                <a:latin typeface="Calibri" charset="0"/>
                <a:ea typeface="Calibri" charset="0"/>
                <a:cs typeface="Calibri" charset="0"/>
              </a:rPr>
              <a:t>(</a:t>
            </a:r>
            <a:r>
              <a:rPr lang="mr-IN" altLang="zh-TW" dirty="0">
                <a:solidFill>
                  <a:srgbClr val="40A070"/>
                </a:solidFill>
                <a:latin typeface="Calibri" charset="0"/>
                <a:ea typeface="Calibri" charset="0"/>
                <a:cs typeface="Calibri" charset="0"/>
              </a:rPr>
              <a:t>0x4C);                </a:t>
            </a:r>
            <a:r>
              <a:rPr lang="mr-IN" altLang="zh-TW" i="1" dirty="0">
                <a:solidFill>
                  <a:srgbClr val="60A0B0"/>
                </a:solidFill>
                <a:latin typeface="Calibri" charset="0"/>
                <a:ea typeface="Calibri" charset="0"/>
                <a:cs typeface="Calibri" charset="0"/>
              </a:rPr>
              <a:t>// 'L'</a:t>
            </a:r>
          </a:p>
          <a:p>
            <a:pPr marL="0" indent="0">
              <a:buNone/>
            </a:pPr>
            <a:r>
              <a:rPr lang="mr-IN" altLang="zh-TW" dirty="0">
                <a:latin typeface="Calibri" charset="0"/>
                <a:ea typeface="Calibri" charset="0"/>
                <a:cs typeface="Calibri" charset="0"/>
              </a:rPr>
              <a:t>    </a:t>
            </a:r>
            <a:r>
              <a:rPr lang="mr-IN" altLang="zh-TW" dirty="0" err="1">
                <a:latin typeface="Calibri" charset="0"/>
                <a:ea typeface="Calibri" charset="0"/>
                <a:cs typeface="Calibri" charset="0"/>
              </a:rPr>
              <a:t>display_to_LCD</a:t>
            </a:r>
            <a:r>
              <a:rPr lang="mr-IN" altLang="zh-TW" dirty="0">
                <a:latin typeface="Calibri" charset="0"/>
                <a:ea typeface="Calibri" charset="0"/>
                <a:cs typeface="Calibri" charset="0"/>
              </a:rPr>
              <a:t>(</a:t>
            </a:r>
            <a:r>
              <a:rPr lang="mr-IN" altLang="zh-TW" dirty="0">
                <a:solidFill>
                  <a:srgbClr val="40A070"/>
                </a:solidFill>
                <a:latin typeface="Calibri" charset="0"/>
                <a:ea typeface="Calibri" charset="0"/>
                <a:cs typeface="Calibri" charset="0"/>
              </a:rPr>
              <a:t>0x4C);                </a:t>
            </a:r>
            <a:r>
              <a:rPr lang="mr-IN" altLang="zh-TW" i="1" dirty="0">
                <a:solidFill>
                  <a:srgbClr val="60A0B0"/>
                </a:solidFill>
                <a:latin typeface="Calibri" charset="0"/>
                <a:ea typeface="Calibri" charset="0"/>
                <a:cs typeface="Calibri" charset="0"/>
              </a:rPr>
              <a:t>// 'L'</a:t>
            </a:r>
          </a:p>
          <a:p>
            <a:pPr marL="0" indent="0">
              <a:buNone/>
            </a:pPr>
            <a:r>
              <a:rPr lang="mr-IN" altLang="zh-TW" dirty="0">
                <a:latin typeface="Calibri" charset="0"/>
                <a:ea typeface="Calibri" charset="0"/>
                <a:cs typeface="Calibri" charset="0"/>
              </a:rPr>
              <a:t>    </a:t>
            </a:r>
            <a:r>
              <a:rPr lang="mr-IN" altLang="zh-TW" dirty="0" err="1">
                <a:latin typeface="Calibri" charset="0"/>
                <a:ea typeface="Calibri" charset="0"/>
                <a:cs typeface="Calibri" charset="0"/>
              </a:rPr>
              <a:t>display_to_LCD</a:t>
            </a:r>
            <a:r>
              <a:rPr lang="mr-IN" altLang="zh-TW" dirty="0">
                <a:latin typeface="Calibri" charset="0"/>
                <a:ea typeface="Calibri" charset="0"/>
                <a:cs typeface="Calibri" charset="0"/>
              </a:rPr>
              <a:t>(</a:t>
            </a:r>
            <a:r>
              <a:rPr lang="mr-IN" altLang="zh-TW" dirty="0">
                <a:solidFill>
                  <a:srgbClr val="40A070"/>
                </a:solidFill>
                <a:latin typeface="Calibri" charset="0"/>
                <a:ea typeface="Calibri" charset="0"/>
                <a:cs typeface="Calibri" charset="0"/>
              </a:rPr>
              <a:t>0x4F);                </a:t>
            </a:r>
            <a:r>
              <a:rPr lang="mr-IN" altLang="zh-TW" i="1" dirty="0">
                <a:solidFill>
                  <a:srgbClr val="60A0B0"/>
                </a:solidFill>
                <a:latin typeface="Calibri" charset="0"/>
                <a:ea typeface="Calibri" charset="0"/>
                <a:cs typeface="Calibri" charset="0"/>
              </a:rPr>
              <a:t>// '</a:t>
            </a:r>
            <a:r>
              <a:rPr lang="mr-IN" altLang="zh-TW" i="1" dirty="0" err="1">
                <a:solidFill>
                  <a:srgbClr val="60A0B0"/>
                </a:solidFill>
                <a:latin typeface="Calibri" charset="0"/>
                <a:ea typeface="Calibri" charset="0"/>
                <a:cs typeface="Calibri" charset="0"/>
              </a:rPr>
              <a:t>O</a:t>
            </a:r>
            <a:r>
              <a:rPr lang="mr-IN" altLang="zh-TW" i="1" dirty="0">
                <a:solidFill>
                  <a:srgbClr val="60A0B0"/>
                </a:solidFill>
                <a:latin typeface="Calibri" charset="0"/>
                <a:ea typeface="Calibri" charset="0"/>
                <a:cs typeface="Calibri" charset="0"/>
              </a:rPr>
              <a:t>'</a:t>
            </a:r>
          </a:p>
          <a:p>
            <a:pPr marL="0" indent="0">
              <a:buNone/>
            </a:pPr>
            <a:r>
              <a:rPr lang="mr-IN" altLang="zh-TW" dirty="0">
                <a:latin typeface="Calibri" charset="0"/>
                <a:ea typeface="Calibri" charset="0"/>
                <a:cs typeface="Calibri" charset="0"/>
              </a:rPr>
              <a:t>    </a:t>
            </a:r>
            <a:r>
              <a:rPr lang="mr-IN" altLang="zh-TW" b="1" dirty="0" err="1">
                <a:solidFill>
                  <a:srgbClr val="007020"/>
                </a:solidFill>
                <a:latin typeface="Calibri" charset="0"/>
                <a:ea typeface="Calibri" charset="0"/>
                <a:cs typeface="Calibri" charset="0"/>
              </a:rPr>
              <a:t>for</a:t>
            </a:r>
            <a:r>
              <a:rPr lang="mr-IN" altLang="zh-TW" b="1" dirty="0">
                <a:solidFill>
                  <a:srgbClr val="007020"/>
                </a:solidFill>
                <a:latin typeface="Calibri" charset="0"/>
                <a:ea typeface="Calibri" charset="0"/>
                <a:cs typeface="Calibri" charset="0"/>
              </a:rPr>
              <a:t> (</a:t>
            </a:r>
            <a:r>
              <a:rPr lang="mr-IN" altLang="zh-TW" b="1" dirty="0" err="1">
                <a:solidFill>
                  <a:srgbClr val="902000"/>
                </a:solidFill>
                <a:latin typeface="Calibri" charset="0"/>
                <a:ea typeface="Calibri" charset="0"/>
                <a:cs typeface="Calibri" charset="0"/>
              </a:rPr>
              <a:t>char</a:t>
            </a:r>
            <a:r>
              <a:rPr lang="mr-IN" altLang="zh-TW" b="1" dirty="0">
                <a:solidFill>
                  <a:srgbClr val="902000"/>
                </a:solidFill>
                <a:latin typeface="Calibri" charset="0"/>
                <a:ea typeface="Calibri" charset="0"/>
                <a:cs typeface="Calibri" charset="0"/>
              </a:rPr>
              <a:t> </a:t>
            </a:r>
            <a:r>
              <a:rPr lang="mr-IN" altLang="zh-TW" b="1" dirty="0" err="1">
                <a:solidFill>
                  <a:srgbClr val="902000"/>
                </a:solidFill>
                <a:latin typeface="Calibri" charset="0"/>
                <a:ea typeface="Calibri" charset="0"/>
                <a:cs typeface="Calibri" charset="0"/>
              </a:rPr>
              <a:t>x</a:t>
            </a:r>
            <a:r>
              <a:rPr lang="mr-IN" altLang="zh-TW" b="1" dirty="0">
                <a:solidFill>
                  <a:srgbClr val="902000"/>
                </a:solidFill>
                <a:latin typeface="Calibri" charset="0"/>
                <a:ea typeface="Calibri" charset="0"/>
                <a:cs typeface="Calibri" charset="0"/>
              </a:rPr>
              <a:t> </a:t>
            </a:r>
            <a:r>
              <a:rPr lang="mr-IN" altLang="zh-TW" b="1" dirty="0">
                <a:solidFill>
                  <a:srgbClr val="666666"/>
                </a:solidFill>
                <a:latin typeface="Calibri" charset="0"/>
                <a:ea typeface="Calibri" charset="0"/>
                <a:cs typeface="Calibri" charset="0"/>
              </a:rPr>
              <a:t>= </a:t>
            </a:r>
            <a:r>
              <a:rPr lang="mr-IN" altLang="zh-TW" b="1" dirty="0">
                <a:solidFill>
                  <a:srgbClr val="40A070"/>
                </a:solidFill>
                <a:latin typeface="Calibri" charset="0"/>
                <a:ea typeface="Calibri" charset="0"/>
                <a:cs typeface="Calibri" charset="0"/>
              </a:rPr>
              <a:t>0x30; </a:t>
            </a:r>
            <a:r>
              <a:rPr lang="mr-IN" altLang="zh-TW" b="1" dirty="0" err="1">
                <a:solidFill>
                  <a:srgbClr val="40A070"/>
                </a:solidFill>
                <a:latin typeface="Calibri" charset="0"/>
                <a:ea typeface="Calibri" charset="0"/>
                <a:cs typeface="Calibri" charset="0"/>
              </a:rPr>
              <a:t>x</a:t>
            </a:r>
            <a:r>
              <a:rPr lang="mr-IN" altLang="zh-TW" b="1" dirty="0">
                <a:solidFill>
                  <a:srgbClr val="40A070"/>
                </a:solidFill>
                <a:latin typeface="Calibri" charset="0"/>
                <a:ea typeface="Calibri" charset="0"/>
                <a:cs typeface="Calibri" charset="0"/>
              </a:rPr>
              <a:t> </a:t>
            </a:r>
            <a:r>
              <a:rPr lang="mr-IN" altLang="zh-TW" b="1" dirty="0">
                <a:solidFill>
                  <a:srgbClr val="666666"/>
                </a:solidFill>
                <a:latin typeface="Calibri" charset="0"/>
                <a:ea typeface="Calibri" charset="0"/>
                <a:cs typeface="Calibri" charset="0"/>
              </a:rPr>
              <a:t>&lt;= </a:t>
            </a:r>
            <a:r>
              <a:rPr lang="mr-IN" altLang="zh-TW" b="1" dirty="0">
                <a:solidFill>
                  <a:srgbClr val="40A070"/>
                </a:solidFill>
                <a:latin typeface="Calibri" charset="0"/>
                <a:ea typeface="Calibri" charset="0"/>
                <a:cs typeface="Calibri" charset="0"/>
              </a:rPr>
              <a:t>0x39; </a:t>
            </a:r>
            <a:r>
              <a:rPr lang="mr-IN" altLang="zh-TW" b="1" dirty="0" err="1">
                <a:solidFill>
                  <a:srgbClr val="40A070"/>
                </a:solidFill>
                <a:latin typeface="Calibri" charset="0"/>
                <a:ea typeface="Calibri" charset="0"/>
                <a:cs typeface="Calibri" charset="0"/>
              </a:rPr>
              <a:t>x</a:t>
            </a:r>
            <a:r>
              <a:rPr lang="mr-IN" altLang="zh-TW" b="1" dirty="0">
                <a:solidFill>
                  <a:srgbClr val="666666"/>
                </a:solidFill>
                <a:latin typeface="Calibri" charset="0"/>
                <a:ea typeface="Calibri" charset="0"/>
                <a:cs typeface="Calibri" charset="0"/>
              </a:rPr>
              <a:t>++)  </a:t>
            </a:r>
          </a:p>
          <a:p>
            <a:pPr marL="0" indent="0">
              <a:buNone/>
            </a:pPr>
            <a:r>
              <a:rPr lang="mr-IN" altLang="zh-TW" dirty="0">
                <a:latin typeface="Calibri" charset="0"/>
                <a:ea typeface="Calibri" charset="0"/>
                <a:cs typeface="Calibri" charset="0"/>
              </a:rPr>
              <a:t>    {                                    </a:t>
            </a:r>
            <a:r>
              <a:rPr lang="mr-IN" altLang="zh-TW" i="1" dirty="0">
                <a:solidFill>
                  <a:srgbClr val="60A0B0"/>
                </a:solidFill>
                <a:latin typeface="Calibri" charset="0"/>
                <a:ea typeface="Calibri" charset="0"/>
                <a:cs typeface="Calibri" charset="0"/>
              </a:rPr>
              <a:t>// </a:t>
            </a:r>
            <a:r>
              <a:rPr lang="mr-IN" altLang="zh-TW" i="1" dirty="0" err="1">
                <a:solidFill>
                  <a:srgbClr val="60A0B0"/>
                </a:solidFill>
                <a:latin typeface="Calibri" charset="0"/>
                <a:ea typeface="Calibri" charset="0"/>
                <a:cs typeface="Calibri" charset="0"/>
              </a:rPr>
              <a:t>display</a:t>
            </a:r>
            <a:r>
              <a:rPr lang="mr-IN" altLang="zh-TW" i="1" dirty="0">
                <a:solidFill>
                  <a:srgbClr val="60A0B0"/>
                </a:solidFill>
                <a:latin typeface="Calibri" charset="0"/>
                <a:ea typeface="Calibri" charset="0"/>
                <a:cs typeface="Calibri" charset="0"/>
              </a:rPr>
              <a:t> </a:t>
            </a:r>
            <a:r>
              <a:rPr lang="mr-IN" altLang="zh-TW" i="1" dirty="0" err="1">
                <a:solidFill>
                  <a:srgbClr val="60A0B0"/>
                </a:solidFill>
                <a:latin typeface="Calibri" charset="0"/>
                <a:ea typeface="Calibri" charset="0"/>
                <a:cs typeface="Calibri" charset="0"/>
              </a:rPr>
              <a:t>numbers</a:t>
            </a:r>
            <a:r>
              <a:rPr lang="mr-IN" altLang="zh-TW" i="1" dirty="0">
                <a:solidFill>
                  <a:srgbClr val="60A0B0"/>
                </a:solidFill>
                <a:latin typeface="Calibri" charset="0"/>
                <a:ea typeface="Calibri" charset="0"/>
                <a:cs typeface="Calibri" charset="0"/>
              </a:rPr>
              <a:t> 0-9</a:t>
            </a:r>
          </a:p>
          <a:p>
            <a:pPr marL="0" indent="0">
              <a:buNone/>
            </a:pPr>
            <a:r>
              <a:rPr lang="mr-IN" altLang="zh-TW" dirty="0">
                <a:latin typeface="Calibri" charset="0"/>
                <a:ea typeface="Calibri" charset="0"/>
                <a:cs typeface="Calibri" charset="0"/>
              </a:rPr>
              <a:t>        </a:t>
            </a:r>
            <a:r>
              <a:rPr lang="mr-IN" altLang="zh-TW" dirty="0" err="1">
                <a:latin typeface="Calibri" charset="0"/>
                <a:ea typeface="Calibri" charset="0"/>
                <a:cs typeface="Calibri" charset="0"/>
              </a:rPr>
              <a:t>display_to_LCD</a:t>
            </a:r>
            <a:r>
              <a:rPr lang="mr-IN" altLang="zh-TW" dirty="0">
                <a:latin typeface="Calibri" charset="0"/>
                <a:ea typeface="Calibri" charset="0"/>
                <a:cs typeface="Calibri" charset="0"/>
              </a:rPr>
              <a:t>(</a:t>
            </a:r>
            <a:r>
              <a:rPr lang="mr-IN" altLang="zh-TW" dirty="0" err="1">
                <a:latin typeface="Calibri" charset="0"/>
                <a:ea typeface="Calibri" charset="0"/>
                <a:cs typeface="Calibri" charset="0"/>
              </a:rPr>
              <a:t>x</a:t>
            </a:r>
            <a:r>
              <a:rPr lang="mr-IN" altLang="zh-TW" dirty="0">
                <a:latin typeface="Calibri" charset="0"/>
                <a:ea typeface="Calibri" charset="0"/>
                <a:cs typeface="Calibri" charset="0"/>
              </a:rPr>
              <a:t>);</a:t>
            </a:r>
          </a:p>
          <a:p>
            <a:pPr marL="0" indent="0">
              <a:buNone/>
            </a:pPr>
            <a:r>
              <a:rPr lang="mr-IN" altLang="zh-TW" dirty="0">
                <a:latin typeface="Calibri" charset="0"/>
                <a:ea typeface="Calibri" charset="0"/>
                <a:cs typeface="Calibri" charset="0"/>
              </a:rPr>
              <a:t>    }</a:t>
            </a:r>
          </a:p>
          <a:p>
            <a:pPr marL="0" indent="0">
              <a:buNone/>
            </a:pPr>
            <a:r>
              <a:rPr lang="mr-IN" altLang="zh-TW" dirty="0">
                <a:latin typeface="Calibri" charset="0"/>
                <a:ea typeface="Calibri" charset="0"/>
                <a:cs typeface="Calibri" charset="0"/>
              </a:rPr>
              <a:t>}</a:t>
            </a:r>
            <a:endParaRPr kumimoji="1" lang="zh-TW" altLang="en-US" dirty="0"/>
          </a:p>
        </p:txBody>
      </p:sp>
      <p:sp>
        <p:nvSpPr>
          <p:cNvPr id="4" name="投影片編號版面配置區 3">
            <a:extLst>
              <a:ext uri="{FF2B5EF4-FFF2-40B4-BE49-F238E27FC236}">
                <a16:creationId xmlns="" xmlns:a16="http://schemas.microsoft.com/office/drawing/2014/main" id="{C5032D41-B729-3F41-853F-2B5575839A06}"/>
              </a:ext>
            </a:extLst>
          </p:cNvPr>
          <p:cNvSpPr>
            <a:spLocks noGrp="1"/>
          </p:cNvSpPr>
          <p:nvPr>
            <p:ph type="sldNum" sz="quarter" idx="12"/>
          </p:nvPr>
        </p:nvSpPr>
        <p:spPr/>
        <p:txBody>
          <a:bodyPr/>
          <a:lstStyle/>
          <a:p>
            <a:fld id="{B6E0B0A6-70CB-4CB1-BAEB-8949881E3F44}" type="slidenum">
              <a:rPr lang="en-US" altLang="zh-TW" smtClean="0"/>
              <a:pPr/>
              <a:t>33</a:t>
            </a:fld>
            <a:endParaRPr lang="en-US" altLang="zh-TW"/>
          </a:p>
        </p:txBody>
      </p:sp>
    </p:spTree>
    <p:extLst>
      <p:ext uri="{BB962C8B-B14F-4D97-AF65-F5344CB8AC3E}">
        <p14:creationId xmlns:p14="http://schemas.microsoft.com/office/powerpoint/2010/main" val="1142414016"/>
      </p:ext>
    </p:extLst>
  </p:cSld>
  <p:clrMapOvr>
    <a:masterClrMapping/>
  </p:clrMapOvr>
  <p:transition spd="med">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mbed</a:t>
            </a:r>
            <a:r>
              <a:rPr lang="en-US" altLang="zh-TW" dirty="0" smtClean="0"/>
              <a:t> </a:t>
            </a:r>
            <a:r>
              <a:rPr lang="en-US" altLang="zh-TW" dirty="0" err="1" smtClean="0"/>
              <a:t>TextLCD</a:t>
            </a:r>
            <a:r>
              <a:rPr lang="en-US" altLang="zh-TW" dirty="0" smtClean="0"/>
              <a:t> library</a:t>
            </a:r>
            <a:endParaRPr lang="zh-TW" altLang="en-US" dirty="0"/>
          </a:p>
        </p:txBody>
      </p:sp>
      <p:sp>
        <p:nvSpPr>
          <p:cNvPr id="3" name="內容版面配置區 2"/>
          <p:cNvSpPr>
            <a:spLocks noGrp="1"/>
          </p:cNvSpPr>
          <p:nvPr>
            <p:ph idx="1"/>
          </p:nvPr>
        </p:nvSpPr>
        <p:spPr/>
        <p:txBody>
          <a:bodyPr>
            <a:normAutofit fontScale="92500"/>
          </a:bodyPr>
          <a:lstStyle/>
          <a:p>
            <a:r>
              <a:rPr lang="en-US" altLang="zh-TW" dirty="0" smtClean="0"/>
              <a:t>There is an </a:t>
            </a:r>
            <a:r>
              <a:rPr lang="en-US" altLang="zh-TW" dirty="0" err="1" smtClean="0">
                <a:solidFill>
                  <a:srgbClr val="C00000"/>
                </a:solidFill>
              </a:rPr>
              <a:t>mbed</a:t>
            </a:r>
            <a:r>
              <a:rPr lang="en-US" altLang="zh-TW" dirty="0" smtClean="0">
                <a:solidFill>
                  <a:srgbClr val="C00000"/>
                </a:solidFill>
              </a:rPr>
              <a:t> library </a:t>
            </a:r>
            <a:r>
              <a:rPr lang="en-US" altLang="zh-TW" dirty="0" smtClean="0"/>
              <a:t>which makes use of an </a:t>
            </a:r>
            <a:r>
              <a:rPr lang="en-US" altLang="zh-TW" dirty="0" smtClean="0">
                <a:solidFill>
                  <a:srgbClr val="0033CC"/>
                </a:solidFill>
              </a:rPr>
              <a:t>alphanumeric LCD </a:t>
            </a:r>
            <a:r>
              <a:rPr lang="en-US" altLang="zh-TW" dirty="0" smtClean="0"/>
              <a:t>much simpler and quicker to program. </a:t>
            </a:r>
          </a:p>
          <a:p>
            <a:r>
              <a:rPr lang="en-US" altLang="zh-TW" dirty="0" smtClean="0"/>
              <a:t>The </a:t>
            </a:r>
            <a:r>
              <a:rPr lang="en-US" altLang="zh-TW" b="1" dirty="0" err="1" smtClean="0">
                <a:solidFill>
                  <a:srgbClr val="C00000"/>
                </a:solidFill>
              </a:rPr>
              <a:t>mbed</a:t>
            </a:r>
            <a:r>
              <a:rPr lang="en-US" altLang="zh-TW" b="1" dirty="0" smtClean="0">
                <a:solidFill>
                  <a:srgbClr val="C00000"/>
                </a:solidFill>
              </a:rPr>
              <a:t> </a:t>
            </a:r>
            <a:r>
              <a:rPr lang="en-US" altLang="zh-TW" b="1" dirty="0" err="1" smtClean="0">
                <a:solidFill>
                  <a:srgbClr val="C00000"/>
                </a:solidFill>
              </a:rPr>
              <a:t>TextLCD</a:t>
            </a:r>
            <a:r>
              <a:rPr lang="en-US" altLang="zh-TW" b="1" dirty="0" smtClean="0">
                <a:solidFill>
                  <a:srgbClr val="C00000"/>
                </a:solidFill>
              </a:rPr>
              <a:t> library</a:t>
            </a:r>
            <a:r>
              <a:rPr lang="en-US" altLang="zh-TW" dirty="0" smtClean="0"/>
              <a:t> is also </a:t>
            </a:r>
            <a:r>
              <a:rPr lang="en-US" altLang="zh-TW" dirty="0" smtClean="0">
                <a:solidFill>
                  <a:srgbClr val="CC00CC"/>
                </a:solidFill>
              </a:rPr>
              <a:t>more advanced</a:t>
            </a:r>
            <a:r>
              <a:rPr lang="en-US" altLang="zh-TW" dirty="0" smtClean="0"/>
              <a:t> than the simple functions we have created, in particular the </a:t>
            </a:r>
            <a:r>
              <a:rPr lang="en-US" altLang="zh-TW" dirty="0" err="1" smtClean="0"/>
              <a:t>TextLCD</a:t>
            </a:r>
            <a:r>
              <a:rPr lang="en-US" altLang="zh-TW" dirty="0" smtClean="0"/>
              <a:t> library performs the </a:t>
            </a:r>
            <a:r>
              <a:rPr lang="en-US" altLang="zh-TW" dirty="0" smtClean="0">
                <a:solidFill>
                  <a:srgbClr val="0033CC"/>
                </a:solidFill>
              </a:rPr>
              <a:t>laborious LCD setup routine </a:t>
            </a:r>
            <a:r>
              <a:rPr lang="en-US" altLang="zh-TW" dirty="0" smtClean="0"/>
              <a:t>for us.</a:t>
            </a:r>
          </a:p>
          <a:p>
            <a:r>
              <a:rPr lang="en-US" altLang="zh-TW" dirty="0" smtClean="0"/>
              <a:t>The </a:t>
            </a:r>
            <a:r>
              <a:rPr lang="en-US" altLang="zh-TW" dirty="0" err="1" smtClean="0">
                <a:solidFill>
                  <a:srgbClr val="C00000"/>
                </a:solidFill>
              </a:rPr>
              <a:t>TextLCD</a:t>
            </a:r>
            <a:r>
              <a:rPr lang="en-US" altLang="zh-TW" dirty="0" smtClean="0"/>
              <a:t> definition also tells the </a:t>
            </a:r>
            <a:r>
              <a:rPr lang="en-US" altLang="zh-TW" dirty="0" smtClean="0">
                <a:solidFill>
                  <a:srgbClr val="0033CC"/>
                </a:solidFill>
              </a:rPr>
              <a:t>LCD object </a:t>
            </a:r>
            <a:r>
              <a:rPr lang="en-US" altLang="zh-TW" dirty="0" smtClean="0"/>
              <a:t>which pins are used for which functions. </a:t>
            </a:r>
            <a:endParaRPr lang="zh-TW" altLang="en-US" dirty="0"/>
          </a:p>
        </p:txBody>
      </p:sp>
      <p:sp>
        <p:nvSpPr>
          <p:cNvPr id="4" name="投影片編號版面配置區 3"/>
          <p:cNvSpPr>
            <a:spLocks noGrp="1"/>
          </p:cNvSpPr>
          <p:nvPr>
            <p:ph type="sldNum" sz="quarter" idx="12"/>
          </p:nvPr>
        </p:nvSpPr>
        <p:spPr/>
        <p:txBody>
          <a:bodyPr/>
          <a:lstStyle/>
          <a:p>
            <a:fld id="{B6E0B0A6-70CB-4CB1-BAEB-8949881E3F44}" type="slidenum">
              <a:rPr lang="en-US" altLang="zh-TW" smtClean="0"/>
              <a:pPr/>
              <a:t>34</a:t>
            </a:fld>
            <a:endParaRPr lang="en-US" altLang="zh-TW"/>
          </a:p>
        </p:txBody>
      </p:sp>
    </p:spTree>
  </p:cSld>
  <p:clrMapOvr>
    <a:masterClrMapping/>
  </p:clrMapOvr>
  <p:transition spd="med">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mbed</a:t>
            </a:r>
            <a:r>
              <a:rPr lang="en-US" altLang="zh-TW" dirty="0" smtClean="0"/>
              <a:t> </a:t>
            </a:r>
            <a:r>
              <a:rPr lang="en-US" altLang="zh-TW" dirty="0" err="1" smtClean="0"/>
              <a:t>TextLCD</a:t>
            </a:r>
            <a:r>
              <a:rPr lang="en-US" altLang="zh-TW" dirty="0" smtClean="0"/>
              <a:t> library</a:t>
            </a:r>
            <a:endParaRPr lang="zh-TW" altLang="en-US" dirty="0"/>
          </a:p>
        </p:txBody>
      </p:sp>
      <p:sp>
        <p:nvSpPr>
          <p:cNvPr id="3" name="內容版面配置區 2"/>
          <p:cNvSpPr>
            <a:spLocks noGrp="1"/>
          </p:cNvSpPr>
          <p:nvPr>
            <p:ph idx="1"/>
          </p:nvPr>
        </p:nvSpPr>
        <p:spPr>
          <a:xfrm>
            <a:off x="457200" y="1676400"/>
            <a:ext cx="8382000" cy="4876800"/>
          </a:xfrm>
        </p:spPr>
        <p:txBody>
          <a:bodyPr>
            <a:normAutofit fontScale="85000" lnSpcReduction="20000"/>
          </a:bodyPr>
          <a:lstStyle/>
          <a:p>
            <a:r>
              <a:rPr lang="en-US" altLang="zh-TW" dirty="0" smtClean="0"/>
              <a:t>Simple </a:t>
            </a:r>
            <a:r>
              <a:rPr lang="en-US" altLang="zh-TW" dirty="0" err="1" smtClean="0">
                <a:solidFill>
                  <a:srgbClr val="C00000"/>
                </a:solidFill>
              </a:rPr>
              <a:t>printf</a:t>
            </a:r>
            <a:r>
              <a:rPr lang="en-US" altLang="zh-TW" dirty="0" smtClean="0">
                <a:solidFill>
                  <a:srgbClr val="C00000"/>
                </a:solidFill>
              </a:rPr>
              <a:t>( ) </a:t>
            </a:r>
            <a:r>
              <a:rPr lang="en-US" altLang="zh-TW" dirty="0" smtClean="0"/>
              <a:t>statements are used to display characters on the LCD screen. </a:t>
            </a:r>
          </a:p>
          <a:p>
            <a:r>
              <a:rPr lang="en-US" altLang="zh-TW" dirty="0" smtClean="0"/>
              <a:t>The </a:t>
            </a:r>
            <a:r>
              <a:rPr lang="en-US" altLang="zh-TW" dirty="0" err="1" smtClean="0">
                <a:solidFill>
                  <a:srgbClr val="C00000"/>
                </a:solidFill>
              </a:rPr>
              <a:t>printf</a:t>
            </a:r>
            <a:r>
              <a:rPr lang="en-US" altLang="zh-TW" dirty="0" smtClean="0">
                <a:solidFill>
                  <a:srgbClr val="C00000"/>
                </a:solidFill>
              </a:rPr>
              <a:t>( ) function </a:t>
            </a:r>
            <a:r>
              <a:rPr lang="en-US" altLang="zh-TW" dirty="0" smtClean="0"/>
              <a:t>allows </a:t>
            </a:r>
            <a:r>
              <a:rPr lang="en-US" altLang="zh-TW" dirty="0" smtClean="0">
                <a:solidFill>
                  <a:srgbClr val="0033CC"/>
                </a:solidFill>
              </a:rPr>
              <a:t>formatted print </a:t>
            </a:r>
            <a:r>
              <a:rPr lang="en-US" altLang="zh-TW" dirty="0" smtClean="0"/>
              <a:t>statements to be used. This means we are able to </a:t>
            </a:r>
            <a:r>
              <a:rPr lang="en-US" altLang="zh-TW" dirty="0" smtClean="0">
                <a:solidFill>
                  <a:srgbClr val="0033CC"/>
                </a:solidFill>
              </a:rPr>
              <a:t>send text strings and formatted data to a display</a:t>
            </a:r>
            <a:r>
              <a:rPr lang="en-US" altLang="zh-TW" dirty="0" smtClean="0"/>
              <a:t>, meaning that a function call is not required for each individual character. </a:t>
            </a:r>
          </a:p>
          <a:p>
            <a:r>
              <a:rPr lang="en-US" altLang="zh-TW" dirty="0" smtClean="0"/>
              <a:t>When using the </a:t>
            </a:r>
            <a:r>
              <a:rPr lang="en-US" altLang="zh-TW" dirty="0" err="1" smtClean="0">
                <a:solidFill>
                  <a:srgbClr val="C00000"/>
                </a:solidFill>
              </a:rPr>
              <a:t>printf</a:t>
            </a:r>
            <a:r>
              <a:rPr lang="en-US" altLang="zh-TW" dirty="0" smtClean="0">
                <a:solidFill>
                  <a:srgbClr val="C00000"/>
                </a:solidFill>
              </a:rPr>
              <a:t>( ) function </a:t>
            </a:r>
            <a:r>
              <a:rPr lang="en-US" altLang="zh-TW" dirty="0" smtClean="0"/>
              <a:t>with the </a:t>
            </a:r>
            <a:r>
              <a:rPr lang="en-US" altLang="zh-TW" dirty="0" err="1" smtClean="0">
                <a:solidFill>
                  <a:srgbClr val="0033CC"/>
                </a:solidFill>
              </a:rPr>
              <a:t>mbed</a:t>
            </a:r>
            <a:r>
              <a:rPr lang="en-US" altLang="zh-TW" dirty="0" smtClean="0">
                <a:solidFill>
                  <a:srgbClr val="0033CC"/>
                </a:solidFill>
              </a:rPr>
              <a:t> </a:t>
            </a:r>
            <a:r>
              <a:rPr lang="en-US" altLang="zh-TW" dirty="0" err="1" smtClean="0">
                <a:solidFill>
                  <a:srgbClr val="0033CC"/>
                </a:solidFill>
              </a:rPr>
              <a:t>TextLCD</a:t>
            </a:r>
            <a:r>
              <a:rPr lang="en-US" altLang="zh-TW" dirty="0" smtClean="0">
                <a:solidFill>
                  <a:srgbClr val="0033CC"/>
                </a:solidFill>
              </a:rPr>
              <a:t> library</a:t>
            </a:r>
            <a:r>
              <a:rPr lang="en-US" altLang="zh-TW" dirty="0" smtClean="0"/>
              <a:t>, the </a:t>
            </a:r>
            <a:r>
              <a:rPr lang="en-US" altLang="zh-TW" dirty="0" smtClean="0">
                <a:solidFill>
                  <a:srgbClr val="0033CC"/>
                </a:solidFill>
              </a:rPr>
              <a:t>display object’s name </a:t>
            </a:r>
            <a:r>
              <a:rPr lang="en-US" altLang="zh-TW" dirty="0" smtClean="0"/>
              <a:t>is also required.</a:t>
            </a:r>
          </a:p>
          <a:p>
            <a:r>
              <a:rPr lang="en-US" altLang="zh-TW" dirty="0" smtClean="0"/>
              <a:t>so if the </a:t>
            </a:r>
            <a:r>
              <a:rPr lang="en-US" altLang="zh-TW" dirty="0" err="1" smtClean="0"/>
              <a:t>TextLCD</a:t>
            </a:r>
            <a:r>
              <a:rPr lang="en-US" altLang="zh-TW" dirty="0" smtClean="0"/>
              <a:t> object is defined with the object name </a:t>
            </a:r>
            <a:r>
              <a:rPr lang="en-US" altLang="zh-TW" dirty="0" err="1" smtClean="0">
                <a:solidFill>
                  <a:srgbClr val="C00000"/>
                </a:solidFill>
              </a:rPr>
              <a:t>lcd</a:t>
            </a:r>
            <a:r>
              <a:rPr lang="en-US" altLang="zh-TW" dirty="0" smtClean="0"/>
              <a:t>, then a “Hello World” string can be written as follows: </a:t>
            </a:r>
          </a:p>
          <a:p>
            <a:pPr>
              <a:buNone/>
            </a:pPr>
            <a:r>
              <a:rPr lang="en-US" altLang="zh-TW" b="1" dirty="0" smtClean="0">
                <a:latin typeface="Calibri" pitchFamily="34" charset="0"/>
              </a:rPr>
              <a:t>        </a:t>
            </a:r>
            <a:r>
              <a:rPr lang="en-US" altLang="zh-TW" b="1" dirty="0" err="1" smtClean="0">
                <a:solidFill>
                  <a:srgbClr val="0033CC"/>
                </a:solidFill>
                <a:latin typeface="Calibri" pitchFamily="34" charset="0"/>
              </a:rPr>
              <a:t>lcd.printf</a:t>
            </a:r>
            <a:r>
              <a:rPr lang="en-US" altLang="zh-TW" b="1" dirty="0" smtClean="0">
                <a:solidFill>
                  <a:srgbClr val="0033CC"/>
                </a:solidFill>
                <a:latin typeface="Calibri" pitchFamily="34" charset="0"/>
              </a:rPr>
              <a:t>("Hello World!"); </a:t>
            </a:r>
            <a:endParaRPr lang="zh-TW" altLang="en-US" b="1" dirty="0">
              <a:solidFill>
                <a:srgbClr val="0033CC"/>
              </a:solidFill>
              <a:latin typeface="Calibri" pitchFamily="34" charset="0"/>
            </a:endParaRPr>
          </a:p>
        </p:txBody>
      </p:sp>
      <p:sp>
        <p:nvSpPr>
          <p:cNvPr id="4" name="投影片編號版面配置區 3"/>
          <p:cNvSpPr>
            <a:spLocks noGrp="1"/>
          </p:cNvSpPr>
          <p:nvPr>
            <p:ph type="sldNum" sz="quarter" idx="12"/>
          </p:nvPr>
        </p:nvSpPr>
        <p:spPr/>
        <p:txBody>
          <a:bodyPr/>
          <a:lstStyle/>
          <a:p>
            <a:fld id="{B6E0B0A6-70CB-4CB1-BAEB-8949881E3F44}" type="slidenum">
              <a:rPr lang="en-US" altLang="zh-TW" smtClean="0"/>
              <a:pPr/>
              <a:t>35</a:t>
            </a:fld>
            <a:endParaRPr lang="en-US" altLang="zh-TW"/>
          </a:p>
        </p:txBody>
      </p:sp>
    </p:spTree>
  </p:cSld>
  <p:clrMapOvr>
    <a:masterClrMapping/>
  </p:clrMapOvr>
  <p:transition spd="med">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75193035-C267-A548-ACFE-C884D68E4B2C}"/>
              </a:ext>
            </a:extLst>
          </p:cNvPr>
          <p:cNvSpPr>
            <a:spLocks noGrp="1"/>
          </p:cNvSpPr>
          <p:nvPr>
            <p:ph type="title"/>
          </p:nvPr>
        </p:nvSpPr>
        <p:spPr/>
        <p:txBody>
          <a:bodyPr/>
          <a:lstStyle/>
          <a:p>
            <a:r>
              <a:rPr lang="en-US" altLang="zh-TW" dirty="0" smtClean="0"/>
              <a:t>Import </a:t>
            </a:r>
            <a:r>
              <a:rPr lang="en-US" altLang="zh-TW" dirty="0" err="1" smtClean="0"/>
              <a:t>mbed</a:t>
            </a:r>
            <a:r>
              <a:rPr lang="en-US" altLang="zh-TW" dirty="0" smtClean="0"/>
              <a:t> </a:t>
            </a:r>
            <a:r>
              <a:rPr lang="en-US" altLang="zh-TW" dirty="0" err="1"/>
              <a:t>TextLCD</a:t>
            </a:r>
            <a:r>
              <a:rPr lang="en-US" altLang="zh-TW" dirty="0"/>
              <a:t> library</a:t>
            </a:r>
            <a:endParaRPr kumimoji="1" lang="zh-TW" altLang="en-US" dirty="0"/>
          </a:p>
        </p:txBody>
      </p:sp>
      <p:sp>
        <p:nvSpPr>
          <p:cNvPr id="3" name="內容版面配置區 2">
            <a:extLst>
              <a:ext uri="{FF2B5EF4-FFF2-40B4-BE49-F238E27FC236}">
                <a16:creationId xmlns="" xmlns:a16="http://schemas.microsoft.com/office/drawing/2014/main" id="{D7203F23-99C4-D947-A170-256D15D64D25}"/>
              </a:ext>
            </a:extLst>
          </p:cNvPr>
          <p:cNvSpPr>
            <a:spLocks noGrp="1"/>
          </p:cNvSpPr>
          <p:nvPr>
            <p:ph idx="1"/>
          </p:nvPr>
        </p:nvSpPr>
        <p:spPr/>
        <p:txBody>
          <a:bodyPr>
            <a:normAutofit fontScale="70000" lnSpcReduction="20000"/>
          </a:bodyPr>
          <a:lstStyle/>
          <a:p>
            <a:pPr marL="0" indent="0">
              <a:buNone/>
            </a:pPr>
            <a:r>
              <a:rPr lang="en-US" altLang="zh-TW" i="1" dirty="0">
                <a:solidFill>
                  <a:srgbClr val="93A1A1"/>
                </a:solidFill>
                <a:latin typeface="Calibri" panose="020F0502020204030204" pitchFamily="34" charset="0"/>
                <a:cs typeface="Calibri" panose="020F0502020204030204" pitchFamily="34" charset="0"/>
              </a:rPr>
              <a:t>// Hello World! for the </a:t>
            </a:r>
            <a:r>
              <a:rPr lang="en-US" altLang="zh-TW" i="1" dirty="0" err="1">
                <a:solidFill>
                  <a:srgbClr val="93A1A1"/>
                </a:solidFill>
                <a:latin typeface="Calibri" panose="020F0502020204030204" pitchFamily="34" charset="0"/>
                <a:cs typeface="Calibri" panose="020F0502020204030204" pitchFamily="34" charset="0"/>
              </a:rPr>
              <a:t>TextLCD</a:t>
            </a:r>
            <a:endParaRPr lang="en-US" altLang="zh-TW" dirty="0">
              <a:solidFill>
                <a:srgbClr val="333333"/>
              </a:solidFill>
              <a:latin typeface="Calibri" panose="020F0502020204030204" pitchFamily="34" charset="0"/>
              <a:cs typeface="Calibri" panose="020F0502020204030204" pitchFamily="34" charset="0"/>
            </a:endParaRPr>
          </a:p>
          <a:p>
            <a:pPr marL="0" indent="0">
              <a:buNone/>
            </a:pPr>
            <a:r>
              <a:rPr lang="en-US" altLang="zh-TW" dirty="0">
                <a:solidFill>
                  <a:srgbClr val="859900"/>
                </a:solidFill>
                <a:latin typeface="Calibri" panose="020F0502020204030204" pitchFamily="34" charset="0"/>
                <a:cs typeface="Calibri" panose="020F0502020204030204" pitchFamily="34" charset="0"/>
              </a:rPr>
              <a:t>#include</a:t>
            </a:r>
            <a:r>
              <a:rPr lang="en-US" altLang="zh-TW" dirty="0">
                <a:solidFill>
                  <a:srgbClr val="B58900"/>
                </a:solidFill>
                <a:latin typeface="Calibri" panose="020F0502020204030204" pitchFamily="34" charset="0"/>
                <a:cs typeface="Calibri" panose="020F0502020204030204" pitchFamily="34" charset="0"/>
              </a:rPr>
              <a:t> </a:t>
            </a:r>
            <a:r>
              <a:rPr lang="en-US" altLang="zh-TW" dirty="0">
                <a:solidFill>
                  <a:srgbClr val="2AA198"/>
                </a:solidFill>
                <a:latin typeface="Calibri" panose="020F0502020204030204" pitchFamily="34" charset="0"/>
                <a:cs typeface="Calibri" panose="020F0502020204030204" pitchFamily="34" charset="0"/>
              </a:rPr>
              <a:t>"</a:t>
            </a:r>
            <a:r>
              <a:rPr lang="en-US" altLang="zh-TW" dirty="0" err="1">
                <a:solidFill>
                  <a:srgbClr val="2AA198"/>
                </a:solidFill>
                <a:latin typeface="Calibri" panose="020F0502020204030204" pitchFamily="34" charset="0"/>
                <a:cs typeface="Calibri" panose="020F0502020204030204" pitchFamily="34" charset="0"/>
              </a:rPr>
              <a:t>mbed.h</a:t>
            </a:r>
            <a:r>
              <a:rPr lang="en-US" altLang="zh-TW" dirty="0">
                <a:solidFill>
                  <a:srgbClr val="2AA198"/>
                </a:solidFill>
                <a:latin typeface="Calibri" panose="020F0502020204030204" pitchFamily="34" charset="0"/>
                <a:cs typeface="Calibri" panose="020F0502020204030204" pitchFamily="34" charset="0"/>
              </a:rPr>
              <a:t>"</a:t>
            </a:r>
            <a:endParaRPr lang="en-US" altLang="zh-TW" dirty="0">
              <a:solidFill>
                <a:srgbClr val="333333"/>
              </a:solidFill>
              <a:latin typeface="Calibri" panose="020F0502020204030204" pitchFamily="34" charset="0"/>
              <a:cs typeface="Calibri" panose="020F0502020204030204" pitchFamily="34" charset="0"/>
            </a:endParaRPr>
          </a:p>
          <a:p>
            <a:pPr marL="0" indent="0">
              <a:buNone/>
            </a:pPr>
            <a:r>
              <a:rPr lang="en-US" altLang="zh-TW" dirty="0">
                <a:solidFill>
                  <a:srgbClr val="859900"/>
                </a:solidFill>
                <a:latin typeface="Calibri" panose="020F0502020204030204" pitchFamily="34" charset="0"/>
                <a:cs typeface="Calibri" panose="020F0502020204030204" pitchFamily="34" charset="0"/>
              </a:rPr>
              <a:t>#include</a:t>
            </a:r>
            <a:r>
              <a:rPr lang="en-US" altLang="zh-TW" dirty="0">
                <a:solidFill>
                  <a:srgbClr val="B58900"/>
                </a:solidFill>
                <a:latin typeface="Calibri" panose="020F0502020204030204" pitchFamily="34" charset="0"/>
                <a:cs typeface="Calibri" panose="020F0502020204030204" pitchFamily="34" charset="0"/>
              </a:rPr>
              <a:t> </a:t>
            </a:r>
            <a:r>
              <a:rPr lang="en-US" altLang="zh-TW" dirty="0">
                <a:solidFill>
                  <a:srgbClr val="2AA198"/>
                </a:solidFill>
                <a:latin typeface="Calibri" panose="020F0502020204030204" pitchFamily="34" charset="0"/>
                <a:cs typeface="Calibri" panose="020F0502020204030204" pitchFamily="34" charset="0"/>
              </a:rPr>
              <a:t>"</a:t>
            </a:r>
            <a:r>
              <a:rPr lang="en-US" altLang="zh-TW" dirty="0" err="1">
                <a:solidFill>
                  <a:srgbClr val="2AA198"/>
                </a:solidFill>
                <a:latin typeface="Calibri" panose="020F0502020204030204" pitchFamily="34" charset="0"/>
                <a:cs typeface="Calibri" panose="020F0502020204030204" pitchFamily="34" charset="0"/>
              </a:rPr>
              <a:t>TextLCD.h</a:t>
            </a:r>
            <a:r>
              <a:rPr lang="en-US" altLang="zh-TW" dirty="0">
                <a:solidFill>
                  <a:srgbClr val="2AA198"/>
                </a:solidFill>
                <a:latin typeface="Calibri" panose="020F0502020204030204" pitchFamily="34" charset="0"/>
                <a:cs typeface="Calibri" panose="020F0502020204030204" pitchFamily="34" charset="0"/>
              </a:rPr>
              <a:t>”</a:t>
            </a:r>
          </a:p>
          <a:p>
            <a:pPr marL="0" indent="0">
              <a:buNone/>
            </a:pPr>
            <a:endParaRPr lang="en-US" altLang="zh-TW" dirty="0">
              <a:solidFill>
                <a:srgbClr val="333333"/>
              </a:solidFill>
              <a:latin typeface="Calibri" panose="020F0502020204030204" pitchFamily="34" charset="0"/>
              <a:cs typeface="Calibri" panose="020F0502020204030204" pitchFamily="34" charset="0"/>
            </a:endParaRPr>
          </a:p>
          <a:p>
            <a:pPr marL="0" indent="0">
              <a:buNone/>
            </a:pPr>
            <a:r>
              <a:rPr lang="en-US" altLang="zh-TW" dirty="0" err="1">
                <a:solidFill>
                  <a:srgbClr val="333333"/>
                </a:solidFill>
                <a:latin typeface="Calibri" panose="020F0502020204030204" pitchFamily="34" charset="0"/>
                <a:cs typeface="Calibri" panose="020F0502020204030204" pitchFamily="34" charset="0"/>
              </a:rPr>
              <a:t>TextLCD</a:t>
            </a:r>
            <a:r>
              <a:rPr lang="en-US" altLang="zh-TW" dirty="0">
                <a:solidFill>
                  <a:srgbClr val="333333"/>
                </a:solidFill>
                <a:latin typeface="Calibri" panose="020F0502020204030204" pitchFamily="34" charset="0"/>
                <a:cs typeface="Calibri" panose="020F0502020204030204" pitchFamily="34" charset="0"/>
              </a:rPr>
              <a:t> </a:t>
            </a:r>
            <a:r>
              <a:rPr lang="en-US" altLang="zh-TW" dirty="0" err="1">
                <a:solidFill>
                  <a:srgbClr val="268BD2"/>
                </a:solidFill>
                <a:latin typeface="Calibri" panose="020F0502020204030204" pitchFamily="34" charset="0"/>
                <a:cs typeface="Calibri" panose="020F0502020204030204" pitchFamily="34" charset="0"/>
              </a:rPr>
              <a:t>lcd</a:t>
            </a:r>
            <a:r>
              <a:rPr lang="en-US" altLang="zh-TW" dirty="0">
                <a:solidFill>
                  <a:srgbClr val="333333"/>
                </a:solidFill>
                <a:latin typeface="Calibri" panose="020F0502020204030204" pitchFamily="34" charset="0"/>
                <a:cs typeface="Calibri" panose="020F0502020204030204" pitchFamily="34" charset="0"/>
              </a:rPr>
              <a:t>(D2, D3, D4, D5, D6, D7);  </a:t>
            </a:r>
            <a:r>
              <a:rPr lang="en-US" altLang="zh-TW" i="1" dirty="0">
                <a:solidFill>
                  <a:srgbClr val="93A1A1"/>
                </a:solidFill>
                <a:latin typeface="Calibri" panose="020F0502020204030204" pitchFamily="34" charset="0"/>
                <a:cs typeface="Calibri" panose="020F0502020204030204" pitchFamily="34" charset="0"/>
              </a:rPr>
              <a:t>// RS, E, DB4-DB7</a:t>
            </a:r>
          </a:p>
          <a:p>
            <a:pPr marL="0" indent="0">
              <a:buNone/>
            </a:pPr>
            <a:endParaRPr lang="en-US" altLang="zh-TW" dirty="0">
              <a:solidFill>
                <a:srgbClr val="333333"/>
              </a:solidFill>
              <a:latin typeface="Calibri" panose="020F0502020204030204" pitchFamily="34" charset="0"/>
              <a:cs typeface="Calibri" panose="020F0502020204030204" pitchFamily="34" charset="0"/>
            </a:endParaRPr>
          </a:p>
          <a:p>
            <a:pPr marL="0" indent="0">
              <a:buNone/>
            </a:pPr>
            <a:r>
              <a:rPr lang="en-US" altLang="zh-TW" b="1" dirty="0" err="1">
                <a:solidFill>
                  <a:srgbClr val="073642"/>
                </a:solidFill>
                <a:latin typeface="Calibri" panose="020F0502020204030204" pitchFamily="34" charset="0"/>
                <a:cs typeface="Calibri" panose="020F0502020204030204" pitchFamily="34" charset="0"/>
              </a:rPr>
              <a:t>int</a:t>
            </a:r>
            <a:r>
              <a:rPr lang="en-US" altLang="zh-TW" dirty="0">
                <a:solidFill>
                  <a:srgbClr val="333333"/>
                </a:solidFill>
                <a:latin typeface="Calibri" panose="020F0502020204030204" pitchFamily="34" charset="0"/>
                <a:cs typeface="Calibri" panose="020F0502020204030204" pitchFamily="34" charset="0"/>
              </a:rPr>
              <a:t> </a:t>
            </a:r>
            <a:r>
              <a:rPr lang="en-US" altLang="zh-TW" dirty="0">
                <a:solidFill>
                  <a:srgbClr val="268BD2"/>
                </a:solidFill>
                <a:latin typeface="Calibri" panose="020F0502020204030204" pitchFamily="34" charset="0"/>
                <a:cs typeface="Calibri" panose="020F0502020204030204" pitchFamily="34" charset="0"/>
              </a:rPr>
              <a:t>main</a:t>
            </a:r>
            <a:r>
              <a:rPr lang="en-US" altLang="zh-TW" dirty="0">
                <a:solidFill>
                  <a:srgbClr val="333333"/>
                </a:solidFill>
                <a:latin typeface="Calibri" panose="020F0502020204030204" pitchFamily="34" charset="0"/>
                <a:cs typeface="Calibri" panose="020F0502020204030204" pitchFamily="34" charset="0"/>
              </a:rPr>
              <a:t>() {</a:t>
            </a:r>
          </a:p>
          <a:p>
            <a:pPr marL="0" indent="0">
              <a:buNone/>
            </a:pPr>
            <a:r>
              <a:rPr lang="en-US" altLang="zh-TW" dirty="0">
                <a:solidFill>
                  <a:srgbClr val="333333"/>
                </a:solidFill>
                <a:latin typeface="Calibri" panose="020F0502020204030204" pitchFamily="34" charset="0"/>
                <a:cs typeface="Calibri" panose="020F0502020204030204" pitchFamily="34" charset="0"/>
              </a:rPr>
              <a:t>   </a:t>
            </a:r>
            <a:r>
              <a:rPr lang="en-US" altLang="zh-TW" dirty="0" err="1">
                <a:solidFill>
                  <a:srgbClr val="333333"/>
                </a:solidFill>
                <a:latin typeface="Calibri" panose="020F0502020204030204" pitchFamily="34" charset="0"/>
                <a:cs typeface="Calibri" panose="020F0502020204030204" pitchFamily="34" charset="0"/>
              </a:rPr>
              <a:t>lcd.</a:t>
            </a:r>
            <a:r>
              <a:rPr lang="en-US" altLang="zh-TW" dirty="0" err="1">
                <a:solidFill>
                  <a:srgbClr val="268BD2"/>
                </a:solidFill>
                <a:latin typeface="Calibri" panose="020F0502020204030204" pitchFamily="34" charset="0"/>
                <a:cs typeface="Calibri" panose="020F0502020204030204" pitchFamily="34" charset="0"/>
              </a:rPr>
              <a:t>printf</a:t>
            </a:r>
            <a:r>
              <a:rPr lang="en-US" altLang="zh-TW" dirty="0">
                <a:solidFill>
                  <a:srgbClr val="333333"/>
                </a:solidFill>
                <a:latin typeface="Calibri" panose="020F0502020204030204" pitchFamily="34" charset="0"/>
                <a:cs typeface="Calibri" panose="020F0502020204030204" pitchFamily="34" charset="0"/>
              </a:rPr>
              <a:t>(</a:t>
            </a:r>
            <a:r>
              <a:rPr lang="en-US" altLang="zh-TW" dirty="0">
                <a:solidFill>
                  <a:srgbClr val="2AA198"/>
                </a:solidFill>
                <a:latin typeface="Calibri" panose="020F0502020204030204" pitchFamily="34" charset="0"/>
                <a:cs typeface="Calibri" panose="020F0502020204030204" pitchFamily="34" charset="0"/>
              </a:rPr>
              <a:t>"HELLO"</a:t>
            </a:r>
            <a:r>
              <a:rPr lang="en-US" altLang="zh-TW" dirty="0">
                <a:solidFill>
                  <a:srgbClr val="333333"/>
                </a:solidFill>
                <a:latin typeface="Calibri" panose="020F0502020204030204" pitchFamily="34" charset="0"/>
                <a:cs typeface="Calibri" panose="020F0502020204030204" pitchFamily="34" charset="0"/>
              </a:rPr>
              <a:t>);</a:t>
            </a:r>
          </a:p>
          <a:p>
            <a:pPr marL="0" indent="0">
              <a:buNone/>
            </a:pPr>
            <a:r>
              <a:rPr lang="en-US" altLang="zh-TW" dirty="0">
                <a:solidFill>
                  <a:srgbClr val="859900"/>
                </a:solidFill>
                <a:latin typeface="Calibri" panose="020F0502020204030204" pitchFamily="34" charset="0"/>
                <a:cs typeface="Calibri" panose="020F0502020204030204" pitchFamily="34" charset="0"/>
              </a:rPr>
              <a:t>   for</a:t>
            </a:r>
            <a:r>
              <a:rPr lang="en-US" altLang="zh-TW" dirty="0">
                <a:solidFill>
                  <a:srgbClr val="333333"/>
                </a:solidFill>
                <a:latin typeface="Calibri" panose="020F0502020204030204" pitchFamily="34" charset="0"/>
                <a:cs typeface="Calibri" panose="020F0502020204030204" pitchFamily="34" charset="0"/>
              </a:rPr>
              <a:t> (</a:t>
            </a:r>
            <a:r>
              <a:rPr lang="en-US" altLang="zh-TW" b="1" dirty="0">
                <a:solidFill>
                  <a:srgbClr val="073642"/>
                </a:solidFill>
                <a:latin typeface="Calibri" panose="020F0502020204030204" pitchFamily="34" charset="0"/>
                <a:cs typeface="Calibri" panose="020F0502020204030204" pitchFamily="34" charset="0"/>
              </a:rPr>
              <a:t>char</a:t>
            </a:r>
            <a:r>
              <a:rPr lang="en-US" altLang="zh-TW" dirty="0">
                <a:solidFill>
                  <a:srgbClr val="333333"/>
                </a:solidFill>
                <a:latin typeface="Calibri" panose="020F0502020204030204" pitchFamily="34" charset="0"/>
                <a:cs typeface="Calibri" panose="020F0502020204030204" pitchFamily="34" charset="0"/>
              </a:rPr>
              <a:t> x </a:t>
            </a:r>
            <a:r>
              <a:rPr lang="en-US" altLang="zh-TW" dirty="0">
                <a:solidFill>
                  <a:srgbClr val="859900"/>
                </a:solidFill>
                <a:latin typeface="Calibri" panose="020F0502020204030204" pitchFamily="34" charset="0"/>
                <a:cs typeface="Calibri" panose="020F0502020204030204" pitchFamily="34" charset="0"/>
              </a:rPr>
              <a:t>=</a:t>
            </a:r>
            <a:r>
              <a:rPr lang="en-US" altLang="zh-TW" dirty="0">
                <a:solidFill>
                  <a:srgbClr val="333333"/>
                </a:solidFill>
                <a:latin typeface="Calibri" panose="020F0502020204030204" pitchFamily="34" charset="0"/>
                <a:cs typeface="Calibri" panose="020F0502020204030204" pitchFamily="34" charset="0"/>
              </a:rPr>
              <a:t> </a:t>
            </a:r>
            <a:r>
              <a:rPr lang="en-US" altLang="zh-TW" dirty="0">
                <a:solidFill>
                  <a:srgbClr val="D33682"/>
                </a:solidFill>
                <a:latin typeface="Calibri" panose="020F0502020204030204" pitchFamily="34" charset="0"/>
                <a:cs typeface="Calibri" panose="020F0502020204030204" pitchFamily="34" charset="0"/>
              </a:rPr>
              <a:t>0x30</a:t>
            </a:r>
            <a:r>
              <a:rPr lang="en-US" altLang="zh-TW" dirty="0">
                <a:solidFill>
                  <a:srgbClr val="333333"/>
                </a:solidFill>
                <a:latin typeface="Calibri" panose="020F0502020204030204" pitchFamily="34" charset="0"/>
                <a:cs typeface="Calibri" panose="020F0502020204030204" pitchFamily="34" charset="0"/>
              </a:rPr>
              <a:t>; x </a:t>
            </a:r>
            <a:r>
              <a:rPr lang="en-US" altLang="zh-TW" dirty="0">
                <a:solidFill>
                  <a:srgbClr val="859900"/>
                </a:solidFill>
                <a:latin typeface="Calibri" panose="020F0502020204030204" pitchFamily="34" charset="0"/>
                <a:cs typeface="Calibri" panose="020F0502020204030204" pitchFamily="34" charset="0"/>
              </a:rPr>
              <a:t>&lt;=</a:t>
            </a:r>
            <a:r>
              <a:rPr lang="en-US" altLang="zh-TW" dirty="0">
                <a:solidFill>
                  <a:srgbClr val="333333"/>
                </a:solidFill>
                <a:latin typeface="Calibri" panose="020F0502020204030204" pitchFamily="34" charset="0"/>
                <a:cs typeface="Calibri" panose="020F0502020204030204" pitchFamily="34" charset="0"/>
              </a:rPr>
              <a:t> </a:t>
            </a:r>
            <a:r>
              <a:rPr lang="en-US" altLang="zh-TW" dirty="0">
                <a:solidFill>
                  <a:srgbClr val="D33682"/>
                </a:solidFill>
                <a:latin typeface="Calibri" panose="020F0502020204030204" pitchFamily="34" charset="0"/>
                <a:cs typeface="Calibri" panose="020F0502020204030204" pitchFamily="34" charset="0"/>
              </a:rPr>
              <a:t>0x39</a:t>
            </a:r>
            <a:r>
              <a:rPr lang="en-US" altLang="zh-TW" dirty="0">
                <a:solidFill>
                  <a:srgbClr val="333333"/>
                </a:solidFill>
                <a:latin typeface="Calibri" panose="020F0502020204030204" pitchFamily="34" charset="0"/>
                <a:cs typeface="Calibri" panose="020F0502020204030204" pitchFamily="34" charset="0"/>
              </a:rPr>
              <a:t>; x</a:t>
            </a:r>
            <a:r>
              <a:rPr lang="en-US" altLang="zh-TW" dirty="0">
                <a:solidFill>
                  <a:srgbClr val="859900"/>
                </a:solidFill>
                <a:latin typeface="Calibri" panose="020F0502020204030204" pitchFamily="34" charset="0"/>
                <a:cs typeface="Calibri" panose="020F0502020204030204" pitchFamily="34" charset="0"/>
              </a:rPr>
              <a:t>++</a:t>
            </a:r>
            <a:r>
              <a:rPr lang="en-US" altLang="zh-TW" dirty="0">
                <a:solidFill>
                  <a:srgbClr val="333333"/>
                </a:solidFill>
                <a:latin typeface="Calibri" panose="020F0502020204030204" pitchFamily="34" charset="0"/>
                <a:cs typeface="Calibri" panose="020F0502020204030204" pitchFamily="34" charset="0"/>
              </a:rPr>
              <a:t>) </a:t>
            </a:r>
          </a:p>
          <a:p>
            <a:pPr marL="0" indent="0">
              <a:buNone/>
            </a:pPr>
            <a:r>
              <a:rPr lang="en-US" altLang="zh-TW" dirty="0">
                <a:solidFill>
                  <a:srgbClr val="333333"/>
                </a:solidFill>
                <a:latin typeface="Calibri" panose="020F0502020204030204" pitchFamily="34" charset="0"/>
                <a:cs typeface="Calibri" panose="020F0502020204030204" pitchFamily="34" charset="0"/>
              </a:rPr>
              <a:t>   { </a:t>
            </a:r>
            <a:r>
              <a:rPr lang="en-US" altLang="zh-TW" i="1" dirty="0">
                <a:solidFill>
                  <a:srgbClr val="93A1A1"/>
                </a:solidFill>
                <a:latin typeface="Calibri" panose="020F0502020204030204" pitchFamily="34" charset="0"/>
                <a:cs typeface="Calibri" panose="020F0502020204030204" pitchFamily="34" charset="0"/>
              </a:rPr>
              <a:t>// display numbers 0-9</a:t>
            </a:r>
            <a:endParaRPr lang="en-US" altLang="zh-TW" dirty="0">
              <a:solidFill>
                <a:srgbClr val="333333"/>
              </a:solidFill>
              <a:latin typeface="Calibri" panose="020F0502020204030204" pitchFamily="34" charset="0"/>
              <a:cs typeface="Calibri" panose="020F0502020204030204" pitchFamily="34" charset="0"/>
            </a:endParaRPr>
          </a:p>
          <a:p>
            <a:pPr marL="0" indent="0">
              <a:buNone/>
            </a:pPr>
            <a:r>
              <a:rPr lang="en-US" altLang="zh-TW" dirty="0">
                <a:solidFill>
                  <a:srgbClr val="333333"/>
                </a:solidFill>
                <a:latin typeface="Calibri" panose="020F0502020204030204" pitchFamily="34" charset="0"/>
                <a:cs typeface="Calibri" panose="020F0502020204030204" pitchFamily="34" charset="0"/>
              </a:rPr>
              <a:t>      </a:t>
            </a:r>
            <a:r>
              <a:rPr lang="en-US" altLang="zh-TW" dirty="0" err="1">
                <a:solidFill>
                  <a:srgbClr val="333333"/>
                </a:solidFill>
                <a:latin typeface="Calibri" panose="020F0502020204030204" pitchFamily="34" charset="0"/>
                <a:cs typeface="Calibri" panose="020F0502020204030204" pitchFamily="34" charset="0"/>
              </a:rPr>
              <a:t>lcd.</a:t>
            </a:r>
            <a:r>
              <a:rPr lang="en-US" altLang="zh-TW" dirty="0" err="1">
                <a:solidFill>
                  <a:srgbClr val="268BD2"/>
                </a:solidFill>
                <a:latin typeface="Calibri" panose="020F0502020204030204" pitchFamily="34" charset="0"/>
                <a:cs typeface="Calibri" panose="020F0502020204030204" pitchFamily="34" charset="0"/>
              </a:rPr>
              <a:t>printf</a:t>
            </a:r>
            <a:r>
              <a:rPr lang="en-US" altLang="zh-TW" dirty="0">
                <a:solidFill>
                  <a:srgbClr val="333333"/>
                </a:solidFill>
                <a:latin typeface="Calibri" panose="020F0502020204030204" pitchFamily="34" charset="0"/>
                <a:cs typeface="Calibri" panose="020F0502020204030204" pitchFamily="34" charset="0"/>
              </a:rPr>
              <a:t>(x);</a:t>
            </a:r>
          </a:p>
          <a:p>
            <a:pPr marL="0" indent="0">
              <a:buNone/>
            </a:pPr>
            <a:r>
              <a:rPr lang="en-US" altLang="zh-TW" dirty="0">
                <a:solidFill>
                  <a:srgbClr val="333333"/>
                </a:solidFill>
                <a:latin typeface="Calibri" panose="020F0502020204030204" pitchFamily="34" charset="0"/>
                <a:cs typeface="Calibri" panose="020F0502020204030204" pitchFamily="34" charset="0"/>
              </a:rPr>
              <a:t>   }</a:t>
            </a:r>
            <a:br>
              <a:rPr lang="en-US" altLang="zh-TW" dirty="0">
                <a:solidFill>
                  <a:srgbClr val="333333"/>
                </a:solidFill>
                <a:latin typeface="Calibri" panose="020F0502020204030204" pitchFamily="34" charset="0"/>
                <a:cs typeface="Calibri" panose="020F0502020204030204" pitchFamily="34" charset="0"/>
              </a:rPr>
            </a:br>
            <a:r>
              <a:rPr lang="en-US" altLang="zh-TW" dirty="0">
                <a:solidFill>
                  <a:srgbClr val="333333"/>
                </a:solidFill>
                <a:latin typeface="Calibri" panose="020F0502020204030204" pitchFamily="34" charset="0"/>
                <a:cs typeface="Calibri" panose="020F0502020204030204" pitchFamily="34" charset="0"/>
              </a:rPr>
              <a:t>}</a:t>
            </a:r>
          </a:p>
          <a:p>
            <a:pPr marL="0" indent="0">
              <a:buNone/>
            </a:pPr>
            <a:endParaRPr kumimoji="1" lang="zh-TW" altLang="en-US" dirty="0"/>
          </a:p>
        </p:txBody>
      </p:sp>
      <p:sp>
        <p:nvSpPr>
          <p:cNvPr id="4" name="投影片編號版面配置區 3">
            <a:extLst>
              <a:ext uri="{FF2B5EF4-FFF2-40B4-BE49-F238E27FC236}">
                <a16:creationId xmlns="" xmlns:a16="http://schemas.microsoft.com/office/drawing/2014/main" id="{FF4412F5-063B-9041-BF06-66854A7295BB}"/>
              </a:ext>
            </a:extLst>
          </p:cNvPr>
          <p:cNvSpPr>
            <a:spLocks noGrp="1"/>
          </p:cNvSpPr>
          <p:nvPr>
            <p:ph type="sldNum" sz="quarter" idx="12"/>
          </p:nvPr>
        </p:nvSpPr>
        <p:spPr/>
        <p:txBody>
          <a:bodyPr/>
          <a:lstStyle/>
          <a:p>
            <a:fld id="{B6E0B0A6-70CB-4CB1-BAEB-8949881E3F44}" type="slidenum">
              <a:rPr lang="en-US" altLang="zh-TW" smtClean="0"/>
              <a:pPr/>
              <a:t>36</a:t>
            </a:fld>
            <a:endParaRPr lang="en-US" altLang="zh-TW"/>
          </a:p>
        </p:txBody>
      </p:sp>
      <p:sp>
        <p:nvSpPr>
          <p:cNvPr id="5" name="矩形 4">
            <a:extLst>
              <a:ext uri="{FF2B5EF4-FFF2-40B4-BE49-F238E27FC236}">
                <a16:creationId xmlns="" xmlns:a16="http://schemas.microsoft.com/office/drawing/2014/main" id="{A7AD7812-94C9-9846-B384-C51937C1838A}"/>
              </a:ext>
            </a:extLst>
          </p:cNvPr>
          <p:cNvSpPr/>
          <p:nvPr/>
        </p:nvSpPr>
        <p:spPr>
          <a:xfrm>
            <a:off x="441404" y="6240024"/>
            <a:ext cx="5976410" cy="369332"/>
          </a:xfrm>
          <a:prstGeom prst="rect">
            <a:avLst/>
          </a:prstGeom>
        </p:spPr>
        <p:txBody>
          <a:bodyPr wrap="square">
            <a:spAutoFit/>
          </a:bodyPr>
          <a:lstStyle/>
          <a:p>
            <a:r>
              <a:rPr lang="zh-TW" altLang="en-US" dirty="0"/>
              <a:t>https://os.mbed.com/components/HD44780-Text-LCD/</a:t>
            </a:r>
          </a:p>
        </p:txBody>
      </p:sp>
      <p:sp>
        <p:nvSpPr>
          <p:cNvPr id="6" name="矩形 5"/>
          <p:cNvSpPr/>
          <p:nvPr/>
        </p:nvSpPr>
        <p:spPr>
          <a:xfrm>
            <a:off x="3442794" y="4797152"/>
            <a:ext cx="5560818" cy="1107996"/>
          </a:xfrm>
          <a:prstGeom prst="rect">
            <a:avLst/>
          </a:prstGeom>
          <a:ln>
            <a:solidFill>
              <a:schemeClr val="tx2">
                <a:lumMod val="60000"/>
                <a:lumOff val="40000"/>
              </a:schemeClr>
            </a:solidFill>
          </a:ln>
        </p:spPr>
        <p:txBody>
          <a:bodyPr wrap="none">
            <a:spAutoFit/>
          </a:bodyPr>
          <a:lstStyle/>
          <a:p>
            <a:r>
              <a:rPr lang="en-US" altLang="zh-TW" sz="1600" dirty="0">
                <a:latin typeface="+mn-lt"/>
              </a:rPr>
              <a:t>$ </a:t>
            </a:r>
            <a:r>
              <a:rPr lang="en-US" altLang="zh-TW" sz="1600" dirty="0" err="1">
                <a:latin typeface="+mn-lt"/>
              </a:rPr>
              <a:t>mbed</a:t>
            </a:r>
            <a:r>
              <a:rPr lang="en-US" altLang="zh-TW" sz="1600" dirty="0">
                <a:latin typeface="+mn-lt"/>
              </a:rPr>
              <a:t> new </a:t>
            </a:r>
            <a:r>
              <a:rPr lang="en-US" altLang="zh-TW" sz="1600" dirty="0" smtClean="0">
                <a:latin typeface="+mn-lt"/>
              </a:rPr>
              <a:t>4_2_textLCD</a:t>
            </a:r>
          </a:p>
          <a:p>
            <a:r>
              <a:rPr lang="en-US" altLang="zh-TW" sz="1600" dirty="0">
                <a:latin typeface="+mn-lt"/>
              </a:rPr>
              <a:t>$ cd 4_2_textLCD</a:t>
            </a:r>
            <a:endParaRPr lang="en-US" altLang="zh-TW" sz="1600" dirty="0" smtClean="0">
              <a:solidFill>
                <a:srgbClr val="000000"/>
              </a:solidFill>
              <a:latin typeface="+mn-lt"/>
            </a:endParaRPr>
          </a:p>
          <a:p>
            <a:r>
              <a:rPr lang="en-US" altLang="zh-TW" sz="1600" dirty="0" smtClean="0">
                <a:solidFill>
                  <a:srgbClr val="000000"/>
                </a:solidFill>
                <a:latin typeface="+mn-lt"/>
              </a:rPr>
              <a:t>$ </a:t>
            </a:r>
            <a:r>
              <a:rPr lang="en-US" altLang="zh-TW" sz="1600" dirty="0" err="1">
                <a:solidFill>
                  <a:srgbClr val="000000"/>
                </a:solidFill>
                <a:latin typeface="+mn-lt"/>
              </a:rPr>
              <a:t>sudo</a:t>
            </a:r>
            <a:r>
              <a:rPr lang="en-US" altLang="zh-TW" sz="1600" dirty="0">
                <a:solidFill>
                  <a:srgbClr val="000000"/>
                </a:solidFill>
                <a:latin typeface="+mn-lt"/>
              </a:rPr>
              <a:t> apt install </a:t>
            </a:r>
            <a:r>
              <a:rPr lang="en-US" altLang="zh-TW" sz="1600" dirty="0" smtClean="0">
                <a:solidFill>
                  <a:srgbClr val="000000"/>
                </a:solidFill>
                <a:latin typeface="+mn-lt"/>
              </a:rPr>
              <a:t>mercurial</a:t>
            </a:r>
          </a:p>
          <a:p>
            <a:r>
              <a:rPr lang="en-US" altLang="zh-TW" sz="1600" dirty="0">
                <a:latin typeface="+mn-lt"/>
              </a:rPr>
              <a:t>$ </a:t>
            </a:r>
            <a:r>
              <a:rPr lang="en-US" altLang="zh-TW" sz="1600" dirty="0" err="1">
                <a:latin typeface="+mn-lt"/>
              </a:rPr>
              <a:t>mbed</a:t>
            </a:r>
            <a:r>
              <a:rPr lang="en-US" altLang="zh-TW" sz="1600" dirty="0">
                <a:latin typeface="+mn-lt"/>
              </a:rPr>
              <a:t> add https://os.mbed.com/users/wim/code/TextLCD/</a:t>
            </a:r>
            <a:endParaRPr lang="zh-TW" altLang="en-US" sz="1600" dirty="0">
              <a:latin typeface="+mn-lt"/>
            </a:endParaRPr>
          </a:p>
        </p:txBody>
      </p:sp>
    </p:spTree>
    <p:extLst>
      <p:ext uri="{BB962C8B-B14F-4D97-AF65-F5344CB8AC3E}">
        <p14:creationId xmlns:p14="http://schemas.microsoft.com/office/powerpoint/2010/main" val="855363061"/>
      </p:ext>
    </p:extLst>
  </p:cSld>
  <p:clrMapOvr>
    <a:masterClrMapping/>
  </p:clrMapOvr>
  <p:transition spd="med">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75193035-C267-A548-ACFE-C884D68E4B2C}"/>
              </a:ext>
            </a:extLst>
          </p:cNvPr>
          <p:cNvSpPr>
            <a:spLocks noGrp="1"/>
          </p:cNvSpPr>
          <p:nvPr>
            <p:ph type="title"/>
          </p:nvPr>
        </p:nvSpPr>
        <p:spPr/>
        <p:txBody>
          <a:bodyPr/>
          <a:lstStyle/>
          <a:p>
            <a:r>
              <a:rPr lang="en-US" altLang="zh-TW" dirty="0"/>
              <a:t>Another </a:t>
            </a:r>
            <a:r>
              <a:rPr lang="en-US" altLang="zh-TW" dirty="0" err="1"/>
              <a:t>mbed</a:t>
            </a:r>
            <a:r>
              <a:rPr lang="en-US" altLang="zh-TW" dirty="0"/>
              <a:t> </a:t>
            </a:r>
            <a:r>
              <a:rPr lang="en-US" altLang="zh-TW" dirty="0" err="1"/>
              <a:t>TextLCD</a:t>
            </a:r>
            <a:r>
              <a:rPr lang="en-US" altLang="zh-TW" dirty="0"/>
              <a:t> example</a:t>
            </a:r>
            <a:endParaRPr kumimoji="1" lang="zh-TW" altLang="en-US" dirty="0"/>
          </a:p>
        </p:txBody>
      </p:sp>
      <p:sp>
        <p:nvSpPr>
          <p:cNvPr id="3" name="內容版面配置區 2">
            <a:extLst>
              <a:ext uri="{FF2B5EF4-FFF2-40B4-BE49-F238E27FC236}">
                <a16:creationId xmlns="" xmlns:a16="http://schemas.microsoft.com/office/drawing/2014/main" id="{D7203F23-99C4-D947-A170-256D15D64D25}"/>
              </a:ext>
            </a:extLst>
          </p:cNvPr>
          <p:cNvSpPr>
            <a:spLocks noGrp="1"/>
          </p:cNvSpPr>
          <p:nvPr>
            <p:ph idx="1"/>
          </p:nvPr>
        </p:nvSpPr>
        <p:spPr>
          <a:xfrm>
            <a:off x="457200" y="1719263"/>
            <a:ext cx="8229600" cy="4910138"/>
          </a:xfrm>
        </p:spPr>
        <p:txBody>
          <a:bodyPr>
            <a:normAutofit fontScale="55000" lnSpcReduction="20000"/>
          </a:bodyPr>
          <a:lstStyle/>
          <a:p>
            <a:pPr marL="0" indent="0">
              <a:buNone/>
            </a:pPr>
            <a:r>
              <a:rPr lang="en-US" altLang="zh-TW" i="1" dirty="0">
                <a:solidFill>
                  <a:srgbClr val="60A0B0"/>
                </a:solidFill>
                <a:latin typeface="Calibri" panose="020F0502020204030204" pitchFamily="34" charset="0"/>
                <a:cs typeface="Calibri" panose="020F0502020204030204" pitchFamily="34" charset="0"/>
              </a:rPr>
              <a:t>/* Program Example 8.6: LCD Counter example: The example below displays a count variable on the LCD display. The count variable increments every second.*/</a:t>
            </a:r>
          </a:p>
          <a:p>
            <a:pPr marL="0" indent="0">
              <a:buNone/>
            </a:pPr>
            <a:r>
              <a:rPr lang="en-US" altLang="zh-TW" dirty="0">
                <a:solidFill>
                  <a:srgbClr val="007020"/>
                </a:solidFill>
                <a:latin typeface="Calibri" panose="020F0502020204030204" pitchFamily="34" charset="0"/>
                <a:cs typeface="Calibri" panose="020F0502020204030204" pitchFamily="34" charset="0"/>
              </a:rPr>
              <a:t>#include "</a:t>
            </a:r>
            <a:r>
              <a:rPr lang="en-US" altLang="zh-TW" dirty="0" err="1">
                <a:solidFill>
                  <a:srgbClr val="007020"/>
                </a:solidFill>
                <a:latin typeface="Calibri" panose="020F0502020204030204" pitchFamily="34" charset="0"/>
                <a:cs typeface="Calibri" panose="020F0502020204030204" pitchFamily="34" charset="0"/>
              </a:rPr>
              <a:t>mbed.h</a:t>
            </a:r>
            <a:r>
              <a:rPr lang="en-US" altLang="zh-TW" dirty="0">
                <a:solidFill>
                  <a:srgbClr val="007020"/>
                </a:solidFill>
                <a:latin typeface="Calibri" panose="020F0502020204030204" pitchFamily="34" charset="0"/>
                <a:cs typeface="Calibri" panose="020F0502020204030204" pitchFamily="34" charset="0"/>
              </a:rPr>
              <a:t>"</a:t>
            </a:r>
          </a:p>
          <a:p>
            <a:pPr marL="0" indent="0">
              <a:buNone/>
            </a:pPr>
            <a:r>
              <a:rPr lang="en-US" altLang="zh-TW" dirty="0">
                <a:solidFill>
                  <a:srgbClr val="007020"/>
                </a:solidFill>
                <a:latin typeface="Calibri" panose="020F0502020204030204" pitchFamily="34" charset="0"/>
                <a:cs typeface="Calibri" panose="020F0502020204030204" pitchFamily="34" charset="0"/>
              </a:rPr>
              <a:t>#include "</a:t>
            </a:r>
            <a:r>
              <a:rPr lang="en-US" altLang="zh-TW" dirty="0" err="1">
                <a:solidFill>
                  <a:srgbClr val="007020"/>
                </a:solidFill>
                <a:latin typeface="Calibri" panose="020F0502020204030204" pitchFamily="34" charset="0"/>
                <a:cs typeface="Calibri" panose="020F0502020204030204" pitchFamily="34" charset="0"/>
              </a:rPr>
              <a:t>TextLCD.h</a:t>
            </a:r>
            <a:r>
              <a:rPr lang="en-US" altLang="zh-TW" dirty="0">
                <a:solidFill>
                  <a:srgbClr val="007020"/>
                </a:solidFill>
                <a:latin typeface="Calibri" panose="020F0502020204030204" pitchFamily="34" charset="0"/>
                <a:cs typeface="Calibri" panose="020F0502020204030204" pitchFamily="34" charset="0"/>
              </a:rPr>
              <a:t>"</a:t>
            </a:r>
          </a:p>
          <a:p>
            <a:pPr marL="0" indent="0">
              <a:buNone/>
            </a:pPr>
            <a:r>
              <a:rPr lang="en-US" dirty="0" err="1" smtClean="0"/>
              <a:t>DigitalOut</a:t>
            </a:r>
            <a:r>
              <a:rPr lang="en-US" dirty="0" smtClean="0"/>
              <a:t> led(LED_RED);</a:t>
            </a:r>
            <a:endParaRPr lang="zh-TW" altLang="en-US" dirty="0">
              <a:latin typeface="Calibri" panose="020F0502020204030204" pitchFamily="34" charset="0"/>
              <a:cs typeface="Calibri" panose="020F0502020204030204" pitchFamily="34" charset="0"/>
            </a:endParaRPr>
          </a:p>
          <a:p>
            <a:pPr marL="0" indent="0">
              <a:buNone/>
            </a:pPr>
            <a:r>
              <a:rPr lang="en-US" altLang="zh-TW" dirty="0" err="1">
                <a:latin typeface="Calibri" panose="020F0502020204030204" pitchFamily="34" charset="0"/>
                <a:cs typeface="Calibri" panose="020F0502020204030204" pitchFamily="34" charset="0"/>
              </a:rPr>
              <a:t>TextLCD</a:t>
            </a:r>
            <a:r>
              <a:rPr lang="en-US" altLang="zh-TW" dirty="0">
                <a:latin typeface="Calibri" panose="020F0502020204030204" pitchFamily="34" charset="0"/>
                <a:cs typeface="Calibri" panose="020F0502020204030204" pitchFamily="34" charset="0"/>
              </a:rPr>
              <a:t> </a:t>
            </a:r>
            <a:r>
              <a:rPr lang="en-US" altLang="zh-TW" dirty="0" err="1">
                <a:solidFill>
                  <a:srgbClr val="06287E"/>
                </a:solidFill>
                <a:latin typeface="Calibri" panose="020F0502020204030204" pitchFamily="34" charset="0"/>
                <a:cs typeface="Calibri" panose="020F0502020204030204" pitchFamily="34" charset="0"/>
              </a:rPr>
              <a:t>lcd</a:t>
            </a:r>
            <a:r>
              <a:rPr lang="en-US" altLang="zh-TW" dirty="0">
                <a:solidFill>
                  <a:srgbClr val="06287E"/>
                </a:solidFill>
                <a:latin typeface="Calibri" panose="020F0502020204030204" pitchFamily="34" charset="0"/>
                <a:cs typeface="Calibri" panose="020F0502020204030204" pitchFamily="34" charset="0"/>
              </a:rPr>
              <a:t>(D2, D3, D4, D5, D6, D7); </a:t>
            </a:r>
            <a:r>
              <a:rPr lang="en-US" altLang="zh-TW" i="1" dirty="0">
                <a:solidFill>
                  <a:srgbClr val="60A0B0"/>
                </a:solidFill>
                <a:latin typeface="Calibri" panose="020F0502020204030204" pitchFamily="34" charset="0"/>
                <a:cs typeface="Calibri" panose="020F0502020204030204" pitchFamily="34" charset="0"/>
              </a:rPr>
              <a:t>//// RS, E, DB4-DB7</a:t>
            </a:r>
          </a:p>
          <a:p>
            <a:pPr marL="0" indent="0">
              <a:buNone/>
            </a:pPr>
            <a:r>
              <a:rPr lang="en-US" altLang="zh-TW" dirty="0" err="1">
                <a:solidFill>
                  <a:srgbClr val="902000"/>
                </a:solidFill>
                <a:latin typeface="Calibri" panose="020F0502020204030204" pitchFamily="34" charset="0"/>
                <a:cs typeface="Calibri" panose="020F0502020204030204" pitchFamily="34" charset="0"/>
              </a:rPr>
              <a:t>int</a:t>
            </a:r>
            <a:r>
              <a:rPr lang="en-US" altLang="zh-TW" dirty="0">
                <a:solidFill>
                  <a:srgbClr val="902000"/>
                </a:solidFill>
                <a:latin typeface="Calibri" panose="020F0502020204030204" pitchFamily="34" charset="0"/>
                <a:cs typeface="Calibri" panose="020F0502020204030204" pitchFamily="34" charset="0"/>
              </a:rPr>
              <a:t> x </a:t>
            </a:r>
            <a:r>
              <a:rPr lang="en-US" altLang="zh-TW" dirty="0">
                <a:solidFill>
                  <a:srgbClr val="666666"/>
                </a:solidFill>
                <a:latin typeface="Calibri" panose="020F0502020204030204" pitchFamily="34" charset="0"/>
                <a:cs typeface="Calibri" panose="020F0502020204030204" pitchFamily="34" charset="0"/>
              </a:rPr>
              <a:t>= </a:t>
            </a:r>
            <a:r>
              <a:rPr lang="en-US" altLang="zh-TW" dirty="0">
                <a:solidFill>
                  <a:srgbClr val="40A070"/>
                </a:solidFill>
                <a:latin typeface="Calibri" panose="020F0502020204030204" pitchFamily="34" charset="0"/>
                <a:cs typeface="Calibri" panose="020F0502020204030204" pitchFamily="34" charset="0"/>
              </a:rPr>
              <a:t>0;</a:t>
            </a:r>
            <a:endParaRPr lang="zh-TW" altLang="en-US" dirty="0">
              <a:latin typeface="Calibri" panose="020F0502020204030204" pitchFamily="34" charset="0"/>
              <a:cs typeface="Calibri" panose="020F0502020204030204" pitchFamily="34" charset="0"/>
            </a:endParaRPr>
          </a:p>
          <a:p>
            <a:pPr marL="0" indent="0">
              <a:buNone/>
            </a:pPr>
            <a:r>
              <a:rPr lang="en-US" altLang="zh-TW" dirty="0" err="1">
                <a:solidFill>
                  <a:srgbClr val="902000"/>
                </a:solidFill>
                <a:latin typeface="Calibri" panose="020F0502020204030204" pitchFamily="34" charset="0"/>
                <a:cs typeface="Calibri" panose="020F0502020204030204" pitchFamily="34" charset="0"/>
              </a:rPr>
              <a:t>int</a:t>
            </a:r>
            <a:r>
              <a:rPr lang="en-US" altLang="zh-TW" dirty="0">
                <a:solidFill>
                  <a:srgbClr val="902000"/>
                </a:solidFill>
                <a:latin typeface="Calibri" panose="020F0502020204030204" pitchFamily="34" charset="0"/>
                <a:cs typeface="Calibri" panose="020F0502020204030204" pitchFamily="34" charset="0"/>
              </a:rPr>
              <a:t> </a:t>
            </a:r>
            <a:r>
              <a:rPr lang="en-US" altLang="zh-TW" dirty="0">
                <a:solidFill>
                  <a:srgbClr val="06287E"/>
                </a:solidFill>
                <a:latin typeface="Calibri" panose="020F0502020204030204" pitchFamily="34" charset="0"/>
                <a:cs typeface="Calibri" panose="020F0502020204030204" pitchFamily="34" charset="0"/>
              </a:rPr>
              <a:t>main()</a:t>
            </a:r>
          </a:p>
          <a:p>
            <a:pPr marL="0" indent="0">
              <a:buNone/>
            </a:pPr>
            <a:r>
              <a:rPr lang="en-US" altLang="zh-TW" dirty="0">
                <a:latin typeface="Calibri" panose="020F0502020204030204" pitchFamily="34" charset="0"/>
                <a:cs typeface="Calibri" panose="020F0502020204030204" pitchFamily="34" charset="0"/>
              </a:rPr>
              <a:t>{</a:t>
            </a:r>
          </a:p>
          <a:p>
            <a:pPr marL="0" indent="0">
              <a:buNone/>
            </a:pPr>
            <a:r>
              <a:rPr lang="en-US" altLang="zh-TW" dirty="0">
                <a:latin typeface="Calibri" panose="020F0502020204030204" pitchFamily="34" charset="0"/>
                <a:cs typeface="Calibri" panose="020F0502020204030204" pitchFamily="34" charset="0"/>
              </a:rPr>
              <a:t>    </a:t>
            </a:r>
            <a:r>
              <a:rPr lang="en-US" altLang="zh-TW" dirty="0" err="1">
                <a:latin typeface="Calibri" panose="020F0502020204030204" pitchFamily="34" charset="0"/>
                <a:cs typeface="Calibri" panose="020F0502020204030204" pitchFamily="34" charset="0"/>
              </a:rPr>
              <a:t>lcd.printf</a:t>
            </a:r>
            <a:r>
              <a:rPr lang="en-US" altLang="zh-TW" dirty="0" smtClean="0">
                <a:latin typeface="Calibri" panose="020F0502020204030204" pitchFamily="34" charset="0"/>
                <a:cs typeface="Calibri" panose="020F0502020204030204" pitchFamily="34" charset="0"/>
              </a:rPr>
              <a:t>(</a:t>
            </a:r>
            <a:r>
              <a:rPr lang="en-US" altLang="zh-TW" dirty="0" smtClean="0">
                <a:solidFill>
                  <a:srgbClr val="4070A0"/>
                </a:solidFill>
                <a:latin typeface="Calibri" panose="020F0502020204030204" pitchFamily="34" charset="0"/>
                <a:cs typeface="Calibri" panose="020F0502020204030204" pitchFamily="34" charset="0"/>
              </a:rPr>
              <a:t>"</a:t>
            </a:r>
            <a:r>
              <a:rPr lang="en-US" dirty="0" smtClean="0">
                <a:solidFill>
                  <a:srgbClr val="0070C0"/>
                </a:solidFill>
              </a:rPr>
              <a:t>Hello World!</a:t>
            </a:r>
            <a:r>
              <a:rPr lang="en-US" b="1" dirty="0" smtClean="0">
                <a:solidFill>
                  <a:srgbClr val="0070C0"/>
                </a:solidFill>
              </a:rPr>
              <a:t>\n</a:t>
            </a:r>
            <a:r>
              <a:rPr lang="en-US" altLang="zh-TW" dirty="0" smtClean="0">
                <a:solidFill>
                  <a:srgbClr val="4070A0"/>
                </a:solidFill>
                <a:latin typeface="Calibri" panose="020F0502020204030204" pitchFamily="34" charset="0"/>
                <a:cs typeface="Calibri" panose="020F0502020204030204" pitchFamily="34" charset="0"/>
              </a:rPr>
              <a:t>");</a:t>
            </a:r>
            <a:endParaRPr lang="en-US" altLang="zh-TW" dirty="0">
              <a:solidFill>
                <a:srgbClr val="4070A0"/>
              </a:solidFill>
              <a:latin typeface="Calibri" panose="020F0502020204030204" pitchFamily="34" charset="0"/>
              <a:cs typeface="Calibri" panose="020F0502020204030204" pitchFamily="34" charset="0"/>
            </a:endParaRPr>
          </a:p>
          <a:p>
            <a:pPr marL="0" indent="0">
              <a:buNone/>
            </a:pPr>
            <a:r>
              <a:rPr lang="en-US" altLang="zh-TW" dirty="0">
                <a:latin typeface="Calibri" panose="020F0502020204030204" pitchFamily="34" charset="0"/>
                <a:cs typeface="Calibri" panose="020F0502020204030204" pitchFamily="34" charset="0"/>
              </a:rPr>
              <a:t>    </a:t>
            </a:r>
            <a:r>
              <a:rPr lang="en-US" altLang="zh-TW" b="1" dirty="0">
                <a:solidFill>
                  <a:srgbClr val="007020"/>
                </a:solidFill>
                <a:latin typeface="Calibri" panose="020F0502020204030204" pitchFamily="34" charset="0"/>
                <a:cs typeface="Calibri" panose="020F0502020204030204" pitchFamily="34" charset="0"/>
              </a:rPr>
              <a:t>while (</a:t>
            </a:r>
            <a:r>
              <a:rPr lang="en-US" altLang="zh-TW" b="1" dirty="0">
                <a:solidFill>
                  <a:srgbClr val="40A070"/>
                </a:solidFill>
                <a:latin typeface="Calibri" panose="020F0502020204030204" pitchFamily="34" charset="0"/>
                <a:cs typeface="Calibri" panose="020F0502020204030204" pitchFamily="34" charset="0"/>
              </a:rPr>
              <a:t>1)</a:t>
            </a:r>
            <a:r>
              <a:rPr lang="zh-TW" altLang="en-US" dirty="0">
                <a:latin typeface="Calibri" panose="020F0502020204030204" pitchFamily="34" charset="0"/>
                <a:cs typeface="Calibri" panose="020F0502020204030204" pitchFamily="34" charset="0"/>
              </a:rPr>
              <a:t> </a:t>
            </a:r>
            <a:r>
              <a:rPr lang="en-US" altLang="zh-TW" dirty="0">
                <a:latin typeface="Calibri" panose="020F0502020204030204" pitchFamily="34" charset="0"/>
                <a:cs typeface="Calibri" panose="020F0502020204030204" pitchFamily="34" charset="0"/>
              </a:rPr>
              <a:t>{</a:t>
            </a:r>
          </a:p>
          <a:p>
            <a:pPr marL="0" indent="0">
              <a:buNone/>
            </a:pPr>
            <a:r>
              <a:rPr lang="en-US" altLang="zh-TW" dirty="0" smtClean="0">
                <a:latin typeface="Calibri" panose="020F0502020204030204" pitchFamily="34" charset="0"/>
                <a:cs typeface="Calibri" panose="020F0502020204030204" pitchFamily="34" charset="0"/>
              </a:rPr>
              <a:t>        </a:t>
            </a:r>
            <a:r>
              <a:rPr lang="en-US" dirty="0" smtClean="0"/>
              <a:t>led = !led;          </a:t>
            </a:r>
            <a:r>
              <a:rPr lang="en-US" i="1" dirty="0" smtClean="0"/>
              <a:t>// toggle led</a:t>
            </a:r>
            <a:r>
              <a:rPr lang="en-US" altLang="zh-TW" dirty="0" smtClean="0">
                <a:latin typeface="Calibri" panose="020F0502020204030204" pitchFamily="34" charset="0"/>
                <a:cs typeface="Calibri" panose="020F0502020204030204" pitchFamily="34" charset="0"/>
              </a:rPr>
              <a:t>        </a:t>
            </a:r>
          </a:p>
          <a:p>
            <a:pPr marL="0" indent="0">
              <a:buNone/>
            </a:pPr>
            <a:r>
              <a:rPr lang="en-US" altLang="zh-TW" dirty="0" smtClean="0">
                <a:latin typeface="Calibri" panose="020F0502020204030204" pitchFamily="34" charset="0"/>
                <a:cs typeface="Calibri" panose="020F0502020204030204" pitchFamily="34" charset="0"/>
              </a:rPr>
              <a:t>        </a:t>
            </a:r>
            <a:r>
              <a:rPr lang="en-US" altLang="zh-TW" dirty="0" err="1" smtClean="0">
                <a:latin typeface="Calibri" panose="020F0502020204030204" pitchFamily="34" charset="0"/>
                <a:cs typeface="Calibri" panose="020F0502020204030204" pitchFamily="34" charset="0"/>
              </a:rPr>
              <a:t>lcd.locate</a:t>
            </a:r>
            <a:r>
              <a:rPr lang="en-US" altLang="zh-TW" dirty="0" smtClean="0">
                <a:latin typeface="Calibri" panose="020F0502020204030204" pitchFamily="34" charset="0"/>
                <a:cs typeface="Calibri" panose="020F0502020204030204" pitchFamily="34" charset="0"/>
              </a:rPr>
              <a:t>(</a:t>
            </a:r>
            <a:r>
              <a:rPr lang="en-US" altLang="zh-TW" dirty="0" smtClean="0">
                <a:solidFill>
                  <a:srgbClr val="40A070"/>
                </a:solidFill>
                <a:latin typeface="Calibri" panose="020F0502020204030204" pitchFamily="34" charset="0"/>
                <a:cs typeface="Calibri" panose="020F0502020204030204" pitchFamily="34" charset="0"/>
              </a:rPr>
              <a:t>5</a:t>
            </a:r>
            <a:r>
              <a:rPr lang="en-US" altLang="zh-TW" dirty="0">
                <a:solidFill>
                  <a:srgbClr val="40A070"/>
                </a:solidFill>
                <a:latin typeface="Calibri" panose="020F0502020204030204" pitchFamily="34" charset="0"/>
                <a:cs typeface="Calibri" panose="020F0502020204030204" pitchFamily="34" charset="0"/>
              </a:rPr>
              <a:t>, 1);</a:t>
            </a:r>
          </a:p>
          <a:p>
            <a:pPr marL="0" indent="0">
              <a:buNone/>
            </a:pPr>
            <a:r>
              <a:rPr lang="en-US" altLang="zh-TW" dirty="0">
                <a:latin typeface="Calibri" panose="020F0502020204030204" pitchFamily="34" charset="0"/>
                <a:cs typeface="Calibri" panose="020F0502020204030204" pitchFamily="34" charset="0"/>
              </a:rPr>
              <a:t>        </a:t>
            </a:r>
            <a:r>
              <a:rPr lang="en-US" altLang="zh-TW" dirty="0" err="1">
                <a:latin typeface="Calibri" panose="020F0502020204030204" pitchFamily="34" charset="0"/>
                <a:cs typeface="Calibri" panose="020F0502020204030204" pitchFamily="34" charset="0"/>
              </a:rPr>
              <a:t>lcd.printf</a:t>
            </a:r>
            <a:r>
              <a:rPr lang="en-US" altLang="zh-TW" dirty="0" smtClean="0">
                <a:latin typeface="Calibri" panose="020F0502020204030204" pitchFamily="34" charset="0"/>
                <a:cs typeface="Calibri" panose="020F0502020204030204" pitchFamily="34" charset="0"/>
              </a:rPr>
              <a:t>(</a:t>
            </a:r>
            <a:r>
              <a:rPr lang="en-US" altLang="zh-TW" dirty="0" smtClean="0">
                <a:solidFill>
                  <a:srgbClr val="4070A0"/>
                </a:solidFill>
                <a:latin typeface="Calibri" panose="020F0502020204030204" pitchFamily="34" charset="0"/>
                <a:cs typeface="Calibri" panose="020F0502020204030204" pitchFamily="34" charset="0"/>
              </a:rPr>
              <a:t>"%5i</a:t>
            </a:r>
            <a:r>
              <a:rPr lang="en-US" altLang="zh-TW" dirty="0">
                <a:solidFill>
                  <a:srgbClr val="4070A0"/>
                </a:solidFill>
                <a:latin typeface="Calibri" panose="020F0502020204030204" pitchFamily="34" charset="0"/>
                <a:cs typeface="Calibri" panose="020F0502020204030204" pitchFamily="34" charset="0"/>
              </a:rPr>
              <a:t>", x</a:t>
            </a:r>
            <a:r>
              <a:rPr lang="en-US" altLang="zh-TW" dirty="0" smtClean="0">
                <a:solidFill>
                  <a:srgbClr val="4070A0"/>
                </a:solidFill>
                <a:latin typeface="Calibri" panose="020F0502020204030204" pitchFamily="34" charset="0"/>
                <a:cs typeface="Calibri" panose="020F0502020204030204" pitchFamily="34" charset="0"/>
              </a:rPr>
              <a:t>);   </a:t>
            </a:r>
            <a:r>
              <a:rPr lang="en-US" i="1" dirty="0" smtClean="0"/>
              <a:t>//</a:t>
            </a:r>
            <a:r>
              <a:rPr lang="en-US" i="1" dirty="0" err="1" smtClean="0"/>
              <a:t>conuter</a:t>
            </a:r>
            <a:r>
              <a:rPr lang="en-US" i="1" dirty="0" smtClean="0"/>
              <a:t> display</a:t>
            </a:r>
            <a:endParaRPr lang="en-US" altLang="zh-TW" dirty="0">
              <a:solidFill>
                <a:srgbClr val="4070A0"/>
              </a:solidFill>
              <a:latin typeface="Calibri" panose="020F0502020204030204" pitchFamily="34" charset="0"/>
              <a:cs typeface="Calibri" panose="020F0502020204030204" pitchFamily="34" charset="0"/>
            </a:endParaRPr>
          </a:p>
          <a:p>
            <a:pPr marL="0" indent="0">
              <a:buNone/>
            </a:pPr>
            <a:r>
              <a:rPr lang="en-US" altLang="zh-TW" dirty="0">
                <a:latin typeface="Calibri" panose="020F0502020204030204" pitchFamily="34" charset="0"/>
                <a:cs typeface="Calibri" panose="020F0502020204030204" pitchFamily="34" charset="0"/>
              </a:rPr>
              <a:t>        wait(</a:t>
            </a:r>
            <a:r>
              <a:rPr lang="en-US" altLang="zh-TW" dirty="0">
                <a:solidFill>
                  <a:srgbClr val="40A070"/>
                </a:solidFill>
                <a:latin typeface="Calibri" panose="020F0502020204030204" pitchFamily="34" charset="0"/>
                <a:cs typeface="Calibri" panose="020F0502020204030204" pitchFamily="34" charset="0"/>
              </a:rPr>
              <a:t>1);</a:t>
            </a:r>
          </a:p>
          <a:p>
            <a:pPr marL="0" indent="0">
              <a:buNone/>
            </a:pPr>
            <a:r>
              <a:rPr lang="en-US" altLang="zh-TW" dirty="0">
                <a:latin typeface="Calibri" panose="020F0502020204030204" pitchFamily="34" charset="0"/>
                <a:cs typeface="Calibri" panose="020F0502020204030204" pitchFamily="34" charset="0"/>
              </a:rPr>
              <a:t>        x</a:t>
            </a:r>
            <a:r>
              <a:rPr lang="en-US" altLang="zh-TW" dirty="0">
                <a:solidFill>
                  <a:srgbClr val="666666"/>
                </a:solidFill>
                <a:latin typeface="Calibri" panose="020F0502020204030204" pitchFamily="34" charset="0"/>
                <a:cs typeface="Calibri" panose="020F0502020204030204" pitchFamily="34" charset="0"/>
              </a:rPr>
              <a:t>++;</a:t>
            </a:r>
          </a:p>
          <a:p>
            <a:pPr marL="0" indent="0">
              <a:buNone/>
            </a:pPr>
            <a:r>
              <a:rPr lang="zh-TW" altLang="en-US" dirty="0">
                <a:latin typeface="Calibri" panose="020F0502020204030204" pitchFamily="34" charset="0"/>
                <a:cs typeface="Calibri" panose="020F0502020204030204" pitchFamily="34" charset="0"/>
              </a:rPr>
              <a:t>    </a:t>
            </a:r>
            <a:r>
              <a:rPr lang="en-US" altLang="zh-TW" dirty="0">
                <a:latin typeface="Calibri" panose="020F0502020204030204" pitchFamily="34" charset="0"/>
                <a:cs typeface="Calibri" panose="020F0502020204030204" pitchFamily="34" charset="0"/>
              </a:rPr>
              <a:t>}</a:t>
            </a:r>
          </a:p>
          <a:p>
            <a:pPr marL="0" indent="0">
              <a:buNone/>
            </a:pPr>
            <a:r>
              <a:rPr lang="en-US" altLang="zh-TW" dirty="0">
                <a:latin typeface="Calibri" panose="020F0502020204030204" pitchFamily="34" charset="0"/>
                <a:cs typeface="Calibri" panose="020F0502020204030204" pitchFamily="34" charset="0"/>
              </a:rPr>
              <a:t>}</a:t>
            </a:r>
            <a:endParaRPr kumimoji="1" lang="zh-TW" altLang="en-US" dirty="0"/>
          </a:p>
        </p:txBody>
      </p:sp>
      <p:sp>
        <p:nvSpPr>
          <p:cNvPr id="4" name="投影片編號版面配置區 3">
            <a:extLst>
              <a:ext uri="{FF2B5EF4-FFF2-40B4-BE49-F238E27FC236}">
                <a16:creationId xmlns="" xmlns:a16="http://schemas.microsoft.com/office/drawing/2014/main" id="{FF4412F5-063B-9041-BF06-66854A7295BB}"/>
              </a:ext>
            </a:extLst>
          </p:cNvPr>
          <p:cNvSpPr>
            <a:spLocks noGrp="1"/>
          </p:cNvSpPr>
          <p:nvPr>
            <p:ph type="sldNum" sz="quarter" idx="12"/>
          </p:nvPr>
        </p:nvSpPr>
        <p:spPr/>
        <p:txBody>
          <a:bodyPr/>
          <a:lstStyle/>
          <a:p>
            <a:fld id="{B6E0B0A6-70CB-4CB1-BAEB-8949881E3F44}" type="slidenum">
              <a:rPr lang="en-US" altLang="zh-TW" smtClean="0"/>
              <a:pPr/>
              <a:t>37</a:t>
            </a:fld>
            <a:endParaRPr lang="en-US" altLang="zh-TW"/>
          </a:p>
        </p:txBody>
      </p:sp>
    </p:spTree>
    <p:extLst>
      <p:ext uri="{BB962C8B-B14F-4D97-AF65-F5344CB8AC3E}">
        <p14:creationId xmlns:p14="http://schemas.microsoft.com/office/powerpoint/2010/main" val="1007175707"/>
      </p:ext>
    </p:extLst>
  </p:cSld>
  <p:clrMapOvr>
    <a:masterClrMapping/>
  </p:clrMapOvr>
  <p:transition spd="med">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75193035-C267-A548-ACFE-C884D68E4B2C}"/>
              </a:ext>
            </a:extLst>
          </p:cNvPr>
          <p:cNvSpPr>
            <a:spLocks noGrp="1"/>
          </p:cNvSpPr>
          <p:nvPr>
            <p:ph type="title"/>
          </p:nvPr>
        </p:nvSpPr>
        <p:spPr/>
        <p:txBody>
          <a:bodyPr/>
          <a:lstStyle/>
          <a:p>
            <a:r>
              <a:rPr lang="en-US" altLang="zh-TW" dirty="0" err="1"/>
              <a:t>mbed</a:t>
            </a:r>
            <a:r>
              <a:rPr lang="en-US" altLang="zh-TW" dirty="0"/>
              <a:t> </a:t>
            </a:r>
            <a:r>
              <a:rPr lang="en-US" altLang="zh-TW" dirty="0" err="1"/>
              <a:t>TextLCD</a:t>
            </a:r>
            <a:r>
              <a:rPr lang="en-US" altLang="zh-TW" dirty="0"/>
              <a:t> example to display ADC values</a:t>
            </a:r>
            <a:endParaRPr kumimoji="1" lang="zh-TW" altLang="en-US" dirty="0"/>
          </a:p>
        </p:txBody>
      </p:sp>
      <p:sp>
        <p:nvSpPr>
          <p:cNvPr id="3" name="內容版面配置區 2">
            <a:extLst>
              <a:ext uri="{FF2B5EF4-FFF2-40B4-BE49-F238E27FC236}">
                <a16:creationId xmlns="" xmlns:a16="http://schemas.microsoft.com/office/drawing/2014/main" id="{D7203F23-99C4-D947-A170-256D15D64D25}"/>
              </a:ext>
            </a:extLst>
          </p:cNvPr>
          <p:cNvSpPr>
            <a:spLocks noGrp="1"/>
          </p:cNvSpPr>
          <p:nvPr>
            <p:ph idx="1"/>
          </p:nvPr>
        </p:nvSpPr>
        <p:spPr>
          <a:xfrm>
            <a:off x="457200" y="1719262"/>
            <a:ext cx="8229600" cy="5138737"/>
          </a:xfrm>
        </p:spPr>
        <p:txBody>
          <a:bodyPr>
            <a:normAutofit fontScale="70000" lnSpcReduction="20000"/>
          </a:bodyPr>
          <a:lstStyle/>
          <a:p>
            <a:pPr marL="0" indent="0">
              <a:buNone/>
            </a:pPr>
            <a:r>
              <a:rPr lang="en-US" altLang="zh-TW" i="1" dirty="0">
                <a:solidFill>
                  <a:srgbClr val="60A0B0"/>
                </a:solidFill>
                <a:latin typeface="Calibri" panose="020F0502020204030204" pitchFamily="34" charset="0"/>
                <a:cs typeface="Calibri" panose="020F0502020204030204" pitchFamily="34" charset="0"/>
              </a:rPr>
              <a:t>/*Program Example 8.7: Display analog input data */</a:t>
            </a:r>
          </a:p>
          <a:p>
            <a:pPr marL="0" indent="0">
              <a:buNone/>
            </a:pPr>
            <a:r>
              <a:rPr lang="en-US" altLang="zh-TW" dirty="0">
                <a:solidFill>
                  <a:srgbClr val="007020"/>
                </a:solidFill>
                <a:latin typeface="Calibri" panose="020F0502020204030204" pitchFamily="34" charset="0"/>
                <a:cs typeface="Calibri" panose="020F0502020204030204" pitchFamily="34" charset="0"/>
              </a:rPr>
              <a:t>#include "</a:t>
            </a:r>
            <a:r>
              <a:rPr lang="en-US" altLang="zh-TW" dirty="0" err="1">
                <a:solidFill>
                  <a:srgbClr val="007020"/>
                </a:solidFill>
                <a:latin typeface="Calibri" panose="020F0502020204030204" pitchFamily="34" charset="0"/>
                <a:cs typeface="Calibri" panose="020F0502020204030204" pitchFamily="34" charset="0"/>
              </a:rPr>
              <a:t>mbed.h</a:t>
            </a:r>
            <a:r>
              <a:rPr lang="en-US" altLang="zh-TW" dirty="0">
                <a:solidFill>
                  <a:srgbClr val="007020"/>
                </a:solidFill>
                <a:latin typeface="Calibri" panose="020F0502020204030204" pitchFamily="34" charset="0"/>
                <a:cs typeface="Calibri" panose="020F0502020204030204" pitchFamily="34" charset="0"/>
              </a:rPr>
              <a:t>"</a:t>
            </a:r>
          </a:p>
          <a:p>
            <a:pPr marL="0" indent="0">
              <a:buNone/>
            </a:pPr>
            <a:r>
              <a:rPr lang="en-US" altLang="zh-TW" dirty="0">
                <a:solidFill>
                  <a:srgbClr val="007020"/>
                </a:solidFill>
                <a:latin typeface="Calibri" panose="020F0502020204030204" pitchFamily="34" charset="0"/>
                <a:cs typeface="Calibri" panose="020F0502020204030204" pitchFamily="34" charset="0"/>
              </a:rPr>
              <a:t>#include "</a:t>
            </a:r>
            <a:r>
              <a:rPr lang="en-US" altLang="zh-TW" dirty="0" err="1">
                <a:solidFill>
                  <a:srgbClr val="007020"/>
                </a:solidFill>
                <a:latin typeface="Calibri" panose="020F0502020204030204" pitchFamily="34" charset="0"/>
                <a:cs typeface="Calibri" panose="020F0502020204030204" pitchFamily="34" charset="0"/>
              </a:rPr>
              <a:t>TextLCD.h</a:t>
            </a:r>
            <a:r>
              <a:rPr lang="en-US" altLang="zh-TW" dirty="0">
                <a:solidFill>
                  <a:srgbClr val="007020"/>
                </a:solidFill>
                <a:latin typeface="Calibri" panose="020F0502020204030204" pitchFamily="34" charset="0"/>
                <a:cs typeface="Calibri" panose="020F0502020204030204" pitchFamily="34" charset="0"/>
              </a:rPr>
              <a:t>"</a:t>
            </a:r>
            <a:endParaRPr lang="zh-TW" altLang="en-US" dirty="0">
              <a:latin typeface="Calibri" panose="020F0502020204030204" pitchFamily="34" charset="0"/>
              <a:cs typeface="Calibri" panose="020F0502020204030204" pitchFamily="34" charset="0"/>
            </a:endParaRPr>
          </a:p>
          <a:p>
            <a:pPr marL="0" indent="0">
              <a:buNone/>
            </a:pPr>
            <a:r>
              <a:rPr lang="en-US" altLang="zh-TW" dirty="0" err="1">
                <a:latin typeface="Calibri" panose="020F0502020204030204" pitchFamily="34" charset="0"/>
                <a:cs typeface="Calibri" panose="020F0502020204030204" pitchFamily="34" charset="0"/>
              </a:rPr>
              <a:t>TextLCD</a:t>
            </a:r>
            <a:r>
              <a:rPr lang="en-US" altLang="zh-TW" dirty="0">
                <a:latin typeface="Calibri" panose="020F0502020204030204" pitchFamily="34" charset="0"/>
                <a:cs typeface="Calibri" panose="020F0502020204030204" pitchFamily="34" charset="0"/>
              </a:rPr>
              <a:t> </a:t>
            </a:r>
            <a:r>
              <a:rPr lang="en-US" altLang="zh-TW" dirty="0" err="1">
                <a:solidFill>
                  <a:srgbClr val="06287E"/>
                </a:solidFill>
                <a:latin typeface="Calibri" panose="020F0502020204030204" pitchFamily="34" charset="0"/>
                <a:cs typeface="Calibri" panose="020F0502020204030204" pitchFamily="34" charset="0"/>
              </a:rPr>
              <a:t>lcd</a:t>
            </a:r>
            <a:r>
              <a:rPr lang="en-US" altLang="zh-TW" dirty="0">
                <a:solidFill>
                  <a:srgbClr val="06287E"/>
                </a:solidFill>
                <a:latin typeface="Calibri" panose="020F0502020204030204" pitchFamily="34" charset="0"/>
                <a:cs typeface="Calibri" panose="020F0502020204030204" pitchFamily="34" charset="0"/>
              </a:rPr>
              <a:t>(D2, D3, D4, D5, D6, D7); </a:t>
            </a:r>
            <a:endParaRPr lang="en-US" altLang="zh-TW" i="1" dirty="0">
              <a:solidFill>
                <a:srgbClr val="60A0B0"/>
              </a:solidFill>
              <a:latin typeface="Calibri" panose="020F0502020204030204" pitchFamily="34" charset="0"/>
              <a:cs typeface="Calibri" panose="020F0502020204030204" pitchFamily="34" charset="0"/>
            </a:endParaRPr>
          </a:p>
          <a:p>
            <a:pPr marL="0" indent="0">
              <a:buNone/>
            </a:pPr>
            <a:r>
              <a:rPr lang="en-US" altLang="zh-TW" dirty="0" err="1">
                <a:latin typeface="Calibri" panose="020F0502020204030204" pitchFamily="34" charset="0"/>
                <a:cs typeface="Calibri" panose="020F0502020204030204" pitchFamily="34" charset="0"/>
              </a:rPr>
              <a:t>AnalogIn</a:t>
            </a:r>
            <a:r>
              <a:rPr lang="en-US" altLang="zh-TW" dirty="0">
                <a:latin typeface="Calibri" panose="020F0502020204030204" pitchFamily="34" charset="0"/>
                <a:cs typeface="Calibri" panose="020F0502020204030204" pitchFamily="34" charset="0"/>
              </a:rPr>
              <a:t> </a:t>
            </a:r>
            <a:r>
              <a:rPr lang="en-US" altLang="zh-TW" dirty="0">
                <a:solidFill>
                  <a:srgbClr val="06287E"/>
                </a:solidFill>
                <a:latin typeface="Calibri" panose="020F0502020204030204" pitchFamily="34" charset="0"/>
                <a:cs typeface="Calibri" panose="020F0502020204030204" pitchFamily="34" charset="0"/>
              </a:rPr>
              <a:t>Ain(A0);</a:t>
            </a:r>
          </a:p>
          <a:p>
            <a:pPr marL="0" indent="0">
              <a:buNone/>
            </a:pPr>
            <a:r>
              <a:rPr lang="en-US" altLang="zh-TW" dirty="0">
                <a:solidFill>
                  <a:srgbClr val="902000"/>
                </a:solidFill>
                <a:latin typeface="Calibri" panose="020F0502020204030204" pitchFamily="34" charset="0"/>
                <a:cs typeface="Calibri" panose="020F0502020204030204" pitchFamily="34" charset="0"/>
              </a:rPr>
              <a:t>float </a:t>
            </a:r>
            <a:r>
              <a:rPr lang="en-US" altLang="zh-TW" dirty="0">
                <a:solidFill>
                  <a:srgbClr val="002060"/>
                </a:solidFill>
                <a:latin typeface="Calibri" panose="020F0502020204030204" pitchFamily="34" charset="0"/>
                <a:cs typeface="Calibri" panose="020F0502020204030204" pitchFamily="34" charset="0"/>
              </a:rPr>
              <a:t>percentage;</a:t>
            </a:r>
          </a:p>
          <a:p>
            <a:pPr marL="0" indent="0">
              <a:buNone/>
            </a:pPr>
            <a:endParaRPr lang="zh-TW" altLang="en-US" dirty="0">
              <a:latin typeface="Calibri" panose="020F0502020204030204" pitchFamily="34" charset="0"/>
              <a:cs typeface="Calibri" panose="020F0502020204030204" pitchFamily="34" charset="0"/>
            </a:endParaRPr>
          </a:p>
          <a:p>
            <a:pPr marL="0" indent="0">
              <a:buNone/>
            </a:pPr>
            <a:r>
              <a:rPr lang="en-US" altLang="zh-TW" dirty="0" err="1">
                <a:solidFill>
                  <a:srgbClr val="902000"/>
                </a:solidFill>
                <a:latin typeface="Calibri" panose="020F0502020204030204" pitchFamily="34" charset="0"/>
                <a:cs typeface="Calibri" panose="020F0502020204030204" pitchFamily="34" charset="0"/>
              </a:rPr>
              <a:t>int</a:t>
            </a:r>
            <a:r>
              <a:rPr lang="en-US" altLang="zh-TW" dirty="0">
                <a:solidFill>
                  <a:srgbClr val="902000"/>
                </a:solidFill>
                <a:latin typeface="Calibri" panose="020F0502020204030204" pitchFamily="34" charset="0"/>
                <a:cs typeface="Calibri" panose="020F0502020204030204" pitchFamily="34" charset="0"/>
              </a:rPr>
              <a:t> </a:t>
            </a:r>
            <a:r>
              <a:rPr lang="en-US" altLang="zh-TW" dirty="0">
                <a:solidFill>
                  <a:srgbClr val="06287E"/>
                </a:solidFill>
                <a:latin typeface="Calibri" panose="020F0502020204030204" pitchFamily="34" charset="0"/>
                <a:cs typeface="Calibri" panose="020F0502020204030204" pitchFamily="34" charset="0"/>
              </a:rPr>
              <a:t>main() </a:t>
            </a:r>
            <a:r>
              <a:rPr lang="en-US" altLang="zh-TW" dirty="0">
                <a:latin typeface="Calibri" panose="020F0502020204030204" pitchFamily="34" charset="0"/>
                <a:cs typeface="Calibri" panose="020F0502020204030204" pitchFamily="34" charset="0"/>
              </a:rPr>
              <a:t>{</a:t>
            </a:r>
          </a:p>
          <a:p>
            <a:pPr marL="0" indent="0">
              <a:buNone/>
            </a:pPr>
            <a:r>
              <a:rPr lang="en-US" altLang="zh-TW" dirty="0">
                <a:latin typeface="Calibri" panose="020F0502020204030204" pitchFamily="34" charset="0"/>
                <a:cs typeface="Calibri" panose="020F0502020204030204" pitchFamily="34" charset="0"/>
              </a:rPr>
              <a:t>    </a:t>
            </a:r>
            <a:r>
              <a:rPr lang="en-US" altLang="zh-TW" b="1" dirty="0">
                <a:solidFill>
                  <a:srgbClr val="007020"/>
                </a:solidFill>
                <a:latin typeface="Calibri" panose="020F0502020204030204" pitchFamily="34" charset="0"/>
                <a:cs typeface="Calibri" panose="020F0502020204030204" pitchFamily="34" charset="0"/>
              </a:rPr>
              <a:t>while (</a:t>
            </a:r>
            <a:r>
              <a:rPr lang="en-US" altLang="zh-TW" b="1" dirty="0">
                <a:solidFill>
                  <a:srgbClr val="40A070"/>
                </a:solidFill>
                <a:latin typeface="Calibri" panose="020F0502020204030204" pitchFamily="34" charset="0"/>
                <a:cs typeface="Calibri" panose="020F0502020204030204" pitchFamily="34" charset="0"/>
              </a:rPr>
              <a:t>1) </a:t>
            </a:r>
            <a:r>
              <a:rPr lang="en-US" altLang="zh-TW" dirty="0">
                <a:latin typeface="Calibri" panose="020F0502020204030204" pitchFamily="34" charset="0"/>
                <a:cs typeface="Calibri" panose="020F0502020204030204" pitchFamily="34" charset="0"/>
              </a:rPr>
              <a:t>{</a:t>
            </a:r>
          </a:p>
          <a:p>
            <a:pPr marL="0" indent="0">
              <a:buNone/>
            </a:pPr>
            <a:r>
              <a:rPr lang="en-US" altLang="zh-TW" dirty="0">
                <a:latin typeface="Calibri" panose="020F0502020204030204" pitchFamily="34" charset="0"/>
                <a:cs typeface="Calibri" panose="020F0502020204030204" pitchFamily="34" charset="0"/>
              </a:rPr>
              <a:t>        percentage </a:t>
            </a:r>
            <a:r>
              <a:rPr lang="en-US" altLang="zh-TW" dirty="0">
                <a:solidFill>
                  <a:srgbClr val="666666"/>
                </a:solidFill>
                <a:latin typeface="Calibri" panose="020F0502020204030204" pitchFamily="34" charset="0"/>
                <a:cs typeface="Calibri" panose="020F0502020204030204" pitchFamily="34" charset="0"/>
              </a:rPr>
              <a:t>= Ain * </a:t>
            </a:r>
            <a:r>
              <a:rPr lang="en-US" altLang="zh-TW" dirty="0">
                <a:solidFill>
                  <a:srgbClr val="40A070"/>
                </a:solidFill>
                <a:latin typeface="Calibri" panose="020F0502020204030204" pitchFamily="34" charset="0"/>
                <a:cs typeface="Calibri" panose="020F0502020204030204" pitchFamily="34" charset="0"/>
              </a:rPr>
              <a:t>100;</a:t>
            </a:r>
          </a:p>
          <a:p>
            <a:pPr marL="0" indent="0">
              <a:buNone/>
            </a:pPr>
            <a:r>
              <a:rPr lang="en-US" altLang="zh-TW" dirty="0">
                <a:latin typeface="Calibri" panose="020F0502020204030204" pitchFamily="34" charset="0"/>
                <a:cs typeface="Calibri" panose="020F0502020204030204" pitchFamily="34" charset="0"/>
              </a:rPr>
              <a:t>        </a:t>
            </a:r>
            <a:r>
              <a:rPr lang="en-US" altLang="zh-TW" dirty="0" err="1">
                <a:latin typeface="Calibri" panose="020F0502020204030204" pitchFamily="34" charset="0"/>
                <a:cs typeface="Calibri" panose="020F0502020204030204" pitchFamily="34" charset="0"/>
              </a:rPr>
              <a:t>lcd.printf</a:t>
            </a:r>
            <a:r>
              <a:rPr lang="en-US" altLang="zh-TW" dirty="0">
                <a:latin typeface="Calibri" panose="020F0502020204030204" pitchFamily="34" charset="0"/>
                <a:cs typeface="Calibri" panose="020F0502020204030204" pitchFamily="34" charset="0"/>
              </a:rPr>
              <a:t>(</a:t>
            </a:r>
            <a:r>
              <a:rPr lang="en-US" altLang="zh-TW" dirty="0">
                <a:solidFill>
                  <a:srgbClr val="4070A0"/>
                </a:solidFill>
                <a:latin typeface="Calibri" panose="020F0502020204030204" pitchFamily="34" charset="0"/>
                <a:cs typeface="Calibri" panose="020F0502020204030204" pitchFamily="34" charset="0"/>
              </a:rPr>
              <a:t>"%1.2f", percentage);</a:t>
            </a:r>
          </a:p>
          <a:p>
            <a:pPr marL="0" indent="0">
              <a:buNone/>
            </a:pPr>
            <a:r>
              <a:rPr lang="en-US" altLang="zh-TW" dirty="0">
                <a:latin typeface="Calibri" panose="020F0502020204030204" pitchFamily="34" charset="0"/>
                <a:cs typeface="Calibri" panose="020F0502020204030204" pitchFamily="34" charset="0"/>
              </a:rPr>
              <a:t>        wait(</a:t>
            </a:r>
            <a:r>
              <a:rPr lang="en-US" altLang="zh-TW" dirty="0">
                <a:solidFill>
                  <a:srgbClr val="40A070"/>
                </a:solidFill>
                <a:latin typeface="Calibri" panose="020F0502020204030204" pitchFamily="34" charset="0"/>
                <a:cs typeface="Calibri" panose="020F0502020204030204" pitchFamily="34" charset="0"/>
              </a:rPr>
              <a:t>0.002);</a:t>
            </a:r>
          </a:p>
          <a:p>
            <a:pPr marL="0" indent="0">
              <a:buNone/>
            </a:pPr>
            <a:r>
              <a:rPr lang="en-US" altLang="zh-TW" dirty="0">
                <a:latin typeface="Calibri" panose="020F0502020204030204" pitchFamily="34" charset="0"/>
                <a:cs typeface="Calibri" panose="020F0502020204030204" pitchFamily="34" charset="0"/>
              </a:rPr>
              <a:t>        </a:t>
            </a:r>
            <a:r>
              <a:rPr lang="en-US" altLang="zh-TW" dirty="0" err="1">
                <a:latin typeface="Calibri" panose="020F0502020204030204" pitchFamily="34" charset="0"/>
                <a:cs typeface="Calibri" panose="020F0502020204030204" pitchFamily="34" charset="0"/>
              </a:rPr>
              <a:t>lcd.cls</a:t>
            </a:r>
            <a:r>
              <a:rPr lang="en-US" altLang="zh-TW" dirty="0">
                <a:latin typeface="Calibri" panose="020F0502020204030204" pitchFamily="34" charset="0"/>
                <a:cs typeface="Calibri" panose="020F0502020204030204" pitchFamily="34" charset="0"/>
              </a:rPr>
              <a:t>();</a:t>
            </a:r>
          </a:p>
          <a:p>
            <a:pPr marL="0" indent="0">
              <a:buNone/>
            </a:pPr>
            <a:r>
              <a:rPr lang="zh-TW" altLang="en-US" dirty="0">
                <a:latin typeface="Calibri" panose="020F0502020204030204" pitchFamily="34" charset="0"/>
                <a:cs typeface="Calibri" panose="020F0502020204030204" pitchFamily="34" charset="0"/>
              </a:rPr>
              <a:t>  </a:t>
            </a:r>
            <a:r>
              <a:rPr lang="en-US" altLang="zh-TW" dirty="0">
                <a:latin typeface="Calibri" panose="020F0502020204030204" pitchFamily="34" charset="0"/>
                <a:cs typeface="Calibri" panose="020F0502020204030204" pitchFamily="34" charset="0"/>
              </a:rPr>
              <a:t>  }</a:t>
            </a:r>
          </a:p>
          <a:p>
            <a:pPr marL="0" indent="0">
              <a:buNone/>
            </a:pPr>
            <a:r>
              <a:rPr lang="en-US" altLang="zh-TW" dirty="0">
                <a:latin typeface="Calibri" panose="020F0502020204030204" pitchFamily="34" charset="0"/>
                <a:cs typeface="Calibri" panose="020F0502020204030204" pitchFamily="34" charset="0"/>
              </a:rPr>
              <a:t>}</a:t>
            </a:r>
            <a:endParaRPr kumimoji="1" lang="zh-TW" altLang="en-US" dirty="0"/>
          </a:p>
        </p:txBody>
      </p:sp>
      <p:sp>
        <p:nvSpPr>
          <p:cNvPr id="4" name="投影片編號版面配置區 3">
            <a:extLst>
              <a:ext uri="{FF2B5EF4-FFF2-40B4-BE49-F238E27FC236}">
                <a16:creationId xmlns="" xmlns:a16="http://schemas.microsoft.com/office/drawing/2014/main" id="{FF4412F5-063B-9041-BF06-66854A7295BB}"/>
              </a:ext>
            </a:extLst>
          </p:cNvPr>
          <p:cNvSpPr>
            <a:spLocks noGrp="1"/>
          </p:cNvSpPr>
          <p:nvPr>
            <p:ph type="sldNum" sz="quarter" idx="12"/>
          </p:nvPr>
        </p:nvSpPr>
        <p:spPr/>
        <p:txBody>
          <a:bodyPr/>
          <a:lstStyle/>
          <a:p>
            <a:fld id="{B6E0B0A6-70CB-4CB1-BAEB-8949881E3F44}" type="slidenum">
              <a:rPr lang="en-US" altLang="zh-TW" smtClean="0"/>
              <a:pPr/>
              <a:t>38</a:t>
            </a:fld>
            <a:endParaRPr lang="en-US" altLang="zh-TW"/>
          </a:p>
        </p:txBody>
      </p:sp>
    </p:spTree>
    <p:extLst>
      <p:ext uri="{BB962C8B-B14F-4D97-AF65-F5344CB8AC3E}">
        <p14:creationId xmlns:p14="http://schemas.microsoft.com/office/powerpoint/2010/main" val="245055198"/>
      </p:ext>
    </p:extLst>
  </p:cSld>
  <p:clrMapOvr>
    <a:masterClrMapping/>
  </p:clrMapOvr>
  <p:transition spd="med">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CC400E6A-AE73-D942-A0C0-3501DFAE8210}"/>
              </a:ext>
            </a:extLst>
          </p:cNvPr>
          <p:cNvSpPr>
            <a:spLocks noGrp="1"/>
          </p:cNvSpPr>
          <p:nvPr>
            <p:ph type="title"/>
          </p:nvPr>
        </p:nvSpPr>
        <p:spPr/>
        <p:txBody>
          <a:bodyPr/>
          <a:lstStyle/>
          <a:p>
            <a:r>
              <a:rPr lang="en-US" altLang="zh-TW" spc="-5" dirty="0"/>
              <a:t>Color </a:t>
            </a:r>
            <a:r>
              <a:rPr lang="en-US" altLang="zh-TW" spc="-10" dirty="0"/>
              <a:t>LCD</a:t>
            </a:r>
            <a:r>
              <a:rPr lang="en-US" altLang="zh-TW" spc="-85" dirty="0"/>
              <a:t> </a:t>
            </a:r>
            <a:r>
              <a:rPr lang="en-US" altLang="zh-TW" spc="-15" dirty="0"/>
              <a:t>display --- </a:t>
            </a:r>
            <a:r>
              <a:rPr lang="zh-TW" altLang="en-US" dirty="0"/>
              <a:t>4D</a:t>
            </a:r>
            <a:r>
              <a:rPr lang="en-US" altLang="zh-TW" dirty="0"/>
              <a:t> </a:t>
            </a:r>
            <a:r>
              <a:rPr lang="zh-TW" altLang="en-US" dirty="0"/>
              <a:t>Systems</a:t>
            </a:r>
            <a:r>
              <a:rPr lang="en-US" altLang="zh-TW" dirty="0"/>
              <a:t> </a:t>
            </a:r>
            <a:r>
              <a:rPr lang="zh-TW" altLang="en-US" dirty="0"/>
              <a:t>uLCD-144-G2</a:t>
            </a:r>
            <a:r>
              <a:rPr lang="en-US" altLang="zh-TW" spc="-15" dirty="0"/>
              <a:t> </a:t>
            </a:r>
            <a:endParaRPr kumimoji="1" lang="zh-TW" altLang="en-US" dirty="0"/>
          </a:p>
        </p:txBody>
      </p:sp>
      <p:sp>
        <p:nvSpPr>
          <p:cNvPr id="3" name="內容版面配置區 2">
            <a:extLst>
              <a:ext uri="{FF2B5EF4-FFF2-40B4-BE49-F238E27FC236}">
                <a16:creationId xmlns="" xmlns:a16="http://schemas.microsoft.com/office/drawing/2014/main" id="{1537A0AB-F74D-A245-AC10-FDB83A1F315F}"/>
              </a:ext>
            </a:extLst>
          </p:cNvPr>
          <p:cNvSpPr>
            <a:spLocks noGrp="1"/>
          </p:cNvSpPr>
          <p:nvPr>
            <p:ph idx="1"/>
          </p:nvPr>
        </p:nvSpPr>
        <p:spPr>
          <a:xfrm>
            <a:off x="381000" y="1600200"/>
            <a:ext cx="5334000" cy="4605337"/>
          </a:xfrm>
        </p:spPr>
        <p:txBody>
          <a:bodyPr>
            <a:normAutofit fontScale="92500" lnSpcReduction="10000"/>
          </a:bodyPr>
          <a:lstStyle/>
          <a:p>
            <a:r>
              <a:rPr lang="en-US" altLang="zh-TW" dirty="0"/>
              <a:t>For color displays, each pixel is made up of three subpixels for </a:t>
            </a:r>
            <a:r>
              <a:rPr lang="en-US" altLang="zh-TW" dirty="0">
                <a:solidFill>
                  <a:srgbClr val="FF0000"/>
                </a:solidFill>
              </a:rPr>
              <a:t>red</a:t>
            </a:r>
            <a:r>
              <a:rPr lang="en-US" altLang="zh-TW" dirty="0"/>
              <a:t>, </a:t>
            </a:r>
            <a:r>
              <a:rPr lang="en-US" altLang="zh-TW" dirty="0">
                <a:solidFill>
                  <a:srgbClr val="008000"/>
                </a:solidFill>
              </a:rPr>
              <a:t>green</a:t>
            </a:r>
            <a:r>
              <a:rPr lang="en-US" altLang="zh-TW" dirty="0"/>
              <a:t> and </a:t>
            </a:r>
            <a:r>
              <a:rPr lang="en-US" altLang="zh-TW" dirty="0">
                <a:solidFill>
                  <a:srgbClr val="0033CC"/>
                </a:solidFill>
              </a:rPr>
              <a:t>blue</a:t>
            </a:r>
            <a:r>
              <a:rPr lang="en-US" altLang="zh-TW" dirty="0"/>
              <a:t>.</a:t>
            </a:r>
          </a:p>
          <a:p>
            <a:pPr lvl="1"/>
            <a:r>
              <a:rPr lang="en-US" altLang="zh-TW" dirty="0"/>
              <a:t>Each pixel is a </a:t>
            </a:r>
            <a:r>
              <a:rPr lang="en-US" altLang="zh-TW" dirty="0">
                <a:solidFill>
                  <a:srgbClr val="0033CC"/>
                </a:solidFill>
              </a:rPr>
              <a:t>24-bit value </a:t>
            </a:r>
            <a:r>
              <a:rPr lang="en-US" altLang="zh-TW" dirty="0"/>
              <a:t>= (8-bit Red, 8-bit Green, 8-bit Blue)</a:t>
            </a:r>
          </a:p>
          <a:p>
            <a:pPr lvl="1"/>
            <a:r>
              <a:rPr lang="en-US" altLang="zh-TW" dirty="0"/>
              <a:t>Each subpixel can be set to 256 different shades of its color, so it is therefore possible for a single LCD pixel to display 256* 256 * 256 = </a:t>
            </a:r>
            <a:r>
              <a:rPr lang="en-US" altLang="zh-TW" dirty="0">
                <a:solidFill>
                  <a:srgbClr val="0033CC"/>
                </a:solidFill>
              </a:rPr>
              <a:t>16.8 million different colors</a:t>
            </a:r>
            <a:r>
              <a:rPr lang="en-US" altLang="zh-TW" dirty="0" smtClean="0"/>
              <a:t>.</a:t>
            </a:r>
          </a:p>
          <a:p>
            <a:r>
              <a:rPr lang="en-US" altLang="zh-TW" dirty="0" smtClean="0"/>
              <a:t>uLCD-144-G2: </a:t>
            </a:r>
            <a:r>
              <a:rPr lang="en-US" altLang="zh-TW" dirty="0" smtClean="0">
                <a:solidFill>
                  <a:srgbClr val="3333FF"/>
                </a:solidFill>
              </a:rPr>
              <a:t>128x128 RGB</a:t>
            </a:r>
            <a:endParaRPr kumimoji="1" lang="zh-TW" altLang="en-US" dirty="0"/>
          </a:p>
        </p:txBody>
      </p:sp>
      <p:sp>
        <p:nvSpPr>
          <p:cNvPr id="4" name="投影片編號版面配置區 3">
            <a:extLst>
              <a:ext uri="{FF2B5EF4-FFF2-40B4-BE49-F238E27FC236}">
                <a16:creationId xmlns="" xmlns:a16="http://schemas.microsoft.com/office/drawing/2014/main" id="{6419B089-7A07-6B4A-8C0E-64519B85EBE2}"/>
              </a:ext>
            </a:extLst>
          </p:cNvPr>
          <p:cNvSpPr>
            <a:spLocks noGrp="1"/>
          </p:cNvSpPr>
          <p:nvPr>
            <p:ph type="sldNum" sz="quarter" idx="12"/>
          </p:nvPr>
        </p:nvSpPr>
        <p:spPr/>
        <p:txBody>
          <a:bodyPr/>
          <a:lstStyle/>
          <a:p>
            <a:fld id="{B6E0B0A6-70CB-4CB1-BAEB-8949881E3F44}" type="slidenum">
              <a:rPr lang="en-US" altLang="zh-TW" smtClean="0"/>
              <a:pPr/>
              <a:t>39</a:t>
            </a:fld>
            <a:endParaRPr lang="en-US" altLang="zh-TW"/>
          </a:p>
        </p:txBody>
      </p:sp>
      <p:sp>
        <p:nvSpPr>
          <p:cNvPr id="5" name="object 5">
            <a:extLst>
              <a:ext uri="{FF2B5EF4-FFF2-40B4-BE49-F238E27FC236}">
                <a16:creationId xmlns="" xmlns:a16="http://schemas.microsoft.com/office/drawing/2014/main" id="{1F880B67-9016-6F48-9D70-A3EB22F03BAC}"/>
              </a:ext>
            </a:extLst>
          </p:cNvPr>
          <p:cNvSpPr/>
          <p:nvPr/>
        </p:nvSpPr>
        <p:spPr>
          <a:xfrm>
            <a:off x="5943600" y="4594225"/>
            <a:ext cx="2856865" cy="2187575"/>
          </a:xfrm>
          <a:prstGeom prst="rect">
            <a:avLst/>
          </a:prstGeom>
          <a:blipFill>
            <a:blip r:embed="rId2" cstate="print"/>
            <a:stretch>
              <a:fillRect/>
            </a:stretch>
          </a:blipFill>
        </p:spPr>
        <p:txBody>
          <a:bodyPr wrap="square" lIns="0" tIns="0" rIns="0" bIns="0" rtlCol="0"/>
          <a:lstStyle/>
          <a:p>
            <a:endParaRPr/>
          </a:p>
        </p:txBody>
      </p:sp>
      <p:pic>
        <p:nvPicPr>
          <p:cNvPr id="1026" name="Picture 2"/>
          <p:cNvPicPr>
            <a:picLocks noChangeAspect="1" noChangeArrowheads="1"/>
          </p:cNvPicPr>
          <p:nvPr/>
        </p:nvPicPr>
        <p:blipFill>
          <a:blip r:embed="rId3"/>
          <a:srcRect/>
          <a:stretch>
            <a:fillRect/>
          </a:stretch>
        </p:blipFill>
        <p:spPr bwMode="auto">
          <a:xfrm>
            <a:off x="5943600" y="1295400"/>
            <a:ext cx="2971800" cy="3293745"/>
          </a:xfrm>
          <a:prstGeom prst="rect">
            <a:avLst/>
          </a:prstGeom>
          <a:noFill/>
          <a:ln w="9525">
            <a:noFill/>
            <a:miter lim="800000"/>
            <a:headEnd/>
            <a:tailEnd/>
          </a:ln>
          <a:effectLst/>
        </p:spPr>
      </p:pic>
    </p:spTree>
    <p:extLst>
      <p:ext uri="{BB962C8B-B14F-4D97-AF65-F5344CB8AC3E}">
        <p14:creationId xmlns:p14="http://schemas.microsoft.com/office/powerpoint/2010/main" val="3319073063"/>
      </p:ext>
    </p:extLst>
  </p:cSld>
  <p:clrMapOvr>
    <a:masterClrMapping/>
  </p:clrMapOvr>
  <p:transition spd="med">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1D4BB681-E7FD-7041-B41D-0CCB204F9AF9}"/>
              </a:ext>
            </a:extLst>
          </p:cNvPr>
          <p:cNvSpPr>
            <a:spLocks noGrp="1"/>
          </p:cNvSpPr>
          <p:nvPr>
            <p:ph type="title"/>
          </p:nvPr>
        </p:nvSpPr>
        <p:spPr/>
        <p:txBody>
          <a:bodyPr/>
          <a:lstStyle/>
          <a:p>
            <a:r>
              <a:rPr lang="en-US" altLang="zh-TW" dirty="0"/>
              <a:t>Liquid Crystal</a:t>
            </a:r>
            <a:endParaRPr kumimoji="1" lang="zh-TW" altLang="en-US" dirty="0"/>
          </a:p>
        </p:txBody>
      </p:sp>
      <p:sp>
        <p:nvSpPr>
          <p:cNvPr id="3" name="內容版面配置區 2">
            <a:extLst>
              <a:ext uri="{FF2B5EF4-FFF2-40B4-BE49-F238E27FC236}">
                <a16:creationId xmlns="" xmlns:a16="http://schemas.microsoft.com/office/drawing/2014/main" id="{19491108-CBB1-2A47-BEDD-B86540316751}"/>
              </a:ext>
            </a:extLst>
          </p:cNvPr>
          <p:cNvSpPr>
            <a:spLocks noGrp="1"/>
          </p:cNvSpPr>
          <p:nvPr>
            <p:ph idx="1"/>
          </p:nvPr>
        </p:nvSpPr>
        <p:spPr>
          <a:xfrm>
            <a:off x="457200" y="1536228"/>
            <a:ext cx="8229600" cy="4411662"/>
          </a:xfrm>
        </p:spPr>
        <p:txBody>
          <a:bodyPr/>
          <a:lstStyle/>
          <a:p>
            <a:r>
              <a:rPr lang="en-US" altLang="zh-TW" dirty="0"/>
              <a:t>Exists in a state between </a:t>
            </a:r>
            <a:r>
              <a:rPr lang="en-US" altLang="zh-TW" dirty="0">
                <a:solidFill>
                  <a:srgbClr val="0033CC"/>
                </a:solidFill>
              </a:rPr>
              <a:t>crystalline</a:t>
            </a:r>
            <a:r>
              <a:rPr lang="en-US" altLang="zh-TW" dirty="0"/>
              <a:t> (solid) and </a:t>
            </a:r>
            <a:r>
              <a:rPr lang="en-US" altLang="zh-TW" dirty="0">
                <a:solidFill>
                  <a:srgbClr val="0033CC"/>
                </a:solidFill>
              </a:rPr>
              <a:t>isotropic</a:t>
            </a:r>
            <a:r>
              <a:rPr lang="en-US" altLang="zh-TW" dirty="0"/>
              <a:t> (liquid) state, which can be </a:t>
            </a:r>
            <a:r>
              <a:rPr lang="en-US" altLang="zh-TW" dirty="0">
                <a:solidFill>
                  <a:srgbClr val="C00000"/>
                </a:solidFill>
              </a:rPr>
              <a:t>controlled by electric field</a:t>
            </a:r>
            <a:r>
              <a:rPr lang="en-US" altLang="zh-TW" dirty="0"/>
              <a:t>.</a:t>
            </a:r>
          </a:p>
          <a:p>
            <a:endParaRPr kumimoji="1" lang="zh-TW" altLang="en-US" dirty="0"/>
          </a:p>
        </p:txBody>
      </p:sp>
      <p:pic>
        <p:nvPicPr>
          <p:cNvPr id="6" name="圖片 5">
            <a:extLst>
              <a:ext uri="{FF2B5EF4-FFF2-40B4-BE49-F238E27FC236}">
                <a16:creationId xmlns="" xmlns:a16="http://schemas.microsoft.com/office/drawing/2014/main" id="{A97F4DFA-0586-F048-9DFC-0280EBCC6981}"/>
              </a:ext>
            </a:extLst>
          </p:cNvPr>
          <p:cNvPicPr>
            <a:picLocks noChangeAspect="1"/>
          </p:cNvPicPr>
          <p:nvPr/>
        </p:nvPicPr>
        <p:blipFill>
          <a:blip r:embed="rId2"/>
          <a:stretch>
            <a:fillRect/>
          </a:stretch>
        </p:blipFill>
        <p:spPr>
          <a:xfrm>
            <a:off x="566555" y="3123680"/>
            <a:ext cx="3735415" cy="2542783"/>
          </a:xfrm>
          <a:prstGeom prst="rect">
            <a:avLst/>
          </a:prstGeom>
        </p:spPr>
      </p:pic>
      <p:pic>
        <p:nvPicPr>
          <p:cNvPr id="7" name="圖片 6">
            <a:extLst>
              <a:ext uri="{FF2B5EF4-FFF2-40B4-BE49-F238E27FC236}">
                <a16:creationId xmlns="" xmlns:a16="http://schemas.microsoft.com/office/drawing/2014/main" id="{23F76864-468A-D24E-9CA2-EB369D92990A}"/>
              </a:ext>
            </a:extLst>
          </p:cNvPr>
          <p:cNvPicPr>
            <a:picLocks noChangeAspect="1"/>
          </p:cNvPicPr>
          <p:nvPr/>
        </p:nvPicPr>
        <p:blipFill>
          <a:blip r:embed="rId3"/>
          <a:stretch>
            <a:fillRect/>
          </a:stretch>
        </p:blipFill>
        <p:spPr>
          <a:xfrm>
            <a:off x="4653447" y="3201309"/>
            <a:ext cx="4141959" cy="2465154"/>
          </a:xfrm>
          <a:prstGeom prst="rect">
            <a:avLst/>
          </a:prstGeom>
        </p:spPr>
      </p:pic>
      <p:sp>
        <p:nvSpPr>
          <p:cNvPr id="9" name="矩形 8">
            <a:extLst>
              <a:ext uri="{FF2B5EF4-FFF2-40B4-BE49-F238E27FC236}">
                <a16:creationId xmlns="" xmlns:a16="http://schemas.microsoft.com/office/drawing/2014/main" id="{B5373E05-4165-C94A-85EC-3CB329EC219C}"/>
              </a:ext>
            </a:extLst>
          </p:cNvPr>
          <p:cNvSpPr/>
          <p:nvPr/>
        </p:nvSpPr>
        <p:spPr>
          <a:xfrm>
            <a:off x="1691680" y="5642570"/>
            <a:ext cx="1095172" cy="369332"/>
          </a:xfrm>
          <a:prstGeom prst="rect">
            <a:avLst/>
          </a:prstGeom>
        </p:spPr>
        <p:txBody>
          <a:bodyPr wrap="none">
            <a:spAutoFit/>
          </a:bodyPr>
          <a:lstStyle/>
          <a:p>
            <a:r>
              <a:rPr lang="en-US" altLang="zh-TW" dirty="0"/>
              <a:t>ON Pixel</a:t>
            </a:r>
          </a:p>
        </p:txBody>
      </p:sp>
      <p:sp>
        <p:nvSpPr>
          <p:cNvPr id="10" name="矩形 9">
            <a:extLst>
              <a:ext uri="{FF2B5EF4-FFF2-40B4-BE49-F238E27FC236}">
                <a16:creationId xmlns="" xmlns:a16="http://schemas.microsoft.com/office/drawing/2014/main" id="{93325FF9-E16A-7340-976F-89943FABFDC4}"/>
              </a:ext>
            </a:extLst>
          </p:cNvPr>
          <p:cNvSpPr/>
          <p:nvPr/>
        </p:nvSpPr>
        <p:spPr>
          <a:xfrm>
            <a:off x="6005614" y="5642570"/>
            <a:ext cx="1210588" cy="369332"/>
          </a:xfrm>
          <a:prstGeom prst="rect">
            <a:avLst/>
          </a:prstGeom>
        </p:spPr>
        <p:txBody>
          <a:bodyPr wrap="none">
            <a:spAutoFit/>
          </a:bodyPr>
          <a:lstStyle/>
          <a:p>
            <a:r>
              <a:rPr lang="en-US" altLang="zh-TW" dirty="0"/>
              <a:t>OFF Pixel</a:t>
            </a:r>
          </a:p>
        </p:txBody>
      </p:sp>
      <p:sp>
        <p:nvSpPr>
          <p:cNvPr id="12" name="投影片編號版面配置區 11">
            <a:extLst>
              <a:ext uri="{FF2B5EF4-FFF2-40B4-BE49-F238E27FC236}">
                <a16:creationId xmlns="" xmlns:a16="http://schemas.microsoft.com/office/drawing/2014/main" id="{94C3165F-A758-9540-8B9F-E2F43B20FADE}"/>
              </a:ext>
            </a:extLst>
          </p:cNvPr>
          <p:cNvSpPr>
            <a:spLocks noGrp="1"/>
          </p:cNvSpPr>
          <p:nvPr>
            <p:ph type="sldNum" sz="quarter" idx="12"/>
          </p:nvPr>
        </p:nvSpPr>
        <p:spPr/>
        <p:txBody>
          <a:bodyPr/>
          <a:lstStyle/>
          <a:p>
            <a:fld id="{B6E0B0A6-70CB-4CB1-BAEB-8949881E3F44}" type="slidenum">
              <a:rPr lang="en-US" altLang="zh-TW" smtClean="0"/>
              <a:pPr/>
              <a:t>4</a:t>
            </a:fld>
            <a:endParaRPr lang="en-US" altLang="zh-TW"/>
          </a:p>
        </p:txBody>
      </p:sp>
      <p:sp>
        <p:nvSpPr>
          <p:cNvPr id="4" name="矩形 3"/>
          <p:cNvSpPr/>
          <p:nvPr/>
        </p:nvSpPr>
        <p:spPr>
          <a:xfrm>
            <a:off x="144860" y="5947890"/>
            <a:ext cx="4572000" cy="830997"/>
          </a:xfrm>
          <a:prstGeom prst="rect">
            <a:avLst/>
          </a:prstGeom>
        </p:spPr>
        <p:txBody>
          <a:bodyPr>
            <a:spAutoFit/>
          </a:bodyPr>
          <a:lstStyle/>
          <a:p>
            <a:r>
              <a:rPr lang="en-US" altLang="zh-TW" sz="1600" b="1" dirty="0">
                <a:solidFill>
                  <a:srgbClr val="C00000"/>
                </a:solidFill>
                <a:latin typeface="+mn-lt"/>
              </a:rPr>
              <a:t>T</a:t>
            </a:r>
            <a:r>
              <a:rPr lang="en-US" altLang="zh-TW" sz="1600" b="1" dirty="0" smtClean="0">
                <a:solidFill>
                  <a:srgbClr val="C00000"/>
                </a:solidFill>
                <a:latin typeface="+mn-lt"/>
              </a:rPr>
              <a:t>he </a:t>
            </a:r>
            <a:r>
              <a:rPr lang="en-US" altLang="zh-TW" sz="1600" b="1" dirty="0" err="1">
                <a:solidFill>
                  <a:srgbClr val="C00000"/>
                </a:solidFill>
                <a:latin typeface="+mn-lt"/>
              </a:rPr>
              <a:t>polarisation</a:t>
            </a:r>
            <a:r>
              <a:rPr lang="en-US" altLang="zh-TW" sz="1600" b="1" dirty="0">
                <a:solidFill>
                  <a:srgbClr val="C00000"/>
                </a:solidFill>
                <a:latin typeface="+mn-lt"/>
              </a:rPr>
              <a:t> of ligh</a:t>
            </a:r>
            <a:r>
              <a:rPr lang="en-US" altLang="zh-TW" sz="1600" dirty="0">
                <a:solidFill>
                  <a:srgbClr val="C00000"/>
                </a:solidFill>
                <a:latin typeface="+mn-lt"/>
              </a:rPr>
              <a:t>t </a:t>
            </a:r>
            <a:r>
              <a:rPr lang="en-US" altLang="zh-TW" sz="1600" b="1" dirty="0">
                <a:solidFill>
                  <a:srgbClr val="C00000"/>
                </a:solidFill>
                <a:latin typeface="+mn-lt"/>
              </a:rPr>
              <a:t>changes</a:t>
            </a:r>
            <a:r>
              <a:rPr lang="en-US" altLang="zh-TW" sz="1600" dirty="0">
                <a:solidFill>
                  <a:schemeClr val="tx2">
                    <a:lumMod val="75000"/>
                  </a:schemeClr>
                </a:solidFill>
                <a:latin typeface="+mn-lt"/>
              </a:rPr>
              <a:t> when it passes through liquid crystal without electric field.</a:t>
            </a:r>
            <a:endParaRPr lang="zh-TW" altLang="en-US" sz="1600" dirty="0">
              <a:solidFill>
                <a:schemeClr val="tx2">
                  <a:lumMod val="75000"/>
                </a:schemeClr>
              </a:solidFill>
              <a:latin typeface="+mn-lt"/>
            </a:endParaRPr>
          </a:p>
        </p:txBody>
      </p:sp>
      <p:sp>
        <p:nvSpPr>
          <p:cNvPr id="5" name="矩形 4"/>
          <p:cNvSpPr/>
          <p:nvPr/>
        </p:nvSpPr>
        <p:spPr>
          <a:xfrm>
            <a:off x="4599742" y="5956523"/>
            <a:ext cx="4572000" cy="584775"/>
          </a:xfrm>
          <a:prstGeom prst="rect">
            <a:avLst/>
          </a:prstGeom>
        </p:spPr>
        <p:txBody>
          <a:bodyPr>
            <a:spAutoFit/>
          </a:bodyPr>
          <a:lstStyle/>
          <a:p>
            <a:r>
              <a:rPr lang="en-US" altLang="zh-TW" sz="1600" b="1" dirty="0" smtClean="0">
                <a:solidFill>
                  <a:srgbClr val="C00000"/>
                </a:solidFill>
                <a:latin typeface="+mn-lt"/>
              </a:rPr>
              <a:t>No change </a:t>
            </a:r>
            <a:r>
              <a:rPr lang="en-US" altLang="zh-TW" sz="1600" b="1" dirty="0">
                <a:solidFill>
                  <a:srgbClr val="C00000"/>
                </a:solidFill>
                <a:latin typeface="+mn-lt"/>
              </a:rPr>
              <a:t>in the polarization of light </a:t>
            </a:r>
            <a:r>
              <a:rPr lang="en-US" altLang="zh-TW" sz="1600" dirty="0">
                <a:solidFill>
                  <a:schemeClr val="tx2">
                    <a:lumMod val="75000"/>
                  </a:schemeClr>
                </a:solidFill>
                <a:latin typeface="+mn-lt"/>
              </a:rPr>
              <a:t>when it passes through liquid crystal in an electric field.</a:t>
            </a:r>
            <a:endParaRPr lang="zh-TW" altLang="en-US" sz="1600" dirty="0">
              <a:solidFill>
                <a:schemeClr val="tx2">
                  <a:lumMod val="75000"/>
                </a:schemeClr>
              </a:solidFill>
              <a:latin typeface="+mn-lt"/>
            </a:endParaRPr>
          </a:p>
        </p:txBody>
      </p:sp>
    </p:spTree>
    <p:extLst>
      <p:ext uri="{BB962C8B-B14F-4D97-AF65-F5344CB8AC3E}">
        <p14:creationId xmlns:p14="http://schemas.microsoft.com/office/powerpoint/2010/main" val="886520189"/>
      </p:ext>
    </p:extLst>
  </p:cSld>
  <p:clrMapOvr>
    <a:masterClrMapping/>
  </p:clrMapOvr>
  <p:transition spd="med">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CC400E6A-AE73-D942-A0C0-3501DFAE8210}"/>
              </a:ext>
            </a:extLst>
          </p:cNvPr>
          <p:cNvSpPr>
            <a:spLocks noGrp="1"/>
          </p:cNvSpPr>
          <p:nvPr>
            <p:ph type="title"/>
          </p:nvPr>
        </p:nvSpPr>
        <p:spPr/>
        <p:txBody>
          <a:bodyPr/>
          <a:lstStyle/>
          <a:p>
            <a:r>
              <a:rPr lang="en-US" altLang="zh-TW" spc="-5" dirty="0"/>
              <a:t>Color </a:t>
            </a:r>
            <a:r>
              <a:rPr lang="en-US" altLang="zh-TW" spc="-10" dirty="0"/>
              <a:t>LCD</a:t>
            </a:r>
            <a:r>
              <a:rPr lang="en-US" altLang="zh-TW" spc="-85" dirty="0"/>
              <a:t> </a:t>
            </a:r>
            <a:r>
              <a:rPr lang="en-US" altLang="zh-TW" spc="-15" dirty="0"/>
              <a:t>display --- </a:t>
            </a:r>
            <a:r>
              <a:rPr lang="zh-TW" altLang="en-US" dirty="0"/>
              <a:t>4D</a:t>
            </a:r>
            <a:r>
              <a:rPr lang="en-US" altLang="zh-TW" dirty="0"/>
              <a:t> </a:t>
            </a:r>
            <a:r>
              <a:rPr lang="zh-TW" altLang="en-US" dirty="0"/>
              <a:t>Systems</a:t>
            </a:r>
            <a:r>
              <a:rPr lang="en-US" altLang="zh-TW" dirty="0"/>
              <a:t> </a:t>
            </a:r>
            <a:r>
              <a:rPr lang="zh-TW" altLang="en-US" dirty="0"/>
              <a:t>uLCD-144-G2</a:t>
            </a:r>
            <a:r>
              <a:rPr lang="en-US" altLang="zh-TW" spc="-15" dirty="0"/>
              <a:t> </a:t>
            </a:r>
            <a:endParaRPr kumimoji="1" lang="zh-TW" altLang="en-US" dirty="0"/>
          </a:p>
        </p:txBody>
      </p:sp>
      <p:sp>
        <p:nvSpPr>
          <p:cNvPr id="3" name="內容版面配置區 2">
            <a:extLst>
              <a:ext uri="{FF2B5EF4-FFF2-40B4-BE49-F238E27FC236}">
                <a16:creationId xmlns="" xmlns:a16="http://schemas.microsoft.com/office/drawing/2014/main" id="{1537A0AB-F74D-A245-AC10-FDB83A1F315F}"/>
              </a:ext>
            </a:extLst>
          </p:cNvPr>
          <p:cNvSpPr>
            <a:spLocks noGrp="1"/>
          </p:cNvSpPr>
          <p:nvPr>
            <p:ph idx="1"/>
          </p:nvPr>
        </p:nvSpPr>
        <p:spPr>
          <a:xfrm>
            <a:off x="457200" y="1676401"/>
            <a:ext cx="8229600" cy="4876800"/>
          </a:xfrm>
        </p:spPr>
        <p:txBody>
          <a:bodyPr>
            <a:normAutofit fontScale="77500" lnSpcReduction="20000"/>
          </a:bodyPr>
          <a:lstStyle/>
          <a:p>
            <a:r>
              <a:rPr lang="en-US" dirty="0" smtClean="0">
                <a:solidFill>
                  <a:srgbClr val="0000CC"/>
                </a:solidFill>
              </a:rPr>
              <a:t>1.44” LCD TFT screen</a:t>
            </a:r>
            <a:r>
              <a:rPr lang="en-US" dirty="0" smtClean="0"/>
              <a:t>. Driven by the </a:t>
            </a:r>
            <a:r>
              <a:rPr lang="en-US" dirty="0" smtClean="0">
                <a:solidFill>
                  <a:srgbClr val="C00000"/>
                </a:solidFill>
              </a:rPr>
              <a:t>GOLDELOX</a:t>
            </a:r>
            <a:r>
              <a:rPr lang="en-US" dirty="0" smtClean="0"/>
              <a:t> processor, the uLCD-144G2 is the compact display solution for any application requiring a small embedded screen.</a:t>
            </a:r>
          </a:p>
          <a:p>
            <a:r>
              <a:rPr lang="en-US" dirty="0" smtClean="0">
                <a:solidFill>
                  <a:srgbClr val="0000CC"/>
                </a:solidFill>
              </a:rPr>
              <a:t>128xRGBx128 resolution</a:t>
            </a:r>
            <a:r>
              <a:rPr lang="en-US" dirty="0" smtClean="0"/>
              <a:t>, 65K true to life </a:t>
            </a:r>
            <a:r>
              <a:rPr lang="en-US" dirty="0" err="1" smtClean="0"/>
              <a:t>colours</a:t>
            </a:r>
            <a:r>
              <a:rPr lang="en-US" dirty="0" smtClean="0"/>
              <a:t>, LCD-TFT screen.</a:t>
            </a:r>
          </a:p>
          <a:p>
            <a:r>
              <a:rPr lang="en-US" dirty="0" smtClean="0"/>
              <a:t>1.44" diagonal size, 43 x 31 x 6.4mm. Active Area: 25.5mm x 26.5mm.</a:t>
            </a:r>
          </a:p>
          <a:p>
            <a:r>
              <a:rPr lang="en-US" dirty="0" smtClean="0">
                <a:solidFill>
                  <a:srgbClr val="0000CC"/>
                </a:solidFill>
              </a:rPr>
              <a:t>Easy 10 pin interface </a:t>
            </a:r>
            <a:r>
              <a:rPr lang="en-US" dirty="0" smtClean="0"/>
              <a:t>to any external device: </a:t>
            </a:r>
            <a:r>
              <a:rPr lang="en-US" dirty="0" smtClean="0">
                <a:solidFill>
                  <a:srgbClr val="C00000"/>
                </a:solidFill>
              </a:rPr>
              <a:t>3.3Vout, IO2, GND, IO1, RESET, GND, RX, TX, +5V, 5V OUT</a:t>
            </a:r>
            <a:r>
              <a:rPr lang="en-US" dirty="0" smtClean="0"/>
              <a:t>.</a:t>
            </a:r>
          </a:p>
          <a:p>
            <a:r>
              <a:rPr lang="en-US" dirty="0" smtClean="0">
                <a:solidFill>
                  <a:srgbClr val="0000CC"/>
                </a:solidFill>
              </a:rPr>
              <a:t>10K bytes of flash </a:t>
            </a:r>
            <a:r>
              <a:rPr lang="en-US" dirty="0" smtClean="0"/>
              <a:t>memory for user code storage and </a:t>
            </a:r>
            <a:r>
              <a:rPr lang="en-US" dirty="0" smtClean="0">
                <a:solidFill>
                  <a:srgbClr val="0000CC"/>
                </a:solidFill>
              </a:rPr>
              <a:t>510 bytes of RAM </a:t>
            </a:r>
            <a:r>
              <a:rPr lang="en-US" dirty="0" smtClean="0"/>
              <a:t>for user variables (</a:t>
            </a:r>
            <a:r>
              <a:rPr lang="en-US" dirty="0" smtClean="0">
                <a:solidFill>
                  <a:srgbClr val="0000CC"/>
                </a:solidFill>
              </a:rPr>
              <a:t>255 x 16bit </a:t>
            </a:r>
            <a:r>
              <a:rPr lang="en-US" dirty="0" err="1" smtClean="0">
                <a:solidFill>
                  <a:srgbClr val="0000CC"/>
                </a:solidFill>
              </a:rPr>
              <a:t>vars</a:t>
            </a:r>
            <a:r>
              <a:rPr lang="en-US" dirty="0" smtClean="0"/>
              <a:t>).</a:t>
            </a:r>
          </a:p>
          <a:p>
            <a:r>
              <a:rPr lang="en-US" dirty="0" smtClean="0">
                <a:solidFill>
                  <a:srgbClr val="0000CC"/>
                </a:solidFill>
              </a:rPr>
              <a:t>1 x Asynchronous hardware serial port</a:t>
            </a:r>
            <a:r>
              <a:rPr lang="en-US" dirty="0" smtClean="0"/>
              <a:t>, TTL interface, with 300 baud to 600K baud.</a:t>
            </a:r>
          </a:p>
          <a:p>
            <a:r>
              <a:rPr lang="en-US" dirty="0" smtClean="0">
                <a:solidFill>
                  <a:srgbClr val="0000CC"/>
                </a:solidFill>
              </a:rPr>
              <a:t>On-board micro-SD memory card adaptor </a:t>
            </a:r>
            <a:r>
              <a:rPr lang="en-US" dirty="0" smtClean="0"/>
              <a:t>for storing of icons, images, animations, etc.</a:t>
            </a:r>
            <a:endParaRPr lang="en-US" altLang="zh-TW" dirty="0"/>
          </a:p>
          <a:p>
            <a:endParaRPr kumimoji="1" lang="zh-TW" altLang="en-US" dirty="0"/>
          </a:p>
        </p:txBody>
      </p:sp>
      <p:sp>
        <p:nvSpPr>
          <p:cNvPr id="4" name="投影片編號版面配置區 3">
            <a:extLst>
              <a:ext uri="{FF2B5EF4-FFF2-40B4-BE49-F238E27FC236}">
                <a16:creationId xmlns="" xmlns:a16="http://schemas.microsoft.com/office/drawing/2014/main" id="{6419B089-7A07-6B4A-8C0E-64519B85EBE2}"/>
              </a:ext>
            </a:extLst>
          </p:cNvPr>
          <p:cNvSpPr>
            <a:spLocks noGrp="1"/>
          </p:cNvSpPr>
          <p:nvPr>
            <p:ph type="sldNum" sz="quarter" idx="12"/>
          </p:nvPr>
        </p:nvSpPr>
        <p:spPr/>
        <p:txBody>
          <a:bodyPr/>
          <a:lstStyle/>
          <a:p>
            <a:fld id="{B6E0B0A6-70CB-4CB1-BAEB-8949881E3F44}" type="slidenum">
              <a:rPr lang="en-US" altLang="zh-TW" smtClean="0"/>
              <a:pPr/>
              <a:t>40</a:t>
            </a:fld>
            <a:endParaRPr lang="en-US" altLang="zh-TW"/>
          </a:p>
        </p:txBody>
      </p:sp>
    </p:spTree>
    <p:extLst>
      <p:ext uri="{BB962C8B-B14F-4D97-AF65-F5344CB8AC3E}">
        <p14:creationId xmlns:p14="http://schemas.microsoft.com/office/powerpoint/2010/main" val="3319073063"/>
      </p:ext>
    </p:extLst>
  </p:cSld>
  <p:clrMapOvr>
    <a:masterClrMapping/>
  </p:clrMapOvr>
  <p:transition spd="med">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1D6CF318-6A3F-42A9-A5DD-6C91F4F94896}" type="slidenum">
              <a:rPr lang="en-US" altLang="zh-TW" smtClean="0"/>
              <a:pPr/>
              <a:t>41</a:t>
            </a:fld>
            <a:endParaRPr lang="en-US" altLang="zh-TW"/>
          </a:p>
        </p:txBody>
      </p:sp>
      <p:sp>
        <p:nvSpPr>
          <p:cNvPr id="204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zh-TW" sz="1800" b="0" i="0" u="none" strike="noStrike" cap="none" normalizeH="0" baseline="0" smtClean="0">
                <a:ln>
                  <a:noFill/>
                </a:ln>
                <a:solidFill>
                  <a:schemeClr val="tx1"/>
                </a:solidFill>
                <a:effectLst/>
                <a:latin typeface="Arial" charset="0"/>
                <a:ea typeface="新細明體" charset="-120"/>
                <a:cs typeface="新細明體" charset="-120"/>
              </a:rPr>
              <a:t/>
            </a:r>
            <a:br>
              <a:rPr kumimoji="1" lang="zh-TW" altLang="zh-TW" sz="1800" b="0" i="0" u="none" strike="noStrike" cap="none" normalizeH="0" baseline="0" smtClean="0">
                <a:ln>
                  <a:noFill/>
                </a:ln>
                <a:solidFill>
                  <a:schemeClr val="tx1"/>
                </a:solidFill>
                <a:effectLst/>
                <a:latin typeface="Arial" charset="0"/>
                <a:ea typeface="新細明體" charset="-120"/>
                <a:cs typeface="新細明體" charset="-120"/>
              </a:rPr>
            </a:br>
            <a:endParaRPr kumimoji="1" lang="zh-TW" altLang="zh-TW" sz="1800" b="0" i="0" u="none" strike="noStrike" cap="none" normalizeH="0" baseline="0" smtClean="0">
              <a:ln>
                <a:noFill/>
              </a:ln>
              <a:solidFill>
                <a:schemeClr val="tx1"/>
              </a:solidFill>
              <a:effectLst/>
              <a:latin typeface="Arial" charset="0"/>
              <a:ea typeface="新細明體" charset="-120"/>
              <a:cs typeface="新細明體" charset="-120"/>
            </a:endParaRPr>
          </a:p>
        </p:txBody>
      </p:sp>
      <p:pic>
        <p:nvPicPr>
          <p:cNvPr id="2051" name="Picture 3" descr="/media/uploads/4180_1/ulcdpins.jpg"/>
          <p:cNvPicPr>
            <a:picLocks noChangeAspect="1" noChangeArrowheads="1"/>
          </p:cNvPicPr>
          <p:nvPr/>
        </p:nvPicPr>
        <p:blipFill>
          <a:blip r:embed="rId2"/>
          <a:srcRect/>
          <a:stretch>
            <a:fillRect/>
          </a:stretch>
        </p:blipFill>
        <p:spPr bwMode="auto">
          <a:xfrm>
            <a:off x="147227" y="1828800"/>
            <a:ext cx="7808397" cy="4876800"/>
          </a:xfrm>
          <a:prstGeom prst="rect">
            <a:avLst/>
          </a:prstGeom>
          <a:noFill/>
        </p:spPr>
      </p:pic>
      <p:graphicFrame>
        <p:nvGraphicFramePr>
          <p:cNvPr id="6" name="表格 5"/>
          <p:cNvGraphicFramePr>
            <a:graphicFrameLocks noGrp="1"/>
          </p:cNvGraphicFramePr>
          <p:nvPr>
            <p:extLst>
              <p:ext uri="{D42A27DB-BD31-4B8C-83A1-F6EECF244321}">
                <p14:modId xmlns:p14="http://schemas.microsoft.com/office/powerpoint/2010/main" val="42331399"/>
              </p:ext>
            </p:extLst>
          </p:nvPr>
        </p:nvGraphicFramePr>
        <p:xfrm>
          <a:off x="4114020" y="838200"/>
          <a:ext cx="3892440" cy="2194560"/>
        </p:xfrm>
        <a:graphic>
          <a:graphicData uri="http://schemas.openxmlformats.org/drawingml/2006/table">
            <a:tbl>
              <a:tblPr/>
              <a:tblGrid>
                <a:gridCol w="1297480"/>
                <a:gridCol w="1297480"/>
                <a:gridCol w="1297480"/>
              </a:tblGrid>
              <a:tr h="0">
                <a:tc>
                  <a:txBody>
                    <a:bodyPr/>
                    <a:lstStyle/>
                    <a:p>
                      <a:pPr algn="l" fontAlgn="ctr"/>
                      <a:r>
                        <a:rPr lang="en-US" b="1" dirty="0" smtClean="0">
                          <a:latin typeface="inherit"/>
                        </a:rPr>
                        <a:t>LCD</a:t>
                      </a:r>
                      <a:r>
                        <a:rPr lang="zh-TW" altLang="en-US" b="1" dirty="0" smtClean="0">
                          <a:latin typeface="inherit"/>
                        </a:rPr>
                        <a:t>腳位</a:t>
                      </a:r>
                      <a:endParaRPr lang="en-US" b="1" dirty="0">
                        <a:latin typeface="inherit"/>
                      </a:endParaRPr>
                    </a:p>
                  </a:txBody>
                  <a:tcPr anchor="ctr">
                    <a:lnL w="9525" cap="flat" cmpd="sng" algn="ctr">
                      <a:solidFill>
                        <a:srgbClr val="B7B7B7"/>
                      </a:solidFill>
                      <a:prstDash val="solid"/>
                      <a:round/>
                      <a:headEnd type="none" w="med" len="med"/>
                      <a:tailEnd type="none" w="med" len="med"/>
                    </a:lnL>
                    <a:lnR w="9525" cap="flat" cmpd="sng" algn="ctr">
                      <a:solidFill>
                        <a:srgbClr val="B7B7B7"/>
                      </a:solidFill>
                      <a:prstDash val="solid"/>
                      <a:round/>
                      <a:headEnd type="none" w="med" len="med"/>
                      <a:tailEnd type="none" w="med" len="med"/>
                    </a:lnR>
                    <a:lnT w="9525" cap="flat" cmpd="sng" algn="ctr">
                      <a:solidFill>
                        <a:srgbClr val="B7B7B7"/>
                      </a:solidFill>
                      <a:prstDash val="solid"/>
                      <a:round/>
                      <a:headEnd type="none" w="med" len="med"/>
                      <a:tailEnd type="none" w="med" len="med"/>
                    </a:lnT>
                    <a:lnB w="9525" cap="flat" cmpd="sng" algn="ctr">
                      <a:solidFill>
                        <a:srgbClr val="B7B7B7"/>
                      </a:solidFill>
                      <a:prstDash val="solid"/>
                      <a:round/>
                      <a:headEnd type="none" w="med" len="med"/>
                      <a:tailEnd type="none" w="med" len="med"/>
                    </a:lnB>
                    <a:solidFill>
                      <a:srgbClr val="CCCCCC"/>
                    </a:solidFill>
                  </a:tcPr>
                </a:tc>
                <a:tc>
                  <a:txBody>
                    <a:bodyPr/>
                    <a:lstStyle/>
                    <a:p>
                      <a:pPr algn="l" fontAlgn="ctr"/>
                      <a:r>
                        <a:rPr lang="zh-TW" altLang="en-US" b="1" dirty="0" smtClean="0">
                          <a:latin typeface="inherit"/>
                        </a:rPr>
                        <a:t>排線腳位</a:t>
                      </a:r>
                      <a:endParaRPr lang="en-US" b="1" dirty="0">
                        <a:latin typeface="inherit"/>
                      </a:endParaRPr>
                    </a:p>
                  </a:txBody>
                  <a:tcPr anchor="ctr">
                    <a:lnL w="9525" cap="flat" cmpd="sng" algn="ctr">
                      <a:solidFill>
                        <a:srgbClr val="B7B7B7"/>
                      </a:solidFill>
                      <a:prstDash val="solid"/>
                      <a:round/>
                      <a:headEnd type="none" w="med" len="med"/>
                      <a:tailEnd type="none" w="med" len="med"/>
                    </a:lnL>
                    <a:lnR w="9525" cap="flat" cmpd="sng" algn="ctr">
                      <a:solidFill>
                        <a:srgbClr val="B7B7B7"/>
                      </a:solidFill>
                      <a:prstDash val="solid"/>
                      <a:round/>
                      <a:headEnd type="none" w="med" len="med"/>
                      <a:tailEnd type="none" w="med" len="med"/>
                    </a:lnR>
                    <a:lnT w="9525" cap="flat" cmpd="sng" algn="ctr">
                      <a:solidFill>
                        <a:srgbClr val="B7B7B7"/>
                      </a:solidFill>
                      <a:prstDash val="solid"/>
                      <a:round/>
                      <a:headEnd type="none" w="med" len="med"/>
                      <a:tailEnd type="none" w="med" len="med"/>
                    </a:lnT>
                    <a:lnB w="9525" cap="flat" cmpd="sng" algn="ctr">
                      <a:solidFill>
                        <a:srgbClr val="B7B7B7"/>
                      </a:solidFill>
                      <a:prstDash val="solid"/>
                      <a:round/>
                      <a:headEnd type="none" w="med" len="med"/>
                      <a:tailEnd type="none" w="med" len="med"/>
                    </a:lnB>
                    <a:solidFill>
                      <a:srgbClr val="CCCCCC"/>
                    </a:solidFill>
                  </a:tcPr>
                </a:tc>
                <a:tc>
                  <a:txBody>
                    <a:bodyPr/>
                    <a:lstStyle/>
                    <a:p>
                      <a:pPr algn="l" fontAlgn="ctr"/>
                      <a:r>
                        <a:rPr lang="en-US" b="1" dirty="0" err="1">
                          <a:latin typeface="inherit"/>
                        </a:rPr>
                        <a:t>mbed</a:t>
                      </a:r>
                      <a:endParaRPr lang="en-US" b="1" dirty="0">
                        <a:latin typeface="inherit"/>
                      </a:endParaRPr>
                    </a:p>
                  </a:txBody>
                  <a:tcPr anchor="ctr">
                    <a:lnL w="9525" cap="flat" cmpd="sng" algn="ctr">
                      <a:solidFill>
                        <a:srgbClr val="B7B7B7"/>
                      </a:solidFill>
                      <a:prstDash val="solid"/>
                      <a:round/>
                      <a:headEnd type="none" w="med" len="med"/>
                      <a:tailEnd type="none" w="med" len="med"/>
                    </a:lnL>
                    <a:lnR w="9525" cap="flat" cmpd="sng" algn="ctr">
                      <a:solidFill>
                        <a:srgbClr val="B7B7B7"/>
                      </a:solidFill>
                      <a:prstDash val="solid"/>
                      <a:round/>
                      <a:headEnd type="none" w="med" len="med"/>
                      <a:tailEnd type="none" w="med" len="med"/>
                    </a:lnR>
                    <a:lnT w="9525" cap="flat" cmpd="sng" algn="ctr">
                      <a:solidFill>
                        <a:srgbClr val="B7B7B7"/>
                      </a:solidFill>
                      <a:prstDash val="solid"/>
                      <a:round/>
                      <a:headEnd type="none" w="med" len="med"/>
                      <a:tailEnd type="none" w="med" len="med"/>
                    </a:lnT>
                    <a:lnB w="9525" cap="flat" cmpd="sng" algn="ctr">
                      <a:solidFill>
                        <a:srgbClr val="B7B7B7"/>
                      </a:solidFill>
                      <a:prstDash val="solid"/>
                      <a:round/>
                      <a:headEnd type="none" w="med" len="med"/>
                      <a:tailEnd type="none" w="med" len="med"/>
                    </a:lnB>
                    <a:solidFill>
                      <a:srgbClr val="CCCCCC"/>
                    </a:solidFill>
                  </a:tcPr>
                </a:tc>
              </a:tr>
              <a:tr h="0">
                <a:tc>
                  <a:txBody>
                    <a:bodyPr/>
                    <a:lstStyle/>
                    <a:p>
                      <a:pPr algn="l" fontAlgn="ctr"/>
                      <a:r>
                        <a:rPr lang="en-US" b="1" dirty="0">
                          <a:latin typeface="inherit"/>
                        </a:rPr>
                        <a:t>+</a:t>
                      </a:r>
                      <a:r>
                        <a:rPr lang="en-US" b="1" dirty="0" smtClean="0">
                          <a:latin typeface="inherit"/>
                        </a:rPr>
                        <a:t>5V  </a:t>
                      </a:r>
                      <a:r>
                        <a:rPr lang="en-US" b="1" dirty="0" smtClean="0">
                          <a:solidFill>
                            <a:srgbClr val="C00000"/>
                          </a:solidFill>
                          <a:latin typeface="inherit"/>
                        </a:rPr>
                        <a:t>(1 ) </a:t>
                      </a:r>
                      <a:endParaRPr lang="en-US" b="1" dirty="0">
                        <a:solidFill>
                          <a:srgbClr val="C00000"/>
                        </a:solidFill>
                        <a:latin typeface="inherit"/>
                      </a:endParaRPr>
                    </a:p>
                  </a:txBody>
                  <a:tcPr anchor="ctr">
                    <a:lnL w="9525" cap="flat" cmpd="sng" algn="ctr">
                      <a:solidFill>
                        <a:srgbClr val="B7B7B7"/>
                      </a:solidFill>
                      <a:prstDash val="solid"/>
                      <a:round/>
                      <a:headEnd type="none" w="med" len="med"/>
                      <a:tailEnd type="none" w="med" len="med"/>
                    </a:lnL>
                    <a:lnR w="9525" cap="flat" cmpd="sng" algn="ctr">
                      <a:solidFill>
                        <a:srgbClr val="B7B7B7"/>
                      </a:solidFill>
                      <a:prstDash val="solid"/>
                      <a:round/>
                      <a:headEnd type="none" w="med" len="med"/>
                      <a:tailEnd type="none" w="med" len="med"/>
                    </a:lnR>
                    <a:lnT w="9525" cap="flat" cmpd="sng" algn="ctr">
                      <a:solidFill>
                        <a:srgbClr val="B7B7B7"/>
                      </a:solidFill>
                      <a:prstDash val="solid"/>
                      <a:round/>
                      <a:headEnd type="none" w="med" len="med"/>
                      <a:tailEnd type="none" w="med" len="med"/>
                    </a:lnT>
                    <a:lnB w="9525" cap="flat" cmpd="sng" algn="ctr">
                      <a:solidFill>
                        <a:srgbClr val="B7B7B7"/>
                      </a:solidFill>
                      <a:prstDash val="solid"/>
                      <a:round/>
                      <a:headEnd type="none" w="med" len="med"/>
                      <a:tailEnd type="none" w="med" len="med"/>
                    </a:lnB>
                  </a:tcPr>
                </a:tc>
                <a:tc>
                  <a:txBody>
                    <a:bodyPr/>
                    <a:lstStyle/>
                    <a:p>
                      <a:pPr algn="l" fontAlgn="ctr"/>
                      <a:r>
                        <a:rPr lang="en-US" altLang="zh-TW" b="1" dirty="0" smtClean="0">
                          <a:solidFill>
                            <a:srgbClr val="0000CC"/>
                          </a:solidFill>
                          <a:latin typeface="inherit"/>
                        </a:rPr>
                        <a:t>+5V</a:t>
                      </a:r>
                      <a:endParaRPr lang="en-US" b="1" dirty="0">
                        <a:solidFill>
                          <a:srgbClr val="0000CC"/>
                        </a:solidFill>
                        <a:latin typeface="inherit"/>
                      </a:endParaRPr>
                    </a:p>
                  </a:txBody>
                  <a:tcPr anchor="ctr">
                    <a:lnL w="9525" cap="flat" cmpd="sng" algn="ctr">
                      <a:solidFill>
                        <a:srgbClr val="B7B7B7"/>
                      </a:solidFill>
                      <a:prstDash val="solid"/>
                      <a:round/>
                      <a:headEnd type="none" w="med" len="med"/>
                      <a:tailEnd type="none" w="med" len="med"/>
                    </a:lnL>
                    <a:lnR w="9525" cap="flat" cmpd="sng" algn="ctr">
                      <a:solidFill>
                        <a:srgbClr val="B7B7B7"/>
                      </a:solidFill>
                      <a:prstDash val="solid"/>
                      <a:round/>
                      <a:headEnd type="none" w="med" len="med"/>
                      <a:tailEnd type="none" w="med" len="med"/>
                    </a:lnR>
                    <a:lnT w="9525" cap="flat" cmpd="sng" algn="ctr">
                      <a:solidFill>
                        <a:srgbClr val="B7B7B7"/>
                      </a:solidFill>
                      <a:prstDash val="solid"/>
                      <a:round/>
                      <a:headEnd type="none" w="med" len="med"/>
                      <a:tailEnd type="none" w="med" len="med"/>
                    </a:lnT>
                    <a:lnB w="9525" cap="flat" cmpd="sng" algn="ctr">
                      <a:solidFill>
                        <a:srgbClr val="B7B7B7"/>
                      </a:solidFill>
                      <a:prstDash val="solid"/>
                      <a:round/>
                      <a:headEnd type="none" w="med" len="med"/>
                      <a:tailEnd type="none" w="med" len="med"/>
                    </a:lnB>
                  </a:tcPr>
                </a:tc>
                <a:tc>
                  <a:txBody>
                    <a:bodyPr/>
                    <a:lstStyle/>
                    <a:p>
                      <a:pPr algn="l" fontAlgn="ctr"/>
                      <a:r>
                        <a:rPr lang="en-US" b="1" dirty="0">
                          <a:latin typeface="inherit"/>
                        </a:rPr>
                        <a:t>5V</a:t>
                      </a:r>
                    </a:p>
                  </a:txBody>
                  <a:tcPr anchor="ctr">
                    <a:lnL w="9525" cap="flat" cmpd="sng" algn="ctr">
                      <a:solidFill>
                        <a:srgbClr val="B7B7B7"/>
                      </a:solidFill>
                      <a:prstDash val="solid"/>
                      <a:round/>
                      <a:headEnd type="none" w="med" len="med"/>
                      <a:tailEnd type="none" w="med" len="med"/>
                    </a:lnL>
                    <a:lnR w="9525" cap="flat" cmpd="sng" algn="ctr">
                      <a:solidFill>
                        <a:srgbClr val="B7B7B7"/>
                      </a:solidFill>
                      <a:prstDash val="solid"/>
                      <a:round/>
                      <a:headEnd type="none" w="med" len="med"/>
                      <a:tailEnd type="none" w="med" len="med"/>
                    </a:lnR>
                    <a:lnT w="9525" cap="flat" cmpd="sng" algn="ctr">
                      <a:solidFill>
                        <a:srgbClr val="B7B7B7"/>
                      </a:solidFill>
                      <a:prstDash val="solid"/>
                      <a:round/>
                      <a:headEnd type="none" w="med" len="med"/>
                      <a:tailEnd type="none" w="med" len="med"/>
                    </a:lnT>
                    <a:lnB w="9525" cap="flat" cmpd="sng" algn="ctr">
                      <a:solidFill>
                        <a:srgbClr val="B7B7B7"/>
                      </a:solidFill>
                      <a:prstDash val="solid"/>
                      <a:round/>
                      <a:headEnd type="none" w="med" len="med"/>
                      <a:tailEnd type="none" w="med" len="med"/>
                    </a:lnB>
                  </a:tcPr>
                </a:tc>
              </a:tr>
              <a:tr h="0">
                <a:tc>
                  <a:txBody>
                    <a:bodyPr/>
                    <a:lstStyle/>
                    <a:p>
                      <a:pPr algn="l" fontAlgn="ctr"/>
                      <a:r>
                        <a:rPr lang="en-US" b="1" dirty="0" smtClean="0">
                          <a:latin typeface="inherit"/>
                        </a:rPr>
                        <a:t>TX     </a:t>
                      </a:r>
                      <a:r>
                        <a:rPr lang="en-US" b="1" dirty="0" smtClean="0">
                          <a:solidFill>
                            <a:srgbClr val="C00000"/>
                          </a:solidFill>
                          <a:latin typeface="inherit"/>
                        </a:rPr>
                        <a:t>(3)</a:t>
                      </a:r>
                      <a:endParaRPr lang="en-US" b="1" dirty="0">
                        <a:solidFill>
                          <a:srgbClr val="C00000"/>
                        </a:solidFill>
                        <a:latin typeface="inherit"/>
                      </a:endParaRPr>
                    </a:p>
                  </a:txBody>
                  <a:tcPr anchor="ctr">
                    <a:lnL w="9525" cap="flat" cmpd="sng" algn="ctr">
                      <a:solidFill>
                        <a:srgbClr val="B7B7B7"/>
                      </a:solidFill>
                      <a:prstDash val="solid"/>
                      <a:round/>
                      <a:headEnd type="none" w="med" len="med"/>
                      <a:tailEnd type="none" w="med" len="med"/>
                    </a:lnL>
                    <a:lnR w="9525" cap="flat" cmpd="sng" algn="ctr">
                      <a:solidFill>
                        <a:srgbClr val="B7B7B7"/>
                      </a:solidFill>
                      <a:prstDash val="solid"/>
                      <a:round/>
                      <a:headEnd type="none" w="med" len="med"/>
                      <a:tailEnd type="none" w="med" len="med"/>
                    </a:lnR>
                    <a:lnT w="9525" cap="flat" cmpd="sng" algn="ctr">
                      <a:solidFill>
                        <a:srgbClr val="B7B7B7"/>
                      </a:solidFill>
                      <a:prstDash val="solid"/>
                      <a:round/>
                      <a:headEnd type="none" w="med" len="med"/>
                      <a:tailEnd type="none" w="med" len="med"/>
                    </a:lnT>
                    <a:lnB w="9525" cap="flat" cmpd="sng" algn="ctr">
                      <a:solidFill>
                        <a:srgbClr val="B7B7B7"/>
                      </a:solidFill>
                      <a:prstDash val="solid"/>
                      <a:round/>
                      <a:headEnd type="none" w="med" len="med"/>
                      <a:tailEnd type="none" w="med" len="med"/>
                    </a:lnB>
                    <a:solidFill>
                      <a:srgbClr val="E0E0E0"/>
                    </a:solidFill>
                  </a:tcPr>
                </a:tc>
                <a:tc>
                  <a:txBody>
                    <a:bodyPr/>
                    <a:lstStyle/>
                    <a:p>
                      <a:pPr algn="l" fontAlgn="ctr"/>
                      <a:r>
                        <a:rPr lang="en-US" altLang="zh-TW" b="1" dirty="0" smtClean="0">
                          <a:solidFill>
                            <a:srgbClr val="0000CC"/>
                          </a:solidFill>
                          <a:latin typeface="inherit"/>
                        </a:rPr>
                        <a:t>RX</a:t>
                      </a:r>
                      <a:endParaRPr lang="en-US" b="1" dirty="0">
                        <a:solidFill>
                          <a:srgbClr val="0000CC"/>
                        </a:solidFill>
                        <a:latin typeface="inherit"/>
                      </a:endParaRPr>
                    </a:p>
                  </a:txBody>
                  <a:tcPr anchor="ctr">
                    <a:lnL w="9525" cap="flat" cmpd="sng" algn="ctr">
                      <a:solidFill>
                        <a:srgbClr val="B7B7B7"/>
                      </a:solidFill>
                      <a:prstDash val="solid"/>
                      <a:round/>
                      <a:headEnd type="none" w="med" len="med"/>
                      <a:tailEnd type="none" w="med" len="med"/>
                    </a:lnL>
                    <a:lnR w="9525" cap="flat" cmpd="sng" algn="ctr">
                      <a:solidFill>
                        <a:srgbClr val="B7B7B7"/>
                      </a:solidFill>
                      <a:prstDash val="solid"/>
                      <a:round/>
                      <a:headEnd type="none" w="med" len="med"/>
                      <a:tailEnd type="none" w="med" len="med"/>
                    </a:lnR>
                    <a:lnT w="9525" cap="flat" cmpd="sng" algn="ctr">
                      <a:solidFill>
                        <a:srgbClr val="B7B7B7"/>
                      </a:solidFill>
                      <a:prstDash val="solid"/>
                      <a:round/>
                      <a:headEnd type="none" w="med" len="med"/>
                      <a:tailEnd type="none" w="med" len="med"/>
                    </a:lnT>
                    <a:lnB w="9525" cap="flat" cmpd="sng" algn="ctr">
                      <a:solidFill>
                        <a:srgbClr val="B7B7B7"/>
                      </a:solidFill>
                      <a:prstDash val="solid"/>
                      <a:round/>
                      <a:headEnd type="none" w="med" len="med"/>
                      <a:tailEnd type="none" w="med" len="med"/>
                    </a:lnB>
                    <a:solidFill>
                      <a:srgbClr val="E0E0E0"/>
                    </a:solidFill>
                  </a:tcPr>
                </a:tc>
                <a:tc>
                  <a:txBody>
                    <a:bodyPr/>
                    <a:lstStyle/>
                    <a:p>
                      <a:pPr algn="l" fontAlgn="ctr"/>
                      <a:r>
                        <a:rPr lang="en-US" b="1" dirty="0" smtClean="0">
                          <a:latin typeface="inherit"/>
                        </a:rPr>
                        <a:t>D1   (TX)</a:t>
                      </a:r>
                      <a:endParaRPr lang="en-US" b="1" dirty="0">
                        <a:latin typeface="inherit"/>
                      </a:endParaRPr>
                    </a:p>
                  </a:txBody>
                  <a:tcPr anchor="ctr">
                    <a:lnL w="9525" cap="flat" cmpd="sng" algn="ctr">
                      <a:solidFill>
                        <a:srgbClr val="B7B7B7"/>
                      </a:solidFill>
                      <a:prstDash val="solid"/>
                      <a:round/>
                      <a:headEnd type="none" w="med" len="med"/>
                      <a:tailEnd type="none" w="med" len="med"/>
                    </a:lnL>
                    <a:lnR w="9525" cap="flat" cmpd="sng" algn="ctr">
                      <a:solidFill>
                        <a:srgbClr val="B7B7B7"/>
                      </a:solidFill>
                      <a:prstDash val="solid"/>
                      <a:round/>
                      <a:headEnd type="none" w="med" len="med"/>
                      <a:tailEnd type="none" w="med" len="med"/>
                    </a:lnR>
                    <a:lnT w="9525" cap="flat" cmpd="sng" algn="ctr">
                      <a:solidFill>
                        <a:srgbClr val="B7B7B7"/>
                      </a:solidFill>
                      <a:prstDash val="solid"/>
                      <a:round/>
                      <a:headEnd type="none" w="med" len="med"/>
                      <a:tailEnd type="none" w="med" len="med"/>
                    </a:lnT>
                    <a:lnB w="9525" cap="flat" cmpd="sng" algn="ctr">
                      <a:solidFill>
                        <a:srgbClr val="B7B7B7"/>
                      </a:solidFill>
                      <a:prstDash val="solid"/>
                      <a:round/>
                      <a:headEnd type="none" w="med" len="med"/>
                      <a:tailEnd type="none" w="med" len="med"/>
                    </a:lnB>
                    <a:solidFill>
                      <a:srgbClr val="E0E0E0"/>
                    </a:solidFill>
                  </a:tcPr>
                </a:tc>
              </a:tr>
              <a:tr h="0">
                <a:tc>
                  <a:txBody>
                    <a:bodyPr/>
                    <a:lstStyle/>
                    <a:p>
                      <a:pPr algn="l" fontAlgn="ctr"/>
                      <a:r>
                        <a:rPr lang="en-US" b="1" dirty="0" smtClean="0">
                          <a:latin typeface="inherit"/>
                        </a:rPr>
                        <a:t>RX     </a:t>
                      </a:r>
                      <a:r>
                        <a:rPr lang="en-US" b="1" dirty="0" smtClean="0">
                          <a:solidFill>
                            <a:srgbClr val="C00000"/>
                          </a:solidFill>
                          <a:latin typeface="inherit"/>
                        </a:rPr>
                        <a:t>(5)</a:t>
                      </a:r>
                      <a:endParaRPr lang="en-US" b="1" dirty="0">
                        <a:solidFill>
                          <a:srgbClr val="C00000"/>
                        </a:solidFill>
                        <a:latin typeface="inherit"/>
                      </a:endParaRPr>
                    </a:p>
                  </a:txBody>
                  <a:tcPr anchor="ctr">
                    <a:lnL w="9525" cap="flat" cmpd="sng" algn="ctr">
                      <a:solidFill>
                        <a:srgbClr val="B7B7B7"/>
                      </a:solidFill>
                      <a:prstDash val="solid"/>
                      <a:round/>
                      <a:headEnd type="none" w="med" len="med"/>
                      <a:tailEnd type="none" w="med" len="med"/>
                    </a:lnL>
                    <a:lnR w="9525" cap="flat" cmpd="sng" algn="ctr">
                      <a:solidFill>
                        <a:srgbClr val="B7B7B7"/>
                      </a:solidFill>
                      <a:prstDash val="solid"/>
                      <a:round/>
                      <a:headEnd type="none" w="med" len="med"/>
                      <a:tailEnd type="none" w="med" len="med"/>
                    </a:lnR>
                    <a:lnT w="9525" cap="flat" cmpd="sng" algn="ctr">
                      <a:solidFill>
                        <a:srgbClr val="B7B7B7"/>
                      </a:solidFill>
                      <a:prstDash val="solid"/>
                      <a:round/>
                      <a:headEnd type="none" w="med" len="med"/>
                      <a:tailEnd type="none" w="med" len="med"/>
                    </a:lnT>
                    <a:lnB w="9525" cap="flat" cmpd="sng" algn="ctr">
                      <a:solidFill>
                        <a:srgbClr val="B7B7B7"/>
                      </a:solidFill>
                      <a:prstDash val="solid"/>
                      <a:round/>
                      <a:headEnd type="none" w="med" len="med"/>
                      <a:tailEnd type="none" w="med" len="med"/>
                    </a:lnB>
                  </a:tcPr>
                </a:tc>
                <a:tc>
                  <a:txBody>
                    <a:bodyPr/>
                    <a:lstStyle/>
                    <a:p>
                      <a:pPr algn="l" fontAlgn="ctr"/>
                      <a:r>
                        <a:rPr lang="en-US" altLang="zh-TW" b="1" dirty="0" smtClean="0">
                          <a:solidFill>
                            <a:srgbClr val="0000CC"/>
                          </a:solidFill>
                          <a:latin typeface="inherit"/>
                        </a:rPr>
                        <a:t>TX</a:t>
                      </a:r>
                      <a:endParaRPr lang="en-US" b="1" dirty="0">
                        <a:solidFill>
                          <a:srgbClr val="0000CC"/>
                        </a:solidFill>
                        <a:latin typeface="inherit"/>
                      </a:endParaRPr>
                    </a:p>
                  </a:txBody>
                  <a:tcPr anchor="ctr">
                    <a:lnL w="9525" cap="flat" cmpd="sng" algn="ctr">
                      <a:solidFill>
                        <a:srgbClr val="B7B7B7"/>
                      </a:solidFill>
                      <a:prstDash val="solid"/>
                      <a:round/>
                      <a:headEnd type="none" w="med" len="med"/>
                      <a:tailEnd type="none" w="med" len="med"/>
                    </a:lnL>
                    <a:lnR w="9525" cap="flat" cmpd="sng" algn="ctr">
                      <a:solidFill>
                        <a:srgbClr val="B7B7B7"/>
                      </a:solidFill>
                      <a:prstDash val="solid"/>
                      <a:round/>
                      <a:headEnd type="none" w="med" len="med"/>
                      <a:tailEnd type="none" w="med" len="med"/>
                    </a:lnR>
                    <a:lnT w="9525" cap="flat" cmpd="sng" algn="ctr">
                      <a:solidFill>
                        <a:srgbClr val="B7B7B7"/>
                      </a:solidFill>
                      <a:prstDash val="solid"/>
                      <a:round/>
                      <a:headEnd type="none" w="med" len="med"/>
                      <a:tailEnd type="none" w="med" len="med"/>
                    </a:lnT>
                    <a:lnB w="9525" cap="flat" cmpd="sng" algn="ctr">
                      <a:solidFill>
                        <a:srgbClr val="B7B7B7"/>
                      </a:solidFill>
                      <a:prstDash val="solid"/>
                      <a:round/>
                      <a:headEnd type="none" w="med" len="med"/>
                      <a:tailEnd type="none" w="med" len="med"/>
                    </a:lnB>
                  </a:tcPr>
                </a:tc>
                <a:tc>
                  <a:txBody>
                    <a:bodyPr/>
                    <a:lstStyle/>
                    <a:p>
                      <a:pPr algn="l" fontAlgn="ctr"/>
                      <a:r>
                        <a:rPr lang="en-US" b="1" dirty="0" smtClean="0">
                          <a:latin typeface="inherit"/>
                        </a:rPr>
                        <a:t>D0  </a:t>
                      </a:r>
                      <a:r>
                        <a:rPr lang="en-US" b="1" baseline="0" dirty="0" smtClean="0">
                          <a:latin typeface="inherit"/>
                        </a:rPr>
                        <a:t> </a:t>
                      </a:r>
                      <a:r>
                        <a:rPr lang="en-US" b="1" dirty="0" smtClean="0">
                          <a:latin typeface="inherit"/>
                        </a:rPr>
                        <a:t>(RX)</a:t>
                      </a:r>
                      <a:endParaRPr lang="en-US" b="1" dirty="0">
                        <a:latin typeface="inherit"/>
                      </a:endParaRPr>
                    </a:p>
                  </a:txBody>
                  <a:tcPr anchor="ctr">
                    <a:lnL w="9525" cap="flat" cmpd="sng" algn="ctr">
                      <a:solidFill>
                        <a:srgbClr val="B7B7B7"/>
                      </a:solidFill>
                      <a:prstDash val="solid"/>
                      <a:round/>
                      <a:headEnd type="none" w="med" len="med"/>
                      <a:tailEnd type="none" w="med" len="med"/>
                    </a:lnL>
                    <a:lnR w="9525" cap="flat" cmpd="sng" algn="ctr">
                      <a:solidFill>
                        <a:srgbClr val="B7B7B7"/>
                      </a:solidFill>
                      <a:prstDash val="solid"/>
                      <a:round/>
                      <a:headEnd type="none" w="med" len="med"/>
                      <a:tailEnd type="none" w="med" len="med"/>
                    </a:lnR>
                    <a:lnT w="9525" cap="flat" cmpd="sng" algn="ctr">
                      <a:solidFill>
                        <a:srgbClr val="B7B7B7"/>
                      </a:solidFill>
                      <a:prstDash val="solid"/>
                      <a:round/>
                      <a:headEnd type="none" w="med" len="med"/>
                      <a:tailEnd type="none" w="med" len="med"/>
                    </a:lnT>
                    <a:lnB w="9525" cap="flat" cmpd="sng" algn="ctr">
                      <a:solidFill>
                        <a:srgbClr val="B7B7B7"/>
                      </a:solidFill>
                      <a:prstDash val="solid"/>
                      <a:round/>
                      <a:headEnd type="none" w="med" len="med"/>
                      <a:tailEnd type="none" w="med" len="med"/>
                    </a:lnB>
                  </a:tcPr>
                </a:tc>
              </a:tr>
              <a:tr h="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b="1" dirty="0" smtClean="0">
                          <a:latin typeface="inherit"/>
                        </a:rPr>
                        <a:t>GND  </a:t>
                      </a:r>
                      <a:r>
                        <a:rPr lang="en-US" b="1" dirty="0" smtClean="0">
                          <a:solidFill>
                            <a:srgbClr val="C00000"/>
                          </a:solidFill>
                          <a:latin typeface="inherit"/>
                        </a:rPr>
                        <a:t>(7)</a:t>
                      </a:r>
                    </a:p>
                  </a:txBody>
                  <a:tcPr anchor="ctr">
                    <a:lnL w="9525" cap="flat" cmpd="sng" algn="ctr">
                      <a:solidFill>
                        <a:srgbClr val="B7B7B7"/>
                      </a:solidFill>
                      <a:prstDash val="solid"/>
                      <a:round/>
                      <a:headEnd type="none" w="med" len="med"/>
                      <a:tailEnd type="none" w="med" len="med"/>
                    </a:lnL>
                    <a:lnR w="9525" cap="flat" cmpd="sng" algn="ctr">
                      <a:solidFill>
                        <a:srgbClr val="B7B7B7"/>
                      </a:solidFill>
                      <a:prstDash val="solid"/>
                      <a:round/>
                      <a:headEnd type="none" w="med" len="med"/>
                      <a:tailEnd type="none" w="med" len="med"/>
                    </a:lnR>
                    <a:lnT w="9525" cap="flat" cmpd="sng" algn="ctr">
                      <a:solidFill>
                        <a:srgbClr val="B7B7B7"/>
                      </a:solidFill>
                      <a:prstDash val="solid"/>
                      <a:round/>
                      <a:headEnd type="none" w="med" len="med"/>
                      <a:tailEnd type="none" w="med" len="med"/>
                    </a:lnT>
                    <a:lnB w="9525" cap="flat" cmpd="sng" algn="ctr">
                      <a:solidFill>
                        <a:srgbClr val="B7B7B7"/>
                      </a:solidFill>
                      <a:prstDash val="solid"/>
                      <a:round/>
                      <a:headEnd type="none" w="med" len="med"/>
                      <a:tailEnd type="none" w="med" len="med"/>
                    </a:lnB>
                    <a:solidFill>
                      <a:srgbClr val="E0E0E0"/>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TW" b="1" dirty="0" smtClean="0">
                          <a:solidFill>
                            <a:srgbClr val="0000CC"/>
                          </a:solidFill>
                          <a:latin typeface="inherit"/>
                        </a:rPr>
                        <a:t>GND</a:t>
                      </a:r>
                      <a:endParaRPr lang="en-US" b="1" dirty="0" smtClean="0">
                        <a:solidFill>
                          <a:srgbClr val="0000CC"/>
                        </a:solidFill>
                        <a:latin typeface="inherit"/>
                      </a:endParaRPr>
                    </a:p>
                  </a:txBody>
                  <a:tcPr anchor="ctr">
                    <a:lnL w="9525" cap="flat" cmpd="sng" algn="ctr">
                      <a:solidFill>
                        <a:srgbClr val="B7B7B7"/>
                      </a:solidFill>
                      <a:prstDash val="solid"/>
                      <a:round/>
                      <a:headEnd type="none" w="med" len="med"/>
                      <a:tailEnd type="none" w="med" len="med"/>
                    </a:lnL>
                    <a:lnR w="9525" cap="flat" cmpd="sng" algn="ctr">
                      <a:solidFill>
                        <a:srgbClr val="B7B7B7"/>
                      </a:solidFill>
                      <a:prstDash val="solid"/>
                      <a:round/>
                      <a:headEnd type="none" w="med" len="med"/>
                      <a:tailEnd type="none" w="med" len="med"/>
                    </a:lnR>
                    <a:lnT w="9525" cap="flat" cmpd="sng" algn="ctr">
                      <a:solidFill>
                        <a:srgbClr val="B7B7B7"/>
                      </a:solidFill>
                      <a:prstDash val="solid"/>
                      <a:round/>
                      <a:headEnd type="none" w="med" len="med"/>
                      <a:tailEnd type="none" w="med" len="med"/>
                    </a:lnT>
                    <a:lnB w="9525" cap="flat" cmpd="sng" algn="ctr">
                      <a:solidFill>
                        <a:srgbClr val="B7B7B7"/>
                      </a:solidFill>
                      <a:prstDash val="solid"/>
                      <a:round/>
                      <a:headEnd type="none" w="med" len="med"/>
                      <a:tailEnd type="none" w="med" len="med"/>
                    </a:lnB>
                    <a:solidFill>
                      <a:srgbClr val="E0E0E0"/>
                    </a:solidFill>
                  </a:tcPr>
                </a:tc>
                <a:tc>
                  <a:txBody>
                    <a:bodyPr/>
                    <a:lstStyle/>
                    <a:p>
                      <a:pPr algn="l" fontAlgn="ctr"/>
                      <a:r>
                        <a:rPr lang="en-US" b="1">
                          <a:latin typeface="inherit"/>
                        </a:rPr>
                        <a:t>GND</a:t>
                      </a:r>
                    </a:p>
                  </a:txBody>
                  <a:tcPr anchor="ctr">
                    <a:lnL w="9525" cap="flat" cmpd="sng" algn="ctr">
                      <a:solidFill>
                        <a:srgbClr val="B7B7B7"/>
                      </a:solidFill>
                      <a:prstDash val="solid"/>
                      <a:round/>
                      <a:headEnd type="none" w="med" len="med"/>
                      <a:tailEnd type="none" w="med" len="med"/>
                    </a:lnL>
                    <a:lnR w="9525" cap="flat" cmpd="sng" algn="ctr">
                      <a:solidFill>
                        <a:srgbClr val="B7B7B7"/>
                      </a:solidFill>
                      <a:prstDash val="solid"/>
                      <a:round/>
                      <a:headEnd type="none" w="med" len="med"/>
                      <a:tailEnd type="none" w="med" len="med"/>
                    </a:lnR>
                    <a:lnT w="9525" cap="flat" cmpd="sng" algn="ctr">
                      <a:solidFill>
                        <a:srgbClr val="B7B7B7"/>
                      </a:solidFill>
                      <a:prstDash val="solid"/>
                      <a:round/>
                      <a:headEnd type="none" w="med" len="med"/>
                      <a:tailEnd type="none" w="med" len="med"/>
                    </a:lnT>
                    <a:lnB w="9525" cap="flat" cmpd="sng" algn="ctr">
                      <a:solidFill>
                        <a:srgbClr val="B7B7B7"/>
                      </a:solidFill>
                      <a:prstDash val="solid"/>
                      <a:round/>
                      <a:headEnd type="none" w="med" len="med"/>
                      <a:tailEnd type="none" w="med" len="med"/>
                    </a:lnB>
                    <a:solidFill>
                      <a:srgbClr val="E0E0E0"/>
                    </a:solidFill>
                  </a:tcPr>
                </a:tc>
              </a:tr>
              <a:tr h="0">
                <a:tc>
                  <a:txBody>
                    <a:bodyPr/>
                    <a:lstStyle/>
                    <a:p>
                      <a:pPr algn="l" fontAlgn="ctr"/>
                      <a:r>
                        <a:rPr lang="en-US" b="1" dirty="0" smtClean="0">
                          <a:latin typeface="inherit"/>
                        </a:rPr>
                        <a:t>RES    </a:t>
                      </a:r>
                      <a:r>
                        <a:rPr lang="en-US" b="1" dirty="0" smtClean="0">
                          <a:solidFill>
                            <a:srgbClr val="C00000"/>
                          </a:solidFill>
                          <a:latin typeface="inherit"/>
                        </a:rPr>
                        <a:t>(9)</a:t>
                      </a:r>
                      <a:endParaRPr lang="en-US" b="1" dirty="0">
                        <a:solidFill>
                          <a:srgbClr val="C00000"/>
                        </a:solidFill>
                        <a:latin typeface="inherit"/>
                      </a:endParaRPr>
                    </a:p>
                  </a:txBody>
                  <a:tcPr anchor="ctr">
                    <a:lnL w="9525" cap="flat" cmpd="sng" algn="ctr">
                      <a:solidFill>
                        <a:srgbClr val="B7B7B7"/>
                      </a:solidFill>
                      <a:prstDash val="solid"/>
                      <a:round/>
                      <a:headEnd type="none" w="med" len="med"/>
                      <a:tailEnd type="none" w="med" len="med"/>
                    </a:lnL>
                    <a:lnR w="9525" cap="flat" cmpd="sng" algn="ctr">
                      <a:solidFill>
                        <a:srgbClr val="B7B7B7"/>
                      </a:solidFill>
                      <a:prstDash val="solid"/>
                      <a:round/>
                      <a:headEnd type="none" w="med" len="med"/>
                      <a:tailEnd type="none" w="med" len="med"/>
                    </a:lnR>
                    <a:lnT w="9525" cap="flat" cmpd="sng" algn="ctr">
                      <a:solidFill>
                        <a:srgbClr val="B7B7B7"/>
                      </a:solidFill>
                      <a:prstDash val="solid"/>
                      <a:round/>
                      <a:headEnd type="none" w="med" len="med"/>
                      <a:tailEnd type="none" w="med" len="med"/>
                    </a:lnT>
                    <a:lnB w="9525" cap="flat" cmpd="sng" algn="ctr">
                      <a:solidFill>
                        <a:srgbClr val="B7B7B7"/>
                      </a:solidFill>
                      <a:prstDash val="solid"/>
                      <a:round/>
                      <a:headEnd type="none" w="med" len="med"/>
                      <a:tailEnd type="none" w="med" len="med"/>
                    </a:lnB>
                  </a:tcPr>
                </a:tc>
                <a:tc>
                  <a:txBody>
                    <a:bodyPr/>
                    <a:lstStyle/>
                    <a:p>
                      <a:pPr algn="l" fontAlgn="ctr"/>
                      <a:r>
                        <a:rPr lang="en-US" altLang="zh-TW" b="1" dirty="0" smtClean="0">
                          <a:solidFill>
                            <a:srgbClr val="0000CC"/>
                          </a:solidFill>
                          <a:latin typeface="inherit"/>
                        </a:rPr>
                        <a:t>RES</a:t>
                      </a:r>
                      <a:endParaRPr lang="en-US" b="1" dirty="0">
                        <a:solidFill>
                          <a:srgbClr val="0000CC"/>
                        </a:solidFill>
                        <a:latin typeface="inherit"/>
                      </a:endParaRPr>
                    </a:p>
                  </a:txBody>
                  <a:tcPr anchor="ctr">
                    <a:lnL w="9525" cap="flat" cmpd="sng" algn="ctr">
                      <a:solidFill>
                        <a:srgbClr val="B7B7B7"/>
                      </a:solidFill>
                      <a:prstDash val="solid"/>
                      <a:round/>
                      <a:headEnd type="none" w="med" len="med"/>
                      <a:tailEnd type="none" w="med" len="med"/>
                    </a:lnL>
                    <a:lnR w="9525" cap="flat" cmpd="sng" algn="ctr">
                      <a:solidFill>
                        <a:srgbClr val="B7B7B7"/>
                      </a:solidFill>
                      <a:prstDash val="solid"/>
                      <a:round/>
                      <a:headEnd type="none" w="med" len="med"/>
                      <a:tailEnd type="none" w="med" len="med"/>
                    </a:lnR>
                    <a:lnT w="9525" cap="flat" cmpd="sng" algn="ctr">
                      <a:solidFill>
                        <a:srgbClr val="B7B7B7"/>
                      </a:solidFill>
                      <a:prstDash val="solid"/>
                      <a:round/>
                      <a:headEnd type="none" w="med" len="med"/>
                      <a:tailEnd type="none" w="med" len="med"/>
                    </a:lnT>
                    <a:lnB w="9525" cap="flat" cmpd="sng" algn="ctr">
                      <a:solidFill>
                        <a:srgbClr val="B7B7B7"/>
                      </a:solidFill>
                      <a:prstDash val="solid"/>
                      <a:round/>
                      <a:headEnd type="none" w="med" len="med"/>
                      <a:tailEnd type="none" w="med" len="med"/>
                    </a:lnB>
                  </a:tcPr>
                </a:tc>
                <a:tc>
                  <a:txBody>
                    <a:bodyPr/>
                    <a:lstStyle/>
                    <a:p>
                      <a:pPr algn="l" fontAlgn="ctr"/>
                      <a:r>
                        <a:rPr lang="en-US" b="1" dirty="0">
                          <a:latin typeface="inherit"/>
                        </a:rPr>
                        <a:t>D2</a:t>
                      </a:r>
                    </a:p>
                  </a:txBody>
                  <a:tcPr anchor="ctr">
                    <a:lnL w="9525" cap="flat" cmpd="sng" algn="ctr">
                      <a:solidFill>
                        <a:srgbClr val="B7B7B7"/>
                      </a:solidFill>
                      <a:prstDash val="solid"/>
                      <a:round/>
                      <a:headEnd type="none" w="med" len="med"/>
                      <a:tailEnd type="none" w="med" len="med"/>
                    </a:lnL>
                    <a:lnR w="9525" cap="flat" cmpd="sng" algn="ctr">
                      <a:solidFill>
                        <a:srgbClr val="B7B7B7"/>
                      </a:solidFill>
                      <a:prstDash val="solid"/>
                      <a:round/>
                      <a:headEnd type="none" w="med" len="med"/>
                      <a:tailEnd type="none" w="med" len="med"/>
                    </a:lnR>
                    <a:lnT w="9525" cap="flat" cmpd="sng" algn="ctr">
                      <a:solidFill>
                        <a:srgbClr val="B7B7B7"/>
                      </a:solidFill>
                      <a:prstDash val="solid"/>
                      <a:round/>
                      <a:headEnd type="none" w="med" len="med"/>
                      <a:tailEnd type="none" w="med" len="med"/>
                    </a:lnT>
                    <a:lnB w="9525" cap="flat" cmpd="sng" algn="ctr">
                      <a:solidFill>
                        <a:srgbClr val="B7B7B7"/>
                      </a:solidFill>
                      <a:prstDash val="solid"/>
                      <a:round/>
                      <a:headEnd type="none" w="med" len="med"/>
                      <a:tailEnd type="none" w="med" len="med"/>
                    </a:lnB>
                  </a:tcPr>
                </a:tc>
              </a:tr>
            </a:tbl>
          </a:graphicData>
        </a:graphic>
      </p:graphicFrame>
      <p:sp>
        <p:nvSpPr>
          <p:cNvPr id="7" name="矩形 6"/>
          <p:cNvSpPr/>
          <p:nvPr/>
        </p:nvSpPr>
        <p:spPr bwMode="auto">
          <a:xfrm>
            <a:off x="4114800" y="4648200"/>
            <a:ext cx="3581400" cy="1371600"/>
          </a:xfrm>
          <a:prstGeom prst="rect">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p:txBody>
      </p:sp>
      <p:sp>
        <p:nvSpPr>
          <p:cNvPr id="8" name="文字方塊 7"/>
          <p:cNvSpPr txBox="1"/>
          <p:nvPr/>
        </p:nvSpPr>
        <p:spPr>
          <a:xfrm>
            <a:off x="457200" y="990600"/>
            <a:ext cx="3400739" cy="707886"/>
          </a:xfrm>
          <a:prstGeom prst="rect">
            <a:avLst/>
          </a:prstGeom>
          <a:noFill/>
        </p:spPr>
        <p:txBody>
          <a:bodyPr wrap="none" rtlCol="0">
            <a:spAutoFit/>
          </a:bodyPr>
          <a:lstStyle/>
          <a:p>
            <a:r>
              <a:rPr lang="en-US" altLang="zh-TW" sz="2000" b="1" dirty="0" err="1" smtClean="0">
                <a:solidFill>
                  <a:srgbClr val="0000CC"/>
                </a:solidFill>
              </a:rPr>
              <a:t>uLCD.RX</a:t>
            </a:r>
            <a:r>
              <a:rPr lang="en-US" altLang="zh-TW" sz="2000" b="1" dirty="0" smtClean="0">
                <a:solidFill>
                  <a:srgbClr val="0000CC"/>
                </a:solidFill>
              </a:rPr>
              <a:t> </a:t>
            </a:r>
            <a:r>
              <a:rPr lang="en-US" altLang="zh-TW" sz="2000" b="1" dirty="0" smtClean="0">
                <a:solidFill>
                  <a:srgbClr val="0000CC"/>
                </a:solidFill>
                <a:sym typeface="Wingdings" pitchFamily="2" charset="2"/>
              </a:rPr>
              <a:t> K66F.TX (D1)</a:t>
            </a:r>
          </a:p>
          <a:p>
            <a:r>
              <a:rPr lang="en-US" altLang="zh-TW" sz="2000" b="1" dirty="0" err="1" smtClean="0">
                <a:solidFill>
                  <a:srgbClr val="0000CC"/>
                </a:solidFill>
                <a:sym typeface="Wingdings" pitchFamily="2" charset="2"/>
              </a:rPr>
              <a:t>uLCD.TX</a:t>
            </a:r>
            <a:r>
              <a:rPr lang="en-US" altLang="zh-TW" sz="2000" b="1" dirty="0" smtClean="0">
                <a:solidFill>
                  <a:srgbClr val="0000CC"/>
                </a:solidFill>
                <a:sym typeface="Wingdings" pitchFamily="2" charset="2"/>
              </a:rPr>
              <a:t>  K66F.RX (D0)  </a:t>
            </a:r>
            <a:endParaRPr lang="zh-TW" altLang="en-US" sz="2000" b="1" dirty="0">
              <a:solidFill>
                <a:srgbClr val="0000CC"/>
              </a:solidFill>
            </a:endParaRPr>
          </a:p>
        </p:txBody>
      </p:sp>
      <p:sp>
        <p:nvSpPr>
          <p:cNvPr id="9" name="文字方塊 8"/>
          <p:cNvSpPr txBox="1"/>
          <p:nvPr/>
        </p:nvSpPr>
        <p:spPr>
          <a:xfrm>
            <a:off x="685800" y="533400"/>
            <a:ext cx="2646878" cy="369332"/>
          </a:xfrm>
          <a:prstGeom prst="rect">
            <a:avLst/>
          </a:prstGeom>
          <a:noFill/>
        </p:spPr>
        <p:txBody>
          <a:bodyPr wrap="none" rtlCol="0">
            <a:spAutoFit/>
          </a:bodyPr>
          <a:lstStyle/>
          <a:p>
            <a:r>
              <a:rPr lang="en-US" altLang="zh-TW" dirty="0" smtClean="0"/>
              <a:t>Null Modem Connection</a:t>
            </a:r>
            <a:endParaRPr lang="zh-TW" altLang="en-US" dirty="0"/>
          </a:p>
        </p:txBody>
      </p:sp>
      <p:sp>
        <p:nvSpPr>
          <p:cNvPr id="10" name="文字方塊 9"/>
          <p:cNvSpPr txBox="1"/>
          <p:nvPr/>
        </p:nvSpPr>
        <p:spPr>
          <a:xfrm>
            <a:off x="5182640" y="371403"/>
            <a:ext cx="2137240" cy="369332"/>
          </a:xfrm>
          <a:prstGeom prst="rect">
            <a:avLst/>
          </a:prstGeom>
          <a:noFill/>
        </p:spPr>
        <p:txBody>
          <a:bodyPr wrap="square" rtlCol="0">
            <a:spAutoFit/>
          </a:bodyPr>
          <a:lstStyle/>
          <a:p>
            <a:r>
              <a:rPr lang="zh-TW" altLang="en-US" b="1" dirty="0" smtClean="0">
                <a:solidFill>
                  <a:srgbClr val="CC00CC"/>
                </a:solidFill>
              </a:rPr>
              <a:t>經轉接板排線對接</a:t>
            </a:r>
            <a:endParaRPr lang="zh-TW" altLang="en-US" b="1" dirty="0">
              <a:solidFill>
                <a:srgbClr val="CC00CC"/>
              </a:solidFill>
            </a:endParaRPr>
          </a:p>
        </p:txBody>
      </p:sp>
    </p:spTree>
  </p:cSld>
  <p:clrMapOvr>
    <a:masterClrMapping/>
  </p:clrMapOvr>
  <p:transition spd="med">
    <p:dissolv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1D6CF318-6A3F-42A9-A5DD-6C91F4F94896}" type="slidenum">
              <a:rPr lang="en-US" altLang="zh-TW" smtClean="0"/>
              <a:pPr/>
              <a:t>42</a:t>
            </a:fld>
            <a:endParaRPr lang="en-US" altLang="zh-TW"/>
          </a:p>
        </p:txBody>
      </p:sp>
      <p:sp>
        <p:nvSpPr>
          <p:cNvPr id="63490" name="AutoShape 2" descr="https://www.ee.nthu.edu.tw/ee240500/labs/img/mbed4/mbed_lab5_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63492" name="AutoShape 4" descr="https://www.ee.nthu.edu.tw/ee240500/labs/img/mbed4/mbed_lab5_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pic>
        <p:nvPicPr>
          <p:cNvPr id="5" name="圖片 4" descr="mbed_lab5_9.jpg"/>
          <p:cNvPicPr>
            <a:picLocks noChangeAspect="1"/>
          </p:cNvPicPr>
          <p:nvPr/>
        </p:nvPicPr>
        <p:blipFill>
          <a:blip r:embed="rId2"/>
          <a:stretch>
            <a:fillRect/>
          </a:stretch>
        </p:blipFill>
        <p:spPr>
          <a:xfrm>
            <a:off x="457200" y="533400"/>
            <a:ext cx="7848600" cy="5886450"/>
          </a:xfrm>
          <a:prstGeom prst="rect">
            <a:avLst/>
          </a:prstGeom>
        </p:spPr>
      </p:pic>
      <p:sp>
        <p:nvSpPr>
          <p:cNvPr id="3" name="文字方塊 2"/>
          <p:cNvSpPr txBox="1"/>
          <p:nvPr/>
        </p:nvSpPr>
        <p:spPr>
          <a:xfrm>
            <a:off x="4877320" y="1139100"/>
            <a:ext cx="915960" cy="369332"/>
          </a:xfrm>
          <a:prstGeom prst="rect">
            <a:avLst/>
          </a:prstGeom>
          <a:noFill/>
        </p:spPr>
        <p:txBody>
          <a:bodyPr wrap="square" rtlCol="0">
            <a:spAutoFit/>
          </a:bodyPr>
          <a:lstStyle/>
          <a:p>
            <a:r>
              <a:rPr lang="zh-TW" altLang="en-US" b="1" dirty="0" smtClean="0">
                <a:solidFill>
                  <a:srgbClr val="CC00CC"/>
                </a:solidFill>
              </a:rPr>
              <a:t>轉接板</a:t>
            </a:r>
            <a:endParaRPr lang="zh-TW" altLang="en-US" b="1" dirty="0">
              <a:solidFill>
                <a:srgbClr val="CC00CC"/>
              </a:solidFill>
            </a:endParaRPr>
          </a:p>
        </p:txBody>
      </p:sp>
    </p:spTree>
  </p:cSld>
  <p:clrMapOvr>
    <a:masterClrMapping/>
  </p:clrMapOvr>
  <p:transition spd="med">
    <p:dissolv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23CB64FE-7B87-694E-8B63-17138E2EA166}"/>
              </a:ext>
            </a:extLst>
          </p:cNvPr>
          <p:cNvSpPr>
            <a:spLocks noGrp="1"/>
          </p:cNvSpPr>
          <p:nvPr>
            <p:ph type="title"/>
          </p:nvPr>
        </p:nvSpPr>
        <p:spPr/>
        <p:txBody>
          <a:bodyPr/>
          <a:lstStyle/>
          <a:p>
            <a:r>
              <a:rPr lang="en-US" altLang="zh-TW"/>
              <a:t>mbed Library for </a:t>
            </a:r>
            <a:r>
              <a:rPr lang="zh-TW" altLang="en-US"/>
              <a:t>uLCD-144-G2</a:t>
            </a:r>
            <a:r>
              <a:rPr lang="en-US" altLang="zh-TW"/>
              <a:t> </a:t>
            </a:r>
            <a:endParaRPr lang="zh-TW" altLang="en-US" dirty="0"/>
          </a:p>
        </p:txBody>
      </p:sp>
      <p:sp>
        <p:nvSpPr>
          <p:cNvPr id="3" name="內容版面配置區 2">
            <a:extLst>
              <a:ext uri="{FF2B5EF4-FFF2-40B4-BE49-F238E27FC236}">
                <a16:creationId xmlns="" xmlns:a16="http://schemas.microsoft.com/office/drawing/2014/main" id="{69594BED-5060-7F4B-91EE-826816E36BBF}"/>
              </a:ext>
            </a:extLst>
          </p:cNvPr>
          <p:cNvSpPr>
            <a:spLocks noGrp="1"/>
          </p:cNvSpPr>
          <p:nvPr>
            <p:ph idx="1"/>
          </p:nvPr>
        </p:nvSpPr>
        <p:spPr/>
        <p:txBody>
          <a:bodyPr>
            <a:normAutofit fontScale="92500" lnSpcReduction="20000"/>
          </a:bodyPr>
          <a:lstStyle/>
          <a:p>
            <a:r>
              <a:rPr lang="en-US" altLang="zh-TW" dirty="0"/>
              <a:t>The module uses </a:t>
            </a:r>
            <a:r>
              <a:rPr lang="en-US" altLang="zh-TW" dirty="0">
                <a:solidFill>
                  <a:srgbClr val="3333FF"/>
                </a:solidFill>
              </a:rPr>
              <a:t>UART serial port </a:t>
            </a:r>
            <a:r>
              <a:rPr lang="en-US" altLang="zh-TW" dirty="0"/>
              <a:t>(to be discussed later)</a:t>
            </a:r>
          </a:p>
          <a:p>
            <a:pPr lvl="1"/>
            <a:r>
              <a:rPr lang="en-US" altLang="zh-TW" b="1" dirty="0">
                <a:solidFill>
                  <a:srgbClr val="C00000"/>
                </a:solidFill>
              </a:rPr>
              <a:t>uLCD_4DGL(Tx pin, Rx pin, </a:t>
            </a:r>
            <a:r>
              <a:rPr lang="en-US" altLang="zh-TW" b="1" dirty="0" err="1">
                <a:solidFill>
                  <a:srgbClr val="C00000"/>
                </a:solidFill>
              </a:rPr>
              <a:t>rst</a:t>
            </a:r>
            <a:r>
              <a:rPr lang="en-US" altLang="zh-TW" b="1" dirty="0">
                <a:solidFill>
                  <a:srgbClr val="C00000"/>
                </a:solidFill>
              </a:rPr>
              <a:t> pin)</a:t>
            </a:r>
            <a:r>
              <a:rPr lang="en-US" altLang="zh-TW" dirty="0"/>
              <a:t>;</a:t>
            </a:r>
          </a:p>
          <a:p>
            <a:r>
              <a:rPr lang="en-US" altLang="zh-TW" dirty="0"/>
              <a:t>The library has </a:t>
            </a:r>
            <a:r>
              <a:rPr lang="en-US" altLang="zh-TW" dirty="0">
                <a:solidFill>
                  <a:srgbClr val="CC00CC"/>
                </a:solidFill>
              </a:rPr>
              <a:t>six types of commands</a:t>
            </a:r>
            <a:r>
              <a:rPr lang="en-US" altLang="zh-TW" dirty="0"/>
              <a:t>:</a:t>
            </a:r>
          </a:p>
          <a:p>
            <a:pPr lvl="1"/>
            <a:r>
              <a:rPr lang="en-US" altLang="zh-TW" dirty="0">
                <a:solidFill>
                  <a:srgbClr val="0033CC"/>
                </a:solidFill>
              </a:rPr>
              <a:t>General</a:t>
            </a:r>
            <a:r>
              <a:rPr lang="en-US" altLang="zh-TW" dirty="0"/>
              <a:t>	: clear screen, reset screen, set background color…</a:t>
            </a:r>
          </a:p>
          <a:p>
            <a:pPr lvl="1"/>
            <a:r>
              <a:rPr lang="en-US" altLang="zh-TW" dirty="0">
                <a:solidFill>
                  <a:srgbClr val="0033CC"/>
                </a:solidFill>
              </a:rPr>
              <a:t>Graphic</a:t>
            </a:r>
            <a:r>
              <a:rPr lang="en-US" altLang="zh-TW" dirty="0"/>
              <a:t>	: draw circle, line, triangle, set pen size…</a:t>
            </a:r>
          </a:p>
          <a:p>
            <a:pPr lvl="1"/>
            <a:r>
              <a:rPr lang="en-US" altLang="zh-TW" dirty="0">
                <a:solidFill>
                  <a:srgbClr val="0033CC"/>
                </a:solidFill>
              </a:rPr>
              <a:t>Text</a:t>
            </a:r>
            <a:r>
              <a:rPr lang="en-US" altLang="zh-TW" dirty="0"/>
              <a:t>: set font, set text color, locate, underline…</a:t>
            </a:r>
          </a:p>
          <a:p>
            <a:pPr lvl="1"/>
            <a:r>
              <a:rPr lang="en-US" altLang="zh-TW" dirty="0">
                <a:solidFill>
                  <a:srgbClr val="0033CC"/>
                </a:solidFill>
              </a:rPr>
              <a:t>Media</a:t>
            </a:r>
            <a:r>
              <a:rPr lang="en-US" altLang="zh-TW" dirty="0"/>
              <a:t>: display image, display video…</a:t>
            </a:r>
          </a:p>
          <a:p>
            <a:pPr lvl="1"/>
            <a:r>
              <a:rPr lang="en-US" altLang="zh-TW" dirty="0">
                <a:solidFill>
                  <a:srgbClr val="0033CC"/>
                </a:solidFill>
              </a:rPr>
              <a:t>Screen data</a:t>
            </a:r>
            <a:r>
              <a:rPr lang="en-US" altLang="zh-TW" dirty="0"/>
              <a:t>: get hardware information</a:t>
            </a:r>
          </a:p>
          <a:p>
            <a:pPr lvl="1"/>
            <a:r>
              <a:rPr lang="en-US" altLang="zh-TW" dirty="0">
                <a:solidFill>
                  <a:srgbClr val="0033CC"/>
                </a:solidFill>
              </a:rPr>
              <a:t>Text data</a:t>
            </a:r>
            <a:r>
              <a:rPr lang="en-US" altLang="zh-TW" dirty="0"/>
              <a:t>: get text information</a:t>
            </a:r>
          </a:p>
          <a:p>
            <a:pPr lvl="1"/>
            <a:endParaRPr lang="zh-TW" altLang="en-US" dirty="0"/>
          </a:p>
        </p:txBody>
      </p:sp>
      <p:sp>
        <p:nvSpPr>
          <p:cNvPr id="4" name="投影片編號版面配置區 3">
            <a:extLst>
              <a:ext uri="{FF2B5EF4-FFF2-40B4-BE49-F238E27FC236}">
                <a16:creationId xmlns="" xmlns:a16="http://schemas.microsoft.com/office/drawing/2014/main" id="{B59385EE-DCA4-714D-B368-D6BFE94FBB8C}"/>
              </a:ext>
            </a:extLst>
          </p:cNvPr>
          <p:cNvSpPr>
            <a:spLocks noGrp="1"/>
          </p:cNvSpPr>
          <p:nvPr>
            <p:ph type="sldNum" sz="quarter" idx="12"/>
          </p:nvPr>
        </p:nvSpPr>
        <p:spPr/>
        <p:txBody>
          <a:bodyPr/>
          <a:lstStyle/>
          <a:p>
            <a:fld id="{B6E0B0A6-70CB-4CB1-BAEB-8949881E3F44}" type="slidenum">
              <a:rPr lang="en-US" altLang="zh-TW" smtClean="0"/>
              <a:pPr/>
              <a:t>43</a:t>
            </a:fld>
            <a:endParaRPr lang="en-US" altLang="zh-TW"/>
          </a:p>
        </p:txBody>
      </p:sp>
      <p:sp>
        <p:nvSpPr>
          <p:cNvPr id="5" name="矩形 4">
            <a:extLst>
              <a:ext uri="{FF2B5EF4-FFF2-40B4-BE49-F238E27FC236}">
                <a16:creationId xmlns="" xmlns:a16="http://schemas.microsoft.com/office/drawing/2014/main" id="{CA89E63E-E745-6A49-8CB0-75CCD302ACD8}"/>
              </a:ext>
            </a:extLst>
          </p:cNvPr>
          <p:cNvSpPr/>
          <p:nvPr/>
        </p:nvSpPr>
        <p:spPr>
          <a:xfrm>
            <a:off x="457200" y="6144555"/>
            <a:ext cx="7146540" cy="369332"/>
          </a:xfrm>
          <a:prstGeom prst="rect">
            <a:avLst/>
          </a:prstGeom>
        </p:spPr>
        <p:txBody>
          <a:bodyPr wrap="square">
            <a:spAutoFit/>
          </a:bodyPr>
          <a:lstStyle/>
          <a:p>
            <a:r>
              <a:rPr lang="zh-TW" altLang="en-US" dirty="0"/>
              <a:t>https://os.mbed.com/components/4D-Systems-uLCD-144-G2/</a:t>
            </a:r>
          </a:p>
        </p:txBody>
      </p:sp>
    </p:spTree>
    <p:extLst>
      <p:ext uri="{BB962C8B-B14F-4D97-AF65-F5344CB8AC3E}">
        <p14:creationId xmlns:p14="http://schemas.microsoft.com/office/powerpoint/2010/main" val="2455231090"/>
      </p:ext>
    </p:extLst>
  </p:cSld>
  <p:clrMapOvr>
    <a:masterClrMapping/>
  </p:clrMapOvr>
  <p:transition spd="med">
    <p:dissolv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4DGL-uLCD-SE library commands </a:t>
            </a:r>
            <a:endParaRPr lang="zh-TW" altLang="en-US" dirty="0"/>
          </a:p>
        </p:txBody>
      </p:sp>
      <p:sp>
        <p:nvSpPr>
          <p:cNvPr id="3" name="內容版面配置區 2"/>
          <p:cNvSpPr>
            <a:spLocks noGrp="1"/>
          </p:cNvSpPr>
          <p:nvPr>
            <p:ph idx="1"/>
          </p:nvPr>
        </p:nvSpPr>
        <p:spPr/>
        <p:txBody>
          <a:bodyPr/>
          <a:lstStyle/>
          <a:p>
            <a:r>
              <a:rPr lang="en-US" altLang="zh-TW" dirty="0"/>
              <a:t>General functions</a:t>
            </a:r>
          </a:p>
          <a:p>
            <a:pPr lvl="1"/>
            <a:r>
              <a:rPr lang="en-US" altLang="zh-TW" b="1" dirty="0" err="1">
                <a:solidFill>
                  <a:srgbClr val="0033CC"/>
                </a:solidFill>
              </a:rPr>
              <a:t>uLCD.cls</a:t>
            </a:r>
            <a:r>
              <a:rPr lang="en-US" altLang="zh-TW" b="1" dirty="0">
                <a:solidFill>
                  <a:srgbClr val="0033CC"/>
                </a:solidFill>
              </a:rPr>
              <a:t>()</a:t>
            </a:r>
            <a:r>
              <a:rPr lang="en-US" altLang="zh-TW" dirty="0"/>
              <a:t> clears the entire screen using the background color.</a:t>
            </a:r>
          </a:p>
          <a:p>
            <a:pPr lvl="1"/>
            <a:r>
              <a:rPr lang="en-US" altLang="zh-TW" b="1" dirty="0" err="1">
                <a:solidFill>
                  <a:srgbClr val="0033CC"/>
                </a:solidFill>
              </a:rPr>
              <a:t>uLCD.reset</a:t>
            </a:r>
            <a:r>
              <a:rPr lang="en-US" altLang="zh-TW" b="1" dirty="0">
                <a:solidFill>
                  <a:srgbClr val="0033CC"/>
                </a:solidFill>
              </a:rPr>
              <a:t>()</a:t>
            </a:r>
            <a:r>
              <a:rPr lang="en-US" altLang="zh-TW" dirty="0"/>
              <a:t> wipes the entire screen.</a:t>
            </a:r>
          </a:p>
          <a:p>
            <a:pPr lvl="1"/>
            <a:r>
              <a:rPr lang="en-US" altLang="zh-TW" b="1" dirty="0" err="1">
                <a:solidFill>
                  <a:srgbClr val="0033CC"/>
                </a:solidFill>
              </a:rPr>
              <a:t>uLCD.background_color</a:t>
            </a:r>
            <a:r>
              <a:rPr lang="en-US" altLang="zh-TW" b="1" dirty="0">
                <a:solidFill>
                  <a:srgbClr val="0033CC"/>
                </a:solidFill>
              </a:rPr>
              <a:t>(</a:t>
            </a:r>
            <a:r>
              <a:rPr lang="en-US" altLang="zh-TW" b="1" dirty="0" err="1">
                <a:solidFill>
                  <a:srgbClr val="0033CC"/>
                </a:solidFill>
              </a:rPr>
              <a:t>int</a:t>
            </a:r>
            <a:r>
              <a:rPr lang="en-US" altLang="zh-TW" b="1" dirty="0">
                <a:solidFill>
                  <a:srgbClr val="0033CC"/>
                </a:solidFill>
              </a:rPr>
              <a:t> color)</a:t>
            </a:r>
            <a:r>
              <a:rPr lang="en-US" altLang="zh-TW" dirty="0"/>
              <a:t> changes the background color.</a:t>
            </a:r>
          </a:p>
          <a:p>
            <a:pPr lvl="2"/>
            <a:r>
              <a:rPr lang="en-US" altLang="zh-TW" dirty="0"/>
              <a:t>Ex. </a:t>
            </a:r>
            <a:r>
              <a:rPr lang="en-US" altLang="zh-TW" dirty="0" err="1">
                <a:solidFill>
                  <a:srgbClr val="C00000"/>
                </a:solidFill>
              </a:rPr>
              <a:t>uLCD.background_color</a:t>
            </a:r>
            <a:r>
              <a:rPr lang="en-US" altLang="zh-TW" dirty="0">
                <a:solidFill>
                  <a:srgbClr val="C00000"/>
                </a:solidFill>
              </a:rPr>
              <a:t>(0xFFFFFF)</a:t>
            </a:r>
            <a:r>
              <a:rPr lang="en-US" altLang="zh-TW" dirty="0"/>
              <a:t> // </a:t>
            </a:r>
            <a:r>
              <a:rPr lang="en-US" altLang="zh-TW" dirty="0" smtClean="0"/>
              <a:t>white</a:t>
            </a:r>
          </a:p>
          <a:p>
            <a:pPr lvl="1"/>
            <a:r>
              <a:rPr lang="en-US" altLang="zh-TW" b="1" dirty="0" err="1">
                <a:solidFill>
                  <a:srgbClr val="0033CC"/>
                </a:solidFill>
              </a:rPr>
              <a:t>uLCD</a:t>
            </a:r>
            <a:r>
              <a:rPr lang="en-US" altLang="zh-TW" b="1" dirty="0">
                <a:solidFill>
                  <a:srgbClr val="0033CC"/>
                </a:solidFill>
              </a:rPr>
              <a:t>.</a:t>
            </a:r>
            <a:r>
              <a:rPr lang="zh-TW" altLang="zh-TW" b="1" dirty="0" smtClean="0">
                <a:solidFill>
                  <a:srgbClr val="0033CC"/>
                </a:solidFill>
              </a:rPr>
              <a:t>textbackground</a:t>
            </a:r>
            <a:r>
              <a:rPr lang="zh-TW" altLang="zh-TW" b="1" dirty="0">
                <a:solidFill>
                  <a:srgbClr val="0033CC"/>
                </a:solidFill>
              </a:rPr>
              <a:t>_color(int color</a:t>
            </a:r>
            <a:r>
              <a:rPr lang="zh-TW" altLang="zh-TW" b="1" dirty="0" smtClean="0">
                <a:solidFill>
                  <a:srgbClr val="0033CC"/>
                </a:solidFill>
              </a:rPr>
              <a:t>)</a:t>
            </a:r>
            <a:endParaRPr lang="en-US" altLang="zh-TW" b="1" dirty="0" smtClean="0">
              <a:solidFill>
                <a:srgbClr val="0033CC"/>
              </a:solidFill>
            </a:endParaRPr>
          </a:p>
          <a:p>
            <a:pPr lvl="1"/>
            <a:r>
              <a:rPr lang="en-US" altLang="zh-TW" b="1" dirty="0" err="1">
                <a:solidFill>
                  <a:srgbClr val="0033CC"/>
                </a:solidFill>
              </a:rPr>
              <a:t>uLCD</a:t>
            </a:r>
            <a:r>
              <a:rPr lang="en-US" altLang="zh-TW" b="1" dirty="0">
                <a:solidFill>
                  <a:srgbClr val="0033CC"/>
                </a:solidFill>
              </a:rPr>
              <a:t>.</a:t>
            </a:r>
            <a:r>
              <a:rPr lang="zh-TW" altLang="zh-TW" b="1" dirty="0" smtClean="0">
                <a:solidFill>
                  <a:srgbClr val="0033CC"/>
                </a:solidFill>
              </a:rPr>
              <a:t>baudrate</a:t>
            </a:r>
            <a:r>
              <a:rPr lang="zh-TW" altLang="zh-TW" b="1" dirty="0">
                <a:solidFill>
                  <a:srgbClr val="0033CC"/>
                </a:solidFill>
              </a:rPr>
              <a:t>(int speed</a:t>
            </a:r>
            <a:r>
              <a:rPr lang="zh-TW" altLang="zh-TW" b="1" dirty="0" smtClean="0">
                <a:solidFill>
                  <a:srgbClr val="0033CC"/>
                </a:solidFill>
              </a:rPr>
              <a:t>) </a:t>
            </a:r>
            <a:endParaRPr lang="zh-TW" altLang="zh-TW" b="1" dirty="0">
              <a:solidFill>
                <a:srgbClr val="0033CC"/>
              </a:solidFill>
            </a:endParaRPr>
          </a:p>
          <a:p>
            <a:pPr lvl="1"/>
            <a:endParaRPr lang="zh-TW" altLang="zh-TW" b="1" dirty="0">
              <a:solidFill>
                <a:srgbClr val="0033CC"/>
              </a:solidFill>
            </a:endParaRPr>
          </a:p>
          <a:p>
            <a:pPr lvl="1"/>
            <a:endParaRPr lang="en-US" altLang="zh-TW" dirty="0" smtClean="0"/>
          </a:p>
          <a:p>
            <a:pPr lvl="1"/>
            <a:endParaRPr lang="en-US" altLang="zh-TW" dirty="0"/>
          </a:p>
          <a:p>
            <a:endParaRPr lang="zh-TW" altLang="en-US" dirty="0"/>
          </a:p>
        </p:txBody>
      </p:sp>
      <p:sp>
        <p:nvSpPr>
          <p:cNvPr id="4" name="投影片編號版面配置區 3"/>
          <p:cNvSpPr>
            <a:spLocks noGrp="1"/>
          </p:cNvSpPr>
          <p:nvPr>
            <p:ph type="sldNum" sz="quarter" idx="12"/>
          </p:nvPr>
        </p:nvSpPr>
        <p:spPr/>
        <p:txBody>
          <a:bodyPr/>
          <a:lstStyle/>
          <a:p>
            <a:fld id="{B6E0B0A6-70CB-4CB1-BAEB-8949881E3F44}" type="slidenum">
              <a:rPr lang="en-US" altLang="zh-TW" smtClean="0"/>
              <a:pPr/>
              <a:t>44</a:t>
            </a:fld>
            <a:endParaRPr lang="en-US" altLang="zh-TW"/>
          </a:p>
        </p:txBody>
      </p:sp>
      <p:sp>
        <p:nvSpPr>
          <p:cNvPr id="5" name="Rectangle 1"/>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2"/>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37298544"/>
      </p:ext>
    </p:extLst>
  </p:cSld>
  <p:clrMapOvr>
    <a:masterClrMapping/>
  </p:clrMapOvr>
  <p:transition spd="med">
    <p:dissolv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457200" y="1719262"/>
            <a:ext cx="8229600" cy="4610277"/>
          </a:xfrm>
        </p:spPr>
        <p:txBody>
          <a:bodyPr>
            <a:normAutofit fontScale="92500" lnSpcReduction="20000"/>
          </a:bodyPr>
          <a:lstStyle/>
          <a:p>
            <a:r>
              <a:rPr lang="en-US" altLang="zh-TW" dirty="0"/>
              <a:t>Graphic functions</a:t>
            </a:r>
          </a:p>
          <a:p>
            <a:pPr marL="0" indent="0">
              <a:buNone/>
            </a:pPr>
            <a:r>
              <a:rPr lang="en-US" altLang="zh-TW" dirty="0"/>
              <a:t> </a:t>
            </a:r>
            <a:r>
              <a:rPr lang="en-US" altLang="zh-TW" dirty="0" smtClean="0"/>
              <a:t>  These </a:t>
            </a:r>
            <a:r>
              <a:rPr lang="en-US" altLang="zh-TW" dirty="0"/>
              <a:t>functions draws simple shapes.</a:t>
            </a:r>
          </a:p>
          <a:p>
            <a:pPr lvl="1"/>
            <a:r>
              <a:rPr lang="en-US" altLang="zh-TW" b="1" dirty="0" err="1">
                <a:solidFill>
                  <a:srgbClr val="0033CC"/>
                </a:solidFill>
              </a:rPr>
              <a:t>uLCD.circle</a:t>
            </a:r>
            <a:r>
              <a:rPr lang="en-US" altLang="zh-TW" b="1" dirty="0">
                <a:solidFill>
                  <a:srgbClr val="0033CC"/>
                </a:solidFill>
              </a:rPr>
              <a:t>(</a:t>
            </a:r>
            <a:r>
              <a:rPr lang="en-US" altLang="zh-TW" b="1" dirty="0" err="1">
                <a:solidFill>
                  <a:srgbClr val="0033CC"/>
                </a:solidFill>
              </a:rPr>
              <a:t>int</a:t>
            </a:r>
            <a:r>
              <a:rPr lang="en-US" altLang="zh-TW" b="1" dirty="0">
                <a:solidFill>
                  <a:srgbClr val="0033CC"/>
                </a:solidFill>
              </a:rPr>
              <a:t> x , </a:t>
            </a:r>
            <a:r>
              <a:rPr lang="en-US" altLang="zh-TW" b="1" dirty="0" err="1">
                <a:solidFill>
                  <a:srgbClr val="0033CC"/>
                </a:solidFill>
              </a:rPr>
              <a:t>int</a:t>
            </a:r>
            <a:r>
              <a:rPr lang="en-US" altLang="zh-TW" b="1" dirty="0">
                <a:solidFill>
                  <a:srgbClr val="0033CC"/>
                </a:solidFill>
              </a:rPr>
              <a:t> y , </a:t>
            </a:r>
            <a:r>
              <a:rPr lang="en-US" altLang="zh-TW" b="1" dirty="0" err="1">
                <a:solidFill>
                  <a:srgbClr val="0033CC"/>
                </a:solidFill>
              </a:rPr>
              <a:t>int</a:t>
            </a:r>
            <a:r>
              <a:rPr lang="en-US" altLang="zh-TW" b="1" dirty="0">
                <a:solidFill>
                  <a:srgbClr val="0033CC"/>
                </a:solidFill>
              </a:rPr>
              <a:t> radius, </a:t>
            </a:r>
            <a:r>
              <a:rPr lang="en-US" altLang="zh-TW" b="1" dirty="0" err="1">
                <a:solidFill>
                  <a:srgbClr val="0033CC"/>
                </a:solidFill>
              </a:rPr>
              <a:t>int</a:t>
            </a:r>
            <a:r>
              <a:rPr lang="en-US" altLang="zh-TW" b="1" dirty="0">
                <a:solidFill>
                  <a:srgbClr val="0033CC"/>
                </a:solidFill>
              </a:rPr>
              <a:t> color</a:t>
            </a:r>
            <a:r>
              <a:rPr lang="en-US" altLang="zh-TW" b="1" dirty="0" smtClean="0">
                <a:solidFill>
                  <a:srgbClr val="0033CC"/>
                </a:solidFill>
              </a:rPr>
              <a:t>)</a:t>
            </a:r>
          </a:p>
          <a:p>
            <a:pPr lvl="1"/>
            <a:r>
              <a:rPr lang="en-US" altLang="zh-TW" sz="2800" b="1" dirty="0" err="1">
                <a:solidFill>
                  <a:srgbClr val="0033CC"/>
                </a:solidFill>
              </a:rPr>
              <a:t>uLCD</a:t>
            </a:r>
            <a:r>
              <a:rPr lang="en-US" altLang="zh-TW" sz="2800" b="1" dirty="0">
                <a:solidFill>
                  <a:srgbClr val="0033CC"/>
                </a:solidFill>
              </a:rPr>
              <a:t>.</a:t>
            </a:r>
            <a:r>
              <a:rPr lang="zh-TW" altLang="zh-TW" sz="2800" b="1" dirty="0">
                <a:solidFill>
                  <a:srgbClr val="0033CC"/>
                </a:solidFill>
              </a:rPr>
              <a:t>filled</a:t>
            </a:r>
            <a:r>
              <a:rPr lang="zh-TW" altLang="zh-TW" sz="2800" b="1" dirty="0">
                <a:solidFill>
                  <a:srgbClr val="0033CC"/>
                </a:solidFill>
              </a:rPr>
              <a:t>_circle(int x , int y , int radius, int color) </a:t>
            </a:r>
          </a:p>
          <a:p>
            <a:pPr lvl="1"/>
            <a:r>
              <a:rPr lang="en-US" altLang="zh-TW" sz="2800" b="1" dirty="0" err="1" smtClean="0">
                <a:solidFill>
                  <a:srgbClr val="0033CC"/>
                </a:solidFill>
              </a:rPr>
              <a:t>uLCD</a:t>
            </a:r>
            <a:r>
              <a:rPr lang="en-US" altLang="zh-TW" sz="2800" b="1" dirty="0" smtClean="0">
                <a:solidFill>
                  <a:srgbClr val="0033CC"/>
                </a:solidFill>
              </a:rPr>
              <a:t>.</a:t>
            </a:r>
            <a:r>
              <a:rPr lang="zh-TW" altLang="zh-TW" sz="2800" b="1" dirty="0" smtClean="0">
                <a:solidFill>
                  <a:srgbClr val="0033CC"/>
                </a:solidFill>
              </a:rPr>
              <a:t>rectangle(int</a:t>
            </a:r>
            <a:r>
              <a:rPr lang="en-US" altLang="zh-TW" sz="2800" b="1" dirty="0" smtClean="0">
                <a:solidFill>
                  <a:srgbClr val="0033CC"/>
                </a:solidFill>
              </a:rPr>
              <a:t> x1</a:t>
            </a:r>
            <a:r>
              <a:rPr lang="zh-TW" altLang="zh-TW" sz="2800" b="1" dirty="0" smtClean="0">
                <a:solidFill>
                  <a:srgbClr val="0033CC"/>
                </a:solidFill>
              </a:rPr>
              <a:t>,</a:t>
            </a:r>
            <a:r>
              <a:rPr lang="zh-TW" altLang="zh-TW" sz="2800" b="1" dirty="0">
                <a:solidFill>
                  <a:srgbClr val="0033CC"/>
                </a:solidFill>
              </a:rPr>
              <a:t> </a:t>
            </a:r>
            <a:r>
              <a:rPr lang="zh-TW" altLang="zh-TW" sz="2800" b="1" dirty="0" smtClean="0">
                <a:solidFill>
                  <a:srgbClr val="0033CC"/>
                </a:solidFill>
              </a:rPr>
              <a:t>int</a:t>
            </a:r>
            <a:r>
              <a:rPr lang="en-US" altLang="zh-TW" sz="2800" b="1" dirty="0" smtClean="0">
                <a:solidFill>
                  <a:srgbClr val="0033CC"/>
                </a:solidFill>
              </a:rPr>
              <a:t> </a:t>
            </a:r>
            <a:r>
              <a:rPr lang="en-US" altLang="zh-TW" sz="2800" b="1" dirty="0">
                <a:solidFill>
                  <a:srgbClr val="0033CC"/>
                </a:solidFill>
              </a:rPr>
              <a:t>y1</a:t>
            </a:r>
            <a:r>
              <a:rPr lang="zh-TW" altLang="zh-TW" sz="2800" b="1" dirty="0" smtClean="0">
                <a:solidFill>
                  <a:srgbClr val="0033CC"/>
                </a:solidFill>
              </a:rPr>
              <a:t>,</a:t>
            </a:r>
            <a:r>
              <a:rPr lang="zh-TW" altLang="zh-TW" sz="2800" b="1" dirty="0">
                <a:solidFill>
                  <a:srgbClr val="0033CC"/>
                </a:solidFill>
              </a:rPr>
              <a:t> </a:t>
            </a:r>
            <a:r>
              <a:rPr lang="zh-TW" altLang="zh-TW" sz="2800" b="1" dirty="0" smtClean="0">
                <a:solidFill>
                  <a:srgbClr val="0033CC"/>
                </a:solidFill>
              </a:rPr>
              <a:t>int</a:t>
            </a:r>
            <a:r>
              <a:rPr lang="en-US" altLang="zh-TW" sz="2800" b="1" dirty="0" smtClean="0">
                <a:solidFill>
                  <a:srgbClr val="0033CC"/>
                </a:solidFill>
              </a:rPr>
              <a:t> x2</a:t>
            </a:r>
            <a:r>
              <a:rPr lang="zh-TW" altLang="zh-TW" sz="2800" b="1" dirty="0" smtClean="0">
                <a:solidFill>
                  <a:srgbClr val="0033CC"/>
                </a:solidFill>
              </a:rPr>
              <a:t>,</a:t>
            </a:r>
            <a:r>
              <a:rPr lang="zh-TW" altLang="zh-TW" sz="2800" b="1" dirty="0">
                <a:solidFill>
                  <a:srgbClr val="0033CC"/>
                </a:solidFill>
              </a:rPr>
              <a:t> </a:t>
            </a:r>
            <a:r>
              <a:rPr lang="zh-TW" altLang="zh-TW" sz="2800" b="1" dirty="0" smtClean="0">
                <a:solidFill>
                  <a:srgbClr val="0033CC"/>
                </a:solidFill>
              </a:rPr>
              <a:t>int</a:t>
            </a:r>
            <a:r>
              <a:rPr lang="en-US" altLang="zh-TW" sz="2800" b="1" dirty="0" smtClean="0">
                <a:solidFill>
                  <a:srgbClr val="0033CC"/>
                </a:solidFill>
              </a:rPr>
              <a:t> y2</a:t>
            </a:r>
            <a:r>
              <a:rPr lang="zh-TW" altLang="zh-TW" sz="2800" b="1" dirty="0" smtClean="0">
                <a:solidFill>
                  <a:srgbClr val="0033CC"/>
                </a:solidFill>
              </a:rPr>
              <a:t>,</a:t>
            </a:r>
            <a:r>
              <a:rPr lang="zh-TW" altLang="zh-TW" sz="2800" b="1" dirty="0">
                <a:solidFill>
                  <a:srgbClr val="0033CC"/>
                </a:solidFill>
              </a:rPr>
              <a:t> </a:t>
            </a:r>
            <a:r>
              <a:rPr lang="zh-TW" altLang="zh-TW" sz="2800" b="1" dirty="0" smtClean="0">
                <a:solidFill>
                  <a:srgbClr val="0033CC"/>
                </a:solidFill>
              </a:rPr>
              <a:t>int</a:t>
            </a:r>
            <a:r>
              <a:rPr lang="en-US" altLang="zh-TW" sz="2800" b="1" dirty="0" smtClean="0">
                <a:solidFill>
                  <a:srgbClr val="0033CC"/>
                </a:solidFill>
              </a:rPr>
              <a:t> </a:t>
            </a:r>
            <a:r>
              <a:rPr lang="en-US" altLang="zh-TW" sz="2800" b="1" dirty="0">
                <a:solidFill>
                  <a:srgbClr val="0033CC"/>
                </a:solidFill>
              </a:rPr>
              <a:t>color</a:t>
            </a:r>
            <a:r>
              <a:rPr lang="zh-TW" altLang="zh-TW" sz="2800" b="1" dirty="0" smtClean="0">
                <a:solidFill>
                  <a:srgbClr val="0033CC"/>
                </a:solidFill>
              </a:rPr>
              <a:t>)</a:t>
            </a:r>
            <a:endParaRPr lang="en-US" altLang="zh-TW" sz="2800" b="1" dirty="0" smtClean="0">
              <a:solidFill>
                <a:srgbClr val="0033CC"/>
              </a:solidFill>
            </a:endParaRPr>
          </a:p>
          <a:p>
            <a:pPr lvl="1"/>
            <a:r>
              <a:rPr lang="en-US" altLang="zh-TW" sz="2800" b="1" dirty="0" err="1" smtClean="0">
                <a:solidFill>
                  <a:srgbClr val="0033CC"/>
                </a:solidFill>
              </a:rPr>
              <a:t>uLCD</a:t>
            </a:r>
            <a:r>
              <a:rPr lang="en-US" altLang="zh-TW" sz="2800" b="1" dirty="0">
                <a:solidFill>
                  <a:srgbClr val="0033CC"/>
                </a:solidFill>
              </a:rPr>
              <a:t>.</a:t>
            </a:r>
            <a:r>
              <a:rPr lang="zh-TW" altLang="zh-TW" sz="2800" b="1" dirty="0">
                <a:solidFill>
                  <a:srgbClr val="0033CC"/>
                </a:solidFill>
              </a:rPr>
              <a:t>filled_</a:t>
            </a:r>
            <a:r>
              <a:rPr lang="zh-TW" altLang="zh-TW" sz="2800" b="1" dirty="0" smtClean="0">
                <a:solidFill>
                  <a:srgbClr val="0033CC"/>
                </a:solidFill>
              </a:rPr>
              <a:t>rectangle</a:t>
            </a:r>
            <a:r>
              <a:rPr lang="zh-TW" altLang="zh-TW" sz="2800" b="1" dirty="0">
                <a:solidFill>
                  <a:srgbClr val="0033CC"/>
                </a:solidFill>
              </a:rPr>
              <a:t>(int</a:t>
            </a:r>
            <a:r>
              <a:rPr lang="en-US" altLang="zh-TW" sz="2800" b="1" dirty="0">
                <a:solidFill>
                  <a:srgbClr val="0033CC"/>
                </a:solidFill>
              </a:rPr>
              <a:t> x1</a:t>
            </a:r>
            <a:r>
              <a:rPr lang="zh-TW" altLang="zh-TW" sz="2800" b="1" dirty="0">
                <a:solidFill>
                  <a:srgbClr val="0033CC"/>
                </a:solidFill>
              </a:rPr>
              <a:t>, int</a:t>
            </a:r>
            <a:r>
              <a:rPr lang="en-US" altLang="zh-TW" sz="2800" b="1" dirty="0">
                <a:solidFill>
                  <a:srgbClr val="0033CC"/>
                </a:solidFill>
              </a:rPr>
              <a:t> y1</a:t>
            </a:r>
            <a:r>
              <a:rPr lang="zh-TW" altLang="zh-TW" sz="2800" b="1" dirty="0">
                <a:solidFill>
                  <a:srgbClr val="0033CC"/>
                </a:solidFill>
              </a:rPr>
              <a:t>, int</a:t>
            </a:r>
            <a:r>
              <a:rPr lang="en-US" altLang="zh-TW" sz="2800" b="1" dirty="0">
                <a:solidFill>
                  <a:srgbClr val="0033CC"/>
                </a:solidFill>
              </a:rPr>
              <a:t> x2</a:t>
            </a:r>
            <a:r>
              <a:rPr lang="zh-TW" altLang="zh-TW" sz="2800" b="1" dirty="0">
                <a:solidFill>
                  <a:srgbClr val="0033CC"/>
                </a:solidFill>
              </a:rPr>
              <a:t>, int</a:t>
            </a:r>
            <a:r>
              <a:rPr lang="en-US" altLang="zh-TW" sz="2800" b="1" dirty="0">
                <a:solidFill>
                  <a:srgbClr val="0033CC"/>
                </a:solidFill>
              </a:rPr>
              <a:t> y2</a:t>
            </a:r>
            <a:r>
              <a:rPr lang="zh-TW" altLang="zh-TW" sz="2800" b="1" dirty="0">
                <a:solidFill>
                  <a:srgbClr val="0033CC"/>
                </a:solidFill>
              </a:rPr>
              <a:t>, int</a:t>
            </a:r>
            <a:r>
              <a:rPr lang="en-US" altLang="zh-TW" sz="2800" b="1" dirty="0">
                <a:solidFill>
                  <a:srgbClr val="0033CC"/>
                </a:solidFill>
              </a:rPr>
              <a:t> color</a:t>
            </a:r>
            <a:r>
              <a:rPr lang="zh-TW" altLang="zh-TW" sz="2800" b="1" dirty="0" smtClean="0">
                <a:solidFill>
                  <a:srgbClr val="0033CC"/>
                </a:solidFill>
              </a:rPr>
              <a:t>)</a:t>
            </a:r>
            <a:endParaRPr lang="en-US" altLang="zh-TW" sz="2800" b="1" dirty="0">
              <a:solidFill>
                <a:srgbClr val="0033CC"/>
              </a:solidFill>
            </a:endParaRPr>
          </a:p>
          <a:p>
            <a:pPr lvl="1"/>
            <a:r>
              <a:rPr lang="en-US" altLang="zh-TW" b="1" dirty="0" err="1">
                <a:solidFill>
                  <a:srgbClr val="0033CC"/>
                </a:solidFill>
              </a:rPr>
              <a:t>uLCD.triangle</a:t>
            </a:r>
            <a:r>
              <a:rPr lang="en-US" altLang="zh-TW" b="1" dirty="0">
                <a:solidFill>
                  <a:srgbClr val="0033CC"/>
                </a:solidFill>
              </a:rPr>
              <a:t>(</a:t>
            </a:r>
            <a:r>
              <a:rPr lang="en-US" altLang="zh-TW" b="1" dirty="0" err="1">
                <a:solidFill>
                  <a:srgbClr val="0033CC"/>
                </a:solidFill>
              </a:rPr>
              <a:t>int</a:t>
            </a:r>
            <a:r>
              <a:rPr lang="en-US" altLang="zh-TW" b="1" dirty="0">
                <a:solidFill>
                  <a:srgbClr val="0033CC"/>
                </a:solidFill>
              </a:rPr>
              <a:t> x1, </a:t>
            </a:r>
            <a:r>
              <a:rPr lang="en-US" altLang="zh-TW" b="1" dirty="0" err="1">
                <a:solidFill>
                  <a:srgbClr val="0033CC"/>
                </a:solidFill>
              </a:rPr>
              <a:t>int</a:t>
            </a:r>
            <a:r>
              <a:rPr lang="en-US" altLang="zh-TW" b="1" dirty="0">
                <a:solidFill>
                  <a:srgbClr val="0033CC"/>
                </a:solidFill>
              </a:rPr>
              <a:t> y1, </a:t>
            </a:r>
            <a:r>
              <a:rPr lang="en-US" altLang="zh-TW" b="1" dirty="0" err="1">
                <a:solidFill>
                  <a:srgbClr val="0033CC"/>
                </a:solidFill>
              </a:rPr>
              <a:t>int</a:t>
            </a:r>
            <a:r>
              <a:rPr lang="en-US" altLang="zh-TW" b="1" dirty="0">
                <a:solidFill>
                  <a:srgbClr val="0033CC"/>
                </a:solidFill>
              </a:rPr>
              <a:t> x2, </a:t>
            </a:r>
            <a:r>
              <a:rPr lang="en-US" altLang="zh-TW" b="1" dirty="0" err="1">
                <a:solidFill>
                  <a:srgbClr val="0033CC"/>
                </a:solidFill>
              </a:rPr>
              <a:t>int</a:t>
            </a:r>
            <a:r>
              <a:rPr lang="en-US" altLang="zh-TW" b="1" dirty="0">
                <a:solidFill>
                  <a:srgbClr val="0033CC"/>
                </a:solidFill>
              </a:rPr>
              <a:t> y2, </a:t>
            </a:r>
            <a:r>
              <a:rPr lang="en-US" altLang="zh-TW" b="1" dirty="0" err="1">
                <a:solidFill>
                  <a:srgbClr val="0033CC"/>
                </a:solidFill>
              </a:rPr>
              <a:t>int</a:t>
            </a:r>
            <a:r>
              <a:rPr lang="en-US" altLang="zh-TW" b="1" dirty="0">
                <a:solidFill>
                  <a:srgbClr val="0033CC"/>
                </a:solidFill>
              </a:rPr>
              <a:t> x3, </a:t>
            </a:r>
            <a:r>
              <a:rPr lang="en-US" altLang="zh-TW" b="1" dirty="0" err="1">
                <a:solidFill>
                  <a:srgbClr val="0033CC"/>
                </a:solidFill>
              </a:rPr>
              <a:t>int</a:t>
            </a:r>
            <a:r>
              <a:rPr lang="en-US" altLang="zh-TW" b="1" dirty="0">
                <a:solidFill>
                  <a:srgbClr val="0033CC"/>
                </a:solidFill>
              </a:rPr>
              <a:t> y3, </a:t>
            </a:r>
            <a:r>
              <a:rPr lang="en-US" altLang="zh-TW" b="1" dirty="0" err="1">
                <a:solidFill>
                  <a:srgbClr val="0033CC"/>
                </a:solidFill>
              </a:rPr>
              <a:t>int</a:t>
            </a:r>
            <a:r>
              <a:rPr lang="en-US" altLang="zh-TW" b="1" dirty="0">
                <a:solidFill>
                  <a:srgbClr val="0033CC"/>
                </a:solidFill>
              </a:rPr>
              <a:t> color)</a:t>
            </a:r>
            <a:endParaRPr lang="en-US" altLang="zh-TW" dirty="0">
              <a:solidFill>
                <a:srgbClr val="0033CC"/>
              </a:solidFill>
            </a:endParaRPr>
          </a:p>
          <a:p>
            <a:pPr lvl="1"/>
            <a:r>
              <a:rPr lang="en-US" altLang="zh-TW" b="1" dirty="0" err="1">
                <a:solidFill>
                  <a:srgbClr val="0033CC"/>
                </a:solidFill>
              </a:rPr>
              <a:t>uLCD.line</a:t>
            </a:r>
            <a:r>
              <a:rPr lang="en-US" altLang="zh-TW" b="1" dirty="0">
                <a:solidFill>
                  <a:srgbClr val="0033CC"/>
                </a:solidFill>
              </a:rPr>
              <a:t>(</a:t>
            </a:r>
            <a:r>
              <a:rPr lang="en-US" altLang="zh-TW" b="1" dirty="0" err="1">
                <a:solidFill>
                  <a:srgbClr val="0033CC"/>
                </a:solidFill>
              </a:rPr>
              <a:t>int</a:t>
            </a:r>
            <a:r>
              <a:rPr lang="en-US" altLang="zh-TW" b="1" dirty="0">
                <a:solidFill>
                  <a:srgbClr val="0033CC"/>
                </a:solidFill>
              </a:rPr>
              <a:t> x1, </a:t>
            </a:r>
            <a:r>
              <a:rPr lang="en-US" altLang="zh-TW" b="1" dirty="0" err="1">
                <a:solidFill>
                  <a:srgbClr val="0033CC"/>
                </a:solidFill>
              </a:rPr>
              <a:t>int</a:t>
            </a:r>
            <a:r>
              <a:rPr lang="en-US" altLang="zh-TW" b="1" dirty="0">
                <a:solidFill>
                  <a:srgbClr val="0033CC"/>
                </a:solidFill>
              </a:rPr>
              <a:t> y1 , </a:t>
            </a:r>
            <a:r>
              <a:rPr lang="en-US" altLang="zh-TW" b="1" dirty="0" err="1">
                <a:solidFill>
                  <a:srgbClr val="0033CC"/>
                </a:solidFill>
              </a:rPr>
              <a:t>int</a:t>
            </a:r>
            <a:r>
              <a:rPr lang="en-US" altLang="zh-TW" b="1" dirty="0">
                <a:solidFill>
                  <a:srgbClr val="0033CC"/>
                </a:solidFill>
              </a:rPr>
              <a:t> x2, </a:t>
            </a:r>
            <a:r>
              <a:rPr lang="en-US" altLang="zh-TW" b="1" dirty="0" err="1">
                <a:solidFill>
                  <a:srgbClr val="0033CC"/>
                </a:solidFill>
              </a:rPr>
              <a:t>int</a:t>
            </a:r>
            <a:r>
              <a:rPr lang="en-US" altLang="zh-TW" b="1" dirty="0">
                <a:solidFill>
                  <a:srgbClr val="0033CC"/>
                </a:solidFill>
              </a:rPr>
              <a:t> y2, </a:t>
            </a:r>
            <a:r>
              <a:rPr lang="en-US" altLang="zh-TW" b="1" dirty="0" err="1">
                <a:solidFill>
                  <a:srgbClr val="0033CC"/>
                </a:solidFill>
              </a:rPr>
              <a:t>int</a:t>
            </a:r>
            <a:r>
              <a:rPr lang="en-US" altLang="zh-TW" b="1" dirty="0">
                <a:solidFill>
                  <a:srgbClr val="0033CC"/>
                </a:solidFill>
              </a:rPr>
              <a:t> color)</a:t>
            </a:r>
            <a:endParaRPr lang="en-US" altLang="zh-TW" dirty="0">
              <a:solidFill>
                <a:srgbClr val="0033CC"/>
              </a:solidFill>
            </a:endParaRPr>
          </a:p>
          <a:p>
            <a:endParaRPr lang="zh-TW" altLang="en-US" dirty="0"/>
          </a:p>
        </p:txBody>
      </p:sp>
      <p:sp>
        <p:nvSpPr>
          <p:cNvPr id="4" name="投影片編號版面配置區 3"/>
          <p:cNvSpPr>
            <a:spLocks noGrp="1"/>
          </p:cNvSpPr>
          <p:nvPr>
            <p:ph type="sldNum" sz="quarter" idx="12"/>
          </p:nvPr>
        </p:nvSpPr>
        <p:spPr/>
        <p:txBody>
          <a:bodyPr/>
          <a:lstStyle/>
          <a:p>
            <a:fld id="{B6E0B0A6-70CB-4CB1-BAEB-8949881E3F44}" type="slidenum">
              <a:rPr lang="en-US" altLang="zh-TW" smtClean="0"/>
              <a:pPr/>
              <a:t>45</a:t>
            </a:fld>
            <a:endParaRPr lang="en-US" altLang="zh-TW"/>
          </a:p>
        </p:txBody>
      </p:sp>
      <p:sp>
        <p:nvSpPr>
          <p:cNvPr id="5" name="Rectangle 1"/>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29350770"/>
      </p:ext>
    </p:extLst>
  </p:cSld>
  <p:clrMapOvr>
    <a:masterClrMapping/>
  </p:clrMapOvr>
  <p:transition spd="med">
    <p:dissolv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457200" y="1520750"/>
            <a:ext cx="8229600" cy="4727650"/>
          </a:xfrm>
        </p:spPr>
        <p:txBody>
          <a:bodyPr>
            <a:normAutofit fontScale="92500"/>
          </a:bodyPr>
          <a:lstStyle/>
          <a:p>
            <a:r>
              <a:rPr lang="en-US" altLang="zh-TW" dirty="0"/>
              <a:t>Text functions</a:t>
            </a:r>
          </a:p>
          <a:p>
            <a:pPr lvl="1"/>
            <a:r>
              <a:rPr lang="en-US" altLang="zh-TW" b="1" dirty="0" err="1">
                <a:solidFill>
                  <a:srgbClr val="0033CC"/>
                </a:solidFill>
              </a:rPr>
              <a:t>uLCD.set_font</a:t>
            </a:r>
            <a:r>
              <a:rPr lang="en-US" altLang="zh-TW" b="1" dirty="0">
                <a:solidFill>
                  <a:srgbClr val="0033CC"/>
                </a:solidFill>
              </a:rPr>
              <a:t>(char mode)</a:t>
            </a:r>
            <a:r>
              <a:rPr lang="en-US" altLang="zh-TW" dirty="0"/>
              <a:t>. </a:t>
            </a:r>
            <a:endParaRPr lang="en-US" altLang="zh-TW" dirty="0" smtClean="0"/>
          </a:p>
          <a:p>
            <a:pPr lvl="2"/>
            <a:r>
              <a:rPr lang="en-US" altLang="zh-TW" dirty="0" smtClean="0"/>
              <a:t>ex</a:t>
            </a:r>
            <a:r>
              <a:rPr lang="en-US" altLang="zh-TW" dirty="0"/>
              <a:t>. </a:t>
            </a:r>
            <a:r>
              <a:rPr lang="en-US" altLang="zh-TW" dirty="0" err="1">
                <a:solidFill>
                  <a:srgbClr val="C00000"/>
                </a:solidFill>
              </a:rPr>
              <a:t>uLCD.set_font</a:t>
            </a:r>
            <a:r>
              <a:rPr lang="en-US" altLang="zh-TW" dirty="0">
                <a:solidFill>
                  <a:srgbClr val="C00000"/>
                </a:solidFill>
              </a:rPr>
              <a:t>(FONT_7X8)</a:t>
            </a:r>
          </a:p>
          <a:p>
            <a:pPr lvl="2"/>
            <a:r>
              <a:rPr lang="en-US" altLang="zh-TW" dirty="0"/>
              <a:t>This function set the size of the font(width=7, height=8).</a:t>
            </a:r>
          </a:p>
          <a:p>
            <a:pPr lvl="1"/>
            <a:r>
              <a:rPr lang="en-US" altLang="zh-TW" b="1" dirty="0" err="1">
                <a:solidFill>
                  <a:srgbClr val="0033CC"/>
                </a:solidFill>
              </a:rPr>
              <a:t>uLCD.locate</a:t>
            </a:r>
            <a:r>
              <a:rPr lang="en-US" altLang="zh-TW" b="1" dirty="0">
                <a:solidFill>
                  <a:srgbClr val="0033CC"/>
                </a:solidFill>
              </a:rPr>
              <a:t>(char col, char row)</a:t>
            </a:r>
            <a:r>
              <a:rPr lang="en-US" altLang="zh-TW" dirty="0"/>
              <a:t>. </a:t>
            </a:r>
            <a:endParaRPr lang="en-US" altLang="zh-TW" dirty="0" smtClean="0"/>
          </a:p>
          <a:p>
            <a:pPr lvl="2"/>
            <a:r>
              <a:rPr lang="en-US" altLang="zh-TW" dirty="0" smtClean="0"/>
              <a:t>ex</a:t>
            </a:r>
            <a:r>
              <a:rPr lang="en-US" altLang="zh-TW" dirty="0"/>
              <a:t>. </a:t>
            </a:r>
            <a:r>
              <a:rPr lang="en-US" altLang="zh-TW" dirty="0" err="1">
                <a:solidFill>
                  <a:srgbClr val="C00000"/>
                </a:solidFill>
              </a:rPr>
              <a:t>uLCD.locate</a:t>
            </a:r>
            <a:r>
              <a:rPr lang="en-US" altLang="zh-TW" dirty="0">
                <a:solidFill>
                  <a:srgbClr val="C00000"/>
                </a:solidFill>
              </a:rPr>
              <a:t>(0, 0)</a:t>
            </a:r>
          </a:p>
          <a:p>
            <a:pPr lvl="2"/>
            <a:r>
              <a:rPr lang="en-US" altLang="zh-TW" dirty="0"/>
              <a:t>This function sets the location of the cursor. Then we can put our text anywhere we want to</a:t>
            </a:r>
            <a:r>
              <a:rPr lang="en-US" altLang="zh-TW" dirty="0" smtClean="0"/>
              <a:t>.</a:t>
            </a:r>
          </a:p>
          <a:p>
            <a:pPr lvl="1"/>
            <a:r>
              <a:rPr lang="en-US" altLang="zh-TW" b="1" dirty="0" err="1" smtClean="0">
                <a:solidFill>
                  <a:srgbClr val="0033CC"/>
                </a:solidFill>
              </a:rPr>
              <a:t>uLCD.color</a:t>
            </a:r>
            <a:r>
              <a:rPr lang="en-US" altLang="zh-TW" b="1" dirty="0" smtClean="0">
                <a:solidFill>
                  <a:srgbClr val="0033CC"/>
                </a:solidFill>
              </a:rPr>
              <a:t>(</a:t>
            </a:r>
            <a:r>
              <a:rPr lang="en-US" altLang="zh-TW" b="1" dirty="0" err="1" smtClean="0">
                <a:solidFill>
                  <a:srgbClr val="0033CC"/>
                </a:solidFill>
              </a:rPr>
              <a:t>int</a:t>
            </a:r>
            <a:r>
              <a:rPr lang="en-US" altLang="zh-TW" b="1" dirty="0" smtClean="0">
                <a:solidFill>
                  <a:srgbClr val="0033CC"/>
                </a:solidFill>
              </a:rPr>
              <a:t>)</a:t>
            </a:r>
            <a:endParaRPr lang="en-US" altLang="zh-TW" dirty="0"/>
          </a:p>
          <a:p>
            <a:pPr lvl="1"/>
            <a:r>
              <a:rPr lang="en-US" altLang="zh-TW" b="1" dirty="0" err="1" smtClean="0">
                <a:solidFill>
                  <a:srgbClr val="0033CC"/>
                </a:solidFill>
              </a:rPr>
              <a:t>uLCD.putc</a:t>
            </a:r>
            <a:r>
              <a:rPr lang="en-US" altLang="zh-TW" b="1" dirty="0" smtClean="0">
                <a:solidFill>
                  <a:srgbClr val="0033CC"/>
                </a:solidFill>
              </a:rPr>
              <a:t>(char)</a:t>
            </a:r>
          </a:p>
          <a:p>
            <a:pPr lvl="1"/>
            <a:r>
              <a:rPr lang="en-US" altLang="zh-TW" b="1" dirty="0" err="1" smtClean="0">
                <a:solidFill>
                  <a:srgbClr val="0033CC"/>
                </a:solidFill>
              </a:rPr>
              <a:t>uLCD.puts</a:t>
            </a:r>
            <a:r>
              <a:rPr lang="en-US" altLang="zh-TW" b="1" dirty="0" smtClean="0">
                <a:solidFill>
                  <a:srgbClr val="0033CC"/>
                </a:solidFill>
              </a:rPr>
              <a:t>(char &amp;)</a:t>
            </a:r>
            <a:endParaRPr lang="en-US" altLang="zh-TW" b="1" dirty="0">
              <a:solidFill>
                <a:srgbClr val="0033CC"/>
              </a:solidFill>
            </a:endParaRPr>
          </a:p>
          <a:p>
            <a:pPr lvl="1"/>
            <a:endParaRPr lang="zh-TW" altLang="en-US" dirty="0"/>
          </a:p>
        </p:txBody>
      </p:sp>
      <p:sp>
        <p:nvSpPr>
          <p:cNvPr id="4" name="投影片編號版面配置區 3"/>
          <p:cNvSpPr>
            <a:spLocks noGrp="1"/>
          </p:cNvSpPr>
          <p:nvPr>
            <p:ph type="sldNum" sz="quarter" idx="12"/>
          </p:nvPr>
        </p:nvSpPr>
        <p:spPr/>
        <p:txBody>
          <a:bodyPr/>
          <a:lstStyle/>
          <a:p>
            <a:fld id="{B6E0B0A6-70CB-4CB1-BAEB-8949881E3F44}" type="slidenum">
              <a:rPr lang="en-US" altLang="zh-TW" smtClean="0"/>
              <a:pPr/>
              <a:t>46</a:t>
            </a:fld>
            <a:endParaRPr lang="en-US" altLang="zh-TW"/>
          </a:p>
        </p:txBody>
      </p:sp>
    </p:spTree>
    <p:extLst>
      <p:ext uri="{BB962C8B-B14F-4D97-AF65-F5344CB8AC3E}">
        <p14:creationId xmlns:p14="http://schemas.microsoft.com/office/powerpoint/2010/main" val="544464913"/>
      </p:ext>
    </p:extLst>
  </p:cSld>
  <p:clrMapOvr>
    <a:masterClrMapping/>
  </p:clrMapOvr>
  <p:transition spd="med">
    <p:dissolv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fontScale="92500" lnSpcReduction="20000"/>
          </a:bodyPr>
          <a:lstStyle/>
          <a:p>
            <a:r>
              <a:rPr lang="en-US" altLang="zh-TW" dirty="0"/>
              <a:t>Media</a:t>
            </a:r>
          </a:p>
          <a:p>
            <a:pPr lvl="1"/>
            <a:r>
              <a:rPr lang="en-US" altLang="zh-TW" dirty="0"/>
              <a:t>This type of command is for </a:t>
            </a:r>
            <a:r>
              <a:rPr lang="en-US" altLang="zh-TW" dirty="0">
                <a:solidFill>
                  <a:srgbClr val="0033CC"/>
                </a:solidFill>
              </a:rPr>
              <a:t>displaying video or image from SD card</a:t>
            </a:r>
            <a:r>
              <a:rPr lang="en-US" altLang="zh-TW" dirty="0"/>
              <a:t>.</a:t>
            </a:r>
          </a:p>
          <a:p>
            <a:r>
              <a:rPr lang="en-US" altLang="zh-TW" dirty="0"/>
              <a:t>Screen data</a:t>
            </a:r>
          </a:p>
          <a:p>
            <a:pPr lvl="1"/>
            <a:r>
              <a:rPr lang="en-US" altLang="zh-TW" dirty="0"/>
              <a:t>We can </a:t>
            </a:r>
            <a:r>
              <a:rPr lang="en-US" altLang="zh-TW" dirty="0">
                <a:solidFill>
                  <a:srgbClr val="0033CC"/>
                </a:solidFill>
              </a:rPr>
              <a:t>get LCD hardware information </a:t>
            </a:r>
            <a:r>
              <a:rPr lang="en-US" altLang="zh-TW" dirty="0"/>
              <a:t>via this type of command.</a:t>
            </a:r>
          </a:p>
          <a:p>
            <a:pPr lvl="1"/>
            <a:r>
              <a:rPr lang="en-US" altLang="zh-TW" dirty="0"/>
              <a:t>Ex. </a:t>
            </a:r>
            <a:r>
              <a:rPr lang="en-US" altLang="zh-TW" dirty="0" err="1">
                <a:solidFill>
                  <a:srgbClr val="C00000"/>
                </a:solidFill>
              </a:rPr>
              <a:t>int</a:t>
            </a:r>
            <a:r>
              <a:rPr lang="en-US" altLang="zh-TW" dirty="0">
                <a:solidFill>
                  <a:srgbClr val="C00000"/>
                </a:solidFill>
              </a:rPr>
              <a:t> a=</a:t>
            </a:r>
            <a:r>
              <a:rPr lang="en-US" altLang="zh-TW" dirty="0" err="1">
                <a:solidFill>
                  <a:srgbClr val="C00000"/>
                </a:solidFill>
              </a:rPr>
              <a:t>uLCD.type</a:t>
            </a:r>
            <a:r>
              <a:rPr lang="en-US" altLang="zh-TW" dirty="0">
                <a:solidFill>
                  <a:srgbClr val="C00000"/>
                </a:solidFill>
              </a:rPr>
              <a:t>;</a:t>
            </a:r>
          </a:p>
          <a:p>
            <a:r>
              <a:rPr lang="en-US" altLang="zh-TW" dirty="0"/>
              <a:t>Text data</a:t>
            </a:r>
          </a:p>
          <a:p>
            <a:pPr lvl="1"/>
            <a:r>
              <a:rPr lang="en-US" altLang="zh-TW" dirty="0"/>
              <a:t>We can </a:t>
            </a:r>
            <a:r>
              <a:rPr lang="en-US" altLang="zh-TW" dirty="0">
                <a:solidFill>
                  <a:srgbClr val="0033CC"/>
                </a:solidFill>
              </a:rPr>
              <a:t>get text information </a:t>
            </a:r>
            <a:r>
              <a:rPr lang="en-US" altLang="zh-TW" dirty="0"/>
              <a:t>via this type of command.</a:t>
            </a:r>
          </a:p>
          <a:p>
            <a:pPr lvl="1"/>
            <a:r>
              <a:rPr lang="en-US" altLang="zh-TW" dirty="0"/>
              <a:t>Ex. Get cursor location: </a:t>
            </a:r>
            <a:endParaRPr lang="en-US" altLang="zh-TW" dirty="0" smtClean="0"/>
          </a:p>
          <a:p>
            <a:pPr marL="344487" lvl="1" indent="0">
              <a:buNone/>
            </a:pPr>
            <a:r>
              <a:rPr lang="en-US" altLang="zh-TW" dirty="0" smtClean="0"/>
              <a:t>    </a:t>
            </a:r>
            <a:r>
              <a:rPr lang="en-US" altLang="zh-TW" dirty="0" smtClean="0">
                <a:solidFill>
                  <a:srgbClr val="C00000"/>
                </a:solidFill>
              </a:rPr>
              <a:t>char </a:t>
            </a:r>
            <a:r>
              <a:rPr lang="en-US" altLang="zh-TW" dirty="0">
                <a:solidFill>
                  <a:srgbClr val="C00000"/>
                </a:solidFill>
              </a:rPr>
              <a:t>column=</a:t>
            </a:r>
            <a:r>
              <a:rPr lang="en-US" altLang="zh-TW" dirty="0" err="1">
                <a:solidFill>
                  <a:srgbClr val="C00000"/>
                </a:solidFill>
              </a:rPr>
              <a:t>uLCD.current_col</a:t>
            </a:r>
            <a:r>
              <a:rPr lang="en-US" altLang="zh-TW" dirty="0"/>
              <a:t>;</a:t>
            </a:r>
          </a:p>
          <a:p>
            <a:endParaRPr lang="zh-TW" altLang="en-US" dirty="0"/>
          </a:p>
        </p:txBody>
      </p:sp>
      <p:sp>
        <p:nvSpPr>
          <p:cNvPr id="4" name="投影片編號版面配置區 3"/>
          <p:cNvSpPr>
            <a:spLocks noGrp="1"/>
          </p:cNvSpPr>
          <p:nvPr>
            <p:ph type="sldNum" sz="quarter" idx="12"/>
          </p:nvPr>
        </p:nvSpPr>
        <p:spPr/>
        <p:txBody>
          <a:bodyPr/>
          <a:lstStyle/>
          <a:p>
            <a:fld id="{B6E0B0A6-70CB-4CB1-BAEB-8949881E3F44}" type="slidenum">
              <a:rPr lang="en-US" altLang="zh-TW" smtClean="0"/>
              <a:pPr/>
              <a:t>47</a:t>
            </a:fld>
            <a:endParaRPr lang="en-US" altLang="zh-TW"/>
          </a:p>
        </p:txBody>
      </p:sp>
    </p:spTree>
    <p:extLst>
      <p:ext uri="{BB962C8B-B14F-4D97-AF65-F5344CB8AC3E}">
        <p14:creationId xmlns:p14="http://schemas.microsoft.com/office/powerpoint/2010/main" val="4119466159"/>
      </p:ext>
    </p:extLst>
  </p:cSld>
  <p:clrMapOvr>
    <a:masterClrMapping/>
  </p:clrMapOvr>
  <p:transition spd="med">
    <p:dissolv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Example : </a:t>
            </a:r>
            <a:r>
              <a:rPr lang="en-US" altLang="zh-TW" dirty="0" smtClean="0"/>
              <a:t>Hello </a:t>
            </a:r>
            <a:r>
              <a:rPr lang="en-US" altLang="zh-TW" dirty="0" err="1" smtClean="0"/>
              <a:t>uLCD</a:t>
            </a:r>
            <a:r>
              <a:rPr lang="en-US" altLang="zh-TW" dirty="0" smtClean="0"/>
              <a:t> </a:t>
            </a:r>
            <a:endParaRPr lang="zh-TW" altLang="en-US" dirty="0"/>
          </a:p>
        </p:txBody>
      </p:sp>
      <p:sp>
        <p:nvSpPr>
          <p:cNvPr id="3" name="文字版面配置區 2"/>
          <p:cNvSpPr>
            <a:spLocks noGrp="1"/>
          </p:cNvSpPr>
          <p:nvPr>
            <p:ph idx="1"/>
          </p:nvPr>
        </p:nvSpPr>
        <p:spPr>
          <a:xfrm>
            <a:off x="457200" y="1643050"/>
            <a:ext cx="8229600" cy="2700350"/>
          </a:xfrm>
        </p:spPr>
        <p:txBody>
          <a:bodyPr>
            <a:normAutofit fontScale="62500" lnSpcReduction="20000"/>
          </a:bodyPr>
          <a:lstStyle/>
          <a:p>
            <a:pPr marL="0" indent="0">
              <a:buNone/>
            </a:pPr>
            <a:r>
              <a:rPr lang="en-US" b="1" dirty="0" smtClean="0">
                <a:solidFill>
                  <a:srgbClr val="008000"/>
                </a:solidFill>
              </a:rPr>
              <a:t>#include </a:t>
            </a:r>
            <a:r>
              <a:rPr lang="en-US" b="1" dirty="0" smtClean="0"/>
              <a:t>"</a:t>
            </a:r>
            <a:r>
              <a:rPr lang="en-US" b="1" dirty="0" err="1" smtClean="0"/>
              <a:t>mbed.h</a:t>
            </a:r>
            <a:r>
              <a:rPr lang="en-US" b="1" dirty="0" smtClean="0"/>
              <a:t>" </a:t>
            </a:r>
          </a:p>
          <a:p>
            <a:pPr marL="0" indent="0">
              <a:buNone/>
            </a:pPr>
            <a:r>
              <a:rPr lang="en-US" b="1" dirty="0" smtClean="0">
                <a:solidFill>
                  <a:srgbClr val="008000"/>
                </a:solidFill>
              </a:rPr>
              <a:t>#include </a:t>
            </a:r>
            <a:r>
              <a:rPr lang="en-US" b="1" dirty="0" smtClean="0"/>
              <a:t>"uLCD_4DGL.h" </a:t>
            </a:r>
          </a:p>
          <a:p>
            <a:pPr marL="0" indent="0">
              <a:buNone/>
            </a:pPr>
            <a:r>
              <a:rPr lang="en-US" b="1" dirty="0" smtClean="0"/>
              <a:t>uLCD_4DGL </a:t>
            </a:r>
            <a:r>
              <a:rPr lang="en-US" b="1" dirty="0" err="1" smtClean="0">
                <a:solidFill>
                  <a:srgbClr val="0033CC"/>
                </a:solidFill>
              </a:rPr>
              <a:t>uLCD</a:t>
            </a:r>
            <a:r>
              <a:rPr lang="en-US" b="1" dirty="0" smtClean="0"/>
              <a:t>(D1, D0, D2); </a:t>
            </a:r>
          </a:p>
          <a:p>
            <a:pPr marL="0" indent="0">
              <a:buNone/>
            </a:pPr>
            <a:r>
              <a:rPr lang="en-US" b="1" dirty="0" err="1" smtClean="0">
                <a:solidFill>
                  <a:srgbClr val="FF0000"/>
                </a:solidFill>
              </a:rPr>
              <a:t>int</a:t>
            </a:r>
            <a:r>
              <a:rPr lang="en-US" b="1" dirty="0" smtClean="0"/>
              <a:t> </a:t>
            </a:r>
            <a:r>
              <a:rPr lang="en-US" b="1" dirty="0" smtClean="0">
                <a:solidFill>
                  <a:srgbClr val="0033CC"/>
                </a:solidFill>
              </a:rPr>
              <a:t>main</a:t>
            </a:r>
            <a:r>
              <a:rPr lang="en-US" b="1" dirty="0" smtClean="0"/>
              <a:t>() </a:t>
            </a:r>
          </a:p>
          <a:p>
            <a:pPr marL="0" indent="0">
              <a:buNone/>
            </a:pPr>
            <a:r>
              <a:rPr lang="en-US" b="1" dirty="0" smtClean="0"/>
              <a:t>{ </a:t>
            </a:r>
          </a:p>
          <a:p>
            <a:pPr marL="0" indent="0">
              <a:buNone/>
            </a:pPr>
            <a:r>
              <a:rPr lang="en-US" b="1" dirty="0" smtClean="0"/>
              <a:t>    </a:t>
            </a:r>
            <a:r>
              <a:rPr lang="en-US" b="1" dirty="0" err="1" smtClean="0"/>
              <a:t>uLCD.printf</a:t>
            </a:r>
            <a:r>
              <a:rPr lang="en-US" b="1" dirty="0" smtClean="0"/>
              <a:t>(</a:t>
            </a:r>
            <a:r>
              <a:rPr lang="en-US" b="1" dirty="0" smtClean="0">
                <a:solidFill>
                  <a:srgbClr val="0070C0"/>
                </a:solidFill>
              </a:rPr>
              <a:t>"\</a:t>
            </a:r>
            <a:r>
              <a:rPr lang="en-US" b="1" dirty="0" err="1" smtClean="0">
                <a:solidFill>
                  <a:srgbClr val="0070C0"/>
                </a:solidFill>
              </a:rPr>
              <a:t>nHello</a:t>
            </a:r>
            <a:r>
              <a:rPr lang="en-US" b="1" dirty="0" smtClean="0">
                <a:solidFill>
                  <a:srgbClr val="0070C0"/>
                </a:solidFill>
              </a:rPr>
              <a:t> </a:t>
            </a:r>
            <a:r>
              <a:rPr lang="en-US" b="1" dirty="0" err="1" smtClean="0">
                <a:solidFill>
                  <a:srgbClr val="0070C0"/>
                </a:solidFill>
              </a:rPr>
              <a:t>uLCD</a:t>
            </a:r>
            <a:r>
              <a:rPr lang="en-US" b="1" dirty="0" smtClean="0">
                <a:solidFill>
                  <a:srgbClr val="0070C0"/>
                </a:solidFill>
              </a:rPr>
              <a:t> World\n"</a:t>
            </a:r>
            <a:r>
              <a:rPr lang="en-US" b="1" dirty="0" smtClean="0"/>
              <a:t>); </a:t>
            </a:r>
            <a:r>
              <a:rPr lang="en-US" b="1" i="1" dirty="0" smtClean="0">
                <a:solidFill>
                  <a:srgbClr val="0070C0"/>
                </a:solidFill>
              </a:rPr>
              <a:t>//Default Green on black text</a:t>
            </a:r>
            <a:r>
              <a:rPr lang="en-US" b="1" dirty="0" smtClean="0">
                <a:solidFill>
                  <a:srgbClr val="0070C0"/>
                </a:solidFill>
              </a:rPr>
              <a:t> </a:t>
            </a:r>
          </a:p>
          <a:p>
            <a:pPr marL="0" indent="0">
              <a:buNone/>
            </a:pPr>
            <a:r>
              <a:rPr lang="en-US" b="1" dirty="0" smtClean="0"/>
              <a:t>    wait(</a:t>
            </a:r>
            <a:r>
              <a:rPr lang="en-US" b="1" dirty="0" smtClean="0">
                <a:solidFill>
                  <a:srgbClr val="008000"/>
                </a:solidFill>
              </a:rPr>
              <a:t>30</a:t>
            </a:r>
            <a:r>
              <a:rPr lang="en-US" b="1" dirty="0" smtClean="0"/>
              <a:t>); </a:t>
            </a:r>
          </a:p>
          <a:p>
            <a:pPr marL="0" indent="0">
              <a:buNone/>
            </a:pPr>
            <a:r>
              <a:rPr lang="en-US" b="1" dirty="0" smtClean="0"/>
              <a:t>}</a:t>
            </a:r>
            <a:endParaRPr lang="en-US" altLang="zh-TW" b="1" dirty="0">
              <a:latin typeface="Calibri" panose="020F0502020204030204" pitchFamily="34" charset="0"/>
              <a:cs typeface="Calibri" panose="020F0502020204030204" pitchFamily="34" charset="0"/>
            </a:endParaRPr>
          </a:p>
        </p:txBody>
      </p:sp>
      <p:sp>
        <p:nvSpPr>
          <p:cNvPr id="5" name="投影片編號版面配置區 4">
            <a:extLst>
              <a:ext uri="{FF2B5EF4-FFF2-40B4-BE49-F238E27FC236}">
                <a16:creationId xmlns="" xmlns:a16="http://schemas.microsoft.com/office/drawing/2014/main" id="{C225678E-02F1-DB47-8911-1AF822DFDFB2}"/>
              </a:ext>
            </a:extLst>
          </p:cNvPr>
          <p:cNvSpPr>
            <a:spLocks noGrp="1"/>
          </p:cNvSpPr>
          <p:nvPr>
            <p:ph type="sldNum" sz="quarter" idx="12"/>
          </p:nvPr>
        </p:nvSpPr>
        <p:spPr/>
        <p:txBody>
          <a:bodyPr/>
          <a:lstStyle/>
          <a:p>
            <a:fld id="{B6E0B0A6-70CB-4CB1-BAEB-8949881E3F44}" type="slidenum">
              <a:rPr lang="en-US" altLang="zh-TW" smtClean="0"/>
              <a:pPr/>
              <a:t>48</a:t>
            </a:fld>
            <a:endParaRPr lang="en-US" altLang="zh-TW"/>
          </a:p>
        </p:txBody>
      </p:sp>
      <p:sp>
        <p:nvSpPr>
          <p:cNvPr id="4" name="矩形 3"/>
          <p:cNvSpPr/>
          <p:nvPr/>
        </p:nvSpPr>
        <p:spPr>
          <a:xfrm>
            <a:off x="533400" y="4267200"/>
            <a:ext cx="8143576" cy="1631216"/>
          </a:xfrm>
          <a:prstGeom prst="rect">
            <a:avLst/>
          </a:prstGeom>
          <a:ln>
            <a:solidFill>
              <a:schemeClr val="tx2">
                <a:lumMod val="60000"/>
                <a:lumOff val="40000"/>
              </a:schemeClr>
            </a:solidFill>
          </a:ln>
        </p:spPr>
        <p:txBody>
          <a:bodyPr wrap="none">
            <a:spAutoFit/>
          </a:bodyPr>
          <a:lstStyle/>
          <a:p>
            <a:r>
              <a:rPr lang="en-US" altLang="zh-TW" sz="2000" dirty="0">
                <a:solidFill>
                  <a:srgbClr val="000000"/>
                </a:solidFill>
                <a:latin typeface="+mn-lt"/>
              </a:rPr>
              <a:t>$ cd ~/</a:t>
            </a:r>
            <a:r>
              <a:rPr lang="en-US" altLang="zh-TW" sz="2000" dirty="0" smtClean="0">
                <a:solidFill>
                  <a:srgbClr val="000000"/>
                </a:solidFill>
                <a:latin typeface="+mn-lt"/>
              </a:rPr>
              <a:t>ee2405/mbed04</a:t>
            </a:r>
          </a:p>
          <a:p>
            <a:r>
              <a:rPr lang="en-US" altLang="zh-TW" sz="2000" dirty="0">
                <a:latin typeface="+mn-lt"/>
              </a:rPr>
              <a:t>$ </a:t>
            </a:r>
            <a:r>
              <a:rPr lang="en-US" altLang="zh-TW" sz="2000" dirty="0" err="1">
                <a:latin typeface="+mn-lt"/>
              </a:rPr>
              <a:t>mbed</a:t>
            </a:r>
            <a:r>
              <a:rPr lang="en-US" altLang="zh-TW" sz="2000" dirty="0">
                <a:latin typeface="+mn-lt"/>
              </a:rPr>
              <a:t> new </a:t>
            </a:r>
            <a:r>
              <a:rPr lang="en-US" altLang="zh-TW" sz="2000" dirty="0" smtClean="0">
                <a:latin typeface="+mn-lt"/>
              </a:rPr>
              <a:t>4_4_uLCD_demo1</a:t>
            </a:r>
          </a:p>
          <a:p>
            <a:r>
              <a:rPr lang="en-US" altLang="zh-TW" sz="2000" dirty="0">
                <a:latin typeface="+mn-lt"/>
              </a:rPr>
              <a:t>$ cd </a:t>
            </a:r>
            <a:r>
              <a:rPr lang="en-US" altLang="zh-TW" sz="2000" dirty="0" smtClean="0">
                <a:latin typeface="+mn-lt"/>
              </a:rPr>
              <a:t>4_4_uLCD_demo</a:t>
            </a:r>
          </a:p>
          <a:p>
            <a:r>
              <a:rPr lang="en-US" altLang="zh-TW" sz="2000" dirty="0">
                <a:latin typeface="+mn-lt"/>
              </a:rPr>
              <a:t>$ </a:t>
            </a:r>
            <a:r>
              <a:rPr lang="en-US" altLang="zh-TW" sz="2000" dirty="0" err="1">
                <a:latin typeface="+mn-lt"/>
              </a:rPr>
              <a:t>mbed</a:t>
            </a:r>
            <a:r>
              <a:rPr lang="en-US" altLang="zh-TW" sz="2000" dirty="0">
                <a:latin typeface="+mn-lt"/>
              </a:rPr>
              <a:t> add </a:t>
            </a:r>
            <a:r>
              <a:rPr lang="en-US" altLang="zh-TW" sz="2000" dirty="0">
                <a:latin typeface="+mn-lt"/>
                <a:hlinkClick r:id="rId2"/>
              </a:rPr>
              <a:t>https://os.mbed.com/users/4180_1/code/4DGL-uLCD-SE</a:t>
            </a:r>
            <a:r>
              <a:rPr lang="en-US" altLang="zh-TW" sz="2000" dirty="0" smtClean="0">
                <a:latin typeface="+mn-lt"/>
                <a:hlinkClick r:id="rId2"/>
              </a:rPr>
              <a:t>/</a:t>
            </a:r>
            <a:endParaRPr lang="en-US" altLang="zh-TW" sz="2000" dirty="0" smtClean="0">
              <a:latin typeface="+mn-lt"/>
            </a:endParaRPr>
          </a:p>
          <a:p>
            <a:r>
              <a:rPr lang="en-US" altLang="zh-TW" sz="2000" dirty="0">
                <a:latin typeface="+mn-lt"/>
              </a:rPr>
              <a:t>$ code main.cpp</a:t>
            </a:r>
            <a:endParaRPr lang="zh-TW" altLang="en-US" sz="2000" dirty="0">
              <a:latin typeface="+mn-lt"/>
            </a:endParaRPr>
          </a:p>
        </p:txBody>
      </p:sp>
    </p:spTree>
    <p:extLst>
      <p:ext uri="{BB962C8B-B14F-4D97-AF65-F5344CB8AC3E}">
        <p14:creationId xmlns:p14="http://schemas.microsoft.com/office/powerpoint/2010/main" val="3408010163"/>
      </p:ext>
    </p:extLst>
  </p:cSld>
  <p:clrMapOvr>
    <a:masterClrMapping/>
  </p:clrMapOvr>
  <p:transition spd="med">
    <p:dissolv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Example : Countdown </a:t>
            </a:r>
            <a:endParaRPr lang="zh-TW" altLang="en-US" dirty="0"/>
          </a:p>
        </p:txBody>
      </p:sp>
      <p:sp>
        <p:nvSpPr>
          <p:cNvPr id="3" name="文字版面配置區 2"/>
          <p:cNvSpPr>
            <a:spLocks noGrp="1"/>
          </p:cNvSpPr>
          <p:nvPr>
            <p:ph idx="1"/>
          </p:nvPr>
        </p:nvSpPr>
        <p:spPr>
          <a:xfrm>
            <a:off x="457200" y="1643050"/>
            <a:ext cx="8229600" cy="5138738"/>
          </a:xfrm>
        </p:spPr>
        <p:txBody>
          <a:bodyPr>
            <a:normAutofit fontScale="62500" lnSpcReduction="20000"/>
          </a:bodyPr>
          <a:lstStyle/>
          <a:p>
            <a:pPr marL="0" indent="0">
              <a:buNone/>
            </a:pPr>
            <a:r>
              <a:rPr lang="en-US" altLang="zh-TW" dirty="0">
                <a:solidFill>
                  <a:srgbClr val="007020"/>
                </a:solidFill>
                <a:latin typeface="Calibri" panose="020F0502020204030204" pitchFamily="34" charset="0"/>
                <a:cs typeface="Calibri" panose="020F0502020204030204" pitchFamily="34" charset="0"/>
              </a:rPr>
              <a:t>#include "</a:t>
            </a:r>
            <a:r>
              <a:rPr lang="en-US" altLang="zh-TW" dirty="0" err="1">
                <a:solidFill>
                  <a:srgbClr val="007020"/>
                </a:solidFill>
                <a:latin typeface="Calibri" panose="020F0502020204030204" pitchFamily="34" charset="0"/>
                <a:cs typeface="Calibri" panose="020F0502020204030204" pitchFamily="34" charset="0"/>
              </a:rPr>
              <a:t>mbed.h</a:t>
            </a:r>
            <a:r>
              <a:rPr lang="en-US" altLang="zh-TW" dirty="0">
                <a:solidFill>
                  <a:srgbClr val="007020"/>
                </a:solidFill>
                <a:latin typeface="Calibri" panose="020F0502020204030204" pitchFamily="34" charset="0"/>
                <a:cs typeface="Calibri" panose="020F0502020204030204" pitchFamily="34" charset="0"/>
              </a:rPr>
              <a:t>"</a:t>
            </a:r>
          </a:p>
          <a:p>
            <a:pPr marL="0" indent="0">
              <a:buNone/>
            </a:pPr>
            <a:r>
              <a:rPr lang="en-US" altLang="zh-TW" dirty="0">
                <a:solidFill>
                  <a:srgbClr val="007020"/>
                </a:solidFill>
                <a:latin typeface="Calibri" panose="020F0502020204030204" pitchFamily="34" charset="0"/>
                <a:cs typeface="Calibri" panose="020F0502020204030204" pitchFamily="34" charset="0"/>
              </a:rPr>
              <a:t>#include "uLCD_4DGL.h"</a:t>
            </a:r>
          </a:p>
          <a:p>
            <a:pPr marL="0" indent="0">
              <a:buNone/>
            </a:pPr>
            <a:r>
              <a:rPr lang="en-US" altLang="zh-TW" b="1" dirty="0">
                <a:latin typeface="Calibri" panose="020F0502020204030204" pitchFamily="34" charset="0"/>
                <a:cs typeface="Calibri" panose="020F0502020204030204" pitchFamily="34" charset="0"/>
              </a:rPr>
              <a:t>uLCD_4DGL </a:t>
            </a:r>
            <a:r>
              <a:rPr lang="en-US" altLang="zh-TW" b="1" dirty="0" err="1">
                <a:solidFill>
                  <a:srgbClr val="06287E"/>
                </a:solidFill>
                <a:latin typeface="Calibri" panose="020F0502020204030204" pitchFamily="34" charset="0"/>
                <a:cs typeface="Calibri" panose="020F0502020204030204" pitchFamily="34" charset="0"/>
              </a:rPr>
              <a:t>uLCD</a:t>
            </a:r>
            <a:r>
              <a:rPr lang="en-US" altLang="zh-TW" b="1" dirty="0">
                <a:solidFill>
                  <a:srgbClr val="06287E"/>
                </a:solidFill>
                <a:latin typeface="Calibri" panose="020F0502020204030204" pitchFamily="34" charset="0"/>
                <a:cs typeface="Calibri" panose="020F0502020204030204" pitchFamily="34" charset="0"/>
              </a:rPr>
              <a:t>(D1, D0, D2);</a:t>
            </a:r>
            <a:r>
              <a:rPr lang="en-US" altLang="zh-TW" dirty="0">
                <a:solidFill>
                  <a:srgbClr val="06287E"/>
                </a:solidFill>
                <a:latin typeface="Calibri" panose="020F0502020204030204" pitchFamily="34" charset="0"/>
                <a:cs typeface="Calibri" panose="020F0502020204030204" pitchFamily="34" charset="0"/>
              </a:rPr>
              <a:t> </a:t>
            </a:r>
            <a:r>
              <a:rPr lang="en-US" altLang="zh-TW" i="1" dirty="0">
                <a:solidFill>
                  <a:srgbClr val="60A0B0"/>
                </a:solidFill>
                <a:latin typeface="Calibri" panose="020F0502020204030204" pitchFamily="34" charset="0"/>
                <a:cs typeface="Calibri" panose="020F0502020204030204" pitchFamily="34" charset="0"/>
              </a:rPr>
              <a:t>// serial </a:t>
            </a:r>
            <a:r>
              <a:rPr lang="en-US" altLang="zh-TW" i="1" dirty="0" err="1">
                <a:solidFill>
                  <a:srgbClr val="60A0B0"/>
                </a:solidFill>
                <a:latin typeface="Calibri" panose="020F0502020204030204" pitchFamily="34" charset="0"/>
                <a:cs typeface="Calibri" panose="020F0502020204030204" pitchFamily="34" charset="0"/>
              </a:rPr>
              <a:t>tx</a:t>
            </a:r>
            <a:r>
              <a:rPr lang="en-US" altLang="zh-TW" i="1" dirty="0">
                <a:solidFill>
                  <a:srgbClr val="60A0B0"/>
                </a:solidFill>
                <a:latin typeface="Calibri" panose="020F0502020204030204" pitchFamily="34" charset="0"/>
                <a:cs typeface="Calibri" panose="020F0502020204030204" pitchFamily="34" charset="0"/>
              </a:rPr>
              <a:t>, serial </a:t>
            </a:r>
            <a:r>
              <a:rPr lang="en-US" altLang="zh-TW" i="1" dirty="0" err="1">
                <a:solidFill>
                  <a:srgbClr val="60A0B0"/>
                </a:solidFill>
                <a:latin typeface="Calibri" panose="020F0502020204030204" pitchFamily="34" charset="0"/>
                <a:cs typeface="Calibri" panose="020F0502020204030204" pitchFamily="34" charset="0"/>
              </a:rPr>
              <a:t>rx</a:t>
            </a:r>
            <a:r>
              <a:rPr lang="en-US" altLang="zh-TW" i="1" dirty="0">
                <a:solidFill>
                  <a:srgbClr val="60A0B0"/>
                </a:solidFill>
                <a:latin typeface="Calibri" panose="020F0502020204030204" pitchFamily="34" charset="0"/>
                <a:cs typeface="Calibri" panose="020F0502020204030204" pitchFamily="34" charset="0"/>
              </a:rPr>
              <a:t>, reset pin;</a:t>
            </a:r>
          </a:p>
          <a:p>
            <a:pPr marL="0" indent="0">
              <a:buNone/>
            </a:pPr>
            <a:endParaRPr lang="zh-TW" altLang="en-US" dirty="0">
              <a:latin typeface="Calibri" panose="020F0502020204030204" pitchFamily="34" charset="0"/>
              <a:cs typeface="Calibri" panose="020F0502020204030204" pitchFamily="34" charset="0"/>
            </a:endParaRPr>
          </a:p>
          <a:p>
            <a:pPr marL="0" indent="0">
              <a:buNone/>
            </a:pPr>
            <a:r>
              <a:rPr lang="en-US" altLang="zh-TW" dirty="0" err="1">
                <a:solidFill>
                  <a:srgbClr val="902000"/>
                </a:solidFill>
                <a:latin typeface="Calibri" panose="020F0502020204030204" pitchFamily="34" charset="0"/>
                <a:cs typeface="Calibri" panose="020F0502020204030204" pitchFamily="34" charset="0"/>
              </a:rPr>
              <a:t>int</a:t>
            </a:r>
            <a:r>
              <a:rPr lang="en-US" altLang="zh-TW" dirty="0">
                <a:solidFill>
                  <a:srgbClr val="902000"/>
                </a:solidFill>
                <a:latin typeface="Calibri" panose="020F0502020204030204" pitchFamily="34" charset="0"/>
                <a:cs typeface="Calibri" panose="020F0502020204030204" pitchFamily="34" charset="0"/>
              </a:rPr>
              <a:t> </a:t>
            </a:r>
            <a:r>
              <a:rPr lang="en-US" altLang="zh-TW" dirty="0">
                <a:solidFill>
                  <a:srgbClr val="06287E"/>
                </a:solidFill>
                <a:latin typeface="Calibri" panose="020F0502020204030204" pitchFamily="34" charset="0"/>
                <a:cs typeface="Calibri" panose="020F0502020204030204" pitchFamily="34" charset="0"/>
              </a:rPr>
              <a:t>main() </a:t>
            </a:r>
            <a:r>
              <a:rPr lang="en-US" altLang="zh-TW" dirty="0">
                <a:latin typeface="Calibri" panose="020F0502020204030204" pitchFamily="34" charset="0"/>
                <a:cs typeface="Calibri" panose="020F0502020204030204" pitchFamily="34" charset="0"/>
              </a:rPr>
              <a:t>{</a:t>
            </a:r>
          </a:p>
          <a:p>
            <a:pPr marL="0" indent="0">
              <a:buNone/>
            </a:pPr>
            <a:r>
              <a:rPr lang="en-US" altLang="zh-TW" dirty="0">
                <a:latin typeface="Calibri" panose="020F0502020204030204" pitchFamily="34" charset="0"/>
                <a:cs typeface="Calibri" panose="020F0502020204030204" pitchFamily="34" charset="0"/>
              </a:rPr>
              <a:t>    </a:t>
            </a:r>
            <a:r>
              <a:rPr lang="en-US" altLang="zh-TW" dirty="0" err="1">
                <a:latin typeface="Calibri" panose="020F0502020204030204" pitchFamily="34" charset="0"/>
                <a:cs typeface="Calibri" panose="020F0502020204030204" pitchFamily="34" charset="0"/>
              </a:rPr>
              <a:t>uLCD.printf</a:t>
            </a:r>
            <a:r>
              <a:rPr lang="en-US" altLang="zh-TW" dirty="0">
                <a:latin typeface="Calibri" panose="020F0502020204030204" pitchFamily="34" charset="0"/>
                <a:cs typeface="Calibri" panose="020F0502020204030204" pitchFamily="34" charset="0"/>
              </a:rPr>
              <a:t>(</a:t>
            </a:r>
            <a:r>
              <a:rPr lang="en-US" altLang="zh-TW" dirty="0">
                <a:solidFill>
                  <a:srgbClr val="4070A0"/>
                </a:solidFill>
                <a:latin typeface="Calibri" panose="020F0502020204030204" pitchFamily="34" charset="0"/>
                <a:cs typeface="Calibri" panose="020F0502020204030204" pitchFamily="34" charset="0"/>
              </a:rPr>
              <a:t>"</a:t>
            </a:r>
            <a:r>
              <a:rPr lang="en-US" altLang="zh-TW" b="1" dirty="0">
                <a:solidFill>
                  <a:srgbClr val="4070A0"/>
                </a:solidFill>
                <a:latin typeface="Calibri" panose="020F0502020204030204" pitchFamily="34" charset="0"/>
                <a:cs typeface="Calibri" panose="020F0502020204030204" pitchFamily="34" charset="0"/>
              </a:rPr>
              <a:t>\</a:t>
            </a:r>
            <a:r>
              <a:rPr lang="en-US" altLang="zh-TW" b="1" dirty="0" err="1">
                <a:solidFill>
                  <a:srgbClr val="4070A0"/>
                </a:solidFill>
                <a:latin typeface="Calibri" panose="020F0502020204030204" pitchFamily="34" charset="0"/>
                <a:cs typeface="Calibri" panose="020F0502020204030204" pitchFamily="34" charset="0"/>
              </a:rPr>
              <a:t>nHello</a:t>
            </a:r>
            <a:r>
              <a:rPr lang="en-US" altLang="zh-TW" b="1" dirty="0">
                <a:solidFill>
                  <a:srgbClr val="4070A0"/>
                </a:solidFill>
                <a:latin typeface="Calibri" panose="020F0502020204030204" pitchFamily="34" charset="0"/>
                <a:cs typeface="Calibri" panose="020F0502020204030204" pitchFamily="34" charset="0"/>
              </a:rPr>
              <a:t> </a:t>
            </a:r>
            <a:r>
              <a:rPr lang="en-US" altLang="zh-TW" b="1" dirty="0" err="1">
                <a:solidFill>
                  <a:srgbClr val="4070A0"/>
                </a:solidFill>
                <a:latin typeface="Calibri" panose="020F0502020204030204" pitchFamily="34" charset="0"/>
                <a:cs typeface="Calibri" panose="020F0502020204030204" pitchFamily="34" charset="0"/>
              </a:rPr>
              <a:t>uLCD</a:t>
            </a:r>
            <a:r>
              <a:rPr lang="en-US" altLang="zh-TW" b="1" dirty="0">
                <a:solidFill>
                  <a:srgbClr val="4070A0"/>
                </a:solidFill>
                <a:latin typeface="Calibri" panose="020F0502020204030204" pitchFamily="34" charset="0"/>
                <a:cs typeface="Calibri" panose="020F0502020204030204" pitchFamily="34" charset="0"/>
              </a:rPr>
              <a:t> World\n"); </a:t>
            </a:r>
            <a:r>
              <a:rPr lang="en-US" altLang="zh-TW" b="1" i="1" dirty="0">
                <a:solidFill>
                  <a:srgbClr val="60A0B0"/>
                </a:solidFill>
                <a:latin typeface="Calibri" panose="020F0502020204030204" pitchFamily="34" charset="0"/>
                <a:cs typeface="Calibri" panose="020F0502020204030204" pitchFamily="34" charset="0"/>
              </a:rPr>
              <a:t>//Default Green on black text</a:t>
            </a:r>
          </a:p>
          <a:p>
            <a:pPr marL="0" indent="0">
              <a:buNone/>
            </a:pPr>
            <a:r>
              <a:rPr lang="en-US" altLang="zh-TW" dirty="0">
                <a:latin typeface="Calibri" panose="020F0502020204030204" pitchFamily="34" charset="0"/>
                <a:cs typeface="Calibri" panose="020F0502020204030204" pitchFamily="34" charset="0"/>
              </a:rPr>
              <a:t> </a:t>
            </a:r>
            <a:r>
              <a:rPr lang="en-US" altLang="zh-TW" dirty="0" smtClean="0">
                <a:latin typeface="Calibri" panose="020F0502020204030204" pitchFamily="34" charset="0"/>
                <a:cs typeface="Calibri" panose="020F0502020204030204" pitchFamily="34" charset="0"/>
              </a:rPr>
              <a:t>   </a:t>
            </a:r>
            <a:r>
              <a:rPr lang="en-US" altLang="zh-TW" dirty="0" err="1" smtClean="0">
                <a:latin typeface="Calibri" panose="020F0502020204030204" pitchFamily="34" charset="0"/>
                <a:cs typeface="Calibri" panose="020F0502020204030204" pitchFamily="34" charset="0"/>
              </a:rPr>
              <a:t>uLCD.printf</a:t>
            </a:r>
            <a:r>
              <a:rPr lang="en-US" altLang="zh-TW" dirty="0" smtClean="0">
                <a:latin typeface="Calibri" panose="020F0502020204030204" pitchFamily="34" charset="0"/>
                <a:cs typeface="Calibri" panose="020F0502020204030204" pitchFamily="34" charset="0"/>
              </a:rPr>
              <a:t>(</a:t>
            </a:r>
            <a:r>
              <a:rPr lang="en-US" altLang="zh-TW" dirty="0" smtClean="0">
                <a:solidFill>
                  <a:srgbClr val="4070A0"/>
                </a:solidFill>
                <a:latin typeface="Calibri" panose="020F0502020204030204" pitchFamily="34" charset="0"/>
                <a:cs typeface="Calibri" panose="020F0502020204030204" pitchFamily="34" charset="0"/>
              </a:rPr>
              <a:t>"</a:t>
            </a:r>
            <a:r>
              <a:rPr lang="en-US" b="1" dirty="0" smtClean="0"/>
              <a:t> </a:t>
            </a:r>
            <a:r>
              <a:rPr lang="en-US" b="1" dirty="0" smtClean="0">
                <a:solidFill>
                  <a:srgbClr val="0070C0"/>
                </a:solidFill>
              </a:rPr>
              <a:t>\n</a:t>
            </a:r>
            <a:r>
              <a:rPr lang="en-US" dirty="0" smtClean="0">
                <a:solidFill>
                  <a:srgbClr val="0070C0"/>
                </a:solidFill>
              </a:rPr>
              <a:t> </a:t>
            </a:r>
            <a:r>
              <a:rPr lang="en-US" altLang="zh-TW" b="1" dirty="0" smtClean="0">
                <a:solidFill>
                  <a:srgbClr val="4070A0"/>
                </a:solidFill>
                <a:latin typeface="Calibri" panose="020F0502020204030204" pitchFamily="34" charset="0"/>
                <a:cs typeface="Calibri" panose="020F0502020204030204" pitchFamily="34" charset="0"/>
              </a:rPr>
              <a:t>Starting Demo... ");</a:t>
            </a:r>
            <a:endParaRPr lang="en-US" altLang="zh-TW" dirty="0">
              <a:solidFill>
                <a:srgbClr val="40A070"/>
              </a:solidFill>
              <a:latin typeface="Calibri" panose="020F0502020204030204" pitchFamily="34" charset="0"/>
              <a:cs typeface="Calibri" panose="020F0502020204030204" pitchFamily="34" charset="0"/>
            </a:endParaRPr>
          </a:p>
          <a:p>
            <a:pPr marL="0" indent="0">
              <a:buNone/>
            </a:pPr>
            <a:r>
              <a:rPr lang="en-US" altLang="zh-TW" dirty="0">
                <a:latin typeface="Calibri" panose="020F0502020204030204" pitchFamily="34" charset="0"/>
                <a:cs typeface="Calibri" panose="020F0502020204030204" pitchFamily="34" charset="0"/>
              </a:rPr>
              <a:t>    </a:t>
            </a:r>
            <a:r>
              <a:rPr lang="en-US" altLang="zh-TW" dirty="0" err="1">
                <a:latin typeface="Calibri" panose="020F0502020204030204" pitchFamily="34" charset="0"/>
                <a:cs typeface="Calibri" panose="020F0502020204030204" pitchFamily="34" charset="0"/>
              </a:rPr>
              <a:t>uLCD.text_width</a:t>
            </a:r>
            <a:r>
              <a:rPr lang="en-US" altLang="zh-TW" dirty="0">
                <a:latin typeface="Calibri" panose="020F0502020204030204" pitchFamily="34" charset="0"/>
                <a:cs typeface="Calibri" panose="020F0502020204030204" pitchFamily="34" charset="0"/>
              </a:rPr>
              <a:t>(</a:t>
            </a:r>
            <a:r>
              <a:rPr lang="en-US" altLang="zh-TW" dirty="0">
                <a:solidFill>
                  <a:srgbClr val="40A070"/>
                </a:solidFill>
                <a:latin typeface="Calibri" panose="020F0502020204030204" pitchFamily="34" charset="0"/>
                <a:cs typeface="Calibri" panose="020F0502020204030204" pitchFamily="34" charset="0"/>
              </a:rPr>
              <a:t>4); </a:t>
            </a:r>
            <a:r>
              <a:rPr lang="en-US" altLang="zh-TW" i="1" dirty="0">
                <a:solidFill>
                  <a:srgbClr val="60A0B0"/>
                </a:solidFill>
                <a:latin typeface="Calibri" panose="020F0502020204030204" pitchFamily="34" charset="0"/>
                <a:cs typeface="Calibri" panose="020F0502020204030204" pitchFamily="34" charset="0"/>
              </a:rPr>
              <a:t>//4X size text</a:t>
            </a:r>
          </a:p>
          <a:p>
            <a:pPr marL="0" indent="0">
              <a:buNone/>
            </a:pPr>
            <a:r>
              <a:rPr lang="en-US" altLang="zh-TW" dirty="0">
                <a:latin typeface="Calibri" panose="020F0502020204030204" pitchFamily="34" charset="0"/>
                <a:cs typeface="Calibri" panose="020F0502020204030204" pitchFamily="34" charset="0"/>
              </a:rPr>
              <a:t>    </a:t>
            </a:r>
            <a:r>
              <a:rPr lang="en-US" altLang="zh-TW" dirty="0" err="1">
                <a:latin typeface="Calibri" panose="020F0502020204030204" pitchFamily="34" charset="0"/>
                <a:cs typeface="Calibri" panose="020F0502020204030204" pitchFamily="34" charset="0"/>
              </a:rPr>
              <a:t>uLCD.text_height</a:t>
            </a:r>
            <a:r>
              <a:rPr lang="en-US" altLang="zh-TW" dirty="0">
                <a:latin typeface="Calibri" panose="020F0502020204030204" pitchFamily="34" charset="0"/>
                <a:cs typeface="Calibri" panose="020F0502020204030204" pitchFamily="34" charset="0"/>
              </a:rPr>
              <a:t>(</a:t>
            </a:r>
            <a:r>
              <a:rPr lang="en-US" altLang="zh-TW" dirty="0">
                <a:solidFill>
                  <a:srgbClr val="40A070"/>
                </a:solidFill>
                <a:latin typeface="Calibri" panose="020F0502020204030204" pitchFamily="34" charset="0"/>
                <a:cs typeface="Calibri" panose="020F0502020204030204" pitchFamily="34" charset="0"/>
              </a:rPr>
              <a:t>4);</a:t>
            </a:r>
          </a:p>
          <a:p>
            <a:pPr marL="0" indent="0">
              <a:buNone/>
            </a:pPr>
            <a:r>
              <a:rPr lang="en-US" altLang="zh-TW" dirty="0">
                <a:latin typeface="Calibri" panose="020F0502020204030204" pitchFamily="34" charset="0"/>
                <a:cs typeface="Calibri" panose="020F0502020204030204" pitchFamily="34" charset="0"/>
              </a:rPr>
              <a:t>    </a:t>
            </a:r>
            <a:r>
              <a:rPr lang="en-US" altLang="zh-TW" dirty="0" err="1">
                <a:latin typeface="Calibri" panose="020F0502020204030204" pitchFamily="34" charset="0"/>
                <a:cs typeface="Calibri" panose="020F0502020204030204" pitchFamily="34" charset="0"/>
              </a:rPr>
              <a:t>uLCD.color</a:t>
            </a:r>
            <a:r>
              <a:rPr lang="en-US" altLang="zh-TW" dirty="0">
                <a:latin typeface="Calibri" panose="020F0502020204030204" pitchFamily="34" charset="0"/>
                <a:cs typeface="Calibri" panose="020F0502020204030204" pitchFamily="34" charset="0"/>
              </a:rPr>
              <a:t>(RED);</a:t>
            </a:r>
          </a:p>
          <a:p>
            <a:pPr marL="0" indent="0">
              <a:buNone/>
            </a:pPr>
            <a:r>
              <a:rPr lang="en-US" altLang="zh-TW" dirty="0">
                <a:latin typeface="Calibri" panose="020F0502020204030204" pitchFamily="34" charset="0"/>
                <a:cs typeface="Calibri" panose="020F0502020204030204" pitchFamily="34" charset="0"/>
              </a:rPr>
              <a:t>    </a:t>
            </a:r>
            <a:r>
              <a:rPr lang="en-US" altLang="zh-TW" b="1" dirty="0">
                <a:solidFill>
                  <a:srgbClr val="007020"/>
                </a:solidFill>
                <a:latin typeface="Calibri" panose="020F0502020204030204" pitchFamily="34" charset="0"/>
                <a:cs typeface="Calibri" panose="020F0502020204030204" pitchFamily="34" charset="0"/>
              </a:rPr>
              <a:t>for (</a:t>
            </a:r>
            <a:r>
              <a:rPr lang="en-US" altLang="zh-TW" b="1" dirty="0" err="1">
                <a:solidFill>
                  <a:srgbClr val="902000"/>
                </a:solidFill>
                <a:latin typeface="Calibri" panose="020F0502020204030204" pitchFamily="34" charset="0"/>
                <a:cs typeface="Calibri" panose="020F0502020204030204" pitchFamily="34" charset="0"/>
              </a:rPr>
              <a:t>int</a:t>
            </a:r>
            <a:r>
              <a:rPr lang="en-US" altLang="zh-TW" b="1" dirty="0">
                <a:solidFill>
                  <a:srgbClr val="902000"/>
                </a:solidFill>
                <a:latin typeface="Calibri" panose="020F0502020204030204" pitchFamily="34" charset="0"/>
                <a:cs typeface="Calibri" panose="020F0502020204030204" pitchFamily="34" charset="0"/>
              </a:rPr>
              <a:t> </a:t>
            </a:r>
            <a:r>
              <a:rPr lang="en-US" altLang="zh-TW" b="1" dirty="0" err="1">
                <a:solidFill>
                  <a:srgbClr val="902000"/>
                </a:solidFill>
                <a:latin typeface="Calibri" panose="020F0502020204030204" pitchFamily="34" charset="0"/>
                <a:cs typeface="Calibri" panose="020F0502020204030204" pitchFamily="34" charset="0"/>
              </a:rPr>
              <a:t>i</a:t>
            </a:r>
            <a:r>
              <a:rPr lang="en-US" altLang="zh-TW" b="1" dirty="0">
                <a:solidFill>
                  <a:srgbClr val="902000"/>
                </a:solidFill>
                <a:latin typeface="Calibri" panose="020F0502020204030204" pitchFamily="34" charset="0"/>
                <a:cs typeface="Calibri" panose="020F0502020204030204" pitchFamily="34" charset="0"/>
              </a:rPr>
              <a:t> </a:t>
            </a:r>
            <a:r>
              <a:rPr lang="en-US" altLang="zh-TW" b="1" dirty="0">
                <a:solidFill>
                  <a:srgbClr val="666666"/>
                </a:solidFill>
                <a:latin typeface="Calibri" panose="020F0502020204030204" pitchFamily="34" charset="0"/>
                <a:cs typeface="Calibri" panose="020F0502020204030204" pitchFamily="34" charset="0"/>
              </a:rPr>
              <a:t>= </a:t>
            </a:r>
            <a:r>
              <a:rPr lang="en-US" altLang="zh-TW" b="1" dirty="0">
                <a:solidFill>
                  <a:srgbClr val="40A070"/>
                </a:solidFill>
                <a:latin typeface="Calibri" panose="020F0502020204030204" pitchFamily="34" charset="0"/>
                <a:cs typeface="Calibri" panose="020F0502020204030204" pitchFamily="34" charset="0"/>
              </a:rPr>
              <a:t>10; </a:t>
            </a:r>
            <a:r>
              <a:rPr lang="en-US" altLang="zh-TW" b="1" dirty="0" err="1">
                <a:solidFill>
                  <a:srgbClr val="40A070"/>
                </a:solidFill>
                <a:latin typeface="Calibri" panose="020F0502020204030204" pitchFamily="34" charset="0"/>
                <a:cs typeface="Calibri" panose="020F0502020204030204" pitchFamily="34" charset="0"/>
              </a:rPr>
              <a:t>i</a:t>
            </a:r>
            <a:r>
              <a:rPr lang="en-US" altLang="zh-TW" b="1" dirty="0">
                <a:solidFill>
                  <a:srgbClr val="40A070"/>
                </a:solidFill>
                <a:latin typeface="Calibri" panose="020F0502020204030204" pitchFamily="34" charset="0"/>
                <a:cs typeface="Calibri" panose="020F0502020204030204" pitchFamily="34" charset="0"/>
              </a:rPr>
              <a:t> </a:t>
            </a:r>
            <a:r>
              <a:rPr lang="en-US" altLang="zh-TW" b="1" dirty="0">
                <a:solidFill>
                  <a:srgbClr val="666666"/>
                </a:solidFill>
                <a:latin typeface="Calibri" panose="020F0502020204030204" pitchFamily="34" charset="0"/>
                <a:cs typeface="Calibri" panose="020F0502020204030204" pitchFamily="34" charset="0"/>
              </a:rPr>
              <a:t>&gt;= </a:t>
            </a:r>
            <a:r>
              <a:rPr lang="en-US" altLang="zh-TW" b="1" dirty="0">
                <a:solidFill>
                  <a:srgbClr val="40A070"/>
                </a:solidFill>
                <a:latin typeface="Calibri" panose="020F0502020204030204" pitchFamily="34" charset="0"/>
                <a:cs typeface="Calibri" panose="020F0502020204030204" pitchFamily="34" charset="0"/>
              </a:rPr>
              <a:t>0; </a:t>
            </a:r>
            <a:r>
              <a:rPr lang="en-US" altLang="zh-TW" b="1" dirty="0">
                <a:solidFill>
                  <a:srgbClr val="666666"/>
                </a:solidFill>
                <a:latin typeface="Calibri" panose="020F0502020204030204" pitchFamily="34" charset="0"/>
                <a:cs typeface="Calibri" panose="020F0502020204030204" pitchFamily="34" charset="0"/>
              </a:rPr>
              <a:t>--</a:t>
            </a:r>
            <a:r>
              <a:rPr lang="en-US" altLang="zh-TW" b="1" dirty="0" err="1">
                <a:solidFill>
                  <a:srgbClr val="666666"/>
                </a:solidFill>
                <a:latin typeface="Calibri" panose="020F0502020204030204" pitchFamily="34" charset="0"/>
                <a:cs typeface="Calibri" panose="020F0502020204030204" pitchFamily="34" charset="0"/>
              </a:rPr>
              <a:t>i</a:t>
            </a:r>
            <a:r>
              <a:rPr lang="en-US" altLang="zh-TW" b="1" dirty="0">
                <a:solidFill>
                  <a:srgbClr val="666666"/>
                </a:solidFill>
                <a:latin typeface="Calibri" panose="020F0502020204030204" pitchFamily="34" charset="0"/>
                <a:cs typeface="Calibri" panose="020F0502020204030204" pitchFamily="34" charset="0"/>
              </a:rPr>
              <a:t>) </a:t>
            </a:r>
            <a:r>
              <a:rPr lang="en-US" altLang="zh-TW" dirty="0">
                <a:latin typeface="Calibri" panose="020F0502020204030204" pitchFamily="34" charset="0"/>
                <a:cs typeface="Calibri" panose="020F0502020204030204" pitchFamily="34" charset="0"/>
              </a:rPr>
              <a:t>{</a:t>
            </a:r>
          </a:p>
          <a:p>
            <a:pPr marL="0" indent="0">
              <a:buNone/>
            </a:pPr>
            <a:r>
              <a:rPr lang="en-US" altLang="zh-TW" dirty="0">
                <a:latin typeface="Calibri" panose="020F0502020204030204" pitchFamily="34" charset="0"/>
                <a:cs typeface="Calibri" panose="020F0502020204030204" pitchFamily="34" charset="0"/>
              </a:rPr>
              <a:t>        </a:t>
            </a:r>
            <a:r>
              <a:rPr lang="en-US" altLang="zh-TW" dirty="0" err="1">
                <a:latin typeface="Calibri" panose="020F0502020204030204" pitchFamily="34" charset="0"/>
                <a:cs typeface="Calibri" panose="020F0502020204030204" pitchFamily="34" charset="0"/>
              </a:rPr>
              <a:t>uLCD.locate</a:t>
            </a:r>
            <a:r>
              <a:rPr lang="en-US" altLang="zh-TW" dirty="0">
                <a:latin typeface="Calibri" panose="020F0502020204030204" pitchFamily="34" charset="0"/>
                <a:cs typeface="Calibri" panose="020F0502020204030204" pitchFamily="34" charset="0"/>
              </a:rPr>
              <a:t>(</a:t>
            </a:r>
            <a:r>
              <a:rPr lang="en-US" altLang="zh-TW" dirty="0">
                <a:solidFill>
                  <a:srgbClr val="40A070"/>
                </a:solidFill>
                <a:latin typeface="Calibri" panose="020F0502020204030204" pitchFamily="34" charset="0"/>
                <a:cs typeface="Calibri" panose="020F0502020204030204" pitchFamily="34" charset="0"/>
              </a:rPr>
              <a:t>1, 2);</a:t>
            </a:r>
          </a:p>
          <a:p>
            <a:pPr marL="0" indent="0">
              <a:buNone/>
            </a:pPr>
            <a:r>
              <a:rPr lang="en-US" altLang="zh-TW" dirty="0">
                <a:latin typeface="Calibri" panose="020F0502020204030204" pitchFamily="34" charset="0"/>
                <a:cs typeface="Calibri" panose="020F0502020204030204" pitchFamily="34" charset="0"/>
              </a:rPr>
              <a:t>        </a:t>
            </a:r>
            <a:r>
              <a:rPr lang="en-US" altLang="zh-TW" dirty="0" err="1">
                <a:latin typeface="Calibri" panose="020F0502020204030204" pitchFamily="34" charset="0"/>
                <a:cs typeface="Calibri" panose="020F0502020204030204" pitchFamily="34" charset="0"/>
              </a:rPr>
              <a:t>uLCD.printf</a:t>
            </a:r>
            <a:r>
              <a:rPr lang="en-US" altLang="zh-TW" dirty="0">
                <a:latin typeface="Calibri" panose="020F0502020204030204" pitchFamily="34" charset="0"/>
                <a:cs typeface="Calibri" panose="020F0502020204030204" pitchFamily="34" charset="0"/>
              </a:rPr>
              <a:t>(</a:t>
            </a:r>
            <a:r>
              <a:rPr lang="en-US" altLang="zh-TW" dirty="0">
                <a:solidFill>
                  <a:srgbClr val="4070A0"/>
                </a:solidFill>
                <a:latin typeface="Calibri" panose="020F0502020204030204" pitchFamily="34" charset="0"/>
                <a:cs typeface="Calibri" panose="020F0502020204030204" pitchFamily="34" charset="0"/>
              </a:rPr>
              <a:t>"%2D", </a:t>
            </a:r>
            <a:r>
              <a:rPr lang="en-US" altLang="zh-TW" dirty="0" err="1">
                <a:solidFill>
                  <a:srgbClr val="4070A0"/>
                </a:solidFill>
                <a:latin typeface="Calibri" panose="020F0502020204030204" pitchFamily="34" charset="0"/>
                <a:cs typeface="Calibri" panose="020F0502020204030204" pitchFamily="34" charset="0"/>
              </a:rPr>
              <a:t>i</a:t>
            </a:r>
            <a:r>
              <a:rPr lang="en-US" altLang="zh-TW" dirty="0">
                <a:solidFill>
                  <a:srgbClr val="4070A0"/>
                </a:solidFill>
                <a:latin typeface="Calibri" panose="020F0502020204030204" pitchFamily="34" charset="0"/>
                <a:cs typeface="Calibri" panose="020F0502020204030204" pitchFamily="34" charset="0"/>
              </a:rPr>
              <a:t>);</a:t>
            </a:r>
          </a:p>
          <a:p>
            <a:pPr marL="0" indent="0">
              <a:buNone/>
            </a:pPr>
            <a:r>
              <a:rPr lang="en-US" altLang="zh-TW" dirty="0">
                <a:latin typeface="Calibri" panose="020F0502020204030204" pitchFamily="34" charset="0"/>
                <a:cs typeface="Calibri" panose="020F0502020204030204" pitchFamily="34" charset="0"/>
              </a:rPr>
              <a:t>        wait(</a:t>
            </a:r>
            <a:r>
              <a:rPr lang="en-US" altLang="zh-TW" dirty="0">
                <a:solidFill>
                  <a:srgbClr val="40A070"/>
                </a:solidFill>
                <a:latin typeface="Calibri" panose="020F0502020204030204" pitchFamily="34" charset="0"/>
                <a:cs typeface="Calibri" panose="020F0502020204030204" pitchFamily="34" charset="0"/>
              </a:rPr>
              <a:t>.5);</a:t>
            </a:r>
          </a:p>
          <a:p>
            <a:pPr marL="0" indent="0">
              <a:buNone/>
            </a:pPr>
            <a:r>
              <a:rPr lang="zh-TW" altLang="en-US" dirty="0">
                <a:latin typeface="Calibri" panose="020F0502020204030204" pitchFamily="34" charset="0"/>
                <a:cs typeface="Calibri" panose="020F0502020204030204" pitchFamily="34" charset="0"/>
              </a:rPr>
              <a:t>    </a:t>
            </a:r>
            <a:r>
              <a:rPr lang="en-US" altLang="zh-TW" dirty="0">
                <a:latin typeface="Calibri" panose="020F0502020204030204" pitchFamily="34" charset="0"/>
                <a:cs typeface="Calibri" panose="020F0502020204030204" pitchFamily="34" charset="0"/>
              </a:rPr>
              <a:t>}</a:t>
            </a:r>
          </a:p>
          <a:p>
            <a:pPr marL="0" indent="0">
              <a:buNone/>
            </a:pPr>
            <a:r>
              <a:rPr lang="en-US" altLang="zh-TW" dirty="0">
                <a:latin typeface="Calibri" panose="020F0502020204030204" pitchFamily="34" charset="0"/>
                <a:cs typeface="Calibri" panose="020F0502020204030204" pitchFamily="34" charset="0"/>
              </a:rPr>
              <a:t>    </a:t>
            </a:r>
            <a:r>
              <a:rPr lang="en-US" altLang="zh-TW" dirty="0" smtClean="0">
                <a:latin typeface="Calibri" panose="020F0502020204030204" pitchFamily="34" charset="0"/>
                <a:cs typeface="Calibri" panose="020F0502020204030204" pitchFamily="34" charset="0"/>
              </a:rPr>
              <a:t>//uLCD.cls</a:t>
            </a:r>
            <a:r>
              <a:rPr lang="en-US" altLang="zh-TW" dirty="0">
                <a:latin typeface="Calibri" panose="020F0502020204030204" pitchFamily="34" charset="0"/>
                <a:cs typeface="Calibri" panose="020F0502020204030204" pitchFamily="34" charset="0"/>
              </a:rPr>
              <a:t>();</a:t>
            </a:r>
          </a:p>
          <a:p>
            <a:pPr marL="0" indent="0">
              <a:buNone/>
            </a:pPr>
            <a:r>
              <a:rPr lang="en-US" altLang="zh-TW" dirty="0">
                <a:latin typeface="Calibri" panose="020F0502020204030204" pitchFamily="34" charset="0"/>
                <a:cs typeface="Calibri" panose="020F0502020204030204" pitchFamily="34" charset="0"/>
              </a:rPr>
              <a:t>}</a:t>
            </a:r>
          </a:p>
        </p:txBody>
      </p:sp>
      <p:sp>
        <p:nvSpPr>
          <p:cNvPr id="5" name="投影片編號版面配置區 4">
            <a:extLst>
              <a:ext uri="{FF2B5EF4-FFF2-40B4-BE49-F238E27FC236}">
                <a16:creationId xmlns="" xmlns:a16="http://schemas.microsoft.com/office/drawing/2014/main" id="{C225678E-02F1-DB47-8911-1AF822DFDFB2}"/>
              </a:ext>
            </a:extLst>
          </p:cNvPr>
          <p:cNvSpPr>
            <a:spLocks noGrp="1"/>
          </p:cNvSpPr>
          <p:nvPr>
            <p:ph type="sldNum" sz="quarter" idx="12"/>
          </p:nvPr>
        </p:nvSpPr>
        <p:spPr/>
        <p:txBody>
          <a:bodyPr/>
          <a:lstStyle/>
          <a:p>
            <a:fld id="{B6E0B0A6-70CB-4CB1-BAEB-8949881E3F44}" type="slidenum">
              <a:rPr lang="en-US" altLang="zh-TW" smtClean="0"/>
              <a:pPr/>
              <a:t>49</a:t>
            </a:fld>
            <a:endParaRPr lang="en-US" altLang="zh-TW"/>
          </a:p>
        </p:txBody>
      </p:sp>
      <p:sp>
        <p:nvSpPr>
          <p:cNvPr id="4" name="矩形 3"/>
          <p:cNvSpPr/>
          <p:nvPr/>
        </p:nvSpPr>
        <p:spPr>
          <a:xfrm>
            <a:off x="3347864" y="5002661"/>
            <a:ext cx="5745484" cy="1169551"/>
          </a:xfrm>
          <a:prstGeom prst="rect">
            <a:avLst/>
          </a:prstGeom>
          <a:ln>
            <a:solidFill>
              <a:schemeClr val="tx2">
                <a:lumMod val="60000"/>
                <a:lumOff val="40000"/>
              </a:schemeClr>
            </a:solidFill>
          </a:ln>
        </p:spPr>
        <p:txBody>
          <a:bodyPr wrap="none">
            <a:spAutoFit/>
          </a:bodyPr>
          <a:lstStyle/>
          <a:p>
            <a:r>
              <a:rPr lang="en-US" altLang="zh-TW" sz="1400" dirty="0">
                <a:solidFill>
                  <a:srgbClr val="000000"/>
                </a:solidFill>
                <a:latin typeface="+mn-lt"/>
              </a:rPr>
              <a:t>$ cd ~/</a:t>
            </a:r>
            <a:r>
              <a:rPr lang="en-US" altLang="zh-TW" sz="1400" dirty="0" smtClean="0">
                <a:solidFill>
                  <a:srgbClr val="000000"/>
                </a:solidFill>
                <a:latin typeface="+mn-lt"/>
              </a:rPr>
              <a:t>ee2405/mbed04</a:t>
            </a:r>
          </a:p>
          <a:p>
            <a:r>
              <a:rPr lang="en-US" altLang="zh-TW" sz="1400" dirty="0">
                <a:latin typeface="+mn-lt"/>
              </a:rPr>
              <a:t>$ </a:t>
            </a:r>
            <a:r>
              <a:rPr lang="en-US" altLang="zh-TW" sz="1400" dirty="0" err="1">
                <a:latin typeface="+mn-lt"/>
              </a:rPr>
              <a:t>mbed</a:t>
            </a:r>
            <a:r>
              <a:rPr lang="en-US" altLang="zh-TW" sz="1400" dirty="0">
                <a:latin typeface="+mn-lt"/>
              </a:rPr>
              <a:t> new </a:t>
            </a:r>
            <a:r>
              <a:rPr lang="en-US" altLang="zh-TW" sz="1400" dirty="0" smtClean="0">
                <a:latin typeface="+mn-lt"/>
              </a:rPr>
              <a:t>4_4_uLCD_demo</a:t>
            </a:r>
          </a:p>
          <a:p>
            <a:r>
              <a:rPr lang="en-US" altLang="zh-TW" sz="1400" dirty="0">
                <a:latin typeface="+mn-lt"/>
              </a:rPr>
              <a:t>$ cd </a:t>
            </a:r>
            <a:r>
              <a:rPr lang="en-US" altLang="zh-TW" sz="1400" dirty="0" smtClean="0">
                <a:latin typeface="+mn-lt"/>
              </a:rPr>
              <a:t>4_4_uLCD_demo</a:t>
            </a:r>
          </a:p>
          <a:p>
            <a:r>
              <a:rPr lang="en-US" altLang="zh-TW" sz="1400" dirty="0">
                <a:latin typeface="+mn-lt"/>
              </a:rPr>
              <a:t>$ </a:t>
            </a:r>
            <a:r>
              <a:rPr lang="en-US" altLang="zh-TW" sz="1400" dirty="0" err="1">
                <a:latin typeface="+mn-lt"/>
              </a:rPr>
              <a:t>mbed</a:t>
            </a:r>
            <a:r>
              <a:rPr lang="en-US" altLang="zh-TW" sz="1400" dirty="0">
                <a:latin typeface="+mn-lt"/>
              </a:rPr>
              <a:t> add </a:t>
            </a:r>
            <a:r>
              <a:rPr lang="en-US" altLang="zh-TW" sz="1400" dirty="0">
                <a:latin typeface="+mn-lt"/>
                <a:hlinkClick r:id="rId2"/>
              </a:rPr>
              <a:t>https://os.mbed.com/users/4180_1/code/4DGL-uLCD-SE</a:t>
            </a:r>
            <a:r>
              <a:rPr lang="en-US" altLang="zh-TW" sz="1400" dirty="0" smtClean="0">
                <a:latin typeface="+mn-lt"/>
                <a:hlinkClick r:id="rId2"/>
              </a:rPr>
              <a:t>/</a:t>
            </a:r>
            <a:endParaRPr lang="en-US" altLang="zh-TW" sz="1400" dirty="0" smtClean="0">
              <a:latin typeface="+mn-lt"/>
            </a:endParaRPr>
          </a:p>
          <a:p>
            <a:r>
              <a:rPr lang="en-US" altLang="zh-TW" sz="1400" dirty="0">
                <a:latin typeface="+mn-lt"/>
              </a:rPr>
              <a:t>$ code main.cpp</a:t>
            </a:r>
            <a:endParaRPr lang="zh-TW" altLang="en-US" sz="1400" dirty="0">
              <a:latin typeface="+mn-lt"/>
            </a:endParaRPr>
          </a:p>
        </p:txBody>
      </p:sp>
    </p:spTree>
    <p:extLst>
      <p:ext uri="{BB962C8B-B14F-4D97-AF65-F5344CB8AC3E}">
        <p14:creationId xmlns:p14="http://schemas.microsoft.com/office/powerpoint/2010/main" val="3408010163"/>
      </p:ext>
    </p:extLst>
  </p:cSld>
  <p:clrMapOvr>
    <a:masterClrMapping/>
  </p:clrMapOvr>
  <p:transition spd="med">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1D6CF318-6A3F-42A9-A5DD-6C91F4F94896}" type="slidenum">
              <a:rPr lang="en-US" altLang="zh-TW" smtClean="0"/>
              <a:pPr/>
              <a:t>5</a:t>
            </a:fld>
            <a:endParaRPr lang="en-US" altLang="zh-TW"/>
          </a:p>
        </p:txBody>
      </p:sp>
      <p:pic>
        <p:nvPicPr>
          <p:cNvPr id="3" name="圖片 2"/>
          <p:cNvPicPr>
            <a:picLocks noChangeAspect="1"/>
          </p:cNvPicPr>
          <p:nvPr/>
        </p:nvPicPr>
        <p:blipFill>
          <a:blip r:embed="rId2"/>
          <a:stretch>
            <a:fillRect/>
          </a:stretch>
        </p:blipFill>
        <p:spPr>
          <a:xfrm>
            <a:off x="1547227" y="1062770"/>
            <a:ext cx="5362575" cy="2286000"/>
          </a:xfrm>
          <a:prstGeom prst="rect">
            <a:avLst/>
          </a:prstGeom>
        </p:spPr>
      </p:pic>
      <p:sp>
        <p:nvSpPr>
          <p:cNvPr id="5" name="標題 1">
            <a:extLst>
              <a:ext uri="{FF2B5EF4-FFF2-40B4-BE49-F238E27FC236}">
                <a16:creationId xmlns="" xmlns:a16="http://schemas.microsoft.com/office/drawing/2014/main" id="{1D4BB681-E7FD-7041-B41D-0CCB204F9AF9}"/>
              </a:ext>
            </a:extLst>
          </p:cNvPr>
          <p:cNvSpPr txBox="1">
            <a:spLocks/>
          </p:cNvSpPr>
          <p:nvPr/>
        </p:nvSpPr>
        <p:spPr>
          <a:xfrm>
            <a:off x="457200" y="122238"/>
            <a:ext cx="7543800" cy="1295400"/>
          </a:xfrm>
          <a:prstGeom prst="rect">
            <a:avLst/>
          </a:prstGeom>
        </p:spPr>
        <p:txBody>
          <a:bodyPr/>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a:lstStyle>
          <a:p>
            <a:r>
              <a:rPr lang="en-US" altLang="zh-TW" kern="0" dirty="0" smtClean="0"/>
              <a:t>Segments </a:t>
            </a:r>
            <a:r>
              <a:rPr lang="en-US" altLang="zh-TW" kern="0" dirty="0"/>
              <a:t>or Pixels</a:t>
            </a:r>
          </a:p>
          <a:p>
            <a:endParaRPr lang="zh-TW" altLang="en-US" kern="0" dirty="0"/>
          </a:p>
        </p:txBody>
      </p:sp>
      <p:sp>
        <p:nvSpPr>
          <p:cNvPr id="6" name="矩形 5"/>
          <p:cNvSpPr/>
          <p:nvPr/>
        </p:nvSpPr>
        <p:spPr>
          <a:xfrm>
            <a:off x="679170" y="3505330"/>
            <a:ext cx="7633000" cy="3046988"/>
          </a:xfrm>
          <a:prstGeom prst="rect">
            <a:avLst/>
          </a:prstGeom>
        </p:spPr>
        <p:txBody>
          <a:bodyPr wrap="square">
            <a:spAutoFit/>
          </a:bodyPr>
          <a:lstStyle/>
          <a:p>
            <a:pPr marL="342900" indent="-342900">
              <a:buFont typeface="Arial" panose="020B0604020202020204" pitchFamily="34" charset="0"/>
              <a:buChar char="•"/>
            </a:pPr>
            <a:r>
              <a:rPr lang="en-US" altLang="zh-TW" sz="2400" b="1" dirty="0">
                <a:solidFill>
                  <a:srgbClr val="C00000"/>
                </a:solidFill>
                <a:latin typeface="+mn-lt"/>
              </a:rPr>
              <a:t>Segments or Pixels </a:t>
            </a:r>
            <a:r>
              <a:rPr lang="en-US" altLang="zh-TW" sz="2400" dirty="0">
                <a:latin typeface="+mn-lt"/>
              </a:rPr>
              <a:t>are the smallest building blocks of a display. </a:t>
            </a:r>
            <a:endParaRPr lang="en-US" altLang="zh-TW" sz="2400" dirty="0" smtClean="0">
              <a:latin typeface="+mn-lt"/>
            </a:endParaRPr>
          </a:p>
          <a:p>
            <a:pPr marL="342900" indent="-342900">
              <a:buFont typeface="Arial" panose="020B0604020202020204" pitchFamily="34" charset="0"/>
              <a:buChar char="•"/>
            </a:pPr>
            <a:r>
              <a:rPr lang="en-US" altLang="zh-TW" sz="2400" b="1" dirty="0" smtClean="0">
                <a:solidFill>
                  <a:srgbClr val="0000CC"/>
                </a:solidFill>
                <a:latin typeface="+mn-lt"/>
              </a:rPr>
              <a:t>Pixel</a:t>
            </a:r>
            <a:r>
              <a:rPr lang="en-US" altLang="zh-TW" sz="2400" dirty="0" smtClean="0">
                <a:solidFill>
                  <a:srgbClr val="0000CC"/>
                </a:solidFill>
                <a:latin typeface="+mn-lt"/>
              </a:rPr>
              <a:t> </a:t>
            </a:r>
            <a:r>
              <a:rPr lang="en-US" altLang="zh-TW" sz="2400" dirty="0">
                <a:latin typeface="+mn-lt"/>
              </a:rPr>
              <a:t>is an abbreviation of </a:t>
            </a:r>
            <a:r>
              <a:rPr lang="en-US" altLang="zh-TW" sz="2400" b="1" dirty="0">
                <a:latin typeface="+mn-lt"/>
              </a:rPr>
              <a:t>Picture Element</a:t>
            </a:r>
            <a:r>
              <a:rPr lang="en-US" altLang="zh-TW" sz="2400" dirty="0">
                <a:latin typeface="+mn-lt"/>
              </a:rPr>
              <a:t>, which is a term commonly used in digital imaging, in which each image is constructed by a set of pixels. </a:t>
            </a:r>
            <a:endParaRPr lang="en-US" altLang="zh-TW" sz="2400" dirty="0" smtClean="0">
              <a:latin typeface="+mn-lt"/>
            </a:endParaRPr>
          </a:p>
          <a:p>
            <a:pPr marL="342900" indent="-342900">
              <a:buFont typeface="Arial" panose="020B0604020202020204" pitchFamily="34" charset="0"/>
              <a:buChar char="•"/>
            </a:pPr>
            <a:r>
              <a:rPr lang="en-US" altLang="zh-TW" sz="2400" dirty="0" smtClean="0">
                <a:latin typeface="+mn-lt"/>
              </a:rPr>
              <a:t>While </a:t>
            </a:r>
            <a:r>
              <a:rPr lang="en-US" altLang="zh-TW" sz="2400" dirty="0">
                <a:latin typeface="+mn-lt"/>
              </a:rPr>
              <a:t>segments are the smallest building block of customized displays like seven segment display which can display only numbers.</a:t>
            </a:r>
            <a:endParaRPr lang="zh-TW" altLang="en-US" sz="2400" dirty="0">
              <a:latin typeface="+mn-lt"/>
            </a:endParaRPr>
          </a:p>
        </p:txBody>
      </p:sp>
    </p:spTree>
    <p:extLst>
      <p:ext uri="{BB962C8B-B14F-4D97-AF65-F5344CB8AC3E}">
        <p14:creationId xmlns:p14="http://schemas.microsoft.com/office/powerpoint/2010/main" val="2478183543"/>
      </p:ext>
    </p:extLst>
  </p:cSld>
  <p:clrMapOvr>
    <a:masterClrMapping/>
  </p:clrMapOvr>
  <p:transition spd="med">
    <p:dissolv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0" dirty="0">
                <a:hlinkClick r:id="rId2"/>
              </a:rPr>
              <a:t>Demo and </a:t>
            </a:r>
            <a:r>
              <a:rPr lang="en-US" altLang="zh-TW" b="0" dirty="0" smtClean="0">
                <a:hlinkClick r:id="rId2"/>
              </a:rPr>
              <a:t>Checkpoints</a:t>
            </a:r>
            <a:endParaRPr lang="zh-TW" altLang="en-US" dirty="0"/>
          </a:p>
        </p:txBody>
      </p:sp>
      <p:sp>
        <p:nvSpPr>
          <p:cNvPr id="3" name="內容版面配置區 2"/>
          <p:cNvSpPr>
            <a:spLocks noGrp="1"/>
          </p:cNvSpPr>
          <p:nvPr>
            <p:ph idx="1"/>
          </p:nvPr>
        </p:nvSpPr>
        <p:spPr/>
        <p:txBody>
          <a:bodyPr/>
          <a:lstStyle/>
          <a:p>
            <a:r>
              <a:rPr lang="en-US" altLang="zh-TW" dirty="0"/>
              <a:t>Show your </a:t>
            </a:r>
            <a:r>
              <a:rPr lang="en-US" altLang="zh-TW" dirty="0">
                <a:solidFill>
                  <a:srgbClr val="3333FF"/>
                </a:solidFill>
              </a:rPr>
              <a:t>student ID number</a:t>
            </a:r>
            <a:r>
              <a:rPr lang="en-US" altLang="zh-TW" dirty="0"/>
              <a:t> and a </a:t>
            </a:r>
            <a:r>
              <a:rPr lang="en-US" altLang="zh-TW" dirty="0">
                <a:solidFill>
                  <a:srgbClr val="3333FF"/>
                </a:solidFill>
              </a:rPr>
              <a:t>30 second count down </a:t>
            </a:r>
            <a:r>
              <a:rPr lang="en-US" altLang="zh-TW" dirty="0"/>
              <a:t>on QC1602A.</a:t>
            </a:r>
          </a:p>
          <a:p>
            <a:r>
              <a:rPr lang="en-US" altLang="zh-TW" dirty="0"/>
              <a:t>Show your </a:t>
            </a:r>
            <a:r>
              <a:rPr lang="en-US" altLang="zh-TW" dirty="0">
                <a:solidFill>
                  <a:srgbClr val="3333FF"/>
                </a:solidFill>
              </a:rPr>
              <a:t>student ID number</a:t>
            </a:r>
            <a:r>
              <a:rPr lang="en-US" altLang="zh-TW" dirty="0"/>
              <a:t>, a </a:t>
            </a:r>
            <a:r>
              <a:rPr lang="en-US" altLang="zh-TW" dirty="0">
                <a:solidFill>
                  <a:srgbClr val="3333FF"/>
                </a:solidFill>
              </a:rPr>
              <a:t>30 second count down</a:t>
            </a:r>
            <a:r>
              <a:rPr lang="en-US" altLang="zh-TW" dirty="0"/>
              <a:t>, and a </a:t>
            </a:r>
            <a:r>
              <a:rPr lang="en-US" altLang="zh-TW" dirty="0">
                <a:solidFill>
                  <a:srgbClr val="C00000"/>
                </a:solidFill>
              </a:rPr>
              <a:t>random background color </a:t>
            </a:r>
            <a:r>
              <a:rPr lang="en-US" altLang="zh-TW" dirty="0"/>
              <a:t>on uLCD-144G2-AR.</a:t>
            </a:r>
          </a:p>
          <a:p>
            <a:endParaRPr lang="zh-TW" altLang="en-US" dirty="0"/>
          </a:p>
        </p:txBody>
      </p:sp>
      <p:sp>
        <p:nvSpPr>
          <p:cNvPr id="4" name="投影片編號版面配置區 3"/>
          <p:cNvSpPr>
            <a:spLocks noGrp="1"/>
          </p:cNvSpPr>
          <p:nvPr>
            <p:ph type="sldNum" sz="quarter" idx="12"/>
          </p:nvPr>
        </p:nvSpPr>
        <p:spPr/>
        <p:txBody>
          <a:bodyPr/>
          <a:lstStyle/>
          <a:p>
            <a:fld id="{B6E0B0A6-70CB-4CB1-BAEB-8949881E3F44}" type="slidenum">
              <a:rPr lang="en-US" altLang="zh-TW" smtClean="0"/>
              <a:pPr/>
              <a:t>50</a:t>
            </a:fld>
            <a:endParaRPr lang="en-US" altLang="zh-TW"/>
          </a:p>
        </p:txBody>
      </p:sp>
    </p:spTree>
    <p:extLst>
      <p:ext uri="{BB962C8B-B14F-4D97-AF65-F5344CB8AC3E}">
        <p14:creationId xmlns:p14="http://schemas.microsoft.com/office/powerpoint/2010/main" val="4259269861"/>
      </p:ext>
    </p:extLst>
  </p:cSld>
  <p:clrMapOvr>
    <a:masterClrMapping/>
  </p:clrMapOvr>
  <p:transition spd="med">
    <p:dissolv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 xmlns:a16="http://schemas.microsoft.com/office/drawing/2014/main" id="{CBC33CF3-EFC3-004C-88FA-3781C9B13D21}"/>
              </a:ext>
            </a:extLst>
          </p:cNvPr>
          <p:cNvSpPr>
            <a:spLocks noGrp="1"/>
          </p:cNvSpPr>
          <p:nvPr>
            <p:ph type="title"/>
          </p:nvPr>
        </p:nvSpPr>
        <p:spPr/>
        <p:txBody>
          <a:bodyPr/>
          <a:lstStyle/>
          <a:p>
            <a:r>
              <a:rPr lang="en-US" altLang="zh-TW"/>
              <a:t>Chapter Review</a:t>
            </a:r>
            <a:endParaRPr lang="zh-TW" altLang="en-US" dirty="0"/>
          </a:p>
        </p:txBody>
      </p:sp>
      <p:sp>
        <p:nvSpPr>
          <p:cNvPr id="5" name="內容版面配置區 4">
            <a:extLst>
              <a:ext uri="{FF2B5EF4-FFF2-40B4-BE49-F238E27FC236}">
                <a16:creationId xmlns="" xmlns:a16="http://schemas.microsoft.com/office/drawing/2014/main" id="{35283A55-31E9-A747-9AE0-E8461C15B021}"/>
              </a:ext>
            </a:extLst>
          </p:cNvPr>
          <p:cNvSpPr>
            <a:spLocks noGrp="1"/>
          </p:cNvSpPr>
          <p:nvPr>
            <p:ph idx="1"/>
          </p:nvPr>
        </p:nvSpPr>
        <p:spPr/>
        <p:txBody>
          <a:bodyPr>
            <a:normAutofit fontScale="77500" lnSpcReduction="20000"/>
          </a:bodyPr>
          <a:lstStyle/>
          <a:p>
            <a:pPr lvl="0"/>
            <a:r>
              <a:rPr lang="en-US" altLang="zh-TW" dirty="0">
                <a:sym typeface="Arial"/>
              </a:rPr>
              <a:t>Liquid Crystal Displays (LCDs) use a liquid crystal which can </a:t>
            </a:r>
            <a:r>
              <a:rPr lang="en-US" altLang="zh-TW" dirty="0">
                <a:solidFill>
                  <a:srgbClr val="0033CC"/>
                </a:solidFill>
                <a:sym typeface="Arial"/>
              </a:rPr>
              <a:t>polarize and block light </a:t>
            </a:r>
            <a:r>
              <a:rPr lang="en-US" altLang="zh-TW" dirty="0">
                <a:sym typeface="Arial"/>
              </a:rPr>
              <a:t>when an electric field is introduced.</a:t>
            </a:r>
          </a:p>
          <a:p>
            <a:pPr lvl="0"/>
            <a:r>
              <a:rPr lang="en-US" altLang="zh-TW" dirty="0">
                <a:sym typeface="Arial"/>
              </a:rPr>
              <a:t>Many types of LCDs are available and, when interfaced with a microcontroller, they allow digital control of alphanumeric character displays and high resolution color displays.</a:t>
            </a:r>
          </a:p>
          <a:p>
            <a:pPr lvl="0"/>
            <a:r>
              <a:rPr lang="en-US" altLang="zh-TW" dirty="0">
                <a:sym typeface="Arial"/>
              </a:rPr>
              <a:t>The </a:t>
            </a:r>
            <a:r>
              <a:rPr lang="en-US" altLang="zh-TW" b="1" dirty="0">
                <a:sym typeface="Arial"/>
              </a:rPr>
              <a:t>QC1602A</a:t>
            </a:r>
            <a:r>
              <a:rPr lang="en-US" altLang="zh-TW" dirty="0">
                <a:sym typeface="Arial"/>
              </a:rPr>
              <a:t> is a 16 column by 2 row character display.</a:t>
            </a:r>
          </a:p>
          <a:p>
            <a:pPr lvl="0"/>
            <a:r>
              <a:rPr lang="en-US" altLang="zh-TW" dirty="0">
                <a:sym typeface="Arial"/>
              </a:rPr>
              <a:t>The </a:t>
            </a:r>
            <a:r>
              <a:rPr lang="en-US" altLang="zh-TW" dirty="0" err="1">
                <a:solidFill>
                  <a:srgbClr val="C00000"/>
                </a:solidFill>
                <a:sym typeface="Arial"/>
              </a:rPr>
              <a:t>mbed</a:t>
            </a:r>
            <a:r>
              <a:rPr lang="en-US" altLang="zh-TW" dirty="0">
                <a:solidFill>
                  <a:srgbClr val="C00000"/>
                </a:solidFill>
                <a:sym typeface="Arial"/>
              </a:rPr>
              <a:t> </a:t>
            </a:r>
            <a:r>
              <a:rPr lang="en-US" altLang="zh-TW" dirty="0" err="1">
                <a:solidFill>
                  <a:srgbClr val="C00000"/>
                </a:solidFill>
                <a:sym typeface="Arial"/>
              </a:rPr>
              <a:t>TextLCD</a:t>
            </a:r>
            <a:r>
              <a:rPr lang="en-US" altLang="zh-TW" dirty="0">
                <a:solidFill>
                  <a:srgbClr val="C00000"/>
                </a:solidFill>
                <a:sym typeface="Arial"/>
              </a:rPr>
              <a:t> library </a:t>
            </a:r>
            <a:r>
              <a:rPr lang="en-US" altLang="zh-TW" dirty="0">
                <a:sym typeface="Arial"/>
              </a:rPr>
              <a:t>can be used to simplify working with LCDs using the </a:t>
            </a:r>
            <a:r>
              <a:rPr lang="en-US" altLang="zh-TW" dirty="0" err="1">
                <a:solidFill>
                  <a:srgbClr val="0033CC"/>
                </a:solidFill>
                <a:sym typeface="Arial"/>
              </a:rPr>
              <a:t>printf</a:t>
            </a:r>
            <a:r>
              <a:rPr lang="en-US" altLang="zh-TW" dirty="0">
                <a:solidFill>
                  <a:srgbClr val="0033CC"/>
                </a:solidFill>
                <a:sym typeface="Arial"/>
              </a:rPr>
              <a:t>( ) </a:t>
            </a:r>
            <a:r>
              <a:rPr lang="en-US" altLang="zh-TW" dirty="0">
                <a:sym typeface="Arial"/>
              </a:rPr>
              <a:t>function.</a:t>
            </a:r>
          </a:p>
          <a:p>
            <a:pPr lvl="0"/>
            <a:r>
              <a:rPr lang="en-US" altLang="zh-TW" b="1" dirty="0">
                <a:sym typeface="Arial"/>
              </a:rPr>
              <a:t>uLCD-144-G2</a:t>
            </a:r>
            <a:r>
              <a:rPr lang="en-US" altLang="zh-TW" dirty="0">
                <a:sym typeface="Arial"/>
              </a:rPr>
              <a:t> color LCDs transfer data through a </a:t>
            </a:r>
            <a:r>
              <a:rPr lang="en-US" altLang="zh-TW" dirty="0">
                <a:solidFill>
                  <a:srgbClr val="0000CC"/>
                </a:solidFill>
                <a:sym typeface="Arial"/>
              </a:rPr>
              <a:t>serial interface</a:t>
            </a:r>
            <a:r>
              <a:rPr lang="en-US" altLang="zh-TW" dirty="0">
                <a:sym typeface="Arial"/>
              </a:rPr>
              <a:t> with each pixel given a 24-bit color setting.</a:t>
            </a:r>
          </a:p>
        </p:txBody>
      </p:sp>
      <p:sp>
        <p:nvSpPr>
          <p:cNvPr id="2" name="投影片編號版面配置區 1">
            <a:extLst>
              <a:ext uri="{FF2B5EF4-FFF2-40B4-BE49-F238E27FC236}">
                <a16:creationId xmlns="" xmlns:a16="http://schemas.microsoft.com/office/drawing/2014/main" id="{D13C996E-02DB-D842-812B-838DA64B0DF2}"/>
              </a:ext>
            </a:extLst>
          </p:cNvPr>
          <p:cNvSpPr>
            <a:spLocks noGrp="1"/>
          </p:cNvSpPr>
          <p:nvPr>
            <p:ph type="sldNum" sz="quarter" idx="12"/>
          </p:nvPr>
        </p:nvSpPr>
        <p:spPr/>
        <p:txBody>
          <a:bodyPr/>
          <a:lstStyle/>
          <a:p>
            <a:fld id="{B6E0B0A6-70CB-4CB1-BAEB-8949881E3F44}" type="slidenum">
              <a:rPr lang="en-US" altLang="zh-TW" smtClean="0"/>
              <a:pPr/>
              <a:t>51</a:t>
            </a:fld>
            <a:endParaRPr lang="en-US" altLang="zh-TW"/>
          </a:p>
        </p:txBody>
      </p:sp>
    </p:spTree>
    <p:extLst>
      <p:ext uri="{BB962C8B-B14F-4D97-AF65-F5344CB8AC3E}">
        <p14:creationId xmlns:p14="http://schemas.microsoft.com/office/powerpoint/2010/main" val="2081659658"/>
      </p:ext>
    </p:extLst>
  </p:cSld>
  <p:clrMapOvr>
    <a:masterClrMapping/>
  </p:clrMapOvr>
  <p:transition spd="med">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CB4C3091-28A7-9A45-B49C-24E795C4720C}"/>
              </a:ext>
            </a:extLst>
          </p:cNvPr>
          <p:cNvSpPr>
            <a:spLocks noGrp="1"/>
          </p:cNvSpPr>
          <p:nvPr>
            <p:ph type="title"/>
          </p:nvPr>
        </p:nvSpPr>
        <p:spPr/>
        <p:txBody>
          <a:bodyPr/>
          <a:lstStyle/>
          <a:p>
            <a:r>
              <a:rPr lang="en-US" altLang="zh-TW" dirty="0"/>
              <a:t>Transmissive Displays</a:t>
            </a:r>
            <a:endParaRPr kumimoji="1" lang="zh-TW" altLang="en-US" dirty="0"/>
          </a:p>
        </p:txBody>
      </p:sp>
      <p:sp>
        <p:nvSpPr>
          <p:cNvPr id="3" name="內容版面配置區 2">
            <a:extLst>
              <a:ext uri="{FF2B5EF4-FFF2-40B4-BE49-F238E27FC236}">
                <a16:creationId xmlns="" xmlns:a16="http://schemas.microsoft.com/office/drawing/2014/main" id="{3A917DDB-95F5-774D-8FD0-C25955A53B84}"/>
              </a:ext>
            </a:extLst>
          </p:cNvPr>
          <p:cNvSpPr>
            <a:spLocks noGrp="1"/>
          </p:cNvSpPr>
          <p:nvPr>
            <p:ph idx="1"/>
          </p:nvPr>
        </p:nvSpPr>
        <p:spPr/>
        <p:txBody>
          <a:bodyPr/>
          <a:lstStyle/>
          <a:p>
            <a:endParaRPr kumimoji="1" lang="zh-TW" altLang="en-US" dirty="0"/>
          </a:p>
        </p:txBody>
      </p:sp>
      <p:pic>
        <p:nvPicPr>
          <p:cNvPr id="5" name="圖片 4">
            <a:extLst>
              <a:ext uri="{FF2B5EF4-FFF2-40B4-BE49-F238E27FC236}">
                <a16:creationId xmlns="" xmlns:a16="http://schemas.microsoft.com/office/drawing/2014/main" id="{417A3D63-794A-A14B-BA5D-32A1FC4B361F}"/>
              </a:ext>
            </a:extLst>
          </p:cNvPr>
          <p:cNvPicPr>
            <a:picLocks noChangeAspect="1"/>
          </p:cNvPicPr>
          <p:nvPr/>
        </p:nvPicPr>
        <p:blipFill>
          <a:blip r:embed="rId2"/>
          <a:stretch>
            <a:fillRect/>
          </a:stretch>
        </p:blipFill>
        <p:spPr>
          <a:xfrm>
            <a:off x="3910361" y="1679891"/>
            <a:ext cx="5092700" cy="3810000"/>
          </a:xfrm>
          <a:prstGeom prst="rect">
            <a:avLst/>
          </a:prstGeom>
        </p:spPr>
      </p:pic>
      <p:pic>
        <p:nvPicPr>
          <p:cNvPr id="6" name="圖片 5">
            <a:extLst>
              <a:ext uri="{FF2B5EF4-FFF2-40B4-BE49-F238E27FC236}">
                <a16:creationId xmlns="" xmlns:a16="http://schemas.microsoft.com/office/drawing/2014/main" id="{FA651C20-4049-8645-BECE-DFB1D910D695}"/>
              </a:ext>
            </a:extLst>
          </p:cNvPr>
          <p:cNvPicPr>
            <a:picLocks noChangeAspect="1"/>
          </p:cNvPicPr>
          <p:nvPr/>
        </p:nvPicPr>
        <p:blipFill>
          <a:blip r:embed="rId3"/>
          <a:stretch>
            <a:fillRect/>
          </a:stretch>
        </p:blipFill>
        <p:spPr>
          <a:xfrm>
            <a:off x="74104" y="1719263"/>
            <a:ext cx="3895923" cy="3796028"/>
          </a:xfrm>
          <a:prstGeom prst="rect">
            <a:avLst/>
          </a:prstGeom>
        </p:spPr>
      </p:pic>
      <p:sp>
        <p:nvSpPr>
          <p:cNvPr id="7" name="投影片編號版面配置區 6">
            <a:extLst>
              <a:ext uri="{FF2B5EF4-FFF2-40B4-BE49-F238E27FC236}">
                <a16:creationId xmlns="" xmlns:a16="http://schemas.microsoft.com/office/drawing/2014/main" id="{2FB85527-29E2-5147-A3D7-3DA1C716C875}"/>
              </a:ext>
            </a:extLst>
          </p:cNvPr>
          <p:cNvSpPr>
            <a:spLocks noGrp="1"/>
          </p:cNvSpPr>
          <p:nvPr>
            <p:ph type="sldNum" sz="quarter" idx="12"/>
          </p:nvPr>
        </p:nvSpPr>
        <p:spPr/>
        <p:txBody>
          <a:bodyPr/>
          <a:lstStyle/>
          <a:p>
            <a:fld id="{B6E0B0A6-70CB-4CB1-BAEB-8949881E3F44}" type="slidenum">
              <a:rPr lang="en-US" altLang="zh-TW" smtClean="0"/>
              <a:pPr/>
              <a:t>6</a:t>
            </a:fld>
            <a:endParaRPr lang="en-US" altLang="zh-TW"/>
          </a:p>
        </p:txBody>
      </p:sp>
      <p:sp>
        <p:nvSpPr>
          <p:cNvPr id="4" name="文字方塊 3"/>
          <p:cNvSpPr txBox="1"/>
          <p:nvPr/>
        </p:nvSpPr>
        <p:spPr>
          <a:xfrm>
            <a:off x="5690833" y="3223281"/>
            <a:ext cx="1268296" cy="338554"/>
          </a:xfrm>
          <a:prstGeom prst="rect">
            <a:avLst/>
          </a:prstGeom>
          <a:noFill/>
        </p:spPr>
        <p:txBody>
          <a:bodyPr wrap="none" rtlCol="0">
            <a:spAutoFit/>
          </a:bodyPr>
          <a:lstStyle/>
          <a:p>
            <a:r>
              <a:rPr lang="en-US" altLang="zh-TW" sz="1600" dirty="0" smtClean="0">
                <a:solidFill>
                  <a:srgbClr val="C00000"/>
                </a:solidFill>
              </a:rPr>
              <a:t>(no voltage)</a:t>
            </a:r>
            <a:endParaRPr lang="zh-TW" altLang="en-US" sz="1600" dirty="0">
              <a:solidFill>
                <a:srgbClr val="C00000"/>
              </a:solidFill>
            </a:endParaRPr>
          </a:p>
        </p:txBody>
      </p:sp>
      <p:sp>
        <p:nvSpPr>
          <p:cNvPr id="8" name="文字方塊 7"/>
          <p:cNvSpPr txBox="1"/>
          <p:nvPr/>
        </p:nvSpPr>
        <p:spPr>
          <a:xfrm>
            <a:off x="5822872" y="5123361"/>
            <a:ext cx="1529586" cy="338554"/>
          </a:xfrm>
          <a:prstGeom prst="rect">
            <a:avLst/>
          </a:prstGeom>
          <a:noFill/>
        </p:spPr>
        <p:txBody>
          <a:bodyPr wrap="none" rtlCol="0">
            <a:spAutoFit/>
          </a:bodyPr>
          <a:lstStyle/>
          <a:p>
            <a:r>
              <a:rPr lang="en-US" altLang="zh-TW" sz="1600" dirty="0" smtClean="0">
                <a:solidFill>
                  <a:srgbClr val="C00000"/>
                </a:solidFill>
              </a:rPr>
              <a:t>(apply voltage)</a:t>
            </a:r>
            <a:endParaRPr lang="zh-TW" altLang="en-US" sz="1600" dirty="0">
              <a:solidFill>
                <a:srgbClr val="C00000"/>
              </a:solidFill>
            </a:endParaRPr>
          </a:p>
        </p:txBody>
      </p:sp>
      <p:sp>
        <p:nvSpPr>
          <p:cNvPr id="9" name="矩形 8"/>
          <p:cNvSpPr/>
          <p:nvPr/>
        </p:nvSpPr>
        <p:spPr>
          <a:xfrm>
            <a:off x="429083" y="5698799"/>
            <a:ext cx="8330949" cy="923330"/>
          </a:xfrm>
          <a:prstGeom prst="rect">
            <a:avLst/>
          </a:prstGeom>
        </p:spPr>
        <p:txBody>
          <a:bodyPr wrap="square">
            <a:spAutoFit/>
          </a:bodyPr>
          <a:lstStyle/>
          <a:p>
            <a:pPr marL="285750" indent="-285750">
              <a:buFont typeface="Arial" panose="020B0604020202020204" pitchFamily="34" charset="0"/>
              <a:buChar char="•"/>
            </a:pPr>
            <a:r>
              <a:rPr lang="en-US" altLang="zh-TW" dirty="0">
                <a:solidFill>
                  <a:srgbClr val="0000CC"/>
                </a:solidFill>
                <a:latin typeface="+mn-lt"/>
                <a:ea typeface="+mj-ea"/>
              </a:rPr>
              <a:t>This displays allows the use of </a:t>
            </a:r>
            <a:r>
              <a:rPr lang="en-US" altLang="zh-TW" dirty="0">
                <a:solidFill>
                  <a:srgbClr val="C00000"/>
                </a:solidFill>
                <a:latin typeface="+mn-lt"/>
                <a:ea typeface="+mj-ea"/>
              </a:rPr>
              <a:t>back lights</a:t>
            </a:r>
            <a:r>
              <a:rPr lang="en-US" altLang="zh-TW" dirty="0">
                <a:solidFill>
                  <a:srgbClr val="0000CC"/>
                </a:solidFill>
                <a:latin typeface="+mn-lt"/>
                <a:ea typeface="+mj-ea"/>
              </a:rPr>
              <a:t>, commonly known as </a:t>
            </a:r>
            <a:r>
              <a:rPr lang="en-US" altLang="zh-TW" dirty="0">
                <a:solidFill>
                  <a:srgbClr val="C00000"/>
                </a:solidFill>
                <a:latin typeface="+mn-lt"/>
                <a:ea typeface="+mj-ea"/>
              </a:rPr>
              <a:t>Backlit LCDs</a:t>
            </a:r>
            <a:r>
              <a:rPr lang="en-US" altLang="zh-TW" dirty="0">
                <a:solidFill>
                  <a:srgbClr val="0000CC"/>
                </a:solidFill>
                <a:latin typeface="+mn-lt"/>
                <a:ea typeface="+mj-ea"/>
              </a:rPr>
              <a:t>. </a:t>
            </a:r>
            <a:endParaRPr lang="en-US" altLang="zh-TW" dirty="0" smtClean="0">
              <a:solidFill>
                <a:srgbClr val="0000CC"/>
              </a:solidFill>
              <a:latin typeface="+mn-lt"/>
              <a:ea typeface="+mj-ea"/>
            </a:endParaRPr>
          </a:p>
          <a:p>
            <a:pPr marL="285750" indent="-285750">
              <a:buFont typeface="Arial" panose="020B0604020202020204" pitchFamily="34" charset="0"/>
              <a:buChar char="•"/>
            </a:pPr>
            <a:r>
              <a:rPr lang="en-US" altLang="zh-TW" dirty="0" smtClean="0">
                <a:solidFill>
                  <a:srgbClr val="0000CC"/>
                </a:solidFill>
                <a:latin typeface="+mn-lt"/>
                <a:ea typeface="+mj-ea"/>
              </a:rPr>
              <a:t>We </a:t>
            </a:r>
            <a:r>
              <a:rPr lang="en-US" altLang="zh-TW" dirty="0">
                <a:solidFill>
                  <a:srgbClr val="0000CC"/>
                </a:solidFill>
                <a:latin typeface="+mn-lt"/>
                <a:ea typeface="+mj-ea"/>
              </a:rPr>
              <a:t>can also use ambient light as the source as used in the device shown below.</a:t>
            </a:r>
            <a:endParaRPr lang="zh-TW" altLang="en-US" dirty="0">
              <a:solidFill>
                <a:srgbClr val="0000CC"/>
              </a:solidFill>
              <a:latin typeface="+mn-lt"/>
              <a:ea typeface="+mj-ea"/>
            </a:endParaRPr>
          </a:p>
        </p:txBody>
      </p:sp>
      <p:sp>
        <p:nvSpPr>
          <p:cNvPr id="10" name="文字方塊 9"/>
          <p:cNvSpPr txBox="1"/>
          <p:nvPr/>
        </p:nvSpPr>
        <p:spPr>
          <a:xfrm>
            <a:off x="7497394" y="1679891"/>
            <a:ext cx="1646606" cy="369332"/>
          </a:xfrm>
          <a:prstGeom prst="rect">
            <a:avLst/>
          </a:prstGeom>
          <a:noFill/>
        </p:spPr>
        <p:txBody>
          <a:bodyPr wrap="square" rtlCol="0">
            <a:spAutoFit/>
          </a:bodyPr>
          <a:lstStyle/>
          <a:p>
            <a:r>
              <a:rPr lang="en-US" altLang="zh-TW" dirty="0" smtClean="0">
                <a:solidFill>
                  <a:srgbClr val="3333FF"/>
                </a:solidFill>
              </a:rPr>
              <a:t>See dark pixel</a:t>
            </a:r>
            <a:endParaRPr lang="zh-TW" altLang="en-US" dirty="0">
              <a:solidFill>
                <a:srgbClr val="3333FF"/>
              </a:solidFill>
            </a:endParaRPr>
          </a:p>
        </p:txBody>
      </p:sp>
    </p:spTree>
    <p:extLst>
      <p:ext uri="{BB962C8B-B14F-4D97-AF65-F5344CB8AC3E}">
        <p14:creationId xmlns:p14="http://schemas.microsoft.com/office/powerpoint/2010/main" val="3298744158"/>
      </p:ext>
    </p:extLst>
  </p:cSld>
  <p:clrMapOvr>
    <a:masterClrMapping/>
  </p:clrMapOvr>
  <p:transition spd="med">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p:cNvPicPr>
            <a:picLocks noChangeAspect="1"/>
          </p:cNvPicPr>
          <p:nvPr/>
        </p:nvPicPr>
        <p:blipFill>
          <a:blip r:embed="rId2"/>
          <a:stretch>
            <a:fillRect/>
          </a:stretch>
        </p:blipFill>
        <p:spPr>
          <a:xfrm>
            <a:off x="3975283" y="1715882"/>
            <a:ext cx="5054172" cy="3410860"/>
          </a:xfrm>
          <a:prstGeom prst="rect">
            <a:avLst/>
          </a:prstGeom>
        </p:spPr>
      </p:pic>
      <p:sp>
        <p:nvSpPr>
          <p:cNvPr id="2" name="標題 1">
            <a:extLst>
              <a:ext uri="{FF2B5EF4-FFF2-40B4-BE49-F238E27FC236}">
                <a16:creationId xmlns="" xmlns:a16="http://schemas.microsoft.com/office/drawing/2014/main" id="{CB4C3091-28A7-9A45-B49C-24E795C4720C}"/>
              </a:ext>
            </a:extLst>
          </p:cNvPr>
          <p:cNvSpPr>
            <a:spLocks noGrp="1"/>
          </p:cNvSpPr>
          <p:nvPr>
            <p:ph type="title"/>
          </p:nvPr>
        </p:nvSpPr>
        <p:spPr/>
        <p:txBody>
          <a:bodyPr/>
          <a:lstStyle/>
          <a:p>
            <a:r>
              <a:rPr lang="en-US" altLang="zh-TW" dirty="0" smtClean="0"/>
              <a:t>Reflective </a:t>
            </a:r>
            <a:r>
              <a:rPr lang="en-US" altLang="zh-TW" dirty="0"/>
              <a:t>Displays</a:t>
            </a:r>
            <a:endParaRPr kumimoji="1" lang="zh-TW" altLang="en-US" dirty="0"/>
          </a:p>
        </p:txBody>
      </p:sp>
      <p:sp>
        <p:nvSpPr>
          <p:cNvPr id="3" name="內容版面配置區 2">
            <a:extLst>
              <a:ext uri="{FF2B5EF4-FFF2-40B4-BE49-F238E27FC236}">
                <a16:creationId xmlns="" xmlns:a16="http://schemas.microsoft.com/office/drawing/2014/main" id="{3A917DDB-95F5-774D-8FD0-C25955A53B84}"/>
              </a:ext>
            </a:extLst>
          </p:cNvPr>
          <p:cNvSpPr>
            <a:spLocks noGrp="1"/>
          </p:cNvSpPr>
          <p:nvPr>
            <p:ph idx="1"/>
          </p:nvPr>
        </p:nvSpPr>
        <p:spPr/>
        <p:txBody>
          <a:bodyPr/>
          <a:lstStyle/>
          <a:p>
            <a:endParaRPr kumimoji="1" lang="zh-TW" altLang="en-US" dirty="0"/>
          </a:p>
        </p:txBody>
      </p:sp>
      <p:pic>
        <p:nvPicPr>
          <p:cNvPr id="6" name="圖片 5">
            <a:extLst>
              <a:ext uri="{FF2B5EF4-FFF2-40B4-BE49-F238E27FC236}">
                <a16:creationId xmlns="" xmlns:a16="http://schemas.microsoft.com/office/drawing/2014/main" id="{FA651C20-4049-8645-BECE-DFB1D910D695}"/>
              </a:ext>
            </a:extLst>
          </p:cNvPr>
          <p:cNvPicPr>
            <a:picLocks noChangeAspect="1"/>
          </p:cNvPicPr>
          <p:nvPr/>
        </p:nvPicPr>
        <p:blipFill>
          <a:blip r:embed="rId3"/>
          <a:stretch>
            <a:fillRect/>
          </a:stretch>
        </p:blipFill>
        <p:spPr>
          <a:xfrm>
            <a:off x="114545" y="1673410"/>
            <a:ext cx="3760257" cy="3663840"/>
          </a:xfrm>
          <a:prstGeom prst="rect">
            <a:avLst/>
          </a:prstGeom>
        </p:spPr>
      </p:pic>
      <p:sp>
        <p:nvSpPr>
          <p:cNvPr id="7" name="投影片編號版面配置區 6">
            <a:extLst>
              <a:ext uri="{FF2B5EF4-FFF2-40B4-BE49-F238E27FC236}">
                <a16:creationId xmlns="" xmlns:a16="http://schemas.microsoft.com/office/drawing/2014/main" id="{2FB85527-29E2-5147-A3D7-3DA1C716C875}"/>
              </a:ext>
            </a:extLst>
          </p:cNvPr>
          <p:cNvSpPr>
            <a:spLocks noGrp="1"/>
          </p:cNvSpPr>
          <p:nvPr>
            <p:ph type="sldNum" sz="quarter" idx="12"/>
          </p:nvPr>
        </p:nvSpPr>
        <p:spPr/>
        <p:txBody>
          <a:bodyPr/>
          <a:lstStyle/>
          <a:p>
            <a:fld id="{B6E0B0A6-70CB-4CB1-BAEB-8949881E3F44}" type="slidenum">
              <a:rPr lang="en-US" altLang="zh-TW" smtClean="0"/>
              <a:pPr/>
              <a:t>7</a:t>
            </a:fld>
            <a:endParaRPr lang="en-US" altLang="zh-TW"/>
          </a:p>
        </p:txBody>
      </p:sp>
      <p:sp>
        <p:nvSpPr>
          <p:cNvPr id="4" name="文字方塊 3"/>
          <p:cNvSpPr txBox="1"/>
          <p:nvPr/>
        </p:nvSpPr>
        <p:spPr>
          <a:xfrm>
            <a:off x="6178794" y="3050756"/>
            <a:ext cx="1268296" cy="338554"/>
          </a:xfrm>
          <a:prstGeom prst="rect">
            <a:avLst/>
          </a:prstGeom>
          <a:noFill/>
        </p:spPr>
        <p:txBody>
          <a:bodyPr wrap="none" rtlCol="0">
            <a:spAutoFit/>
          </a:bodyPr>
          <a:lstStyle/>
          <a:p>
            <a:r>
              <a:rPr lang="en-US" altLang="zh-TW" sz="1600" dirty="0" smtClean="0">
                <a:solidFill>
                  <a:srgbClr val="C00000"/>
                </a:solidFill>
              </a:rPr>
              <a:t>(no voltage)</a:t>
            </a:r>
            <a:endParaRPr lang="zh-TW" altLang="en-US" sz="1600" dirty="0">
              <a:solidFill>
                <a:srgbClr val="C00000"/>
              </a:solidFill>
            </a:endParaRPr>
          </a:p>
        </p:txBody>
      </p:sp>
      <p:sp>
        <p:nvSpPr>
          <p:cNvPr id="8" name="文字方塊 7"/>
          <p:cNvSpPr txBox="1"/>
          <p:nvPr/>
        </p:nvSpPr>
        <p:spPr>
          <a:xfrm>
            <a:off x="6090414" y="4822645"/>
            <a:ext cx="1529586" cy="338554"/>
          </a:xfrm>
          <a:prstGeom prst="rect">
            <a:avLst/>
          </a:prstGeom>
          <a:noFill/>
        </p:spPr>
        <p:txBody>
          <a:bodyPr wrap="none" rtlCol="0">
            <a:spAutoFit/>
          </a:bodyPr>
          <a:lstStyle/>
          <a:p>
            <a:r>
              <a:rPr lang="en-US" altLang="zh-TW" sz="1600" dirty="0" smtClean="0">
                <a:solidFill>
                  <a:srgbClr val="C00000"/>
                </a:solidFill>
              </a:rPr>
              <a:t>(apply voltage)</a:t>
            </a:r>
            <a:endParaRPr lang="zh-TW" altLang="en-US" sz="1600" dirty="0">
              <a:solidFill>
                <a:srgbClr val="C00000"/>
              </a:solidFill>
            </a:endParaRPr>
          </a:p>
        </p:txBody>
      </p:sp>
      <p:sp>
        <p:nvSpPr>
          <p:cNvPr id="9" name="矩形 8"/>
          <p:cNvSpPr/>
          <p:nvPr/>
        </p:nvSpPr>
        <p:spPr>
          <a:xfrm>
            <a:off x="406525" y="5325142"/>
            <a:ext cx="8330949" cy="1200329"/>
          </a:xfrm>
          <a:prstGeom prst="rect">
            <a:avLst/>
          </a:prstGeom>
        </p:spPr>
        <p:txBody>
          <a:bodyPr wrap="square">
            <a:spAutoFit/>
          </a:bodyPr>
          <a:lstStyle/>
          <a:p>
            <a:pPr marL="285750" indent="-285750">
              <a:buFont typeface="Arial" panose="020B0604020202020204" pitchFamily="34" charset="0"/>
              <a:buChar char="•"/>
            </a:pPr>
            <a:r>
              <a:rPr lang="en-US" altLang="zh-TW" dirty="0">
                <a:solidFill>
                  <a:srgbClr val="3333FF"/>
                </a:solidFill>
              </a:rPr>
              <a:t>The working is similar to the </a:t>
            </a:r>
            <a:r>
              <a:rPr lang="en-US" altLang="zh-TW" dirty="0" err="1">
                <a:solidFill>
                  <a:srgbClr val="3333FF"/>
                </a:solidFill>
              </a:rPr>
              <a:t>transmissive</a:t>
            </a:r>
            <a:r>
              <a:rPr lang="en-US" altLang="zh-TW" dirty="0">
                <a:solidFill>
                  <a:srgbClr val="3333FF"/>
                </a:solidFill>
              </a:rPr>
              <a:t> displays except that the light source and the observer are in the same side. </a:t>
            </a:r>
            <a:endParaRPr lang="en-US" altLang="zh-TW" dirty="0" smtClean="0">
              <a:solidFill>
                <a:srgbClr val="3333FF"/>
              </a:solidFill>
            </a:endParaRPr>
          </a:p>
          <a:p>
            <a:pPr marL="285750" indent="-285750">
              <a:buFont typeface="Arial" panose="020B0604020202020204" pitchFamily="34" charset="0"/>
              <a:buChar char="•"/>
            </a:pPr>
            <a:r>
              <a:rPr lang="en-US" altLang="zh-TW" dirty="0" smtClean="0">
                <a:solidFill>
                  <a:srgbClr val="3333FF"/>
                </a:solidFill>
              </a:rPr>
              <a:t>There </a:t>
            </a:r>
            <a:r>
              <a:rPr lang="en-US" altLang="zh-TW" dirty="0">
                <a:solidFill>
                  <a:srgbClr val="3333FF"/>
                </a:solidFill>
              </a:rPr>
              <a:t>is a </a:t>
            </a:r>
            <a:r>
              <a:rPr lang="en-US" altLang="zh-TW" b="1" dirty="0">
                <a:solidFill>
                  <a:srgbClr val="C00000"/>
                </a:solidFill>
              </a:rPr>
              <a:t>reflector</a:t>
            </a:r>
            <a:r>
              <a:rPr lang="en-US" altLang="zh-TW" dirty="0">
                <a:solidFill>
                  <a:srgbClr val="3333FF"/>
                </a:solidFill>
              </a:rPr>
              <a:t> on the other side which will reflect back the light from the front side.</a:t>
            </a:r>
            <a:endParaRPr lang="zh-TW" altLang="en-US" dirty="0">
              <a:solidFill>
                <a:srgbClr val="3333FF"/>
              </a:solidFill>
              <a:latin typeface="+mn-lt"/>
              <a:ea typeface="+mj-ea"/>
            </a:endParaRPr>
          </a:p>
        </p:txBody>
      </p:sp>
      <p:sp>
        <p:nvSpPr>
          <p:cNvPr id="11" name="文字方塊 10"/>
          <p:cNvSpPr txBox="1"/>
          <p:nvPr/>
        </p:nvSpPr>
        <p:spPr>
          <a:xfrm>
            <a:off x="4037690" y="3505330"/>
            <a:ext cx="1679260" cy="369332"/>
          </a:xfrm>
          <a:prstGeom prst="rect">
            <a:avLst/>
          </a:prstGeom>
          <a:noFill/>
        </p:spPr>
        <p:txBody>
          <a:bodyPr wrap="square" rtlCol="0">
            <a:spAutoFit/>
          </a:bodyPr>
          <a:lstStyle/>
          <a:p>
            <a:r>
              <a:rPr lang="en-US" altLang="zh-TW" dirty="0" smtClean="0">
                <a:solidFill>
                  <a:srgbClr val="3333FF"/>
                </a:solidFill>
              </a:rPr>
              <a:t>See dark pixel</a:t>
            </a:r>
            <a:endParaRPr lang="zh-TW" altLang="en-US" dirty="0">
              <a:solidFill>
                <a:srgbClr val="3333FF"/>
              </a:solidFill>
            </a:endParaRPr>
          </a:p>
        </p:txBody>
      </p:sp>
    </p:spTree>
    <p:extLst>
      <p:ext uri="{BB962C8B-B14F-4D97-AF65-F5344CB8AC3E}">
        <p14:creationId xmlns:p14="http://schemas.microsoft.com/office/powerpoint/2010/main" val="3479244089"/>
      </p:ext>
    </p:extLst>
  </p:cSld>
  <p:clrMapOvr>
    <a:masterClrMapping/>
  </p:clrMapOvr>
  <p:transition spd="med">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0" dirty="0"/>
              <a:t>Positive and Negative </a:t>
            </a:r>
            <a:r>
              <a:rPr lang="en-US" altLang="zh-TW" b="0" dirty="0" smtClean="0"/>
              <a:t>LCDs</a:t>
            </a:r>
            <a:endParaRPr lang="zh-TW" altLang="en-US" dirty="0"/>
          </a:p>
        </p:txBody>
      </p:sp>
      <p:sp>
        <p:nvSpPr>
          <p:cNvPr id="3" name="內容版面配置區 2"/>
          <p:cNvSpPr>
            <a:spLocks noGrp="1"/>
          </p:cNvSpPr>
          <p:nvPr>
            <p:ph idx="1"/>
          </p:nvPr>
        </p:nvSpPr>
        <p:spPr>
          <a:xfrm>
            <a:off x="457200" y="1719263"/>
            <a:ext cx="8229600" cy="3007347"/>
          </a:xfrm>
        </p:spPr>
        <p:txBody>
          <a:bodyPr>
            <a:normAutofit fontScale="77500" lnSpcReduction="20000"/>
          </a:bodyPr>
          <a:lstStyle/>
          <a:p>
            <a:r>
              <a:rPr lang="en-US" altLang="zh-TW" dirty="0"/>
              <a:t>These LCD displays are capable of creating both </a:t>
            </a:r>
            <a:r>
              <a:rPr lang="en-US" altLang="zh-TW" dirty="0">
                <a:solidFill>
                  <a:srgbClr val="0000CC"/>
                </a:solidFill>
              </a:rPr>
              <a:t>positive</a:t>
            </a:r>
            <a:r>
              <a:rPr lang="en-US" altLang="zh-TW" dirty="0"/>
              <a:t> and </a:t>
            </a:r>
            <a:r>
              <a:rPr lang="en-US" altLang="zh-TW" dirty="0">
                <a:solidFill>
                  <a:srgbClr val="0000CC"/>
                </a:solidFill>
              </a:rPr>
              <a:t>negative images </a:t>
            </a:r>
            <a:r>
              <a:rPr lang="en-US" altLang="zh-TW" dirty="0"/>
              <a:t>as shown in the below image</a:t>
            </a:r>
            <a:r>
              <a:rPr lang="en-US" altLang="zh-TW" dirty="0" smtClean="0"/>
              <a:t>.</a:t>
            </a:r>
          </a:p>
          <a:p>
            <a:r>
              <a:rPr lang="en-US" altLang="zh-TW" dirty="0"/>
              <a:t>A </a:t>
            </a:r>
            <a:r>
              <a:rPr lang="en-US" altLang="zh-TW" dirty="0">
                <a:solidFill>
                  <a:srgbClr val="C00000"/>
                </a:solidFill>
              </a:rPr>
              <a:t>positive image </a:t>
            </a:r>
            <a:r>
              <a:rPr lang="en-US" altLang="zh-TW" dirty="0"/>
              <a:t>is created by </a:t>
            </a:r>
            <a:r>
              <a:rPr lang="en-US" altLang="zh-TW" dirty="0">
                <a:solidFill>
                  <a:srgbClr val="0000CC"/>
                </a:solidFill>
              </a:rPr>
              <a:t>dark pixels </a:t>
            </a:r>
            <a:r>
              <a:rPr lang="en-US" altLang="zh-TW" dirty="0"/>
              <a:t>or </a:t>
            </a:r>
            <a:r>
              <a:rPr lang="en-US" altLang="zh-TW" dirty="0">
                <a:solidFill>
                  <a:srgbClr val="0000CC"/>
                </a:solidFill>
              </a:rPr>
              <a:t>segments on white background</a:t>
            </a:r>
            <a:r>
              <a:rPr lang="en-US" altLang="zh-TW" dirty="0"/>
              <a:t>. In this kind of displays front and rear polarizers are perpendicular to each other. </a:t>
            </a:r>
            <a:endParaRPr lang="en-US" altLang="zh-TW" dirty="0" smtClean="0"/>
          </a:p>
          <a:p>
            <a:r>
              <a:rPr lang="en-US" altLang="zh-TW" dirty="0"/>
              <a:t>A </a:t>
            </a:r>
            <a:r>
              <a:rPr lang="en-US" altLang="zh-TW" dirty="0">
                <a:solidFill>
                  <a:srgbClr val="C00000"/>
                </a:solidFill>
              </a:rPr>
              <a:t>negative image </a:t>
            </a:r>
            <a:r>
              <a:rPr lang="en-US" altLang="zh-TW" dirty="0"/>
              <a:t>is created by </a:t>
            </a:r>
            <a:r>
              <a:rPr lang="en-US" altLang="zh-TW" dirty="0">
                <a:solidFill>
                  <a:srgbClr val="0000CC"/>
                </a:solidFill>
              </a:rPr>
              <a:t>light pixels </a:t>
            </a:r>
            <a:r>
              <a:rPr lang="en-US" altLang="zh-TW" dirty="0"/>
              <a:t>or </a:t>
            </a:r>
            <a:r>
              <a:rPr lang="en-US" altLang="zh-TW" dirty="0">
                <a:solidFill>
                  <a:srgbClr val="0000CC"/>
                </a:solidFill>
              </a:rPr>
              <a:t>segments on dark background</a:t>
            </a:r>
            <a:r>
              <a:rPr lang="en-US" altLang="zh-TW" dirty="0"/>
              <a:t>. In this kind of displays both front and rear polarizers are aligned to each other.</a:t>
            </a:r>
            <a:endParaRPr lang="zh-TW" altLang="en-US" dirty="0"/>
          </a:p>
        </p:txBody>
      </p:sp>
      <p:sp>
        <p:nvSpPr>
          <p:cNvPr id="4" name="投影片編號版面配置區 3"/>
          <p:cNvSpPr>
            <a:spLocks noGrp="1"/>
          </p:cNvSpPr>
          <p:nvPr>
            <p:ph type="sldNum" sz="quarter" idx="12"/>
          </p:nvPr>
        </p:nvSpPr>
        <p:spPr/>
        <p:txBody>
          <a:bodyPr/>
          <a:lstStyle/>
          <a:p>
            <a:fld id="{B6E0B0A6-70CB-4CB1-BAEB-8949881E3F44}" type="slidenum">
              <a:rPr lang="en-US" altLang="zh-TW" smtClean="0"/>
              <a:pPr/>
              <a:t>8</a:t>
            </a:fld>
            <a:endParaRPr lang="en-US" altLang="zh-TW"/>
          </a:p>
        </p:txBody>
      </p:sp>
      <p:pic>
        <p:nvPicPr>
          <p:cNvPr id="6" name="圖片 5"/>
          <p:cNvPicPr>
            <a:picLocks noChangeAspect="1"/>
          </p:cNvPicPr>
          <p:nvPr/>
        </p:nvPicPr>
        <p:blipFill>
          <a:blip r:embed="rId2"/>
          <a:stretch>
            <a:fillRect/>
          </a:stretch>
        </p:blipFill>
        <p:spPr>
          <a:xfrm>
            <a:off x="1824120" y="4497620"/>
            <a:ext cx="5183944" cy="1831920"/>
          </a:xfrm>
          <a:prstGeom prst="rect">
            <a:avLst/>
          </a:prstGeom>
        </p:spPr>
      </p:pic>
    </p:spTree>
    <p:extLst>
      <p:ext uri="{BB962C8B-B14F-4D97-AF65-F5344CB8AC3E}">
        <p14:creationId xmlns:p14="http://schemas.microsoft.com/office/powerpoint/2010/main" val="2204925259"/>
      </p:ext>
    </p:extLst>
  </p:cSld>
  <p:clrMapOvr>
    <a:masterClrMapping/>
  </p:clrMapOvr>
  <p:transition spd="med">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DB2A2408-77C6-1447-8302-E2284B9E060B}"/>
              </a:ext>
            </a:extLst>
          </p:cNvPr>
          <p:cNvSpPr>
            <a:spLocks noGrp="1"/>
          </p:cNvSpPr>
          <p:nvPr>
            <p:ph type="title"/>
          </p:nvPr>
        </p:nvSpPr>
        <p:spPr/>
        <p:txBody>
          <a:bodyPr/>
          <a:lstStyle/>
          <a:p>
            <a:r>
              <a:rPr kumimoji="1" lang="en-US" altLang="zh-TW" dirty="0"/>
              <a:t>LCD pixels</a:t>
            </a:r>
            <a:endParaRPr kumimoji="1" lang="zh-TW" altLang="en-US" dirty="0"/>
          </a:p>
        </p:txBody>
      </p:sp>
      <p:sp>
        <p:nvSpPr>
          <p:cNvPr id="3" name="內容版面配置區 2">
            <a:extLst>
              <a:ext uri="{FF2B5EF4-FFF2-40B4-BE49-F238E27FC236}">
                <a16:creationId xmlns="" xmlns:a16="http://schemas.microsoft.com/office/drawing/2014/main" id="{8A53E730-0A8E-3E46-813D-E0DF28534640}"/>
              </a:ext>
            </a:extLst>
          </p:cNvPr>
          <p:cNvSpPr>
            <a:spLocks noGrp="1"/>
          </p:cNvSpPr>
          <p:nvPr>
            <p:ph idx="1"/>
          </p:nvPr>
        </p:nvSpPr>
        <p:spPr/>
        <p:txBody>
          <a:bodyPr/>
          <a:lstStyle/>
          <a:p>
            <a:r>
              <a:rPr lang="en-US" altLang="zh-TW" dirty="0"/>
              <a:t>A </a:t>
            </a:r>
            <a:r>
              <a:rPr lang="en-US" altLang="zh-TW" dirty="0">
                <a:solidFill>
                  <a:srgbClr val="0033CC"/>
                </a:solidFill>
              </a:rPr>
              <a:t>pixel</a:t>
            </a:r>
            <a:r>
              <a:rPr lang="en-US" altLang="zh-TW" dirty="0"/>
              <a:t> is the basic element of a display.</a:t>
            </a:r>
            <a:endParaRPr lang="zh-TW" altLang="en-US" dirty="0"/>
          </a:p>
          <a:p>
            <a:r>
              <a:rPr lang="en-US" altLang="zh-TW" dirty="0"/>
              <a:t>Each pixel of </a:t>
            </a:r>
            <a:r>
              <a:rPr lang="en-US" altLang="zh-TW" dirty="0">
                <a:solidFill>
                  <a:srgbClr val="C00000"/>
                </a:solidFill>
              </a:rPr>
              <a:t>a color LCD </a:t>
            </a:r>
            <a:r>
              <a:rPr lang="en-US" altLang="zh-TW" dirty="0"/>
              <a:t>will have </a:t>
            </a:r>
            <a:r>
              <a:rPr lang="en-US" altLang="zh-TW" dirty="0">
                <a:solidFill>
                  <a:srgbClr val="C00000"/>
                </a:solidFill>
              </a:rPr>
              <a:t>3 sub pixels</a:t>
            </a:r>
            <a:r>
              <a:rPr lang="en-US" altLang="zh-TW" dirty="0">
                <a:solidFill>
                  <a:srgbClr val="0033CC"/>
                </a:solidFill>
              </a:rPr>
              <a:t> producing Red, Green and Blue colors</a:t>
            </a:r>
            <a:r>
              <a:rPr lang="en-US" altLang="zh-TW" dirty="0"/>
              <a:t>.</a:t>
            </a:r>
            <a:endParaRPr kumimoji="1" lang="zh-TW" altLang="en-US" dirty="0"/>
          </a:p>
        </p:txBody>
      </p:sp>
      <p:pic>
        <p:nvPicPr>
          <p:cNvPr id="5" name="圖片 4">
            <a:extLst>
              <a:ext uri="{FF2B5EF4-FFF2-40B4-BE49-F238E27FC236}">
                <a16:creationId xmlns="" xmlns:a16="http://schemas.microsoft.com/office/drawing/2014/main" id="{6869F071-D8FC-AD4A-984A-26F819A23F5A}"/>
              </a:ext>
            </a:extLst>
          </p:cNvPr>
          <p:cNvPicPr>
            <a:picLocks noChangeAspect="1"/>
          </p:cNvPicPr>
          <p:nvPr/>
        </p:nvPicPr>
        <p:blipFill>
          <a:blip r:embed="rId2"/>
          <a:stretch>
            <a:fillRect/>
          </a:stretch>
        </p:blipFill>
        <p:spPr>
          <a:xfrm>
            <a:off x="2829606" y="3355330"/>
            <a:ext cx="3314030" cy="3314030"/>
          </a:xfrm>
          <a:prstGeom prst="rect">
            <a:avLst/>
          </a:prstGeom>
        </p:spPr>
      </p:pic>
      <p:sp>
        <p:nvSpPr>
          <p:cNvPr id="6" name="投影片編號版面配置區 5">
            <a:extLst>
              <a:ext uri="{FF2B5EF4-FFF2-40B4-BE49-F238E27FC236}">
                <a16:creationId xmlns="" xmlns:a16="http://schemas.microsoft.com/office/drawing/2014/main" id="{DE66B16A-65B1-EE41-8E0B-CD722E6F88FB}"/>
              </a:ext>
            </a:extLst>
          </p:cNvPr>
          <p:cNvSpPr>
            <a:spLocks noGrp="1"/>
          </p:cNvSpPr>
          <p:nvPr>
            <p:ph type="sldNum" sz="quarter" idx="12"/>
          </p:nvPr>
        </p:nvSpPr>
        <p:spPr/>
        <p:txBody>
          <a:bodyPr/>
          <a:lstStyle/>
          <a:p>
            <a:fld id="{B6E0B0A6-70CB-4CB1-BAEB-8949881E3F44}" type="slidenum">
              <a:rPr lang="en-US" altLang="zh-TW" smtClean="0"/>
              <a:pPr/>
              <a:t>9</a:t>
            </a:fld>
            <a:endParaRPr lang="en-US" altLang="zh-TW"/>
          </a:p>
        </p:txBody>
      </p:sp>
    </p:spTree>
    <p:extLst>
      <p:ext uri="{BB962C8B-B14F-4D97-AF65-F5344CB8AC3E}">
        <p14:creationId xmlns:p14="http://schemas.microsoft.com/office/powerpoint/2010/main" val="314768567"/>
      </p:ext>
    </p:extLst>
  </p:cSld>
  <p:clrMapOvr>
    <a:masterClrMapping/>
  </p:clrMapOvr>
  <p:transition spd="med">
    <p:dissolve/>
  </p:transition>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20684</TotalTime>
  <Pages>2</Pages>
  <Words>3264</Words>
  <Application>Microsoft Office PowerPoint</Application>
  <PresentationFormat>如螢幕大小 (4:3)</PresentationFormat>
  <Paragraphs>606</Paragraphs>
  <Slides>51</Slides>
  <Notes>1</Notes>
  <HiddenSlides>0</HiddenSlides>
  <MMClips>0</MMClips>
  <ScaleCrop>false</ScaleCrop>
  <HeadingPairs>
    <vt:vector size="6" baseType="variant">
      <vt:variant>
        <vt:lpstr>使用字型</vt:lpstr>
      </vt:variant>
      <vt:variant>
        <vt:i4>12</vt:i4>
      </vt:variant>
      <vt:variant>
        <vt:lpstr>佈景主題</vt:lpstr>
      </vt:variant>
      <vt:variant>
        <vt:i4>1</vt:i4>
      </vt:variant>
      <vt:variant>
        <vt:lpstr>投影片標題</vt:lpstr>
      </vt:variant>
      <vt:variant>
        <vt:i4>51</vt:i4>
      </vt:variant>
    </vt:vector>
  </HeadingPairs>
  <TitlesOfParts>
    <vt:vector size="64" baseType="lpstr">
      <vt:lpstr>Arial Unicode MS</vt:lpstr>
      <vt:lpstr>inherit</vt:lpstr>
      <vt:lpstr>Monaco</vt:lpstr>
      <vt:lpstr>Open Sans</vt:lpstr>
      <vt:lpstr>新細明體</vt:lpstr>
      <vt:lpstr>標楷體</vt:lpstr>
      <vt:lpstr>標楷體</vt:lpstr>
      <vt:lpstr>Arial</vt:lpstr>
      <vt:lpstr>Calibri</vt:lpstr>
      <vt:lpstr>Cambria Math</vt:lpstr>
      <vt:lpstr>Times New Roman</vt:lpstr>
      <vt:lpstr>Wingdings</vt:lpstr>
      <vt:lpstr>Network</vt:lpstr>
      <vt:lpstr>Chapter 6: Liquid Crystal Displays</vt:lpstr>
      <vt:lpstr>Liquid crystal display technology</vt:lpstr>
      <vt:lpstr>Polarization of Light</vt:lpstr>
      <vt:lpstr>Liquid Crystal</vt:lpstr>
      <vt:lpstr>PowerPoint 簡報</vt:lpstr>
      <vt:lpstr>Transmissive Displays</vt:lpstr>
      <vt:lpstr>Reflective Displays</vt:lpstr>
      <vt:lpstr>Positive and Negative LCDs</vt:lpstr>
      <vt:lpstr>LCD pixels</vt:lpstr>
      <vt:lpstr>Liquid crystal character displays</vt:lpstr>
      <vt:lpstr>HD44780 programming interface</vt:lpstr>
      <vt:lpstr>HD44780 signals</vt:lpstr>
      <vt:lpstr>Write/read registers </vt:lpstr>
      <vt:lpstr>PowerPoint 簡報</vt:lpstr>
      <vt:lpstr>Using QC1602A LCD display</vt:lpstr>
      <vt:lpstr>Using QC1602A LCD display</vt:lpstr>
      <vt:lpstr>PowerPoint 簡報</vt:lpstr>
      <vt:lpstr>QC1602A LCD pins</vt:lpstr>
      <vt:lpstr>QC1602A programming</vt:lpstr>
      <vt:lpstr>K66F to QC1602A connections </vt:lpstr>
      <vt:lpstr>Code structure for LCD display</vt:lpstr>
      <vt:lpstr>Homemade QC1602A LCD code: lcd.h</vt:lpstr>
      <vt:lpstr>Initializing the display</vt:lpstr>
      <vt:lpstr>Function mode</vt:lpstr>
      <vt:lpstr>Display mode</vt:lpstr>
      <vt:lpstr>Clear display</vt:lpstr>
      <vt:lpstr>Display characters</vt:lpstr>
      <vt:lpstr>Homemade HD44780 LCD: lcd.cpp --- LCD_init()</vt:lpstr>
      <vt:lpstr>Homemade HD44780 LCD: lcd.cpp --- LCD_init()</vt:lpstr>
      <vt:lpstr>Homemade HD44780 LCD: lcd.cpp --- toggle_enable() </vt:lpstr>
      <vt:lpstr>Homemade HD44780 LCD: lcd.cpp --- display_to_LCD()</vt:lpstr>
      <vt:lpstr>Homemade HD44780 LCD: lcd.cpp --- set_location()</vt:lpstr>
      <vt:lpstr>Homemade HD44780 LCD: main.cpp</vt:lpstr>
      <vt:lpstr>mbed TextLCD library</vt:lpstr>
      <vt:lpstr>mbed TextLCD library</vt:lpstr>
      <vt:lpstr>Import mbed TextLCD library</vt:lpstr>
      <vt:lpstr>Another mbed TextLCD example</vt:lpstr>
      <vt:lpstr>mbed TextLCD example to display ADC values</vt:lpstr>
      <vt:lpstr>Color LCD display --- 4D Systems uLCD-144-G2 </vt:lpstr>
      <vt:lpstr>Color LCD display --- 4D Systems uLCD-144-G2 </vt:lpstr>
      <vt:lpstr>PowerPoint 簡報</vt:lpstr>
      <vt:lpstr>PowerPoint 簡報</vt:lpstr>
      <vt:lpstr>mbed Library for uLCD-144-G2 </vt:lpstr>
      <vt:lpstr>4DGL-uLCD-SE library commands </vt:lpstr>
      <vt:lpstr>PowerPoint 簡報</vt:lpstr>
      <vt:lpstr>PowerPoint 簡報</vt:lpstr>
      <vt:lpstr>PowerPoint 簡報</vt:lpstr>
      <vt:lpstr>Example : Hello uLCD </vt:lpstr>
      <vt:lpstr>Example : Countdown </vt:lpstr>
      <vt:lpstr>Demo and Checkpoints</vt:lpstr>
      <vt:lpstr>Chapter Review</vt:lpstr>
    </vt:vector>
  </TitlesOfParts>
  <Company>EE NTHU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EE6470 Course Introduction</dc:title>
  <dc:subject/>
  <dc:creator>Jing-Jia Liou</dc:creator>
  <cp:keywords/>
  <dc:description/>
  <cp:lastModifiedBy>teacher</cp:lastModifiedBy>
  <cp:revision>1153</cp:revision>
  <cp:lastPrinted>2016-09-10T01:08:14Z</cp:lastPrinted>
  <dcterms:created xsi:type="dcterms:W3CDTF">1999-03-09T06:40:43Z</dcterms:created>
  <dcterms:modified xsi:type="dcterms:W3CDTF">2019-03-26T06:20:15Z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2</vt:i4>
  </property>
  <property fmtid="{D5CDD505-2E9C-101B-9397-08002B2CF9AE}" pid="3" name="GraphicType">
    <vt:i4>1</vt:i4>
  </property>
  <property fmtid="{D5CDD505-2E9C-101B-9397-08002B2CF9AE}" pid="4" name="Compression">
    <vt:i4>100</vt:i4>
  </property>
  <property fmtid="{D5CDD505-2E9C-101B-9397-08002B2CF9AE}" pid="5" name="ScreenSize">
    <vt:i4>4</vt:i4>
  </property>
  <property fmtid="{D5CDD505-2E9C-101B-9397-08002B2CF9AE}" pid="6" name="ScreenUsage">
    <vt:i4>1</vt:i4>
  </property>
  <property fmtid="{D5CDD505-2E9C-101B-9397-08002B2CF9AE}" pid="7" name="MailAddress">
    <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2</vt:i4>
  </property>
  <property fmtid="{D5CDD505-2E9C-101B-9397-08002B2CF9AE}" pid="21" name="OutputDir">
    <vt:lpwstr>C:\WINNT\Profiles\sy.huang\桌面\Shi-Yu\PowerPoint\SRAM-BIST</vt:lpwstr>
  </property>
  <property fmtid="{D5CDD505-2E9C-101B-9397-08002B2CF9AE}" pid="22" name="EncodingType">
    <vt:i4>-99</vt:i4>
  </property>
</Properties>
</file>