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4"/>
  </p:notesMasterIdLst>
  <p:handoutMasterIdLst>
    <p:handoutMasterId r:id="rId25"/>
  </p:handoutMasterIdLst>
  <p:sldIdLst>
    <p:sldId id="529" r:id="rId2"/>
    <p:sldId id="555" r:id="rId3"/>
    <p:sldId id="556" r:id="rId4"/>
    <p:sldId id="537" r:id="rId5"/>
    <p:sldId id="539" r:id="rId6"/>
    <p:sldId id="557" r:id="rId7"/>
    <p:sldId id="558" r:id="rId8"/>
    <p:sldId id="559" r:id="rId9"/>
    <p:sldId id="540" r:id="rId10"/>
    <p:sldId id="542" r:id="rId11"/>
    <p:sldId id="543" r:id="rId12"/>
    <p:sldId id="544" r:id="rId13"/>
    <p:sldId id="545" r:id="rId14"/>
    <p:sldId id="546" r:id="rId15"/>
    <p:sldId id="547" r:id="rId16"/>
    <p:sldId id="548" r:id="rId17"/>
    <p:sldId id="549" r:id="rId18"/>
    <p:sldId id="550" r:id="rId19"/>
    <p:sldId id="551" r:id="rId20"/>
    <p:sldId id="553" r:id="rId21"/>
    <p:sldId id="554" r:id="rId22"/>
    <p:sldId id="530" r:id="rId23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1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CCFFCC"/>
    <a:srgbClr val="008000"/>
    <a:srgbClr val="FFFF66"/>
    <a:srgbClr val="A1F4F9"/>
    <a:srgbClr val="FFCC66"/>
    <a:srgbClr val="0066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2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232" y="48"/>
      </p:cViewPr>
      <p:guideLst>
        <p:guide orient="horz" pos="4319"/>
        <p:guide pos="1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128" y="9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t" anchorCtr="0" compatLnSpc="1">
            <a:prstTxWarp prst="textNoShape">
              <a:avLst/>
            </a:prstTxWarp>
          </a:bodyPr>
          <a:lstStyle>
            <a:lvl1pPr defTabSz="975772" eaLnBrk="0" hangingPunct="0">
              <a:defRPr sz="1100" i="1"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-1588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t" anchorCtr="0" compatLnSpc="1">
            <a:prstTxWarp prst="textNoShape">
              <a:avLst/>
            </a:prstTxWarp>
          </a:bodyPr>
          <a:lstStyle>
            <a:lvl1pPr algn="r" defTabSz="975772" eaLnBrk="0" hangingPunct="0">
              <a:defRPr sz="1100" i="1"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b" anchorCtr="0" compatLnSpc="1">
            <a:prstTxWarp prst="textNoShape">
              <a:avLst/>
            </a:prstTxWarp>
          </a:bodyPr>
          <a:lstStyle>
            <a:lvl1pPr defTabSz="975772" eaLnBrk="0" hangingPunct="0">
              <a:defRPr sz="1100" i="1"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b" anchorCtr="0" compatLnSpc="1">
            <a:prstTxWarp prst="textNoShape">
              <a:avLst/>
            </a:prstTxWarp>
          </a:bodyPr>
          <a:lstStyle>
            <a:lvl1pPr algn="r" defTabSz="974725" eaLnBrk="0" hangingPunct="0">
              <a:defRPr sz="1100" i="1">
                <a:latin typeface="新細明體" panose="02020500000000000000" pitchFamily="18" charset="-120"/>
              </a:defRPr>
            </a:lvl1pPr>
          </a:lstStyle>
          <a:p>
            <a:fld id="{4DCB05EC-3C53-4965-B7E4-41BF73EFAE8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9685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t" anchorCtr="0" compatLnSpc="1">
            <a:prstTxWarp prst="textNoShape">
              <a:avLst/>
            </a:prstTxWarp>
          </a:bodyPr>
          <a:lstStyle>
            <a:lvl1pPr defTabSz="812310">
              <a:defRPr sz="1100" i="1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-1588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t" anchorCtr="0" compatLnSpc="1">
            <a:prstTxWarp prst="textNoShape">
              <a:avLst/>
            </a:prstTxWarp>
          </a:bodyPr>
          <a:lstStyle>
            <a:lvl1pPr algn="r" defTabSz="812310">
              <a:defRPr sz="1100" i="1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b" anchorCtr="0" compatLnSpc="1">
            <a:prstTxWarp prst="textNoShape">
              <a:avLst/>
            </a:prstTxWarp>
          </a:bodyPr>
          <a:lstStyle>
            <a:lvl1pPr defTabSz="812310">
              <a:defRPr sz="1100" i="1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b" anchorCtr="0" compatLnSpc="1">
            <a:prstTxWarp prst="textNoShape">
              <a:avLst/>
            </a:prstTxWarp>
          </a:bodyPr>
          <a:lstStyle>
            <a:lvl1pPr algn="r" defTabSz="811213">
              <a:defRPr sz="1100" i="1">
                <a:latin typeface="Times New Roman" panose="02020603050405020304" pitchFamily="18" charset="0"/>
              </a:defRPr>
            </a:lvl1pPr>
          </a:lstStyle>
          <a:p>
            <a:fld id="{8079D710-78E2-487A-8580-E52430C6CA23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860925"/>
            <a:ext cx="5210175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97" tIns="49049" rIns="98097" bIns="490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1741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4700"/>
            <a:ext cx="5100638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82828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pitchFamily="18" charset="-12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pitchFamily="18" charset="-12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pitchFamily="18" charset="-12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pitchFamily="18" charset="-12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pitchFamily="18" charset="-12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1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811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811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811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811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0C2921D-1C75-4802-9B8E-43C1B9A6CB81}" type="slidenum">
              <a:rPr lang="en-US" altLang="zh-TW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6288"/>
            <a:ext cx="5095875" cy="3822700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37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9023" tIns="49510" rIns="99023" bIns="49510"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9146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223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2223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7CBA6-001F-4E4D-90E7-E0FC8AF0C3A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232794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57EBE-C32C-48D9-BAF2-7F0FA503B24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670382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10B95-0051-4E07-8EA8-F78926081A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2590114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12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1999/3/25</a:t>
            </a:r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298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0B0A6-70CB-4CB1-BAEB-8949881E3F4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5259108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AE558-932A-4C57-9E3B-FD47B70A3CB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1908695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19773-172D-46B1-A941-DE87E8BDF7F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9138860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F2FB6-9350-48D9-A1D3-2E323FD565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8647844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312AF-E6F4-431C-B9AC-048D4B98879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305058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CF318-6A3F-42A9-A5DD-6C91F4F9489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115575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C1523-E38B-4CD8-ACD1-AAC9C033023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5352487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BB1C0-C603-4545-ACFB-4E2013946E6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8044834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8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222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2222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2222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fld id="{74B5EFA8-F4E0-4948-8B4C-31C25522AA9A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22208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4" r:id="rId12"/>
  </p:sldLayoutIdLst>
  <p:transition spd="med">
    <p:dissolv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e.nthu.edu.tw/ee240500/mbed-lab-3-analog-input.html#id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e.nthu.edu.tw/ee240500/mbed-lab-3-analog-input.html#id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e.nthu.edu.tw/ee240500/mbed-lab-3-analog-input.html#id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e.nthu.edu.tw/ee240500/mbed-lab-3-analog-input.html#id1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e.nthu.edu.tw/ee240500/mbed-lab-3-analog-input.html#id1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e.nthu.edu.tw/ee240500/mbed-lab-3-analog-input.html#id1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8"/>
          <p:cNvSpPr>
            <a:spLocks noChangeArrowheads="1"/>
          </p:cNvSpPr>
          <p:nvPr/>
        </p:nvSpPr>
        <p:spPr bwMode="auto">
          <a:xfrm>
            <a:off x="684213" y="5453063"/>
            <a:ext cx="7991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 sz="1600" b="1" i="1"/>
          </a:p>
        </p:txBody>
      </p:sp>
      <p:sp>
        <p:nvSpPr>
          <p:cNvPr id="3076" name="Rectangle 104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Chapter 5: Analog Input</a:t>
            </a:r>
          </a:p>
        </p:txBody>
      </p:sp>
      <p:sp>
        <p:nvSpPr>
          <p:cNvPr id="3077" name="Rectangle 1048"/>
          <p:cNvSpPr>
            <a:spLocks noGrp="1" noChangeArrowheads="1"/>
          </p:cNvSpPr>
          <p:nvPr>
            <p:ph type="subTitle" idx="1"/>
          </p:nvPr>
        </p:nvSpPr>
        <p:spPr>
          <a:xfrm>
            <a:off x="657225" y="3049588"/>
            <a:ext cx="6440488" cy="2362200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Arial" panose="020B0604020202020204" pitchFamily="34" charset="0"/>
                <a:ea typeface="DFKai-SB" panose="03000509000000000000" pitchFamily="49" charset="-120"/>
                <a:cs typeface="Arial" panose="020B0604020202020204" pitchFamily="34" charset="0"/>
              </a:rPr>
              <a:t>EE2405</a:t>
            </a:r>
          </a:p>
          <a:p>
            <a:pPr eaLnBrk="1" hangingPunct="1"/>
            <a:r>
              <a:rPr lang="zh-TW" altLang="en-US" dirty="0">
                <a:latin typeface="Arial" panose="020B0604020202020204" pitchFamily="34" charset="0"/>
                <a:ea typeface="DFKai-SB" panose="03000509000000000000" pitchFamily="49" charset="-120"/>
                <a:cs typeface="Arial" panose="020B0604020202020204" pitchFamily="34" charset="0"/>
              </a:rPr>
              <a:t>嵌入式系統與實驗</a:t>
            </a:r>
            <a:endParaRPr lang="en-US" altLang="zh-TW" dirty="0">
              <a:latin typeface="Arial" panose="020B0604020202020204" pitchFamily="34" charset="0"/>
              <a:ea typeface="DFKai-SB" panose="03000509000000000000" pitchFamily="49" charset="-120"/>
              <a:cs typeface="Arial" panose="020B0604020202020204" pitchFamily="34" charset="0"/>
            </a:endParaRPr>
          </a:p>
          <a:p>
            <a:pPr eaLnBrk="1" hangingPunct="1"/>
            <a:r>
              <a:rPr lang="en-US" altLang="zh-TW" dirty="0">
                <a:latin typeface="Arial" panose="020B0604020202020204" pitchFamily="34" charset="0"/>
                <a:ea typeface="DFKai-SB" panose="03000509000000000000" pitchFamily="49" charset="-120"/>
                <a:cs typeface="Arial" panose="020B0604020202020204" pitchFamily="34" charset="0"/>
              </a:rPr>
              <a:t>Embedded System Lab</a:t>
            </a:r>
          </a:p>
        </p:txBody>
      </p:sp>
      <p:pic>
        <p:nvPicPr>
          <p:cNvPr id="3078" name="Picture 1045" descr="nt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3975"/>
            <a:ext cx="8569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1046"/>
          <p:cNvSpPr txBox="1">
            <a:spLocks noChangeArrowheads="1"/>
          </p:cNvSpPr>
          <p:nvPr/>
        </p:nvSpPr>
        <p:spPr bwMode="auto">
          <a:xfrm>
            <a:off x="6372225" y="0"/>
            <a:ext cx="18002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8419" tIns="39209" rIns="78419" bIns="39209">
            <a:spAutoFit/>
          </a:bodyPr>
          <a:lstStyle>
            <a:lvl1pPr defTabSz="7842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7842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7842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7842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7842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3200" b="1" i="1">
                <a:latin typeface="標楷體" panose="03000509000000000000" pitchFamily="65" charset="-120"/>
                <a:ea typeface="標楷體" panose="03000509000000000000" pitchFamily="65" charset="-120"/>
              </a:rPr>
              <a:t>電機系</a:t>
            </a:r>
          </a:p>
        </p:txBody>
      </p:sp>
      <p:sp>
        <p:nvSpPr>
          <p:cNvPr id="7" name="Rectangle 1038"/>
          <p:cNvSpPr>
            <a:spLocks noChangeArrowheads="1"/>
          </p:cNvSpPr>
          <p:nvPr/>
        </p:nvSpPr>
        <p:spPr bwMode="auto">
          <a:xfrm>
            <a:off x="836613" y="5605463"/>
            <a:ext cx="7991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 i="1" dirty="0" smtClean="0"/>
              <a:t>Prepared by:  Prof. Jing-</a:t>
            </a:r>
            <a:r>
              <a:rPr lang="en-US" altLang="zh-TW" sz="1600" b="1" i="1" dirty="0" err="1" smtClean="0"/>
              <a:t>Jia</a:t>
            </a:r>
            <a:r>
              <a:rPr lang="en-US" altLang="zh-TW" sz="1600" b="1" i="1" dirty="0" smtClean="0"/>
              <a:t> Liu</a:t>
            </a:r>
            <a:endParaRPr lang="zh-TW" altLang="zh-TW" sz="1600" b="1" i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B85D529-4849-D74F-ADA6-23A6C82D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ADC Concept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C9C4DF5-BA56-EE46-BF46-48685A90D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spc="10" dirty="0" smtClean="0">
                <a:cs typeface="Arial"/>
              </a:rPr>
              <a:t>If t</a:t>
            </a:r>
            <a:r>
              <a:rPr lang="en-US" altLang="zh-TW" sz="3200" spc="-10" dirty="0" smtClean="0">
                <a:cs typeface="Arial"/>
              </a:rPr>
              <a:t>h</a:t>
            </a:r>
            <a:r>
              <a:rPr lang="en-US" altLang="zh-TW" sz="3200" dirty="0" smtClean="0">
                <a:cs typeface="Arial"/>
              </a:rPr>
              <a:t>e </a:t>
            </a:r>
            <a:r>
              <a:rPr lang="en-US" altLang="zh-TW" sz="3200" spc="-215" dirty="0" smtClean="0">
                <a:cs typeface="Arial"/>
              </a:rPr>
              <a:t> 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c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on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v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e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rs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io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n </a:t>
            </a:r>
            <a:r>
              <a:rPr lang="en-US" altLang="zh-TW" sz="3200" spc="-215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time</a:t>
            </a:r>
            <a:r>
              <a:rPr lang="en-US" altLang="zh-TW" sz="3200" dirty="0">
                <a:cs typeface="Arial"/>
              </a:rPr>
              <a:t> </a:t>
            </a:r>
            <a:r>
              <a:rPr lang="en-US" altLang="zh-TW" sz="3200" spc="-210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o</a:t>
            </a:r>
            <a:r>
              <a:rPr lang="en-US" altLang="zh-TW" sz="3200" dirty="0">
                <a:cs typeface="Arial"/>
              </a:rPr>
              <a:t>f </a:t>
            </a:r>
            <a:r>
              <a:rPr lang="en-US" altLang="zh-TW" sz="3200" spc="-210" dirty="0">
                <a:cs typeface="Arial"/>
              </a:rPr>
              <a:t> </a:t>
            </a:r>
            <a:r>
              <a:rPr lang="en-US" altLang="zh-TW" sz="3200" spc="5" dirty="0">
                <a:cs typeface="Arial"/>
              </a:rPr>
              <a:t>a</a:t>
            </a:r>
            <a:r>
              <a:rPr lang="en-US" altLang="zh-TW" sz="3200" dirty="0">
                <a:cs typeface="Arial"/>
              </a:rPr>
              <a:t>n </a:t>
            </a:r>
            <a:r>
              <a:rPr lang="en-US" altLang="zh-TW" sz="3200" spc="-21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A</a:t>
            </a:r>
            <a:r>
              <a:rPr lang="en-US" altLang="zh-TW" sz="3200" spc="-10" dirty="0">
                <a:cs typeface="Arial"/>
              </a:rPr>
              <a:t>D</a:t>
            </a:r>
            <a:r>
              <a:rPr lang="en-US" altLang="zh-TW" sz="3200" dirty="0">
                <a:cs typeface="Arial"/>
              </a:rPr>
              <a:t>C </a:t>
            </a:r>
            <a:r>
              <a:rPr lang="en-US" altLang="zh-TW" sz="3200" spc="-215" dirty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i</a:t>
            </a:r>
            <a:r>
              <a:rPr lang="en-US" altLang="zh-TW" sz="3200" dirty="0">
                <a:cs typeface="Arial"/>
              </a:rPr>
              <a:t>s </a:t>
            </a:r>
            <a:r>
              <a:rPr lang="en-US" altLang="zh-TW" sz="3200" spc="-21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f</a:t>
            </a:r>
            <a:r>
              <a:rPr lang="en-US" altLang="zh-TW" sz="3200" spc="5" dirty="0">
                <a:cs typeface="Arial"/>
              </a:rPr>
              <a:t>o</a:t>
            </a:r>
            <a:r>
              <a:rPr lang="en-US" altLang="zh-TW" sz="3200" spc="-10" dirty="0">
                <a:cs typeface="Arial"/>
              </a:rPr>
              <a:t>u</a:t>
            </a:r>
            <a:r>
              <a:rPr lang="en-US" altLang="zh-TW" sz="3200" dirty="0">
                <a:cs typeface="Arial"/>
              </a:rPr>
              <a:t>nd </a:t>
            </a:r>
            <a:r>
              <a:rPr lang="en-US" altLang="zh-TW" sz="3200" spc="-21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to </a:t>
            </a:r>
            <a:r>
              <a:rPr lang="en-US" altLang="zh-TW" sz="3200" spc="-21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b</a:t>
            </a:r>
            <a:r>
              <a:rPr lang="en-US" altLang="zh-TW" sz="3200" dirty="0">
                <a:cs typeface="Arial"/>
              </a:rPr>
              <a:t>e </a:t>
            </a:r>
            <a:r>
              <a:rPr lang="en-US" altLang="zh-TW" sz="3200" spc="-215" dirty="0">
                <a:cs typeface="Arial"/>
              </a:rPr>
              <a:t> </a:t>
            </a:r>
            <a:r>
              <a:rPr lang="en-US" altLang="zh-TW" sz="3200" u="sng" spc="-10" dirty="0">
                <a:solidFill>
                  <a:srgbClr val="C00000"/>
                </a:solidFill>
                <a:cs typeface="Arial"/>
              </a:rPr>
              <a:t>5</a:t>
            </a:r>
            <a:r>
              <a:rPr lang="en-US" altLang="zh-TW" sz="3200" u="sng" dirty="0">
                <a:solidFill>
                  <a:srgbClr val="C00000"/>
                </a:solidFill>
                <a:cs typeface="Arial"/>
              </a:rPr>
              <a:t>.0 </a:t>
            </a:r>
            <a:r>
              <a:rPr lang="en-US" altLang="zh-TW" sz="3200" u="sng" spc="-204" dirty="0">
                <a:solidFill>
                  <a:srgbClr val="C00000"/>
                </a:solidFill>
                <a:cs typeface="Arial"/>
              </a:rPr>
              <a:t> </a:t>
            </a:r>
            <a:r>
              <a:rPr lang="en-US" altLang="zh-TW" sz="3200" u="sng" spc="-10" dirty="0">
                <a:solidFill>
                  <a:srgbClr val="C00000"/>
                </a:solidFill>
                <a:cs typeface="Arial"/>
              </a:rPr>
              <a:t>u</a:t>
            </a:r>
            <a:r>
              <a:rPr lang="en-US" altLang="zh-TW" sz="3200" u="sng" spc="10" dirty="0">
                <a:solidFill>
                  <a:srgbClr val="C00000"/>
                </a:solidFill>
                <a:cs typeface="Arial"/>
              </a:rPr>
              <a:t>s</a:t>
            </a:r>
            <a:r>
              <a:rPr lang="en-US" altLang="zh-TW" sz="3200" dirty="0">
                <a:cs typeface="Arial"/>
              </a:rPr>
              <a:t>. </a:t>
            </a:r>
            <a:r>
              <a:rPr lang="en-US" altLang="zh-TW" sz="3200" spc="-220" dirty="0">
                <a:cs typeface="Arial"/>
              </a:rPr>
              <a:t> </a:t>
            </a:r>
            <a:r>
              <a:rPr lang="en-US" altLang="zh-TW" sz="3200" spc="10" dirty="0">
                <a:cs typeface="Arial"/>
              </a:rPr>
              <a:t>T</a:t>
            </a:r>
            <a:r>
              <a:rPr lang="en-US" altLang="zh-TW" sz="3200" spc="-10" dirty="0">
                <a:cs typeface="Arial"/>
              </a:rPr>
              <a:t>h</a:t>
            </a:r>
            <a:r>
              <a:rPr lang="en-US" altLang="zh-TW" sz="3200" dirty="0">
                <a:cs typeface="Arial"/>
              </a:rPr>
              <a:t>e </a:t>
            </a:r>
            <a:r>
              <a:rPr lang="en-US" altLang="zh-TW" sz="3200" spc="-21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A</a:t>
            </a:r>
            <a:r>
              <a:rPr lang="en-US" altLang="zh-TW" sz="3200" spc="-10" dirty="0">
                <a:cs typeface="Arial"/>
              </a:rPr>
              <a:t>D</a:t>
            </a:r>
            <a:r>
              <a:rPr lang="en-US" altLang="zh-TW" sz="3200" dirty="0">
                <a:cs typeface="Arial"/>
              </a:rPr>
              <a:t>C </a:t>
            </a:r>
            <a:r>
              <a:rPr lang="en-US" altLang="zh-TW" sz="3200" spc="-215" dirty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i</a:t>
            </a:r>
            <a:r>
              <a:rPr lang="en-US" altLang="zh-TW" sz="3200" dirty="0">
                <a:cs typeface="Arial"/>
              </a:rPr>
              <a:t>s </a:t>
            </a:r>
            <a:r>
              <a:rPr lang="en-US" altLang="zh-TW" sz="3200" spc="-20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s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t </a:t>
            </a:r>
            <a:r>
              <a:rPr lang="en-US" altLang="zh-TW" sz="3200" spc="-21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to co</a:t>
            </a:r>
            <a:r>
              <a:rPr lang="en-US" altLang="zh-TW" sz="3200" spc="-10" dirty="0">
                <a:cs typeface="Arial"/>
              </a:rPr>
              <a:t>n</a:t>
            </a:r>
            <a:r>
              <a:rPr lang="en-US" altLang="zh-TW" sz="3200" dirty="0">
                <a:cs typeface="Arial"/>
              </a:rPr>
              <a:t>vert </a:t>
            </a:r>
            <a:r>
              <a:rPr lang="en-US" altLang="zh-TW" sz="3200" spc="13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re</a:t>
            </a:r>
            <a:r>
              <a:rPr lang="en-US" altLang="zh-TW" sz="3200" spc="-10" dirty="0">
                <a:cs typeface="Arial"/>
              </a:rPr>
              <a:t>p</a:t>
            </a:r>
            <a:r>
              <a:rPr lang="en-US" altLang="zh-TW" sz="3200" dirty="0">
                <a:cs typeface="Arial"/>
              </a:rPr>
              <a:t>e</a:t>
            </a:r>
            <a:r>
              <a:rPr lang="en-US" altLang="zh-TW" sz="3200" spc="-10" dirty="0">
                <a:cs typeface="Arial"/>
              </a:rPr>
              <a:t>a</a:t>
            </a:r>
            <a:r>
              <a:rPr lang="en-US" altLang="zh-TW" sz="3200" spc="10" dirty="0">
                <a:cs typeface="Arial"/>
              </a:rPr>
              <a:t>t</a:t>
            </a:r>
            <a:r>
              <a:rPr lang="en-US" altLang="zh-TW" sz="3200" dirty="0">
                <a:cs typeface="Arial"/>
              </a:rPr>
              <a:t>e</a:t>
            </a:r>
            <a:r>
              <a:rPr lang="en-US" altLang="zh-TW" sz="3200" spc="-10" dirty="0">
                <a:cs typeface="Arial"/>
              </a:rPr>
              <a:t>d</a:t>
            </a:r>
            <a:r>
              <a:rPr lang="en-US" altLang="zh-TW" sz="3200" spc="5" dirty="0">
                <a:cs typeface="Arial"/>
              </a:rPr>
              <a:t>l</a:t>
            </a:r>
            <a:r>
              <a:rPr lang="en-US" altLang="zh-TW" sz="3200" spc="-145" dirty="0">
                <a:cs typeface="Arial"/>
              </a:rPr>
              <a:t>y</a:t>
            </a:r>
            <a:r>
              <a:rPr lang="en-US" altLang="zh-TW" sz="3200" dirty="0">
                <a:cs typeface="Arial"/>
              </a:rPr>
              <a:t>, </a:t>
            </a:r>
            <a:r>
              <a:rPr lang="en-US" altLang="zh-TW" sz="3200" spc="155" dirty="0">
                <a:cs typeface="Arial"/>
              </a:rPr>
              <a:t> </a:t>
            </a:r>
            <a:r>
              <a:rPr lang="en-US" altLang="zh-TW" sz="3200" spc="-30" dirty="0">
                <a:cs typeface="Arial"/>
              </a:rPr>
              <a:t>w</a:t>
            </a:r>
            <a:r>
              <a:rPr lang="en-US" altLang="zh-TW" sz="3200" dirty="0">
                <a:cs typeface="Arial"/>
              </a:rPr>
              <a:t>i</a:t>
            </a:r>
            <a:r>
              <a:rPr lang="en-US" altLang="zh-TW" sz="3200" spc="10" dirty="0">
                <a:cs typeface="Arial"/>
              </a:rPr>
              <a:t>t</a:t>
            </a:r>
            <a:r>
              <a:rPr lang="en-US" altLang="zh-TW" sz="3200" dirty="0">
                <a:cs typeface="Arial"/>
              </a:rPr>
              <a:t>h </a:t>
            </a:r>
            <a:r>
              <a:rPr lang="en-US" altLang="zh-TW" sz="3200" spc="135" dirty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n</a:t>
            </a:r>
            <a:r>
              <a:rPr lang="en-US" altLang="zh-TW" sz="3200" dirty="0">
                <a:cs typeface="Arial"/>
              </a:rPr>
              <a:t>o </a:t>
            </a:r>
            <a:r>
              <a:rPr lang="en-US" altLang="zh-TW" sz="3200" spc="13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ot</a:t>
            </a:r>
            <a:r>
              <a:rPr lang="en-US" altLang="zh-TW" sz="3200" spc="-10" dirty="0">
                <a:cs typeface="Arial"/>
              </a:rPr>
              <a:t>h</a:t>
            </a:r>
            <a:r>
              <a:rPr lang="en-US" altLang="zh-TW" sz="3200" dirty="0">
                <a:cs typeface="Arial"/>
              </a:rPr>
              <a:t>er </a:t>
            </a:r>
            <a:r>
              <a:rPr lang="en-US" altLang="zh-TW" sz="3200" spc="13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pr</a:t>
            </a:r>
            <a:r>
              <a:rPr lang="en-US" altLang="zh-TW" sz="3200" spc="-10" dirty="0">
                <a:cs typeface="Arial"/>
              </a:rPr>
              <a:t>o</a:t>
            </a:r>
            <a:r>
              <a:rPr lang="en-US" altLang="zh-TW" sz="3200" dirty="0">
                <a:cs typeface="Arial"/>
              </a:rPr>
              <a:t>gr</a:t>
            </a:r>
            <a:r>
              <a:rPr lang="en-US" altLang="zh-TW" sz="3200" spc="-10" dirty="0">
                <a:cs typeface="Arial"/>
              </a:rPr>
              <a:t>a</a:t>
            </a:r>
            <a:r>
              <a:rPr lang="en-US" altLang="zh-TW" sz="3200" spc="10" dirty="0">
                <a:cs typeface="Arial"/>
              </a:rPr>
              <a:t>m</a:t>
            </a:r>
            <a:r>
              <a:rPr lang="en-US" altLang="zh-TW" sz="3200" dirty="0">
                <a:cs typeface="Arial"/>
              </a:rPr>
              <a:t>mi</a:t>
            </a:r>
            <a:r>
              <a:rPr lang="en-US" altLang="zh-TW" sz="3200" spc="-10" dirty="0">
                <a:cs typeface="Arial"/>
              </a:rPr>
              <a:t>n</a:t>
            </a:r>
            <a:r>
              <a:rPr lang="en-US" altLang="zh-TW" sz="3200" dirty="0">
                <a:cs typeface="Arial"/>
              </a:rPr>
              <a:t>g </a:t>
            </a:r>
            <a:r>
              <a:rPr lang="en-US" altLang="zh-TW" sz="3200" spc="13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re</a:t>
            </a:r>
            <a:r>
              <a:rPr lang="en-US" altLang="zh-TW" sz="3200" spc="-10" dirty="0">
                <a:cs typeface="Arial"/>
              </a:rPr>
              <a:t>q</a:t>
            </a:r>
            <a:r>
              <a:rPr lang="en-US" altLang="zh-TW" sz="3200" spc="5" dirty="0">
                <a:cs typeface="Arial"/>
              </a:rPr>
              <a:t>u</a:t>
            </a:r>
            <a:r>
              <a:rPr lang="en-US" altLang="zh-TW" sz="3200" dirty="0">
                <a:cs typeface="Arial"/>
              </a:rPr>
              <a:t>ir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spc="10" dirty="0">
                <a:cs typeface="Arial"/>
              </a:rPr>
              <a:t>m</a:t>
            </a:r>
            <a:r>
              <a:rPr lang="en-US" altLang="zh-TW" sz="3200" dirty="0">
                <a:cs typeface="Arial"/>
              </a:rPr>
              <a:t>e</a:t>
            </a:r>
            <a:r>
              <a:rPr lang="en-US" altLang="zh-TW" sz="3200" spc="-10" dirty="0">
                <a:cs typeface="Arial"/>
              </a:rPr>
              <a:t>n</a:t>
            </a:r>
            <a:r>
              <a:rPr lang="en-US" altLang="zh-TW" sz="3200" dirty="0">
                <a:cs typeface="Arial"/>
              </a:rPr>
              <a:t>t</a:t>
            </a:r>
            <a:r>
              <a:rPr lang="en-US" altLang="zh-TW" sz="3200" spc="5" dirty="0">
                <a:cs typeface="Arial"/>
              </a:rPr>
              <a:t>s</a:t>
            </a:r>
            <a:r>
              <a:rPr lang="en-US" altLang="zh-TW" sz="3200" dirty="0">
                <a:cs typeface="Arial"/>
              </a:rPr>
              <a:t>. </a:t>
            </a:r>
            <a:r>
              <a:rPr lang="en-US" altLang="zh-TW" sz="3200" spc="14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What </a:t>
            </a:r>
            <a:r>
              <a:rPr lang="en-US" altLang="zh-TW" sz="3200" spc="135" dirty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i</a:t>
            </a:r>
            <a:r>
              <a:rPr lang="en-US" altLang="zh-TW" sz="3200" dirty="0">
                <a:cs typeface="Arial"/>
              </a:rPr>
              <a:t>s </a:t>
            </a:r>
            <a:r>
              <a:rPr lang="en-US" altLang="zh-TW" sz="3200" spc="12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the ma</a:t>
            </a:r>
            <a:r>
              <a:rPr lang="en-US" altLang="zh-TW" sz="3200" spc="-20" dirty="0">
                <a:cs typeface="Arial"/>
              </a:rPr>
              <a:t>x</a:t>
            </a:r>
            <a:r>
              <a:rPr lang="en-US" altLang="zh-TW" sz="3200" dirty="0">
                <a:cs typeface="Arial"/>
              </a:rPr>
              <a:t>im</a:t>
            </a:r>
            <a:r>
              <a:rPr lang="en-US" altLang="zh-TW" sz="3200" spc="-10" dirty="0">
                <a:cs typeface="Arial"/>
              </a:rPr>
              <a:t>u</a:t>
            </a:r>
            <a:r>
              <a:rPr lang="en-US" altLang="zh-TW" sz="3200" dirty="0">
                <a:cs typeface="Arial"/>
              </a:rPr>
              <a:t>m</a:t>
            </a:r>
            <a:r>
              <a:rPr lang="en-US" altLang="zh-TW" sz="3200" spc="2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fre</a:t>
            </a:r>
            <a:r>
              <a:rPr lang="en-US" altLang="zh-TW" sz="3200" spc="-10" dirty="0">
                <a:cs typeface="Arial"/>
              </a:rPr>
              <a:t>q</a:t>
            </a:r>
            <a:r>
              <a:rPr lang="en-US" altLang="zh-TW" sz="3200" dirty="0">
                <a:cs typeface="Arial"/>
              </a:rPr>
              <a:t>u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ncy</a:t>
            </a:r>
            <a:r>
              <a:rPr lang="en-US" altLang="zh-TW" sz="3200" spc="10" dirty="0">
                <a:cs typeface="Arial"/>
              </a:rPr>
              <a:t> </a:t>
            </a:r>
            <a:r>
              <a:rPr lang="en-US" altLang="zh-TW" sz="3200" spc="10" dirty="0" smtClean="0">
                <a:cs typeface="Arial"/>
              </a:rPr>
              <a:t>of </a:t>
            </a:r>
            <a:r>
              <a:rPr lang="en-US" altLang="zh-TW" sz="3200" dirty="0" smtClean="0">
                <a:cs typeface="Arial"/>
              </a:rPr>
              <a:t>si</a:t>
            </a:r>
            <a:r>
              <a:rPr lang="en-US" altLang="zh-TW" sz="3200" spc="-10" dirty="0" smtClean="0">
                <a:cs typeface="Arial"/>
              </a:rPr>
              <a:t>g</a:t>
            </a:r>
            <a:r>
              <a:rPr lang="en-US" altLang="zh-TW" sz="3200" dirty="0" smtClean="0">
                <a:cs typeface="Arial"/>
              </a:rPr>
              <a:t>n</a:t>
            </a:r>
            <a:r>
              <a:rPr lang="en-US" altLang="zh-TW" sz="3200" spc="-10" dirty="0" smtClean="0">
                <a:cs typeface="Arial"/>
              </a:rPr>
              <a:t>a</a:t>
            </a:r>
            <a:r>
              <a:rPr lang="en-US" altLang="zh-TW" sz="3200" dirty="0" smtClean="0">
                <a:cs typeface="Arial"/>
              </a:rPr>
              <a:t>l</a:t>
            </a:r>
            <a:r>
              <a:rPr lang="en-US" altLang="zh-TW" sz="3200" spc="10" dirty="0" smtClean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i</a:t>
            </a:r>
            <a:r>
              <a:rPr lang="en-US" altLang="zh-TW" sz="3200" dirty="0">
                <a:cs typeface="Arial"/>
              </a:rPr>
              <a:t>t</a:t>
            </a:r>
            <a:r>
              <a:rPr lang="en-US" altLang="zh-TW" sz="3200" spc="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can</a:t>
            </a:r>
            <a:r>
              <a:rPr lang="en-US" altLang="zh-TW" sz="3200" spc="-1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d</a:t>
            </a:r>
            <a:r>
              <a:rPr lang="en-US" altLang="zh-TW" sz="3200" spc="-10" dirty="0">
                <a:cs typeface="Arial"/>
              </a:rPr>
              <a:t>i</a:t>
            </a:r>
            <a:r>
              <a:rPr lang="en-US" altLang="zh-TW" sz="3200" dirty="0">
                <a:cs typeface="Arial"/>
              </a:rPr>
              <a:t>g</a:t>
            </a:r>
            <a:r>
              <a:rPr lang="en-US" altLang="zh-TW" sz="3200" spc="-10" dirty="0">
                <a:cs typeface="Arial"/>
              </a:rPr>
              <a:t>i</a:t>
            </a:r>
            <a:r>
              <a:rPr lang="en-US" altLang="zh-TW" sz="3200" dirty="0">
                <a:cs typeface="Arial"/>
              </a:rPr>
              <a:t>tize?</a:t>
            </a:r>
            <a:br>
              <a:rPr lang="en-US" altLang="zh-TW" sz="3200" dirty="0">
                <a:cs typeface="Arial"/>
              </a:rPr>
            </a:br>
            <a:r>
              <a:rPr lang="en-US" altLang="zh-TW" sz="3200" dirty="0" smtClean="0">
                <a:cs typeface="Arial"/>
              </a:rPr>
              <a:t>                      </a:t>
            </a:r>
            <a:r>
              <a:rPr lang="en-US" altLang="zh-TW" sz="2800" dirty="0" smtClean="0">
                <a:cs typeface="Arial"/>
              </a:rPr>
              <a:t>1/5.0us = 200k </a:t>
            </a:r>
            <a:r>
              <a:rPr lang="en-US" altLang="zh-TW" sz="2800" dirty="0">
                <a:cs typeface="Arial"/>
              </a:rPr>
              <a:t>Hz</a:t>
            </a:r>
          </a:p>
          <a:p>
            <a:pPr marL="344487" lvl="1" indent="0" algn="ctr">
              <a:buNone/>
            </a:pPr>
            <a:r>
              <a:rPr lang="en-US" altLang="zh-TW" sz="2800" dirty="0" err="1"/>
              <a:t>f</a:t>
            </a:r>
            <a:r>
              <a:rPr lang="en-US" altLang="zh-TW" sz="2800" baseline="-25000" dirty="0" err="1"/>
              <a:t>s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= 200k </a:t>
            </a:r>
            <a:r>
              <a:rPr lang="en-US" altLang="zh-TW" sz="2800" dirty="0"/>
              <a:t>&gt; 2 </a:t>
            </a:r>
            <a:r>
              <a:rPr lang="en-US" altLang="zh-TW" sz="2800" dirty="0" err="1"/>
              <a:t>f</a:t>
            </a:r>
            <a:r>
              <a:rPr lang="en-US" altLang="zh-TW" sz="2800" baseline="-25000" dirty="0" err="1"/>
              <a:t>max</a:t>
            </a:r>
            <a:r>
              <a:rPr lang="en-US" altLang="zh-TW" sz="2800" baseline="-25000" dirty="0"/>
              <a:t/>
            </a:r>
            <a:br>
              <a:rPr lang="en-US" altLang="zh-TW" sz="2800" baseline="-25000" dirty="0"/>
            </a:br>
            <a:r>
              <a:rPr lang="en-US" altLang="zh-TW" sz="2800" baseline="-25000" dirty="0" smtClean="0"/>
              <a:t> </a:t>
            </a:r>
            <a:r>
              <a:rPr lang="en-US" altLang="zh-TW" sz="2800" b="1" dirty="0" smtClean="0"/>
              <a:t>∴ </a:t>
            </a:r>
            <a:r>
              <a:rPr lang="en-US" altLang="zh-TW" sz="2800" baseline="-25000" dirty="0" smtClean="0"/>
              <a:t> </a:t>
            </a:r>
            <a:r>
              <a:rPr lang="en-US" altLang="zh-TW" sz="2800" b="1" dirty="0" err="1" smtClean="0">
                <a:solidFill>
                  <a:srgbClr val="C00000"/>
                </a:solidFill>
              </a:rPr>
              <a:t>f</a:t>
            </a:r>
            <a:r>
              <a:rPr lang="en-US" altLang="zh-TW" sz="2800" b="1" baseline="-25000" dirty="0" err="1" smtClean="0">
                <a:solidFill>
                  <a:srgbClr val="C00000"/>
                </a:solidFill>
              </a:rPr>
              <a:t>max</a:t>
            </a:r>
            <a:r>
              <a:rPr lang="en-US" altLang="zh-TW" sz="2800" b="1" baseline="-25000" dirty="0" smtClean="0">
                <a:solidFill>
                  <a:srgbClr val="C00000"/>
                </a:solidFill>
              </a:rPr>
              <a:t> </a:t>
            </a:r>
            <a:r>
              <a:rPr lang="en-US" altLang="zh-TW" sz="2800" b="1" dirty="0">
                <a:solidFill>
                  <a:srgbClr val="C00000"/>
                </a:solidFill>
              </a:rPr>
              <a:t>&lt; 100k </a:t>
            </a:r>
            <a:endParaRPr lang="en-US" altLang="zh-TW" sz="2800" b="1" dirty="0">
              <a:solidFill>
                <a:srgbClr val="C00000"/>
              </a:solidFill>
              <a:cs typeface="Arial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5ACC1CDB-8933-3447-B859-F0783C66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68527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81F7931-A61B-BB40-A3A0-FF506836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Consolas" panose="020B0609020204030204" pitchFamily="49" charset="0"/>
                <a:cs typeface="Consolas" panose="020B0609020204030204" pitchFamily="49" charset="0"/>
              </a:rPr>
              <a:t>AnalogIn</a:t>
            </a:r>
            <a:endParaRPr kumimoji="1" lang="zh-TW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56CF951-1FCA-164D-A9DC-A4BF12867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6203"/>
            <a:ext cx="8229600" cy="2659225"/>
          </a:xfrm>
        </p:spPr>
        <p:txBody>
          <a:bodyPr/>
          <a:lstStyle/>
          <a:p>
            <a:r>
              <a:rPr lang="en-US" altLang="zh-TW" sz="2400" dirty="0">
                <a:cs typeface="Arial"/>
              </a:rPr>
              <a:t>K66F has two on-chip ADCs </a:t>
            </a:r>
            <a:r>
              <a:rPr lang="en-US" altLang="zh-TW" sz="2400" dirty="0" smtClean="0">
                <a:cs typeface="Arial"/>
              </a:rPr>
              <a:t>(ADC0 and ADC1) </a:t>
            </a:r>
          </a:p>
          <a:p>
            <a:pPr lvl="1"/>
            <a:r>
              <a:rPr lang="en-US" altLang="zh-TW" sz="2000" dirty="0" smtClean="0">
                <a:cs typeface="Arial"/>
              </a:rPr>
              <a:t>Providing </a:t>
            </a:r>
            <a:r>
              <a:rPr lang="en-US" altLang="zh-TW" sz="2000" dirty="0" err="1" smtClean="0">
                <a:cs typeface="Arial"/>
              </a:rPr>
              <a:t>upto</a:t>
            </a:r>
            <a:r>
              <a:rPr lang="en-US" altLang="zh-TW" sz="2000" dirty="0" smtClean="0">
                <a:cs typeface="Arial"/>
              </a:rPr>
              <a:t> 4-pairs of differential and 24 single-ended analog inputs.</a:t>
            </a:r>
          </a:p>
          <a:p>
            <a:pPr lvl="1"/>
            <a:r>
              <a:rPr lang="en-US" altLang="zh-TW" sz="2000" dirty="0"/>
              <a:t>Linear successive approximation algorithm with up to 16-bit resolution</a:t>
            </a:r>
            <a:endParaRPr lang="en-US" altLang="zh-TW" sz="2000" dirty="0" smtClean="0">
              <a:cs typeface="Arial"/>
            </a:endParaRPr>
          </a:p>
          <a:p>
            <a:r>
              <a:rPr lang="en-US" altLang="zh-TW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Mbed</a:t>
            </a:r>
            <a:r>
              <a:rPr lang="en-US" altLang="zh-TW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offers ADC API: </a:t>
            </a:r>
            <a:r>
              <a:rPr lang="en-US" altLang="zh-TW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AnalogIn</a:t>
            </a:r>
            <a:endParaRPr lang="en-US" altLang="zh-TW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TW" sz="2400" dirty="0" err="1" smtClean="0">
                <a:solidFill>
                  <a:srgbClr val="0033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AnalogIn</a:t>
            </a:r>
            <a:r>
              <a:rPr lang="en-US" altLang="zh-TW" sz="2400" dirty="0" smtClean="0">
                <a:solidFill>
                  <a:srgbClr val="0033CC"/>
                </a:solidFill>
              </a:rPr>
              <a:t> </a:t>
            </a:r>
            <a:r>
              <a:rPr lang="en-US" altLang="zh-TW" sz="2400" dirty="0">
                <a:solidFill>
                  <a:srgbClr val="0033CC"/>
                </a:solidFill>
              </a:rPr>
              <a:t>API</a:t>
            </a:r>
            <a:endParaRPr kumimoji="1" lang="zh-TW" altLang="en-US" sz="2400" dirty="0">
              <a:solidFill>
                <a:srgbClr val="0033CC"/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A73D0DA-6E4D-EF4B-90EA-1EC83106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11</a:t>
            </a:fld>
            <a:endParaRPr lang="en-US" altLang="zh-TW"/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xmlns="" id="{0A989766-F16B-9549-8E3F-D76715E34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66751"/>
              </p:ext>
            </p:extLst>
          </p:nvPr>
        </p:nvGraphicFramePr>
        <p:xfrm>
          <a:off x="271081" y="4507523"/>
          <a:ext cx="8583175" cy="15239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0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27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053">
                <a:tc>
                  <a:txBody>
                    <a:bodyPr/>
                    <a:lstStyle/>
                    <a:p>
                      <a:pPr marL="53467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cti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Usa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5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5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5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spc="-10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800" dirty="0">
                        <a:solidFill>
                          <a:srgbClr val="C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Anal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object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onnec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speci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ied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800" b="1" spc="-2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 smtClean="0">
                          <a:latin typeface="Calibri"/>
                          <a:cs typeface="Calibri"/>
                        </a:rPr>
                        <a:t>ad</a:t>
                      </a:r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()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ead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 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np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ol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ag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ep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fl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800" spc="-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(0</a:t>
                      </a:r>
                      <a:r>
                        <a:rPr sz="18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800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06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2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5" dirty="0" smtClean="0">
                          <a:latin typeface="Calibri"/>
                          <a:cs typeface="Calibri"/>
                        </a:rPr>
                        <a:t>ead</a:t>
                      </a:r>
                      <a:r>
                        <a:rPr sz="1800" b="1" spc="-10" dirty="0" smtClean="0">
                          <a:latin typeface="Calibri"/>
                          <a:cs typeface="Calibri"/>
                        </a:rPr>
                        <a:t>_u1</a:t>
                      </a:r>
                      <a:r>
                        <a:rPr sz="1800" b="1" dirty="0" smtClean="0">
                          <a:latin typeface="Calibri"/>
                          <a:cs typeface="Calibri"/>
                        </a:rPr>
                        <a:t>6</a:t>
                      </a:r>
                      <a:r>
                        <a:rPr lang="en-US" sz="1800" b="1" dirty="0" smtClean="0">
                          <a:latin typeface="Calibri"/>
                          <a:cs typeface="Calibri"/>
                        </a:rPr>
                        <a:t>()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ead</a:t>
                      </a:r>
                      <a:r>
                        <a:rPr sz="18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pu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e,</a:t>
                      </a:r>
                      <a:r>
                        <a:rPr sz="18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8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gned</a:t>
                      </a:r>
                      <a:r>
                        <a:rPr sz="18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sh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lang="en-US" altLang="zh-TW"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(0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x0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FFFF)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30485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4D90AD-33F4-CA49-8C18-C517594F3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K66F ADC pin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E91A062-C554-834D-970E-3CBD2E046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03BF3340-C220-3747-8440-D54BAD80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12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D0DB8F0-7E68-A341-B76F-26A08EB5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15" y="1477566"/>
            <a:ext cx="6640577" cy="522803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89B06B0-C15C-9040-803F-5C68EB92F8DA}"/>
              </a:ext>
            </a:extLst>
          </p:cNvPr>
          <p:cNvSpPr/>
          <p:nvPr/>
        </p:nvSpPr>
        <p:spPr bwMode="auto">
          <a:xfrm>
            <a:off x="1421649" y="4419110"/>
            <a:ext cx="1864467" cy="94510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DF5F821-A507-F249-B048-71BC3A494A8D}"/>
              </a:ext>
            </a:extLst>
          </p:cNvPr>
          <p:cNvSpPr/>
          <p:nvPr/>
        </p:nvSpPr>
        <p:spPr>
          <a:xfrm>
            <a:off x="1302534" y="5357826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ADC pins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942AAC8-FDAB-2741-8581-749DD844DB85}"/>
              </a:ext>
            </a:extLst>
          </p:cNvPr>
          <p:cNvSpPr/>
          <p:nvPr/>
        </p:nvSpPr>
        <p:spPr>
          <a:xfrm>
            <a:off x="1324925" y="5857892"/>
            <a:ext cx="631890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16-bit SAR ADCs </a:t>
            </a:r>
            <a:r>
              <a:rPr lang="en-US" altLang="zh-TW" dirty="0"/>
              <a:t>with a multiplexer to select from A0 to A5.</a:t>
            </a:r>
          </a:p>
          <a:p>
            <a:r>
              <a:rPr lang="en-US" altLang="zh-TW" dirty="0"/>
              <a:t>Reference voltage is </a:t>
            </a:r>
            <a:r>
              <a:rPr lang="en-US" altLang="zh-TW" dirty="0">
                <a:solidFill>
                  <a:srgbClr val="0033CC"/>
                </a:solidFill>
              </a:rPr>
              <a:t>3.3V </a:t>
            </a:r>
            <a:r>
              <a:rPr lang="en-US" altLang="zh-TW" dirty="0" err="1">
                <a:solidFill>
                  <a:srgbClr val="0033CC"/>
                </a:solidFill>
              </a:rPr>
              <a:t>Vdd</a:t>
            </a:r>
            <a:r>
              <a:rPr lang="en-US" altLang="zh-TW" dirty="0"/>
              <a:t>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201420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26A673B-7299-1944-8CDE-3AA00F5C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</a:t>
            </a:r>
            <a:r>
              <a:rPr lang="en-US" altLang="zh-TW" spc="-10" dirty="0"/>
              <a:t>i</a:t>
            </a:r>
            <a:r>
              <a:rPr lang="en-US" altLang="zh-TW" dirty="0"/>
              <a:t>sp</a:t>
            </a:r>
            <a:r>
              <a:rPr lang="en-US" altLang="zh-TW" spc="-10" dirty="0"/>
              <a:t>l</a:t>
            </a:r>
            <a:r>
              <a:rPr lang="en-US" altLang="zh-TW" dirty="0"/>
              <a:t>ayi</a:t>
            </a:r>
            <a:r>
              <a:rPr lang="en-US" altLang="zh-TW" spc="-10" dirty="0"/>
              <a:t>n</a:t>
            </a:r>
            <a:r>
              <a:rPr lang="en-US" altLang="zh-TW" dirty="0"/>
              <a:t>g</a:t>
            </a:r>
            <a:r>
              <a:rPr lang="en-US" altLang="zh-TW" spc="50" dirty="0"/>
              <a:t> </a:t>
            </a:r>
            <a:r>
              <a:rPr lang="en-US" altLang="zh-TW" spc="-185" dirty="0"/>
              <a:t>ADC v</a:t>
            </a:r>
            <a:r>
              <a:rPr lang="en-US" altLang="zh-TW" dirty="0"/>
              <a:t>al</a:t>
            </a:r>
            <a:r>
              <a:rPr lang="en-US" altLang="zh-TW" spc="-10" dirty="0"/>
              <a:t>u</a:t>
            </a:r>
            <a:r>
              <a:rPr lang="en-US" altLang="zh-TW" dirty="0"/>
              <a:t>es</a:t>
            </a:r>
            <a:r>
              <a:rPr lang="en-US" altLang="zh-TW" spc="25" dirty="0"/>
              <a:t> </a:t>
            </a:r>
            <a:r>
              <a:rPr lang="en-US" altLang="zh-TW" dirty="0"/>
              <a:t>on </a:t>
            </a:r>
            <a:r>
              <a:rPr lang="en-US" altLang="zh-TW" spc="5" dirty="0"/>
              <a:t>c</a:t>
            </a:r>
            <a:r>
              <a:rPr lang="en-US" altLang="zh-TW" spc="-10" dirty="0"/>
              <a:t>o</a:t>
            </a:r>
            <a:r>
              <a:rPr lang="en-US" altLang="zh-TW" dirty="0"/>
              <a:t>mputer screen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394E8AE-8698-3F4C-9885-8534AD589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008000"/>
                </a:solidFill>
                <a:latin typeface="Consolas" panose="020B0609020204030204" pitchFamily="49" charset="0"/>
              </a:rPr>
              <a:t>/*Program Example 5.4: Reads input voltage through the ADC, and transfers to PC terminal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8000"/>
                </a:solidFill>
                <a:latin typeface="Consolas" panose="020B0609020204030204" pitchFamily="49" charset="0"/>
              </a:rPr>
              <a:t>*/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804000"/>
                </a:solidFill>
                <a:latin typeface="Consolas" panose="020B0609020204030204" pitchFamily="49" charset="0"/>
              </a:rPr>
              <a:t>#include "</a:t>
            </a:r>
            <a:r>
              <a:rPr lang="en-US" altLang="zh-TW" dirty="0" err="1">
                <a:solidFill>
                  <a:srgbClr val="804000"/>
                </a:solidFill>
                <a:latin typeface="Consolas" panose="020B0609020204030204" pitchFamily="49" charset="0"/>
              </a:rPr>
              <a:t>mbed.h</a:t>
            </a:r>
            <a:r>
              <a:rPr lang="en-US" altLang="zh-TW" dirty="0">
                <a:solidFill>
                  <a:srgbClr val="804000"/>
                </a:solidFill>
                <a:latin typeface="Consolas" panose="020B0609020204030204" pitchFamily="49" charset="0"/>
              </a:rPr>
              <a:t>" </a:t>
            </a:r>
          </a:p>
          <a:p>
            <a:pPr marL="0" indent="0">
              <a:buNone/>
            </a:pPr>
            <a:endParaRPr lang="en-US" altLang="zh-TW" dirty="0">
              <a:solidFill>
                <a:srgbClr val="804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Serial pc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USBTX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,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USBRX 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008000"/>
                </a:solidFill>
                <a:latin typeface="Consolas" panose="020B0609020204030204" pitchFamily="49" charset="0"/>
              </a:rPr>
              <a:t>//Enable serial port which links to USB </a:t>
            </a:r>
          </a:p>
          <a:p>
            <a:pPr marL="0" indent="0">
              <a:buNone/>
            </a:pPr>
            <a:r>
              <a:rPr lang="en-US" altLang="zh-TW" dirty="0" err="1">
                <a:solidFill>
                  <a:srgbClr val="000000"/>
                </a:solidFill>
                <a:latin typeface="Consolas" panose="020B0609020204030204" pitchFamily="49" charset="0"/>
              </a:rPr>
              <a:t>AnalogIn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Ain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A0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8000FF"/>
                </a:solidFill>
                <a:latin typeface="Consolas" panose="020B0609020204030204" pitchFamily="49" charset="0"/>
              </a:rPr>
              <a:t>float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dirty="0" err="1">
                <a:solidFill>
                  <a:srgbClr val="000000"/>
                </a:solidFill>
                <a:latin typeface="Consolas" panose="020B0609020204030204" pitchFamily="49" charset="0"/>
              </a:rPr>
              <a:t>ADCdata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dirty="0" err="1">
                <a:solidFill>
                  <a:srgbClr val="8000FF"/>
                </a:solidFill>
                <a:latin typeface="Consolas" panose="020B0609020204030204" pitchFamily="49" charset="0"/>
              </a:rPr>
              <a:t>int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main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(){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00FF"/>
                </a:solidFill>
                <a:latin typeface="Consolas" panose="020B0609020204030204" pitchFamily="49" charset="0"/>
              </a:rPr>
              <a:t>	while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){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	   </a:t>
            </a:r>
            <a:r>
              <a:rPr lang="en-US" altLang="zh-TW" dirty="0" err="1">
                <a:solidFill>
                  <a:srgbClr val="000000"/>
                </a:solidFill>
                <a:latin typeface="Consolas" panose="020B0609020204030204" pitchFamily="49" charset="0"/>
              </a:rPr>
              <a:t>ADCdata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=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Ain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008000"/>
                </a:solidFill>
                <a:latin typeface="Consolas" panose="020B0609020204030204" pitchFamily="49" charset="0"/>
              </a:rPr>
              <a:t>//send an opening text message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	   wait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0.5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	   </a:t>
            </a:r>
            <a:r>
              <a:rPr lang="en-US" altLang="zh-TW" dirty="0" err="1">
                <a:solidFill>
                  <a:srgbClr val="000000"/>
                </a:solidFill>
                <a:latin typeface="Consolas" panose="020B0609020204030204" pitchFamily="49" charset="0"/>
              </a:rPr>
              <a:t>pc</a:t>
            </a:r>
            <a:r>
              <a:rPr lang="en-US" altLang="zh-TW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.</a:t>
            </a:r>
            <a:r>
              <a:rPr lang="en-US" altLang="zh-TW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dirty="0">
                <a:solidFill>
                  <a:srgbClr val="808080"/>
                </a:solidFill>
                <a:latin typeface="Consolas" panose="020B0609020204030204" pitchFamily="49" charset="0"/>
              </a:rPr>
              <a:t>"%1.3f\r\n"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,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dirty="0" err="1">
                <a:solidFill>
                  <a:srgbClr val="000000"/>
                </a:solidFill>
                <a:latin typeface="Consolas" panose="020B0609020204030204" pitchFamily="49" charset="0"/>
              </a:rPr>
              <a:t>ADCdata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	   </a:t>
            </a:r>
            <a:r>
              <a:rPr lang="en-US" altLang="zh-TW" dirty="0">
                <a:solidFill>
                  <a:srgbClr val="008000"/>
                </a:solidFill>
                <a:latin typeface="Consolas" panose="020B0609020204030204" pitchFamily="49" charset="0"/>
              </a:rPr>
              <a:t>//send data to the terminal 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	}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}</a:t>
            </a:r>
            <a:endParaRPr lang="en-US" altLang="zh-TW" dirty="0"/>
          </a:p>
          <a:p>
            <a:pPr marL="0" indent="0">
              <a:buNone/>
            </a:pP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84C9CDCF-3A3B-E740-9F31-EE47C56F4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13</a:t>
            </a:fld>
            <a:endParaRPr lang="en-US" altLang="zh-TW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FAF6A69-77D6-B742-AEFA-FEF82E1ADB36}"/>
              </a:ext>
            </a:extLst>
          </p:cNvPr>
          <p:cNvSpPr/>
          <p:nvPr/>
        </p:nvSpPr>
        <p:spPr>
          <a:xfrm>
            <a:off x="457200" y="6233274"/>
            <a:ext cx="77360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b="1" spc="-10" dirty="0" err="1">
                <a:latin typeface="Arial"/>
                <a:cs typeface="Arial"/>
              </a:rPr>
              <a:t>p</a:t>
            </a:r>
            <a:r>
              <a:rPr lang="en-US" altLang="zh-TW" b="1" dirty="0" err="1">
                <a:latin typeface="Arial"/>
                <a:cs typeface="Arial"/>
              </a:rPr>
              <a:t>r</a:t>
            </a:r>
            <a:r>
              <a:rPr lang="en-US" altLang="zh-TW" b="1" spc="-5" dirty="0" err="1">
                <a:latin typeface="Arial"/>
                <a:cs typeface="Arial"/>
              </a:rPr>
              <a:t>int</a:t>
            </a:r>
            <a:r>
              <a:rPr lang="en-US" altLang="zh-TW" b="1" spc="-10" dirty="0" err="1">
                <a:latin typeface="Arial"/>
                <a:cs typeface="Arial"/>
              </a:rPr>
              <a:t>f</a:t>
            </a:r>
            <a:r>
              <a:rPr lang="en-US" altLang="zh-TW" b="1" spc="-10" dirty="0">
                <a:latin typeface="Arial"/>
                <a:cs typeface="Arial"/>
              </a:rPr>
              <a:t>(</a:t>
            </a:r>
            <a:r>
              <a:rPr lang="en-US" altLang="zh-TW" b="1" spc="90" dirty="0">
                <a:latin typeface="Arial"/>
                <a:cs typeface="Arial"/>
              </a:rPr>
              <a:t> </a:t>
            </a:r>
            <a:r>
              <a:rPr lang="en-US" altLang="zh-TW" b="1" spc="-10" dirty="0">
                <a:latin typeface="Arial"/>
                <a:cs typeface="Arial"/>
              </a:rPr>
              <a:t>)</a:t>
            </a:r>
            <a:r>
              <a:rPr lang="en-US" altLang="zh-TW" b="1" spc="90" dirty="0">
                <a:latin typeface="Arial"/>
                <a:cs typeface="Arial"/>
              </a:rPr>
              <a:t> </a:t>
            </a:r>
            <a:r>
              <a:rPr lang="en-US" altLang="zh-TW" spc="-10" dirty="0">
                <a:latin typeface="Arial"/>
                <a:cs typeface="Arial"/>
              </a:rPr>
              <a:t>fun</a:t>
            </a:r>
            <a:r>
              <a:rPr lang="en-US" altLang="zh-TW" spc="-5" dirty="0">
                <a:latin typeface="Arial"/>
                <a:cs typeface="Arial"/>
              </a:rPr>
              <a:t>c</a:t>
            </a:r>
            <a:r>
              <a:rPr lang="en-US" altLang="zh-TW" spc="-10" dirty="0">
                <a:latin typeface="Arial"/>
                <a:cs typeface="Arial"/>
              </a:rPr>
              <a:t>tion sends data to the remote PC terminal connected by USB.</a:t>
            </a:r>
            <a:r>
              <a:rPr lang="en-US" altLang="zh-TW" spc="75" dirty="0">
                <a:latin typeface="Arial"/>
                <a:cs typeface="Arial"/>
              </a:rPr>
              <a:t> 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 bwMode="auto">
          <a:xfrm>
            <a:off x="457200" y="2920482"/>
            <a:ext cx="8080310" cy="29857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794226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76D7D92-532B-2843-A9A5-C0798701C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Linux terminals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CF3A653-C8F9-4347-934F-E4C449A0F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We can use “screen” command in Linux to display ADC values sent from K66F:</a:t>
            </a:r>
          </a:p>
          <a:p>
            <a:pPr lvl="1"/>
            <a:r>
              <a:rPr lang="en-US" altLang="zh-TW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screen /dev/</a:t>
            </a:r>
            <a:r>
              <a:rPr lang="en-US" altLang="zh-TW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ttyACM</a:t>
            </a:r>
            <a:endParaRPr lang="en-US" altLang="zh-TW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TW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/dev/ttyACM0</a:t>
            </a:r>
            <a:r>
              <a:rPr lang="en-US" altLang="zh-TW" dirty="0">
                <a:solidFill>
                  <a:srgbClr val="0033CC"/>
                </a:solidFill>
              </a:rPr>
              <a:t> </a:t>
            </a:r>
            <a:r>
              <a:rPr lang="en-US" altLang="zh-TW" dirty="0"/>
              <a:t>is the </a:t>
            </a:r>
            <a:r>
              <a:rPr lang="en-US" altLang="zh-TW" dirty="0">
                <a:solidFill>
                  <a:srgbClr val="C00000"/>
                </a:solidFill>
              </a:rPr>
              <a:t>device interface </a:t>
            </a:r>
            <a:r>
              <a:rPr lang="en-US" altLang="zh-TW" dirty="0"/>
              <a:t>in Linux for the </a:t>
            </a:r>
            <a:r>
              <a:rPr lang="en-US" altLang="zh-TW" dirty="0">
                <a:solidFill>
                  <a:srgbClr val="C00000"/>
                </a:solidFill>
              </a:rPr>
              <a:t>USB serial port</a:t>
            </a:r>
            <a:r>
              <a:rPr lang="en-US" altLang="zh-TW" dirty="0"/>
              <a:t> connected to K66F</a:t>
            </a:r>
            <a:endParaRPr kumimoji="1"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4A3B0C21-6F03-B24A-BE37-CC108A267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14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003EBD2D-EB12-2C45-A765-E8E4A5ECA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50" y="4145018"/>
            <a:ext cx="3730574" cy="26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8023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3108172-6878-B240-A1B0-1DFC82C47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/>
              <a:t>Averaging ADC data to filter noise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6CED664-ABB5-4947-B6AD-03F618A8D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>
                <a:cs typeface="Arial"/>
              </a:rPr>
              <a:t>A</a:t>
            </a:r>
            <a:r>
              <a:rPr lang="en-US" altLang="zh-TW" sz="3200" spc="3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very</a:t>
            </a:r>
            <a:r>
              <a:rPr lang="en-US" altLang="zh-TW" sz="3200" spc="2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sim</a:t>
            </a:r>
            <a:r>
              <a:rPr lang="en-US" altLang="zh-TW" sz="3200" spc="5" dirty="0">
                <a:cs typeface="Arial"/>
              </a:rPr>
              <a:t>p</a:t>
            </a:r>
            <a:r>
              <a:rPr lang="en-US" altLang="zh-TW" sz="3200" dirty="0">
                <a:cs typeface="Arial"/>
              </a:rPr>
              <a:t>le</a:t>
            </a:r>
            <a:r>
              <a:rPr lang="en-US" altLang="zh-TW" sz="3200" spc="25" dirty="0">
                <a:cs typeface="Arial"/>
              </a:rPr>
              <a:t> </a:t>
            </a:r>
            <a:r>
              <a:rPr lang="en-US" altLang="zh-TW" sz="3200" spc="5" dirty="0">
                <a:cs typeface="Arial"/>
              </a:rPr>
              <a:t>e</a:t>
            </a:r>
            <a:r>
              <a:rPr lang="en-US" altLang="zh-TW" sz="3200" spc="-10" dirty="0">
                <a:cs typeface="Arial"/>
              </a:rPr>
              <a:t>x</a:t>
            </a:r>
            <a:r>
              <a:rPr lang="en-US" altLang="zh-TW" sz="3200" dirty="0">
                <a:cs typeface="Arial"/>
              </a:rPr>
              <a:t>a</a:t>
            </a:r>
            <a:r>
              <a:rPr lang="en-US" altLang="zh-TW" sz="3200" spc="10" dirty="0">
                <a:cs typeface="Arial"/>
              </a:rPr>
              <a:t>m</a:t>
            </a:r>
            <a:r>
              <a:rPr lang="en-US" altLang="zh-TW" sz="3200" dirty="0">
                <a:cs typeface="Arial"/>
              </a:rPr>
              <a:t>p</a:t>
            </a:r>
            <a:r>
              <a:rPr lang="en-US" altLang="zh-TW" sz="3200" spc="-10" dirty="0">
                <a:cs typeface="Arial"/>
              </a:rPr>
              <a:t>l</a:t>
            </a:r>
            <a:r>
              <a:rPr lang="en-US" altLang="zh-TW" sz="3200" dirty="0">
                <a:cs typeface="Arial"/>
              </a:rPr>
              <a:t>e</a:t>
            </a:r>
            <a:r>
              <a:rPr lang="en-US" altLang="zh-TW" sz="3200" spc="25" dirty="0">
                <a:cs typeface="Arial"/>
              </a:rPr>
              <a:t> </a:t>
            </a:r>
            <a:r>
              <a:rPr lang="en-US" altLang="zh-TW" sz="3200" spc="5" dirty="0">
                <a:cs typeface="Arial"/>
              </a:rPr>
              <a:t>of </a:t>
            </a:r>
            <a:r>
              <a:rPr lang="en-US" altLang="zh-TW" sz="3200" dirty="0">
                <a:cs typeface="Arial"/>
              </a:rPr>
              <a:t>d</a:t>
            </a:r>
            <a:r>
              <a:rPr lang="en-US" altLang="zh-TW" sz="3200" spc="-10" dirty="0">
                <a:cs typeface="Arial"/>
              </a:rPr>
              <a:t>i</a:t>
            </a:r>
            <a:r>
              <a:rPr lang="en-US" altLang="zh-TW" sz="3200" dirty="0">
                <a:cs typeface="Arial"/>
              </a:rPr>
              <a:t>g</a:t>
            </a:r>
            <a:r>
              <a:rPr lang="en-US" altLang="zh-TW" sz="3200" spc="-10" dirty="0">
                <a:cs typeface="Arial"/>
              </a:rPr>
              <a:t>i</a:t>
            </a:r>
            <a:r>
              <a:rPr lang="en-US" altLang="zh-TW" sz="3200" dirty="0">
                <a:cs typeface="Arial"/>
              </a:rPr>
              <a:t>tal</a:t>
            </a:r>
            <a:r>
              <a:rPr lang="en-US" altLang="zh-TW" sz="3200" spc="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sig</a:t>
            </a:r>
            <a:r>
              <a:rPr lang="en-US" altLang="zh-TW" sz="3200" spc="-10" dirty="0">
                <a:cs typeface="Arial"/>
              </a:rPr>
              <a:t>n</a:t>
            </a:r>
            <a:r>
              <a:rPr lang="en-US" altLang="zh-TW" sz="3200" dirty="0">
                <a:cs typeface="Arial"/>
              </a:rPr>
              <a:t>al</a:t>
            </a:r>
            <a:r>
              <a:rPr lang="en-US" altLang="zh-TW" sz="3200" spc="1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processi</a:t>
            </a:r>
            <a:r>
              <a:rPr lang="en-US" altLang="zh-TW" sz="3200" spc="-10" dirty="0">
                <a:cs typeface="Arial"/>
              </a:rPr>
              <a:t>n</a:t>
            </a:r>
            <a:r>
              <a:rPr lang="en-US" altLang="zh-TW" sz="3200" spc="-20" dirty="0">
                <a:cs typeface="Arial"/>
              </a:rPr>
              <a:t>g</a:t>
            </a:r>
            <a:r>
              <a:rPr lang="en-US" altLang="zh-TW" sz="3200" dirty="0">
                <a:cs typeface="Arial"/>
              </a:rPr>
              <a:t>.</a:t>
            </a:r>
          </a:p>
          <a:p>
            <a:r>
              <a:rPr lang="en-US" altLang="zh-TW" sz="3200" dirty="0">
                <a:cs typeface="Arial"/>
              </a:rPr>
              <a:t>Other filters can be applied</a:t>
            </a:r>
          </a:p>
          <a:p>
            <a:endParaRPr lang="en-US" altLang="zh-TW" sz="3200" dirty="0">
              <a:cs typeface="Arial"/>
            </a:endParaRPr>
          </a:p>
          <a:p>
            <a:pPr marL="349250" lvl="1" indent="0">
              <a:buNone/>
            </a:pPr>
            <a:r>
              <a:rPr lang="en-US" altLang="zh-TW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ADCdata</a:t>
            </a:r>
            <a:r>
              <a:rPr lang="en-US" altLang="zh-TW" sz="20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=</a:t>
            </a:r>
            <a:r>
              <a:rPr lang="en-US" altLang="zh-TW" sz="2000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  <a:r>
              <a:rPr lang="en-US" altLang="zh-TW" sz="20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endParaRPr lang="en-US" altLang="zh-TW" sz="2000" b="1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349250" lvl="1" indent="0">
              <a:buNone/>
            </a:pPr>
            <a:r>
              <a:rPr lang="en-US" altLang="zh-TW" sz="20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altLang="zh-TW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20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2000" dirty="0" err="1">
                <a:solidFill>
                  <a:srgbClr val="8000FF"/>
                </a:solidFill>
                <a:latin typeface="Consolas" panose="020B0609020204030204" pitchFamily="49" charset="0"/>
              </a:rPr>
              <a:t>int</a:t>
            </a:r>
            <a:r>
              <a:rPr lang="en-US" altLang="zh-TW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2000" b="1" dirty="0">
                <a:solidFill>
                  <a:srgbClr val="000080"/>
                </a:solidFill>
                <a:latin typeface="Consolas" panose="020B0609020204030204" pitchFamily="49" charset="0"/>
              </a:rPr>
              <a:t>=</a:t>
            </a:r>
            <a:r>
              <a:rPr lang="en-US" altLang="zh-TW" sz="2000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  <a:r>
              <a:rPr lang="en-US" altLang="zh-TW" sz="2000" b="1" dirty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2000" dirty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2000" b="1" dirty="0">
                <a:solidFill>
                  <a:srgbClr val="000080"/>
                </a:solidFill>
                <a:latin typeface="Consolas" panose="020B0609020204030204" pitchFamily="49" charset="0"/>
              </a:rPr>
              <a:t>&lt;=</a:t>
            </a:r>
            <a:r>
              <a:rPr lang="en-US" altLang="zh-TW" sz="2000" dirty="0">
                <a:solidFill>
                  <a:srgbClr val="FF0000"/>
                </a:solidFill>
                <a:latin typeface="Consolas" panose="020B0609020204030204" pitchFamily="49" charset="0"/>
              </a:rPr>
              <a:t>9</a:t>
            </a:r>
            <a:r>
              <a:rPr lang="en-US" altLang="zh-TW" sz="2000" b="1" dirty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2000" dirty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2000" b="1" dirty="0">
                <a:solidFill>
                  <a:srgbClr val="000080"/>
                </a:solidFill>
                <a:latin typeface="Consolas" panose="020B0609020204030204" pitchFamily="49" charset="0"/>
              </a:rPr>
              <a:t>++)</a:t>
            </a:r>
            <a:r>
              <a:rPr lang="en-US" altLang="zh-TW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2000" b="1" dirty="0">
                <a:solidFill>
                  <a:srgbClr val="000080"/>
                </a:solidFill>
                <a:latin typeface="Consolas" panose="020B0609020204030204" pitchFamily="49" charset="0"/>
              </a:rPr>
              <a:t>{</a:t>
            </a:r>
            <a:r>
              <a:rPr lang="en-US" altLang="zh-TW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349250" lvl="1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zh-TW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ADCdata</a:t>
            </a:r>
            <a:r>
              <a:rPr lang="en-US" altLang="zh-TW" sz="20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=</a:t>
            </a:r>
            <a:r>
              <a:rPr lang="en-US" altLang="zh-TW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ADCdata</a:t>
            </a:r>
            <a:r>
              <a:rPr lang="en-US" altLang="zh-TW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20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+ </a:t>
            </a:r>
            <a:r>
              <a:rPr lang="en-US" altLang="zh-TW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Ain</a:t>
            </a:r>
            <a:r>
              <a:rPr lang="en-US" altLang="zh-TW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20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* </a:t>
            </a:r>
            <a:r>
              <a:rPr lang="en-US" altLang="zh-TW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3.3</a:t>
            </a:r>
            <a:r>
              <a:rPr lang="en-US" altLang="zh-TW" sz="20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20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altLang="zh-TW" sz="2000" dirty="0">
                <a:solidFill>
                  <a:srgbClr val="008000"/>
                </a:solidFill>
                <a:latin typeface="Consolas" panose="020B0609020204030204" pitchFamily="49" charset="0"/>
              </a:rPr>
              <a:t>sum 10 samples </a:t>
            </a:r>
          </a:p>
          <a:p>
            <a:pPr marL="349250" lvl="1" indent="0">
              <a:buNone/>
            </a:pPr>
            <a:r>
              <a:rPr lang="en-US" altLang="zh-TW" sz="2000" b="1" dirty="0">
                <a:solidFill>
                  <a:srgbClr val="000080"/>
                </a:solidFill>
                <a:latin typeface="Consolas" panose="020B0609020204030204" pitchFamily="49" charset="0"/>
              </a:rPr>
              <a:t>}</a:t>
            </a:r>
            <a:r>
              <a:rPr lang="en-US" altLang="zh-TW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349250" lvl="1" indent="0">
              <a:buNone/>
            </a:pPr>
            <a:r>
              <a:rPr lang="en-US" altLang="zh-TW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ADCdata</a:t>
            </a:r>
            <a:r>
              <a:rPr lang="en-US" altLang="zh-TW" sz="20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=</a:t>
            </a:r>
            <a:r>
              <a:rPr lang="en-US" altLang="zh-TW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ADCdata</a:t>
            </a:r>
            <a:r>
              <a:rPr lang="en-US" altLang="zh-TW" sz="20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/</a:t>
            </a:r>
            <a:r>
              <a:rPr lang="en-US" altLang="zh-TW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10.0</a:t>
            </a:r>
            <a:r>
              <a:rPr lang="en-US" altLang="zh-TW" sz="20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20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altLang="zh-TW" sz="2000" dirty="0">
                <a:solidFill>
                  <a:srgbClr val="008000"/>
                </a:solidFill>
                <a:latin typeface="Consolas" panose="020B0609020204030204" pitchFamily="49" charset="0"/>
              </a:rPr>
              <a:t>divide by 10 </a:t>
            </a:r>
            <a:endParaRPr lang="en-US" altLang="zh-TW" sz="2000" dirty="0"/>
          </a:p>
          <a:p>
            <a:pPr lvl="1"/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7801A8FB-78FB-524B-9E48-D4F94FCA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381335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>
                <a:hlinkClick r:id="rId2"/>
              </a:rPr>
              <a:t>4.3   Control LED by </a:t>
            </a:r>
            <a:r>
              <a:rPr lang="en-US" altLang="zh-TW" b="0" dirty="0" err="1" smtClean="0">
                <a:hlinkClick r:id="rId2"/>
              </a:rPr>
              <a:t>AnalogOut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16</a:t>
            </a:fld>
            <a:endParaRPr lang="en-US" altLang="zh-TW"/>
          </a:p>
        </p:txBody>
      </p:sp>
      <p:grpSp>
        <p:nvGrpSpPr>
          <p:cNvPr id="39" name="群組 38"/>
          <p:cNvGrpSpPr/>
          <p:nvPr/>
        </p:nvGrpSpPr>
        <p:grpSpPr>
          <a:xfrm>
            <a:off x="323528" y="2121313"/>
            <a:ext cx="8410764" cy="1688685"/>
            <a:chOff x="323528" y="3222329"/>
            <a:chExt cx="8410764" cy="1688685"/>
          </a:xfrm>
        </p:grpSpPr>
        <p:sp>
          <p:nvSpPr>
            <p:cNvPr id="5" name="文字方塊 4"/>
            <p:cNvSpPr txBox="1"/>
            <p:nvPr/>
          </p:nvSpPr>
          <p:spPr>
            <a:xfrm>
              <a:off x="323528" y="3278763"/>
              <a:ext cx="1531188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/>
                <a:t>AWG</a:t>
              </a:r>
            </a:p>
            <a:p>
              <a:pPr algn="ctr"/>
              <a:r>
                <a:rPr lang="en-US" altLang="zh-TW" dirty="0" smtClean="0"/>
                <a:t>by </a:t>
              </a:r>
              <a:r>
                <a:rPr lang="en-US" altLang="zh-TW" dirty="0" err="1" smtClean="0"/>
                <a:t>picoscope</a:t>
              </a:r>
              <a:endParaRPr lang="zh-TW" altLang="en-US" dirty="0"/>
            </a:p>
          </p:txBody>
        </p:sp>
        <p:cxnSp>
          <p:nvCxnSpPr>
            <p:cNvPr id="7" name="直線單箭頭接點 6"/>
            <p:cNvCxnSpPr>
              <a:stCxn id="5" idx="3"/>
            </p:cNvCxnSpPr>
            <p:nvPr/>
          </p:nvCxnSpPr>
          <p:spPr bwMode="auto">
            <a:xfrm flipV="1">
              <a:off x="1854716" y="3601928"/>
              <a:ext cx="701872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1" name="群組 10"/>
            <p:cNvGrpSpPr/>
            <p:nvPr/>
          </p:nvGrpSpPr>
          <p:grpSpPr>
            <a:xfrm>
              <a:off x="2663678" y="3222330"/>
              <a:ext cx="863293" cy="702764"/>
              <a:chOff x="2663678" y="3222330"/>
              <a:chExt cx="863293" cy="702764"/>
            </a:xfrm>
          </p:grpSpPr>
          <p:sp>
            <p:nvSpPr>
              <p:cNvPr id="9" name="直角三角形 8"/>
              <p:cNvSpPr/>
              <p:nvPr/>
            </p:nvSpPr>
            <p:spPr bwMode="auto">
              <a:xfrm rot="2518810">
                <a:off x="2663678" y="3319226"/>
                <a:ext cx="485192" cy="509466"/>
              </a:xfrm>
              <a:prstGeom prst="rtTriangl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 bwMode="auto">
              <a:xfrm>
                <a:off x="2906274" y="3222330"/>
                <a:ext cx="620697" cy="702764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新細明體" pitchFamily="18" charset="-120"/>
                  </a:rPr>
                  <a:t>ADC</a:t>
                </a:r>
                <a:endParaRPr kumimoji="1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 flipH="1">
              <a:off x="5428650" y="3222330"/>
              <a:ext cx="863293" cy="702764"/>
              <a:chOff x="2663678" y="3222330"/>
              <a:chExt cx="863293" cy="702764"/>
            </a:xfrm>
          </p:grpSpPr>
          <p:sp>
            <p:nvSpPr>
              <p:cNvPr id="13" name="直角三角形 12"/>
              <p:cNvSpPr/>
              <p:nvPr/>
            </p:nvSpPr>
            <p:spPr bwMode="auto">
              <a:xfrm rot="2518810">
                <a:off x="2663678" y="3319226"/>
                <a:ext cx="485192" cy="509466"/>
              </a:xfrm>
              <a:prstGeom prst="rtTriangl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 bwMode="auto">
              <a:xfrm>
                <a:off x="2906274" y="3222330"/>
                <a:ext cx="620697" cy="702764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新細明體" pitchFamily="18" charset="-120"/>
                  </a:rPr>
                  <a:t>DAC</a:t>
                </a:r>
                <a:endParaRPr kumimoji="1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 bwMode="auto">
            <a:xfrm>
              <a:off x="3526971" y="3222329"/>
              <a:ext cx="1903445" cy="7027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rPr>
                <a:t>K66F</a:t>
              </a:r>
              <a:endPara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grpSp>
          <p:nvGrpSpPr>
            <p:cNvPr id="23" name="群組 22"/>
            <p:cNvGrpSpPr/>
            <p:nvPr/>
          </p:nvGrpSpPr>
          <p:grpSpPr>
            <a:xfrm flipV="1">
              <a:off x="7720253" y="4064110"/>
              <a:ext cx="373225" cy="721563"/>
              <a:chOff x="7091265" y="3107094"/>
              <a:chExt cx="373225" cy="721563"/>
            </a:xfrm>
          </p:grpSpPr>
          <p:sp>
            <p:nvSpPr>
              <p:cNvPr id="16" name="等腰三角形 15"/>
              <p:cNvSpPr/>
              <p:nvPr/>
            </p:nvSpPr>
            <p:spPr bwMode="auto">
              <a:xfrm>
                <a:off x="7091265" y="3349690"/>
                <a:ext cx="373225" cy="252238"/>
              </a:xfrm>
              <a:prstGeom prst="triangle">
                <a:avLst/>
              </a:prstGeom>
              <a:solidFill>
                <a:schemeClr val="accent3">
                  <a:lumMod val="85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cxnSp>
            <p:nvCxnSpPr>
              <p:cNvPr id="18" name="直線接點 17"/>
              <p:cNvCxnSpPr/>
              <p:nvPr/>
            </p:nvCxnSpPr>
            <p:spPr bwMode="auto">
              <a:xfrm>
                <a:off x="7091265" y="3334749"/>
                <a:ext cx="37322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直線接點 19"/>
              <p:cNvCxnSpPr>
                <a:stCxn id="16" idx="0"/>
              </p:cNvCxnSpPr>
              <p:nvPr/>
            </p:nvCxnSpPr>
            <p:spPr bwMode="auto">
              <a:xfrm flipV="1">
                <a:off x="7277878" y="3107094"/>
                <a:ext cx="0" cy="24259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直線接點 21"/>
              <p:cNvCxnSpPr/>
              <p:nvPr/>
            </p:nvCxnSpPr>
            <p:spPr bwMode="auto">
              <a:xfrm flipV="1">
                <a:off x="7271657" y="3586061"/>
                <a:ext cx="0" cy="24259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文字方塊 23"/>
            <p:cNvSpPr txBox="1"/>
            <p:nvPr/>
          </p:nvSpPr>
          <p:spPr>
            <a:xfrm>
              <a:off x="8100785" y="4192816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LED</a:t>
              </a:r>
              <a:endParaRPr lang="zh-TW" altLang="en-US" dirty="0"/>
            </a:p>
          </p:txBody>
        </p:sp>
        <p:cxnSp>
          <p:nvCxnSpPr>
            <p:cNvPr id="27" name="直線接點 26"/>
            <p:cNvCxnSpPr>
              <a:stCxn id="13" idx="2"/>
            </p:cNvCxnSpPr>
            <p:nvPr/>
          </p:nvCxnSpPr>
          <p:spPr bwMode="auto">
            <a:xfrm>
              <a:off x="6400071" y="3601056"/>
              <a:ext cx="429937" cy="8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矩形 27"/>
            <p:cNvSpPr/>
            <p:nvPr/>
          </p:nvSpPr>
          <p:spPr bwMode="auto">
            <a:xfrm>
              <a:off x="6805854" y="3493909"/>
              <a:ext cx="633385" cy="214294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cxnSp>
          <p:nvCxnSpPr>
            <p:cNvPr id="30" name="直線接點 29"/>
            <p:cNvCxnSpPr>
              <a:stCxn id="28" idx="3"/>
            </p:cNvCxnSpPr>
            <p:nvPr/>
          </p:nvCxnSpPr>
          <p:spPr bwMode="auto">
            <a:xfrm>
              <a:off x="7439239" y="3601056"/>
              <a:ext cx="46140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直線接點 31"/>
            <p:cNvCxnSpPr/>
            <p:nvPr/>
          </p:nvCxnSpPr>
          <p:spPr bwMode="auto">
            <a:xfrm>
              <a:off x="7900645" y="3601056"/>
              <a:ext cx="0" cy="46305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直線接點 33"/>
            <p:cNvCxnSpPr/>
            <p:nvPr/>
          </p:nvCxnSpPr>
          <p:spPr bwMode="auto">
            <a:xfrm>
              <a:off x="7669942" y="4785673"/>
              <a:ext cx="53166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直線接點 35"/>
            <p:cNvCxnSpPr/>
            <p:nvPr/>
          </p:nvCxnSpPr>
          <p:spPr bwMode="auto">
            <a:xfrm flipH="1">
              <a:off x="7669942" y="4785673"/>
              <a:ext cx="139780" cy="12222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直線接點 36"/>
            <p:cNvCxnSpPr/>
            <p:nvPr/>
          </p:nvCxnSpPr>
          <p:spPr bwMode="auto">
            <a:xfrm flipH="1">
              <a:off x="7822342" y="4788785"/>
              <a:ext cx="139780" cy="12222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直線接點 37"/>
            <p:cNvCxnSpPr/>
            <p:nvPr/>
          </p:nvCxnSpPr>
          <p:spPr bwMode="auto">
            <a:xfrm flipH="1">
              <a:off x="7980967" y="4779447"/>
              <a:ext cx="139780" cy="12222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2386786" y="3384074"/>
            <a:ext cx="3193369" cy="2863391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007020"/>
                </a:solidFill>
                <a:effectLst/>
                <a:latin typeface="Arial Unicode MS" panose="020B0604020202020204" pitchFamily="34" charset="-120"/>
                <a:ea typeface="inherit"/>
              </a:rPr>
              <a:t>#include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"mbed.h"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AnalogOut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06287E"/>
                </a:solidFill>
                <a:effectLst/>
                <a:latin typeface="Arial Unicode MS" panose="020B0604020202020204" pitchFamily="34" charset="-120"/>
                <a:ea typeface="inherit"/>
              </a:rPr>
              <a:t>Aout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DAC0_OUT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);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dirty="0">
              <a:solidFill>
                <a:srgbClr val="333333"/>
              </a:solidFill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AnalogIn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06287E"/>
                </a:solidFill>
                <a:effectLst/>
                <a:latin typeface="Arial Unicode MS" panose="020B0604020202020204" pitchFamily="34" charset="-120"/>
                <a:ea typeface="inherit"/>
              </a:rPr>
              <a:t>Ain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A0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);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902000"/>
                </a:solidFill>
                <a:effectLst/>
                <a:latin typeface="Arial Unicode MS" panose="020B0604020202020204" pitchFamily="34" charset="-120"/>
                <a:ea typeface="inherit"/>
              </a:rPr>
              <a:t>int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06287E"/>
                </a:solidFill>
                <a:effectLst/>
                <a:latin typeface="Arial Unicode MS" panose="020B0604020202020204" pitchFamily="34" charset="-120"/>
                <a:ea typeface="inherit"/>
              </a:rPr>
              <a:t>main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(){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dirty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en-US" altLang="zh-TW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rgbClr val="007020"/>
                </a:solidFill>
                <a:effectLst/>
                <a:latin typeface="Arial Unicode MS" panose="020B0604020202020204" pitchFamily="34" charset="-120"/>
                <a:ea typeface="inherit"/>
              </a:rPr>
              <a:t>while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208050"/>
                </a:solidFill>
                <a:effectLst/>
                <a:latin typeface="Arial Unicode MS" panose="020B0604020202020204" pitchFamily="34" charset="-120"/>
                <a:ea typeface="inherit"/>
              </a:rPr>
              <a:t>1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){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dirty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en-US" altLang="zh-TW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      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Aout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ea typeface="inherit"/>
              </a:rPr>
              <a:t>=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Ain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;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dirty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en-US" altLang="zh-TW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  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}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}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5781586" y="3704863"/>
            <a:ext cx="16979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err="1" smtClean="0"/>
              <a:t>Picoscope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As OSC scope</a:t>
            </a:r>
            <a:endParaRPr lang="zh-TW" altLang="en-US" dirty="0"/>
          </a:p>
        </p:txBody>
      </p:sp>
      <p:cxnSp>
        <p:nvCxnSpPr>
          <p:cNvPr id="43" name="直線單箭頭接點 42"/>
          <p:cNvCxnSpPr/>
          <p:nvPr/>
        </p:nvCxnSpPr>
        <p:spPr bwMode="auto">
          <a:xfrm>
            <a:off x="6615039" y="2500040"/>
            <a:ext cx="0" cy="11877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矩形 43"/>
          <p:cNvSpPr/>
          <p:nvPr/>
        </p:nvSpPr>
        <p:spPr>
          <a:xfrm>
            <a:off x="339150" y="2877330"/>
            <a:ext cx="1625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+mn-lt"/>
              </a:rPr>
              <a:t>picoscope</a:t>
            </a:r>
            <a:r>
              <a:rPr lang="en-US" altLang="zh-TW" dirty="0">
                <a:latin typeface="+mn-lt"/>
              </a:rPr>
              <a:t> to generate a </a:t>
            </a:r>
            <a:r>
              <a:rPr lang="en-US" altLang="zh-TW" dirty="0" smtClean="0">
                <a:latin typeface="+mn-lt"/>
              </a:rPr>
              <a:t>square </a:t>
            </a:r>
            <a:r>
              <a:rPr lang="en-US" altLang="zh-TW" dirty="0">
                <a:latin typeface="+mn-lt"/>
              </a:rPr>
              <a:t>wave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032863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>
                <a:hlinkClick r:id="rId2"/>
              </a:rPr>
              <a:t>4.4   Control LED by </a:t>
            </a:r>
            <a:r>
              <a:rPr lang="en-US" altLang="zh-TW" b="0" dirty="0" err="1" smtClean="0">
                <a:hlinkClick r:id="rId2"/>
              </a:rPr>
              <a:t>PwmOut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17</a:t>
            </a:fld>
            <a:endParaRPr lang="en-US" altLang="zh-TW"/>
          </a:p>
        </p:txBody>
      </p:sp>
      <p:grpSp>
        <p:nvGrpSpPr>
          <p:cNvPr id="5" name="群組 4"/>
          <p:cNvGrpSpPr/>
          <p:nvPr/>
        </p:nvGrpSpPr>
        <p:grpSpPr>
          <a:xfrm>
            <a:off x="323528" y="2121313"/>
            <a:ext cx="8410764" cy="1688685"/>
            <a:chOff x="323528" y="3222329"/>
            <a:chExt cx="8410764" cy="1688685"/>
          </a:xfrm>
        </p:grpSpPr>
        <p:sp>
          <p:nvSpPr>
            <p:cNvPr id="6" name="文字方塊 5"/>
            <p:cNvSpPr txBox="1"/>
            <p:nvPr/>
          </p:nvSpPr>
          <p:spPr>
            <a:xfrm>
              <a:off x="323528" y="3278763"/>
              <a:ext cx="1531188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/>
                <a:t>AWG</a:t>
              </a:r>
            </a:p>
            <a:p>
              <a:pPr algn="ctr"/>
              <a:r>
                <a:rPr lang="en-US" altLang="zh-TW" dirty="0" smtClean="0"/>
                <a:t>by </a:t>
              </a:r>
              <a:r>
                <a:rPr lang="en-US" altLang="zh-TW" dirty="0" err="1" smtClean="0"/>
                <a:t>picoscope</a:t>
              </a:r>
              <a:endParaRPr lang="zh-TW" altLang="en-US" dirty="0"/>
            </a:p>
          </p:txBody>
        </p:sp>
        <p:cxnSp>
          <p:nvCxnSpPr>
            <p:cNvPr id="7" name="直線單箭頭接點 6"/>
            <p:cNvCxnSpPr>
              <a:stCxn id="6" idx="3"/>
            </p:cNvCxnSpPr>
            <p:nvPr/>
          </p:nvCxnSpPr>
          <p:spPr bwMode="auto">
            <a:xfrm flipV="1">
              <a:off x="1854716" y="3601928"/>
              <a:ext cx="701872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8" name="群組 7"/>
            <p:cNvGrpSpPr/>
            <p:nvPr/>
          </p:nvGrpSpPr>
          <p:grpSpPr>
            <a:xfrm>
              <a:off x="2663678" y="3222330"/>
              <a:ext cx="863293" cy="702764"/>
              <a:chOff x="2663678" y="3222330"/>
              <a:chExt cx="863293" cy="702764"/>
            </a:xfrm>
          </p:grpSpPr>
          <p:sp>
            <p:nvSpPr>
              <p:cNvPr id="27" name="直角三角形 26"/>
              <p:cNvSpPr/>
              <p:nvPr/>
            </p:nvSpPr>
            <p:spPr bwMode="auto">
              <a:xfrm rot="2518810">
                <a:off x="2663678" y="3319226"/>
                <a:ext cx="485192" cy="509466"/>
              </a:xfrm>
              <a:prstGeom prst="rtTriangl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 bwMode="auto">
              <a:xfrm>
                <a:off x="2906274" y="3222330"/>
                <a:ext cx="620697" cy="702764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新細明體" pitchFamily="18" charset="-120"/>
                  </a:rPr>
                  <a:t>ADC</a:t>
                </a:r>
                <a:endParaRPr kumimoji="1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 bwMode="auto">
            <a:xfrm flipH="1">
              <a:off x="5428649" y="3222330"/>
              <a:ext cx="971420" cy="702764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rPr>
                <a:t>PWM</a:t>
              </a:r>
              <a:endPara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3526971" y="3222329"/>
              <a:ext cx="1903445" cy="7027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rPr>
                <a:t>K66F</a:t>
              </a:r>
              <a:endPara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 flipV="1">
              <a:off x="7720253" y="4064110"/>
              <a:ext cx="373225" cy="721563"/>
              <a:chOff x="7091265" y="3107094"/>
              <a:chExt cx="373225" cy="721563"/>
            </a:xfrm>
          </p:grpSpPr>
          <p:sp>
            <p:nvSpPr>
              <p:cNvPr id="21" name="等腰三角形 20"/>
              <p:cNvSpPr/>
              <p:nvPr/>
            </p:nvSpPr>
            <p:spPr bwMode="auto">
              <a:xfrm>
                <a:off x="7091265" y="3349690"/>
                <a:ext cx="373225" cy="252238"/>
              </a:xfrm>
              <a:prstGeom prst="triangle">
                <a:avLst/>
              </a:prstGeom>
              <a:solidFill>
                <a:schemeClr val="accent3">
                  <a:lumMod val="85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cxnSp>
            <p:nvCxnSpPr>
              <p:cNvPr id="22" name="直線接點 21"/>
              <p:cNvCxnSpPr/>
              <p:nvPr/>
            </p:nvCxnSpPr>
            <p:spPr bwMode="auto">
              <a:xfrm>
                <a:off x="7091265" y="3334749"/>
                <a:ext cx="37322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直線接點 22"/>
              <p:cNvCxnSpPr>
                <a:stCxn id="21" idx="0"/>
              </p:cNvCxnSpPr>
              <p:nvPr/>
            </p:nvCxnSpPr>
            <p:spPr bwMode="auto">
              <a:xfrm flipV="1">
                <a:off x="7277878" y="3107094"/>
                <a:ext cx="0" cy="24259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直線接點 23"/>
              <p:cNvCxnSpPr/>
              <p:nvPr/>
            </p:nvCxnSpPr>
            <p:spPr bwMode="auto">
              <a:xfrm flipV="1">
                <a:off x="7271657" y="3586061"/>
                <a:ext cx="0" cy="24259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" name="文字方塊 11"/>
            <p:cNvSpPr txBox="1"/>
            <p:nvPr/>
          </p:nvSpPr>
          <p:spPr>
            <a:xfrm>
              <a:off x="8100785" y="4192816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LED</a:t>
              </a:r>
              <a:endParaRPr lang="zh-TW" altLang="en-US" dirty="0"/>
            </a:p>
          </p:txBody>
        </p:sp>
        <p:cxnSp>
          <p:nvCxnSpPr>
            <p:cNvPr id="13" name="直線接點 12"/>
            <p:cNvCxnSpPr/>
            <p:nvPr/>
          </p:nvCxnSpPr>
          <p:spPr bwMode="auto">
            <a:xfrm>
              <a:off x="6400071" y="3601056"/>
              <a:ext cx="429937" cy="8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矩形 13"/>
            <p:cNvSpPr/>
            <p:nvPr/>
          </p:nvSpPr>
          <p:spPr bwMode="auto">
            <a:xfrm>
              <a:off x="6805854" y="3493909"/>
              <a:ext cx="633385" cy="214294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cxnSp>
          <p:nvCxnSpPr>
            <p:cNvPr id="15" name="直線接點 14"/>
            <p:cNvCxnSpPr>
              <a:stCxn id="14" idx="3"/>
            </p:cNvCxnSpPr>
            <p:nvPr/>
          </p:nvCxnSpPr>
          <p:spPr bwMode="auto">
            <a:xfrm>
              <a:off x="7439239" y="3601056"/>
              <a:ext cx="46140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線接點 15"/>
            <p:cNvCxnSpPr/>
            <p:nvPr/>
          </p:nvCxnSpPr>
          <p:spPr bwMode="auto">
            <a:xfrm>
              <a:off x="7900645" y="3601056"/>
              <a:ext cx="0" cy="46305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直線接點 16"/>
            <p:cNvCxnSpPr/>
            <p:nvPr/>
          </p:nvCxnSpPr>
          <p:spPr bwMode="auto">
            <a:xfrm>
              <a:off x="7669942" y="4785673"/>
              <a:ext cx="53166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直線接點 17"/>
            <p:cNvCxnSpPr/>
            <p:nvPr/>
          </p:nvCxnSpPr>
          <p:spPr bwMode="auto">
            <a:xfrm flipH="1">
              <a:off x="7669942" y="4785673"/>
              <a:ext cx="139780" cy="12222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直線接點 18"/>
            <p:cNvCxnSpPr/>
            <p:nvPr/>
          </p:nvCxnSpPr>
          <p:spPr bwMode="auto">
            <a:xfrm flipH="1">
              <a:off x="7822342" y="4788785"/>
              <a:ext cx="139780" cy="12222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直線接點 19"/>
            <p:cNvCxnSpPr/>
            <p:nvPr/>
          </p:nvCxnSpPr>
          <p:spPr bwMode="auto">
            <a:xfrm flipH="1">
              <a:off x="7980967" y="4779447"/>
              <a:ext cx="139780" cy="12222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2782091" y="3137207"/>
            <a:ext cx="2646558" cy="319271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007020"/>
                </a:solidFill>
                <a:effectLst/>
                <a:latin typeface="Arial Unicode MS" panose="020B0604020202020204" pitchFamily="34" charset="-120"/>
                <a:ea typeface="inherit"/>
              </a:rPr>
              <a:t>#include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"mbed.h“</a:t>
            </a:r>
            <a:endParaRPr kumimoji="0" lang="en-US" altLang="zh-TW" sz="1600" dirty="0">
              <a:solidFill>
                <a:srgbClr val="333333"/>
              </a:solidFill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PwmOut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06287E"/>
                </a:solidFill>
                <a:effectLst/>
                <a:latin typeface="Arial Unicode MS" panose="020B0604020202020204" pitchFamily="34" charset="-120"/>
                <a:ea typeface="inherit"/>
              </a:rPr>
              <a:t>PWM1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D6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);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600" dirty="0">
              <a:solidFill>
                <a:srgbClr val="333333"/>
              </a:solidFill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AnalogIn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06287E"/>
                </a:solidFill>
                <a:effectLst/>
                <a:latin typeface="Arial Unicode MS" panose="020B0604020202020204" pitchFamily="34" charset="-120"/>
                <a:ea typeface="inherit"/>
              </a:rPr>
              <a:t>Ain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A0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);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600" dirty="0">
              <a:solidFill>
                <a:srgbClr val="333333"/>
              </a:solidFill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902000"/>
                </a:solidFill>
                <a:effectLst/>
                <a:latin typeface="Arial Unicode MS" panose="020B0604020202020204" pitchFamily="34" charset="-120"/>
                <a:ea typeface="inherit"/>
              </a:rPr>
              <a:t>int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06287E"/>
                </a:solidFill>
                <a:effectLst/>
                <a:latin typeface="Arial Unicode MS" panose="020B0604020202020204" pitchFamily="34" charset="-120"/>
                <a:ea typeface="inherit"/>
              </a:rPr>
              <a:t>main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(){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600" dirty="0">
              <a:solidFill>
                <a:srgbClr val="333333"/>
              </a:solidFill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       </a:t>
            </a:r>
            <a:r>
              <a:rPr kumimoji="0" lang="zh-TW" altLang="zh-TW" sz="1600" b="1" i="0" u="none" strike="noStrike" cap="none" normalizeH="0" baseline="0" dirty="0" smtClean="0">
                <a:ln>
                  <a:noFill/>
                </a:ln>
                <a:solidFill>
                  <a:srgbClr val="007020"/>
                </a:solidFill>
                <a:effectLst/>
                <a:latin typeface="Arial Unicode MS" panose="020B0604020202020204" pitchFamily="34" charset="-120"/>
                <a:ea typeface="inherit"/>
              </a:rPr>
              <a:t>while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208050"/>
                </a:solidFill>
                <a:effectLst/>
                <a:latin typeface="Arial Unicode MS" panose="020B0604020202020204" pitchFamily="34" charset="-120"/>
                <a:ea typeface="inherit"/>
              </a:rPr>
              <a:t>1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){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600" dirty="0">
              <a:solidFill>
                <a:srgbClr val="333333"/>
              </a:solidFill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              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PWM1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.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period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208050"/>
                </a:solidFill>
                <a:effectLst/>
                <a:latin typeface="Arial Unicode MS" panose="020B0604020202020204" pitchFamily="34" charset="-120"/>
                <a:ea typeface="inherit"/>
              </a:rPr>
              <a:t>0.5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);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600" dirty="0">
              <a:solidFill>
                <a:srgbClr val="333333"/>
              </a:solidFill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              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PWM1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ea typeface="inherit"/>
              </a:rPr>
              <a:t>=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Ain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;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600" dirty="0">
              <a:solidFill>
                <a:srgbClr val="333333"/>
              </a:solidFill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              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wait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208050"/>
                </a:solidFill>
                <a:effectLst/>
                <a:latin typeface="Arial Unicode MS" panose="020B0604020202020204" pitchFamily="34" charset="-120"/>
                <a:ea typeface="inherit"/>
              </a:rPr>
              <a:t>0.1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);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dirty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en-US" altLang="zh-TW" sz="160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     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}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600" dirty="0">
              <a:solidFill>
                <a:srgbClr val="333333"/>
              </a:solidFill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 }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30" name="矩形 29"/>
          <p:cNvSpPr/>
          <p:nvPr/>
        </p:nvSpPr>
        <p:spPr>
          <a:xfrm>
            <a:off x="348481" y="2877330"/>
            <a:ext cx="1625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+mn-lt"/>
              </a:rPr>
              <a:t>picoscope</a:t>
            </a:r>
            <a:r>
              <a:rPr lang="en-US" altLang="zh-TW" dirty="0">
                <a:latin typeface="+mn-lt"/>
              </a:rPr>
              <a:t> to generate a sine wave</a:t>
            </a:r>
            <a:endParaRPr lang="zh-TW" altLang="en-US" dirty="0">
              <a:latin typeface="+mn-lt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5837784" y="3693371"/>
            <a:ext cx="16979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err="1" smtClean="0"/>
              <a:t>Picoscope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As OSC scope</a:t>
            </a:r>
            <a:endParaRPr lang="zh-TW" altLang="en-US" dirty="0"/>
          </a:p>
        </p:txBody>
      </p:sp>
      <p:cxnSp>
        <p:nvCxnSpPr>
          <p:cNvPr id="32" name="直線單箭頭接點 31"/>
          <p:cNvCxnSpPr/>
          <p:nvPr/>
        </p:nvCxnSpPr>
        <p:spPr bwMode="auto">
          <a:xfrm>
            <a:off x="6615039" y="2500040"/>
            <a:ext cx="0" cy="11877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5140004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>
                <a:hlinkClick r:id="rId2"/>
              </a:rPr>
              <a:t>4.5   Display Values on the </a:t>
            </a:r>
            <a:r>
              <a:rPr lang="en-US" altLang="zh-TW" b="0" dirty="0" smtClean="0">
                <a:hlinkClick r:id="rId2"/>
              </a:rPr>
              <a:t>Computer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18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323528" y="2177747"/>
            <a:ext cx="15311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AWG</a:t>
            </a:r>
          </a:p>
          <a:p>
            <a:pPr algn="ctr"/>
            <a:r>
              <a:rPr lang="en-US" altLang="zh-TW" dirty="0" smtClean="0"/>
              <a:t>by </a:t>
            </a:r>
            <a:r>
              <a:rPr lang="en-US" altLang="zh-TW" dirty="0" err="1" smtClean="0"/>
              <a:t>picoscope</a:t>
            </a:r>
            <a:endParaRPr lang="zh-TW" altLang="en-US" dirty="0"/>
          </a:p>
        </p:txBody>
      </p:sp>
      <p:cxnSp>
        <p:nvCxnSpPr>
          <p:cNvPr id="7" name="直線單箭頭接點 6"/>
          <p:cNvCxnSpPr>
            <a:stCxn id="6" idx="3"/>
          </p:cNvCxnSpPr>
          <p:nvPr/>
        </p:nvCxnSpPr>
        <p:spPr bwMode="auto">
          <a:xfrm flipV="1">
            <a:off x="1854716" y="2500912"/>
            <a:ext cx="701872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8" name="群組 7"/>
          <p:cNvGrpSpPr/>
          <p:nvPr/>
        </p:nvGrpSpPr>
        <p:grpSpPr>
          <a:xfrm>
            <a:off x="2663678" y="2121314"/>
            <a:ext cx="863293" cy="702764"/>
            <a:chOff x="2663678" y="3222330"/>
            <a:chExt cx="863293" cy="702764"/>
          </a:xfrm>
        </p:grpSpPr>
        <p:sp>
          <p:nvSpPr>
            <p:cNvPr id="25" name="直角三角形 24"/>
            <p:cNvSpPr/>
            <p:nvPr/>
          </p:nvSpPr>
          <p:spPr bwMode="auto">
            <a:xfrm rot="2518810">
              <a:off x="2663678" y="3319226"/>
              <a:ext cx="485192" cy="509466"/>
            </a:xfrm>
            <a:prstGeom prst="rtTriangl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2906274" y="3222330"/>
              <a:ext cx="620697" cy="702764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rPr>
                <a:t>ADC</a:t>
              </a:r>
              <a:endPara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 flipH="1">
            <a:off x="5428649" y="2121314"/>
            <a:ext cx="971420" cy="702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USB</a:t>
            </a: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526971" y="2121313"/>
            <a:ext cx="1903445" cy="7027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K66F</a:t>
            </a: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13" name="直線接點 12"/>
          <p:cNvCxnSpPr/>
          <p:nvPr/>
        </p:nvCxnSpPr>
        <p:spPr bwMode="auto">
          <a:xfrm>
            <a:off x="6400071" y="2500040"/>
            <a:ext cx="429937" cy="8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" name="群組 28"/>
          <p:cNvGrpSpPr/>
          <p:nvPr/>
        </p:nvGrpSpPr>
        <p:grpSpPr>
          <a:xfrm>
            <a:off x="6842237" y="2047505"/>
            <a:ext cx="979714" cy="905070"/>
            <a:chOff x="6904653" y="2034073"/>
            <a:chExt cx="979714" cy="90507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8" name="矩形 27"/>
            <p:cNvSpPr/>
            <p:nvPr/>
          </p:nvSpPr>
          <p:spPr bwMode="auto">
            <a:xfrm>
              <a:off x="6904653" y="2034073"/>
              <a:ext cx="979714" cy="90507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7114733" y="2315374"/>
              <a:ext cx="505267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PC</a:t>
              </a:r>
              <a:endParaRPr lang="zh-TW" altLang="en-US" dirty="0"/>
            </a:p>
          </p:txBody>
        </p:sp>
      </p:grp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473440" y="3124915"/>
            <a:ext cx="3590727" cy="35128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007020"/>
                </a:solidFill>
                <a:effectLst/>
                <a:latin typeface="Arial Unicode MS" panose="020B0604020202020204" pitchFamily="34" charset="-120"/>
                <a:ea typeface="inherit"/>
              </a:rPr>
              <a:t>#include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"mbed.h"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Serial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06287E"/>
                </a:solidFill>
                <a:effectLst/>
                <a:latin typeface="Arial Unicode MS" panose="020B0604020202020204" pitchFamily="34" charset="-120"/>
                <a:ea typeface="inherit"/>
              </a:rPr>
              <a:t>pc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USBTX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,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USBRX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);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A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nalogIn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06287E"/>
                </a:solidFill>
                <a:effectLst/>
                <a:latin typeface="Arial Unicode MS" panose="020B0604020202020204" pitchFamily="34" charset="-120"/>
                <a:ea typeface="inherit"/>
              </a:rPr>
              <a:t>Ain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A0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);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902000"/>
                </a:solidFill>
                <a:effectLst/>
                <a:latin typeface="Arial Unicode MS" panose="020B0604020202020204" pitchFamily="34" charset="-120"/>
                <a:ea typeface="inherit"/>
              </a:rPr>
              <a:t>float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ADCdata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;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902000"/>
                </a:solidFill>
                <a:effectLst/>
                <a:latin typeface="Arial Unicode MS" panose="020B0604020202020204" pitchFamily="34" charset="-120"/>
                <a:ea typeface="inherit"/>
              </a:rPr>
              <a:t>int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06287E"/>
                </a:solidFill>
                <a:effectLst/>
                <a:latin typeface="Arial Unicode MS" panose="020B0604020202020204" pitchFamily="34" charset="-120"/>
                <a:ea typeface="inherit"/>
              </a:rPr>
              <a:t>main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(){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dirty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en-US" altLang="zh-TW" sz="160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    </a:t>
            </a:r>
            <a:r>
              <a:rPr kumimoji="0" lang="zh-TW" altLang="zh-TW" sz="1600" b="1" i="0" u="none" strike="noStrike" cap="none" normalizeH="0" baseline="0" dirty="0" smtClean="0">
                <a:ln>
                  <a:noFill/>
                </a:ln>
                <a:solidFill>
                  <a:srgbClr val="007020"/>
                </a:solidFill>
                <a:effectLst/>
                <a:latin typeface="Arial Unicode MS" panose="020B0604020202020204" pitchFamily="34" charset="-120"/>
                <a:ea typeface="inherit"/>
              </a:rPr>
              <a:t>while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208050"/>
                </a:solidFill>
                <a:effectLst/>
                <a:latin typeface="Arial Unicode MS" panose="020B0604020202020204" pitchFamily="34" charset="-120"/>
                <a:ea typeface="inherit"/>
              </a:rPr>
              <a:t>1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){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dirty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en-US" altLang="zh-TW" sz="160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         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ADCdata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ea typeface="inherit"/>
              </a:rPr>
              <a:t>=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Ain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;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dirty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en-US" altLang="zh-TW" sz="160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         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wait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208050"/>
                </a:solidFill>
                <a:effectLst/>
                <a:latin typeface="Arial Unicode MS" panose="020B0604020202020204" pitchFamily="34" charset="-120"/>
                <a:ea typeface="inherit"/>
              </a:rPr>
              <a:t>0.5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);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dirty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en-US" altLang="zh-TW" sz="160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         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pc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.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printf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4070A0"/>
                </a:solidFill>
                <a:effectLst/>
                <a:latin typeface="Arial Unicode MS" panose="020B0604020202020204" pitchFamily="34" charset="-120"/>
                <a:ea typeface="inherit"/>
              </a:rPr>
              <a:t>"%1.3f</a:t>
            </a:r>
            <a:r>
              <a:rPr kumimoji="0" lang="zh-TW" altLang="zh-TW" sz="1600" b="1" i="0" u="none" strike="noStrike" cap="none" normalizeH="0" baseline="0" dirty="0" smtClean="0">
                <a:ln>
                  <a:noFill/>
                </a:ln>
                <a:solidFill>
                  <a:srgbClr val="4070A0"/>
                </a:solidFill>
                <a:effectLst/>
                <a:latin typeface="Arial Unicode MS" panose="020B0604020202020204" pitchFamily="34" charset="-120"/>
                <a:ea typeface="inherit"/>
              </a:rPr>
              <a:t>\r\n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4070A0"/>
                </a:solidFill>
                <a:effectLst/>
                <a:latin typeface="Arial Unicode MS" panose="020B0604020202020204" pitchFamily="34" charset="-120"/>
                <a:ea typeface="inherit"/>
              </a:rPr>
              <a:t>"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,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ADCdata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);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      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}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}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6179839" y="3441324"/>
            <a:ext cx="275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PC side need </a:t>
            </a:r>
            <a:r>
              <a:rPr lang="en-US" altLang="zh-TW" dirty="0" smtClean="0"/>
              <a:t>terminal</a:t>
            </a:r>
            <a:endParaRPr lang="zh-TW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338969" y="2900423"/>
            <a:ext cx="1625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+mn-lt"/>
              </a:rPr>
              <a:t>picoscope</a:t>
            </a:r>
            <a:r>
              <a:rPr lang="en-US" altLang="zh-TW" dirty="0">
                <a:latin typeface="+mn-lt"/>
              </a:rPr>
              <a:t> to generate a sine wave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372427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>
                <a:hlinkClick r:id="rId2"/>
              </a:rPr>
              <a:t>4.6   </a:t>
            </a:r>
            <a:r>
              <a:rPr lang="en-US" altLang="zh-TW" b="0" dirty="0" err="1">
                <a:hlinkClick r:id="rId2"/>
              </a:rPr>
              <a:t>AnalogIn</a:t>
            </a:r>
            <a:r>
              <a:rPr lang="en-US" altLang="zh-TW" b="0" dirty="0">
                <a:hlinkClick r:id="rId2"/>
              </a:rPr>
              <a:t> with FFT </a:t>
            </a:r>
            <a:r>
              <a:rPr lang="en-US" altLang="zh-TW" b="0" dirty="0" smtClean="0">
                <a:hlinkClick r:id="rId2"/>
              </a:rPr>
              <a:t>analysis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19</a:t>
            </a:fld>
            <a:endParaRPr lang="en-US" altLang="zh-TW"/>
          </a:p>
        </p:txBody>
      </p:sp>
      <p:sp>
        <p:nvSpPr>
          <p:cNvPr id="28" name="文字方塊 27"/>
          <p:cNvSpPr txBox="1"/>
          <p:nvPr/>
        </p:nvSpPr>
        <p:spPr>
          <a:xfrm>
            <a:off x="323528" y="2177747"/>
            <a:ext cx="15311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AWG</a:t>
            </a:r>
          </a:p>
          <a:p>
            <a:pPr algn="ctr"/>
            <a:r>
              <a:rPr lang="en-US" altLang="zh-TW" dirty="0" smtClean="0"/>
              <a:t>by </a:t>
            </a:r>
            <a:r>
              <a:rPr lang="en-US" altLang="zh-TW" dirty="0" err="1" smtClean="0"/>
              <a:t>picoscope</a:t>
            </a:r>
            <a:endParaRPr lang="zh-TW" altLang="en-US" dirty="0"/>
          </a:p>
        </p:txBody>
      </p:sp>
      <p:cxnSp>
        <p:nvCxnSpPr>
          <p:cNvPr id="29" name="直線單箭頭接點 28"/>
          <p:cNvCxnSpPr>
            <a:stCxn id="28" idx="3"/>
          </p:cNvCxnSpPr>
          <p:nvPr/>
        </p:nvCxnSpPr>
        <p:spPr bwMode="auto">
          <a:xfrm flipV="1">
            <a:off x="1854716" y="2500912"/>
            <a:ext cx="701872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0" name="群組 29"/>
          <p:cNvGrpSpPr/>
          <p:nvPr/>
        </p:nvGrpSpPr>
        <p:grpSpPr>
          <a:xfrm>
            <a:off x="2663678" y="2121314"/>
            <a:ext cx="863293" cy="702764"/>
            <a:chOff x="2663678" y="3222330"/>
            <a:chExt cx="863293" cy="702764"/>
          </a:xfrm>
        </p:grpSpPr>
        <p:sp>
          <p:nvSpPr>
            <p:cNvPr id="49" name="直角三角形 48"/>
            <p:cNvSpPr/>
            <p:nvPr/>
          </p:nvSpPr>
          <p:spPr bwMode="auto">
            <a:xfrm rot="2518810">
              <a:off x="2663678" y="3319226"/>
              <a:ext cx="485192" cy="509466"/>
            </a:xfrm>
            <a:prstGeom prst="rtTriangl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50" name="矩形 49"/>
            <p:cNvSpPr/>
            <p:nvPr/>
          </p:nvSpPr>
          <p:spPr bwMode="auto">
            <a:xfrm>
              <a:off x="2906274" y="3222330"/>
              <a:ext cx="620697" cy="702764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rPr>
                <a:t>ADC</a:t>
              </a:r>
              <a:endPara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 flipH="1">
            <a:off x="5428650" y="2531864"/>
            <a:ext cx="863293" cy="702764"/>
            <a:chOff x="2663678" y="3222330"/>
            <a:chExt cx="863293" cy="702764"/>
          </a:xfrm>
        </p:grpSpPr>
        <p:sp>
          <p:nvSpPr>
            <p:cNvPr id="47" name="直角三角形 46"/>
            <p:cNvSpPr/>
            <p:nvPr/>
          </p:nvSpPr>
          <p:spPr bwMode="auto">
            <a:xfrm rot="2518810">
              <a:off x="2663678" y="3319226"/>
              <a:ext cx="485192" cy="509466"/>
            </a:xfrm>
            <a:prstGeom prst="rtTriangl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2906274" y="3222330"/>
              <a:ext cx="620697" cy="702764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rPr>
                <a:t>DAC</a:t>
              </a:r>
              <a:endPara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32" name="矩形 31"/>
          <p:cNvSpPr/>
          <p:nvPr/>
        </p:nvSpPr>
        <p:spPr bwMode="auto">
          <a:xfrm>
            <a:off x="3526971" y="2121313"/>
            <a:ext cx="1903445" cy="7027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K66F</a:t>
            </a: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grpSp>
        <p:nvGrpSpPr>
          <p:cNvPr id="33" name="群組 32"/>
          <p:cNvGrpSpPr/>
          <p:nvPr/>
        </p:nvGrpSpPr>
        <p:grpSpPr>
          <a:xfrm flipV="1">
            <a:off x="7720253" y="3373644"/>
            <a:ext cx="373225" cy="721563"/>
            <a:chOff x="7091265" y="3107094"/>
            <a:chExt cx="373225" cy="721563"/>
          </a:xfrm>
        </p:grpSpPr>
        <p:sp>
          <p:nvSpPr>
            <p:cNvPr id="43" name="等腰三角形 42"/>
            <p:cNvSpPr/>
            <p:nvPr/>
          </p:nvSpPr>
          <p:spPr bwMode="auto">
            <a:xfrm>
              <a:off x="7091265" y="3349690"/>
              <a:ext cx="373225" cy="252238"/>
            </a:xfrm>
            <a:prstGeom prst="triangle">
              <a:avLst/>
            </a:prstGeom>
            <a:solidFill>
              <a:schemeClr val="accent3">
                <a:lumMod val="8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cxnSp>
          <p:nvCxnSpPr>
            <p:cNvPr id="44" name="直線接點 43"/>
            <p:cNvCxnSpPr/>
            <p:nvPr/>
          </p:nvCxnSpPr>
          <p:spPr bwMode="auto">
            <a:xfrm>
              <a:off x="7091265" y="3334749"/>
              <a:ext cx="37322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直線接點 44"/>
            <p:cNvCxnSpPr>
              <a:stCxn id="43" idx="0"/>
            </p:cNvCxnSpPr>
            <p:nvPr/>
          </p:nvCxnSpPr>
          <p:spPr bwMode="auto">
            <a:xfrm flipV="1">
              <a:off x="7277878" y="3107094"/>
              <a:ext cx="0" cy="2425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直線接點 45"/>
            <p:cNvCxnSpPr/>
            <p:nvPr/>
          </p:nvCxnSpPr>
          <p:spPr bwMode="auto">
            <a:xfrm flipV="1">
              <a:off x="7271657" y="3586061"/>
              <a:ext cx="0" cy="2425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文字方塊 33"/>
          <p:cNvSpPr txBox="1"/>
          <p:nvPr/>
        </p:nvSpPr>
        <p:spPr>
          <a:xfrm>
            <a:off x="8100785" y="35023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LED</a:t>
            </a:r>
            <a:endParaRPr lang="zh-TW" altLang="en-US" dirty="0"/>
          </a:p>
        </p:txBody>
      </p:sp>
      <p:cxnSp>
        <p:nvCxnSpPr>
          <p:cNvPr id="35" name="直線接點 34"/>
          <p:cNvCxnSpPr>
            <a:stCxn id="47" idx="2"/>
          </p:cNvCxnSpPr>
          <p:nvPr/>
        </p:nvCxnSpPr>
        <p:spPr bwMode="auto">
          <a:xfrm>
            <a:off x="6400071" y="2910590"/>
            <a:ext cx="429937" cy="8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矩形 35"/>
          <p:cNvSpPr/>
          <p:nvPr/>
        </p:nvSpPr>
        <p:spPr bwMode="auto">
          <a:xfrm>
            <a:off x="6805854" y="2803443"/>
            <a:ext cx="633385" cy="214294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37" name="直線接點 36"/>
          <p:cNvCxnSpPr>
            <a:stCxn id="36" idx="3"/>
          </p:cNvCxnSpPr>
          <p:nvPr/>
        </p:nvCxnSpPr>
        <p:spPr bwMode="auto">
          <a:xfrm>
            <a:off x="7439239" y="2910590"/>
            <a:ext cx="46140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線接點 37"/>
          <p:cNvCxnSpPr/>
          <p:nvPr/>
        </p:nvCxnSpPr>
        <p:spPr bwMode="auto">
          <a:xfrm>
            <a:off x="7900645" y="2910590"/>
            <a:ext cx="0" cy="4630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線接點 38"/>
          <p:cNvCxnSpPr/>
          <p:nvPr/>
        </p:nvCxnSpPr>
        <p:spPr bwMode="auto">
          <a:xfrm>
            <a:off x="7669942" y="4095207"/>
            <a:ext cx="53166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線接點 39"/>
          <p:cNvCxnSpPr/>
          <p:nvPr/>
        </p:nvCxnSpPr>
        <p:spPr bwMode="auto">
          <a:xfrm flipH="1">
            <a:off x="7669942" y="4095207"/>
            <a:ext cx="139780" cy="12222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線接點 40"/>
          <p:cNvCxnSpPr/>
          <p:nvPr/>
        </p:nvCxnSpPr>
        <p:spPr bwMode="auto">
          <a:xfrm flipH="1">
            <a:off x="7822342" y="4098319"/>
            <a:ext cx="139780" cy="12222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線接點 41"/>
          <p:cNvCxnSpPr/>
          <p:nvPr/>
        </p:nvCxnSpPr>
        <p:spPr bwMode="auto">
          <a:xfrm flipH="1">
            <a:off x="7980967" y="4088981"/>
            <a:ext cx="139780" cy="12222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2191029" y="2970523"/>
            <a:ext cx="2925481" cy="3851354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007020"/>
                </a:solidFill>
                <a:effectLst/>
                <a:latin typeface="Arial Unicode MS" panose="020B0604020202020204" pitchFamily="34" charset="-120"/>
                <a:ea typeface="inherit"/>
              </a:rPr>
              <a:t>#include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"mbed.h"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200" dirty="0">
              <a:solidFill>
                <a:srgbClr val="333333"/>
              </a:solidFill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Serial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06287E"/>
                </a:solidFill>
                <a:effectLst/>
                <a:latin typeface="Arial Unicode MS" panose="020B0604020202020204" pitchFamily="34" charset="-120"/>
                <a:ea typeface="inherit"/>
              </a:rPr>
              <a:t>pc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USBTX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,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USBRX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);</a:t>
            </a:r>
            <a:endParaRPr kumimoji="0" lang="en-US" altLang="zh-TW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AnalogOut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06287E"/>
                </a:solidFill>
                <a:effectLst/>
                <a:latin typeface="Arial Unicode MS" panose="020B0604020202020204" pitchFamily="34" charset="-120"/>
                <a:ea typeface="inherit"/>
              </a:rPr>
              <a:t>Aout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DAC0_OUT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);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AnalogIn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06287E"/>
                </a:solidFill>
                <a:effectLst/>
                <a:latin typeface="Arial Unicode MS" panose="020B0604020202020204" pitchFamily="34" charset="-120"/>
                <a:ea typeface="inherit"/>
              </a:rPr>
              <a:t>Ain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A0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);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902000"/>
                </a:solidFill>
                <a:effectLst/>
                <a:latin typeface="Arial Unicode MS" panose="020B0604020202020204" pitchFamily="34" charset="-120"/>
                <a:ea typeface="inherit"/>
              </a:rPr>
              <a:t>int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sample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ea typeface="inherit"/>
              </a:rPr>
              <a:t>=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208050"/>
                </a:solidFill>
                <a:effectLst/>
                <a:latin typeface="Arial Unicode MS" panose="020B0604020202020204" pitchFamily="34" charset="-120"/>
                <a:ea typeface="inherit"/>
              </a:rPr>
              <a:t>128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;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en-US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902000"/>
                </a:solidFill>
                <a:effectLst/>
                <a:latin typeface="Arial Unicode MS" panose="020B0604020202020204" pitchFamily="34" charset="-120"/>
                <a:ea typeface="inherit"/>
              </a:rPr>
              <a:t>int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i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;</a:t>
            </a:r>
            <a:r>
              <a:rPr kumimoji="0" lang="en-US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902000"/>
                </a:solidFill>
                <a:effectLst/>
                <a:latin typeface="Arial Unicode MS" panose="020B0604020202020204" pitchFamily="34" charset="-120"/>
                <a:ea typeface="inherit"/>
              </a:rPr>
              <a:t>float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ADCdata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[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208050"/>
                </a:solidFill>
                <a:effectLst/>
                <a:latin typeface="Arial Unicode MS" panose="020B0604020202020204" pitchFamily="34" charset="-120"/>
                <a:ea typeface="inherit"/>
              </a:rPr>
              <a:t>128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];</a:t>
            </a:r>
            <a:endParaRPr kumimoji="0" lang="en-US" altLang="zh-TW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902000"/>
                </a:solidFill>
                <a:effectLst/>
                <a:latin typeface="Arial Unicode MS" panose="020B0604020202020204" pitchFamily="34" charset="-120"/>
                <a:ea typeface="inherit"/>
              </a:rPr>
              <a:t>int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06287E"/>
                </a:solidFill>
                <a:effectLst/>
                <a:latin typeface="Arial Unicode MS" panose="020B0604020202020204" pitchFamily="34" charset="-120"/>
                <a:ea typeface="inherit"/>
              </a:rPr>
              <a:t>main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(){</a:t>
            </a:r>
            <a:endParaRPr kumimoji="0" lang="en-US" altLang="zh-TW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dirty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en-US" altLang="zh-TW" sz="120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   </a:t>
            </a:r>
            <a:r>
              <a:rPr kumimoji="0" lang="zh-TW" altLang="zh-TW" sz="1200" b="1" i="0" u="none" strike="noStrike" cap="none" normalizeH="0" baseline="0" dirty="0" smtClean="0">
                <a:ln>
                  <a:noFill/>
                </a:ln>
                <a:solidFill>
                  <a:srgbClr val="007020"/>
                </a:solidFill>
                <a:effectLst/>
                <a:latin typeface="Arial Unicode MS" panose="020B0604020202020204" pitchFamily="34" charset="-120"/>
                <a:ea typeface="inherit"/>
              </a:rPr>
              <a:t>for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i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ea typeface="inherit"/>
              </a:rPr>
              <a:t>=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208050"/>
                </a:solidFill>
                <a:effectLst/>
                <a:latin typeface="Arial Unicode MS" panose="020B0604020202020204" pitchFamily="34" charset="-120"/>
                <a:ea typeface="inherit"/>
              </a:rPr>
              <a:t>0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;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i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ea typeface="inherit"/>
              </a:rPr>
              <a:t>&lt;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sample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;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i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ea typeface="inherit"/>
              </a:rPr>
              <a:t>++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){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200" dirty="0">
              <a:solidFill>
                <a:srgbClr val="333333"/>
              </a:solidFill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          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Aout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ea typeface="inherit"/>
              </a:rPr>
              <a:t>=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Ain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;</a:t>
            </a:r>
            <a:endParaRPr kumimoji="0" lang="en-US" altLang="zh-TW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dirty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en-US" altLang="zh-TW" sz="120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        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ADCdata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[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i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]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ea typeface="inherit"/>
              </a:rPr>
              <a:t>=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Ain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;</a:t>
            </a:r>
            <a:endParaRPr kumimoji="0" lang="en-US" altLang="zh-TW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dirty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en-US" altLang="zh-TW" sz="120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        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wait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208050"/>
                </a:solidFill>
                <a:effectLst/>
                <a:latin typeface="Arial Unicode MS" panose="020B0604020202020204" pitchFamily="34" charset="-120"/>
                <a:ea typeface="inherit"/>
              </a:rPr>
              <a:t>1.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ea typeface="inherit"/>
              </a:rPr>
              <a:t>/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sample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);</a:t>
            </a:r>
            <a:endParaRPr kumimoji="0" lang="en-US" altLang="zh-TW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dirty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en-US" altLang="zh-TW" sz="120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   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}</a:t>
            </a:r>
            <a:endParaRPr kumimoji="0" lang="en-US" altLang="zh-TW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dirty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en-US" altLang="zh-TW" sz="120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    </a:t>
            </a:r>
            <a:r>
              <a:rPr kumimoji="0" lang="zh-TW" altLang="zh-TW" sz="1200" b="1" i="0" u="none" strike="noStrike" cap="none" normalizeH="0" baseline="0" dirty="0" smtClean="0">
                <a:ln>
                  <a:noFill/>
                </a:ln>
                <a:solidFill>
                  <a:srgbClr val="007020"/>
                </a:solidFill>
                <a:effectLst/>
                <a:latin typeface="Arial Unicode MS" panose="020B0604020202020204" pitchFamily="34" charset="-120"/>
                <a:ea typeface="inherit"/>
              </a:rPr>
              <a:t>for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i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ea typeface="inherit"/>
              </a:rPr>
              <a:t>=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208050"/>
                </a:solidFill>
                <a:effectLst/>
                <a:latin typeface="Arial Unicode MS" panose="020B0604020202020204" pitchFamily="34" charset="-120"/>
                <a:ea typeface="inherit"/>
              </a:rPr>
              <a:t>0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;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i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ea typeface="inherit"/>
              </a:rPr>
              <a:t>&lt;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sample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;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i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ea typeface="inherit"/>
              </a:rPr>
              <a:t>++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){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dirty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en-US" altLang="zh-TW" sz="120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        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pc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.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printf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4070A0"/>
                </a:solidFill>
                <a:effectLst/>
                <a:latin typeface="Arial Unicode MS" panose="020B0604020202020204" pitchFamily="34" charset="-120"/>
                <a:ea typeface="inherit"/>
              </a:rPr>
              <a:t>"%1.3f</a:t>
            </a:r>
            <a:r>
              <a:rPr kumimoji="0" lang="zh-TW" altLang="zh-TW" sz="1200" b="1" i="0" u="none" strike="noStrike" cap="none" normalizeH="0" baseline="0" dirty="0" smtClean="0">
                <a:ln>
                  <a:noFill/>
                </a:ln>
                <a:solidFill>
                  <a:srgbClr val="4070A0"/>
                </a:solidFill>
                <a:effectLst/>
                <a:latin typeface="Arial Unicode MS" panose="020B0604020202020204" pitchFamily="34" charset="-120"/>
                <a:ea typeface="inherit"/>
              </a:rPr>
              <a:t>\r\n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4070A0"/>
                </a:solidFill>
                <a:effectLst/>
                <a:latin typeface="Arial Unicode MS" panose="020B0604020202020204" pitchFamily="34" charset="-120"/>
                <a:ea typeface="inherit"/>
              </a:rPr>
              <a:t>"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,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ADCdata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[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i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]);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dirty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en-US" altLang="zh-TW" sz="120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        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wait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208050"/>
                </a:solidFill>
                <a:effectLst/>
                <a:latin typeface="Arial Unicode MS" panose="020B0604020202020204" pitchFamily="34" charset="-120"/>
                <a:ea typeface="inherit"/>
              </a:rPr>
              <a:t>0.1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);</a:t>
            </a:r>
            <a:endParaRPr kumimoji="0" lang="en-US" altLang="zh-TW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dirty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en-US" altLang="zh-TW" sz="120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    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}</a:t>
            </a:r>
            <a:endParaRPr kumimoji="0" lang="en-US" altLang="zh-TW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}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52" name="矩形 51"/>
          <p:cNvSpPr/>
          <p:nvPr/>
        </p:nvSpPr>
        <p:spPr bwMode="auto">
          <a:xfrm flipH="1">
            <a:off x="5428649" y="1794755"/>
            <a:ext cx="971420" cy="702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USB</a:t>
            </a: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53" name="直線接點 52"/>
          <p:cNvCxnSpPr/>
          <p:nvPr/>
        </p:nvCxnSpPr>
        <p:spPr bwMode="auto">
          <a:xfrm>
            <a:off x="6400071" y="2173481"/>
            <a:ext cx="429937" cy="8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4" name="群組 53"/>
          <p:cNvGrpSpPr/>
          <p:nvPr/>
        </p:nvGrpSpPr>
        <p:grpSpPr>
          <a:xfrm>
            <a:off x="6842237" y="1720946"/>
            <a:ext cx="979714" cy="905070"/>
            <a:chOff x="6904653" y="2034073"/>
            <a:chExt cx="979714" cy="90507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5" name="矩形 54"/>
            <p:cNvSpPr/>
            <p:nvPr/>
          </p:nvSpPr>
          <p:spPr bwMode="auto">
            <a:xfrm>
              <a:off x="6904653" y="2034073"/>
              <a:ext cx="979714" cy="90507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7114733" y="2315374"/>
              <a:ext cx="505267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PC</a:t>
              </a:r>
              <a:endParaRPr lang="zh-TW" altLang="en-US" dirty="0"/>
            </a:p>
          </p:txBody>
        </p:sp>
      </p:grpSp>
      <p:sp>
        <p:nvSpPr>
          <p:cNvPr id="57" name="文字方塊 56"/>
          <p:cNvSpPr txBox="1"/>
          <p:nvPr/>
        </p:nvSpPr>
        <p:spPr>
          <a:xfrm>
            <a:off x="5978803" y="4710138"/>
            <a:ext cx="2755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PC side need terminal + python program for FFT </a:t>
            </a:r>
            <a:r>
              <a:rPr lang="en-US" altLang="zh-TW" dirty="0" smtClean="0"/>
              <a:t>display</a:t>
            </a:r>
            <a:endParaRPr lang="zh-TW" altLang="en-US" dirty="0"/>
          </a:p>
        </p:txBody>
      </p:sp>
      <p:sp>
        <p:nvSpPr>
          <p:cNvPr id="58" name="矩形 57"/>
          <p:cNvSpPr/>
          <p:nvPr/>
        </p:nvSpPr>
        <p:spPr>
          <a:xfrm>
            <a:off x="310975" y="2944222"/>
            <a:ext cx="1625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+mn-lt"/>
              </a:rPr>
              <a:t>picoscope</a:t>
            </a:r>
            <a:r>
              <a:rPr lang="en-US" altLang="zh-TW" dirty="0">
                <a:latin typeface="+mn-lt"/>
              </a:rPr>
              <a:t> to generate a sine </a:t>
            </a:r>
            <a:r>
              <a:rPr lang="en-US" altLang="zh-TW" dirty="0" smtClean="0">
                <a:latin typeface="+mn-lt"/>
              </a:rPr>
              <a:t>wave @30Hz, 1V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032189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F318-6A3F-42A9-A5DD-6C91F4F94896}" type="slidenum">
              <a:rPr lang="en-US" altLang="zh-TW" smtClean="0"/>
              <a:pPr/>
              <a:t>2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Analog &amp; Digital Signal Processing Systems 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903808" y="1847369"/>
            <a:ext cx="259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800" b="1" dirty="0">
                <a:solidFill>
                  <a:srgbClr val="CC0099"/>
                </a:solidFill>
                <a:ea typeface="新細明體" pitchFamily="18" charset="-120"/>
              </a:rPr>
              <a:t>Analog signal processing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250825" y="4465638"/>
            <a:ext cx="8670925" cy="2003440"/>
            <a:chOff x="250825" y="4465638"/>
            <a:chExt cx="8670925" cy="2003440"/>
          </a:xfrm>
        </p:grpSpPr>
        <p:sp>
          <p:nvSpPr>
            <p:cNvPr id="6" name="Oval 14"/>
            <p:cNvSpPr>
              <a:spLocks noChangeArrowheads="1"/>
            </p:cNvSpPr>
            <p:nvPr/>
          </p:nvSpPr>
          <p:spPr bwMode="auto">
            <a:xfrm>
              <a:off x="250825" y="4465638"/>
              <a:ext cx="1441450" cy="12969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>
                  <a:ea typeface="新細明體" pitchFamily="18" charset="-120"/>
                </a:rPr>
                <a:t>environment</a:t>
              </a:r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2124075" y="4641850"/>
              <a:ext cx="935038" cy="9366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dirty="0" smtClean="0">
                  <a:ea typeface="新細明體" pitchFamily="18" charset="-120"/>
                </a:rPr>
                <a:t>Sensor</a:t>
              </a:r>
              <a:endParaRPr lang="en-US" altLang="zh-TW" sz="2000" dirty="0">
                <a:ea typeface="新細明體" pitchFamily="18" charset="-120"/>
              </a:endParaRPr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5292725" y="4859338"/>
              <a:ext cx="792163" cy="57626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>
                  <a:ea typeface="新細明體" pitchFamily="18" charset="-120"/>
                </a:rPr>
                <a:t>DSP</a:t>
              </a:r>
            </a:p>
          </p:txBody>
        </p:sp>
        <p:sp>
          <p:nvSpPr>
            <p:cNvPr id="9" name="Line 20"/>
            <p:cNvSpPr>
              <a:spLocks noChangeShapeType="1"/>
            </p:cNvSpPr>
            <p:nvPr/>
          </p:nvSpPr>
          <p:spPr bwMode="auto">
            <a:xfrm flipV="1">
              <a:off x="7812088" y="5146675"/>
              <a:ext cx="720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5364163" y="5435600"/>
              <a:ext cx="696912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600" i="1" dirty="0">
                  <a:ea typeface="新細明體" pitchFamily="18" charset="-120"/>
                </a:rPr>
                <a:t>h</a:t>
              </a:r>
              <a:r>
                <a:rPr lang="en-US" altLang="zh-TW" sz="1600" dirty="0">
                  <a:ea typeface="新細明體" pitchFamily="18" charset="-120"/>
                </a:rPr>
                <a:t>[</a:t>
              </a:r>
              <a:r>
                <a:rPr lang="en-US" altLang="zh-TW" sz="1600" i="1" dirty="0">
                  <a:ea typeface="新細明體" pitchFamily="18" charset="-120"/>
                </a:rPr>
                <a:t>n</a:t>
              </a:r>
              <a:r>
                <a:rPr lang="en-US" altLang="zh-TW" sz="1600" dirty="0">
                  <a:ea typeface="新細明體" pitchFamily="18" charset="-120"/>
                </a:rPr>
                <a:t>]</a:t>
              </a:r>
            </a:p>
            <a:p>
              <a:pPr algn="ctr"/>
              <a:r>
                <a:rPr lang="en-US" altLang="zh-TW" sz="1600" i="1" dirty="0">
                  <a:ea typeface="新細明體" pitchFamily="18" charset="-120"/>
                </a:rPr>
                <a:t>H</a:t>
              </a:r>
              <a:r>
                <a:rPr lang="en-US" altLang="zh-TW" sz="1600" dirty="0">
                  <a:ea typeface="新細明體" pitchFamily="18" charset="-120"/>
                </a:rPr>
                <a:t>(</a:t>
              </a:r>
              <a:r>
                <a:rPr lang="en-US" altLang="zh-TW" sz="1600" i="1" dirty="0" err="1">
                  <a:ea typeface="新細明體" pitchFamily="18" charset="-120"/>
                </a:rPr>
                <a:t>e</a:t>
              </a:r>
              <a:r>
                <a:rPr lang="en-US" altLang="zh-TW" sz="1600" i="1" baseline="30000" dirty="0" err="1"/>
                <a:t>j</a:t>
              </a:r>
              <a:r>
                <a:rPr lang="en-US" altLang="zh-TW" sz="1600" i="1" baseline="30000" dirty="0" err="1">
                  <a:latin typeface="Symbol" pitchFamily="18" charset="2"/>
                </a:rPr>
                <a:t>w</a:t>
              </a:r>
              <a:r>
                <a:rPr lang="en-US" altLang="zh-TW" sz="1600" dirty="0">
                  <a:ea typeface="新細明體" pitchFamily="18" charset="-120"/>
                </a:rPr>
                <a:t>)</a:t>
              </a:r>
            </a:p>
          </p:txBody>
        </p:sp>
        <p:sp>
          <p:nvSpPr>
            <p:cNvPr id="11" name="Rectangle 28"/>
            <p:cNvSpPr>
              <a:spLocks noChangeArrowheads="1"/>
            </p:cNvSpPr>
            <p:nvPr/>
          </p:nvSpPr>
          <p:spPr bwMode="auto">
            <a:xfrm>
              <a:off x="3635375" y="4930775"/>
              <a:ext cx="504825" cy="4318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>
                  <a:ea typeface="新細明體" pitchFamily="18" charset="-120"/>
                </a:rPr>
                <a:t>AF</a:t>
              </a:r>
            </a:p>
          </p:txBody>
        </p:sp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4500563" y="4930775"/>
              <a:ext cx="504825" cy="431800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>
                  <a:ea typeface="新細明體" pitchFamily="18" charset="-120"/>
                </a:rPr>
                <a:t>A/D</a:t>
              </a:r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6372225" y="4930775"/>
              <a:ext cx="504825" cy="431800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>
                  <a:ea typeface="新細明體" pitchFamily="18" charset="-120"/>
                </a:rPr>
                <a:t>D/A</a:t>
              </a: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7308850" y="4930775"/>
              <a:ext cx="503238" cy="4318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>
                  <a:ea typeface="新細明體" pitchFamily="18" charset="-120"/>
                </a:rPr>
                <a:t>IF</a:t>
              </a:r>
            </a:p>
          </p:txBody>
        </p:sp>
        <p:sp>
          <p:nvSpPr>
            <p:cNvPr id="15" name="Line 34"/>
            <p:cNvSpPr>
              <a:spLocks noChangeShapeType="1"/>
            </p:cNvSpPr>
            <p:nvPr/>
          </p:nvSpPr>
          <p:spPr bwMode="auto">
            <a:xfrm>
              <a:off x="3059113" y="5146675"/>
              <a:ext cx="576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35"/>
            <p:cNvSpPr>
              <a:spLocks noChangeShapeType="1"/>
            </p:cNvSpPr>
            <p:nvPr/>
          </p:nvSpPr>
          <p:spPr bwMode="auto">
            <a:xfrm>
              <a:off x="4140200" y="5146675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36"/>
            <p:cNvSpPr>
              <a:spLocks noChangeShapeType="1"/>
            </p:cNvSpPr>
            <p:nvPr/>
          </p:nvSpPr>
          <p:spPr bwMode="auto">
            <a:xfrm>
              <a:off x="5003800" y="5146675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37"/>
            <p:cNvSpPr>
              <a:spLocks noChangeShapeType="1"/>
            </p:cNvSpPr>
            <p:nvPr/>
          </p:nvSpPr>
          <p:spPr bwMode="auto">
            <a:xfrm>
              <a:off x="6084888" y="5146675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38"/>
            <p:cNvSpPr>
              <a:spLocks noChangeShapeType="1"/>
            </p:cNvSpPr>
            <p:nvPr/>
          </p:nvSpPr>
          <p:spPr bwMode="auto">
            <a:xfrm>
              <a:off x="6877050" y="5146675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Text Box 39"/>
            <p:cNvSpPr txBox="1">
              <a:spLocks noChangeArrowheads="1"/>
            </p:cNvSpPr>
            <p:nvPr/>
          </p:nvSpPr>
          <p:spPr bwMode="auto">
            <a:xfrm>
              <a:off x="8172450" y="4498975"/>
              <a:ext cx="7493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600" dirty="0">
                  <a:ea typeface="新細明體" pitchFamily="18" charset="-120"/>
                </a:rPr>
                <a:t>Output</a:t>
              </a:r>
            </a:p>
            <a:p>
              <a:pPr algn="ctr"/>
              <a:r>
                <a:rPr lang="en-US" altLang="zh-TW" sz="1600" dirty="0">
                  <a:ea typeface="新細明體" pitchFamily="18" charset="-120"/>
                </a:rPr>
                <a:t> </a:t>
              </a:r>
              <a:r>
                <a:rPr lang="en-US" altLang="zh-TW" sz="1600" i="1" dirty="0">
                  <a:ea typeface="新細明體" pitchFamily="18" charset="-120"/>
                </a:rPr>
                <a:t>y</a:t>
              </a:r>
              <a:r>
                <a:rPr lang="en-US" altLang="zh-TW" sz="1600" dirty="0">
                  <a:ea typeface="新細明體" pitchFamily="18" charset="-120"/>
                </a:rPr>
                <a:t>*(</a:t>
              </a:r>
              <a:r>
                <a:rPr lang="en-US" altLang="zh-TW" sz="1600" i="1" dirty="0">
                  <a:ea typeface="新細明體" pitchFamily="18" charset="-120"/>
                </a:rPr>
                <a:t>t</a:t>
              </a:r>
              <a:r>
                <a:rPr lang="en-US" altLang="zh-TW" sz="1600" dirty="0">
                  <a:ea typeface="新細明體" pitchFamily="18" charset="-120"/>
                </a:rPr>
                <a:t>)</a:t>
              </a:r>
            </a:p>
          </p:txBody>
        </p:sp>
        <p:sp>
          <p:nvSpPr>
            <p:cNvPr id="21" name="Text Box 40"/>
            <p:cNvSpPr txBox="1">
              <a:spLocks noChangeArrowheads="1"/>
            </p:cNvSpPr>
            <p:nvPr/>
          </p:nvSpPr>
          <p:spPr bwMode="auto">
            <a:xfrm>
              <a:off x="3059113" y="4498975"/>
              <a:ext cx="614362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600" dirty="0">
                  <a:ea typeface="新細明體" pitchFamily="18" charset="-120"/>
                </a:rPr>
                <a:t>Input</a:t>
              </a:r>
            </a:p>
            <a:p>
              <a:pPr algn="ctr"/>
              <a:r>
                <a:rPr lang="en-US" altLang="zh-TW" sz="1600" i="1" dirty="0">
                  <a:ea typeface="新細明體" pitchFamily="18" charset="-120"/>
                </a:rPr>
                <a:t>x</a:t>
              </a:r>
              <a:r>
                <a:rPr lang="en-US" altLang="zh-TW" sz="1600" dirty="0">
                  <a:ea typeface="新細明體" pitchFamily="18" charset="-120"/>
                </a:rPr>
                <a:t>(</a:t>
              </a:r>
              <a:r>
                <a:rPr lang="en-US" altLang="zh-TW" sz="1600" i="1" dirty="0">
                  <a:ea typeface="新細明體" pitchFamily="18" charset="-120"/>
                </a:rPr>
                <a:t>t</a:t>
              </a:r>
              <a:r>
                <a:rPr lang="en-US" altLang="zh-TW" sz="1600" dirty="0">
                  <a:ea typeface="新細明體" pitchFamily="18" charset="-120"/>
                </a:rPr>
                <a:t>)</a:t>
              </a:r>
            </a:p>
          </p:txBody>
        </p:sp>
        <p:sp>
          <p:nvSpPr>
            <p:cNvPr id="22" name="Line 41"/>
            <p:cNvSpPr>
              <a:spLocks noChangeShapeType="1"/>
            </p:cNvSpPr>
            <p:nvPr/>
          </p:nvSpPr>
          <p:spPr bwMode="auto">
            <a:xfrm>
              <a:off x="1692275" y="5146675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Text Box 43"/>
            <p:cNvSpPr txBox="1">
              <a:spLocks noChangeArrowheads="1"/>
            </p:cNvSpPr>
            <p:nvPr/>
          </p:nvSpPr>
          <p:spPr bwMode="auto">
            <a:xfrm>
              <a:off x="4803557" y="5362575"/>
              <a:ext cx="66877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600" i="1" dirty="0">
                  <a:ea typeface="新細明體" pitchFamily="18" charset="-120"/>
                </a:rPr>
                <a:t>x</a:t>
              </a:r>
              <a:r>
                <a:rPr lang="en-US" altLang="zh-TW" sz="1600" dirty="0">
                  <a:ea typeface="新細明體" pitchFamily="18" charset="-120"/>
                </a:rPr>
                <a:t>[</a:t>
              </a:r>
              <a:r>
                <a:rPr lang="en-US" altLang="zh-TW" sz="1600" i="1" dirty="0">
                  <a:ea typeface="新細明體" pitchFamily="18" charset="-120"/>
                </a:rPr>
                <a:t>n</a:t>
              </a:r>
              <a:r>
                <a:rPr lang="en-US" altLang="zh-TW" sz="1600" dirty="0">
                  <a:ea typeface="新細明體" pitchFamily="18" charset="-120"/>
                </a:rPr>
                <a:t>]</a:t>
              </a:r>
            </a:p>
            <a:p>
              <a:pPr algn="ctr"/>
              <a:r>
                <a:rPr lang="en-US" altLang="zh-TW" sz="1600" i="1" dirty="0">
                  <a:ea typeface="新細明體" pitchFamily="18" charset="-120"/>
                </a:rPr>
                <a:t>X</a:t>
              </a:r>
              <a:r>
                <a:rPr lang="en-US" altLang="zh-TW" sz="1600" dirty="0">
                  <a:ea typeface="新細明體" pitchFamily="18" charset="-120"/>
                </a:rPr>
                <a:t>(</a:t>
              </a:r>
              <a:r>
                <a:rPr lang="en-US" altLang="zh-TW" sz="1600" i="1" dirty="0" err="1">
                  <a:ea typeface="新細明體" pitchFamily="18" charset="-120"/>
                </a:rPr>
                <a:t>e</a:t>
              </a:r>
              <a:r>
                <a:rPr lang="en-US" altLang="zh-TW" sz="1600" i="1" baseline="30000" dirty="0" err="1"/>
                <a:t>j</a:t>
              </a:r>
              <a:r>
                <a:rPr lang="en-US" altLang="zh-TW" sz="1600" i="1" baseline="30000" dirty="0" err="1">
                  <a:latin typeface="Symbol" pitchFamily="18" charset="2"/>
                </a:rPr>
                <a:t>w</a:t>
              </a:r>
              <a:r>
                <a:rPr lang="en-US" altLang="zh-TW" sz="1600" dirty="0">
                  <a:ea typeface="新細明體" pitchFamily="18" charset="-120"/>
                </a:rPr>
                <a:t>)</a:t>
              </a:r>
            </a:p>
          </p:txBody>
        </p:sp>
        <p:sp>
          <p:nvSpPr>
            <p:cNvPr id="24" name="Text Box 44"/>
            <p:cNvSpPr txBox="1">
              <a:spLocks noChangeArrowheads="1"/>
            </p:cNvSpPr>
            <p:nvPr/>
          </p:nvSpPr>
          <p:spPr bwMode="auto">
            <a:xfrm>
              <a:off x="5959273" y="5362575"/>
              <a:ext cx="6655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600" i="1" dirty="0">
                  <a:ea typeface="新細明體" pitchFamily="18" charset="-120"/>
                </a:rPr>
                <a:t>y</a:t>
              </a:r>
              <a:r>
                <a:rPr lang="en-US" altLang="zh-TW" sz="1600" dirty="0">
                  <a:ea typeface="新細明體" pitchFamily="18" charset="-120"/>
                </a:rPr>
                <a:t>[</a:t>
              </a:r>
              <a:r>
                <a:rPr lang="en-US" altLang="zh-TW" sz="1600" i="1" dirty="0">
                  <a:ea typeface="新細明體" pitchFamily="18" charset="-120"/>
                </a:rPr>
                <a:t>n</a:t>
              </a:r>
              <a:r>
                <a:rPr lang="en-US" altLang="zh-TW" sz="1600" dirty="0">
                  <a:ea typeface="新細明體" pitchFamily="18" charset="-120"/>
                </a:rPr>
                <a:t>]</a:t>
              </a:r>
            </a:p>
            <a:p>
              <a:pPr algn="ctr"/>
              <a:r>
                <a:rPr lang="en-US" altLang="zh-TW" sz="1600" i="1" dirty="0">
                  <a:ea typeface="新細明體" pitchFamily="18" charset="-120"/>
                </a:rPr>
                <a:t>Y</a:t>
              </a:r>
              <a:r>
                <a:rPr lang="en-US" altLang="zh-TW" sz="1600" dirty="0">
                  <a:ea typeface="新細明體" pitchFamily="18" charset="-120"/>
                </a:rPr>
                <a:t>(</a:t>
              </a:r>
              <a:r>
                <a:rPr lang="en-US" altLang="zh-TW" sz="1600" i="1" dirty="0" err="1">
                  <a:ea typeface="新細明體" pitchFamily="18" charset="-120"/>
                </a:rPr>
                <a:t>e</a:t>
              </a:r>
              <a:r>
                <a:rPr lang="en-US" altLang="zh-TW" sz="1600" i="1" baseline="30000" dirty="0" err="1"/>
                <a:t>j</a:t>
              </a:r>
              <a:r>
                <a:rPr lang="en-US" altLang="zh-TW" sz="1600" i="1" baseline="30000" dirty="0" err="1">
                  <a:latin typeface="Symbol" pitchFamily="18" charset="2"/>
                </a:rPr>
                <a:t>w</a:t>
              </a:r>
              <a:r>
                <a:rPr lang="en-US" altLang="zh-TW" sz="1600" dirty="0">
                  <a:ea typeface="新細明體" pitchFamily="18" charset="-120"/>
                </a:rPr>
                <a:t>)</a:t>
              </a:r>
            </a:p>
          </p:txBody>
        </p:sp>
        <p:sp>
          <p:nvSpPr>
            <p:cNvPr id="25" name="Text Box 46"/>
            <p:cNvSpPr txBox="1">
              <a:spLocks noChangeArrowheads="1"/>
            </p:cNvSpPr>
            <p:nvPr/>
          </p:nvSpPr>
          <p:spPr bwMode="auto">
            <a:xfrm>
              <a:off x="1714480" y="5643578"/>
              <a:ext cx="1644650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600" dirty="0">
                  <a:ea typeface="新細明體" pitchFamily="18" charset="-120"/>
                </a:rPr>
                <a:t>Sensor/transducer</a:t>
              </a:r>
            </a:p>
            <a:p>
              <a:r>
                <a:rPr lang="en-US" altLang="zh-TW" sz="1600" dirty="0">
                  <a:ea typeface="新細明體" pitchFamily="18" charset="-120"/>
                </a:rPr>
                <a:t>Instrumentation</a:t>
              </a:r>
            </a:p>
            <a:p>
              <a:r>
                <a:rPr lang="en-US" altLang="zh-TW" sz="1600" dirty="0">
                  <a:ea typeface="新細明體" pitchFamily="18" charset="-120"/>
                </a:rPr>
                <a:t>Measurement</a:t>
              </a:r>
            </a:p>
          </p:txBody>
        </p:sp>
      </p:grp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4572000" y="4319588"/>
            <a:ext cx="255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800" b="1" dirty="0">
                <a:solidFill>
                  <a:srgbClr val="CC0099"/>
                </a:solidFill>
                <a:ea typeface="新細明體" pitchFamily="18" charset="-120"/>
              </a:rPr>
              <a:t>Digital signal processing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539750" y="2284519"/>
            <a:ext cx="8239124" cy="1706974"/>
            <a:chOff x="539750" y="2060580"/>
            <a:chExt cx="8239124" cy="1706974"/>
          </a:xfrm>
        </p:grpSpPr>
        <p:grpSp>
          <p:nvGrpSpPr>
            <p:cNvPr id="28" name="群組 27"/>
            <p:cNvGrpSpPr/>
            <p:nvPr/>
          </p:nvGrpSpPr>
          <p:grpSpPr>
            <a:xfrm>
              <a:off x="539750" y="2060580"/>
              <a:ext cx="8239124" cy="1706974"/>
              <a:chOff x="539750" y="2060580"/>
              <a:chExt cx="8239124" cy="1706974"/>
            </a:xfrm>
          </p:grpSpPr>
          <p:grpSp>
            <p:nvGrpSpPr>
              <p:cNvPr id="30" name="群組 29"/>
              <p:cNvGrpSpPr/>
              <p:nvPr/>
            </p:nvGrpSpPr>
            <p:grpSpPr>
              <a:xfrm>
                <a:off x="539750" y="2060580"/>
                <a:ext cx="8239124" cy="1693863"/>
                <a:chOff x="539750" y="1873250"/>
                <a:chExt cx="8239124" cy="1693863"/>
              </a:xfrm>
            </p:grpSpPr>
            <p:sp>
              <p:nvSpPr>
                <p:cNvPr id="32" name="Oval 4"/>
                <p:cNvSpPr>
                  <a:spLocks noChangeArrowheads="1"/>
                </p:cNvSpPr>
                <p:nvPr/>
              </p:nvSpPr>
              <p:spPr bwMode="auto">
                <a:xfrm>
                  <a:off x="539750" y="1873250"/>
                  <a:ext cx="1460482" cy="12969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zh-TW" sz="2000">
                      <a:ea typeface="新細明體" pitchFamily="18" charset="-120"/>
                    </a:rPr>
                    <a:t>environment</a:t>
                  </a:r>
                </a:p>
              </p:txBody>
            </p:sp>
            <p:sp>
              <p:nvSpPr>
                <p:cNvPr id="33" name="Line 5"/>
                <p:cNvSpPr>
                  <a:spLocks noChangeShapeType="1"/>
                </p:cNvSpPr>
                <p:nvPr/>
              </p:nvSpPr>
              <p:spPr bwMode="auto">
                <a:xfrm>
                  <a:off x="2000232" y="2522538"/>
                  <a:ext cx="5762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4" name="Rectangle 6"/>
                <p:cNvSpPr>
                  <a:spLocks noChangeArrowheads="1"/>
                </p:cNvSpPr>
                <p:nvPr/>
              </p:nvSpPr>
              <p:spPr bwMode="auto">
                <a:xfrm>
                  <a:off x="2576495" y="1946268"/>
                  <a:ext cx="1943101" cy="10810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altLang="zh-TW" sz="2000" dirty="0" smtClean="0">
                      <a:ea typeface="新細明體" pitchFamily="18" charset="-120"/>
                    </a:rPr>
                    <a:t>Sensor/transducer</a:t>
                  </a:r>
                </a:p>
                <a:p>
                  <a:pPr algn="ctr"/>
                  <a:r>
                    <a:rPr lang="en-US" altLang="zh-TW" sz="1400" dirty="0" smtClean="0">
                      <a:ea typeface="新細明體" pitchFamily="18" charset="-120"/>
                    </a:rPr>
                    <a:t>Instrumentation</a:t>
                  </a:r>
                </a:p>
                <a:p>
                  <a:pPr algn="ctr"/>
                  <a:r>
                    <a:rPr lang="en-US" altLang="zh-TW" sz="1400" dirty="0" smtClean="0">
                      <a:ea typeface="新細明體" pitchFamily="18" charset="-120"/>
                    </a:rPr>
                    <a:t>Measurement</a:t>
                  </a:r>
                  <a:endParaRPr lang="en-US" altLang="zh-TW" sz="1400" dirty="0">
                    <a:ea typeface="新細明體" pitchFamily="18" charset="-120"/>
                  </a:endParaRPr>
                </a:p>
              </p:txBody>
            </p:sp>
            <p:sp>
              <p:nvSpPr>
                <p:cNvPr id="35" name="Rectangle 7"/>
                <p:cNvSpPr>
                  <a:spLocks noChangeArrowheads="1"/>
                </p:cNvSpPr>
                <p:nvPr/>
              </p:nvSpPr>
              <p:spPr bwMode="auto">
                <a:xfrm>
                  <a:off x="5286380" y="1978025"/>
                  <a:ext cx="1951032" cy="100806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zh-TW" sz="2000" dirty="0">
                      <a:ea typeface="新細明體" pitchFamily="18" charset="-120"/>
                    </a:rPr>
                    <a:t>Analog electronic</a:t>
                  </a:r>
                </a:p>
                <a:p>
                  <a:pPr algn="ctr"/>
                  <a:r>
                    <a:rPr lang="en-US" altLang="zh-TW" sz="2000" dirty="0">
                      <a:ea typeface="新細明體" pitchFamily="18" charset="-120"/>
                    </a:rPr>
                    <a:t>circuitry</a:t>
                  </a:r>
                </a:p>
              </p:txBody>
            </p:sp>
            <p:sp>
              <p:nvSpPr>
                <p:cNvPr id="36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7237412" y="2554288"/>
                  <a:ext cx="7207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572000" y="2487608"/>
                  <a:ext cx="679450" cy="825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TW" sz="1600" dirty="0">
                      <a:ea typeface="新細明體" pitchFamily="18" charset="-120"/>
                    </a:rPr>
                    <a:t>Input</a:t>
                  </a:r>
                </a:p>
                <a:p>
                  <a:pPr algn="ctr"/>
                  <a:r>
                    <a:rPr lang="en-US" altLang="zh-TW" sz="1600" i="1" dirty="0">
                      <a:ea typeface="新細明體" pitchFamily="18" charset="-120"/>
                    </a:rPr>
                    <a:t>x</a:t>
                  </a:r>
                  <a:r>
                    <a:rPr lang="en-US" altLang="zh-TW" sz="1600" dirty="0">
                      <a:ea typeface="新細明體" pitchFamily="18" charset="-120"/>
                    </a:rPr>
                    <a:t>(</a:t>
                  </a:r>
                  <a:r>
                    <a:rPr lang="en-US" altLang="zh-TW" sz="1600" i="1" dirty="0">
                      <a:ea typeface="新細明體" pitchFamily="18" charset="-120"/>
                    </a:rPr>
                    <a:t>t</a:t>
                  </a:r>
                  <a:r>
                    <a:rPr lang="en-US" altLang="zh-TW" sz="1600" dirty="0">
                      <a:ea typeface="新細明體" pitchFamily="18" charset="-120"/>
                    </a:rPr>
                    <a:t>)</a:t>
                  </a:r>
                </a:p>
                <a:p>
                  <a:pPr algn="ctr"/>
                  <a:r>
                    <a:rPr lang="en-US" altLang="zh-TW" sz="1600" i="1" dirty="0">
                      <a:ea typeface="新細明體" pitchFamily="18" charset="-120"/>
                    </a:rPr>
                    <a:t>X</a:t>
                  </a:r>
                  <a:r>
                    <a:rPr lang="en-US" altLang="zh-TW" sz="1600" dirty="0">
                      <a:ea typeface="新細明體" pitchFamily="18" charset="-120"/>
                    </a:rPr>
                    <a:t>(</a:t>
                  </a:r>
                  <a:r>
                    <a:rPr lang="en-US" altLang="zh-TW" sz="1600" i="1" dirty="0" err="1">
                      <a:ea typeface="新細明體" pitchFamily="18" charset="-120"/>
                    </a:rPr>
                    <a:t>j</a:t>
                  </a:r>
                  <a:r>
                    <a:rPr lang="en-US" altLang="zh-TW" sz="1600" dirty="0" err="1">
                      <a:latin typeface="Symbol" pitchFamily="18" charset="2"/>
                      <a:ea typeface="新細明體" pitchFamily="18" charset="-120"/>
                    </a:rPr>
                    <a:t>W</a:t>
                  </a:r>
                  <a:r>
                    <a:rPr lang="en-US" altLang="zh-TW" sz="1600" dirty="0">
                      <a:ea typeface="新細明體" pitchFamily="18" charset="-120"/>
                    </a:rPr>
                    <a:t>)</a:t>
                  </a:r>
                </a:p>
              </p:txBody>
            </p:sp>
            <p:sp>
              <p:nvSpPr>
                <p:cNvPr id="3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8029574" y="2338388"/>
                  <a:ext cx="749300" cy="825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TW" sz="1600" dirty="0">
                      <a:ea typeface="新細明體" pitchFamily="18" charset="-120"/>
                    </a:rPr>
                    <a:t>Output</a:t>
                  </a:r>
                </a:p>
                <a:p>
                  <a:pPr algn="ctr"/>
                  <a:r>
                    <a:rPr lang="en-US" altLang="zh-TW" sz="1600" dirty="0">
                      <a:ea typeface="新細明體" pitchFamily="18" charset="-120"/>
                    </a:rPr>
                    <a:t> </a:t>
                  </a:r>
                  <a:r>
                    <a:rPr lang="en-US" altLang="zh-TW" sz="1600" i="1" dirty="0">
                      <a:ea typeface="新細明體" pitchFamily="18" charset="-120"/>
                    </a:rPr>
                    <a:t>y</a:t>
                  </a:r>
                  <a:r>
                    <a:rPr lang="en-US" altLang="zh-TW" sz="1600" dirty="0">
                      <a:ea typeface="新細明體" pitchFamily="18" charset="-120"/>
                    </a:rPr>
                    <a:t>(</a:t>
                  </a:r>
                  <a:r>
                    <a:rPr lang="en-US" altLang="zh-TW" sz="1600" i="1" dirty="0">
                      <a:ea typeface="新細明體" pitchFamily="18" charset="-120"/>
                    </a:rPr>
                    <a:t>t</a:t>
                  </a:r>
                  <a:r>
                    <a:rPr lang="en-US" altLang="zh-TW" sz="1600" dirty="0">
                      <a:ea typeface="新細明體" pitchFamily="18" charset="-120"/>
                    </a:rPr>
                    <a:t>)</a:t>
                  </a:r>
                </a:p>
                <a:p>
                  <a:pPr algn="ctr"/>
                  <a:r>
                    <a:rPr lang="en-US" altLang="zh-TW" sz="1600" i="1" dirty="0">
                      <a:ea typeface="新細明體" pitchFamily="18" charset="-120"/>
                    </a:rPr>
                    <a:t>Y</a:t>
                  </a:r>
                  <a:r>
                    <a:rPr lang="en-US" altLang="zh-TW" sz="1600" dirty="0">
                      <a:ea typeface="新細明體" pitchFamily="18" charset="-120"/>
                    </a:rPr>
                    <a:t>(</a:t>
                  </a:r>
                  <a:r>
                    <a:rPr lang="en-US" altLang="zh-TW" sz="1600" i="1" dirty="0" err="1">
                      <a:ea typeface="新細明體" pitchFamily="18" charset="-120"/>
                    </a:rPr>
                    <a:t>j</a:t>
                  </a:r>
                  <a:r>
                    <a:rPr lang="en-US" altLang="zh-TW" sz="1600" dirty="0" err="1">
                      <a:latin typeface="Symbol" pitchFamily="18" charset="2"/>
                      <a:ea typeface="新細明體" pitchFamily="18" charset="-120"/>
                    </a:rPr>
                    <a:t>W</a:t>
                  </a:r>
                  <a:r>
                    <a:rPr lang="en-US" altLang="zh-TW" sz="1600" dirty="0">
                      <a:ea typeface="新細明體" pitchFamily="18" charset="-120"/>
                    </a:rPr>
                    <a:t>)</a:t>
                  </a:r>
                </a:p>
              </p:txBody>
            </p:sp>
            <p:sp>
              <p:nvSpPr>
                <p:cNvPr id="39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5876924" y="2986088"/>
                  <a:ext cx="679450" cy="581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TW" sz="1600" i="1" dirty="0">
                      <a:ea typeface="新細明體" pitchFamily="18" charset="-120"/>
                    </a:rPr>
                    <a:t>h</a:t>
                  </a:r>
                  <a:r>
                    <a:rPr lang="en-US" altLang="zh-TW" sz="1600" dirty="0">
                      <a:ea typeface="新細明體" pitchFamily="18" charset="-120"/>
                    </a:rPr>
                    <a:t>(</a:t>
                  </a:r>
                  <a:r>
                    <a:rPr lang="en-US" altLang="zh-TW" sz="1600" i="1" dirty="0">
                      <a:ea typeface="新細明體" pitchFamily="18" charset="-120"/>
                    </a:rPr>
                    <a:t>t</a:t>
                  </a:r>
                  <a:r>
                    <a:rPr lang="en-US" altLang="zh-TW" sz="1600" dirty="0">
                      <a:ea typeface="新細明體" pitchFamily="18" charset="-120"/>
                    </a:rPr>
                    <a:t>)</a:t>
                  </a:r>
                </a:p>
                <a:p>
                  <a:pPr algn="ctr"/>
                  <a:r>
                    <a:rPr lang="en-US" altLang="zh-TW" sz="1600" i="1" dirty="0">
                      <a:ea typeface="新細明體" pitchFamily="18" charset="-120"/>
                    </a:rPr>
                    <a:t>H</a:t>
                  </a:r>
                  <a:r>
                    <a:rPr lang="en-US" altLang="zh-TW" sz="1600" dirty="0">
                      <a:ea typeface="新細明體" pitchFamily="18" charset="-120"/>
                    </a:rPr>
                    <a:t>(</a:t>
                  </a:r>
                  <a:r>
                    <a:rPr lang="en-US" altLang="zh-TW" sz="1600" i="1" dirty="0" err="1">
                      <a:ea typeface="新細明體" pitchFamily="18" charset="-120"/>
                    </a:rPr>
                    <a:t>j</a:t>
                  </a:r>
                  <a:r>
                    <a:rPr lang="en-US" altLang="zh-TW" sz="1600" dirty="0" err="1">
                      <a:latin typeface="Symbol" pitchFamily="18" charset="2"/>
                      <a:ea typeface="新細明體" pitchFamily="18" charset="-120"/>
                    </a:rPr>
                    <a:t>W</a:t>
                  </a:r>
                  <a:r>
                    <a:rPr lang="en-US" altLang="zh-TW" sz="1600" dirty="0">
                      <a:ea typeface="新細明體" pitchFamily="18" charset="-120"/>
                    </a:rPr>
                    <a:t>)</a:t>
                  </a:r>
                </a:p>
              </p:txBody>
            </p:sp>
            <p:sp>
              <p:nvSpPr>
                <p:cNvPr id="40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643174" y="2098662"/>
                  <a:ext cx="184731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 altLang="zh-TW" sz="1600" dirty="0">
                    <a:ea typeface="新細明體" pitchFamily="18" charset="-120"/>
                  </a:endParaRPr>
                </a:p>
              </p:txBody>
            </p:sp>
          </p:grpSp>
          <p:sp>
            <p:nvSpPr>
              <p:cNvPr id="31" name="矩形 30"/>
              <p:cNvSpPr/>
              <p:nvPr/>
            </p:nvSpPr>
            <p:spPr>
              <a:xfrm>
                <a:off x="3714760" y="3429000"/>
                <a:ext cx="214312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1600" dirty="0" smtClean="0">
                    <a:ea typeface="新細明體" pitchFamily="18" charset="-120"/>
                  </a:rPr>
                  <a:t>Electric analog signal</a:t>
                </a:r>
                <a:endParaRPr lang="en-US" altLang="zh-TW" sz="1600" dirty="0">
                  <a:ea typeface="新細明體" pitchFamily="18" charset="-120"/>
                </a:endParaRPr>
              </a:p>
            </p:txBody>
          </p:sp>
        </p:grpSp>
        <p:cxnSp>
          <p:nvCxnSpPr>
            <p:cNvPr id="29" name="直線單箭頭接點 28"/>
            <p:cNvCxnSpPr>
              <a:stCxn id="34" idx="3"/>
              <a:endCxn id="35" idx="1"/>
            </p:cNvCxnSpPr>
            <p:nvPr/>
          </p:nvCxnSpPr>
          <p:spPr bwMode="auto">
            <a:xfrm flipV="1">
              <a:off x="4519596" y="2669387"/>
              <a:ext cx="766784" cy="47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2372942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>
                <a:hlinkClick r:id="rId2"/>
              </a:rPr>
              <a:t>4.7   Measure the conversion </a:t>
            </a:r>
            <a:r>
              <a:rPr lang="en-US" altLang="zh-TW" b="0" dirty="0" smtClean="0">
                <a:hlinkClick r:id="rId2"/>
              </a:rPr>
              <a:t>timing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20</a:t>
            </a:fld>
            <a:endParaRPr lang="en-US" altLang="zh-TW"/>
          </a:p>
        </p:txBody>
      </p:sp>
      <p:grpSp>
        <p:nvGrpSpPr>
          <p:cNvPr id="5" name="群組 4"/>
          <p:cNvGrpSpPr/>
          <p:nvPr/>
        </p:nvGrpSpPr>
        <p:grpSpPr>
          <a:xfrm>
            <a:off x="323528" y="2121313"/>
            <a:ext cx="8410764" cy="1688685"/>
            <a:chOff x="323528" y="3222329"/>
            <a:chExt cx="8410764" cy="1688685"/>
          </a:xfrm>
        </p:grpSpPr>
        <p:sp>
          <p:nvSpPr>
            <p:cNvPr id="6" name="文字方塊 5"/>
            <p:cNvSpPr txBox="1"/>
            <p:nvPr/>
          </p:nvSpPr>
          <p:spPr>
            <a:xfrm>
              <a:off x="323528" y="3278763"/>
              <a:ext cx="1531188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/>
                <a:t>AWG</a:t>
              </a:r>
            </a:p>
            <a:p>
              <a:pPr algn="ctr"/>
              <a:r>
                <a:rPr lang="en-US" altLang="zh-TW" dirty="0" smtClean="0"/>
                <a:t>by </a:t>
              </a:r>
              <a:r>
                <a:rPr lang="en-US" altLang="zh-TW" dirty="0" err="1" smtClean="0"/>
                <a:t>picoscope</a:t>
              </a:r>
              <a:endParaRPr lang="zh-TW" altLang="en-US" dirty="0"/>
            </a:p>
          </p:txBody>
        </p:sp>
        <p:cxnSp>
          <p:nvCxnSpPr>
            <p:cNvPr id="7" name="直線單箭頭接點 6"/>
            <p:cNvCxnSpPr>
              <a:stCxn id="6" idx="3"/>
            </p:cNvCxnSpPr>
            <p:nvPr/>
          </p:nvCxnSpPr>
          <p:spPr bwMode="auto">
            <a:xfrm flipV="1">
              <a:off x="1854716" y="3601928"/>
              <a:ext cx="701872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8" name="群組 7"/>
            <p:cNvGrpSpPr/>
            <p:nvPr/>
          </p:nvGrpSpPr>
          <p:grpSpPr>
            <a:xfrm>
              <a:off x="2663678" y="3222330"/>
              <a:ext cx="863293" cy="702764"/>
              <a:chOff x="2663678" y="3222330"/>
              <a:chExt cx="863293" cy="702764"/>
            </a:xfrm>
          </p:grpSpPr>
          <p:sp>
            <p:nvSpPr>
              <p:cNvPr id="27" name="直角三角形 26"/>
              <p:cNvSpPr/>
              <p:nvPr/>
            </p:nvSpPr>
            <p:spPr bwMode="auto">
              <a:xfrm rot="2518810">
                <a:off x="2663678" y="3319226"/>
                <a:ext cx="485192" cy="509466"/>
              </a:xfrm>
              <a:prstGeom prst="rtTriangl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 bwMode="auto">
              <a:xfrm>
                <a:off x="2906274" y="3222330"/>
                <a:ext cx="620697" cy="702764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新細明體" pitchFamily="18" charset="-120"/>
                  </a:rPr>
                  <a:t>ADC</a:t>
                </a:r>
                <a:endParaRPr kumimoji="1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 flipH="1">
              <a:off x="5428650" y="3222330"/>
              <a:ext cx="863293" cy="702764"/>
              <a:chOff x="2663678" y="3222330"/>
              <a:chExt cx="863293" cy="702764"/>
            </a:xfrm>
          </p:grpSpPr>
          <p:sp>
            <p:nvSpPr>
              <p:cNvPr id="25" name="直角三角形 24"/>
              <p:cNvSpPr/>
              <p:nvPr/>
            </p:nvSpPr>
            <p:spPr bwMode="auto">
              <a:xfrm rot="2518810">
                <a:off x="2663678" y="3319226"/>
                <a:ext cx="485192" cy="509466"/>
              </a:xfrm>
              <a:prstGeom prst="rtTriangl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 bwMode="auto">
              <a:xfrm>
                <a:off x="2906274" y="3222330"/>
                <a:ext cx="620697" cy="702764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新細明體" pitchFamily="18" charset="-120"/>
                  </a:rPr>
                  <a:t>DAC</a:t>
                </a:r>
                <a:endParaRPr kumimoji="1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 bwMode="auto">
            <a:xfrm>
              <a:off x="3526971" y="3222329"/>
              <a:ext cx="1903445" cy="7027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rPr>
                <a:t>K66F</a:t>
              </a:r>
              <a:endPara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 flipV="1">
              <a:off x="7720253" y="4064110"/>
              <a:ext cx="373225" cy="721563"/>
              <a:chOff x="7091265" y="3107094"/>
              <a:chExt cx="373225" cy="721563"/>
            </a:xfrm>
          </p:grpSpPr>
          <p:sp>
            <p:nvSpPr>
              <p:cNvPr id="21" name="等腰三角形 20"/>
              <p:cNvSpPr/>
              <p:nvPr/>
            </p:nvSpPr>
            <p:spPr bwMode="auto">
              <a:xfrm>
                <a:off x="7091265" y="3349690"/>
                <a:ext cx="373225" cy="252238"/>
              </a:xfrm>
              <a:prstGeom prst="triangle">
                <a:avLst/>
              </a:prstGeom>
              <a:solidFill>
                <a:schemeClr val="accent3">
                  <a:lumMod val="85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cxnSp>
            <p:nvCxnSpPr>
              <p:cNvPr id="22" name="直線接點 21"/>
              <p:cNvCxnSpPr/>
              <p:nvPr/>
            </p:nvCxnSpPr>
            <p:spPr bwMode="auto">
              <a:xfrm>
                <a:off x="7091265" y="3334749"/>
                <a:ext cx="37322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直線接點 22"/>
              <p:cNvCxnSpPr>
                <a:stCxn id="21" idx="0"/>
              </p:cNvCxnSpPr>
              <p:nvPr/>
            </p:nvCxnSpPr>
            <p:spPr bwMode="auto">
              <a:xfrm flipV="1">
                <a:off x="7277878" y="3107094"/>
                <a:ext cx="0" cy="24259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直線接點 23"/>
              <p:cNvCxnSpPr/>
              <p:nvPr/>
            </p:nvCxnSpPr>
            <p:spPr bwMode="auto">
              <a:xfrm flipV="1">
                <a:off x="7271657" y="3586061"/>
                <a:ext cx="0" cy="24259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" name="文字方塊 11"/>
            <p:cNvSpPr txBox="1"/>
            <p:nvPr/>
          </p:nvSpPr>
          <p:spPr>
            <a:xfrm>
              <a:off x="8100785" y="4192816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LED</a:t>
              </a:r>
              <a:endParaRPr lang="zh-TW" altLang="en-US" dirty="0"/>
            </a:p>
          </p:txBody>
        </p:sp>
        <p:cxnSp>
          <p:nvCxnSpPr>
            <p:cNvPr id="13" name="直線接點 12"/>
            <p:cNvCxnSpPr>
              <a:stCxn id="25" idx="2"/>
            </p:cNvCxnSpPr>
            <p:nvPr/>
          </p:nvCxnSpPr>
          <p:spPr bwMode="auto">
            <a:xfrm>
              <a:off x="6400071" y="3601056"/>
              <a:ext cx="429937" cy="8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矩形 13"/>
            <p:cNvSpPr/>
            <p:nvPr/>
          </p:nvSpPr>
          <p:spPr bwMode="auto">
            <a:xfrm>
              <a:off x="6805854" y="3493909"/>
              <a:ext cx="633385" cy="214294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cxnSp>
          <p:nvCxnSpPr>
            <p:cNvPr id="15" name="直線接點 14"/>
            <p:cNvCxnSpPr>
              <a:stCxn id="14" idx="3"/>
            </p:cNvCxnSpPr>
            <p:nvPr/>
          </p:nvCxnSpPr>
          <p:spPr bwMode="auto">
            <a:xfrm>
              <a:off x="7439239" y="3601056"/>
              <a:ext cx="46140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線接點 15"/>
            <p:cNvCxnSpPr/>
            <p:nvPr/>
          </p:nvCxnSpPr>
          <p:spPr bwMode="auto">
            <a:xfrm>
              <a:off x="7900645" y="3601056"/>
              <a:ext cx="0" cy="46305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直線接點 16"/>
            <p:cNvCxnSpPr/>
            <p:nvPr/>
          </p:nvCxnSpPr>
          <p:spPr bwMode="auto">
            <a:xfrm>
              <a:off x="7669942" y="4785673"/>
              <a:ext cx="53166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直線接點 17"/>
            <p:cNvCxnSpPr/>
            <p:nvPr/>
          </p:nvCxnSpPr>
          <p:spPr bwMode="auto">
            <a:xfrm flipH="1">
              <a:off x="7669942" y="4785673"/>
              <a:ext cx="139780" cy="12222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直線接點 18"/>
            <p:cNvCxnSpPr/>
            <p:nvPr/>
          </p:nvCxnSpPr>
          <p:spPr bwMode="auto">
            <a:xfrm flipH="1">
              <a:off x="7822342" y="4788785"/>
              <a:ext cx="139780" cy="12222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直線接點 19"/>
            <p:cNvCxnSpPr/>
            <p:nvPr/>
          </p:nvCxnSpPr>
          <p:spPr bwMode="auto">
            <a:xfrm flipH="1">
              <a:off x="7980967" y="4779447"/>
              <a:ext cx="139780" cy="12222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111331" y="3091800"/>
            <a:ext cx="2734723" cy="35128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007020"/>
                </a:solidFill>
                <a:effectLst/>
                <a:latin typeface="Arial Unicode MS" panose="020B0604020202020204" pitchFamily="34" charset="-120"/>
                <a:ea typeface="inherit"/>
              </a:rPr>
              <a:t>#include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"mbed.h"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600" dirty="0">
              <a:solidFill>
                <a:srgbClr val="333333"/>
              </a:solidFill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AnalogOut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06287E"/>
                </a:solidFill>
                <a:effectLst/>
                <a:latin typeface="Arial Unicode MS" panose="020B0604020202020204" pitchFamily="34" charset="-120"/>
                <a:ea typeface="inherit"/>
              </a:rPr>
              <a:t>Aout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DAC0_OUT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);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AnalogIn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06287E"/>
                </a:solidFill>
                <a:effectLst/>
                <a:latin typeface="Arial Unicode MS" panose="020B0604020202020204" pitchFamily="34" charset="-120"/>
                <a:ea typeface="inherit"/>
              </a:rPr>
              <a:t>Ain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A0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);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902000"/>
                </a:solidFill>
                <a:effectLst/>
                <a:latin typeface="Arial Unicode MS" panose="020B0604020202020204" pitchFamily="34" charset="-120"/>
                <a:ea typeface="inherit"/>
              </a:rPr>
              <a:t>float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ADCdata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;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902000"/>
                </a:solidFill>
                <a:effectLst/>
                <a:latin typeface="Arial Unicode MS" panose="020B0604020202020204" pitchFamily="34" charset="-120"/>
                <a:ea typeface="inherit"/>
              </a:rPr>
              <a:t>int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06287E"/>
                </a:solidFill>
                <a:effectLst/>
                <a:latin typeface="Arial Unicode MS" panose="020B0604020202020204" pitchFamily="34" charset="-120"/>
                <a:ea typeface="inherit"/>
              </a:rPr>
              <a:t>main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(){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endParaRPr kumimoji="0" lang="en-US" altLang="zh-TW" sz="1600" dirty="0">
              <a:solidFill>
                <a:srgbClr val="333333"/>
              </a:solidFill>
              <a:latin typeface="Arial Unicode MS" panose="020B0604020202020204" pitchFamily="34" charset="-120"/>
              <a:ea typeface="Monac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     </a:t>
            </a:r>
            <a:r>
              <a:rPr kumimoji="0" lang="zh-TW" altLang="zh-TW" sz="1600" b="1" i="0" u="none" strike="noStrike" cap="none" normalizeH="0" baseline="0" dirty="0" smtClean="0">
                <a:ln>
                  <a:noFill/>
                </a:ln>
                <a:solidFill>
                  <a:srgbClr val="007020"/>
                </a:solidFill>
                <a:effectLst/>
                <a:latin typeface="Arial Unicode MS" panose="020B0604020202020204" pitchFamily="34" charset="-120"/>
                <a:ea typeface="inherit"/>
              </a:rPr>
              <a:t>while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(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208050"/>
                </a:solidFill>
                <a:effectLst/>
                <a:latin typeface="Arial Unicode MS" panose="020B0604020202020204" pitchFamily="34" charset="-120"/>
                <a:ea typeface="inherit"/>
              </a:rPr>
              <a:t>1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){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dirty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en-US" altLang="zh-TW" sz="160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       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ADCdata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ea typeface="inherit"/>
              </a:rPr>
              <a:t>=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Ain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;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dirty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en-US" altLang="zh-TW" sz="160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       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Aout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ea typeface="inherit"/>
              </a:rPr>
              <a:t>=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Monaco"/>
              </a:rPr>
              <a:t>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ADCdata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;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dirty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en-US" altLang="zh-TW" sz="160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       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inherit"/>
              </a:rPr>
              <a:t>wait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0"/>
                <a:ea typeface="inherit"/>
              </a:rPr>
              <a:t>(2);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dirty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</a:t>
            </a:r>
            <a:r>
              <a:rPr kumimoji="0" lang="en-US" altLang="zh-TW" sz="160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inherit"/>
              </a:rPr>
              <a:t>    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}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34" charset="-12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0"/>
                <a:ea typeface="inherit"/>
              </a:rPr>
              <a:t>}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30" name="矩形 29"/>
          <p:cNvSpPr/>
          <p:nvPr/>
        </p:nvSpPr>
        <p:spPr>
          <a:xfrm>
            <a:off x="281106" y="3209833"/>
            <a:ext cx="1553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+mn-lt"/>
              </a:rPr>
              <a:t>picoscope</a:t>
            </a:r>
            <a:r>
              <a:rPr lang="en-US" altLang="zh-TW" dirty="0">
                <a:latin typeface="+mn-lt"/>
              </a:rPr>
              <a:t> to generate a </a:t>
            </a:r>
            <a:r>
              <a:rPr lang="en-US" altLang="zh-TW" dirty="0" smtClean="0">
                <a:latin typeface="+mn-lt"/>
              </a:rPr>
              <a:t>square/sine </a:t>
            </a:r>
            <a:r>
              <a:rPr lang="en-US" altLang="zh-TW" dirty="0">
                <a:latin typeface="+mn-lt"/>
              </a:rPr>
              <a:t>wave</a:t>
            </a:r>
            <a:endParaRPr lang="zh-TW" altLang="en-US" dirty="0">
              <a:latin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38998" y="4482366"/>
            <a:ext cx="3197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+mn-lt"/>
              </a:rPr>
              <a:t>Change the sampling </a:t>
            </a:r>
            <a:r>
              <a:rPr lang="en-US" altLang="zh-TW" dirty="0" smtClean="0">
                <a:latin typeface="+mn-lt"/>
              </a:rPr>
              <a:t>rate (via </a:t>
            </a:r>
            <a:r>
              <a:rPr lang="en-US" altLang="zh-TW" dirty="0" smtClean="0">
                <a:solidFill>
                  <a:srgbClr val="FF0000"/>
                </a:solidFill>
                <a:latin typeface="+mn-lt"/>
              </a:rPr>
              <a:t>wait(time)</a:t>
            </a:r>
            <a:r>
              <a:rPr lang="en-US" altLang="zh-TW" dirty="0" smtClean="0">
                <a:latin typeface="+mn-lt"/>
              </a:rPr>
              <a:t>) </a:t>
            </a:r>
            <a:r>
              <a:rPr lang="en-US" altLang="zh-TW" dirty="0">
                <a:latin typeface="+mn-lt"/>
              </a:rPr>
              <a:t>and observe the difference between each wave</a:t>
            </a:r>
            <a:endParaRPr lang="zh-TW" altLang="en-US" dirty="0">
              <a:latin typeface="+mn-lt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5837784" y="3693371"/>
            <a:ext cx="1697902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err="1" smtClean="0"/>
              <a:t>Picoscope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As OSC scope</a:t>
            </a:r>
            <a:endParaRPr lang="zh-TW" altLang="en-US" dirty="0"/>
          </a:p>
        </p:txBody>
      </p:sp>
      <p:cxnSp>
        <p:nvCxnSpPr>
          <p:cNvPr id="33" name="直線單箭頭接點 32"/>
          <p:cNvCxnSpPr/>
          <p:nvPr/>
        </p:nvCxnSpPr>
        <p:spPr bwMode="auto">
          <a:xfrm>
            <a:off x="6615039" y="2500040"/>
            <a:ext cx="0" cy="11877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352044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>
                <a:hlinkClick r:id="rId2"/>
              </a:rPr>
              <a:t>5   Demo and </a:t>
            </a:r>
            <a:r>
              <a:rPr lang="en-US" altLang="zh-TW" b="0" dirty="0" smtClean="0">
                <a:hlinkClick r:id="rId2"/>
              </a:rPr>
              <a:t>Checkpoints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Demo the breathing LED.</a:t>
            </a:r>
          </a:p>
          <a:p>
            <a:r>
              <a:rPr lang="en-US" altLang="zh-TW" dirty="0"/>
              <a:t>Show all the results you recorded above.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963224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xmlns="" id="{CBC33CF3-EFC3-004C-88FA-3781C9B13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Chapter Review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xmlns="" id="{35283A55-31E9-A747-9AE0-E8461C15B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92922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altLang="zh-TW" dirty="0">
                <a:sym typeface="Arial"/>
              </a:rPr>
              <a:t>An </a:t>
            </a:r>
            <a:r>
              <a:rPr lang="en-US" altLang="zh-TW" dirty="0">
                <a:solidFill>
                  <a:srgbClr val="C00000"/>
                </a:solidFill>
                <a:sym typeface="Arial"/>
              </a:rPr>
              <a:t>ADC</a:t>
            </a:r>
            <a:r>
              <a:rPr lang="en-US" altLang="zh-TW" dirty="0">
                <a:sym typeface="Arial"/>
              </a:rPr>
              <a:t> can be used to digitize analog input signals.</a:t>
            </a:r>
          </a:p>
          <a:p>
            <a:pPr lvl="0"/>
            <a:r>
              <a:rPr lang="en-US" altLang="zh-TW" dirty="0">
                <a:sym typeface="Arial"/>
              </a:rPr>
              <a:t>It is important to understand </a:t>
            </a:r>
            <a:r>
              <a:rPr lang="en-US" altLang="zh-TW" dirty="0">
                <a:solidFill>
                  <a:srgbClr val="C00000"/>
                </a:solidFill>
                <a:sym typeface="Arial"/>
              </a:rPr>
              <a:t>ADC characteristics</a:t>
            </a:r>
            <a:r>
              <a:rPr lang="en-US" altLang="zh-TW" dirty="0">
                <a:sym typeface="Arial"/>
              </a:rPr>
              <a:t>, in terms of </a:t>
            </a:r>
            <a:r>
              <a:rPr lang="en-US" altLang="zh-TW" dirty="0">
                <a:solidFill>
                  <a:srgbClr val="0033CC"/>
                </a:solidFill>
                <a:sym typeface="Arial"/>
              </a:rPr>
              <a:t>input range</a:t>
            </a:r>
            <a:r>
              <a:rPr lang="en-US" altLang="zh-TW" dirty="0">
                <a:sym typeface="Arial"/>
              </a:rPr>
              <a:t>, </a:t>
            </a:r>
            <a:r>
              <a:rPr lang="en-US" altLang="zh-TW" dirty="0">
                <a:solidFill>
                  <a:srgbClr val="0033CC"/>
                </a:solidFill>
                <a:sym typeface="Arial"/>
              </a:rPr>
              <a:t>resolution</a:t>
            </a:r>
            <a:r>
              <a:rPr lang="en-US" altLang="zh-TW" dirty="0">
                <a:sym typeface="Arial"/>
              </a:rPr>
              <a:t>, and </a:t>
            </a:r>
            <a:r>
              <a:rPr lang="en-US" altLang="zh-TW" dirty="0">
                <a:solidFill>
                  <a:srgbClr val="0033CC"/>
                </a:solidFill>
                <a:sym typeface="Arial"/>
              </a:rPr>
              <a:t>conversion time</a:t>
            </a:r>
            <a:r>
              <a:rPr lang="en-US" altLang="zh-TW" dirty="0">
                <a:sym typeface="Arial"/>
              </a:rPr>
              <a:t>.</a:t>
            </a:r>
          </a:p>
          <a:p>
            <a:pPr lvl="0"/>
            <a:r>
              <a:rPr lang="en-US" altLang="zh-TW" dirty="0">
                <a:solidFill>
                  <a:srgbClr val="FF0000"/>
                </a:solidFill>
                <a:sym typeface="Arial"/>
              </a:rPr>
              <a:t>Nyquist’s sampling theorem</a:t>
            </a:r>
            <a:r>
              <a:rPr lang="en-US" altLang="zh-TW" dirty="0">
                <a:sym typeface="Arial"/>
              </a:rPr>
              <a:t>: sampling frequency must be at least </a:t>
            </a:r>
            <a:r>
              <a:rPr lang="en-US" altLang="zh-TW" dirty="0">
                <a:solidFill>
                  <a:srgbClr val="0033CC"/>
                </a:solidFill>
                <a:sym typeface="Arial"/>
              </a:rPr>
              <a:t>twice that of the highest frequency </a:t>
            </a:r>
            <a:r>
              <a:rPr lang="en-US" altLang="zh-TW" dirty="0">
                <a:sym typeface="Arial"/>
              </a:rPr>
              <a:t>component in the sampled analog signal.</a:t>
            </a:r>
          </a:p>
          <a:p>
            <a:pPr lvl="0"/>
            <a:r>
              <a:rPr lang="en-US" altLang="zh-TW" dirty="0">
                <a:solidFill>
                  <a:srgbClr val="0033CC"/>
                </a:solidFill>
                <a:sym typeface="Arial"/>
              </a:rPr>
              <a:t>Aliasing</a:t>
            </a:r>
            <a:r>
              <a:rPr lang="en-US" altLang="zh-TW" dirty="0">
                <a:sym typeface="Arial"/>
              </a:rPr>
              <a:t> occurs when the Nyquist criterion is not met, this can introduce false frequencies to the data. </a:t>
            </a:r>
            <a:endParaRPr lang="en-US" altLang="zh-TW" dirty="0" smtClean="0">
              <a:sym typeface="Arial"/>
            </a:endParaRPr>
          </a:p>
          <a:p>
            <a:pPr lvl="0"/>
            <a:r>
              <a:rPr lang="en-US" altLang="zh-TW" dirty="0" smtClean="0">
                <a:sym typeface="Arial"/>
              </a:rPr>
              <a:t>Aliasing </a:t>
            </a:r>
            <a:r>
              <a:rPr lang="en-US" altLang="zh-TW" dirty="0">
                <a:sym typeface="Arial"/>
              </a:rPr>
              <a:t>can be avoided by introducing an </a:t>
            </a:r>
            <a:r>
              <a:rPr lang="en-US" altLang="zh-TW" dirty="0">
                <a:solidFill>
                  <a:srgbClr val="C00000"/>
                </a:solidFill>
                <a:sym typeface="Arial"/>
              </a:rPr>
              <a:t>anti-aliasing filter </a:t>
            </a:r>
            <a:r>
              <a:rPr lang="en-US" altLang="zh-TW" dirty="0">
                <a:sym typeface="Arial"/>
              </a:rPr>
              <a:t>to the analog signal before it is sampled.</a:t>
            </a:r>
          </a:p>
          <a:p>
            <a:pPr lvl="0"/>
            <a:r>
              <a:rPr lang="en-US" altLang="zh-TW" dirty="0">
                <a:sym typeface="Arial"/>
              </a:rPr>
              <a:t>There are numerous sensors available which have an analog output.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xmlns="" id="{10F29D26-070A-9246-A85C-1A5C2C26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165965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F318-6A3F-42A9-A5DD-6C91F4F94896}" type="slidenum">
              <a:rPr lang="en-US" altLang="zh-TW" smtClean="0"/>
              <a:pPr/>
              <a:t>3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Digital Filtering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600200"/>
            <a:ext cx="8280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1332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1D19D38-3859-284D-A16D-C19CD31FC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Analog to digital converter (ADC)</a:t>
            </a:r>
            <a:endParaRPr kumimoji="1"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xmlns="" id="{8332489D-9F09-EA4D-B741-960AAA8B3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" t="4169" r="39843" b="4225"/>
          <a:stretch/>
        </p:blipFill>
        <p:spPr>
          <a:xfrm>
            <a:off x="5157065" y="1763815"/>
            <a:ext cx="2970330" cy="4514903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DA6FEF6-0466-DB49-ADA1-73B9B359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4</a:t>
            </a:fld>
            <a:endParaRPr lang="en-US" altLang="zh-TW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內容版面配置區 4">
                <a:extLst>
                  <a:ext uri="{FF2B5EF4-FFF2-40B4-BE49-F238E27FC236}">
                    <a16:creationId xmlns="" xmlns:a16="http://schemas.microsoft.com/office/drawing/2014/main" id="{14DA6670-CC67-4748-ADC7-070785EEE84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1719263"/>
                <a:ext cx="4564850" cy="4815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kumimoji="1"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kumimoji="1"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kumimoji="1" sz="23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altLang="zh-TW" kern="0" dirty="0">
                    <a:sym typeface="Arial"/>
                  </a:rPr>
                  <a:t>An </a:t>
                </a:r>
                <a:r>
                  <a:rPr lang="en-US" altLang="zh-TW" i="1" kern="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Arial"/>
                  </a:rPr>
                  <a:t>n</a:t>
                </a:r>
                <a:r>
                  <a:rPr lang="en-US" altLang="zh-TW" kern="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Arial"/>
                  </a:rPr>
                  <a:t>-bit ADC </a:t>
                </a:r>
                <a:r>
                  <a:rPr lang="en-US" altLang="zh-TW" kern="0" dirty="0">
                    <a:sym typeface="Arial"/>
                  </a:rPr>
                  <a:t>can be used to </a:t>
                </a:r>
                <a:r>
                  <a:rPr lang="en-US" altLang="zh-TW" b="1" kern="0" dirty="0">
                    <a:solidFill>
                      <a:srgbClr val="C00000"/>
                    </a:solidFill>
                    <a:sym typeface="Arial"/>
                  </a:rPr>
                  <a:t>sample</a:t>
                </a:r>
                <a:r>
                  <a:rPr lang="en-US" altLang="zh-TW" kern="0" dirty="0">
                    <a:solidFill>
                      <a:srgbClr val="C00000"/>
                    </a:solidFill>
                    <a:sym typeface="Arial"/>
                  </a:rPr>
                  <a:t> </a:t>
                </a:r>
                <a:r>
                  <a:rPr lang="en-US" altLang="zh-TW" kern="0" dirty="0">
                    <a:sym typeface="Arial"/>
                  </a:rPr>
                  <a:t>and </a:t>
                </a:r>
                <a:r>
                  <a:rPr lang="en-US" altLang="zh-TW" b="1" kern="0" dirty="0">
                    <a:solidFill>
                      <a:srgbClr val="C00000"/>
                    </a:solidFill>
                    <a:sym typeface="Arial"/>
                  </a:rPr>
                  <a:t>convert</a:t>
                </a:r>
                <a:r>
                  <a:rPr lang="en-US" altLang="zh-TW" kern="0" dirty="0">
                    <a:sym typeface="Arial"/>
                  </a:rPr>
                  <a:t> an analog input signal to binary numbers (</a:t>
                </a:r>
                <a:r>
                  <a:rPr lang="en-US" altLang="zh-TW" b="1" kern="0" dirty="0">
                    <a:solidFill>
                      <a:srgbClr val="0033CC"/>
                    </a:solidFill>
                    <a:sym typeface="Arial"/>
                  </a:rPr>
                  <a:t>quantization</a:t>
                </a:r>
                <a:r>
                  <a:rPr lang="en-US" altLang="zh-TW" kern="0" dirty="0">
                    <a:sym typeface="Arial"/>
                  </a:rPr>
                  <a:t>).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𝑟𝑜𝑢𝑛𝑑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𝑅𝐸𝐹</m:t>
                                </m:r>
                              </m:sub>
                            </m:sSub>
                          </m:den>
                        </m:f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kern="0" dirty="0">
                  <a:sym typeface="Arial"/>
                </a:endParaRPr>
              </a:p>
              <a:p>
                <a:r>
                  <a:rPr lang="en-US" altLang="zh-TW" kern="0" dirty="0">
                    <a:sym typeface="Arial"/>
                  </a:rPr>
                  <a:t>Conversion is compared with </a:t>
                </a:r>
                <a:r>
                  <a:rPr lang="en-US" altLang="zh-TW" b="1" i="1" kern="0" dirty="0">
                    <a:solidFill>
                      <a:srgbClr val="0033CC"/>
                    </a:solidFill>
                    <a:sym typeface="Arial"/>
                  </a:rPr>
                  <a:t>V</a:t>
                </a:r>
                <a:r>
                  <a:rPr lang="en-US" altLang="zh-TW" b="1" i="1" kern="0" baseline="-25000" dirty="0">
                    <a:solidFill>
                      <a:srgbClr val="0033CC"/>
                    </a:solidFill>
                    <a:sym typeface="Arial"/>
                  </a:rPr>
                  <a:t>REF</a:t>
                </a:r>
                <a:r>
                  <a:rPr lang="en-US" altLang="zh-TW" kern="0" dirty="0">
                    <a:sym typeface="Arial"/>
                  </a:rPr>
                  <a:t> to define range</a:t>
                </a:r>
                <a:endParaRPr lang="en-US" altLang="zh-TW" i="1" kern="0" baseline="-25000" dirty="0">
                  <a:sym typeface="Arial"/>
                </a:endParaRPr>
              </a:p>
              <a:p>
                <a:r>
                  <a:rPr lang="en-US" altLang="zh-TW" kern="0" dirty="0">
                    <a:sym typeface="Arial"/>
                  </a:rPr>
                  <a:t>Conversion is triggered by </a:t>
                </a:r>
                <a:r>
                  <a:rPr lang="en-US" altLang="zh-TW" i="1" kern="0" dirty="0">
                    <a:solidFill>
                      <a:srgbClr val="C00000"/>
                    </a:solidFill>
                    <a:sym typeface="Arial"/>
                  </a:rPr>
                  <a:t>start</a:t>
                </a:r>
                <a:r>
                  <a:rPr lang="en-US" altLang="zh-TW" kern="0" dirty="0">
                    <a:sym typeface="Arial"/>
                  </a:rPr>
                  <a:t> signal and return </a:t>
                </a:r>
                <a:r>
                  <a:rPr lang="en-US" altLang="zh-TW" kern="0" dirty="0" smtClean="0">
                    <a:solidFill>
                      <a:srgbClr val="C00000"/>
                    </a:solidFill>
                    <a:sym typeface="Arial"/>
                  </a:rPr>
                  <a:t>completion</a:t>
                </a:r>
                <a:r>
                  <a:rPr lang="en-US" altLang="zh-TW" kern="0" dirty="0" smtClean="0">
                    <a:solidFill>
                      <a:srgbClr val="0033CC"/>
                    </a:solidFill>
                    <a:sym typeface="Arial"/>
                  </a:rPr>
                  <a:t> </a:t>
                </a:r>
                <a:r>
                  <a:rPr lang="en-US" altLang="zh-TW" kern="0" dirty="0" smtClean="0">
                    <a:sym typeface="Arial"/>
                  </a:rPr>
                  <a:t>signal</a:t>
                </a:r>
                <a:endParaRPr lang="en-US" altLang="zh-TW" kern="0" dirty="0">
                  <a:solidFill>
                    <a:srgbClr val="0033CC"/>
                  </a:solidFill>
                  <a:sym typeface="Arial"/>
                </a:endParaRPr>
              </a:p>
              <a:p>
                <a:pPr lvl="1"/>
                <a:r>
                  <a:rPr lang="en-US" altLang="zh-TW" kern="0" dirty="0">
                    <a:sym typeface="Arial"/>
                  </a:rPr>
                  <a:t>Conversion takes time!</a:t>
                </a:r>
              </a:p>
              <a:p>
                <a:pPr lvl="1"/>
                <a:r>
                  <a:rPr lang="en-US" altLang="zh-TW" kern="0" dirty="0">
                    <a:sym typeface="Arial"/>
                  </a:rPr>
                  <a:t>Usually sync by a </a:t>
                </a:r>
                <a:r>
                  <a:rPr lang="en-US" altLang="zh-TW" kern="0" dirty="0">
                    <a:solidFill>
                      <a:srgbClr val="0033CC"/>
                    </a:solidFill>
                    <a:sym typeface="Arial"/>
                  </a:rPr>
                  <a:t>clock</a:t>
                </a:r>
              </a:p>
            </p:txBody>
          </p:sp>
        </mc:Choice>
        <mc:Fallback>
          <p:sp>
            <p:nvSpPr>
              <p:cNvPr id="8" name="內容版面配置區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DA6670-CC67-4748-ADC7-070785EEE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719263"/>
                <a:ext cx="4564850" cy="4815082"/>
              </a:xfrm>
              <a:prstGeom prst="rect">
                <a:avLst/>
              </a:prstGeom>
              <a:blipFill rotWithShape="0">
                <a:blip r:embed="rId3"/>
                <a:stretch>
                  <a:fillRect l="-801" t="-2785" r="-1335" b="-113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57288150-B0BC-1345-9766-68EAB233C98A}"/>
              </a:ext>
            </a:extLst>
          </p:cNvPr>
          <p:cNvSpPr txBox="1"/>
          <p:nvPr/>
        </p:nvSpPr>
        <p:spPr>
          <a:xfrm>
            <a:off x="4977045" y="3519010"/>
            <a:ext cx="55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i="1" dirty="0"/>
              <a:t>Vin</a:t>
            </a:r>
            <a:endParaRPr kumimoji="1" lang="zh-TW" altLang="en-US" sz="2000" i="1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C76085A9-0ECC-4341-ABD3-EC7FBCC2A896}"/>
              </a:ext>
            </a:extLst>
          </p:cNvPr>
          <p:cNvSpPr txBox="1"/>
          <p:nvPr/>
        </p:nvSpPr>
        <p:spPr>
          <a:xfrm>
            <a:off x="7955995" y="3429000"/>
            <a:ext cx="966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i="1" dirty="0"/>
              <a:t>Din</a:t>
            </a:r>
          </a:p>
          <a:p>
            <a:r>
              <a:rPr lang="en-US" altLang="zh-TW" sz="2000" dirty="0"/>
              <a:t>(to </a:t>
            </a:r>
            <a:r>
              <a:rPr lang="en-US" altLang="zh-TW" sz="2000" dirty="0" err="1"/>
              <a:t>uC</a:t>
            </a:r>
            <a:r>
              <a:rPr lang="en-US" altLang="zh-TW" sz="2000" dirty="0"/>
              <a:t>)</a:t>
            </a:r>
            <a:endParaRPr kumimoji="1" lang="zh-TW" altLang="en-US" sz="20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3ECFBAD3-9859-2243-B3B7-6A4DCD2299E7}"/>
              </a:ext>
            </a:extLst>
          </p:cNvPr>
          <p:cNvSpPr txBox="1"/>
          <p:nvPr/>
        </p:nvSpPr>
        <p:spPr>
          <a:xfrm>
            <a:off x="7932079" y="5602016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i="1" dirty="0"/>
              <a:t>Start</a:t>
            </a:r>
            <a:endParaRPr kumimoji="1" lang="zh-TW" altLang="en-US" sz="2000" i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1B94A40D-2374-744E-99A8-ED3E4D5450E5}"/>
              </a:ext>
            </a:extLst>
          </p:cNvPr>
          <p:cNvSpPr txBox="1"/>
          <p:nvPr/>
        </p:nvSpPr>
        <p:spPr>
          <a:xfrm>
            <a:off x="7902370" y="5909210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i="1" dirty="0"/>
              <a:t>Complete</a:t>
            </a:r>
            <a:endParaRPr kumimoji="1" lang="zh-TW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48023820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1D19D38-3859-284D-A16D-C19CD31FC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ADC conversion curve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DA6FEF6-0466-DB49-ADA1-73B9B359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5</a:t>
            </a:fld>
            <a:endParaRPr lang="en-US" altLang="zh-TW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xmlns="" id="{22C10E50-8277-D643-B34A-9F42D79A784F}"/>
              </a:ext>
            </a:extLst>
          </p:cNvPr>
          <p:cNvSpPr/>
          <p:nvPr/>
        </p:nvSpPr>
        <p:spPr>
          <a:xfrm>
            <a:off x="1617588" y="1358770"/>
            <a:ext cx="6534344" cy="4621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右大括弧 6">
            <a:extLst>
              <a:ext uri="{FF2B5EF4-FFF2-40B4-BE49-F238E27FC236}">
                <a16:creationId xmlns:a16="http://schemas.microsoft.com/office/drawing/2014/main" xmlns="" id="{12320393-539E-AF48-957C-2427C5D616A3}"/>
              </a:ext>
            </a:extLst>
          </p:cNvPr>
          <p:cNvSpPr/>
          <p:nvPr/>
        </p:nvSpPr>
        <p:spPr bwMode="auto">
          <a:xfrm rot="5400000">
            <a:off x="3974988" y="4205557"/>
            <a:ext cx="685800" cy="3510392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E74F7219-5083-034C-ABD3-CE3C8E05F9EC}"/>
              </a:ext>
            </a:extLst>
          </p:cNvPr>
          <p:cNvSpPr txBox="1"/>
          <p:nvPr/>
        </p:nvSpPr>
        <p:spPr>
          <a:xfrm>
            <a:off x="2787718" y="6248400"/>
            <a:ext cx="4243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i="1" dirty="0"/>
              <a:t>Range = max V</a:t>
            </a:r>
            <a:r>
              <a:rPr kumimoji="1" lang="en-US" altLang="zh-TW" sz="2000" i="1" baseline="-25000" dirty="0"/>
              <a:t>REF</a:t>
            </a:r>
            <a:r>
              <a:rPr kumimoji="1" lang="en-US" altLang="zh-TW" sz="2000" i="1" dirty="0"/>
              <a:t>- min V</a:t>
            </a:r>
            <a:r>
              <a:rPr kumimoji="1" lang="en-US" altLang="zh-TW" sz="2000" i="1" baseline="-25000" dirty="0"/>
              <a:t>REF</a:t>
            </a:r>
            <a:r>
              <a:rPr lang="en-US" altLang="zh-TW" sz="2000" i="1" dirty="0"/>
              <a:t> = </a:t>
            </a:r>
            <a:r>
              <a:rPr lang="en-US" altLang="zh-TW" sz="2000" i="1" dirty="0" err="1"/>
              <a:t>V</a:t>
            </a:r>
            <a:r>
              <a:rPr lang="en-US" altLang="zh-TW" sz="2000" i="1" baseline="-25000" dirty="0" err="1"/>
              <a:t>r</a:t>
            </a:r>
            <a:r>
              <a:rPr lang="en-US" altLang="zh-TW" sz="2000" i="1" dirty="0"/>
              <a:t> </a:t>
            </a:r>
            <a:endParaRPr kumimoji="1" lang="zh-TW" altLang="en-US" sz="2000" i="1" baseline="-25000" dirty="0"/>
          </a:p>
        </p:txBody>
      </p:sp>
      <p:cxnSp>
        <p:nvCxnSpPr>
          <p:cNvPr id="16" name="直線箭頭接點 15">
            <a:extLst>
              <a:ext uri="{FF2B5EF4-FFF2-40B4-BE49-F238E27FC236}">
                <a16:creationId xmlns:a16="http://schemas.microsoft.com/office/drawing/2014/main" xmlns="" id="{24CAFFC9-9849-7D42-942E-A8331E7FAF8F}"/>
              </a:ext>
            </a:extLst>
          </p:cNvPr>
          <p:cNvCxnSpPr/>
          <p:nvPr/>
        </p:nvCxnSpPr>
        <p:spPr bwMode="auto">
          <a:xfrm>
            <a:off x="5307998" y="4509120"/>
            <a:ext cx="36004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直線箭頭接點 17">
            <a:extLst>
              <a:ext uri="{FF2B5EF4-FFF2-40B4-BE49-F238E27FC236}">
                <a16:creationId xmlns:a16="http://schemas.microsoft.com/office/drawing/2014/main" xmlns="" id="{5BC5A7FA-01D6-7245-B6BD-C431B832EC38}"/>
              </a:ext>
            </a:extLst>
          </p:cNvPr>
          <p:cNvCxnSpPr/>
          <p:nvPr/>
        </p:nvCxnSpPr>
        <p:spPr bwMode="auto">
          <a:xfrm flipH="1">
            <a:off x="6073084" y="4509120"/>
            <a:ext cx="40504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xmlns="" id="{9FB6AF27-57F6-0048-AC17-4196050AEBA5}"/>
              </a:ext>
            </a:extLst>
          </p:cNvPr>
          <p:cNvCxnSpPr/>
          <p:nvPr/>
        </p:nvCxnSpPr>
        <p:spPr bwMode="auto">
          <a:xfrm>
            <a:off x="5668038" y="4509120"/>
            <a:ext cx="40504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xmlns="" id="{0DC2280C-C3BE-4145-BDD5-4ED573A977E2}"/>
              </a:ext>
            </a:extLst>
          </p:cNvPr>
          <p:cNvCxnSpPr/>
          <p:nvPr/>
        </p:nvCxnSpPr>
        <p:spPr bwMode="auto">
          <a:xfrm flipV="1">
            <a:off x="5668038" y="4329100"/>
            <a:ext cx="0" cy="360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xmlns="" id="{0B7AD968-7217-D148-9C8A-B99A16374C75}"/>
              </a:ext>
            </a:extLst>
          </p:cNvPr>
          <p:cNvCxnSpPr/>
          <p:nvPr/>
        </p:nvCxnSpPr>
        <p:spPr bwMode="auto">
          <a:xfrm flipV="1">
            <a:off x="6073084" y="4329100"/>
            <a:ext cx="0" cy="360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6D5F2F2F-1BCF-724E-81A6-DCC036FB366F}"/>
                  </a:ext>
                </a:extLst>
              </p:cNvPr>
              <p:cNvSpPr/>
              <p:nvPr/>
            </p:nvSpPr>
            <p:spPr>
              <a:xfrm>
                <a:off x="6267256" y="3816557"/>
                <a:ext cx="1950149" cy="484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i="1" dirty="0"/>
                  <a:t>Resolution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𝑅𝐸𝐹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6D5F2F2F-1BCF-724E-81A6-DCC036FB36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256" y="3816557"/>
                <a:ext cx="1950149" cy="484172"/>
              </a:xfrm>
              <a:prstGeom prst="rect">
                <a:avLst/>
              </a:prstGeom>
              <a:blipFill>
                <a:blip r:embed="rId3"/>
                <a:stretch>
                  <a:fillRect l="-1935" b="-5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="" xmlns:a16="http://schemas.microsoft.com/office/drawing/2014/main" id="{BA63DF4D-2B62-B449-B9CF-41391AC506B8}"/>
                  </a:ext>
                </a:extLst>
              </p:cNvPr>
              <p:cNvSpPr/>
              <p:nvPr/>
            </p:nvSpPr>
            <p:spPr>
              <a:xfrm>
                <a:off x="-93276" y="3145032"/>
                <a:ext cx="2054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i="1" dirty="0"/>
                  <a:t>Code =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TW" dirty="0"/>
                  <a:t>1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xmlns="" id="{BA63DF4D-2B62-B449-B9CF-41391AC50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3276" y="3145032"/>
                <a:ext cx="2054986" cy="369332"/>
              </a:xfrm>
              <a:prstGeom prst="rect">
                <a:avLst/>
              </a:prstGeom>
              <a:blipFill>
                <a:blip r:embed="rId4"/>
                <a:stretch>
                  <a:fillRect l="-2484" t="-6667" r="-1242" b="-2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328891" y="2594047"/>
            <a:ext cx="121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smtClean="0">
                <a:solidFill>
                  <a:srgbClr val="FF0000"/>
                </a:solidFill>
              </a:rPr>
              <a:t>n</a:t>
            </a:r>
            <a:r>
              <a:rPr lang="en-US" altLang="zh-TW" dirty="0" smtClean="0">
                <a:solidFill>
                  <a:srgbClr val="FF0000"/>
                </a:solidFill>
              </a:rPr>
              <a:t>-bit ADC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2418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DACA989-0BB1-6F40-A8B7-3A2BDFFC0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Sampling frequency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BAE4607-9402-2B4E-8AC2-F798FFBA9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1519"/>
            <a:ext cx="8229600" cy="2114382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/>
              <a:t>We can use </a:t>
            </a:r>
            <a:r>
              <a:rPr lang="en-US" altLang="zh-TW" dirty="0">
                <a:solidFill>
                  <a:srgbClr val="0033CC"/>
                </a:solidFill>
              </a:rPr>
              <a:t>samples</a:t>
            </a:r>
            <a:r>
              <a:rPr lang="en-US" altLang="zh-TW" dirty="0"/>
              <a:t> to </a:t>
            </a:r>
            <a:r>
              <a:rPr lang="en-US" altLang="zh-TW" dirty="0">
                <a:solidFill>
                  <a:srgbClr val="0033CC"/>
                </a:solidFill>
              </a:rPr>
              <a:t>represent the original signal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The more samples we take within a period (higher sampling frequency),  the  more </a:t>
            </a:r>
            <a:r>
              <a:rPr lang="en-US" altLang="zh-TW" dirty="0" smtClean="0"/>
              <a:t>“accurate” (in terms of representing the original signal)  </a:t>
            </a:r>
            <a:r>
              <a:rPr lang="en-US" altLang="zh-TW" dirty="0"/>
              <a:t>the  sampled  data  will  be. 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26E59B63-F0AF-4C43-B79B-A1321E5D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6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4E880386-3309-CC44-9130-758FBB112B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3634" y="3699226"/>
            <a:ext cx="4446256" cy="288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9327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8F8C28A-9D18-5449-8358-3B66D8602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Aliasing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CDE8C0E-4790-C340-9584-F086B7786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934325" cy="336232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When sampled at lower then f</a:t>
            </a:r>
            <a:r>
              <a:rPr lang="en-US" altLang="zh-TW" baseline="-25000" dirty="0"/>
              <a:t>s</a:t>
            </a:r>
            <a:r>
              <a:rPr lang="en-US" altLang="zh-TW" dirty="0"/>
              <a:t> </a:t>
            </a:r>
          </a:p>
          <a:p>
            <a:pPr lvl="1"/>
            <a:r>
              <a:rPr lang="en-US" altLang="zh-TW" sz="2800" dirty="0"/>
              <a:t>Any frequency component above </a:t>
            </a:r>
            <a:r>
              <a:rPr lang="en-US" altLang="zh-TW" sz="2800" i="1" dirty="0"/>
              <a:t>f</a:t>
            </a:r>
            <a:r>
              <a:rPr lang="en-US" altLang="zh-TW" sz="2800" i="1" baseline="-25000" dirty="0"/>
              <a:t>s</a:t>
            </a:r>
            <a:r>
              <a:rPr lang="en-US" altLang="zh-TW" sz="2800" dirty="0"/>
              <a:t>/2 is </a:t>
            </a:r>
            <a:r>
              <a:rPr lang="en-US" altLang="zh-TW" sz="2800" dirty="0">
                <a:solidFill>
                  <a:srgbClr val="0033CC"/>
                </a:solidFill>
              </a:rPr>
              <a:t>indistinguishable from </a:t>
            </a:r>
            <a:r>
              <a:rPr lang="en-US" altLang="zh-TW" sz="2800" dirty="0"/>
              <a:t>a lower-frequency </a:t>
            </a:r>
            <a:r>
              <a:rPr lang="en-US" altLang="zh-TW" sz="2800" dirty="0" smtClean="0"/>
              <a:t>component -- </a:t>
            </a:r>
            <a:r>
              <a:rPr lang="en-US" altLang="zh-TW" sz="2800" dirty="0" smtClean="0">
                <a:solidFill>
                  <a:srgbClr val="C00000"/>
                </a:solidFill>
              </a:rPr>
              <a:t>aliasing</a:t>
            </a:r>
            <a:endParaRPr kumimoji="1" lang="en-US" altLang="zh-TW" sz="2800" dirty="0">
              <a:solidFill>
                <a:srgbClr val="C00000"/>
              </a:solidFill>
            </a:endParaRPr>
          </a:p>
          <a:p>
            <a:r>
              <a:rPr lang="en-US" altLang="zh-TW" dirty="0"/>
              <a:t>For example,</a:t>
            </a:r>
          </a:p>
          <a:p>
            <a:pPr lvl="1"/>
            <a:r>
              <a:rPr lang="en-US" altLang="zh-TW" sz="2800" dirty="0"/>
              <a:t>The samples of the following two sine waves can be identical when at least one of them is at a frequency above half the sample rate</a:t>
            </a:r>
            <a:endParaRPr kumimoji="1" lang="zh-TW" altLang="en-US" sz="2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1383603-A2EA-A44D-9447-1DDBF85F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7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31CF279-41F4-5548-B759-9A469B9A4C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5122" y="4962525"/>
            <a:ext cx="5107956" cy="16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2480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413367"/>
              </p:ext>
            </p:extLst>
          </p:nvPr>
        </p:nvGraphicFramePr>
        <p:xfrm>
          <a:off x="2254962" y="1038489"/>
          <a:ext cx="4650663" cy="5667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3" imgW="3850610" imgH="4692073" progId="">
                  <p:embed/>
                </p:oleObj>
              </mc:Choice>
              <mc:Fallback>
                <p:oleObj name="Image" r:id="rId3" imgW="3850610" imgH="4692073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962" y="1038489"/>
                        <a:ext cx="4650663" cy="5667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8F8C28A-9D18-5449-8358-3B66D8602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Aliasing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1383603-A2EA-A44D-9447-1DDBF85F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8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5250360" y="3892342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altLang="zh-TW" sz="1600" baseline="-25000" dirty="0">
                <a:solidFill>
                  <a:srgbClr val="FF0000"/>
                </a:solidFill>
              </a:rPr>
              <a:t>S</a:t>
            </a:r>
            <a:r>
              <a:rPr lang="en-US" altLang="zh-TW" sz="1600" dirty="0">
                <a:solidFill>
                  <a:srgbClr val="FF0000"/>
                </a:solidFill>
              </a:rPr>
              <a:t> &gt; 2</a:t>
            </a:r>
            <a:r>
              <a:rPr lang="en-US" altLang="zh-TW" sz="1600" dirty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altLang="zh-TW" sz="1600" baseline="-25000" dirty="0">
                <a:solidFill>
                  <a:srgbClr val="FF0000"/>
                </a:solidFill>
              </a:rPr>
              <a:t>N</a:t>
            </a:r>
            <a:r>
              <a:rPr lang="en-US" altLang="zh-TW" sz="1600" dirty="0"/>
              <a:t>. </a:t>
            </a:r>
            <a:r>
              <a:rPr lang="en-US" altLang="zh-TW" sz="1600" dirty="0">
                <a:solidFill>
                  <a:srgbClr val="FF0000"/>
                </a:solidFill>
              </a:rPr>
              <a:t>No aliasing</a:t>
            </a:r>
            <a:endParaRPr lang="zh-TW" altLang="en-US" sz="1600" dirty="0"/>
          </a:p>
        </p:txBody>
      </p:sp>
      <p:sp>
        <p:nvSpPr>
          <p:cNvPr id="8" name="矩形 7"/>
          <p:cNvSpPr/>
          <p:nvPr/>
        </p:nvSpPr>
        <p:spPr>
          <a:xfrm>
            <a:off x="5250360" y="5298971"/>
            <a:ext cx="1858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altLang="zh-TW" sz="1600" baseline="-25000" dirty="0">
                <a:solidFill>
                  <a:srgbClr val="FF0000"/>
                </a:solidFill>
              </a:rPr>
              <a:t>S</a:t>
            </a:r>
            <a:r>
              <a:rPr lang="en-US" altLang="zh-TW" sz="1600" dirty="0">
                <a:solidFill>
                  <a:srgbClr val="FF0000"/>
                </a:solidFill>
              </a:rPr>
              <a:t> </a:t>
            </a:r>
            <a:r>
              <a:rPr lang="en-US" altLang="zh-TW" sz="1600" dirty="0" smtClean="0">
                <a:solidFill>
                  <a:srgbClr val="FF0000"/>
                </a:solidFill>
              </a:rPr>
              <a:t>&lt; </a:t>
            </a:r>
            <a:r>
              <a:rPr lang="en-US" altLang="zh-TW" sz="1600" dirty="0">
                <a:solidFill>
                  <a:srgbClr val="FF0000"/>
                </a:solidFill>
              </a:rPr>
              <a:t>2</a:t>
            </a:r>
            <a:r>
              <a:rPr lang="en-US" altLang="zh-TW" sz="1600" dirty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altLang="zh-TW" sz="1600" baseline="-25000" dirty="0">
                <a:solidFill>
                  <a:srgbClr val="FF0000"/>
                </a:solidFill>
              </a:rPr>
              <a:t>N</a:t>
            </a:r>
            <a:r>
              <a:rPr lang="en-US" altLang="zh-TW" sz="1600" dirty="0"/>
              <a:t>. </a:t>
            </a:r>
            <a:r>
              <a:rPr lang="en-US" altLang="zh-TW" sz="1600" dirty="0" smtClean="0">
                <a:solidFill>
                  <a:srgbClr val="FF0000"/>
                </a:solidFill>
              </a:rPr>
              <a:t>Aliasing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9453466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DACA989-0BB1-6F40-A8B7-3A2BDFFC0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Sampling </a:t>
            </a:r>
            <a:r>
              <a:rPr lang="en-US" altLang="zh-TW" dirty="0" smtClean="0"/>
              <a:t>theorem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BAE4607-9402-2B4E-8AC2-F798FFBA9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1518"/>
            <a:ext cx="8229600" cy="2977631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>
                <a:solidFill>
                  <a:srgbClr val="0033CC"/>
                </a:solidFill>
              </a:rPr>
              <a:t>In </a:t>
            </a:r>
            <a:r>
              <a:rPr lang="en-US" altLang="zh-TW" dirty="0">
                <a:solidFill>
                  <a:srgbClr val="0033CC"/>
                </a:solidFill>
              </a:rPr>
              <a:t>order for a </a:t>
            </a:r>
            <a:r>
              <a:rPr lang="en-US" altLang="zh-TW" dirty="0">
                <a:solidFill>
                  <a:srgbClr val="C00000"/>
                </a:solidFill>
              </a:rPr>
              <a:t>bandlimited signal </a:t>
            </a:r>
            <a:r>
              <a:rPr lang="en-US" altLang="zh-TW" dirty="0">
                <a:solidFill>
                  <a:srgbClr val="0033CC"/>
                </a:solidFill>
              </a:rPr>
              <a:t>(one with a frequency spectrum between </a:t>
            </a:r>
            <a:r>
              <a:rPr lang="en-US" altLang="zh-TW" dirty="0">
                <a:solidFill>
                  <a:srgbClr val="C00000"/>
                </a:solidFill>
              </a:rPr>
              <a:t>0 and  </a:t>
            </a:r>
            <a:r>
              <a:rPr lang="en-US" altLang="zh-TW" dirty="0" err="1">
                <a:solidFill>
                  <a:srgbClr val="C00000"/>
                </a:solidFill>
              </a:rPr>
              <a:t>f</a:t>
            </a:r>
            <a:r>
              <a:rPr lang="en-US" altLang="zh-TW" baseline="-25000" dirty="0" err="1">
                <a:solidFill>
                  <a:srgbClr val="C00000"/>
                </a:solidFill>
              </a:rPr>
              <a:t>max</a:t>
            </a:r>
            <a:r>
              <a:rPr lang="en-US" altLang="zh-TW" dirty="0">
                <a:solidFill>
                  <a:srgbClr val="0033CC"/>
                </a:solidFill>
              </a:rPr>
              <a:t>) to be reconstructed fully, it must be sampled at a rate of </a:t>
            </a:r>
            <a:r>
              <a:rPr lang="en-US" altLang="zh-TW" b="1" dirty="0">
                <a:solidFill>
                  <a:srgbClr val="FF0000"/>
                </a:solidFill>
              </a:rPr>
              <a:t>f</a:t>
            </a:r>
            <a:r>
              <a:rPr lang="en-US" altLang="zh-TW" b="1" baseline="-25000" dirty="0">
                <a:solidFill>
                  <a:srgbClr val="FF0000"/>
                </a:solidFill>
              </a:rPr>
              <a:t>s</a:t>
            </a:r>
            <a:r>
              <a:rPr lang="en-US" altLang="zh-TW" b="1" dirty="0">
                <a:solidFill>
                  <a:srgbClr val="FF0000"/>
                </a:solidFill>
              </a:rPr>
              <a:t> &gt; 2 </a:t>
            </a:r>
            <a:r>
              <a:rPr lang="en-US" altLang="zh-TW" b="1" dirty="0" err="1">
                <a:solidFill>
                  <a:srgbClr val="FF0000"/>
                </a:solidFill>
              </a:rPr>
              <a:t>f</a:t>
            </a:r>
            <a:r>
              <a:rPr lang="en-US" altLang="zh-TW" b="1" baseline="-25000" dirty="0" err="1">
                <a:solidFill>
                  <a:srgbClr val="FF0000"/>
                </a:solidFill>
              </a:rPr>
              <a:t>max</a:t>
            </a:r>
            <a:r>
              <a:rPr lang="en-US" altLang="zh-TW" dirty="0"/>
              <a:t>, </a:t>
            </a:r>
            <a:r>
              <a:rPr lang="en-US" altLang="zh-TW" dirty="0" smtClean="0"/>
              <a:t> (</a:t>
            </a:r>
            <a:r>
              <a:rPr lang="en-US" altLang="zh-TW" dirty="0" smtClean="0">
                <a:solidFill>
                  <a:srgbClr val="008000"/>
                </a:solidFill>
              </a:rPr>
              <a:t>Sampling theorem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pPr lvl="1"/>
            <a:r>
              <a:rPr lang="en-US" altLang="zh-TW" b="1" dirty="0" err="1" smtClean="0">
                <a:solidFill>
                  <a:srgbClr val="0033CC"/>
                </a:solidFill>
              </a:rPr>
              <a:t>f</a:t>
            </a:r>
            <a:r>
              <a:rPr lang="en-US" altLang="zh-TW" b="1" baseline="-25000" dirty="0" err="1" smtClean="0">
                <a:solidFill>
                  <a:srgbClr val="0033CC"/>
                </a:solidFill>
              </a:rPr>
              <a:t>max</a:t>
            </a:r>
            <a:r>
              <a:rPr lang="en-US" altLang="zh-TW" dirty="0" smtClean="0"/>
              <a:t> </a:t>
            </a:r>
            <a:r>
              <a:rPr lang="en-US" altLang="zh-TW" dirty="0"/>
              <a:t>is the </a:t>
            </a:r>
            <a:r>
              <a:rPr lang="en-US" altLang="zh-TW" b="1" dirty="0">
                <a:solidFill>
                  <a:srgbClr val="0033CC"/>
                </a:solidFill>
              </a:rPr>
              <a:t>Nyquist frequency</a:t>
            </a:r>
            <a:r>
              <a:rPr lang="en-US" altLang="zh-TW" dirty="0" smtClean="0"/>
              <a:t>. </a:t>
            </a:r>
            <a:r>
              <a:rPr lang="en-US" altLang="zh-TW" b="1" dirty="0" err="1">
                <a:solidFill>
                  <a:srgbClr val="0033CC"/>
                </a:solidFill>
              </a:rPr>
              <a:t>f</a:t>
            </a:r>
            <a:r>
              <a:rPr lang="en-US" altLang="zh-TW" b="1" baseline="-25000" dirty="0" err="1">
                <a:solidFill>
                  <a:srgbClr val="0033CC"/>
                </a:solidFill>
              </a:rPr>
              <a:t>s</a:t>
            </a:r>
            <a:r>
              <a:rPr lang="en-US" altLang="zh-TW" dirty="0"/>
              <a:t> is the </a:t>
            </a:r>
            <a:r>
              <a:rPr lang="en-US" altLang="zh-TW" b="1" dirty="0" err="1">
                <a:solidFill>
                  <a:srgbClr val="0033CC"/>
                </a:solidFill>
              </a:rPr>
              <a:t>Nyquist</a:t>
            </a:r>
            <a:r>
              <a:rPr lang="en-US" altLang="zh-TW" b="1" dirty="0">
                <a:solidFill>
                  <a:srgbClr val="0033CC"/>
                </a:solidFill>
              </a:rPr>
              <a:t> </a:t>
            </a:r>
            <a:r>
              <a:rPr lang="en-US" altLang="zh-TW" b="1" dirty="0" smtClean="0">
                <a:solidFill>
                  <a:srgbClr val="0033CC"/>
                </a:solidFill>
              </a:rPr>
              <a:t>rate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26E59B63-F0AF-4C43-B79B-A1321E5D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7478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20204</TotalTime>
  <Pages>2</Pages>
  <Words>1048</Words>
  <Application>Microsoft Office PowerPoint</Application>
  <PresentationFormat>如螢幕大小 (4:3)</PresentationFormat>
  <Paragraphs>268</Paragraphs>
  <Slides>22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7" baseType="lpstr">
      <vt:lpstr>Arial Unicode MS</vt:lpstr>
      <vt:lpstr>DFKai-SB</vt:lpstr>
      <vt:lpstr>DFKai-SB</vt:lpstr>
      <vt:lpstr>inherit</vt:lpstr>
      <vt:lpstr>Monaco</vt:lpstr>
      <vt:lpstr>新細明體</vt:lpstr>
      <vt:lpstr>Arial</vt:lpstr>
      <vt:lpstr>Calibri</vt:lpstr>
      <vt:lpstr>Cambria Math</vt:lpstr>
      <vt:lpstr>Consolas</vt:lpstr>
      <vt:lpstr>Symbol</vt:lpstr>
      <vt:lpstr>Times New Roman</vt:lpstr>
      <vt:lpstr>Wingdings</vt:lpstr>
      <vt:lpstr>Network</vt:lpstr>
      <vt:lpstr>Image</vt:lpstr>
      <vt:lpstr>Chapter 5: Analog Input</vt:lpstr>
      <vt:lpstr>PowerPoint 簡報</vt:lpstr>
      <vt:lpstr>PowerPoint 簡報</vt:lpstr>
      <vt:lpstr>Analog to digital converter (ADC)</vt:lpstr>
      <vt:lpstr>ADC conversion curve</vt:lpstr>
      <vt:lpstr>Sampling frequency</vt:lpstr>
      <vt:lpstr>Aliasing</vt:lpstr>
      <vt:lpstr>Aliasing</vt:lpstr>
      <vt:lpstr>Sampling theorem</vt:lpstr>
      <vt:lpstr>ADC Concept</vt:lpstr>
      <vt:lpstr>AnalogIn</vt:lpstr>
      <vt:lpstr>K66F ADC pin</vt:lpstr>
      <vt:lpstr>Displaying ADC values on computer screen</vt:lpstr>
      <vt:lpstr>Linux terminals</vt:lpstr>
      <vt:lpstr>Averaging ADC data to filter noise</vt:lpstr>
      <vt:lpstr>4.3   Control LED by AnalogOut</vt:lpstr>
      <vt:lpstr>4.4   Control LED by PwmOut</vt:lpstr>
      <vt:lpstr>4.5   Display Values on the Computer</vt:lpstr>
      <vt:lpstr>4.6   AnalogIn with FFT analysis</vt:lpstr>
      <vt:lpstr>4.7   Measure the conversion timing</vt:lpstr>
      <vt:lpstr>5   Demo and Checkpoints</vt:lpstr>
      <vt:lpstr>Chapter Review</vt:lpstr>
    </vt:vector>
  </TitlesOfParts>
  <Company>EE NTHU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EE6470 Course Introduction</dc:title>
  <dc:subject/>
  <dc:creator>Jing-Jia Liou</dc:creator>
  <cp:keywords/>
  <dc:description/>
  <cp:lastModifiedBy>user</cp:lastModifiedBy>
  <cp:revision>1089</cp:revision>
  <cp:lastPrinted>2016-09-10T01:08:14Z</cp:lastPrinted>
  <dcterms:created xsi:type="dcterms:W3CDTF">1999-03-09T06:40:43Z</dcterms:created>
  <dcterms:modified xsi:type="dcterms:W3CDTF">2019-03-19T07:20:42Z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C:\WINNT\Profiles\sy.huang\桌面\Shi-Yu\PowerPoint\SRAM-BIST</vt:lpwstr>
  </property>
  <property fmtid="{D5CDD505-2E9C-101B-9397-08002B2CF9AE}" pid="22" name="EncodingType">
    <vt:i4>-99</vt:i4>
  </property>
</Properties>
</file>