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</p:sldMasterIdLst>
  <p:notesMasterIdLst>
    <p:notesMasterId r:id="rId29"/>
  </p:notesMasterIdLst>
  <p:handoutMasterIdLst>
    <p:handoutMasterId r:id="rId30"/>
  </p:handoutMasterIdLst>
  <p:sldIdLst>
    <p:sldId id="529" r:id="rId2"/>
    <p:sldId id="531" r:id="rId3"/>
    <p:sldId id="548" r:id="rId4"/>
    <p:sldId id="532" r:id="rId5"/>
    <p:sldId id="533" r:id="rId6"/>
    <p:sldId id="534" r:id="rId7"/>
    <p:sldId id="549" r:id="rId8"/>
    <p:sldId id="550" r:id="rId9"/>
    <p:sldId id="535" r:id="rId10"/>
    <p:sldId id="536" r:id="rId11"/>
    <p:sldId id="537" r:id="rId12"/>
    <p:sldId id="538" r:id="rId13"/>
    <p:sldId id="539" r:id="rId14"/>
    <p:sldId id="551" r:id="rId15"/>
    <p:sldId id="552" r:id="rId16"/>
    <p:sldId id="554" r:id="rId17"/>
    <p:sldId id="540" r:id="rId18"/>
    <p:sldId id="541" r:id="rId19"/>
    <p:sldId id="555" r:id="rId20"/>
    <p:sldId id="553" r:id="rId21"/>
    <p:sldId id="542" r:id="rId22"/>
    <p:sldId id="543" r:id="rId23"/>
    <p:sldId id="545" r:id="rId24"/>
    <p:sldId id="546" r:id="rId25"/>
    <p:sldId id="547" r:id="rId26"/>
    <p:sldId id="556" r:id="rId27"/>
    <p:sldId id="530" r:id="rId28"/>
  </p:sldIdLst>
  <p:sldSz cx="9144000" cy="6858000" type="screen4x3"/>
  <p:notesSz cx="7099300" cy="1023461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19">
          <p15:clr>
            <a:srgbClr val="A4A3A4"/>
          </p15:clr>
        </p15:guide>
        <p15:guide id="2" pos="18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8000"/>
    <a:srgbClr val="0033CC"/>
    <a:srgbClr val="FFFF66"/>
    <a:srgbClr val="A1F4F9"/>
    <a:srgbClr val="FFCC66"/>
    <a:srgbClr val="006666"/>
    <a:srgbClr val="EAEAEA"/>
    <a:srgbClr val="CC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482" autoAdjust="0"/>
    <p:restoredTop sz="94660" autoAdjust="0"/>
  </p:normalViewPr>
  <p:slideViewPr>
    <p:cSldViewPr>
      <p:cViewPr varScale="1">
        <p:scale>
          <a:sx n="68" d="100"/>
          <a:sy n="68" d="100"/>
        </p:scale>
        <p:origin x="-1398" y="-96"/>
      </p:cViewPr>
      <p:guideLst>
        <p:guide orient="horz" pos="4319"/>
        <p:guide pos="1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128" y="984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076575" cy="51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95" tIns="0" rIns="20295" bIns="0" numCol="1" anchor="t" anchorCtr="0" compatLnSpc="1">
            <a:prstTxWarp prst="textNoShape">
              <a:avLst/>
            </a:prstTxWarp>
          </a:bodyPr>
          <a:lstStyle>
            <a:lvl1pPr defTabSz="975772" eaLnBrk="0" hangingPunct="0">
              <a:defRPr sz="1100" i="1"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-1588"/>
            <a:ext cx="3076575" cy="51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95" tIns="0" rIns="20295" bIns="0" numCol="1" anchor="t" anchorCtr="0" compatLnSpc="1">
            <a:prstTxWarp prst="textNoShape">
              <a:avLst/>
            </a:prstTxWarp>
          </a:bodyPr>
          <a:lstStyle>
            <a:lvl1pPr algn="r" defTabSz="975772" eaLnBrk="0" hangingPunct="0">
              <a:defRPr sz="1100" i="1"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95" tIns="0" rIns="20295" bIns="0" numCol="1" anchor="b" anchorCtr="0" compatLnSpc="1">
            <a:prstTxWarp prst="textNoShape">
              <a:avLst/>
            </a:prstTxWarp>
          </a:bodyPr>
          <a:lstStyle>
            <a:lvl1pPr defTabSz="975772" eaLnBrk="0" hangingPunct="0">
              <a:defRPr sz="1100" i="1"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95" tIns="0" rIns="20295" bIns="0" numCol="1" anchor="b" anchorCtr="0" compatLnSpc="1">
            <a:prstTxWarp prst="textNoShape">
              <a:avLst/>
            </a:prstTxWarp>
          </a:bodyPr>
          <a:lstStyle>
            <a:lvl1pPr algn="r" defTabSz="974725" eaLnBrk="0" hangingPunct="0">
              <a:defRPr sz="1100" i="1">
                <a:latin typeface="新細明體" panose="02020500000000000000" pitchFamily="18" charset="-120"/>
              </a:defRPr>
            </a:lvl1pPr>
          </a:lstStyle>
          <a:p>
            <a:fld id="{4DCB05EC-3C53-4965-B7E4-41BF73EFAE8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659685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076575" cy="51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95" tIns="0" rIns="20295" bIns="0" numCol="1" anchor="t" anchorCtr="0" compatLnSpc="1">
            <a:prstTxWarp prst="textNoShape">
              <a:avLst/>
            </a:prstTxWarp>
          </a:bodyPr>
          <a:lstStyle>
            <a:lvl1pPr defTabSz="812310">
              <a:defRPr sz="1100" i="1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-1588"/>
            <a:ext cx="3076575" cy="51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95" tIns="0" rIns="20295" bIns="0" numCol="1" anchor="t" anchorCtr="0" compatLnSpc="1">
            <a:prstTxWarp prst="textNoShape">
              <a:avLst/>
            </a:prstTxWarp>
          </a:bodyPr>
          <a:lstStyle>
            <a:lvl1pPr algn="r" defTabSz="812310">
              <a:defRPr sz="1100" i="1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95" tIns="0" rIns="20295" bIns="0" numCol="1" anchor="b" anchorCtr="0" compatLnSpc="1">
            <a:prstTxWarp prst="textNoShape">
              <a:avLst/>
            </a:prstTxWarp>
          </a:bodyPr>
          <a:lstStyle>
            <a:lvl1pPr defTabSz="812310">
              <a:defRPr sz="1100" i="1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95" tIns="0" rIns="20295" bIns="0" numCol="1" anchor="b" anchorCtr="0" compatLnSpc="1">
            <a:prstTxWarp prst="textNoShape">
              <a:avLst/>
            </a:prstTxWarp>
          </a:bodyPr>
          <a:lstStyle>
            <a:lvl1pPr algn="r" defTabSz="811213">
              <a:defRPr sz="1100" i="1">
                <a:latin typeface="Times New Roman" panose="02020603050405020304" pitchFamily="18" charset="0"/>
              </a:defRPr>
            </a:lvl1pPr>
          </a:lstStyle>
          <a:p>
            <a:fld id="{8079D710-78E2-487A-8580-E52430C6CA23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2975" y="4860925"/>
            <a:ext cx="5210175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097" tIns="49049" rIns="98097" bIns="490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</a:p>
        </p:txBody>
      </p:sp>
      <p:sp>
        <p:nvSpPr>
          <p:cNvPr id="1741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74700"/>
            <a:ext cx="5100638" cy="38242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xmlns="" val="2828280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新細明體" pitchFamily="18" charset="-12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新細明體" pitchFamily="18" charset="-12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新細明體" pitchFamily="18" charset="-12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新細明體" pitchFamily="18" charset="-12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新細明體" pitchFamily="18" charset="-12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121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81121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81121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81121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81121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20C2921D-1C75-4802-9B8E-43C1B9A6CB81}" type="slidenum">
              <a:rPr lang="en-US" altLang="zh-TW">
                <a:latin typeface="Times New Roman" panose="02020603050405020304" pitchFamily="18" charset="0"/>
              </a:rPr>
              <a:pPr eaLnBrk="1" hangingPunct="1"/>
              <a:t>1</a:t>
            </a:fld>
            <a:endParaRPr lang="en-US" altLang="zh-TW"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6288"/>
            <a:ext cx="5095875" cy="3822700"/>
          </a:xfrm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37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9023" tIns="49510" rIns="99023" bIns="49510"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xmlns="" val="1291468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223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2223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1999/3/25</a:t>
            </a:r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12</a:t>
            </a:r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7CBA6-001F-4E4D-90E7-E0FC8AF0C3A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45232794"/>
      </p:ext>
    </p:extLst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1999/3/25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12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C57EBE-C32C-48D9-BAF2-7F0FA503B24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70670382"/>
      </p:ext>
    </p:extLst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1999/3/25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12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A10B95-0051-4E07-8EA8-F78926081A3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092590114"/>
      </p:ext>
    </p:extLst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/>
              <a:t>12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/>
              <a:t>1999/3/25</a:t>
            </a:r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02985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1999/3/25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12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E0B0A6-70CB-4CB1-BAEB-8949881E3F4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4165259108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1999/3/25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12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DAE558-932A-4C57-9E3B-FD47B70A3CB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881908695"/>
      </p:ext>
    </p:extLst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1999/3/25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12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C19773-172D-46B1-A941-DE87E8BDF7F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869138860"/>
      </p:ext>
    </p:extLst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1999/3/25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12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DF2FB6-9350-48D9-A1D3-2E323FD565F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828647844"/>
      </p:ext>
    </p:extLst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1999/3/25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3312AF-E6F4-431C-B9AC-048D4B98879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85305058"/>
      </p:ext>
    </p:extLst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1999/3/25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12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6CF318-6A3F-42A9-A5DD-6C91F4F9489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15115575"/>
      </p:ext>
    </p:extLst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1999/3/25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12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FC1523-E38B-4CD8-ACD1-AAC9C033023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795352487"/>
      </p:ext>
    </p:extLst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1999/3/25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12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1BB1C0-C603-4545-ACFB-4E2013946E6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998044834"/>
      </p:ext>
    </p:extLst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82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22220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1999/3/25</a:t>
            </a:r>
          </a:p>
        </p:txBody>
      </p:sp>
      <p:sp>
        <p:nvSpPr>
          <p:cNvPr id="22220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12</a:t>
            </a:r>
          </a:p>
        </p:txBody>
      </p:sp>
      <p:sp>
        <p:nvSpPr>
          <p:cNvPr id="22220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/>
            </a:lvl1pPr>
          </a:lstStyle>
          <a:p>
            <a:fld id="{74B5EFA8-F4E0-4948-8B4C-31C25522AA9A}" type="slidenum">
              <a:rPr lang="en-US" altLang="zh-TW"/>
              <a:pPr/>
              <a:t>‹#›</a:t>
            </a:fld>
            <a:endParaRPr lang="en-US" altLang="zh-TW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2222089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090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091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092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093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094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095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096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097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098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099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100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101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102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103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104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105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106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107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108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109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110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111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112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113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114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115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116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117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118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119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4" r:id="rId12"/>
  </p:sldLayoutIdLst>
  <p:transition spd="med">
    <p:dissolv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kumimoji="1" sz="2600">
          <a:solidFill>
            <a:schemeClr val="tx1"/>
          </a:solidFill>
          <a:latin typeface="+mn-lt"/>
          <a:ea typeface="+mn-ea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kumimoji="1" sz="2300">
          <a:solidFill>
            <a:schemeClr val="tx1"/>
          </a:solidFill>
          <a:latin typeface="+mn-lt"/>
          <a:ea typeface="+mn-ea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38"/>
          <p:cNvSpPr>
            <a:spLocks noChangeArrowheads="1"/>
          </p:cNvSpPr>
          <p:nvPr/>
        </p:nvSpPr>
        <p:spPr bwMode="auto">
          <a:xfrm>
            <a:off x="684213" y="5453063"/>
            <a:ext cx="7991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zh-TW" sz="1600" b="1" i="1"/>
          </a:p>
        </p:txBody>
      </p:sp>
      <p:sp>
        <p:nvSpPr>
          <p:cNvPr id="3076" name="Rectangle 104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Chapter 4: Analog Output</a:t>
            </a:r>
          </a:p>
        </p:txBody>
      </p:sp>
      <p:sp>
        <p:nvSpPr>
          <p:cNvPr id="3077" name="Rectangle 1048"/>
          <p:cNvSpPr>
            <a:spLocks noGrp="1" noChangeArrowheads="1"/>
          </p:cNvSpPr>
          <p:nvPr>
            <p:ph type="subTitle" idx="1"/>
          </p:nvPr>
        </p:nvSpPr>
        <p:spPr>
          <a:xfrm>
            <a:off x="657225" y="3049588"/>
            <a:ext cx="6440488" cy="2362200"/>
          </a:xfrm>
        </p:spPr>
        <p:txBody>
          <a:bodyPr/>
          <a:lstStyle/>
          <a:p>
            <a:pPr eaLnBrk="1" hangingPunct="1"/>
            <a:r>
              <a:rPr lang="en-US" altLang="zh-TW" dirty="0">
                <a:latin typeface="Arial" panose="020B0604020202020204" pitchFamily="34" charset="0"/>
                <a:ea typeface="DFKai-SB" panose="03000509000000000000" pitchFamily="49" charset="-120"/>
                <a:cs typeface="Arial" panose="020B0604020202020204" pitchFamily="34" charset="0"/>
              </a:rPr>
              <a:t>EE2405</a:t>
            </a:r>
          </a:p>
          <a:p>
            <a:pPr eaLnBrk="1" hangingPunct="1"/>
            <a:r>
              <a:rPr lang="zh-TW" altLang="en-US" dirty="0">
                <a:latin typeface="Arial" panose="020B0604020202020204" pitchFamily="34" charset="0"/>
                <a:ea typeface="DFKai-SB" panose="03000509000000000000" pitchFamily="49" charset="-120"/>
                <a:cs typeface="Arial" panose="020B0604020202020204" pitchFamily="34" charset="0"/>
              </a:rPr>
              <a:t>嵌入式系統與實驗</a:t>
            </a:r>
            <a:endParaRPr lang="en-US" altLang="zh-TW" dirty="0">
              <a:latin typeface="Arial" panose="020B0604020202020204" pitchFamily="34" charset="0"/>
              <a:ea typeface="DFKai-SB" panose="03000509000000000000" pitchFamily="49" charset="-120"/>
              <a:cs typeface="Arial" panose="020B0604020202020204" pitchFamily="34" charset="0"/>
            </a:endParaRPr>
          </a:p>
          <a:p>
            <a:pPr eaLnBrk="1" hangingPunct="1"/>
            <a:r>
              <a:rPr lang="en-US" altLang="zh-TW" dirty="0">
                <a:latin typeface="Arial" panose="020B0604020202020204" pitchFamily="34" charset="0"/>
                <a:ea typeface="DFKai-SB" panose="03000509000000000000" pitchFamily="49" charset="-120"/>
                <a:cs typeface="Arial" panose="020B0604020202020204" pitchFamily="34" charset="0"/>
              </a:rPr>
              <a:t>Embedded System Lab</a:t>
            </a:r>
          </a:p>
        </p:txBody>
      </p:sp>
      <p:pic>
        <p:nvPicPr>
          <p:cNvPr id="3078" name="Picture 1045" descr="nth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0825" y="53975"/>
            <a:ext cx="85693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 Box 1046"/>
          <p:cNvSpPr txBox="1">
            <a:spLocks noChangeArrowheads="1"/>
          </p:cNvSpPr>
          <p:nvPr/>
        </p:nvSpPr>
        <p:spPr bwMode="auto">
          <a:xfrm>
            <a:off x="6372225" y="0"/>
            <a:ext cx="18002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78419" tIns="39209" rIns="78419" bIns="39209">
            <a:spAutoFit/>
          </a:bodyPr>
          <a:lstStyle>
            <a:lvl1pPr defTabSz="784225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784225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784225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784225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784225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3200" b="1" i="1">
                <a:latin typeface="標楷體" panose="03000509000000000000" pitchFamily="65" charset="-120"/>
                <a:ea typeface="標楷體" panose="03000509000000000000" pitchFamily="65" charset="-120"/>
              </a:rPr>
              <a:t>電機系</a:t>
            </a:r>
          </a:p>
        </p:txBody>
      </p:sp>
      <p:sp>
        <p:nvSpPr>
          <p:cNvPr id="7" name="Rectangle 1038"/>
          <p:cNvSpPr>
            <a:spLocks noChangeArrowheads="1"/>
          </p:cNvSpPr>
          <p:nvPr/>
        </p:nvSpPr>
        <p:spPr bwMode="auto">
          <a:xfrm>
            <a:off x="836613" y="5605463"/>
            <a:ext cx="7991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600" b="1" i="1" dirty="0" smtClean="0"/>
              <a:t>Prepared by:  Prof. Jing-</a:t>
            </a:r>
            <a:r>
              <a:rPr lang="en-US" altLang="zh-TW" sz="1600" b="1" i="1" dirty="0" err="1" smtClean="0"/>
              <a:t>Jia</a:t>
            </a:r>
            <a:r>
              <a:rPr lang="en-US" altLang="zh-TW" sz="1600" b="1" i="1" dirty="0" smtClean="0"/>
              <a:t> Liu</a:t>
            </a:r>
            <a:endParaRPr lang="zh-TW" altLang="zh-TW" sz="1600" b="1" i="1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94D90AD-33F4-CA49-8C18-C517594F3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K66F DAC pin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0E91A062-C554-834D-970E-3CBD2E046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03BF3340-C220-3747-8440-D54BAD80D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10</a:t>
            </a:fld>
            <a:endParaRPr lang="en-US" altLang="zh-TW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6D0DB8F0-7E68-A341-B76F-26A08EB59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615" y="1477566"/>
            <a:ext cx="6640577" cy="5228034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F89B06B0-C15C-9040-803F-5C68EB92F8DA}"/>
              </a:ext>
            </a:extLst>
          </p:cNvPr>
          <p:cNvSpPr/>
          <p:nvPr/>
        </p:nvSpPr>
        <p:spPr bwMode="auto">
          <a:xfrm>
            <a:off x="3579768" y="5094185"/>
            <a:ext cx="812212" cy="36004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0DF5F821-A507-F249-B048-71BC3A494A8D}"/>
              </a:ext>
            </a:extLst>
          </p:cNvPr>
          <p:cNvSpPr/>
          <p:nvPr/>
        </p:nvSpPr>
        <p:spPr>
          <a:xfrm>
            <a:off x="3499093" y="5511256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Consolas" panose="020B0609020204030204" pitchFamily="49" charset="0"/>
              </a:rPr>
              <a:t>DAC0_OUT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456548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89D9C2F-8772-544F-A9DA-BA540658D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K66F DAC example code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906232ED-6206-0A47-AE81-BD478A9DE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98633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altLang="zh-TW" sz="3200" dirty="0">
                <a:solidFill>
                  <a:srgbClr val="008000"/>
                </a:solidFill>
                <a:latin typeface="Consolas" panose="020B0609020204030204" pitchFamily="49" charset="0"/>
              </a:rPr>
              <a:t>/*Program Example 4.1: Three values of DAC are output in turn on DAC0_OUT. Use a voltage meter to measure the output. </a:t>
            </a:r>
          </a:p>
          <a:p>
            <a:pPr marL="0" indent="0">
              <a:buNone/>
            </a:pPr>
            <a:r>
              <a:rPr lang="en-US" altLang="zh-TW" sz="3200" dirty="0">
                <a:solidFill>
                  <a:srgbClr val="008000"/>
                </a:solidFill>
                <a:latin typeface="Consolas" panose="020B0609020204030204" pitchFamily="49" charset="0"/>
              </a:rPr>
              <a:t>*/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altLang="zh-TW" sz="3200" dirty="0">
                <a:solidFill>
                  <a:srgbClr val="804000"/>
                </a:solidFill>
                <a:latin typeface="Consolas" panose="020B0609020204030204" pitchFamily="49" charset="0"/>
              </a:rPr>
              <a:t>#include "</a:t>
            </a:r>
            <a:r>
              <a:rPr lang="en-US" altLang="zh-TW" sz="3200" dirty="0" err="1">
                <a:solidFill>
                  <a:srgbClr val="804000"/>
                </a:solidFill>
                <a:latin typeface="Consolas" panose="020B0609020204030204" pitchFamily="49" charset="0"/>
              </a:rPr>
              <a:t>mbed.h</a:t>
            </a:r>
            <a:r>
              <a:rPr lang="en-US" altLang="zh-TW" sz="3200" dirty="0">
                <a:solidFill>
                  <a:srgbClr val="804000"/>
                </a:solidFill>
                <a:latin typeface="Consolas" panose="020B0609020204030204" pitchFamily="49" charset="0"/>
              </a:rPr>
              <a:t>“</a:t>
            </a:r>
          </a:p>
          <a:p>
            <a:pPr marL="0" indent="0">
              <a:buNone/>
            </a:pPr>
            <a:r>
              <a:rPr lang="en-US" altLang="zh-TW" sz="3200" dirty="0">
                <a:solidFill>
                  <a:srgbClr val="804000"/>
                </a:solidFill>
                <a:latin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altLang="zh-TW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AnalogOut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Aout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(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DAC0_OUT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);</a:t>
            </a:r>
            <a:r>
              <a:rPr lang="en-US" altLang="zh-TW" sz="3200" dirty="0">
                <a:solidFill>
                  <a:srgbClr val="008000"/>
                </a:solidFill>
                <a:latin typeface="Consolas" panose="020B0609020204030204" pitchFamily="49" charset="0"/>
              </a:rPr>
              <a:t> // Output voltage specified as a percentage in float</a:t>
            </a:r>
            <a:endParaRPr lang="en-US" altLang="zh-TW" sz="3200" b="1" dirty="0">
              <a:solidFill>
                <a:srgbClr val="00008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altLang="zh-TW" sz="3200" dirty="0" err="1">
                <a:solidFill>
                  <a:srgbClr val="8000FF"/>
                </a:solidFill>
                <a:latin typeface="Consolas" panose="020B0609020204030204" pitchFamily="49" charset="0"/>
              </a:rPr>
              <a:t>int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main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(){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altLang="zh-TW" sz="3200" b="1" dirty="0">
                <a:solidFill>
                  <a:srgbClr val="0000FF"/>
                </a:solidFill>
                <a:latin typeface="Consolas" panose="020B0609020204030204" pitchFamily="49" charset="0"/>
              </a:rPr>
              <a:t>	while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(</a:t>
            </a:r>
            <a:r>
              <a:rPr lang="en-US" altLang="zh-TW" sz="3200" dirty="0">
                <a:solidFill>
                  <a:srgbClr val="FF0000"/>
                </a:solidFill>
                <a:latin typeface="Consolas" panose="020B0609020204030204" pitchFamily="49" charset="0"/>
              </a:rPr>
              <a:t>1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){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	   </a:t>
            </a:r>
            <a:r>
              <a:rPr lang="en-US" altLang="zh-TW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Aout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=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3200" dirty="0">
                <a:solidFill>
                  <a:srgbClr val="FF0000"/>
                </a:solidFill>
                <a:latin typeface="Consolas" panose="020B0609020204030204" pitchFamily="49" charset="0"/>
              </a:rPr>
              <a:t>0.25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;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3200" dirty="0">
                <a:solidFill>
                  <a:srgbClr val="008000"/>
                </a:solidFill>
                <a:latin typeface="Consolas" panose="020B0609020204030204" pitchFamily="49" charset="0"/>
              </a:rPr>
              <a:t>// actual voltage = 0.25 * 3.3 = 0.825 v </a:t>
            </a:r>
          </a:p>
          <a:p>
            <a:pPr marL="0" indent="0">
              <a:buNone/>
            </a:pP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	   wait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(</a:t>
            </a:r>
            <a:r>
              <a:rPr lang="en-US" altLang="zh-TW" sz="3200" dirty="0">
                <a:solidFill>
                  <a:srgbClr val="FF0000"/>
                </a:solidFill>
                <a:latin typeface="Consolas" panose="020B0609020204030204" pitchFamily="49" charset="0"/>
              </a:rPr>
              <a:t>2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);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	   </a:t>
            </a:r>
            <a:r>
              <a:rPr lang="en-US" altLang="zh-TW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Aout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=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3200" dirty="0">
                <a:solidFill>
                  <a:srgbClr val="FF0000"/>
                </a:solidFill>
                <a:latin typeface="Consolas" panose="020B0609020204030204" pitchFamily="49" charset="0"/>
              </a:rPr>
              <a:t>0.5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;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3200" dirty="0">
                <a:solidFill>
                  <a:srgbClr val="008000"/>
                </a:solidFill>
                <a:latin typeface="Consolas" panose="020B0609020204030204" pitchFamily="49" charset="0"/>
              </a:rPr>
              <a:t>// 0.50 * 3.3 = 1.650 v </a:t>
            </a:r>
          </a:p>
          <a:p>
            <a:pPr marL="0" indent="0">
              <a:buNone/>
            </a:pP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	   wait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(</a:t>
            </a:r>
            <a:r>
              <a:rPr lang="en-US" altLang="zh-TW" sz="3200" dirty="0">
                <a:solidFill>
                  <a:srgbClr val="FF0000"/>
                </a:solidFill>
                <a:latin typeface="Consolas" panose="020B0609020204030204" pitchFamily="49" charset="0"/>
              </a:rPr>
              <a:t>2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);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	   </a:t>
            </a:r>
            <a:r>
              <a:rPr lang="en-US" altLang="zh-TW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Aout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=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3200" dirty="0">
                <a:solidFill>
                  <a:srgbClr val="FF0000"/>
                </a:solidFill>
                <a:latin typeface="Consolas" panose="020B0609020204030204" pitchFamily="49" charset="0"/>
              </a:rPr>
              <a:t>0.75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;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3200" dirty="0">
                <a:solidFill>
                  <a:srgbClr val="008000"/>
                </a:solidFill>
                <a:latin typeface="Consolas" panose="020B0609020204030204" pitchFamily="49" charset="0"/>
              </a:rPr>
              <a:t>// 0.75 * 3.3 = 2.475 v </a:t>
            </a:r>
          </a:p>
          <a:p>
            <a:pPr marL="0" indent="0">
              <a:buNone/>
            </a:pP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	   wait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(</a:t>
            </a:r>
            <a:r>
              <a:rPr lang="en-US" altLang="zh-TW" sz="3200" dirty="0">
                <a:solidFill>
                  <a:srgbClr val="FF0000"/>
                </a:solidFill>
                <a:latin typeface="Consolas" panose="020B0609020204030204" pitchFamily="49" charset="0"/>
              </a:rPr>
              <a:t>2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);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	}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}</a:t>
            </a:r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3CE51931-29E1-7241-9AAA-CB8D9972D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51161052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F2B69DC-7357-D647-9A51-93C289423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Generating</a:t>
            </a:r>
            <a:r>
              <a:rPr lang="en-US" altLang="zh-TW" spc="5" dirty="0"/>
              <a:t> </a:t>
            </a:r>
            <a:r>
              <a:rPr lang="en-US" altLang="zh-TW" dirty="0"/>
              <a:t>a</a:t>
            </a:r>
            <a:r>
              <a:rPr lang="en-US" altLang="zh-TW" spc="5" dirty="0"/>
              <a:t> </a:t>
            </a:r>
            <a:r>
              <a:rPr lang="en-US" altLang="zh-TW" dirty="0"/>
              <a:t>sa</a:t>
            </a:r>
            <a:r>
              <a:rPr lang="en-US" altLang="zh-TW" spc="-10" dirty="0"/>
              <a:t>w</a:t>
            </a:r>
            <a:r>
              <a:rPr lang="en-US" altLang="zh-TW" dirty="0"/>
              <a:t>tooth</a:t>
            </a:r>
            <a:r>
              <a:rPr lang="en-US" altLang="zh-TW" spc="5" dirty="0"/>
              <a:t> </a:t>
            </a:r>
            <a:r>
              <a:rPr lang="en-US" altLang="zh-TW" dirty="0"/>
              <a:t>w</a:t>
            </a:r>
            <a:r>
              <a:rPr lang="en-US" altLang="zh-TW" spc="-10" dirty="0"/>
              <a:t>a</a:t>
            </a:r>
            <a:r>
              <a:rPr lang="en-US" altLang="zh-TW" dirty="0"/>
              <a:t>veform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3FD7F79D-0A1C-7242-8B7C-43CAB7CB8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altLang="zh-TW" sz="3200" dirty="0">
                <a:solidFill>
                  <a:srgbClr val="008000"/>
                </a:solidFill>
                <a:latin typeface="Consolas" panose="020B0609020204030204" pitchFamily="49" charset="0"/>
              </a:rPr>
              <a:t>/*Program Example 4.2: Sawtooth waveform on DAC output. </a:t>
            </a:r>
          </a:p>
          <a:p>
            <a:pPr marL="0" indent="0">
              <a:buNone/>
            </a:pPr>
            <a:r>
              <a:rPr lang="en-US" altLang="zh-TW" sz="3200" dirty="0">
                <a:solidFill>
                  <a:srgbClr val="008000"/>
                </a:solidFill>
                <a:latin typeface="Consolas" panose="020B0609020204030204" pitchFamily="49" charset="0"/>
              </a:rPr>
              <a:t>*/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altLang="zh-TW" sz="3200" dirty="0">
                <a:solidFill>
                  <a:srgbClr val="804000"/>
                </a:solidFill>
                <a:latin typeface="Consolas" panose="020B0609020204030204" pitchFamily="49" charset="0"/>
              </a:rPr>
              <a:t>#include "</a:t>
            </a:r>
            <a:r>
              <a:rPr lang="en-US" altLang="zh-TW" sz="3200" dirty="0" err="1">
                <a:solidFill>
                  <a:srgbClr val="804000"/>
                </a:solidFill>
                <a:latin typeface="Consolas" panose="020B0609020204030204" pitchFamily="49" charset="0"/>
              </a:rPr>
              <a:t>mbed.h</a:t>
            </a:r>
            <a:r>
              <a:rPr lang="en-US" altLang="zh-TW" sz="3200" dirty="0">
                <a:solidFill>
                  <a:srgbClr val="804000"/>
                </a:solidFill>
                <a:latin typeface="Consolas" panose="020B0609020204030204" pitchFamily="49" charset="0"/>
              </a:rPr>
              <a:t>" </a:t>
            </a:r>
          </a:p>
          <a:p>
            <a:pPr marL="0" indent="0">
              <a:buNone/>
            </a:pPr>
            <a:endParaRPr lang="en-US" altLang="zh-TW" sz="3200" dirty="0">
              <a:solidFill>
                <a:srgbClr val="804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AnalogOut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Aout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(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DAC0_OUT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);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endParaRPr lang="en-US" altLang="zh-TW" sz="3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sz="3200" dirty="0" err="1">
                <a:solidFill>
                  <a:srgbClr val="8000FF"/>
                </a:solidFill>
                <a:latin typeface="Consolas" panose="020B0609020204030204" pitchFamily="49" charset="0"/>
              </a:rPr>
              <a:t>int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main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(){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altLang="zh-TW" sz="3200" dirty="0">
                <a:solidFill>
                  <a:srgbClr val="8000FF"/>
                </a:solidFill>
                <a:latin typeface="Consolas" panose="020B0609020204030204" pitchFamily="49" charset="0"/>
              </a:rPr>
              <a:t>	float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;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altLang="zh-TW" sz="3200" b="1" dirty="0">
                <a:solidFill>
                  <a:srgbClr val="0000FF"/>
                </a:solidFill>
                <a:latin typeface="Consolas" panose="020B0609020204030204" pitchFamily="49" charset="0"/>
              </a:rPr>
              <a:t>	while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(</a:t>
            </a:r>
            <a:r>
              <a:rPr lang="en-US" altLang="zh-TW" sz="3200" dirty="0">
                <a:solidFill>
                  <a:srgbClr val="FF0000"/>
                </a:solidFill>
                <a:latin typeface="Consolas" panose="020B0609020204030204" pitchFamily="49" charset="0"/>
              </a:rPr>
              <a:t>1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){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altLang="zh-TW" sz="3200" b="1" dirty="0">
                <a:solidFill>
                  <a:srgbClr val="0000FF"/>
                </a:solidFill>
                <a:latin typeface="Consolas" panose="020B0609020204030204" pitchFamily="49" charset="0"/>
              </a:rPr>
              <a:t>	   for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(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=</a:t>
            </a:r>
            <a:r>
              <a:rPr lang="en-US" altLang="zh-TW" sz="3200" dirty="0">
                <a:solidFill>
                  <a:srgbClr val="FF0000"/>
                </a:solidFill>
                <a:latin typeface="Consolas" panose="020B0609020204030204" pitchFamily="49" charset="0"/>
              </a:rPr>
              <a:t>0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;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&lt;</a:t>
            </a:r>
            <a:r>
              <a:rPr lang="en-US" altLang="zh-TW" sz="3200" dirty="0">
                <a:solidFill>
                  <a:srgbClr val="FF0000"/>
                </a:solidFill>
                <a:latin typeface="Consolas" panose="020B0609020204030204" pitchFamily="49" charset="0"/>
              </a:rPr>
              <a:t>1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;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+=</a:t>
            </a:r>
            <a:r>
              <a:rPr lang="en-US" altLang="zh-TW" sz="3200" dirty="0">
                <a:solidFill>
                  <a:srgbClr val="FF0000"/>
                </a:solidFill>
                <a:latin typeface="Consolas" panose="020B0609020204030204" pitchFamily="49" charset="0"/>
              </a:rPr>
              <a:t>0.1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){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	      </a:t>
            </a:r>
            <a:r>
              <a:rPr lang="en-US" altLang="zh-TW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Aout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=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;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	      wait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(</a:t>
            </a:r>
            <a:r>
              <a:rPr lang="en-US" altLang="zh-TW" sz="3200" dirty="0">
                <a:solidFill>
                  <a:srgbClr val="FF0000"/>
                </a:solidFill>
                <a:latin typeface="Consolas" panose="020B0609020204030204" pitchFamily="49" charset="0"/>
              </a:rPr>
              <a:t>0.001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);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	   }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	}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}</a:t>
            </a:r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956C35FC-B9FA-A94C-B31D-07E0F1BD6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12</a:t>
            </a:fld>
            <a:endParaRPr lang="en-US" altLang="zh-TW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6F654242-BD31-E54A-B9F1-4A9162E0A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725" y="5074078"/>
            <a:ext cx="5759760" cy="161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470936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F2B69DC-7357-D647-9A51-93C289423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Generating</a:t>
            </a:r>
            <a:r>
              <a:rPr lang="en-US" altLang="zh-TW" spc="5" dirty="0"/>
              <a:t> </a:t>
            </a:r>
            <a:r>
              <a:rPr lang="en-US" altLang="zh-TW" dirty="0"/>
              <a:t>a</a:t>
            </a:r>
            <a:r>
              <a:rPr lang="en-US" altLang="zh-TW" spc="5" dirty="0"/>
              <a:t> </a:t>
            </a:r>
            <a:r>
              <a:rPr lang="en-US" altLang="zh-TW" dirty="0"/>
              <a:t>sine</a:t>
            </a:r>
            <a:r>
              <a:rPr lang="en-US" altLang="zh-TW" spc="5" dirty="0"/>
              <a:t> </a:t>
            </a:r>
            <a:r>
              <a:rPr lang="en-US" altLang="zh-TW" dirty="0"/>
              <a:t>w</a:t>
            </a:r>
            <a:r>
              <a:rPr lang="en-US" altLang="zh-TW" spc="-10" dirty="0"/>
              <a:t>a</a:t>
            </a:r>
            <a:r>
              <a:rPr lang="en-US" altLang="zh-TW" dirty="0"/>
              <a:t>veform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3FD7F79D-0A1C-7242-8B7C-43CAB7CB8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altLang="zh-TW" sz="3200" dirty="0">
                <a:solidFill>
                  <a:srgbClr val="008000"/>
                </a:solidFill>
                <a:latin typeface="Consolas" panose="020B0609020204030204" pitchFamily="49" charset="0"/>
              </a:rPr>
              <a:t>/*Program Example 4.2: Sine waveform on DAC output. </a:t>
            </a:r>
          </a:p>
          <a:p>
            <a:pPr marL="0" indent="0">
              <a:buNone/>
            </a:pPr>
            <a:r>
              <a:rPr lang="en-US" altLang="zh-TW" sz="3200" dirty="0">
                <a:solidFill>
                  <a:srgbClr val="008000"/>
                </a:solidFill>
                <a:latin typeface="Consolas" panose="020B0609020204030204" pitchFamily="49" charset="0"/>
              </a:rPr>
              <a:t>*/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altLang="zh-TW" sz="3200" dirty="0">
                <a:solidFill>
                  <a:srgbClr val="804000"/>
                </a:solidFill>
                <a:latin typeface="Consolas" panose="020B0609020204030204" pitchFamily="49" charset="0"/>
              </a:rPr>
              <a:t>#include "</a:t>
            </a:r>
            <a:r>
              <a:rPr lang="en-US" altLang="zh-TW" sz="3200" dirty="0" err="1">
                <a:solidFill>
                  <a:srgbClr val="804000"/>
                </a:solidFill>
                <a:latin typeface="Consolas" panose="020B0609020204030204" pitchFamily="49" charset="0"/>
              </a:rPr>
              <a:t>mbed.h</a:t>
            </a:r>
            <a:r>
              <a:rPr lang="en-US" altLang="zh-TW" sz="3200" dirty="0">
                <a:solidFill>
                  <a:srgbClr val="804000"/>
                </a:solidFill>
                <a:latin typeface="Consolas" panose="020B0609020204030204" pitchFamily="49" charset="0"/>
              </a:rPr>
              <a:t>" </a:t>
            </a:r>
          </a:p>
          <a:p>
            <a:pPr marL="0" indent="0">
              <a:buNone/>
            </a:pPr>
            <a:endParaRPr lang="en-US" altLang="zh-TW" sz="3200" dirty="0">
              <a:solidFill>
                <a:srgbClr val="804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sz="32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AnalogOut</a:t>
            </a:r>
            <a:r>
              <a:rPr lang="en-US" altLang="zh-TW" sz="3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Aout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(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DAC0_OUT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);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altLang="zh-TW" sz="3200" dirty="0" err="1">
                <a:solidFill>
                  <a:srgbClr val="8000FF"/>
                </a:solidFill>
                <a:latin typeface="Consolas" panose="020B0609020204030204" pitchFamily="49" charset="0"/>
              </a:rPr>
              <a:t>int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main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(){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altLang="zh-TW" sz="3200" dirty="0">
                <a:solidFill>
                  <a:srgbClr val="8000FF"/>
                </a:solidFill>
                <a:latin typeface="Consolas" panose="020B0609020204030204" pitchFamily="49" charset="0"/>
              </a:rPr>
              <a:t>	float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;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altLang="zh-TW" sz="3200" b="1" dirty="0">
                <a:solidFill>
                  <a:srgbClr val="0000FF"/>
                </a:solidFill>
                <a:latin typeface="Consolas" panose="020B0609020204030204" pitchFamily="49" charset="0"/>
              </a:rPr>
              <a:t>	while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(</a:t>
            </a:r>
            <a:r>
              <a:rPr lang="en-US" altLang="zh-TW" sz="3200" dirty="0">
                <a:solidFill>
                  <a:srgbClr val="FF0000"/>
                </a:solidFill>
                <a:latin typeface="Consolas" panose="020B0609020204030204" pitchFamily="49" charset="0"/>
              </a:rPr>
              <a:t>1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){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altLang="zh-TW" sz="3200" b="1" dirty="0">
                <a:solidFill>
                  <a:srgbClr val="0000FF"/>
                </a:solidFill>
                <a:latin typeface="Consolas" panose="020B0609020204030204" pitchFamily="49" charset="0"/>
              </a:rPr>
              <a:t>	   for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(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=</a:t>
            </a:r>
            <a:r>
              <a:rPr lang="en-US" altLang="zh-TW" sz="3200" dirty="0">
                <a:solidFill>
                  <a:srgbClr val="FF0000"/>
                </a:solidFill>
                <a:latin typeface="Consolas" panose="020B0609020204030204" pitchFamily="49" charset="0"/>
              </a:rPr>
              <a:t>0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;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&lt;</a:t>
            </a:r>
            <a:r>
              <a:rPr lang="en-US" altLang="zh-TW" sz="3200" dirty="0">
                <a:solidFill>
                  <a:srgbClr val="FF0000"/>
                </a:solidFill>
                <a:latin typeface="Consolas" panose="020B0609020204030204" pitchFamily="49" charset="0"/>
              </a:rPr>
              <a:t>2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;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+=</a:t>
            </a:r>
            <a:r>
              <a:rPr lang="en-US" altLang="zh-TW" sz="3200" dirty="0">
                <a:solidFill>
                  <a:srgbClr val="FF0000"/>
                </a:solidFill>
                <a:latin typeface="Consolas" panose="020B0609020204030204" pitchFamily="49" charset="0"/>
              </a:rPr>
              <a:t>0.05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){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	      </a:t>
            </a:r>
            <a:r>
              <a:rPr lang="en-US" altLang="zh-TW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Aout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=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3200" dirty="0">
                <a:solidFill>
                  <a:srgbClr val="FF0000"/>
                </a:solidFill>
                <a:latin typeface="Consolas" panose="020B0609020204030204" pitchFamily="49" charset="0"/>
              </a:rPr>
              <a:t>0.5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+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3200" dirty="0">
                <a:solidFill>
                  <a:srgbClr val="FF0000"/>
                </a:solidFill>
                <a:latin typeface="Consolas" panose="020B0609020204030204" pitchFamily="49" charset="0"/>
              </a:rPr>
              <a:t>0.5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*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sin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(</a:t>
            </a:r>
            <a:r>
              <a:rPr lang="en-US" altLang="zh-TW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*</a:t>
            </a:r>
            <a:r>
              <a:rPr lang="en-US" altLang="zh-TW" sz="3200" dirty="0">
                <a:solidFill>
                  <a:srgbClr val="FF0000"/>
                </a:solidFill>
                <a:latin typeface="Consolas" panose="020B0609020204030204" pitchFamily="49" charset="0"/>
              </a:rPr>
              <a:t>3.14159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	      </a:t>
            </a:r>
            <a:r>
              <a:rPr lang="en-US" altLang="zh-TW" sz="3200" dirty="0">
                <a:solidFill>
                  <a:srgbClr val="008000"/>
                </a:solidFill>
                <a:latin typeface="Consolas" panose="020B0609020204030204" pitchFamily="49" charset="0"/>
              </a:rPr>
              <a:t>//sine value plus half the range</a:t>
            </a:r>
          </a:p>
          <a:p>
            <a:pPr marL="0" indent="0">
              <a:buNone/>
            </a:pPr>
            <a:r>
              <a:rPr lang="en-US" altLang="zh-TW" sz="3200" dirty="0">
                <a:solidFill>
                  <a:srgbClr val="008000"/>
                </a:solidFill>
                <a:latin typeface="Consolas" panose="020B0609020204030204" pitchFamily="49" charset="0"/>
              </a:rPr>
              <a:t>	      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wait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(</a:t>
            </a:r>
            <a:r>
              <a:rPr lang="en-US" altLang="zh-TW" sz="3200" dirty="0">
                <a:solidFill>
                  <a:srgbClr val="FF0000"/>
                </a:solidFill>
                <a:latin typeface="Consolas" panose="020B0609020204030204" pitchFamily="49" charset="0"/>
              </a:rPr>
              <a:t>0.001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);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	      </a:t>
            </a:r>
            <a:r>
              <a:rPr lang="en-US" altLang="zh-TW" sz="3200" dirty="0">
                <a:solidFill>
                  <a:srgbClr val="008000"/>
                </a:solidFill>
                <a:latin typeface="Consolas" panose="020B0609020204030204" pitchFamily="49" charset="0"/>
              </a:rPr>
              <a:t>//Controls the sine wave period </a:t>
            </a:r>
          </a:p>
          <a:p>
            <a:pPr marL="0" indent="0">
              <a:buNone/>
            </a:pP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	   }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	}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}</a:t>
            </a:r>
            <a:endParaRPr lang="en-US" altLang="zh-TW" sz="3200" dirty="0"/>
          </a:p>
          <a:p>
            <a:pPr marL="0" indent="0">
              <a:buNone/>
            </a:pPr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956C35FC-B9FA-A94C-B31D-07E0F1BD6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13</a:t>
            </a:fld>
            <a:endParaRPr lang="en-US" altLang="zh-TW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1B3488F6-5AC9-0742-8C3C-24FFB83451C9}"/>
              </a:ext>
            </a:extLst>
          </p:cNvPr>
          <p:cNvSpPr/>
          <p:nvPr/>
        </p:nvSpPr>
        <p:spPr>
          <a:xfrm>
            <a:off x="341530" y="5766691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8450" marR="508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latin typeface="Arial"/>
                <a:cs typeface="Arial"/>
              </a:rPr>
              <a:t>H</a:t>
            </a:r>
            <a:r>
              <a:rPr lang="en-US" altLang="zh-TW" spc="-10" dirty="0">
                <a:latin typeface="Arial"/>
                <a:cs typeface="Arial"/>
              </a:rPr>
              <a:t>e</a:t>
            </a:r>
            <a:r>
              <a:rPr lang="en-US" altLang="zh-TW" dirty="0">
                <a:latin typeface="Arial"/>
                <a:cs typeface="Arial"/>
              </a:rPr>
              <a:t>re</a:t>
            </a:r>
            <a:r>
              <a:rPr lang="en-US" altLang="zh-TW" spc="5" dirty="0">
                <a:latin typeface="Arial"/>
                <a:cs typeface="Arial"/>
              </a:rPr>
              <a:t> </a:t>
            </a:r>
            <a:r>
              <a:rPr lang="en-US" altLang="zh-TW" spc="-40" dirty="0">
                <a:latin typeface="Arial"/>
                <a:cs typeface="Arial"/>
              </a:rPr>
              <a:t>w</a:t>
            </a:r>
            <a:r>
              <a:rPr lang="en-US" altLang="zh-TW" dirty="0">
                <a:latin typeface="Arial"/>
                <a:cs typeface="Arial"/>
              </a:rPr>
              <a:t>e</a:t>
            </a:r>
            <a:r>
              <a:rPr lang="en-US" altLang="zh-TW" spc="30" dirty="0">
                <a:latin typeface="Arial"/>
                <a:cs typeface="Arial"/>
              </a:rPr>
              <a:t> </a:t>
            </a:r>
            <a:r>
              <a:rPr lang="en-US" altLang="zh-TW" dirty="0">
                <a:latin typeface="Arial"/>
                <a:cs typeface="Arial"/>
              </a:rPr>
              <a:t>a</a:t>
            </a:r>
            <a:r>
              <a:rPr lang="en-US" altLang="zh-TW" spc="-10" dirty="0">
                <a:latin typeface="Arial"/>
                <a:cs typeface="Arial"/>
              </a:rPr>
              <a:t>p</a:t>
            </a:r>
            <a:r>
              <a:rPr lang="en-US" altLang="zh-TW" dirty="0">
                <a:latin typeface="Arial"/>
                <a:cs typeface="Arial"/>
              </a:rPr>
              <a:t>p</a:t>
            </a:r>
            <a:r>
              <a:rPr lang="en-US" altLang="zh-TW" spc="-10" dirty="0">
                <a:latin typeface="Arial"/>
                <a:cs typeface="Arial"/>
              </a:rPr>
              <a:t>l</a:t>
            </a:r>
            <a:r>
              <a:rPr lang="en-US" altLang="zh-TW" dirty="0">
                <a:latin typeface="Arial"/>
                <a:cs typeface="Arial"/>
              </a:rPr>
              <a:t>y</a:t>
            </a:r>
            <a:r>
              <a:rPr lang="en-US" altLang="zh-TW" spc="20" dirty="0">
                <a:latin typeface="Arial"/>
                <a:cs typeface="Arial"/>
              </a:rPr>
              <a:t> </a:t>
            </a:r>
            <a:r>
              <a:rPr lang="en-US" altLang="zh-TW" dirty="0">
                <a:latin typeface="Arial"/>
                <a:cs typeface="Arial"/>
              </a:rPr>
              <a:t>the</a:t>
            </a:r>
            <a:r>
              <a:rPr lang="en-US" altLang="zh-TW" spc="-5" dirty="0">
                <a:latin typeface="Arial"/>
                <a:cs typeface="Arial"/>
              </a:rPr>
              <a:t> </a:t>
            </a:r>
            <a:r>
              <a:rPr lang="en-US" altLang="zh-TW" b="1" dirty="0">
                <a:latin typeface="Arial"/>
                <a:cs typeface="Arial"/>
              </a:rPr>
              <a:t>sin( )</a:t>
            </a:r>
            <a:r>
              <a:rPr lang="en-US" altLang="zh-TW" b="1" spc="-5" dirty="0">
                <a:latin typeface="Arial"/>
                <a:cs typeface="Arial"/>
              </a:rPr>
              <a:t> </a:t>
            </a:r>
            <a:r>
              <a:rPr lang="en-US" altLang="zh-TW" dirty="0">
                <a:latin typeface="Arial"/>
                <a:cs typeface="Arial"/>
              </a:rPr>
              <a:t>fu</a:t>
            </a:r>
            <a:r>
              <a:rPr lang="en-US" altLang="zh-TW" spc="-10" dirty="0">
                <a:latin typeface="Arial"/>
                <a:cs typeface="Arial"/>
              </a:rPr>
              <a:t>n</a:t>
            </a:r>
            <a:r>
              <a:rPr lang="en-US" altLang="zh-TW" dirty="0">
                <a:latin typeface="Arial"/>
                <a:cs typeface="Arial"/>
              </a:rPr>
              <a:t>ctio</a:t>
            </a:r>
            <a:r>
              <a:rPr lang="en-US" altLang="zh-TW" spc="-10" dirty="0">
                <a:latin typeface="Arial"/>
                <a:cs typeface="Arial"/>
              </a:rPr>
              <a:t>n</a:t>
            </a:r>
            <a:r>
              <a:rPr lang="en-US" altLang="zh-TW" dirty="0">
                <a:latin typeface="Arial"/>
                <a:cs typeface="Arial"/>
              </a:rPr>
              <a:t>, p</a:t>
            </a:r>
            <a:r>
              <a:rPr lang="en-US" altLang="zh-TW" spc="-10" dirty="0">
                <a:latin typeface="Arial"/>
                <a:cs typeface="Arial"/>
              </a:rPr>
              <a:t>a</a:t>
            </a:r>
            <a:r>
              <a:rPr lang="en-US" altLang="zh-TW" dirty="0">
                <a:latin typeface="Arial"/>
                <a:cs typeface="Arial"/>
              </a:rPr>
              <a:t>rt</a:t>
            </a:r>
            <a:r>
              <a:rPr lang="en-US" altLang="zh-TW" spc="5" dirty="0">
                <a:latin typeface="Arial"/>
                <a:cs typeface="Arial"/>
              </a:rPr>
              <a:t> </a:t>
            </a:r>
            <a:r>
              <a:rPr lang="en-US" altLang="zh-TW" dirty="0">
                <a:latin typeface="Arial"/>
                <a:cs typeface="Arial"/>
              </a:rPr>
              <a:t>of the</a:t>
            </a:r>
            <a:r>
              <a:rPr lang="en-US" altLang="zh-TW" spc="-10" dirty="0">
                <a:latin typeface="Arial"/>
                <a:cs typeface="Arial"/>
              </a:rPr>
              <a:t> </a:t>
            </a:r>
            <a:r>
              <a:rPr lang="en-US" altLang="zh-TW" dirty="0">
                <a:latin typeface="Arial"/>
                <a:cs typeface="Arial"/>
              </a:rPr>
              <a:t>C s</a:t>
            </a:r>
            <a:r>
              <a:rPr lang="en-US" altLang="zh-TW" spc="5" dirty="0">
                <a:latin typeface="Arial"/>
                <a:cs typeface="Arial"/>
              </a:rPr>
              <a:t>t</a:t>
            </a:r>
            <a:r>
              <a:rPr lang="en-US" altLang="zh-TW" dirty="0">
                <a:latin typeface="Arial"/>
                <a:cs typeface="Arial"/>
              </a:rPr>
              <a:t>a</a:t>
            </a:r>
            <a:r>
              <a:rPr lang="en-US" altLang="zh-TW" spc="-10" dirty="0">
                <a:latin typeface="Arial"/>
                <a:cs typeface="Arial"/>
              </a:rPr>
              <a:t>n</a:t>
            </a:r>
            <a:r>
              <a:rPr lang="en-US" altLang="zh-TW" dirty="0">
                <a:latin typeface="Arial"/>
                <a:cs typeface="Arial"/>
              </a:rPr>
              <a:t>d</a:t>
            </a:r>
            <a:r>
              <a:rPr lang="en-US" altLang="zh-TW" spc="-10" dirty="0">
                <a:latin typeface="Arial"/>
                <a:cs typeface="Arial"/>
              </a:rPr>
              <a:t>a</a:t>
            </a:r>
            <a:r>
              <a:rPr lang="en-US" altLang="zh-TW" dirty="0">
                <a:latin typeface="Arial"/>
                <a:cs typeface="Arial"/>
              </a:rPr>
              <a:t>rd</a:t>
            </a:r>
            <a:r>
              <a:rPr lang="en-US" altLang="zh-TW" spc="15" dirty="0">
                <a:latin typeface="Arial"/>
                <a:cs typeface="Arial"/>
              </a:rPr>
              <a:t> </a:t>
            </a:r>
            <a:r>
              <a:rPr lang="en-US" altLang="zh-TW" dirty="0">
                <a:latin typeface="Arial"/>
                <a:cs typeface="Arial"/>
              </a:rPr>
              <a:t>l</a:t>
            </a:r>
            <a:r>
              <a:rPr lang="en-US" altLang="zh-TW" spc="-10" dirty="0">
                <a:latin typeface="Arial"/>
                <a:cs typeface="Arial"/>
              </a:rPr>
              <a:t>i</a:t>
            </a:r>
            <a:r>
              <a:rPr lang="en-US" altLang="zh-TW" dirty="0">
                <a:latin typeface="Arial"/>
                <a:cs typeface="Arial"/>
              </a:rPr>
              <a:t>br</a:t>
            </a:r>
            <a:r>
              <a:rPr lang="en-US" altLang="zh-TW" spc="-10" dirty="0">
                <a:latin typeface="Arial"/>
                <a:cs typeface="Arial"/>
              </a:rPr>
              <a:t>a</a:t>
            </a:r>
            <a:r>
              <a:rPr lang="en-US" altLang="zh-TW" dirty="0">
                <a:latin typeface="Arial"/>
                <a:cs typeface="Arial"/>
              </a:rPr>
              <a:t>r</a:t>
            </a:r>
            <a:r>
              <a:rPr lang="en-US" altLang="zh-TW" spc="-155" dirty="0">
                <a:latin typeface="Arial"/>
                <a:cs typeface="Arial"/>
              </a:rPr>
              <a:t>y</a:t>
            </a:r>
            <a:r>
              <a:rPr lang="en-US" altLang="zh-TW" dirty="0">
                <a:latin typeface="Arial"/>
                <a:cs typeface="Arial"/>
              </a:rPr>
              <a:t>.</a:t>
            </a:r>
          </a:p>
          <a:p>
            <a:pPr marL="298450" marR="508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latin typeface="Arial"/>
                <a:cs typeface="Arial"/>
              </a:rPr>
              <a:t>We add 0.5 (50%) DC to generate only positive output voltages.</a:t>
            </a:r>
          </a:p>
        </p:txBody>
      </p:sp>
    </p:spTree>
    <p:extLst>
      <p:ext uri="{BB962C8B-B14F-4D97-AF65-F5344CB8AC3E}">
        <p14:creationId xmlns:p14="http://schemas.microsoft.com/office/powerpoint/2010/main" xmlns="" val="13474265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F2B69DC-7357-D647-9A51-93C289423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Generating</a:t>
            </a:r>
            <a:r>
              <a:rPr lang="en-US" altLang="zh-TW" spc="5" dirty="0"/>
              <a:t> </a:t>
            </a:r>
            <a:r>
              <a:rPr lang="en-US" altLang="zh-TW" dirty="0"/>
              <a:t>a</a:t>
            </a:r>
            <a:r>
              <a:rPr lang="en-US" altLang="zh-TW" spc="5" dirty="0"/>
              <a:t> </a:t>
            </a:r>
            <a:r>
              <a:rPr lang="en-US" altLang="zh-TW" dirty="0"/>
              <a:t>sine</a:t>
            </a:r>
            <a:r>
              <a:rPr lang="en-US" altLang="zh-TW" spc="5" dirty="0"/>
              <a:t> </a:t>
            </a:r>
            <a:r>
              <a:rPr lang="en-US" altLang="zh-TW" dirty="0" smtClean="0"/>
              <a:t>w</a:t>
            </a:r>
            <a:r>
              <a:rPr lang="en-US" altLang="zh-TW" spc="-10" dirty="0" smtClean="0"/>
              <a:t>a</a:t>
            </a:r>
            <a:r>
              <a:rPr lang="en-US" altLang="zh-TW" dirty="0" smtClean="0"/>
              <a:t>veform using DDS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3FD7F79D-0A1C-7242-8B7C-43CAB7CB8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9160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altLang="zh-TW" sz="3200" dirty="0">
                <a:solidFill>
                  <a:srgbClr val="008000"/>
                </a:solidFill>
                <a:latin typeface="Consolas" panose="020B0609020204030204" pitchFamily="49" charset="0"/>
              </a:rPr>
              <a:t>/*Program Example </a:t>
            </a:r>
            <a:r>
              <a:rPr lang="en-US" altLang="zh-TW" sz="32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4.3: </a:t>
            </a:r>
            <a:r>
              <a:rPr lang="en-US" altLang="zh-TW" sz="3200" dirty="0">
                <a:solidFill>
                  <a:srgbClr val="008000"/>
                </a:solidFill>
                <a:latin typeface="Consolas" panose="020B0609020204030204" pitchFamily="49" charset="0"/>
              </a:rPr>
              <a:t>Sine waveform on DAC </a:t>
            </a:r>
            <a:r>
              <a:rPr lang="en-US" altLang="zh-TW" sz="32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output by DDS. */</a:t>
            </a:r>
            <a:r>
              <a:rPr lang="en-US" altLang="zh-TW" sz="3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endParaRPr lang="en-US" altLang="zh-TW" sz="3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sz="3200" dirty="0">
                <a:solidFill>
                  <a:srgbClr val="804000"/>
                </a:solidFill>
                <a:latin typeface="Consolas" panose="020B0609020204030204" pitchFamily="49" charset="0"/>
              </a:rPr>
              <a:t>#include "</a:t>
            </a:r>
            <a:r>
              <a:rPr lang="en-US" altLang="zh-TW" sz="3200" dirty="0" err="1">
                <a:solidFill>
                  <a:srgbClr val="804000"/>
                </a:solidFill>
                <a:latin typeface="Consolas" panose="020B0609020204030204" pitchFamily="49" charset="0"/>
              </a:rPr>
              <a:t>mbed.h</a:t>
            </a:r>
            <a:r>
              <a:rPr lang="en-US" altLang="zh-TW" sz="3200" dirty="0">
                <a:solidFill>
                  <a:srgbClr val="804000"/>
                </a:solidFill>
                <a:latin typeface="Consolas" panose="020B0609020204030204" pitchFamily="49" charset="0"/>
              </a:rPr>
              <a:t>" </a:t>
            </a:r>
          </a:p>
          <a:p>
            <a:pPr marL="0" indent="0">
              <a:buNone/>
            </a:pPr>
            <a:endParaRPr lang="en-US" altLang="zh-TW" sz="3200" dirty="0">
              <a:solidFill>
                <a:srgbClr val="804000"/>
              </a:solidFill>
              <a:latin typeface="Consolas" panose="020B0609020204030204" pitchFamily="49" charset="0"/>
            </a:endParaRPr>
          </a:p>
          <a:p>
            <a:pPr marL="0" indent="0" defTabSz="354013">
              <a:buNone/>
            </a:pPr>
            <a:r>
              <a:rPr lang="en-US" altLang="zh-TW" sz="32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AnalogOut</a:t>
            </a:r>
            <a:r>
              <a:rPr lang="en-US" altLang="zh-TW" sz="3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Aout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(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DAC0_OUT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);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marL="0" indent="0" defTabSz="354013">
              <a:buNone/>
            </a:pPr>
            <a:r>
              <a:rPr lang="en-US" altLang="zh-TW" sz="3200" dirty="0" err="1">
                <a:solidFill>
                  <a:srgbClr val="8000FF"/>
                </a:solidFill>
                <a:latin typeface="Consolas" panose="020B0609020204030204" pitchFamily="49" charset="0"/>
              </a:rPr>
              <a:t>int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main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(){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marL="0" indent="0" defTabSz="354013">
              <a:buNone/>
            </a:pPr>
            <a:r>
              <a:rPr lang="en-US" altLang="zh-TW" sz="3200" dirty="0">
                <a:solidFill>
                  <a:srgbClr val="8000FF"/>
                </a:solidFill>
                <a:latin typeface="Consolas" panose="020B0609020204030204" pitchFamily="49" charset="0"/>
              </a:rPr>
              <a:t>	float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32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sintable</a:t>
            </a:r>
            <a:r>
              <a:rPr lang="en-US" altLang="zh-TW" sz="3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[40]</a:t>
            </a:r>
            <a:r>
              <a:rPr lang="en-US" altLang="zh-TW" sz="3200" b="1" dirty="0" smtClean="0">
                <a:solidFill>
                  <a:srgbClr val="000080"/>
                </a:solidFill>
                <a:latin typeface="Consolas" panose="020B0609020204030204" pitchFamily="49" charset="0"/>
              </a:rPr>
              <a:t>;</a:t>
            </a:r>
            <a:r>
              <a:rPr lang="en-US" altLang="zh-TW" sz="3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marL="0" indent="0" defTabSz="354013">
              <a:buNone/>
            </a:pP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altLang="zh-TW" sz="3200" dirty="0" err="1">
                <a:solidFill>
                  <a:srgbClr val="8000FF"/>
                </a:solidFill>
                <a:latin typeface="Consolas" panose="020B0609020204030204" pitchFamily="49" charset="0"/>
              </a:rPr>
              <a:t>int</a:t>
            </a:r>
            <a:r>
              <a:rPr lang="en-US" altLang="zh-TW" sz="3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32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zh-TW" sz="3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altLang="zh-TW" sz="3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 defTabSz="354013">
              <a:buNone/>
            </a:pPr>
            <a:r>
              <a:rPr lang="en-US" altLang="zh-TW" sz="3200" b="1" dirty="0" smtClean="0">
                <a:solidFill>
                  <a:srgbClr val="0000FF"/>
                </a:solidFill>
                <a:latin typeface="Consolas" panose="020B0609020204030204" pitchFamily="49" charset="0"/>
              </a:rPr>
              <a:t>	for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(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=</a:t>
            </a:r>
            <a:r>
              <a:rPr lang="en-US" altLang="zh-TW" sz="3200" dirty="0">
                <a:solidFill>
                  <a:srgbClr val="FF0000"/>
                </a:solidFill>
                <a:latin typeface="Consolas" panose="020B0609020204030204" pitchFamily="49" charset="0"/>
              </a:rPr>
              <a:t>0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;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32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zh-TW" sz="3200" b="1" dirty="0" smtClean="0">
                <a:solidFill>
                  <a:srgbClr val="000080"/>
                </a:solidFill>
                <a:latin typeface="Consolas" panose="020B0609020204030204" pitchFamily="49" charset="0"/>
              </a:rPr>
              <a:t>&lt;</a:t>
            </a:r>
            <a:r>
              <a:rPr lang="en-US" altLang="zh-TW" sz="32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40</a:t>
            </a:r>
            <a:r>
              <a:rPr lang="en-US" altLang="zh-TW" sz="3200" b="1" dirty="0" smtClean="0">
                <a:solidFill>
                  <a:srgbClr val="000080"/>
                </a:solidFill>
                <a:latin typeface="Consolas" panose="020B0609020204030204" pitchFamily="49" charset="0"/>
              </a:rPr>
              <a:t>;</a:t>
            </a:r>
            <a:r>
              <a:rPr lang="en-US" altLang="zh-TW" sz="3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zh-TW" sz="3200" b="1" dirty="0" smtClean="0">
                <a:solidFill>
                  <a:srgbClr val="000080"/>
                </a:solidFill>
                <a:latin typeface="Consolas" panose="020B0609020204030204" pitchFamily="49" charset="0"/>
              </a:rPr>
              <a:t>++){</a:t>
            </a:r>
            <a:r>
              <a:rPr lang="en-US" altLang="zh-TW" sz="3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endParaRPr lang="en-US" altLang="zh-TW" sz="3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 defTabSz="354013">
              <a:buNone/>
            </a:pP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	      </a:t>
            </a:r>
            <a:r>
              <a:rPr lang="en-US" altLang="zh-TW" sz="32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sintable</a:t>
            </a:r>
            <a:r>
              <a:rPr lang="en-US" altLang="zh-TW" sz="3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altLang="zh-TW" sz="32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zh-TW" sz="3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] 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=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3200" dirty="0">
                <a:solidFill>
                  <a:srgbClr val="FF0000"/>
                </a:solidFill>
                <a:latin typeface="Consolas" panose="020B0609020204030204" pitchFamily="49" charset="0"/>
              </a:rPr>
              <a:t>0.5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+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32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0.5</a:t>
            </a:r>
            <a:r>
              <a:rPr lang="en-US" altLang="zh-TW" sz="3200" b="1" dirty="0" smtClean="0">
                <a:solidFill>
                  <a:srgbClr val="000080"/>
                </a:solidFill>
                <a:latin typeface="Consolas" panose="020B0609020204030204" pitchFamily="49" charset="0"/>
              </a:rPr>
              <a:t>*</a:t>
            </a:r>
            <a:r>
              <a:rPr lang="en-US" altLang="zh-TW" sz="3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sin</a:t>
            </a:r>
            <a:r>
              <a:rPr lang="en-US" altLang="zh-TW" sz="3200" b="1" dirty="0" smtClean="0">
                <a:solidFill>
                  <a:srgbClr val="000080"/>
                </a:solidFill>
                <a:latin typeface="Consolas" panose="020B0609020204030204" pitchFamily="49" charset="0"/>
              </a:rPr>
              <a:t>(</a:t>
            </a:r>
            <a:r>
              <a:rPr lang="en-US" altLang="zh-TW" sz="32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zh-TW" sz="3200" b="1" dirty="0" smtClean="0">
                <a:solidFill>
                  <a:srgbClr val="000080"/>
                </a:solidFill>
                <a:latin typeface="Consolas" panose="020B0609020204030204" pitchFamily="49" charset="0"/>
              </a:rPr>
              <a:t>*</a:t>
            </a:r>
            <a:r>
              <a:rPr lang="en-US" altLang="zh-TW" sz="32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3.14159*0.05</a:t>
            </a:r>
            <a:r>
              <a:rPr lang="en-US" altLang="zh-TW" sz="3200" b="1" dirty="0" smtClean="0">
                <a:solidFill>
                  <a:srgbClr val="000080"/>
                </a:solidFill>
                <a:latin typeface="Consolas" panose="020B0609020204030204" pitchFamily="49" charset="0"/>
              </a:rPr>
              <a:t>);</a:t>
            </a:r>
            <a:endParaRPr lang="en-US" altLang="zh-TW" sz="3200" b="1" dirty="0">
              <a:solidFill>
                <a:srgbClr val="000080"/>
              </a:solidFill>
              <a:latin typeface="Consolas" panose="020B0609020204030204" pitchFamily="49" charset="0"/>
            </a:endParaRPr>
          </a:p>
          <a:p>
            <a:pPr marL="0" indent="0" defTabSz="354013">
              <a:buNone/>
            </a:pPr>
            <a:r>
              <a:rPr lang="en-US" altLang="zh-TW" sz="3200" b="1" dirty="0" smtClean="0">
                <a:solidFill>
                  <a:srgbClr val="000080"/>
                </a:solidFill>
                <a:latin typeface="Consolas" panose="020B0609020204030204" pitchFamily="49" charset="0"/>
              </a:rPr>
              <a:t>	}</a:t>
            </a:r>
            <a:r>
              <a:rPr lang="en-US" altLang="zh-TW" sz="3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endParaRPr lang="en-US" altLang="zh-TW" sz="3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 defTabSz="354013">
              <a:buNone/>
            </a:pPr>
            <a:r>
              <a:rPr lang="en-US" altLang="zh-TW" sz="3200" b="1" dirty="0" smtClean="0">
                <a:solidFill>
                  <a:srgbClr val="0000FF"/>
                </a:solidFill>
                <a:latin typeface="Consolas" panose="020B0609020204030204" pitchFamily="49" charset="0"/>
              </a:rPr>
              <a:t>	</a:t>
            </a:r>
            <a:r>
              <a:rPr lang="en-US" altLang="zh-TW" sz="3200" b="1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</a:t>
            </a:r>
            <a:r>
              <a:rPr lang="en-US" altLang="zh-TW" sz="3200" b="1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= 0;</a:t>
            </a:r>
          </a:p>
          <a:p>
            <a:pPr marL="0" indent="0" defTabSz="354013">
              <a:buNone/>
            </a:pPr>
            <a:r>
              <a:rPr lang="en-US" altLang="zh-TW" sz="3200" b="1" dirty="0">
                <a:solidFill>
                  <a:srgbClr val="0000FF"/>
                </a:solidFill>
                <a:latin typeface="Consolas" panose="020B0609020204030204" pitchFamily="49" charset="0"/>
              </a:rPr>
              <a:t>	while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(</a:t>
            </a:r>
            <a:r>
              <a:rPr lang="en-US" altLang="zh-TW" sz="3200" dirty="0">
                <a:solidFill>
                  <a:srgbClr val="FF0000"/>
                </a:solidFill>
                <a:latin typeface="Consolas" panose="020B0609020204030204" pitchFamily="49" charset="0"/>
              </a:rPr>
              <a:t>1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){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marL="0" indent="0" defTabSz="354013">
              <a:buNone/>
            </a:pPr>
            <a:r>
              <a:rPr lang="en-US" altLang="zh-TW" sz="3200" b="1" dirty="0">
                <a:solidFill>
                  <a:srgbClr val="0000FF"/>
                </a:solidFill>
                <a:latin typeface="Consolas" panose="020B0609020204030204" pitchFamily="49" charset="0"/>
              </a:rPr>
              <a:t>	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altLang="zh-TW" sz="32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Aout</a:t>
            </a:r>
            <a:r>
              <a:rPr lang="en-US" altLang="zh-TW" sz="3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=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3200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sintable</a:t>
            </a:r>
            <a:r>
              <a:rPr lang="en-US" altLang="zh-TW" sz="32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[</a:t>
            </a:r>
            <a:r>
              <a:rPr lang="en-US" altLang="zh-TW" sz="3200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i</a:t>
            </a:r>
            <a:r>
              <a:rPr lang="en-US" altLang="zh-TW" sz="32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]</a:t>
            </a:r>
            <a:r>
              <a:rPr lang="en-US" altLang="zh-TW" sz="3200" b="1" dirty="0" smtClean="0">
                <a:solidFill>
                  <a:srgbClr val="00008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 defTabSz="354013">
              <a:buNone/>
            </a:pP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	</a:t>
            </a:r>
            <a:r>
              <a:rPr lang="en-US" altLang="zh-TW" sz="3200" b="1" dirty="0" smtClean="0">
                <a:solidFill>
                  <a:srgbClr val="000080"/>
                </a:solidFill>
                <a:latin typeface="Consolas" panose="020B0609020204030204" pitchFamily="49" charset="0"/>
              </a:rPr>
              <a:t>	</a:t>
            </a:r>
            <a:r>
              <a:rPr lang="en-US" altLang="zh-TW" sz="3200" b="1" dirty="0" err="1" smtClean="0">
                <a:solidFill>
                  <a:srgbClr val="000080"/>
                </a:solidFill>
                <a:latin typeface="Consolas" panose="020B0609020204030204" pitchFamily="49" charset="0"/>
              </a:rPr>
              <a:t>i</a:t>
            </a:r>
            <a:r>
              <a:rPr lang="en-US" altLang="zh-TW" sz="3200" b="1" dirty="0" smtClean="0">
                <a:solidFill>
                  <a:srgbClr val="000080"/>
                </a:solidFill>
                <a:latin typeface="Consolas" panose="020B0609020204030204" pitchFamily="49" charset="0"/>
              </a:rPr>
              <a:t> = i+</a:t>
            </a:r>
            <a:r>
              <a:rPr lang="en-US" altLang="zh-TW" sz="3200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1;</a:t>
            </a:r>
          </a:p>
          <a:p>
            <a:pPr marL="0" indent="0" defTabSz="354013">
              <a:buNone/>
            </a:pP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	</a:t>
            </a:r>
            <a:r>
              <a:rPr lang="en-US" altLang="zh-TW" sz="3200" b="1" dirty="0" smtClean="0">
                <a:solidFill>
                  <a:srgbClr val="000080"/>
                </a:solidFill>
                <a:latin typeface="Consolas" panose="020B0609020204030204" pitchFamily="49" charset="0"/>
              </a:rPr>
              <a:t>	</a:t>
            </a:r>
            <a:r>
              <a:rPr lang="en-US" altLang="zh-TW" sz="3200" b="1" dirty="0" err="1" smtClean="0">
                <a:solidFill>
                  <a:srgbClr val="000080"/>
                </a:solidFill>
                <a:latin typeface="Consolas" panose="020B0609020204030204" pitchFamily="49" charset="0"/>
              </a:rPr>
              <a:t>i</a:t>
            </a:r>
            <a:r>
              <a:rPr lang="en-US" altLang="zh-TW" sz="3200" b="1" dirty="0" smtClean="0">
                <a:solidFill>
                  <a:srgbClr val="000080"/>
                </a:solidFill>
                <a:latin typeface="Consolas" panose="020B0609020204030204" pitchFamily="49" charset="0"/>
              </a:rPr>
              <a:t> %= </a:t>
            </a:r>
            <a:r>
              <a:rPr lang="en-US" altLang="zh-TW" sz="3200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40</a:t>
            </a:r>
            <a:r>
              <a:rPr lang="en-US" altLang="zh-TW" sz="3200" b="1" dirty="0" smtClean="0">
                <a:solidFill>
                  <a:srgbClr val="000080"/>
                </a:solidFill>
                <a:latin typeface="Consolas" panose="020B0609020204030204" pitchFamily="49" charset="0"/>
              </a:rPr>
              <a:t>;	</a:t>
            </a:r>
            <a:endParaRPr lang="en-US" altLang="zh-TW" sz="3200" b="1" dirty="0">
              <a:solidFill>
                <a:srgbClr val="000080"/>
              </a:solidFill>
              <a:latin typeface="Consolas" panose="020B0609020204030204" pitchFamily="49" charset="0"/>
            </a:endParaRPr>
          </a:p>
          <a:p>
            <a:pPr marL="0" indent="0" defTabSz="354013">
              <a:buNone/>
            </a:pP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	   </a:t>
            </a:r>
            <a:r>
              <a:rPr lang="en-US" altLang="zh-TW" sz="3200" b="1" dirty="0" smtClean="0">
                <a:solidFill>
                  <a:srgbClr val="000080"/>
                </a:solidFill>
                <a:latin typeface="Consolas" panose="020B0609020204030204" pitchFamily="49" charset="0"/>
              </a:rPr>
              <a:t>	</a:t>
            </a:r>
            <a:r>
              <a:rPr lang="en-US" altLang="zh-TW" sz="3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wait</a:t>
            </a:r>
            <a:r>
              <a:rPr lang="en-US" altLang="zh-TW" sz="3200" b="1" dirty="0" smtClean="0">
                <a:solidFill>
                  <a:srgbClr val="000080"/>
                </a:solidFill>
                <a:latin typeface="Consolas" panose="020B0609020204030204" pitchFamily="49" charset="0"/>
              </a:rPr>
              <a:t>(</a:t>
            </a:r>
            <a:r>
              <a:rPr lang="en-US" altLang="zh-TW" sz="32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0.001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);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marL="0" indent="0" defTabSz="354013">
              <a:buNone/>
            </a:pP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	   </a:t>
            </a:r>
            <a:r>
              <a:rPr lang="en-US" altLang="zh-TW" sz="32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</a:t>
            </a:r>
            <a:r>
              <a:rPr lang="en-US" altLang="zh-TW" sz="3200" dirty="0">
                <a:solidFill>
                  <a:srgbClr val="008000"/>
                </a:solidFill>
                <a:latin typeface="Consolas" panose="020B0609020204030204" pitchFamily="49" charset="0"/>
              </a:rPr>
              <a:t>Controls the sine wave </a:t>
            </a:r>
            <a:r>
              <a:rPr lang="en-US" altLang="zh-TW" sz="32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period, sin period = 0.001*40=0.04 sec </a:t>
            </a:r>
            <a:endParaRPr lang="en-US" altLang="zh-TW" sz="3200" dirty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0" indent="0" defTabSz="354013">
              <a:buNone/>
            </a:pP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	}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marL="0" indent="0" defTabSz="354013">
              <a:buNone/>
            </a:pP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}</a:t>
            </a:r>
            <a:endParaRPr lang="en-US" altLang="zh-TW" sz="3200" dirty="0"/>
          </a:p>
          <a:p>
            <a:pPr marL="0" indent="0">
              <a:buNone/>
            </a:pPr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956C35FC-B9FA-A94C-B31D-07E0F1BD6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14</a:t>
            </a:fld>
            <a:endParaRPr lang="en-US" altLang="zh-TW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1B3488F6-5AC9-0742-8C3C-24FFB83451C9}"/>
              </a:ext>
            </a:extLst>
          </p:cNvPr>
          <p:cNvSpPr/>
          <p:nvPr/>
        </p:nvSpPr>
        <p:spPr>
          <a:xfrm>
            <a:off x="683568" y="6034320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8450" marR="508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latin typeface="Arial"/>
                <a:cs typeface="Arial"/>
              </a:rPr>
              <a:t>H</a:t>
            </a:r>
            <a:r>
              <a:rPr lang="en-US" altLang="zh-TW" spc="-10" dirty="0">
                <a:latin typeface="Arial"/>
                <a:cs typeface="Arial"/>
              </a:rPr>
              <a:t>e</a:t>
            </a:r>
            <a:r>
              <a:rPr lang="en-US" altLang="zh-TW" dirty="0">
                <a:latin typeface="Arial"/>
                <a:cs typeface="Arial"/>
              </a:rPr>
              <a:t>re</a:t>
            </a:r>
            <a:r>
              <a:rPr lang="en-US" altLang="zh-TW" spc="5" dirty="0">
                <a:latin typeface="Arial"/>
                <a:cs typeface="Arial"/>
              </a:rPr>
              <a:t> </a:t>
            </a:r>
            <a:r>
              <a:rPr lang="en-US" altLang="zh-TW" spc="-40" dirty="0">
                <a:latin typeface="Arial"/>
                <a:cs typeface="Arial"/>
              </a:rPr>
              <a:t>w</a:t>
            </a:r>
            <a:r>
              <a:rPr lang="en-US" altLang="zh-TW" dirty="0">
                <a:latin typeface="Arial"/>
                <a:cs typeface="Arial"/>
              </a:rPr>
              <a:t>e</a:t>
            </a:r>
            <a:r>
              <a:rPr lang="en-US" altLang="zh-TW" spc="30" dirty="0">
                <a:latin typeface="Arial"/>
                <a:cs typeface="Arial"/>
              </a:rPr>
              <a:t> </a:t>
            </a:r>
            <a:r>
              <a:rPr lang="en-US" altLang="zh-TW" dirty="0">
                <a:latin typeface="Arial"/>
                <a:cs typeface="Arial"/>
              </a:rPr>
              <a:t>a</a:t>
            </a:r>
            <a:r>
              <a:rPr lang="en-US" altLang="zh-TW" spc="-10" dirty="0">
                <a:latin typeface="Arial"/>
                <a:cs typeface="Arial"/>
              </a:rPr>
              <a:t>p</a:t>
            </a:r>
            <a:r>
              <a:rPr lang="en-US" altLang="zh-TW" dirty="0">
                <a:latin typeface="Arial"/>
                <a:cs typeface="Arial"/>
              </a:rPr>
              <a:t>p</a:t>
            </a:r>
            <a:r>
              <a:rPr lang="en-US" altLang="zh-TW" spc="-10" dirty="0">
                <a:latin typeface="Arial"/>
                <a:cs typeface="Arial"/>
              </a:rPr>
              <a:t>l</a:t>
            </a:r>
            <a:r>
              <a:rPr lang="en-US" altLang="zh-TW" dirty="0">
                <a:latin typeface="Arial"/>
                <a:cs typeface="Arial"/>
              </a:rPr>
              <a:t>y</a:t>
            </a:r>
            <a:r>
              <a:rPr lang="en-US" altLang="zh-TW" spc="20" dirty="0">
                <a:latin typeface="Arial"/>
                <a:cs typeface="Arial"/>
              </a:rPr>
              <a:t> </a:t>
            </a:r>
            <a:r>
              <a:rPr lang="en-US" altLang="zh-TW" dirty="0">
                <a:latin typeface="Arial"/>
                <a:cs typeface="Arial"/>
              </a:rPr>
              <a:t>the</a:t>
            </a:r>
            <a:r>
              <a:rPr lang="en-US" altLang="zh-TW" spc="-5" dirty="0">
                <a:latin typeface="Arial"/>
                <a:cs typeface="Arial"/>
              </a:rPr>
              <a:t> </a:t>
            </a:r>
            <a:r>
              <a:rPr lang="en-US" altLang="zh-TW" b="1" dirty="0">
                <a:latin typeface="Arial"/>
                <a:cs typeface="Arial"/>
              </a:rPr>
              <a:t>sin( )</a:t>
            </a:r>
            <a:r>
              <a:rPr lang="en-US" altLang="zh-TW" b="1" spc="-5" dirty="0">
                <a:latin typeface="Arial"/>
                <a:cs typeface="Arial"/>
              </a:rPr>
              <a:t> </a:t>
            </a:r>
            <a:r>
              <a:rPr lang="en-US" altLang="zh-TW" dirty="0">
                <a:latin typeface="Arial"/>
                <a:cs typeface="Arial"/>
              </a:rPr>
              <a:t>fu</a:t>
            </a:r>
            <a:r>
              <a:rPr lang="en-US" altLang="zh-TW" spc="-10" dirty="0">
                <a:latin typeface="Arial"/>
                <a:cs typeface="Arial"/>
              </a:rPr>
              <a:t>n</a:t>
            </a:r>
            <a:r>
              <a:rPr lang="en-US" altLang="zh-TW" dirty="0">
                <a:latin typeface="Arial"/>
                <a:cs typeface="Arial"/>
              </a:rPr>
              <a:t>ctio</a:t>
            </a:r>
            <a:r>
              <a:rPr lang="en-US" altLang="zh-TW" spc="-10" dirty="0">
                <a:latin typeface="Arial"/>
                <a:cs typeface="Arial"/>
              </a:rPr>
              <a:t>n</a:t>
            </a:r>
            <a:r>
              <a:rPr lang="en-US" altLang="zh-TW" dirty="0">
                <a:latin typeface="Arial"/>
                <a:cs typeface="Arial"/>
              </a:rPr>
              <a:t>, p</a:t>
            </a:r>
            <a:r>
              <a:rPr lang="en-US" altLang="zh-TW" spc="-10" dirty="0">
                <a:latin typeface="Arial"/>
                <a:cs typeface="Arial"/>
              </a:rPr>
              <a:t>a</a:t>
            </a:r>
            <a:r>
              <a:rPr lang="en-US" altLang="zh-TW" dirty="0">
                <a:latin typeface="Arial"/>
                <a:cs typeface="Arial"/>
              </a:rPr>
              <a:t>rt</a:t>
            </a:r>
            <a:r>
              <a:rPr lang="en-US" altLang="zh-TW" spc="5" dirty="0">
                <a:latin typeface="Arial"/>
                <a:cs typeface="Arial"/>
              </a:rPr>
              <a:t> </a:t>
            </a:r>
            <a:r>
              <a:rPr lang="en-US" altLang="zh-TW" dirty="0">
                <a:latin typeface="Arial"/>
                <a:cs typeface="Arial"/>
              </a:rPr>
              <a:t>of the</a:t>
            </a:r>
            <a:r>
              <a:rPr lang="en-US" altLang="zh-TW" spc="-10" dirty="0">
                <a:latin typeface="Arial"/>
                <a:cs typeface="Arial"/>
              </a:rPr>
              <a:t> </a:t>
            </a:r>
            <a:r>
              <a:rPr lang="en-US" altLang="zh-TW" dirty="0">
                <a:latin typeface="Arial"/>
                <a:cs typeface="Arial"/>
              </a:rPr>
              <a:t>C s</a:t>
            </a:r>
            <a:r>
              <a:rPr lang="en-US" altLang="zh-TW" spc="5" dirty="0">
                <a:latin typeface="Arial"/>
                <a:cs typeface="Arial"/>
              </a:rPr>
              <a:t>t</a:t>
            </a:r>
            <a:r>
              <a:rPr lang="en-US" altLang="zh-TW" dirty="0">
                <a:latin typeface="Arial"/>
                <a:cs typeface="Arial"/>
              </a:rPr>
              <a:t>a</a:t>
            </a:r>
            <a:r>
              <a:rPr lang="en-US" altLang="zh-TW" spc="-10" dirty="0">
                <a:latin typeface="Arial"/>
                <a:cs typeface="Arial"/>
              </a:rPr>
              <a:t>n</a:t>
            </a:r>
            <a:r>
              <a:rPr lang="en-US" altLang="zh-TW" dirty="0">
                <a:latin typeface="Arial"/>
                <a:cs typeface="Arial"/>
              </a:rPr>
              <a:t>d</a:t>
            </a:r>
            <a:r>
              <a:rPr lang="en-US" altLang="zh-TW" spc="-10" dirty="0">
                <a:latin typeface="Arial"/>
                <a:cs typeface="Arial"/>
              </a:rPr>
              <a:t>a</a:t>
            </a:r>
            <a:r>
              <a:rPr lang="en-US" altLang="zh-TW" dirty="0">
                <a:latin typeface="Arial"/>
                <a:cs typeface="Arial"/>
              </a:rPr>
              <a:t>rd</a:t>
            </a:r>
            <a:r>
              <a:rPr lang="en-US" altLang="zh-TW" spc="15" dirty="0">
                <a:latin typeface="Arial"/>
                <a:cs typeface="Arial"/>
              </a:rPr>
              <a:t> </a:t>
            </a:r>
            <a:r>
              <a:rPr lang="en-US" altLang="zh-TW" dirty="0">
                <a:latin typeface="Arial"/>
                <a:cs typeface="Arial"/>
              </a:rPr>
              <a:t>l</a:t>
            </a:r>
            <a:r>
              <a:rPr lang="en-US" altLang="zh-TW" spc="-10" dirty="0">
                <a:latin typeface="Arial"/>
                <a:cs typeface="Arial"/>
              </a:rPr>
              <a:t>i</a:t>
            </a:r>
            <a:r>
              <a:rPr lang="en-US" altLang="zh-TW" dirty="0">
                <a:latin typeface="Arial"/>
                <a:cs typeface="Arial"/>
              </a:rPr>
              <a:t>br</a:t>
            </a:r>
            <a:r>
              <a:rPr lang="en-US" altLang="zh-TW" spc="-10" dirty="0">
                <a:latin typeface="Arial"/>
                <a:cs typeface="Arial"/>
              </a:rPr>
              <a:t>a</a:t>
            </a:r>
            <a:r>
              <a:rPr lang="en-US" altLang="zh-TW" dirty="0">
                <a:latin typeface="Arial"/>
                <a:cs typeface="Arial"/>
              </a:rPr>
              <a:t>r</a:t>
            </a:r>
            <a:r>
              <a:rPr lang="en-US" altLang="zh-TW" spc="-155" dirty="0">
                <a:latin typeface="Arial"/>
                <a:cs typeface="Arial"/>
              </a:rPr>
              <a:t>y</a:t>
            </a:r>
            <a:r>
              <a:rPr lang="en-US" altLang="zh-TW" dirty="0">
                <a:latin typeface="Arial"/>
                <a:cs typeface="Arial"/>
              </a:rPr>
              <a:t>.</a:t>
            </a:r>
          </a:p>
          <a:p>
            <a:pPr marL="298450" marR="508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latin typeface="Arial"/>
                <a:cs typeface="Arial"/>
              </a:rPr>
              <a:t>We add 0.5 (50%) DC to generate only positive output voltages.</a:t>
            </a:r>
          </a:p>
        </p:txBody>
      </p:sp>
    </p:spTree>
    <p:extLst>
      <p:ext uri="{BB962C8B-B14F-4D97-AF65-F5344CB8AC3E}">
        <p14:creationId xmlns:p14="http://schemas.microsoft.com/office/powerpoint/2010/main" xmlns="" val="258054764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Direct Digital Synthesis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Can be used to generate (periodic) arbitrary waveform</a:t>
            </a:r>
          </a:p>
          <a:p>
            <a:r>
              <a:rPr lang="en-US" altLang="zh-TW" dirty="0" smtClean="0"/>
              <a:t>First construct a waveform table with size </a:t>
            </a:r>
            <a:r>
              <a:rPr lang="en-US" altLang="zh-TW" dirty="0" smtClean="0">
                <a:solidFill>
                  <a:srgbClr val="C00000"/>
                </a:solidFill>
              </a:rPr>
              <a:t>L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Select step size </a:t>
            </a:r>
            <a:r>
              <a:rPr lang="en-US" altLang="zh-TW" dirty="0" smtClean="0">
                <a:solidFill>
                  <a:srgbClr val="C00000"/>
                </a:solidFill>
              </a:rPr>
              <a:t>s</a:t>
            </a:r>
            <a:r>
              <a:rPr lang="en-US" altLang="zh-TW" dirty="0" smtClean="0"/>
              <a:t> when reading the waveform table. (the equivalent waveform samples in one period becomes </a:t>
            </a:r>
            <a:r>
              <a:rPr lang="en-US" altLang="zh-TW" dirty="0" smtClean="0">
                <a:solidFill>
                  <a:srgbClr val="008000"/>
                </a:solidFill>
              </a:rPr>
              <a:t>L/s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Select the period </a:t>
            </a:r>
            <a:r>
              <a:rPr lang="en-US" altLang="zh-TW" dirty="0" smtClean="0">
                <a:solidFill>
                  <a:srgbClr val="C00000"/>
                </a:solidFill>
              </a:rPr>
              <a:t>p</a:t>
            </a:r>
            <a:r>
              <a:rPr lang="en-US" altLang="zh-TW" dirty="0" smtClean="0"/>
              <a:t> of consecutive DACs</a:t>
            </a:r>
          </a:p>
          <a:p>
            <a:r>
              <a:rPr lang="en-US" altLang="zh-TW" dirty="0" smtClean="0"/>
              <a:t>The </a:t>
            </a:r>
            <a:r>
              <a:rPr lang="en-US" altLang="zh-TW" dirty="0" smtClean="0">
                <a:solidFill>
                  <a:srgbClr val="C00000"/>
                </a:solidFill>
              </a:rPr>
              <a:t>period</a:t>
            </a:r>
            <a:r>
              <a:rPr lang="en-US" altLang="zh-TW" dirty="0" smtClean="0"/>
              <a:t> of the generated waveform would be </a:t>
            </a:r>
            <a:r>
              <a:rPr lang="en-US" altLang="zh-TW" dirty="0" smtClean="0">
                <a:solidFill>
                  <a:srgbClr val="C00000"/>
                </a:solidFill>
              </a:rPr>
              <a:t>p * (L/s)</a:t>
            </a:r>
            <a:r>
              <a:rPr lang="en-US" altLang="zh-TW" dirty="0" smtClean="0"/>
              <a:t>, or the </a:t>
            </a:r>
            <a:r>
              <a:rPr lang="en-US" altLang="zh-TW" dirty="0" smtClean="0">
                <a:solidFill>
                  <a:srgbClr val="0033CC"/>
                </a:solidFill>
              </a:rPr>
              <a:t>frequency is s/(L*p)</a:t>
            </a:r>
            <a:r>
              <a:rPr lang="en-US" altLang="zh-TW" dirty="0" smtClean="0"/>
              <a:t>.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55475229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F318-6A3F-42A9-A5DD-6C91F4F94896}" type="slidenum">
              <a:rPr lang="en-US" altLang="zh-TW" smtClean="0"/>
              <a:pPr/>
              <a:t>16</a:t>
            </a:fld>
            <a:endParaRPr lang="en-US" altLang="zh-TW"/>
          </a:p>
        </p:txBody>
      </p:sp>
      <p:pic>
        <p:nvPicPr>
          <p:cNvPr id="3074" name="Picture 2" descr="ãdirect digital synthesis Arbitrary Waveform Generator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2459" y="507370"/>
            <a:ext cx="6212632" cy="621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72004838"/>
      </p:ext>
    </p:extLst>
  </p:cSld>
  <p:clrMapOvr>
    <a:masterClrMapping/>
  </p:clrMapOvr>
  <p:transition spd="med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CF2BB92-E9DE-3F40-8111-C02ED4422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Pulse Width Modulation (PWM)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xmlns="" id="{A80B5C33-81A2-E143-9701-DE845E4EDB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/>
                  <a:t>Pulse width modulation (PWM) is a </a:t>
                </a:r>
                <a:r>
                  <a:rPr lang="en-US" altLang="zh-TW" dirty="0">
                    <a:solidFill>
                      <a:srgbClr val="0033CC"/>
                    </a:solidFill>
                  </a:rPr>
                  <a:t>fixed-frequency rectangular signal</a:t>
                </a:r>
                <a:r>
                  <a:rPr lang="en-US" altLang="zh-TW" dirty="0"/>
                  <a:t> with </a:t>
                </a:r>
                <a:r>
                  <a:rPr lang="en-US" altLang="zh-TW" dirty="0">
                    <a:solidFill>
                      <a:srgbClr val="0033CC"/>
                    </a:solidFill>
                  </a:rPr>
                  <a:t>varying duty cycle</a:t>
                </a:r>
                <a:r>
                  <a:rPr lang="en-US" altLang="zh-TW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𝑑𝑢𝑡𝑦</m:t>
                    </m:r>
                    <m:r>
                      <a:rPr lang="en-US" altLang="zh-TW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𝑐𝑦𝑐𝑙𝑒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𝑠𝑖𝑔𝑛𝑎𝑙</m:t>
                        </m:r>
                        <m:r>
                          <a:rPr lang="en-US" altLang="zh-TW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𝑜𝑛</m:t>
                        </m:r>
                        <m:r>
                          <a:rPr lang="en-US" altLang="zh-TW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𝑡𝑖𝑚𝑒</m:t>
                        </m:r>
                      </m:num>
                      <m:den>
                        <m:r>
                          <a:rPr lang="en-US" altLang="zh-TW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𝑠𝑖𝑔𝑛𝑎𝑙</m:t>
                        </m:r>
                        <m:r>
                          <a:rPr lang="en-US" altLang="zh-TW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𝑝𝑒𝑟𝑖𝑜𝑑</m:t>
                        </m:r>
                      </m:den>
                    </m:f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TW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</m:t>
                    </m:r>
                    <m:r>
                      <a:rPr lang="en-US" altLang="zh-TW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endParaRPr lang="en-US" altLang="zh-TW" dirty="0"/>
              </a:p>
              <a:p>
                <a:r>
                  <a:rPr lang="en-US" altLang="zh-TW" dirty="0"/>
                  <a:t>A circuit usually take an </a:t>
                </a:r>
                <a:r>
                  <a:rPr lang="en-US" altLang="zh-TW" dirty="0">
                    <a:solidFill>
                      <a:srgbClr val="008000"/>
                    </a:solidFill>
                  </a:rPr>
                  <a:t>average of a PWM </a:t>
                </a:r>
                <a:r>
                  <a:rPr lang="en-US" altLang="zh-TW" dirty="0"/>
                  <a:t>as a control signal.</a:t>
                </a:r>
              </a:p>
              <a:p>
                <a:pPr lvl="1"/>
                <a:r>
                  <a:rPr lang="en-US" altLang="zh-TW" dirty="0"/>
                  <a:t>For example, LED or motor.</a:t>
                </a:r>
              </a:p>
              <a:p>
                <a:endParaRPr lang="zh-TW" altLang="en-US" dirty="0"/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A80B5C33-81A2-E143-9701-DE845E4EDB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41" t="-17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C382484F-0048-8A48-A31C-1C9D9FAF9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17</a:t>
            </a:fld>
            <a:endParaRPr lang="en-US" altLang="zh-TW"/>
          </a:p>
        </p:txBody>
      </p:sp>
      <p:sp>
        <p:nvSpPr>
          <p:cNvPr id="5" name="矩形 4"/>
          <p:cNvSpPr/>
          <p:nvPr/>
        </p:nvSpPr>
        <p:spPr>
          <a:xfrm>
            <a:off x="588386" y="5761067"/>
            <a:ext cx="79672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脈寬調變</a:t>
            </a: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(</a:t>
            </a:r>
            <a:r>
              <a:rPr lang="en-US" altLang="zh-TW" dirty="0">
                <a:solidFill>
                  <a:srgbClr val="C00000"/>
                </a:solidFill>
                <a:latin typeface="arial" panose="020B0604020202020204" pitchFamily="34" charset="0"/>
              </a:rPr>
              <a:t>PWM</a:t>
            </a: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)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是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利用數位輸出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來對類比電路進行控制的一種非常有效的技術，廣泛應用在從測量、通訊到功率控制與變換的許多領域中</a:t>
            </a:r>
            <a:endParaRPr lang="zh-TW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1095983"/>
      </p:ext>
    </p:extLst>
  </p:cSld>
  <p:clrMapOvr>
    <a:masterClrMapping/>
  </p:clrMapOvr>
  <p:transition spd="med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D2DF04E-FFC1-F74E-B13E-77E7B1554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PWM Examples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BDDF623C-757F-F441-B85A-C0194CFDF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AF574BE7-C5F5-F44E-8153-00AF075C9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18</a:t>
            </a:fld>
            <a:endParaRPr lang="en-US" altLang="zh-TW"/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xmlns="" id="{012F0A11-358C-B546-B593-58133363F4C0}"/>
              </a:ext>
            </a:extLst>
          </p:cNvPr>
          <p:cNvSpPr/>
          <p:nvPr/>
        </p:nvSpPr>
        <p:spPr>
          <a:xfrm>
            <a:off x="579385" y="1885099"/>
            <a:ext cx="7299430" cy="43045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文字方塊 5"/>
          <p:cNvSpPr txBox="1"/>
          <p:nvPr/>
        </p:nvSpPr>
        <p:spPr>
          <a:xfrm>
            <a:off x="1835696" y="6095158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8000"/>
                </a:solidFill>
              </a:rPr>
              <a:t>PWM period</a:t>
            </a:r>
            <a:endParaRPr lang="zh-TW" altLang="en-US" dirty="0">
              <a:solidFill>
                <a:srgbClr val="008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259632" y="3068960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8000"/>
                </a:solidFill>
              </a:rPr>
              <a:t>PWM </a:t>
            </a:r>
            <a:r>
              <a:rPr lang="en-US" altLang="zh-TW" dirty="0" err="1" smtClean="0">
                <a:solidFill>
                  <a:srgbClr val="008000"/>
                </a:solidFill>
              </a:rPr>
              <a:t>pulsewidth</a:t>
            </a:r>
            <a:endParaRPr lang="zh-TW" alt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154753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D2DF04E-FFC1-F74E-B13E-77E7B1554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PWM Examples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BDDF623C-757F-F441-B85A-C0194CFDF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AF574BE7-C5F5-F44E-8153-00AF075C9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19</a:t>
            </a:fld>
            <a:endParaRPr lang="en-US" altLang="zh-TW"/>
          </a:p>
        </p:txBody>
      </p:sp>
      <p:pic>
        <p:nvPicPr>
          <p:cNvPr id="4100" name="Picture 4" descr="https://upload.wikimedia.org/wikipedia/commons/thumb/7/72/Pwm.svg/1024px-Pwm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2500" y="1601234"/>
            <a:ext cx="6153200" cy="512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743604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39A0D8E-08F6-2C49-BE87-232DC4900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Data conversion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7C940C43-E79E-D841-A4DF-4245928CF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zh-TW" sz="3200" dirty="0">
                <a:cs typeface="Arial"/>
              </a:rPr>
              <a:t>Micr</a:t>
            </a:r>
            <a:r>
              <a:rPr lang="en-US" altLang="zh-TW" sz="3200" spc="-10" dirty="0">
                <a:cs typeface="Arial"/>
              </a:rPr>
              <a:t>o</a:t>
            </a:r>
            <a:r>
              <a:rPr lang="en-US" altLang="zh-TW" sz="3200" dirty="0">
                <a:cs typeface="Arial"/>
              </a:rPr>
              <a:t>co</a:t>
            </a:r>
            <a:r>
              <a:rPr lang="en-US" altLang="zh-TW" sz="3200" spc="-10" dirty="0">
                <a:cs typeface="Arial"/>
              </a:rPr>
              <a:t>n</a:t>
            </a:r>
            <a:r>
              <a:rPr lang="en-US" altLang="zh-TW" sz="3200" dirty="0">
                <a:cs typeface="Arial"/>
              </a:rPr>
              <a:t>tr</a:t>
            </a:r>
            <a:r>
              <a:rPr lang="en-US" altLang="zh-TW" sz="3200" spc="5" dirty="0">
                <a:cs typeface="Arial"/>
              </a:rPr>
              <a:t>o</a:t>
            </a:r>
            <a:r>
              <a:rPr lang="en-US" altLang="zh-TW" sz="3200" dirty="0">
                <a:cs typeface="Arial"/>
              </a:rPr>
              <a:t>l</a:t>
            </a:r>
            <a:r>
              <a:rPr lang="en-US" altLang="zh-TW" sz="3200" spc="-10" dirty="0">
                <a:cs typeface="Arial"/>
              </a:rPr>
              <a:t>l</a:t>
            </a:r>
            <a:r>
              <a:rPr lang="en-US" altLang="zh-TW" sz="3200" dirty="0">
                <a:cs typeface="Arial"/>
              </a:rPr>
              <a:t>e</a:t>
            </a:r>
            <a:r>
              <a:rPr lang="en-US" altLang="zh-TW" sz="3200" spc="5" dirty="0">
                <a:cs typeface="Arial"/>
              </a:rPr>
              <a:t>r</a:t>
            </a:r>
            <a:r>
              <a:rPr lang="en-US" altLang="zh-TW" sz="3200" dirty="0">
                <a:cs typeface="Arial"/>
              </a:rPr>
              <a:t>s</a:t>
            </a:r>
            <a:r>
              <a:rPr lang="en-US" altLang="zh-TW" sz="3200" spc="80" dirty="0">
                <a:cs typeface="Arial"/>
              </a:rPr>
              <a:t> </a:t>
            </a:r>
            <a:r>
              <a:rPr lang="en-US" altLang="zh-TW" sz="3200" dirty="0">
                <a:cs typeface="Arial"/>
              </a:rPr>
              <a:t>compute and store in</a:t>
            </a:r>
            <a:r>
              <a:rPr lang="en-US" altLang="zh-TW" sz="3200" spc="65" dirty="0">
                <a:cs typeface="Arial"/>
              </a:rPr>
              <a:t> </a:t>
            </a:r>
            <a:r>
              <a:rPr lang="en-US" altLang="zh-TW" sz="3200" dirty="0">
                <a:cs typeface="Arial"/>
              </a:rPr>
              <a:t>d</a:t>
            </a:r>
            <a:r>
              <a:rPr lang="en-US" altLang="zh-TW" sz="3200" spc="-10" dirty="0">
                <a:cs typeface="Arial"/>
              </a:rPr>
              <a:t>i</a:t>
            </a:r>
            <a:r>
              <a:rPr lang="en-US" altLang="zh-TW" sz="3200" dirty="0">
                <a:cs typeface="Arial"/>
              </a:rPr>
              <a:t>g</a:t>
            </a:r>
            <a:r>
              <a:rPr lang="en-US" altLang="zh-TW" sz="3200" spc="-10" dirty="0">
                <a:cs typeface="Arial"/>
              </a:rPr>
              <a:t>i</a:t>
            </a:r>
            <a:r>
              <a:rPr lang="en-US" altLang="zh-TW" sz="3200" dirty="0">
                <a:cs typeface="Arial"/>
              </a:rPr>
              <a:t>tal</a:t>
            </a:r>
            <a:r>
              <a:rPr lang="en-US" altLang="zh-TW" sz="3200" spc="70" dirty="0">
                <a:cs typeface="Arial"/>
              </a:rPr>
              <a:t> </a:t>
            </a:r>
            <a:r>
              <a:rPr lang="en-US" altLang="zh-TW" sz="3200" spc="5" dirty="0">
                <a:cs typeface="Arial"/>
              </a:rPr>
              <a:t>domain, but we need to handle analog signals.</a:t>
            </a:r>
          </a:p>
          <a:p>
            <a:r>
              <a:rPr lang="en-US" altLang="zh-TW" sz="3200" dirty="0">
                <a:cs typeface="Arial"/>
              </a:rPr>
              <a:t>For ex</a:t>
            </a:r>
            <a:r>
              <a:rPr lang="en-US" altLang="zh-TW" sz="3200" spc="-10" dirty="0">
                <a:cs typeface="Arial"/>
              </a:rPr>
              <a:t>a</a:t>
            </a:r>
            <a:r>
              <a:rPr lang="en-US" altLang="zh-TW" sz="3200" dirty="0">
                <a:cs typeface="Arial"/>
              </a:rPr>
              <a:t>mple, </a:t>
            </a:r>
            <a:r>
              <a:rPr lang="en-US" altLang="zh-TW" sz="3200" spc="-114" dirty="0">
                <a:cs typeface="Arial"/>
              </a:rPr>
              <a:t> </a:t>
            </a:r>
            <a:r>
              <a:rPr lang="en-US" altLang="zh-TW" sz="3200" dirty="0">
                <a:cs typeface="Arial"/>
              </a:rPr>
              <a:t>from </a:t>
            </a:r>
            <a:r>
              <a:rPr lang="en-US" altLang="zh-TW" sz="3200" spc="-125" dirty="0">
                <a:cs typeface="Arial"/>
              </a:rPr>
              <a:t> </a:t>
            </a:r>
            <a:r>
              <a:rPr lang="en-US" altLang="zh-TW" sz="3200" dirty="0">
                <a:cs typeface="Arial"/>
              </a:rPr>
              <a:t>a </a:t>
            </a:r>
            <a:r>
              <a:rPr lang="en-US" altLang="zh-TW" sz="3200" spc="-114" dirty="0">
                <a:cs typeface="Arial"/>
              </a:rPr>
              <a:t> </a:t>
            </a:r>
            <a:r>
              <a:rPr lang="en-US" altLang="zh-TW" sz="3200" dirty="0">
                <a:cs typeface="Arial"/>
              </a:rPr>
              <a:t>micr</a:t>
            </a:r>
            <a:r>
              <a:rPr lang="en-US" altLang="zh-TW" sz="3200" spc="-10" dirty="0">
                <a:cs typeface="Arial"/>
              </a:rPr>
              <a:t>o</a:t>
            </a:r>
            <a:r>
              <a:rPr lang="en-US" altLang="zh-TW" sz="3200" dirty="0">
                <a:cs typeface="Arial"/>
              </a:rPr>
              <a:t>p</a:t>
            </a:r>
            <a:r>
              <a:rPr lang="en-US" altLang="zh-TW" sz="3200" spc="-10" dirty="0">
                <a:cs typeface="Arial"/>
              </a:rPr>
              <a:t>h</a:t>
            </a:r>
            <a:r>
              <a:rPr lang="en-US" altLang="zh-TW" sz="3200" spc="5" dirty="0">
                <a:cs typeface="Arial"/>
              </a:rPr>
              <a:t>o</a:t>
            </a:r>
            <a:r>
              <a:rPr lang="en-US" altLang="zh-TW" sz="3200" dirty="0">
                <a:cs typeface="Arial"/>
              </a:rPr>
              <a:t>ne </a:t>
            </a:r>
            <a:r>
              <a:rPr lang="en-US" altLang="zh-TW" sz="3200" spc="-125" dirty="0">
                <a:cs typeface="Arial"/>
              </a:rPr>
              <a:t> </a:t>
            </a:r>
            <a:r>
              <a:rPr lang="en-US" altLang="zh-TW" sz="3200" spc="-5" dirty="0">
                <a:cs typeface="Arial"/>
              </a:rPr>
              <a:t>o</a:t>
            </a:r>
            <a:r>
              <a:rPr lang="en-US" altLang="zh-TW" sz="3200" dirty="0">
                <a:cs typeface="Arial"/>
              </a:rPr>
              <a:t>r </a:t>
            </a:r>
            <a:r>
              <a:rPr lang="en-US" altLang="zh-TW" sz="3200" spc="-114" dirty="0">
                <a:cs typeface="Arial"/>
              </a:rPr>
              <a:t> </a:t>
            </a:r>
            <a:r>
              <a:rPr lang="en-US" altLang="zh-TW" sz="3200" dirty="0">
                <a:cs typeface="Arial"/>
              </a:rPr>
              <a:t>tem</a:t>
            </a:r>
            <a:r>
              <a:rPr lang="en-US" altLang="zh-TW" sz="3200" spc="-10" dirty="0">
                <a:cs typeface="Arial"/>
              </a:rPr>
              <a:t>p</a:t>
            </a:r>
            <a:r>
              <a:rPr lang="en-US" altLang="zh-TW" sz="3200" dirty="0">
                <a:cs typeface="Arial"/>
              </a:rPr>
              <a:t>er</a:t>
            </a:r>
            <a:r>
              <a:rPr lang="en-US" altLang="zh-TW" sz="3200" spc="-10" dirty="0">
                <a:cs typeface="Arial"/>
              </a:rPr>
              <a:t>a</a:t>
            </a:r>
            <a:r>
              <a:rPr lang="en-US" altLang="zh-TW" sz="3200" dirty="0">
                <a:cs typeface="Arial"/>
              </a:rPr>
              <a:t>ture </a:t>
            </a:r>
            <a:r>
              <a:rPr lang="en-US" altLang="zh-TW" sz="3200" spc="-110" dirty="0">
                <a:cs typeface="Arial"/>
              </a:rPr>
              <a:t> </a:t>
            </a:r>
            <a:r>
              <a:rPr lang="en-US" altLang="zh-TW" sz="3200" dirty="0">
                <a:cs typeface="Arial"/>
              </a:rPr>
              <a:t>se</a:t>
            </a:r>
            <a:r>
              <a:rPr lang="en-US" altLang="zh-TW" sz="3200" spc="-10" dirty="0">
                <a:cs typeface="Arial"/>
              </a:rPr>
              <a:t>n</a:t>
            </a:r>
            <a:r>
              <a:rPr lang="en-US" altLang="zh-TW" sz="3200" dirty="0">
                <a:cs typeface="Arial"/>
              </a:rPr>
              <a:t>so</a:t>
            </a:r>
            <a:r>
              <a:rPr lang="en-US" altLang="zh-TW" sz="3200" spc="-105" dirty="0">
                <a:cs typeface="Arial"/>
              </a:rPr>
              <a:t>r</a:t>
            </a:r>
            <a:r>
              <a:rPr lang="en-US" altLang="zh-TW" sz="3200" dirty="0">
                <a:cs typeface="Arial"/>
              </a:rPr>
              <a:t>, </a:t>
            </a:r>
            <a:r>
              <a:rPr lang="en-US" altLang="zh-TW" sz="3200" spc="-110" dirty="0">
                <a:cs typeface="Arial"/>
              </a:rPr>
              <a:t> </a:t>
            </a:r>
            <a:r>
              <a:rPr lang="en-US" altLang="zh-TW" sz="3200" dirty="0">
                <a:cs typeface="Arial"/>
              </a:rPr>
              <a:t>we have </a:t>
            </a:r>
            <a:r>
              <a:rPr lang="en-US" altLang="zh-TW" sz="3200" spc="-125" dirty="0">
                <a:cs typeface="Arial"/>
              </a:rPr>
              <a:t> </a:t>
            </a:r>
            <a:r>
              <a:rPr lang="en-US" altLang="zh-TW" sz="3200" dirty="0">
                <a:cs typeface="Arial"/>
              </a:rPr>
              <a:t>to c</a:t>
            </a:r>
            <a:r>
              <a:rPr lang="en-US" altLang="zh-TW" sz="3200" spc="-10" dirty="0">
                <a:cs typeface="Arial"/>
              </a:rPr>
              <a:t>on</a:t>
            </a:r>
            <a:r>
              <a:rPr lang="en-US" altLang="zh-TW" sz="3200" dirty="0">
                <a:cs typeface="Arial"/>
              </a:rPr>
              <a:t>v</a:t>
            </a:r>
            <a:r>
              <a:rPr lang="en-US" altLang="zh-TW" sz="3200" spc="-10" dirty="0">
                <a:cs typeface="Arial"/>
              </a:rPr>
              <a:t>e</a:t>
            </a:r>
            <a:r>
              <a:rPr lang="en-US" altLang="zh-TW" sz="3200" dirty="0">
                <a:cs typeface="Arial"/>
              </a:rPr>
              <a:t>rt</a:t>
            </a:r>
            <a:r>
              <a:rPr lang="en-US" altLang="zh-TW" sz="3200" spc="75" dirty="0">
                <a:cs typeface="Arial"/>
              </a:rPr>
              <a:t> </a:t>
            </a:r>
            <a:r>
              <a:rPr lang="en-US" altLang="zh-TW" sz="3200" dirty="0">
                <a:cs typeface="Arial"/>
              </a:rPr>
              <a:t>th</a:t>
            </a:r>
            <a:r>
              <a:rPr lang="en-US" altLang="zh-TW" sz="3200" spc="-10" dirty="0">
                <a:cs typeface="Arial"/>
              </a:rPr>
              <a:t>e</a:t>
            </a:r>
            <a:r>
              <a:rPr lang="en-US" altLang="zh-TW" sz="3200" dirty="0">
                <a:cs typeface="Arial"/>
              </a:rPr>
              <a:t>m</a:t>
            </a:r>
            <a:r>
              <a:rPr lang="en-US" altLang="zh-TW" sz="3200" spc="70" dirty="0">
                <a:cs typeface="Arial"/>
              </a:rPr>
              <a:t> </a:t>
            </a:r>
            <a:r>
              <a:rPr lang="en-US" altLang="zh-TW" sz="3200" spc="5" dirty="0">
                <a:cs typeface="Arial"/>
              </a:rPr>
              <a:t>i</a:t>
            </a:r>
            <a:r>
              <a:rPr lang="en-US" altLang="zh-TW" sz="3200" spc="-10" dirty="0">
                <a:cs typeface="Arial"/>
              </a:rPr>
              <a:t>n</a:t>
            </a:r>
            <a:r>
              <a:rPr lang="en-US" altLang="zh-TW" sz="3200" dirty="0">
                <a:cs typeface="Arial"/>
              </a:rPr>
              <a:t>to</a:t>
            </a:r>
            <a:r>
              <a:rPr lang="en-US" altLang="zh-TW" sz="3200" spc="75" dirty="0">
                <a:cs typeface="Arial"/>
              </a:rPr>
              <a:t> </a:t>
            </a:r>
            <a:r>
              <a:rPr lang="en-US" altLang="zh-TW" sz="3200" spc="-10" dirty="0">
                <a:cs typeface="Arial"/>
              </a:rPr>
              <a:t>d</a:t>
            </a:r>
            <a:r>
              <a:rPr lang="en-US" altLang="zh-TW" sz="3200" dirty="0">
                <a:cs typeface="Arial"/>
              </a:rPr>
              <a:t>i</a:t>
            </a:r>
            <a:r>
              <a:rPr lang="en-US" altLang="zh-TW" sz="3200" spc="-15" dirty="0">
                <a:cs typeface="Arial"/>
              </a:rPr>
              <a:t>g</a:t>
            </a:r>
            <a:r>
              <a:rPr lang="en-US" altLang="zh-TW" sz="3200" dirty="0">
                <a:cs typeface="Arial"/>
              </a:rPr>
              <a:t>ital</a:t>
            </a:r>
            <a:r>
              <a:rPr lang="en-US" altLang="zh-TW" sz="3200" spc="75" dirty="0">
                <a:cs typeface="Arial"/>
              </a:rPr>
              <a:t> </a:t>
            </a:r>
            <a:r>
              <a:rPr lang="en-US" altLang="zh-TW" sz="3200" dirty="0">
                <a:cs typeface="Arial"/>
              </a:rPr>
              <a:t>for</a:t>
            </a:r>
            <a:r>
              <a:rPr lang="en-US" altLang="zh-TW" sz="3200" spc="-5" dirty="0">
                <a:cs typeface="Arial"/>
              </a:rPr>
              <a:t>m</a:t>
            </a:r>
            <a:r>
              <a:rPr lang="en-US" altLang="zh-TW" sz="3200" dirty="0">
                <a:cs typeface="Arial"/>
              </a:rPr>
              <a:t>.</a:t>
            </a:r>
            <a:r>
              <a:rPr lang="en-US" altLang="zh-TW" sz="3200" spc="75" dirty="0">
                <a:cs typeface="Arial"/>
              </a:rPr>
              <a:t> </a:t>
            </a:r>
          </a:p>
          <a:p>
            <a:pPr lvl="1"/>
            <a:r>
              <a:rPr lang="en-US" altLang="zh-TW" sz="2800" spc="75" dirty="0">
                <a:solidFill>
                  <a:srgbClr val="0033CC"/>
                </a:solidFill>
                <a:cs typeface="Arial"/>
              </a:rPr>
              <a:t>Analog to digital conversion (ADC)</a:t>
            </a:r>
          </a:p>
          <a:p>
            <a:r>
              <a:rPr lang="en-US" altLang="zh-TW" sz="3200" dirty="0">
                <a:cs typeface="Arial"/>
              </a:rPr>
              <a:t>After</a:t>
            </a:r>
            <a:r>
              <a:rPr lang="en-US" altLang="zh-TW" sz="3200" spc="75" dirty="0">
                <a:cs typeface="Arial"/>
              </a:rPr>
              <a:t> </a:t>
            </a:r>
            <a:r>
              <a:rPr lang="en-US" altLang="zh-TW" sz="3200" spc="-10" dirty="0">
                <a:cs typeface="Arial"/>
              </a:rPr>
              <a:t>p</a:t>
            </a:r>
            <a:r>
              <a:rPr lang="en-US" altLang="zh-TW" sz="3200" dirty="0">
                <a:cs typeface="Arial"/>
              </a:rPr>
              <a:t>r</a:t>
            </a:r>
            <a:r>
              <a:rPr lang="en-US" altLang="zh-TW" sz="3200" spc="-10" dirty="0">
                <a:cs typeface="Arial"/>
              </a:rPr>
              <a:t>o</a:t>
            </a:r>
            <a:r>
              <a:rPr lang="en-US" altLang="zh-TW" sz="3200" dirty="0">
                <a:cs typeface="Arial"/>
              </a:rPr>
              <a:t>c</a:t>
            </a:r>
            <a:r>
              <a:rPr lang="en-US" altLang="zh-TW" sz="3200" spc="-10" dirty="0">
                <a:cs typeface="Arial"/>
              </a:rPr>
              <a:t>e</a:t>
            </a:r>
            <a:r>
              <a:rPr lang="en-US" altLang="zh-TW" sz="3200" dirty="0">
                <a:cs typeface="Arial"/>
              </a:rPr>
              <a:t>ss</a:t>
            </a:r>
            <a:r>
              <a:rPr lang="en-US" altLang="zh-TW" sz="3200" spc="-10" dirty="0">
                <a:cs typeface="Arial"/>
              </a:rPr>
              <a:t>in</a:t>
            </a:r>
            <a:r>
              <a:rPr lang="en-US" altLang="zh-TW" sz="3200" dirty="0">
                <a:cs typeface="Arial"/>
              </a:rPr>
              <a:t>g</a:t>
            </a:r>
            <a:r>
              <a:rPr lang="en-US" altLang="zh-TW" sz="3200" spc="65" dirty="0">
                <a:cs typeface="Arial"/>
              </a:rPr>
              <a:t> </a:t>
            </a:r>
            <a:r>
              <a:rPr lang="en-US" altLang="zh-TW" sz="3200" dirty="0">
                <a:cs typeface="Arial"/>
              </a:rPr>
              <a:t>the</a:t>
            </a:r>
            <a:r>
              <a:rPr lang="en-US" altLang="zh-TW" sz="3200" spc="65" dirty="0">
                <a:cs typeface="Arial"/>
              </a:rPr>
              <a:t> </a:t>
            </a:r>
            <a:r>
              <a:rPr lang="en-US" altLang="zh-TW" sz="3200" spc="-10" dirty="0">
                <a:cs typeface="Arial"/>
              </a:rPr>
              <a:t>da</a:t>
            </a:r>
            <a:r>
              <a:rPr lang="en-US" altLang="zh-TW" sz="3200" dirty="0">
                <a:cs typeface="Arial"/>
              </a:rPr>
              <a:t>ta,</a:t>
            </a:r>
            <a:r>
              <a:rPr lang="en-US" altLang="zh-TW" sz="3200" spc="70" dirty="0">
                <a:cs typeface="Arial"/>
              </a:rPr>
              <a:t> </a:t>
            </a:r>
            <a:r>
              <a:rPr lang="en-US" altLang="zh-TW" sz="3200" dirty="0">
                <a:cs typeface="Arial"/>
              </a:rPr>
              <a:t>t</a:t>
            </a:r>
            <a:r>
              <a:rPr lang="en-US" altLang="zh-TW" sz="3200" spc="5" dirty="0">
                <a:cs typeface="Arial"/>
              </a:rPr>
              <a:t>h</a:t>
            </a:r>
            <a:r>
              <a:rPr lang="en-US" altLang="zh-TW" sz="3200" dirty="0">
                <a:cs typeface="Arial"/>
              </a:rPr>
              <a:t>ey</a:t>
            </a:r>
            <a:r>
              <a:rPr lang="en-US" altLang="zh-TW" sz="3200" spc="50" dirty="0">
                <a:cs typeface="Arial"/>
              </a:rPr>
              <a:t> </a:t>
            </a:r>
            <a:r>
              <a:rPr lang="en-US" altLang="zh-TW" sz="3200" dirty="0">
                <a:cs typeface="Arial"/>
              </a:rPr>
              <a:t>may</a:t>
            </a:r>
            <a:r>
              <a:rPr lang="en-US" altLang="zh-TW" sz="3200" spc="65" dirty="0">
                <a:cs typeface="Arial"/>
              </a:rPr>
              <a:t> </a:t>
            </a:r>
            <a:r>
              <a:rPr lang="en-US" altLang="zh-TW" sz="3200" dirty="0">
                <a:cs typeface="Arial"/>
              </a:rPr>
              <a:t>then</a:t>
            </a:r>
            <a:r>
              <a:rPr lang="en-US" altLang="zh-TW" sz="3200" spc="75" dirty="0">
                <a:cs typeface="Arial"/>
              </a:rPr>
              <a:t> </a:t>
            </a:r>
            <a:r>
              <a:rPr lang="en-US" altLang="zh-TW" sz="3200" dirty="0">
                <a:cs typeface="Arial"/>
              </a:rPr>
              <a:t>n</a:t>
            </a:r>
            <a:r>
              <a:rPr lang="en-US" altLang="zh-TW" sz="3200" spc="-10" dirty="0">
                <a:cs typeface="Arial"/>
              </a:rPr>
              <a:t>ee</a:t>
            </a:r>
            <a:r>
              <a:rPr lang="en-US" altLang="zh-TW" sz="3200" dirty="0">
                <a:cs typeface="Arial"/>
              </a:rPr>
              <a:t>d to co</a:t>
            </a:r>
            <a:r>
              <a:rPr lang="en-US" altLang="zh-TW" sz="3200" spc="-10" dirty="0">
                <a:cs typeface="Arial"/>
              </a:rPr>
              <a:t>n</a:t>
            </a:r>
            <a:r>
              <a:rPr lang="en-US" altLang="zh-TW" sz="3200" dirty="0">
                <a:cs typeface="Arial"/>
              </a:rPr>
              <a:t>vert digit</a:t>
            </a:r>
            <a:r>
              <a:rPr lang="en-US" altLang="zh-TW" sz="3200" spc="-10" dirty="0">
                <a:cs typeface="Arial"/>
              </a:rPr>
              <a:t>a</a:t>
            </a:r>
            <a:r>
              <a:rPr lang="en-US" altLang="zh-TW" sz="3200" dirty="0">
                <a:cs typeface="Arial"/>
              </a:rPr>
              <a:t>l d</a:t>
            </a:r>
            <a:r>
              <a:rPr lang="en-US" altLang="zh-TW" sz="3200" spc="-10" dirty="0">
                <a:cs typeface="Arial"/>
              </a:rPr>
              <a:t>a</a:t>
            </a:r>
            <a:r>
              <a:rPr lang="en-US" altLang="zh-TW" sz="3200" dirty="0">
                <a:cs typeface="Arial"/>
              </a:rPr>
              <a:t>ta </a:t>
            </a:r>
            <a:r>
              <a:rPr lang="en-US" altLang="zh-TW" sz="3200" spc="5" dirty="0">
                <a:cs typeface="Arial"/>
              </a:rPr>
              <a:t>ba</a:t>
            </a:r>
            <a:r>
              <a:rPr lang="en-US" altLang="zh-TW" sz="3200" dirty="0">
                <a:cs typeface="Arial"/>
              </a:rPr>
              <a:t>ck to a</a:t>
            </a:r>
            <a:r>
              <a:rPr lang="en-US" altLang="zh-TW" sz="3200" spc="-10" dirty="0">
                <a:cs typeface="Arial"/>
              </a:rPr>
              <a:t>n</a:t>
            </a:r>
            <a:r>
              <a:rPr lang="en-US" altLang="zh-TW" sz="3200" dirty="0">
                <a:cs typeface="Arial"/>
              </a:rPr>
              <a:t>a</a:t>
            </a:r>
            <a:r>
              <a:rPr lang="en-US" altLang="zh-TW" sz="3200" spc="-10" dirty="0">
                <a:cs typeface="Arial"/>
              </a:rPr>
              <a:t>l</a:t>
            </a:r>
            <a:r>
              <a:rPr lang="en-US" altLang="zh-TW" sz="3200" dirty="0">
                <a:cs typeface="Arial"/>
              </a:rPr>
              <a:t>og form, for e</a:t>
            </a:r>
            <a:r>
              <a:rPr lang="en-US" altLang="zh-TW" sz="3200" spc="-20" dirty="0">
                <a:cs typeface="Arial"/>
              </a:rPr>
              <a:t>x</a:t>
            </a:r>
            <a:r>
              <a:rPr lang="en-US" altLang="zh-TW" sz="3200" dirty="0">
                <a:cs typeface="Arial"/>
              </a:rPr>
              <a:t>am</a:t>
            </a:r>
            <a:r>
              <a:rPr lang="en-US" altLang="zh-TW" sz="3200" spc="-10" dirty="0">
                <a:cs typeface="Arial"/>
              </a:rPr>
              <a:t>p</a:t>
            </a:r>
            <a:r>
              <a:rPr lang="en-US" altLang="zh-TW" sz="3200" dirty="0">
                <a:cs typeface="Arial"/>
              </a:rPr>
              <a:t>le</a:t>
            </a:r>
            <a:r>
              <a:rPr lang="en-US" altLang="zh-TW" sz="3200" spc="-170" dirty="0">
                <a:cs typeface="Arial"/>
              </a:rPr>
              <a:t> </a:t>
            </a:r>
            <a:r>
              <a:rPr lang="en-US" altLang="zh-TW" sz="3200" dirty="0">
                <a:cs typeface="Arial"/>
              </a:rPr>
              <a:t>to dr</a:t>
            </a:r>
            <a:r>
              <a:rPr lang="en-US" altLang="zh-TW" sz="3200" spc="-10" dirty="0">
                <a:cs typeface="Arial"/>
              </a:rPr>
              <a:t>i</a:t>
            </a:r>
            <a:r>
              <a:rPr lang="en-US" altLang="zh-TW" sz="3200" spc="10" dirty="0">
                <a:cs typeface="Arial"/>
              </a:rPr>
              <a:t>v</a:t>
            </a:r>
            <a:r>
              <a:rPr lang="en-US" altLang="zh-TW" sz="3200" dirty="0">
                <a:cs typeface="Arial"/>
              </a:rPr>
              <a:t>e</a:t>
            </a:r>
            <a:r>
              <a:rPr lang="en-US" altLang="zh-TW" sz="3200" spc="-165" dirty="0">
                <a:cs typeface="Arial"/>
              </a:rPr>
              <a:t> </a:t>
            </a:r>
            <a:r>
              <a:rPr lang="en-US" altLang="zh-TW" sz="3200" dirty="0">
                <a:cs typeface="Arial"/>
              </a:rPr>
              <a:t>a l</a:t>
            </a:r>
            <a:r>
              <a:rPr lang="en-US" altLang="zh-TW" sz="3200" spc="-10" dirty="0">
                <a:cs typeface="Arial"/>
              </a:rPr>
              <a:t>o</a:t>
            </a:r>
            <a:r>
              <a:rPr lang="en-US" altLang="zh-TW" sz="3200" dirty="0">
                <a:cs typeface="Arial"/>
              </a:rPr>
              <a:t>u</a:t>
            </a:r>
            <a:r>
              <a:rPr lang="en-US" altLang="zh-TW" sz="3200" spc="-10" dirty="0">
                <a:cs typeface="Arial"/>
              </a:rPr>
              <a:t>d</a:t>
            </a:r>
            <a:r>
              <a:rPr lang="en-US" altLang="zh-TW" sz="3200" dirty="0">
                <a:cs typeface="Arial"/>
              </a:rPr>
              <a:t>sp</a:t>
            </a:r>
            <a:r>
              <a:rPr lang="en-US" altLang="zh-TW" sz="3200" spc="-10" dirty="0">
                <a:cs typeface="Arial"/>
              </a:rPr>
              <a:t>e</a:t>
            </a:r>
            <a:r>
              <a:rPr lang="en-US" altLang="zh-TW" sz="3200" dirty="0">
                <a:cs typeface="Arial"/>
              </a:rPr>
              <a:t>ak</a:t>
            </a:r>
            <a:r>
              <a:rPr lang="en-US" altLang="zh-TW" sz="3200" spc="-10" dirty="0">
                <a:cs typeface="Arial"/>
              </a:rPr>
              <a:t>e</a:t>
            </a:r>
            <a:r>
              <a:rPr lang="en-US" altLang="zh-TW" sz="3200" dirty="0">
                <a:cs typeface="Arial"/>
              </a:rPr>
              <a:t>r</a:t>
            </a:r>
            <a:r>
              <a:rPr lang="en-US" altLang="zh-TW" sz="3200" spc="25" dirty="0">
                <a:cs typeface="Arial"/>
              </a:rPr>
              <a:t> </a:t>
            </a:r>
            <a:r>
              <a:rPr lang="en-US" altLang="zh-TW" sz="3200" spc="-5" dirty="0">
                <a:cs typeface="Arial"/>
              </a:rPr>
              <a:t>o</a:t>
            </a:r>
            <a:r>
              <a:rPr lang="en-US" altLang="zh-TW" sz="3200" dirty="0">
                <a:cs typeface="Arial"/>
              </a:rPr>
              <a:t>r</a:t>
            </a:r>
            <a:r>
              <a:rPr lang="en-US" altLang="zh-TW" sz="3200" spc="5" dirty="0">
                <a:cs typeface="Arial"/>
              </a:rPr>
              <a:t> </a:t>
            </a:r>
            <a:r>
              <a:rPr lang="en-US" altLang="zh-TW" sz="3200" spc="-5" dirty="0">
                <a:cs typeface="Arial"/>
              </a:rPr>
              <a:t>d</a:t>
            </a:r>
            <a:r>
              <a:rPr lang="en-US" altLang="zh-TW" sz="3200" dirty="0">
                <a:cs typeface="Arial"/>
              </a:rPr>
              <a:t>c mot</a:t>
            </a:r>
            <a:r>
              <a:rPr lang="en-US" altLang="zh-TW" sz="3200" spc="-10" dirty="0">
                <a:cs typeface="Arial"/>
              </a:rPr>
              <a:t>o</a:t>
            </a:r>
            <a:r>
              <a:rPr lang="en-US" altLang="zh-TW" sz="3200" spc="-100" dirty="0">
                <a:cs typeface="Arial"/>
              </a:rPr>
              <a:t>r</a:t>
            </a:r>
            <a:r>
              <a:rPr lang="en-US" altLang="zh-TW" sz="3200" dirty="0">
                <a:cs typeface="Arial"/>
              </a:rPr>
              <a:t>.</a:t>
            </a:r>
            <a:r>
              <a:rPr lang="en-US" altLang="zh-TW" sz="3200" spc="5" dirty="0">
                <a:cs typeface="Arial"/>
              </a:rPr>
              <a:t> </a:t>
            </a:r>
          </a:p>
          <a:p>
            <a:pPr lvl="1"/>
            <a:r>
              <a:rPr lang="en-US" altLang="zh-TW" sz="2800" spc="75" dirty="0">
                <a:solidFill>
                  <a:srgbClr val="0033CC"/>
                </a:solidFill>
                <a:cs typeface="Arial"/>
              </a:rPr>
              <a:t>Digital to analog conversion (DAC)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1A4DA86A-E04F-074E-9262-127E7C89E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13443967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7D8741F-FF05-CD45-85B6-D5F5BA10C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</a:t>
            </a:r>
            <a:r>
              <a:rPr lang="en-US" altLang="zh-TW" spc="-10" dirty="0"/>
              <a:t>i</a:t>
            </a:r>
            <a:r>
              <a:rPr lang="en-US" altLang="zh-TW" dirty="0"/>
              <a:t>mple</a:t>
            </a:r>
            <a:r>
              <a:rPr lang="en-US" altLang="zh-TW" spc="-110" dirty="0"/>
              <a:t> </a:t>
            </a:r>
            <a:r>
              <a:rPr lang="en-US" altLang="zh-TW" spc="-55" dirty="0"/>
              <a:t>a</a:t>
            </a:r>
            <a:r>
              <a:rPr lang="en-US" altLang="zh-TW" dirty="0"/>
              <a:t>verag</a:t>
            </a:r>
            <a:r>
              <a:rPr lang="en-US" altLang="zh-TW" spc="-10" dirty="0"/>
              <a:t>i</a:t>
            </a:r>
            <a:r>
              <a:rPr lang="en-US" altLang="zh-TW" dirty="0"/>
              <a:t>ng</a:t>
            </a:r>
            <a:r>
              <a:rPr lang="en-US" altLang="zh-TW" spc="20" dirty="0"/>
              <a:t> c</a:t>
            </a:r>
            <a:r>
              <a:rPr lang="en-US" altLang="zh-TW" spc="-10" dirty="0"/>
              <a:t>i</a:t>
            </a:r>
            <a:r>
              <a:rPr lang="en-US" altLang="zh-TW" dirty="0"/>
              <a:t>rcuits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BBCDFCE6-31A9-A445-A047-0BD309905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2717849"/>
          </a:xfrm>
        </p:spPr>
        <p:txBody>
          <a:bodyPr>
            <a:normAutofit fontScale="77500" lnSpcReduction="20000"/>
          </a:bodyPr>
          <a:lstStyle/>
          <a:p>
            <a:r>
              <a:rPr lang="en-US" altLang="zh-TW" sz="3200" spc="-10" dirty="0">
                <a:cs typeface="Arial"/>
              </a:rPr>
              <a:t>The</a:t>
            </a:r>
            <a:r>
              <a:rPr lang="en-US" altLang="zh-TW" sz="3200" spc="165" dirty="0">
                <a:cs typeface="Arial"/>
              </a:rPr>
              <a:t> </a:t>
            </a:r>
            <a:r>
              <a:rPr lang="en-US" altLang="zh-TW" sz="3200" spc="-10" dirty="0">
                <a:solidFill>
                  <a:srgbClr val="C00000"/>
                </a:solidFill>
                <a:cs typeface="Arial"/>
              </a:rPr>
              <a:t>average</a:t>
            </a:r>
            <a:r>
              <a:rPr lang="en-US" altLang="zh-TW" sz="3200" spc="165" dirty="0">
                <a:solidFill>
                  <a:srgbClr val="C00000"/>
                </a:solidFill>
                <a:cs typeface="Arial"/>
              </a:rPr>
              <a:t> </a:t>
            </a:r>
            <a:r>
              <a:rPr lang="en-US" altLang="zh-TW" sz="3200" spc="-5" dirty="0">
                <a:solidFill>
                  <a:srgbClr val="C00000"/>
                </a:solidFill>
                <a:cs typeface="Arial"/>
              </a:rPr>
              <a:t>P</a:t>
            </a:r>
            <a:r>
              <a:rPr lang="en-US" altLang="zh-TW" sz="3200" spc="-15" dirty="0">
                <a:solidFill>
                  <a:srgbClr val="C00000"/>
                </a:solidFill>
                <a:cs typeface="Arial"/>
              </a:rPr>
              <a:t>WM</a:t>
            </a:r>
            <a:r>
              <a:rPr lang="en-US" altLang="zh-TW" sz="3200" spc="175" dirty="0">
                <a:solidFill>
                  <a:srgbClr val="C00000"/>
                </a:solidFill>
                <a:cs typeface="Arial"/>
              </a:rPr>
              <a:t> </a:t>
            </a:r>
            <a:r>
              <a:rPr lang="en-US" altLang="zh-TW" sz="3200" spc="-10" dirty="0">
                <a:solidFill>
                  <a:srgbClr val="C00000"/>
                </a:solidFill>
                <a:cs typeface="Arial"/>
              </a:rPr>
              <a:t>value</a:t>
            </a:r>
            <a:r>
              <a:rPr lang="en-US" altLang="zh-TW" sz="3200" spc="-110" dirty="0">
                <a:solidFill>
                  <a:srgbClr val="C00000"/>
                </a:solidFill>
                <a:cs typeface="Arial"/>
              </a:rPr>
              <a:t> </a:t>
            </a:r>
            <a:r>
              <a:rPr lang="en-US" altLang="zh-TW" sz="3200" spc="-10" dirty="0">
                <a:cs typeface="Arial"/>
              </a:rPr>
              <a:t>can</a:t>
            </a:r>
            <a:r>
              <a:rPr lang="en-US" altLang="zh-TW" sz="3200" spc="165" dirty="0">
                <a:cs typeface="Arial"/>
              </a:rPr>
              <a:t> </a:t>
            </a:r>
            <a:r>
              <a:rPr lang="en-US" altLang="zh-TW" sz="3200" spc="-10" dirty="0">
                <a:cs typeface="Arial"/>
              </a:rPr>
              <a:t>be</a:t>
            </a:r>
            <a:r>
              <a:rPr lang="en-US" altLang="zh-TW" sz="3200" spc="165" dirty="0">
                <a:cs typeface="Arial"/>
              </a:rPr>
              <a:t> </a:t>
            </a:r>
            <a:r>
              <a:rPr lang="en-US" altLang="zh-TW" sz="3200" spc="-10" dirty="0">
                <a:cs typeface="Arial"/>
              </a:rPr>
              <a:t>e</a:t>
            </a:r>
            <a:r>
              <a:rPr lang="en-US" altLang="zh-TW" sz="3200" spc="-15" dirty="0">
                <a:cs typeface="Arial"/>
              </a:rPr>
              <a:t>x</a:t>
            </a:r>
            <a:r>
              <a:rPr lang="en-US" altLang="zh-TW" sz="3200" dirty="0">
                <a:cs typeface="Arial"/>
              </a:rPr>
              <a:t>t</a:t>
            </a:r>
            <a:r>
              <a:rPr lang="en-US" altLang="zh-TW" sz="3200" spc="-10" dirty="0">
                <a:cs typeface="Arial"/>
              </a:rPr>
              <a:t>racted</a:t>
            </a:r>
            <a:r>
              <a:rPr lang="en-US" altLang="zh-TW" sz="3200" spc="185" dirty="0">
                <a:cs typeface="Arial"/>
              </a:rPr>
              <a:t> </a:t>
            </a:r>
            <a:r>
              <a:rPr lang="en-US" altLang="zh-TW" sz="3200" dirty="0">
                <a:cs typeface="Arial"/>
              </a:rPr>
              <a:t>f</a:t>
            </a:r>
            <a:r>
              <a:rPr lang="en-US" altLang="zh-TW" sz="3200" spc="-10" dirty="0">
                <a:cs typeface="Arial"/>
              </a:rPr>
              <a:t>r</a:t>
            </a:r>
            <a:r>
              <a:rPr lang="en-US" altLang="zh-TW" sz="3200" spc="-5" dirty="0">
                <a:cs typeface="Arial"/>
              </a:rPr>
              <a:t>o</a:t>
            </a:r>
            <a:r>
              <a:rPr lang="en-US" altLang="zh-TW" sz="3200" spc="-15" dirty="0">
                <a:cs typeface="Arial"/>
              </a:rPr>
              <a:t>m</a:t>
            </a:r>
            <a:r>
              <a:rPr lang="en-US" altLang="zh-TW" sz="3200" spc="170" dirty="0">
                <a:cs typeface="Arial"/>
              </a:rPr>
              <a:t> </a:t>
            </a:r>
            <a:r>
              <a:rPr lang="en-US" altLang="zh-TW" sz="3200" spc="-10" dirty="0">
                <a:cs typeface="Arial"/>
              </a:rPr>
              <a:t>the</a:t>
            </a:r>
            <a:r>
              <a:rPr lang="en-US" altLang="zh-TW" sz="3200" spc="180" dirty="0">
                <a:cs typeface="Arial"/>
              </a:rPr>
              <a:t> </a:t>
            </a:r>
            <a:r>
              <a:rPr lang="en-US" altLang="zh-TW" sz="3200" spc="-15" dirty="0">
                <a:cs typeface="Arial"/>
              </a:rPr>
              <a:t>PWM</a:t>
            </a:r>
            <a:r>
              <a:rPr lang="en-US" altLang="zh-TW" sz="3200" spc="170" dirty="0">
                <a:cs typeface="Arial"/>
              </a:rPr>
              <a:t> </a:t>
            </a:r>
            <a:r>
              <a:rPr lang="en-US" altLang="zh-TW" sz="3200" spc="-10" dirty="0">
                <a:cs typeface="Arial"/>
              </a:rPr>
              <a:t>s</a:t>
            </a:r>
            <a:r>
              <a:rPr lang="en-US" altLang="zh-TW" sz="3200" dirty="0">
                <a:cs typeface="Arial"/>
              </a:rPr>
              <a:t>t</a:t>
            </a:r>
            <a:r>
              <a:rPr lang="en-US" altLang="zh-TW" sz="3200" spc="-10" dirty="0">
                <a:cs typeface="Arial"/>
              </a:rPr>
              <a:t>r</a:t>
            </a:r>
            <a:r>
              <a:rPr lang="en-US" altLang="zh-TW" sz="3200" spc="-5" dirty="0">
                <a:cs typeface="Arial"/>
              </a:rPr>
              <a:t>e</a:t>
            </a:r>
            <a:r>
              <a:rPr lang="en-US" altLang="zh-TW" sz="3200" spc="-15" dirty="0">
                <a:cs typeface="Arial"/>
              </a:rPr>
              <a:t>am</a:t>
            </a:r>
            <a:r>
              <a:rPr lang="en-US" altLang="zh-TW" sz="3200" spc="170" dirty="0">
                <a:cs typeface="Arial"/>
              </a:rPr>
              <a:t> </a:t>
            </a:r>
            <a:r>
              <a:rPr lang="en-US" altLang="zh-TW" sz="3200" dirty="0">
                <a:cs typeface="Arial"/>
              </a:rPr>
              <a:t>i</a:t>
            </a:r>
            <a:r>
              <a:rPr lang="en-US" altLang="zh-TW" sz="3200" spc="-10" dirty="0">
                <a:cs typeface="Arial"/>
              </a:rPr>
              <a:t>n</a:t>
            </a:r>
            <a:r>
              <a:rPr lang="en-US" altLang="zh-TW" sz="3200" spc="165" dirty="0">
                <a:cs typeface="Arial"/>
              </a:rPr>
              <a:t> </a:t>
            </a:r>
            <a:r>
              <a:rPr lang="en-US" altLang="zh-TW" sz="3200" spc="-10" dirty="0">
                <a:cs typeface="Arial"/>
              </a:rPr>
              <a:t>a</a:t>
            </a:r>
            <a:r>
              <a:rPr lang="en-US" altLang="zh-TW" sz="3200" spc="165" dirty="0">
                <a:cs typeface="Arial"/>
              </a:rPr>
              <a:t> </a:t>
            </a:r>
            <a:r>
              <a:rPr lang="en-US" altLang="zh-TW" sz="3200" spc="-10" dirty="0">
                <a:cs typeface="Arial"/>
              </a:rPr>
              <a:t>numb</a:t>
            </a:r>
            <a:r>
              <a:rPr lang="en-US" altLang="zh-TW" sz="3200" dirty="0">
                <a:cs typeface="Arial"/>
              </a:rPr>
              <a:t>e</a:t>
            </a:r>
            <a:r>
              <a:rPr lang="en-US" altLang="zh-TW" sz="3200" spc="-10" dirty="0">
                <a:cs typeface="Arial"/>
              </a:rPr>
              <a:t>r</a:t>
            </a:r>
            <a:r>
              <a:rPr lang="en-US" altLang="zh-TW" sz="3200" spc="175" dirty="0">
                <a:cs typeface="Arial"/>
              </a:rPr>
              <a:t> </a:t>
            </a:r>
            <a:r>
              <a:rPr lang="en-US" altLang="zh-TW" sz="3200" spc="-10" dirty="0">
                <a:cs typeface="Arial"/>
              </a:rPr>
              <a:t>of</a:t>
            </a:r>
            <a:r>
              <a:rPr lang="en-US" altLang="zh-TW" sz="3200" spc="-5" dirty="0">
                <a:cs typeface="Arial"/>
              </a:rPr>
              <a:t> </a:t>
            </a:r>
            <a:r>
              <a:rPr lang="en-US" altLang="zh-TW" sz="3200" spc="-30" dirty="0">
                <a:cs typeface="Arial"/>
              </a:rPr>
              <a:t>w</a:t>
            </a:r>
            <a:r>
              <a:rPr lang="en-US" altLang="zh-TW" sz="3200" spc="-5" dirty="0">
                <a:cs typeface="Arial"/>
              </a:rPr>
              <a:t>a</a:t>
            </a:r>
            <a:r>
              <a:rPr lang="en-US" altLang="zh-TW" sz="3200" spc="-30" dirty="0">
                <a:cs typeface="Arial"/>
              </a:rPr>
              <a:t>y</a:t>
            </a:r>
            <a:r>
              <a:rPr lang="en-US" altLang="zh-TW" sz="3200" dirty="0">
                <a:cs typeface="Arial"/>
              </a:rPr>
              <a:t>s</a:t>
            </a:r>
            <a:r>
              <a:rPr lang="en-US" altLang="zh-TW" sz="3200" spc="-5" dirty="0">
                <a:cs typeface="Arial"/>
              </a:rPr>
              <a:t>.</a:t>
            </a:r>
            <a:r>
              <a:rPr lang="en-US" altLang="zh-TW" sz="3200" spc="-195" dirty="0">
                <a:cs typeface="Arial"/>
              </a:rPr>
              <a:t> </a:t>
            </a:r>
          </a:p>
          <a:p>
            <a:r>
              <a:rPr lang="en-US" altLang="zh-TW" sz="3200" spc="-45" dirty="0">
                <a:cs typeface="Arial"/>
              </a:rPr>
              <a:t>W</a:t>
            </a:r>
            <a:r>
              <a:rPr lang="en-US" altLang="zh-TW" sz="3200" spc="-10" dirty="0">
                <a:cs typeface="Arial"/>
              </a:rPr>
              <a:t>e</a:t>
            </a:r>
            <a:r>
              <a:rPr lang="en-US" altLang="zh-TW" sz="3200" dirty="0">
                <a:cs typeface="Arial"/>
              </a:rPr>
              <a:t> </a:t>
            </a:r>
            <a:r>
              <a:rPr lang="en-US" altLang="zh-TW" sz="3200" spc="-195" dirty="0">
                <a:cs typeface="Arial"/>
              </a:rPr>
              <a:t> </a:t>
            </a:r>
            <a:r>
              <a:rPr lang="en-US" altLang="zh-TW" sz="3200" spc="-10" dirty="0">
                <a:cs typeface="Arial"/>
              </a:rPr>
              <a:t>can</a:t>
            </a:r>
            <a:r>
              <a:rPr lang="en-US" altLang="zh-TW" sz="3200" dirty="0">
                <a:cs typeface="Arial"/>
              </a:rPr>
              <a:t> </a:t>
            </a:r>
            <a:r>
              <a:rPr lang="en-US" altLang="zh-TW" sz="3200" spc="-195" dirty="0">
                <a:cs typeface="Arial"/>
              </a:rPr>
              <a:t> </a:t>
            </a:r>
            <a:r>
              <a:rPr lang="en-US" altLang="zh-TW" sz="3200" spc="-5" dirty="0">
                <a:cs typeface="Arial"/>
              </a:rPr>
              <a:t>u</a:t>
            </a:r>
            <a:r>
              <a:rPr lang="en-US" altLang="zh-TW" sz="3200" spc="-10" dirty="0">
                <a:cs typeface="Arial"/>
              </a:rPr>
              <a:t>se</a:t>
            </a:r>
            <a:r>
              <a:rPr lang="en-US" altLang="zh-TW" sz="3200" dirty="0">
                <a:cs typeface="Arial"/>
              </a:rPr>
              <a:t> </a:t>
            </a:r>
            <a:r>
              <a:rPr lang="en-US" altLang="zh-TW" sz="3200" spc="-190" dirty="0">
                <a:cs typeface="Arial"/>
              </a:rPr>
              <a:t> </a:t>
            </a:r>
            <a:r>
              <a:rPr lang="en-US" altLang="zh-TW" sz="3200" spc="-10" dirty="0">
                <a:cs typeface="Arial"/>
              </a:rPr>
              <a:t>a</a:t>
            </a:r>
            <a:r>
              <a:rPr lang="en-US" altLang="zh-TW" sz="3200" dirty="0">
                <a:cs typeface="Arial"/>
              </a:rPr>
              <a:t> </a:t>
            </a:r>
            <a:r>
              <a:rPr lang="en-US" altLang="zh-TW" sz="3200" spc="-195" dirty="0">
                <a:cs typeface="Arial"/>
              </a:rPr>
              <a:t> </a:t>
            </a:r>
            <a:r>
              <a:rPr lang="en-US" altLang="zh-TW" sz="3200" spc="-10" dirty="0">
                <a:solidFill>
                  <a:srgbClr val="0033CC"/>
                </a:solidFill>
                <a:cs typeface="Arial"/>
              </a:rPr>
              <a:t>lo</a:t>
            </a:r>
            <a:r>
              <a:rPr lang="en-US" altLang="zh-TW" sz="3200" spc="-30" dirty="0">
                <a:solidFill>
                  <a:srgbClr val="0033CC"/>
                </a:solidFill>
                <a:cs typeface="Arial"/>
              </a:rPr>
              <a:t>w</a:t>
            </a:r>
            <a:r>
              <a:rPr lang="en-US" altLang="zh-TW" sz="3200" spc="-15" dirty="0">
                <a:solidFill>
                  <a:srgbClr val="0033CC"/>
                </a:solidFill>
                <a:cs typeface="Arial"/>
              </a:rPr>
              <a:t>-</a:t>
            </a:r>
            <a:r>
              <a:rPr lang="en-US" altLang="zh-TW" sz="3200" spc="-10" dirty="0">
                <a:solidFill>
                  <a:srgbClr val="0033CC"/>
                </a:solidFill>
                <a:cs typeface="Arial"/>
              </a:rPr>
              <a:t>pass</a:t>
            </a:r>
            <a:r>
              <a:rPr lang="en-US" altLang="zh-TW" sz="3200" dirty="0">
                <a:solidFill>
                  <a:srgbClr val="0033CC"/>
                </a:solidFill>
                <a:cs typeface="Arial"/>
              </a:rPr>
              <a:t> </a:t>
            </a:r>
            <a:r>
              <a:rPr lang="en-US" altLang="zh-TW" sz="3200" spc="-175" dirty="0">
                <a:solidFill>
                  <a:srgbClr val="0033CC"/>
                </a:solidFill>
                <a:cs typeface="Arial"/>
              </a:rPr>
              <a:t> </a:t>
            </a:r>
            <a:r>
              <a:rPr lang="en-US" altLang="zh-TW" sz="3200" spc="-5" dirty="0">
                <a:solidFill>
                  <a:srgbClr val="0033CC"/>
                </a:solidFill>
                <a:cs typeface="Arial"/>
              </a:rPr>
              <a:t>fi</a:t>
            </a:r>
            <a:r>
              <a:rPr lang="en-US" altLang="zh-TW" sz="3200" spc="-15" dirty="0">
                <a:solidFill>
                  <a:srgbClr val="0033CC"/>
                </a:solidFill>
                <a:cs typeface="Arial"/>
              </a:rPr>
              <a:t>l</a:t>
            </a:r>
            <a:r>
              <a:rPr lang="en-US" altLang="zh-TW" sz="3200" spc="-10" dirty="0">
                <a:solidFill>
                  <a:srgbClr val="0033CC"/>
                </a:solidFill>
                <a:cs typeface="Arial"/>
              </a:rPr>
              <a:t>te</a:t>
            </a:r>
            <a:r>
              <a:rPr lang="en-US" altLang="zh-TW" sz="3200" spc="-100" dirty="0">
                <a:solidFill>
                  <a:srgbClr val="0033CC"/>
                </a:solidFill>
                <a:cs typeface="Arial"/>
              </a:rPr>
              <a:t>r</a:t>
            </a:r>
            <a:r>
              <a:rPr lang="en-US" altLang="zh-TW" sz="3200" spc="-5" dirty="0">
                <a:cs typeface="Arial"/>
              </a:rPr>
              <a:t>,</a:t>
            </a:r>
            <a:r>
              <a:rPr lang="en-US" altLang="zh-TW" sz="3200" dirty="0">
                <a:cs typeface="Arial"/>
              </a:rPr>
              <a:t> lik</a:t>
            </a:r>
            <a:r>
              <a:rPr lang="en-US" altLang="zh-TW" sz="3200" spc="-10" dirty="0">
                <a:cs typeface="Arial"/>
              </a:rPr>
              <a:t>e</a:t>
            </a:r>
            <a:r>
              <a:rPr lang="en-US" altLang="zh-TW" sz="3200" dirty="0">
                <a:cs typeface="Arial"/>
              </a:rPr>
              <a:t> </a:t>
            </a:r>
            <a:r>
              <a:rPr lang="en-US" altLang="zh-TW" sz="3200" spc="-15" dirty="0">
                <a:cs typeface="Arial"/>
              </a:rPr>
              <a:t>th</a:t>
            </a:r>
            <a:r>
              <a:rPr lang="en-US" altLang="zh-TW" sz="3200" spc="-10" dirty="0">
                <a:cs typeface="Arial"/>
              </a:rPr>
              <a:t>e</a:t>
            </a:r>
            <a:r>
              <a:rPr lang="en-US" altLang="zh-TW" sz="3200" spc="-195" dirty="0">
                <a:cs typeface="Arial"/>
              </a:rPr>
              <a:t> </a:t>
            </a:r>
            <a:r>
              <a:rPr lang="en-US" altLang="zh-TW" sz="3200" spc="-10" dirty="0">
                <a:cs typeface="Arial"/>
              </a:rPr>
              <a:t>r</a:t>
            </a:r>
            <a:r>
              <a:rPr lang="en-US" altLang="zh-TW" sz="3200" spc="-15" dirty="0">
                <a:cs typeface="Arial"/>
              </a:rPr>
              <a:t>e</a:t>
            </a:r>
            <a:r>
              <a:rPr lang="en-US" altLang="zh-TW" sz="3200" spc="-10" dirty="0">
                <a:cs typeface="Arial"/>
              </a:rPr>
              <a:t>sisto</a:t>
            </a:r>
            <a:r>
              <a:rPr lang="en-US" altLang="zh-TW" sz="3200" dirty="0">
                <a:cs typeface="Arial"/>
              </a:rPr>
              <a:t>r</a:t>
            </a:r>
            <a:r>
              <a:rPr lang="en-US" altLang="zh-TW" sz="3200" spc="-15" dirty="0">
                <a:cs typeface="Arial"/>
              </a:rPr>
              <a:t>-</a:t>
            </a:r>
            <a:r>
              <a:rPr lang="en-US" altLang="zh-TW" sz="3200" spc="-10" dirty="0">
                <a:cs typeface="Arial"/>
              </a:rPr>
              <a:t>capac</a:t>
            </a:r>
            <a:r>
              <a:rPr lang="en-US" altLang="zh-TW" sz="3200" dirty="0">
                <a:cs typeface="Arial"/>
              </a:rPr>
              <a:t>i</a:t>
            </a:r>
            <a:r>
              <a:rPr lang="en-US" altLang="zh-TW" sz="3200" spc="-10" dirty="0">
                <a:cs typeface="Arial"/>
              </a:rPr>
              <a:t>tor</a:t>
            </a:r>
            <a:r>
              <a:rPr lang="en-US" altLang="zh-TW" sz="3200" dirty="0">
                <a:cs typeface="Arial"/>
              </a:rPr>
              <a:t> </a:t>
            </a:r>
            <a:r>
              <a:rPr lang="en-US" altLang="zh-TW" sz="3200" spc="-195" dirty="0">
                <a:cs typeface="Arial"/>
              </a:rPr>
              <a:t> </a:t>
            </a:r>
            <a:r>
              <a:rPr lang="en-US" altLang="zh-TW" sz="3200" spc="-10" dirty="0">
                <a:cs typeface="Arial"/>
              </a:rPr>
              <a:t>combinat</a:t>
            </a:r>
            <a:r>
              <a:rPr lang="en-US" altLang="zh-TW" sz="3200" dirty="0">
                <a:cs typeface="Arial"/>
              </a:rPr>
              <a:t>i</a:t>
            </a:r>
            <a:r>
              <a:rPr lang="en-US" altLang="zh-TW" sz="3200" spc="-10" dirty="0">
                <a:cs typeface="Arial"/>
              </a:rPr>
              <a:t>on</a:t>
            </a:r>
            <a:r>
              <a:rPr lang="en-US" altLang="zh-TW" sz="3200" dirty="0">
                <a:cs typeface="Arial"/>
              </a:rPr>
              <a:t> </a:t>
            </a:r>
            <a:r>
              <a:rPr lang="en-US" altLang="zh-TW" sz="3200" spc="-10" dirty="0" smtClean="0">
                <a:cs typeface="Arial"/>
              </a:rPr>
              <a:t>below</a:t>
            </a:r>
            <a:r>
              <a:rPr lang="en-US" altLang="zh-TW" sz="3200" spc="-5" dirty="0" smtClean="0">
                <a:cs typeface="Arial"/>
              </a:rPr>
              <a:t>.</a:t>
            </a:r>
            <a:r>
              <a:rPr lang="en-US" altLang="zh-TW" sz="3200" spc="155" dirty="0" smtClean="0">
                <a:cs typeface="Arial"/>
              </a:rPr>
              <a:t> </a:t>
            </a:r>
            <a:r>
              <a:rPr lang="en-US" altLang="zh-TW" sz="3200" spc="-10" dirty="0">
                <a:cs typeface="Arial"/>
              </a:rPr>
              <a:t>In</a:t>
            </a:r>
            <a:r>
              <a:rPr lang="en-US" altLang="zh-TW" sz="3200" spc="155" dirty="0">
                <a:cs typeface="Arial"/>
              </a:rPr>
              <a:t> </a:t>
            </a:r>
            <a:r>
              <a:rPr lang="en-US" altLang="zh-TW" sz="3200" spc="-10" dirty="0">
                <a:cs typeface="Arial"/>
              </a:rPr>
              <a:t>this</a:t>
            </a:r>
            <a:r>
              <a:rPr lang="en-US" altLang="zh-TW" sz="3200" spc="150" dirty="0">
                <a:cs typeface="Arial"/>
              </a:rPr>
              <a:t> </a:t>
            </a:r>
            <a:r>
              <a:rPr lang="en-US" altLang="zh-TW" sz="3200" spc="-10" dirty="0">
                <a:cs typeface="Arial"/>
              </a:rPr>
              <a:t>case,</a:t>
            </a:r>
            <a:r>
              <a:rPr lang="en-US" altLang="zh-TW" sz="3200" spc="160" dirty="0">
                <a:cs typeface="Arial"/>
              </a:rPr>
              <a:t> </a:t>
            </a:r>
            <a:r>
              <a:rPr lang="en-US" altLang="zh-TW" sz="3200" spc="-10" dirty="0">
                <a:cs typeface="Arial"/>
              </a:rPr>
              <a:t>and</a:t>
            </a:r>
            <a:r>
              <a:rPr lang="en-US" altLang="zh-TW" sz="3200" spc="155" dirty="0">
                <a:cs typeface="Arial"/>
              </a:rPr>
              <a:t> </a:t>
            </a:r>
            <a:r>
              <a:rPr lang="en-US" altLang="zh-TW" sz="3200" spc="-10" dirty="0">
                <a:cs typeface="Arial"/>
              </a:rPr>
              <a:t>as</a:t>
            </a:r>
            <a:r>
              <a:rPr lang="en-US" altLang="zh-TW" sz="3200" spc="145" dirty="0">
                <a:cs typeface="Arial"/>
              </a:rPr>
              <a:t> </a:t>
            </a:r>
            <a:r>
              <a:rPr lang="en-US" altLang="zh-TW" sz="3200" spc="-10" dirty="0">
                <a:cs typeface="Arial"/>
              </a:rPr>
              <a:t>long</a:t>
            </a:r>
            <a:r>
              <a:rPr lang="en-US" altLang="zh-TW" sz="3200" spc="145" dirty="0">
                <a:cs typeface="Arial"/>
              </a:rPr>
              <a:t> </a:t>
            </a:r>
            <a:r>
              <a:rPr lang="en-US" altLang="zh-TW" sz="3200" spc="-10" dirty="0">
                <a:cs typeface="Arial"/>
              </a:rPr>
              <a:t>as</a:t>
            </a:r>
            <a:r>
              <a:rPr lang="en-US" altLang="zh-TW" sz="3200" spc="170" dirty="0">
                <a:cs typeface="Arial"/>
              </a:rPr>
              <a:t> </a:t>
            </a:r>
            <a:r>
              <a:rPr lang="en-US" altLang="zh-TW" sz="3200" spc="-15" dirty="0">
                <a:solidFill>
                  <a:srgbClr val="008000"/>
                </a:solidFill>
                <a:cs typeface="Arial"/>
              </a:rPr>
              <a:t>PWM</a:t>
            </a:r>
            <a:r>
              <a:rPr lang="en-US" altLang="zh-TW" sz="3200" spc="145" dirty="0">
                <a:solidFill>
                  <a:srgbClr val="008000"/>
                </a:solidFill>
                <a:cs typeface="Arial"/>
              </a:rPr>
              <a:t> </a:t>
            </a:r>
            <a:r>
              <a:rPr lang="en-US" altLang="zh-TW" sz="3200" dirty="0">
                <a:solidFill>
                  <a:srgbClr val="008000"/>
                </a:solidFill>
                <a:cs typeface="Arial"/>
              </a:rPr>
              <a:t>f</a:t>
            </a:r>
            <a:r>
              <a:rPr lang="en-US" altLang="zh-TW" sz="3200" spc="-10" dirty="0">
                <a:solidFill>
                  <a:srgbClr val="008000"/>
                </a:solidFill>
                <a:cs typeface="Arial"/>
              </a:rPr>
              <a:t>requen</a:t>
            </a:r>
            <a:r>
              <a:rPr lang="en-US" altLang="zh-TW" sz="3200" dirty="0">
                <a:solidFill>
                  <a:srgbClr val="008000"/>
                </a:solidFill>
                <a:cs typeface="Arial"/>
              </a:rPr>
              <a:t>c</a:t>
            </a:r>
            <a:r>
              <a:rPr lang="en-US" altLang="zh-TW" sz="3200" spc="-10" dirty="0">
                <a:solidFill>
                  <a:srgbClr val="008000"/>
                </a:solidFill>
                <a:cs typeface="Arial"/>
              </a:rPr>
              <a:t>y</a:t>
            </a:r>
            <a:r>
              <a:rPr lang="en-US" altLang="zh-TW" sz="3200" spc="150" dirty="0">
                <a:solidFill>
                  <a:srgbClr val="008000"/>
                </a:solidFill>
                <a:cs typeface="Arial"/>
              </a:rPr>
              <a:t> </a:t>
            </a:r>
            <a:r>
              <a:rPr lang="en-US" altLang="zh-TW" sz="3200" spc="-10" dirty="0">
                <a:cs typeface="Arial"/>
              </a:rPr>
              <a:t>and</a:t>
            </a:r>
            <a:r>
              <a:rPr lang="en-US" altLang="zh-TW" sz="3200" spc="140" dirty="0">
                <a:cs typeface="Arial"/>
              </a:rPr>
              <a:t> </a:t>
            </a:r>
            <a:r>
              <a:rPr lang="en-US" altLang="zh-TW" sz="3200" spc="-10" dirty="0">
                <a:solidFill>
                  <a:srgbClr val="008000"/>
                </a:solidFill>
                <a:cs typeface="Arial"/>
              </a:rPr>
              <a:t>values</a:t>
            </a:r>
            <a:r>
              <a:rPr lang="en-US" altLang="zh-TW" sz="3200" spc="155" dirty="0">
                <a:solidFill>
                  <a:srgbClr val="008000"/>
                </a:solidFill>
                <a:cs typeface="Arial"/>
              </a:rPr>
              <a:t> </a:t>
            </a:r>
            <a:r>
              <a:rPr lang="en-US" altLang="zh-TW" sz="3200" spc="-10" dirty="0">
                <a:solidFill>
                  <a:srgbClr val="008000"/>
                </a:solidFill>
                <a:cs typeface="Arial"/>
              </a:rPr>
              <a:t>of</a:t>
            </a:r>
            <a:r>
              <a:rPr lang="en-US" altLang="zh-TW" sz="3200" spc="140" dirty="0">
                <a:solidFill>
                  <a:srgbClr val="008000"/>
                </a:solidFill>
                <a:cs typeface="Arial"/>
              </a:rPr>
              <a:t> </a:t>
            </a:r>
            <a:r>
              <a:rPr lang="en-US" altLang="zh-TW" sz="3200" spc="-15" dirty="0">
                <a:solidFill>
                  <a:srgbClr val="008000"/>
                </a:solidFill>
                <a:cs typeface="Arial"/>
              </a:rPr>
              <a:t>R</a:t>
            </a:r>
            <a:r>
              <a:rPr lang="en-US" altLang="zh-TW" sz="3200" spc="165" dirty="0">
                <a:solidFill>
                  <a:srgbClr val="008000"/>
                </a:solidFill>
                <a:cs typeface="Arial"/>
              </a:rPr>
              <a:t> </a:t>
            </a:r>
            <a:r>
              <a:rPr lang="en-US" altLang="zh-TW" sz="3200" spc="-10" dirty="0">
                <a:solidFill>
                  <a:srgbClr val="008000"/>
                </a:solidFill>
                <a:cs typeface="Arial"/>
              </a:rPr>
              <a:t>and</a:t>
            </a:r>
            <a:r>
              <a:rPr lang="en-US" altLang="zh-TW" sz="3200" spc="140" dirty="0">
                <a:solidFill>
                  <a:srgbClr val="008000"/>
                </a:solidFill>
                <a:cs typeface="Arial"/>
              </a:rPr>
              <a:t> </a:t>
            </a:r>
            <a:r>
              <a:rPr lang="en-US" altLang="zh-TW" sz="3200" spc="-15" dirty="0">
                <a:solidFill>
                  <a:srgbClr val="008000"/>
                </a:solidFill>
                <a:cs typeface="Arial"/>
              </a:rPr>
              <a:t>C</a:t>
            </a:r>
            <a:r>
              <a:rPr lang="en-US" altLang="zh-TW" sz="3200" spc="150" dirty="0">
                <a:solidFill>
                  <a:srgbClr val="008000"/>
                </a:solidFill>
                <a:cs typeface="Arial"/>
              </a:rPr>
              <a:t> </a:t>
            </a:r>
            <a:r>
              <a:rPr lang="en-US" altLang="zh-TW" sz="3200" spc="-10" dirty="0">
                <a:cs typeface="Arial"/>
              </a:rPr>
              <a:t>are</a:t>
            </a:r>
            <a:r>
              <a:rPr lang="en-US" altLang="zh-TW" sz="3200" spc="165" dirty="0">
                <a:cs typeface="Arial"/>
              </a:rPr>
              <a:t> </a:t>
            </a:r>
            <a:r>
              <a:rPr lang="en-US" altLang="zh-TW" sz="3200" spc="-30" dirty="0">
                <a:cs typeface="Arial"/>
              </a:rPr>
              <a:t>w</a:t>
            </a:r>
            <a:r>
              <a:rPr lang="en-US" altLang="zh-TW" sz="3200" spc="-10" dirty="0">
                <a:cs typeface="Arial"/>
              </a:rPr>
              <a:t>el</a:t>
            </a:r>
            <a:r>
              <a:rPr lang="en-US" altLang="zh-TW" sz="3200" dirty="0">
                <a:cs typeface="Arial"/>
              </a:rPr>
              <a:t>l</a:t>
            </a:r>
            <a:r>
              <a:rPr lang="en-US" altLang="zh-TW" sz="3200" spc="-10" dirty="0">
                <a:cs typeface="Arial"/>
              </a:rPr>
              <a:t>- cho</a:t>
            </a:r>
            <a:r>
              <a:rPr lang="en-US" altLang="zh-TW" sz="3200" spc="-5" dirty="0">
                <a:cs typeface="Arial"/>
              </a:rPr>
              <a:t>s</a:t>
            </a:r>
            <a:r>
              <a:rPr lang="en-US" altLang="zh-TW" sz="3200" spc="-10" dirty="0">
                <a:cs typeface="Arial"/>
              </a:rPr>
              <a:t>en,</a:t>
            </a:r>
            <a:r>
              <a:rPr lang="en-US" altLang="zh-TW" sz="3200" spc="95" dirty="0">
                <a:cs typeface="Arial"/>
              </a:rPr>
              <a:t> </a:t>
            </a:r>
            <a:r>
              <a:rPr lang="en-US" altLang="zh-TW" sz="3200" i="1" spc="-75" dirty="0" err="1">
                <a:cs typeface="Arial"/>
              </a:rPr>
              <a:t>V</a:t>
            </a:r>
            <a:r>
              <a:rPr lang="en-US" altLang="zh-TW" sz="3200" i="1" spc="-7" baseline="-21164" dirty="0" err="1">
                <a:cs typeface="Arial"/>
              </a:rPr>
              <a:t>ou</a:t>
            </a:r>
            <a:r>
              <a:rPr lang="en-US" altLang="zh-TW" sz="3200" i="1" baseline="-21164" dirty="0" err="1">
                <a:cs typeface="Arial"/>
              </a:rPr>
              <a:t>t</a:t>
            </a:r>
            <a:r>
              <a:rPr lang="en-US" altLang="zh-TW" sz="3200" i="1" baseline="-21164" dirty="0">
                <a:cs typeface="Arial"/>
              </a:rPr>
              <a:t> </a:t>
            </a:r>
            <a:r>
              <a:rPr lang="en-US" altLang="zh-TW" sz="3200" i="1" spc="-67" baseline="-21164" dirty="0">
                <a:cs typeface="Arial"/>
              </a:rPr>
              <a:t> </a:t>
            </a:r>
            <a:r>
              <a:rPr lang="en-US" altLang="zh-TW" sz="3200" spc="-10" dirty="0">
                <a:cs typeface="Arial"/>
              </a:rPr>
              <a:t>becomes</a:t>
            </a:r>
            <a:r>
              <a:rPr lang="en-US" altLang="zh-TW" sz="3200" spc="100" dirty="0">
                <a:cs typeface="Arial"/>
              </a:rPr>
              <a:t> </a:t>
            </a:r>
            <a:r>
              <a:rPr lang="en-US" altLang="zh-TW" sz="3200" spc="-10" dirty="0">
                <a:cs typeface="Arial"/>
              </a:rPr>
              <a:t>an</a:t>
            </a:r>
            <a:r>
              <a:rPr lang="en-US" altLang="zh-TW" sz="3200" spc="95" dirty="0">
                <a:cs typeface="Arial"/>
              </a:rPr>
              <a:t> </a:t>
            </a:r>
            <a:r>
              <a:rPr lang="en-US" altLang="zh-TW" sz="3200" spc="-10" dirty="0">
                <a:cs typeface="Arial"/>
              </a:rPr>
              <a:t>ana</a:t>
            </a:r>
            <a:r>
              <a:rPr lang="en-US" altLang="zh-TW" sz="3200" dirty="0">
                <a:cs typeface="Arial"/>
              </a:rPr>
              <a:t>l</a:t>
            </a:r>
            <a:r>
              <a:rPr lang="en-US" altLang="zh-TW" sz="3200" spc="-10" dirty="0">
                <a:cs typeface="Arial"/>
              </a:rPr>
              <a:t>og</a:t>
            </a:r>
            <a:r>
              <a:rPr lang="en-US" altLang="zh-TW" sz="3200" spc="95" dirty="0">
                <a:cs typeface="Arial"/>
              </a:rPr>
              <a:t> </a:t>
            </a:r>
            <a:r>
              <a:rPr lang="en-US" altLang="zh-TW" sz="3200" spc="-10" dirty="0">
                <a:cs typeface="Arial"/>
              </a:rPr>
              <a:t>output,</a:t>
            </a:r>
            <a:r>
              <a:rPr lang="en-US" altLang="zh-TW" sz="3200" spc="105" dirty="0">
                <a:cs typeface="Arial"/>
              </a:rPr>
              <a:t> </a:t>
            </a:r>
            <a:r>
              <a:rPr lang="en-US" altLang="zh-TW" sz="3200" spc="-30" dirty="0">
                <a:cs typeface="Arial"/>
              </a:rPr>
              <a:t>w</a:t>
            </a:r>
            <a:r>
              <a:rPr lang="en-US" altLang="zh-TW" sz="3200" spc="-10" dirty="0">
                <a:cs typeface="Arial"/>
              </a:rPr>
              <a:t>ith</a:t>
            </a:r>
            <a:r>
              <a:rPr lang="en-US" altLang="zh-TW" sz="3200" spc="95" dirty="0">
                <a:cs typeface="Arial"/>
              </a:rPr>
              <a:t> </a:t>
            </a:r>
            <a:r>
              <a:rPr lang="en-US" altLang="zh-TW" sz="3200" spc="-10" dirty="0">
                <a:cs typeface="Arial"/>
              </a:rPr>
              <a:t>a</a:t>
            </a:r>
            <a:r>
              <a:rPr lang="en-US" altLang="zh-TW" sz="3200" spc="95" dirty="0">
                <a:cs typeface="Arial"/>
              </a:rPr>
              <a:t> </a:t>
            </a:r>
            <a:r>
              <a:rPr lang="en-US" altLang="zh-TW" sz="3200" spc="-10" dirty="0">
                <a:cs typeface="Arial"/>
              </a:rPr>
              <a:t>bit</a:t>
            </a:r>
            <a:r>
              <a:rPr lang="en-US" altLang="zh-TW" sz="3200" spc="105" dirty="0">
                <a:cs typeface="Arial"/>
              </a:rPr>
              <a:t> </a:t>
            </a:r>
            <a:r>
              <a:rPr lang="en-US" altLang="zh-TW" sz="3200" spc="-10" dirty="0">
                <a:cs typeface="Arial"/>
              </a:rPr>
              <a:t>of</a:t>
            </a:r>
            <a:r>
              <a:rPr lang="en-US" altLang="zh-TW" sz="3200" spc="105" dirty="0">
                <a:cs typeface="Arial"/>
              </a:rPr>
              <a:t> </a:t>
            </a:r>
            <a:r>
              <a:rPr lang="en-US" altLang="zh-TW" sz="3200" spc="-10" dirty="0">
                <a:cs typeface="Arial"/>
              </a:rPr>
              <a:t>ripp</a:t>
            </a:r>
            <a:r>
              <a:rPr lang="en-US" altLang="zh-TW" sz="3200" dirty="0">
                <a:cs typeface="Arial"/>
              </a:rPr>
              <a:t>l</a:t>
            </a:r>
            <a:r>
              <a:rPr lang="en-US" altLang="zh-TW" sz="3200" spc="-10" dirty="0">
                <a:cs typeface="Arial"/>
              </a:rPr>
              <a:t>e,</a:t>
            </a:r>
            <a:r>
              <a:rPr lang="en-US" altLang="zh-TW" sz="3200" spc="100" dirty="0">
                <a:cs typeface="Arial"/>
              </a:rPr>
              <a:t> </a:t>
            </a:r>
            <a:r>
              <a:rPr lang="en-US" altLang="zh-TW" sz="3200" spc="-10" dirty="0" smtClean="0">
                <a:cs typeface="Arial"/>
              </a:rPr>
              <a:t>and.</a:t>
            </a:r>
            <a:r>
              <a:rPr lang="en-US" altLang="zh-TW" sz="3200" spc="55" dirty="0" smtClean="0">
                <a:cs typeface="Arial"/>
              </a:rPr>
              <a:t> </a:t>
            </a:r>
            <a:r>
              <a:rPr lang="en-US" altLang="zh-TW" sz="3200" spc="-10" dirty="0">
                <a:solidFill>
                  <a:srgbClr val="0033CC"/>
                </a:solidFill>
                <a:cs typeface="Arial"/>
              </a:rPr>
              <a:t>the</a:t>
            </a:r>
            <a:r>
              <a:rPr lang="en-US" altLang="zh-TW" sz="3200" spc="95" dirty="0">
                <a:solidFill>
                  <a:srgbClr val="0033CC"/>
                </a:solidFill>
                <a:cs typeface="Arial"/>
              </a:rPr>
              <a:t> </a:t>
            </a:r>
            <a:r>
              <a:rPr lang="en-US" altLang="zh-TW" sz="3200" spc="-10" dirty="0">
                <a:solidFill>
                  <a:srgbClr val="0033CC"/>
                </a:solidFill>
                <a:cs typeface="Arial"/>
              </a:rPr>
              <a:t>comb</a:t>
            </a:r>
            <a:r>
              <a:rPr lang="en-US" altLang="zh-TW" sz="3200" dirty="0">
                <a:solidFill>
                  <a:srgbClr val="0033CC"/>
                </a:solidFill>
                <a:cs typeface="Arial"/>
              </a:rPr>
              <a:t>i</a:t>
            </a:r>
            <a:r>
              <a:rPr lang="en-US" altLang="zh-TW" sz="3200" spc="-10" dirty="0">
                <a:solidFill>
                  <a:srgbClr val="0033CC"/>
                </a:solidFill>
                <a:cs typeface="Arial"/>
              </a:rPr>
              <a:t>nat</a:t>
            </a:r>
            <a:r>
              <a:rPr lang="en-US" altLang="zh-TW" sz="3200" dirty="0">
                <a:solidFill>
                  <a:srgbClr val="0033CC"/>
                </a:solidFill>
                <a:cs typeface="Arial"/>
              </a:rPr>
              <a:t>i</a:t>
            </a:r>
            <a:r>
              <a:rPr lang="en-US" altLang="zh-TW" sz="3200" spc="-10" dirty="0">
                <a:solidFill>
                  <a:srgbClr val="0033CC"/>
                </a:solidFill>
                <a:cs typeface="Arial"/>
              </a:rPr>
              <a:t>on</a:t>
            </a:r>
            <a:r>
              <a:rPr lang="en-US" altLang="zh-TW" sz="3200" spc="100" dirty="0">
                <a:solidFill>
                  <a:srgbClr val="0033CC"/>
                </a:solidFill>
                <a:cs typeface="Arial"/>
              </a:rPr>
              <a:t> </a:t>
            </a:r>
            <a:r>
              <a:rPr lang="en-US" altLang="zh-TW" sz="3200" spc="-10" dirty="0">
                <a:solidFill>
                  <a:srgbClr val="0033CC"/>
                </a:solidFill>
                <a:cs typeface="Arial"/>
              </a:rPr>
              <a:t>of P</a:t>
            </a:r>
            <a:r>
              <a:rPr lang="en-US" altLang="zh-TW" sz="3200" spc="-15" dirty="0">
                <a:solidFill>
                  <a:srgbClr val="0033CC"/>
                </a:solidFill>
                <a:cs typeface="Arial"/>
              </a:rPr>
              <a:t>WM</a:t>
            </a:r>
            <a:r>
              <a:rPr lang="en-US" altLang="zh-TW" sz="3200" spc="60" dirty="0">
                <a:solidFill>
                  <a:srgbClr val="0033CC"/>
                </a:solidFill>
                <a:cs typeface="Arial"/>
              </a:rPr>
              <a:t> </a:t>
            </a:r>
            <a:r>
              <a:rPr lang="en-US" altLang="zh-TW" sz="3200" spc="-10" dirty="0">
                <a:solidFill>
                  <a:srgbClr val="0033CC"/>
                </a:solidFill>
                <a:cs typeface="Arial"/>
              </a:rPr>
              <a:t>and</a:t>
            </a:r>
            <a:r>
              <a:rPr lang="en-US" altLang="zh-TW" sz="3200" spc="70" dirty="0">
                <a:solidFill>
                  <a:srgbClr val="0033CC"/>
                </a:solidFill>
                <a:cs typeface="Arial"/>
              </a:rPr>
              <a:t> </a:t>
            </a:r>
            <a:r>
              <a:rPr lang="en-US" altLang="zh-TW" sz="3200" spc="-5" dirty="0">
                <a:solidFill>
                  <a:srgbClr val="0033CC"/>
                </a:solidFill>
                <a:cs typeface="Arial"/>
              </a:rPr>
              <a:t>filter</a:t>
            </a:r>
            <a:r>
              <a:rPr lang="en-US" altLang="zh-TW" sz="3200" spc="70" dirty="0">
                <a:solidFill>
                  <a:srgbClr val="0033CC"/>
                </a:solidFill>
                <a:cs typeface="Arial"/>
              </a:rPr>
              <a:t> </a:t>
            </a:r>
            <a:r>
              <a:rPr lang="en-US" altLang="zh-TW" sz="3200" dirty="0">
                <a:solidFill>
                  <a:srgbClr val="0033CC"/>
                </a:solidFill>
                <a:cs typeface="Arial"/>
              </a:rPr>
              <a:t>a</a:t>
            </a:r>
            <a:r>
              <a:rPr lang="en-US" altLang="zh-TW" sz="3200" spc="-10" dirty="0">
                <a:solidFill>
                  <a:srgbClr val="0033CC"/>
                </a:solidFill>
                <a:cs typeface="Arial"/>
              </a:rPr>
              <a:t>cts</a:t>
            </a:r>
            <a:r>
              <a:rPr lang="en-US" altLang="zh-TW" sz="3200" spc="70" dirty="0">
                <a:solidFill>
                  <a:srgbClr val="0033CC"/>
                </a:solidFill>
                <a:cs typeface="Arial"/>
              </a:rPr>
              <a:t> </a:t>
            </a:r>
            <a:r>
              <a:rPr lang="en-US" altLang="zh-TW" sz="3200" spc="-10" dirty="0">
                <a:solidFill>
                  <a:srgbClr val="0033CC"/>
                </a:solidFill>
                <a:cs typeface="Arial"/>
              </a:rPr>
              <a:t>just</a:t>
            </a:r>
            <a:r>
              <a:rPr lang="en-US" altLang="zh-TW" sz="3200" spc="60" dirty="0">
                <a:solidFill>
                  <a:srgbClr val="0033CC"/>
                </a:solidFill>
                <a:cs typeface="Arial"/>
              </a:rPr>
              <a:t> </a:t>
            </a:r>
            <a:r>
              <a:rPr lang="en-US" altLang="zh-TW" sz="3200" dirty="0">
                <a:solidFill>
                  <a:srgbClr val="0033CC"/>
                </a:solidFill>
                <a:cs typeface="Arial"/>
              </a:rPr>
              <a:t>lik</a:t>
            </a:r>
            <a:r>
              <a:rPr lang="en-US" altLang="zh-TW" sz="3200" spc="-10" dirty="0">
                <a:solidFill>
                  <a:srgbClr val="0033CC"/>
                </a:solidFill>
                <a:cs typeface="Arial"/>
              </a:rPr>
              <a:t>e</a:t>
            </a:r>
            <a:r>
              <a:rPr lang="en-US" altLang="zh-TW" sz="3200" spc="60" dirty="0">
                <a:solidFill>
                  <a:srgbClr val="0033CC"/>
                </a:solidFill>
                <a:cs typeface="Arial"/>
              </a:rPr>
              <a:t> </a:t>
            </a:r>
            <a:r>
              <a:rPr lang="en-US" altLang="zh-TW" sz="3200" spc="-10" dirty="0">
                <a:solidFill>
                  <a:srgbClr val="0033CC"/>
                </a:solidFill>
                <a:cs typeface="Arial"/>
              </a:rPr>
              <a:t>a</a:t>
            </a:r>
            <a:r>
              <a:rPr lang="en-US" altLang="zh-TW" sz="3200" spc="55" dirty="0">
                <a:solidFill>
                  <a:srgbClr val="0033CC"/>
                </a:solidFill>
                <a:cs typeface="Arial"/>
              </a:rPr>
              <a:t> </a:t>
            </a:r>
            <a:r>
              <a:rPr lang="en-US" altLang="zh-TW" sz="3200" spc="-10" dirty="0">
                <a:solidFill>
                  <a:srgbClr val="0033CC"/>
                </a:solidFill>
                <a:cs typeface="Arial"/>
              </a:rPr>
              <a:t>DAC</a:t>
            </a:r>
            <a:endParaRPr lang="en-US" altLang="zh-TW" sz="3200" spc="55" dirty="0">
              <a:cs typeface="Arial"/>
            </a:endParaRPr>
          </a:p>
          <a:p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85CB0085-87C9-A144-9160-2DA4317B2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20</a:t>
            </a:fld>
            <a:endParaRPr lang="en-US" altLang="zh-TW"/>
          </a:p>
        </p:txBody>
      </p:sp>
      <p:sp>
        <p:nvSpPr>
          <p:cNvPr id="5" name="object 66">
            <a:extLst>
              <a:ext uri="{FF2B5EF4-FFF2-40B4-BE49-F238E27FC236}">
                <a16:creationId xmlns:a16="http://schemas.microsoft.com/office/drawing/2014/main" xmlns="" id="{5E78FBA3-540D-094D-8BF9-E635C82D9201}"/>
              </a:ext>
            </a:extLst>
          </p:cNvPr>
          <p:cNvSpPr txBox="1"/>
          <p:nvPr/>
        </p:nvSpPr>
        <p:spPr>
          <a:xfrm>
            <a:off x="2062264" y="6350000"/>
            <a:ext cx="31229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45" dirty="0">
                <a:latin typeface="Calibri"/>
                <a:cs typeface="Calibri"/>
              </a:rPr>
              <a:t>R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si</a:t>
            </a:r>
            <a:r>
              <a:rPr sz="1800" b="1" spc="-30" dirty="0">
                <a:latin typeface="Calibri"/>
                <a:cs typeface="Calibri"/>
              </a:rPr>
              <a:t>s</a:t>
            </a:r>
            <a:r>
              <a:rPr sz="1800" b="1" spc="-25" dirty="0">
                <a:latin typeface="Calibri"/>
                <a:cs typeface="Calibri"/>
              </a:rPr>
              <a:t>t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spc="-5" dirty="0">
                <a:latin typeface="Calibri"/>
                <a:cs typeface="Calibri"/>
              </a:rPr>
              <a:t>r</a:t>
            </a:r>
            <a:r>
              <a:rPr sz="1800" b="1" spc="-15" dirty="0">
                <a:latin typeface="Calibri"/>
                <a:cs typeface="Calibri"/>
              </a:rPr>
              <a:t>-</a:t>
            </a:r>
            <a:r>
              <a:rPr sz="1800" b="1" spc="-10" dirty="0">
                <a:latin typeface="Calibri"/>
                <a:cs typeface="Calibri"/>
              </a:rPr>
              <a:t>capac</a:t>
            </a:r>
            <a:r>
              <a:rPr sz="1800" b="1" spc="-15" dirty="0">
                <a:latin typeface="Calibri"/>
                <a:cs typeface="Calibri"/>
              </a:rPr>
              <a:t>i</a:t>
            </a:r>
            <a:r>
              <a:rPr sz="1800" b="1" spc="-25" dirty="0">
                <a:latin typeface="Calibri"/>
                <a:cs typeface="Calibri"/>
              </a:rPr>
              <a:t>t</a:t>
            </a:r>
            <a:r>
              <a:rPr sz="1800" b="1" spc="-15" dirty="0">
                <a:latin typeface="Calibri"/>
                <a:cs typeface="Calibri"/>
              </a:rPr>
              <a:t>o</a:t>
            </a:r>
            <a:r>
              <a:rPr sz="1800" b="1" dirty="0">
                <a:latin typeface="Calibri"/>
                <a:cs typeface="Calibri"/>
              </a:rPr>
              <a:t>r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low</a:t>
            </a:r>
            <a:r>
              <a:rPr sz="1800" b="1" dirty="0">
                <a:latin typeface="Calibri"/>
                <a:cs typeface="Calibri"/>
              </a:rPr>
              <a:t>-</a:t>
            </a:r>
            <a:r>
              <a:rPr sz="1800" b="1" spc="-10" dirty="0">
                <a:latin typeface="Calibri"/>
                <a:cs typeface="Calibri"/>
              </a:rPr>
              <a:t>pass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fil</a:t>
            </a:r>
            <a:r>
              <a:rPr sz="1800" b="1" spc="-35" dirty="0">
                <a:latin typeface="Calibri"/>
                <a:cs typeface="Calibri"/>
              </a:rPr>
              <a:t>t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r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" name="object 69">
            <a:extLst>
              <a:ext uri="{FF2B5EF4-FFF2-40B4-BE49-F238E27FC236}">
                <a16:creationId xmlns:a16="http://schemas.microsoft.com/office/drawing/2014/main" xmlns="" id="{F8CB971F-9B1F-F54C-B8B1-F5EF60642DC1}"/>
              </a:ext>
            </a:extLst>
          </p:cNvPr>
          <p:cNvSpPr/>
          <p:nvPr/>
        </p:nvSpPr>
        <p:spPr>
          <a:xfrm>
            <a:off x="1835696" y="4437111"/>
            <a:ext cx="3349498" cy="16833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文字方塊 6"/>
          <p:cNvSpPr txBox="1"/>
          <p:nvPr/>
        </p:nvSpPr>
        <p:spPr>
          <a:xfrm>
            <a:off x="5076056" y="5258925"/>
            <a:ext cx="3395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</a:t>
            </a:r>
            <a:r>
              <a:rPr lang="en-US" altLang="zh-TW" baseline="30000" dirty="0" smtClean="0"/>
              <a:t>st</a:t>
            </a:r>
            <a:r>
              <a:rPr lang="en-US" altLang="zh-TW" dirty="0" smtClean="0"/>
              <a:t> order or 1 pole </a:t>
            </a:r>
            <a:r>
              <a:rPr lang="en-US" altLang="zh-TW" dirty="0" err="1" smtClean="0"/>
              <a:t>lowpass</a:t>
            </a:r>
            <a:r>
              <a:rPr lang="en-US" altLang="zh-TW" dirty="0" smtClean="0"/>
              <a:t> filter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2992387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7D8741F-FF05-CD45-85B6-D5F5BA10C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</a:t>
            </a:r>
            <a:r>
              <a:rPr lang="en-US" altLang="zh-TW" spc="-10" dirty="0"/>
              <a:t>i</a:t>
            </a:r>
            <a:r>
              <a:rPr lang="en-US" altLang="zh-TW" dirty="0"/>
              <a:t>mple</a:t>
            </a:r>
            <a:r>
              <a:rPr lang="en-US" altLang="zh-TW" spc="-110" dirty="0"/>
              <a:t> </a:t>
            </a:r>
            <a:r>
              <a:rPr lang="en-US" altLang="zh-TW" spc="-55" dirty="0"/>
              <a:t>a</a:t>
            </a:r>
            <a:r>
              <a:rPr lang="en-US" altLang="zh-TW" dirty="0"/>
              <a:t>verag</a:t>
            </a:r>
            <a:r>
              <a:rPr lang="en-US" altLang="zh-TW" spc="-10" dirty="0"/>
              <a:t>i</a:t>
            </a:r>
            <a:r>
              <a:rPr lang="en-US" altLang="zh-TW" dirty="0"/>
              <a:t>ng</a:t>
            </a:r>
            <a:r>
              <a:rPr lang="en-US" altLang="zh-TW" spc="20" dirty="0"/>
              <a:t> c</a:t>
            </a:r>
            <a:r>
              <a:rPr lang="en-US" altLang="zh-TW" spc="-10" dirty="0"/>
              <a:t>i</a:t>
            </a:r>
            <a:r>
              <a:rPr lang="en-US" altLang="zh-TW" dirty="0"/>
              <a:t>rcuits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BBCDFCE6-31A9-A445-A047-0BD309905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2501826"/>
          </a:xfrm>
        </p:spPr>
        <p:txBody>
          <a:bodyPr>
            <a:normAutofit fontScale="85000" lnSpcReduction="10000"/>
          </a:bodyPr>
          <a:lstStyle/>
          <a:p>
            <a:r>
              <a:rPr lang="en-US" altLang="zh-TW" sz="3200" spc="-15" dirty="0" smtClean="0">
                <a:cs typeface="Arial"/>
              </a:rPr>
              <a:t>A</a:t>
            </a:r>
            <a:r>
              <a:rPr lang="en-US" altLang="zh-TW" sz="3200" dirty="0" smtClean="0">
                <a:cs typeface="Arial"/>
              </a:rPr>
              <a:t>l</a:t>
            </a:r>
            <a:r>
              <a:rPr lang="en-US" altLang="zh-TW" sz="3200" spc="-10" dirty="0" smtClean="0">
                <a:cs typeface="Arial"/>
              </a:rPr>
              <a:t>tern</a:t>
            </a:r>
            <a:r>
              <a:rPr lang="en-US" altLang="zh-TW" sz="3200" spc="-5" dirty="0" smtClean="0">
                <a:cs typeface="Arial"/>
              </a:rPr>
              <a:t>a</a:t>
            </a:r>
            <a:r>
              <a:rPr lang="en-US" altLang="zh-TW" sz="3200" spc="-10" dirty="0" smtClean="0">
                <a:cs typeface="Arial"/>
              </a:rPr>
              <a:t>tivel</a:t>
            </a:r>
            <a:r>
              <a:rPr lang="en-US" altLang="zh-TW" sz="3200" spc="-150" dirty="0" smtClean="0">
                <a:cs typeface="Arial"/>
              </a:rPr>
              <a:t>y</a:t>
            </a:r>
            <a:r>
              <a:rPr lang="en-US" altLang="zh-TW" sz="3200" spc="-5" dirty="0">
                <a:cs typeface="Arial"/>
              </a:rPr>
              <a:t>,</a:t>
            </a:r>
            <a:r>
              <a:rPr lang="en-US" altLang="zh-TW" sz="3200" spc="75" dirty="0">
                <a:cs typeface="Arial"/>
              </a:rPr>
              <a:t> </a:t>
            </a:r>
            <a:r>
              <a:rPr lang="en-US" altLang="zh-TW" sz="3200" dirty="0">
                <a:cs typeface="Arial"/>
              </a:rPr>
              <a:t>i</a:t>
            </a:r>
            <a:r>
              <a:rPr lang="en-US" altLang="zh-TW" sz="3200" spc="-5" dirty="0">
                <a:cs typeface="Arial"/>
              </a:rPr>
              <a:t>f</a:t>
            </a:r>
            <a:r>
              <a:rPr lang="en-US" altLang="zh-TW" sz="3200" spc="70" dirty="0">
                <a:cs typeface="Arial"/>
              </a:rPr>
              <a:t> </a:t>
            </a:r>
            <a:r>
              <a:rPr lang="en-US" altLang="zh-TW" sz="3200" spc="-30" dirty="0">
                <a:cs typeface="Arial"/>
              </a:rPr>
              <a:t>w</a:t>
            </a:r>
            <a:r>
              <a:rPr lang="en-US" altLang="zh-TW" sz="3200" spc="-10" dirty="0">
                <a:cs typeface="Arial"/>
              </a:rPr>
              <a:t>e</a:t>
            </a:r>
            <a:r>
              <a:rPr lang="en-US" altLang="zh-TW" sz="3200" spc="70" dirty="0">
                <a:cs typeface="Arial"/>
              </a:rPr>
              <a:t> </a:t>
            </a:r>
            <a:r>
              <a:rPr lang="en-US" altLang="zh-TW" sz="3200" dirty="0">
                <a:cs typeface="Arial"/>
              </a:rPr>
              <a:t>s</a:t>
            </a:r>
            <a:r>
              <a:rPr lang="en-US" altLang="zh-TW" sz="3200" spc="-30" dirty="0">
                <a:cs typeface="Arial"/>
              </a:rPr>
              <a:t>w</a:t>
            </a:r>
            <a:r>
              <a:rPr lang="en-US" altLang="zh-TW" sz="3200" spc="-10" dirty="0">
                <a:cs typeface="Arial"/>
              </a:rPr>
              <a:t>itch</a:t>
            </a:r>
            <a:r>
              <a:rPr lang="en-US" altLang="zh-TW" sz="3200" spc="65" dirty="0">
                <a:cs typeface="Arial"/>
              </a:rPr>
              <a:t> </a:t>
            </a:r>
            <a:r>
              <a:rPr lang="en-US" altLang="zh-TW" sz="3200" spc="-10" dirty="0">
                <a:cs typeface="Arial"/>
              </a:rPr>
              <a:t>the</a:t>
            </a:r>
            <a:r>
              <a:rPr lang="en-US" altLang="zh-TW" sz="3200" spc="70" dirty="0">
                <a:cs typeface="Arial"/>
              </a:rPr>
              <a:t> </a:t>
            </a:r>
            <a:r>
              <a:rPr lang="en-US" altLang="zh-TW" sz="3200" dirty="0">
                <a:cs typeface="Arial"/>
              </a:rPr>
              <a:t>c</a:t>
            </a:r>
            <a:r>
              <a:rPr lang="en-US" altLang="zh-TW" sz="3200" spc="-10" dirty="0">
                <a:cs typeface="Arial"/>
              </a:rPr>
              <a:t>u</a:t>
            </a:r>
            <a:r>
              <a:rPr lang="en-US" altLang="zh-TW" sz="3200" spc="-5" dirty="0">
                <a:cs typeface="Arial"/>
              </a:rPr>
              <a:t>r</a:t>
            </a:r>
            <a:r>
              <a:rPr lang="en-US" altLang="zh-TW" sz="3200" spc="-10" dirty="0">
                <a:cs typeface="Arial"/>
              </a:rPr>
              <a:t>rent</a:t>
            </a:r>
            <a:r>
              <a:rPr lang="en-US" altLang="zh-TW" sz="3200" spc="70" dirty="0">
                <a:cs typeface="Arial"/>
              </a:rPr>
              <a:t> </a:t>
            </a:r>
            <a:r>
              <a:rPr lang="en-US" altLang="zh-TW" sz="3200" spc="-10" dirty="0">
                <a:cs typeface="Arial"/>
              </a:rPr>
              <a:t>flo</a:t>
            </a:r>
            <a:r>
              <a:rPr lang="en-US" altLang="zh-TW" sz="3200" spc="-30" dirty="0">
                <a:cs typeface="Arial"/>
              </a:rPr>
              <a:t>w</a:t>
            </a:r>
            <a:r>
              <a:rPr lang="en-US" altLang="zh-TW" sz="3200" spc="-10" dirty="0">
                <a:cs typeface="Arial"/>
              </a:rPr>
              <a:t>ing</a:t>
            </a:r>
            <a:r>
              <a:rPr lang="en-US" altLang="zh-TW" sz="3200" spc="60" dirty="0">
                <a:cs typeface="Arial"/>
              </a:rPr>
              <a:t> </a:t>
            </a:r>
            <a:r>
              <a:rPr lang="en-US" altLang="zh-TW" sz="3200" spc="-5" dirty="0">
                <a:cs typeface="Arial"/>
              </a:rPr>
              <a:t>in</a:t>
            </a:r>
            <a:r>
              <a:rPr lang="en-US" altLang="zh-TW" sz="3200" dirty="0">
                <a:cs typeface="Arial"/>
              </a:rPr>
              <a:t> </a:t>
            </a:r>
            <a:r>
              <a:rPr lang="en-US" altLang="zh-TW" sz="3200" spc="-10" dirty="0">
                <a:cs typeface="Arial"/>
              </a:rPr>
              <a:t>an</a:t>
            </a:r>
            <a:r>
              <a:rPr lang="en-US" altLang="zh-TW" sz="3200" spc="165" dirty="0">
                <a:cs typeface="Arial"/>
              </a:rPr>
              <a:t> </a:t>
            </a:r>
            <a:r>
              <a:rPr lang="en-US" altLang="zh-TW" sz="3200" spc="-10" dirty="0">
                <a:solidFill>
                  <a:srgbClr val="008000"/>
                </a:solidFill>
                <a:cs typeface="Arial"/>
              </a:rPr>
              <a:t>indu</a:t>
            </a:r>
            <a:r>
              <a:rPr lang="en-US" altLang="zh-TW" sz="3200" spc="-5" dirty="0">
                <a:solidFill>
                  <a:srgbClr val="008000"/>
                </a:solidFill>
                <a:cs typeface="Arial"/>
              </a:rPr>
              <a:t>c</a:t>
            </a:r>
            <a:r>
              <a:rPr lang="en-US" altLang="zh-TW" sz="3200" spc="-20" dirty="0">
                <a:solidFill>
                  <a:srgbClr val="008000"/>
                </a:solidFill>
                <a:cs typeface="Arial"/>
              </a:rPr>
              <a:t>t</a:t>
            </a:r>
            <a:r>
              <a:rPr lang="en-US" altLang="zh-TW" sz="3200" spc="-10" dirty="0">
                <a:solidFill>
                  <a:srgbClr val="008000"/>
                </a:solidFill>
                <a:cs typeface="Arial"/>
              </a:rPr>
              <a:t>ive</a:t>
            </a:r>
            <a:r>
              <a:rPr lang="en-US" altLang="zh-TW" sz="3200" spc="155" dirty="0">
                <a:solidFill>
                  <a:srgbClr val="008000"/>
                </a:solidFill>
                <a:cs typeface="Arial"/>
              </a:rPr>
              <a:t> </a:t>
            </a:r>
            <a:r>
              <a:rPr lang="en-US" altLang="zh-TW" sz="3200" spc="-10" dirty="0">
                <a:solidFill>
                  <a:srgbClr val="008000"/>
                </a:solidFill>
                <a:cs typeface="Arial"/>
              </a:rPr>
              <a:t>lo</a:t>
            </a:r>
            <a:r>
              <a:rPr lang="en-US" altLang="zh-TW" sz="3200" spc="-25" dirty="0">
                <a:solidFill>
                  <a:srgbClr val="008000"/>
                </a:solidFill>
                <a:cs typeface="Arial"/>
              </a:rPr>
              <a:t>a</a:t>
            </a:r>
            <a:r>
              <a:rPr lang="en-US" altLang="zh-TW" sz="3200" spc="-10" dirty="0">
                <a:solidFill>
                  <a:srgbClr val="008000"/>
                </a:solidFill>
                <a:cs typeface="Arial"/>
              </a:rPr>
              <a:t>d</a:t>
            </a:r>
            <a:r>
              <a:rPr lang="en-US" altLang="zh-TW" sz="3200" spc="-10" dirty="0">
                <a:cs typeface="Arial"/>
              </a:rPr>
              <a:t>,</a:t>
            </a:r>
            <a:r>
              <a:rPr lang="en-US" altLang="zh-TW" sz="3200" spc="170" dirty="0">
                <a:cs typeface="Arial"/>
              </a:rPr>
              <a:t> </a:t>
            </a:r>
            <a:r>
              <a:rPr lang="en-US" altLang="zh-TW" sz="3200" spc="-10" dirty="0" smtClean="0">
                <a:cs typeface="Arial"/>
              </a:rPr>
              <a:t>below</a:t>
            </a:r>
            <a:r>
              <a:rPr lang="en-US" altLang="zh-TW" sz="3200" spc="-5" dirty="0" smtClean="0">
                <a:cs typeface="Arial"/>
              </a:rPr>
              <a:t>,</a:t>
            </a:r>
            <a:r>
              <a:rPr lang="en-US" altLang="zh-TW" sz="3200" spc="165" dirty="0" smtClean="0">
                <a:cs typeface="Arial"/>
              </a:rPr>
              <a:t> </a:t>
            </a:r>
            <a:r>
              <a:rPr lang="en-US" altLang="zh-TW" sz="3200" spc="-5" dirty="0">
                <a:cs typeface="Arial"/>
              </a:rPr>
              <a:t>t</a:t>
            </a:r>
            <a:r>
              <a:rPr lang="en-US" altLang="zh-TW" sz="3200" dirty="0">
                <a:cs typeface="Arial"/>
              </a:rPr>
              <a:t>h</a:t>
            </a:r>
            <a:r>
              <a:rPr lang="en-US" altLang="zh-TW" sz="3200" spc="-10" dirty="0">
                <a:cs typeface="Arial"/>
              </a:rPr>
              <a:t>en</a:t>
            </a:r>
            <a:r>
              <a:rPr lang="en-US" altLang="zh-TW" sz="3200" spc="170" dirty="0">
                <a:cs typeface="Arial"/>
              </a:rPr>
              <a:t> </a:t>
            </a:r>
            <a:r>
              <a:rPr lang="en-US" altLang="zh-TW" sz="3200" spc="-10" dirty="0">
                <a:cs typeface="Arial"/>
              </a:rPr>
              <a:t>the</a:t>
            </a:r>
            <a:r>
              <a:rPr lang="en-US" altLang="zh-TW" sz="3200" spc="170" dirty="0">
                <a:cs typeface="Arial"/>
              </a:rPr>
              <a:t> </a:t>
            </a:r>
            <a:r>
              <a:rPr lang="en-US" altLang="zh-TW" sz="3200" spc="-10" dirty="0">
                <a:solidFill>
                  <a:srgbClr val="0033CC"/>
                </a:solidFill>
                <a:cs typeface="Arial"/>
              </a:rPr>
              <a:t>indu</a:t>
            </a:r>
            <a:r>
              <a:rPr lang="en-US" altLang="zh-TW" sz="3200" spc="-5" dirty="0">
                <a:solidFill>
                  <a:srgbClr val="0033CC"/>
                </a:solidFill>
                <a:cs typeface="Arial"/>
              </a:rPr>
              <a:t>c</a:t>
            </a:r>
            <a:r>
              <a:rPr lang="en-US" altLang="zh-TW" sz="3200" spc="-10" dirty="0">
                <a:solidFill>
                  <a:srgbClr val="0033CC"/>
                </a:solidFill>
                <a:cs typeface="Arial"/>
              </a:rPr>
              <a:t>tance</a:t>
            </a:r>
            <a:r>
              <a:rPr lang="en-US" altLang="zh-TW" sz="3200" spc="165" dirty="0">
                <a:solidFill>
                  <a:srgbClr val="0033CC"/>
                </a:solidFill>
                <a:cs typeface="Arial"/>
              </a:rPr>
              <a:t> </a:t>
            </a:r>
            <a:r>
              <a:rPr lang="en-US" altLang="zh-TW" sz="3200" spc="-10" dirty="0">
                <a:solidFill>
                  <a:srgbClr val="0033CC"/>
                </a:solidFill>
                <a:cs typeface="Arial"/>
              </a:rPr>
              <a:t>has</a:t>
            </a:r>
            <a:r>
              <a:rPr lang="en-US" altLang="zh-TW" sz="3200" spc="170" dirty="0">
                <a:solidFill>
                  <a:srgbClr val="0033CC"/>
                </a:solidFill>
                <a:cs typeface="Arial"/>
              </a:rPr>
              <a:t> </a:t>
            </a:r>
            <a:r>
              <a:rPr lang="en-US" altLang="zh-TW" sz="3200" spc="-10" dirty="0">
                <a:solidFill>
                  <a:srgbClr val="0033CC"/>
                </a:solidFill>
                <a:cs typeface="Arial"/>
              </a:rPr>
              <a:t>an</a:t>
            </a:r>
            <a:r>
              <a:rPr lang="en-US" altLang="zh-TW" sz="3200" spc="170" dirty="0">
                <a:solidFill>
                  <a:srgbClr val="0033CC"/>
                </a:solidFill>
                <a:cs typeface="Arial"/>
              </a:rPr>
              <a:t> </a:t>
            </a:r>
            <a:r>
              <a:rPr lang="en-US" altLang="zh-TW" sz="3200" spc="-10" dirty="0">
                <a:solidFill>
                  <a:srgbClr val="0033CC"/>
                </a:solidFill>
                <a:cs typeface="Arial"/>
              </a:rPr>
              <a:t>averaging</a:t>
            </a:r>
            <a:r>
              <a:rPr lang="en-US" altLang="zh-TW" sz="3200" spc="170" dirty="0">
                <a:solidFill>
                  <a:srgbClr val="0033CC"/>
                </a:solidFill>
                <a:cs typeface="Arial"/>
              </a:rPr>
              <a:t> </a:t>
            </a:r>
            <a:r>
              <a:rPr lang="en-US" altLang="zh-TW" sz="3200" spc="-10" dirty="0">
                <a:solidFill>
                  <a:srgbClr val="0033CC"/>
                </a:solidFill>
                <a:cs typeface="Arial"/>
              </a:rPr>
              <a:t>e</a:t>
            </a:r>
            <a:r>
              <a:rPr lang="en-US" altLang="zh-TW" sz="3200" spc="-30" dirty="0">
                <a:solidFill>
                  <a:srgbClr val="0033CC"/>
                </a:solidFill>
                <a:cs typeface="Arial"/>
              </a:rPr>
              <a:t>f</a:t>
            </a:r>
            <a:r>
              <a:rPr lang="en-US" altLang="zh-TW" sz="3200" spc="-10" dirty="0">
                <a:solidFill>
                  <a:srgbClr val="0033CC"/>
                </a:solidFill>
                <a:cs typeface="Arial"/>
              </a:rPr>
              <a:t>fect</a:t>
            </a:r>
            <a:r>
              <a:rPr lang="en-US" altLang="zh-TW" sz="3200" spc="170" dirty="0">
                <a:cs typeface="Arial"/>
              </a:rPr>
              <a:t> </a:t>
            </a:r>
            <a:r>
              <a:rPr lang="en-US" altLang="zh-TW" sz="3200" spc="-10" dirty="0">
                <a:solidFill>
                  <a:srgbClr val="0033CC"/>
                </a:solidFill>
                <a:cs typeface="Arial"/>
              </a:rPr>
              <a:t>on</a:t>
            </a:r>
            <a:r>
              <a:rPr lang="en-US" altLang="zh-TW" sz="3200" spc="165" dirty="0">
                <a:solidFill>
                  <a:srgbClr val="0033CC"/>
                </a:solidFill>
                <a:cs typeface="Arial"/>
              </a:rPr>
              <a:t> </a:t>
            </a:r>
            <a:r>
              <a:rPr lang="en-US" altLang="zh-TW" sz="3200" spc="-10" dirty="0">
                <a:solidFill>
                  <a:srgbClr val="0033CC"/>
                </a:solidFill>
                <a:cs typeface="Arial"/>
              </a:rPr>
              <a:t>the cu</a:t>
            </a:r>
            <a:r>
              <a:rPr lang="en-US" altLang="zh-TW" sz="3200" spc="-15" dirty="0">
                <a:solidFill>
                  <a:srgbClr val="0033CC"/>
                </a:solidFill>
                <a:cs typeface="Arial"/>
              </a:rPr>
              <a:t>r</a:t>
            </a:r>
            <a:r>
              <a:rPr lang="en-US" altLang="zh-TW" sz="3200" spc="-10" dirty="0">
                <a:solidFill>
                  <a:srgbClr val="0033CC"/>
                </a:solidFill>
                <a:cs typeface="Arial"/>
              </a:rPr>
              <a:t>r</a:t>
            </a:r>
            <a:r>
              <a:rPr lang="en-US" altLang="zh-TW" sz="3200" spc="-15" dirty="0">
                <a:solidFill>
                  <a:srgbClr val="0033CC"/>
                </a:solidFill>
                <a:cs typeface="Arial"/>
              </a:rPr>
              <a:t>e</a:t>
            </a:r>
            <a:r>
              <a:rPr lang="en-US" altLang="zh-TW" sz="3200" spc="-5" dirty="0">
                <a:solidFill>
                  <a:srgbClr val="0033CC"/>
                </a:solidFill>
                <a:cs typeface="Arial"/>
              </a:rPr>
              <a:t>nt</a:t>
            </a:r>
            <a:r>
              <a:rPr lang="en-US" altLang="zh-TW" sz="3200" dirty="0">
                <a:solidFill>
                  <a:srgbClr val="0033CC"/>
                </a:solidFill>
                <a:cs typeface="Arial"/>
              </a:rPr>
              <a:t> </a:t>
            </a:r>
            <a:r>
              <a:rPr lang="en-US" altLang="zh-TW" sz="3200" spc="-25" dirty="0">
                <a:solidFill>
                  <a:srgbClr val="0033CC"/>
                </a:solidFill>
                <a:cs typeface="Arial"/>
              </a:rPr>
              <a:t> </a:t>
            </a:r>
            <a:r>
              <a:rPr lang="en-US" altLang="zh-TW" sz="3200" spc="-10" dirty="0">
                <a:cs typeface="Arial"/>
              </a:rPr>
              <a:t>flo</a:t>
            </a:r>
            <a:r>
              <a:rPr lang="en-US" altLang="zh-TW" sz="3200" spc="-30" dirty="0">
                <a:cs typeface="Arial"/>
              </a:rPr>
              <a:t>w</a:t>
            </a:r>
            <a:r>
              <a:rPr lang="en-US" altLang="zh-TW" sz="3200" spc="-10" dirty="0">
                <a:cs typeface="Arial"/>
              </a:rPr>
              <a:t>ing</a:t>
            </a:r>
            <a:r>
              <a:rPr lang="en-US" altLang="zh-TW" sz="3200" dirty="0">
                <a:cs typeface="Arial"/>
              </a:rPr>
              <a:t> </a:t>
            </a:r>
            <a:r>
              <a:rPr lang="en-US" altLang="zh-TW" sz="3200" spc="-40" dirty="0">
                <a:cs typeface="Arial"/>
              </a:rPr>
              <a:t> </a:t>
            </a:r>
            <a:r>
              <a:rPr lang="en-US" altLang="zh-TW" sz="3200" dirty="0">
                <a:cs typeface="Arial"/>
              </a:rPr>
              <a:t>t</a:t>
            </a:r>
            <a:r>
              <a:rPr lang="en-US" altLang="zh-TW" sz="3200" spc="-10" dirty="0">
                <a:cs typeface="Arial"/>
              </a:rPr>
              <a:t>h</a:t>
            </a:r>
            <a:r>
              <a:rPr lang="en-US" altLang="zh-TW" sz="3200" spc="-15" dirty="0">
                <a:cs typeface="Arial"/>
              </a:rPr>
              <a:t>r</a:t>
            </a:r>
            <a:r>
              <a:rPr lang="en-US" altLang="zh-TW" sz="3200" spc="-10" dirty="0">
                <a:cs typeface="Arial"/>
              </a:rPr>
              <a:t>ough</a:t>
            </a:r>
            <a:r>
              <a:rPr lang="en-US" altLang="zh-TW" sz="3200" dirty="0">
                <a:cs typeface="Arial"/>
              </a:rPr>
              <a:t> </a:t>
            </a:r>
            <a:r>
              <a:rPr lang="en-US" altLang="zh-TW" sz="3200" spc="-40" dirty="0">
                <a:cs typeface="Arial"/>
              </a:rPr>
              <a:t> </a:t>
            </a:r>
            <a:r>
              <a:rPr lang="en-US" altLang="zh-TW" sz="3200" dirty="0">
                <a:cs typeface="Arial"/>
              </a:rPr>
              <a:t>it</a:t>
            </a:r>
            <a:r>
              <a:rPr lang="en-US" altLang="zh-TW" sz="3200" spc="-5" dirty="0">
                <a:cs typeface="Arial"/>
              </a:rPr>
              <a:t>.</a:t>
            </a:r>
            <a:r>
              <a:rPr lang="en-US" altLang="zh-TW" sz="3200" dirty="0">
                <a:cs typeface="Arial"/>
              </a:rPr>
              <a:t> </a:t>
            </a:r>
            <a:r>
              <a:rPr lang="en-US" altLang="zh-TW" sz="3200" spc="-10" dirty="0">
                <a:cs typeface="Arial"/>
              </a:rPr>
              <a:t>T</a:t>
            </a:r>
            <a:r>
              <a:rPr lang="en-US" altLang="zh-TW" sz="3200" spc="-15" dirty="0">
                <a:cs typeface="Arial"/>
              </a:rPr>
              <a:t>h</a:t>
            </a:r>
            <a:r>
              <a:rPr lang="en-US" altLang="zh-TW" sz="3200" spc="-10" dirty="0">
                <a:cs typeface="Arial"/>
              </a:rPr>
              <a:t>is</a:t>
            </a:r>
            <a:r>
              <a:rPr lang="en-US" altLang="zh-TW" sz="3200" dirty="0">
                <a:cs typeface="Arial"/>
              </a:rPr>
              <a:t> i</a:t>
            </a:r>
            <a:r>
              <a:rPr lang="en-US" altLang="zh-TW" sz="3200" spc="-10" dirty="0">
                <a:cs typeface="Arial"/>
              </a:rPr>
              <a:t>s</a:t>
            </a:r>
            <a:r>
              <a:rPr lang="en-US" altLang="zh-TW" sz="3200" dirty="0">
                <a:cs typeface="Arial"/>
              </a:rPr>
              <a:t> </a:t>
            </a:r>
            <a:r>
              <a:rPr lang="en-US" altLang="zh-TW" sz="3200" spc="-10" dirty="0">
                <a:cs typeface="Arial"/>
              </a:rPr>
              <a:t>impo</a:t>
            </a:r>
            <a:r>
              <a:rPr lang="en-US" altLang="zh-TW" sz="3200" spc="-15" dirty="0">
                <a:cs typeface="Arial"/>
              </a:rPr>
              <a:t>r</a:t>
            </a:r>
            <a:r>
              <a:rPr lang="en-US" altLang="zh-TW" sz="3200" spc="-10" dirty="0">
                <a:cs typeface="Arial"/>
              </a:rPr>
              <a:t>ta</a:t>
            </a:r>
            <a:r>
              <a:rPr lang="en-US" altLang="zh-TW" sz="3200" spc="-5" dirty="0">
                <a:cs typeface="Arial"/>
              </a:rPr>
              <a:t>nt,</a:t>
            </a:r>
            <a:r>
              <a:rPr lang="en-US" altLang="zh-TW" sz="3200" dirty="0">
                <a:cs typeface="Arial"/>
              </a:rPr>
              <a:t> </a:t>
            </a:r>
            <a:r>
              <a:rPr lang="en-US" altLang="zh-TW" sz="3200" spc="-15" dirty="0">
                <a:cs typeface="Arial"/>
              </a:rPr>
              <a:t>a</a:t>
            </a:r>
            <a:r>
              <a:rPr lang="en-US" altLang="zh-TW" sz="3200" spc="-10" dirty="0">
                <a:cs typeface="Arial"/>
              </a:rPr>
              <a:t>s</a:t>
            </a:r>
            <a:r>
              <a:rPr lang="en-US" altLang="zh-TW" sz="3200" dirty="0">
                <a:cs typeface="Arial"/>
              </a:rPr>
              <a:t> </a:t>
            </a:r>
            <a:r>
              <a:rPr lang="en-US" altLang="zh-TW" sz="3200" spc="-10" dirty="0">
                <a:cs typeface="Arial"/>
              </a:rPr>
              <a:t> </a:t>
            </a:r>
            <a:r>
              <a:rPr lang="en-US" altLang="zh-TW" sz="3200" spc="-15" dirty="0">
                <a:cs typeface="Arial"/>
              </a:rPr>
              <a:t>th</a:t>
            </a:r>
            <a:r>
              <a:rPr lang="en-US" altLang="zh-TW" sz="3200" spc="-10" dirty="0">
                <a:cs typeface="Arial"/>
              </a:rPr>
              <a:t>e</a:t>
            </a:r>
            <a:r>
              <a:rPr lang="en-US" altLang="zh-TW" sz="3200" dirty="0">
                <a:cs typeface="Arial"/>
              </a:rPr>
              <a:t> </a:t>
            </a:r>
            <a:r>
              <a:rPr lang="en-US" altLang="zh-TW" sz="3200" spc="-30" dirty="0">
                <a:cs typeface="Arial"/>
              </a:rPr>
              <a:t>w</a:t>
            </a:r>
            <a:r>
              <a:rPr lang="en-US" altLang="zh-TW" sz="3200" spc="-10" dirty="0">
                <a:cs typeface="Arial"/>
              </a:rPr>
              <a:t>indings</a:t>
            </a:r>
            <a:r>
              <a:rPr lang="en-US" altLang="zh-TW" sz="3200" dirty="0">
                <a:cs typeface="Arial"/>
              </a:rPr>
              <a:t> </a:t>
            </a:r>
            <a:r>
              <a:rPr lang="en-US" altLang="zh-TW" sz="3200" spc="-15" dirty="0">
                <a:cs typeface="Arial"/>
              </a:rPr>
              <a:t>o</a:t>
            </a:r>
            <a:r>
              <a:rPr lang="en-US" altLang="zh-TW" sz="3200" spc="-5" dirty="0">
                <a:cs typeface="Arial"/>
              </a:rPr>
              <a:t>f</a:t>
            </a:r>
            <a:r>
              <a:rPr lang="en-US" altLang="zh-TW" sz="3200" dirty="0">
                <a:cs typeface="Arial"/>
              </a:rPr>
              <a:t> </a:t>
            </a:r>
            <a:r>
              <a:rPr lang="en-US" altLang="zh-TW" sz="3200" spc="-10" dirty="0">
                <a:cs typeface="Arial"/>
              </a:rPr>
              <a:t>a</a:t>
            </a:r>
            <a:r>
              <a:rPr lang="en-US" altLang="zh-TW" sz="3200" spc="-5" dirty="0">
                <a:cs typeface="Arial"/>
              </a:rPr>
              <a:t>n</a:t>
            </a:r>
            <a:r>
              <a:rPr lang="en-US" altLang="zh-TW" sz="3200" spc="-10" dirty="0">
                <a:cs typeface="Arial"/>
              </a:rPr>
              <a:t>y</a:t>
            </a:r>
            <a:r>
              <a:rPr lang="en-US" altLang="zh-TW" sz="3200" dirty="0">
                <a:cs typeface="Arial"/>
              </a:rPr>
              <a:t> </a:t>
            </a:r>
            <a:r>
              <a:rPr lang="en-US" altLang="zh-TW" sz="3200" spc="-10" dirty="0">
                <a:cs typeface="Arial"/>
              </a:rPr>
              <a:t>mot</a:t>
            </a:r>
            <a:r>
              <a:rPr lang="en-US" altLang="zh-TW" sz="3200" spc="-5" dirty="0">
                <a:cs typeface="Arial"/>
              </a:rPr>
              <a:t>o</a:t>
            </a:r>
            <a:r>
              <a:rPr lang="en-US" altLang="zh-TW" sz="3200" spc="-10" dirty="0">
                <a:cs typeface="Arial"/>
              </a:rPr>
              <a:t>r</a:t>
            </a:r>
            <a:r>
              <a:rPr lang="en-US" altLang="zh-TW" sz="3200" dirty="0">
                <a:cs typeface="Arial"/>
              </a:rPr>
              <a:t> </a:t>
            </a:r>
            <a:r>
              <a:rPr lang="en-US" altLang="zh-TW" sz="3200" spc="-5" dirty="0">
                <a:cs typeface="Arial"/>
              </a:rPr>
              <a:t>a</a:t>
            </a:r>
            <a:r>
              <a:rPr lang="en-US" altLang="zh-TW" sz="3200" spc="-10" dirty="0">
                <a:cs typeface="Arial"/>
              </a:rPr>
              <a:t>re indu</a:t>
            </a:r>
            <a:r>
              <a:rPr lang="en-US" altLang="zh-TW" sz="3200" spc="-5" dirty="0">
                <a:cs typeface="Arial"/>
              </a:rPr>
              <a:t>c</a:t>
            </a:r>
            <a:r>
              <a:rPr lang="en-US" altLang="zh-TW" sz="3200" spc="-10" dirty="0">
                <a:cs typeface="Arial"/>
              </a:rPr>
              <a:t>tive, </a:t>
            </a:r>
            <a:r>
              <a:rPr lang="en-US" altLang="zh-TW" sz="3200" spc="-5" dirty="0">
                <a:cs typeface="Arial"/>
              </a:rPr>
              <a:t>s</a:t>
            </a:r>
            <a:r>
              <a:rPr lang="en-US" altLang="zh-TW" sz="3200" spc="-10" dirty="0">
                <a:cs typeface="Arial"/>
              </a:rPr>
              <a:t>o</a:t>
            </a:r>
            <a:r>
              <a:rPr lang="en-US" altLang="zh-TW" sz="3200" spc="-5" dirty="0">
                <a:cs typeface="Arial"/>
              </a:rPr>
              <a:t> </a:t>
            </a:r>
            <a:r>
              <a:rPr lang="en-US" altLang="zh-TW" sz="3200" spc="-30" dirty="0">
                <a:cs typeface="Arial"/>
              </a:rPr>
              <a:t>w</a:t>
            </a:r>
            <a:r>
              <a:rPr lang="en-US" altLang="zh-TW" sz="3200" spc="-10" dirty="0">
                <a:cs typeface="Arial"/>
              </a:rPr>
              <a:t>e</a:t>
            </a:r>
            <a:r>
              <a:rPr lang="en-US" altLang="zh-TW" sz="3200" spc="10" dirty="0">
                <a:cs typeface="Arial"/>
              </a:rPr>
              <a:t> </a:t>
            </a:r>
            <a:r>
              <a:rPr lang="en-US" altLang="zh-TW" sz="3200" spc="-10" dirty="0">
                <a:cs typeface="Arial"/>
              </a:rPr>
              <a:t>can</a:t>
            </a:r>
            <a:r>
              <a:rPr lang="en-US" altLang="zh-TW" sz="3200" spc="15" dirty="0">
                <a:cs typeface="Arial"/>
              </a:rPr>
              <a:t> </a:t>
            </a:r>
            <a:r>
              <a:rPr lang="en-US" altLang="zh-TW" sz="3200" spc="-10" dirty="0">
                <a:cs typeface="Arial"/>
              </a:rPr>
              <a:t>use</a:t>
            </a:r>
            <a:r>
              <a:rPr lang="en-US" altLang="zh-TW" sz="3200" dirty="0">
                <a:cs typeface="Arial"/>
              </a:rPr>
              <a:t> </a:t>
            </a:r>
            <a:r>
              <a:rPr lang="en-US" altLang="zh-TW" sz="3200" spc="-10" dirty="0">
                <a:cs typeface="Arial"/>
              </a:rPr>
              <a:t>this</a:t>
            </a:r>
            <a:r>
              <a:rPr lang="en-US" altLang="zh-TW" sz="3200" spc="-5" dirty="0">
                <a:cs typeface="Arial"/>
              </a:rPr>
              <a:t> </a:t>
            </a:r>
            <a:r>
              <a:rPr lang="en-US" altLang="zh-TW" sz="3200" spc="-10" dirty="0">
                <a:cs typeface="Arial"/>
              </a:rPr>
              <a:t>technique</a:t>
            </a:r>
            <a:r>
              <a:rPr lang="en-US" altLang="zh-TW" sz="3200" spc="5" dirty="0">
                <a:cs typeface="Arial"/>
              </a:rPr>
              <a:t> </a:t>
            </a:r>
            <a:r>
              <a:rPr lang="en-US" altLang="zh-TW" sz="3200" spc="-10" dirty="0">
                <a:cs typeface="Arial"/>
              </a:rPr>
              <a:t>for</a:t>
            </a:r>
            <a:r>
              <a:rPr lang="en-US" altLang="zh-TW" sz="3200" spc="20" dirty="0">
                <a:cs typeface="Arial"/>
              </a:rPr>
              <a:t> </a:t>
            </a:r>
            <a:r>
              <a:rPr lang="en-US" altLang="zh-TW" sz="3200" spc="-10" dirty="0">
                <a:solidFill>
                  <a:srgbClr val="C00000"/>
                </a:solidFill>
                <a:cs typeface="Arial"/>
              </a:rPr>
              <a:t>motor</a:t>
            </a:r>
            <a:r>
              <a:rPr lang="en-US" altLang="zh-TW" sz="3200" spc="20" dirty="0">
                <a:solidFill>
                  <a:srgbClr val="C00000"/>
                </a:solidFill>
                <a:cs typeface="Arial"/>
              </a:rPr>
              <a:t> </a:t>
            </a:r>
            <a:r>
              <a:rPr lang="en-US" altLang="zh-TW" sz="3200" spc="-10" dirty="0">
                <a:solidFill>
                  <a:srgbClr val="C00000"/>
                </a:solidFill>
                <a:cs typeface="Arial"/>
              </a:rPr>
              <a:t>contro</a:t>
            </a:r>
            <a:r>
              <a:rPr lang="en-US" altLang="zh-TW" sz="3200" dirty="0">
                <a:solidFill>
                  <a:srgbClr val="C00000"/>
                </a:solidFill>
                <a:cs typeface="Arial"/>
              </a:rPr>
              <a:t>l</a:t>
            </a:r>
            <a:r>
              <a:rPr lang="en-US" altLang="zh-TW" sz="3200" spc="-5" dirty="0">
                <a:cs typeface="Arial"/>
              </a:rPr>
              <a:t>.</a:t>
            </a:r>
            <a:endParaRPr lang="en-US" altLang="zh-TW" sz="3200" dirty="0">
              <a:cs typeface="Arial"/>
            </a:endParaRPr>
          </a:p>
          <a:p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85CB0085-87C9-A144-9160-2DA4317B2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21</a:t>
            </a:fld>
            <a:endParaRPr lang="en-US" altLang="zh-TW"/>
          </a:p>
        </p:txBody>
      </p:sp>
      <p:grpSp>
        <p:nvGrpSpPr>
          <p:cNvPr id="5" name="群組 4"/>
          <p:cNvGrpSpPr/>
          <p:nvPr/>
        </p:nvGrpSpPr>
        <p:grpSpPr>
          <a:xfrm>
            <a:off x="2195736" y="4123699"/>
            <a:ext cx="2967138" cy="2452929"/>
            <a:chOff x="4957193" y="2393885"/>
            <a:chExt cx="2967138" cy="2452929"/>
          </a:xfrm>
        </p:grpSpPr>
        <p:sp>
          <p:nvSpPr>
            <p:cNvPr id="6" name="object 2">
              <a:extLst>
                <a:ext uri="{FF2B5EF4-FFF2-40B4-BE49-F238E27FC236}">
                  <a16:creationId xmlns:a16="http://schemas.microsoft.com/office/drawing/2014/main" xmlns="" id="{9E06A854-A05A-264A-837B-AE09EC00E994}"/>
                </a:ext>
              </a:extLst>
            </p:cNvPr>
            <p:cNvSpPr/>
            <p:nvPr/>
          </p:nvSpPr>
          <p:spPr>
            <a:xfrm>
              <a:off x="7567616" y="3687526"/>
              <a:ext cx="107950" cy="92710"/>
            </a:xfrm>
            <a:custGeom>
              <a:avLst/>
              <a:gdLst/>
              <a:ahLst/>
              <a:cxnLst/>
              <a:rect l="l" t="t" r="r" b="b"/>
              <a:pathLst>
                <a:path w="107950" h="92710">
                  <a:moveTo>
                    <a:pt x="0" y="0"/>
                  </a:moveTo>
                  <a:lnTo>
                    <a:pt x="42653" y="8398"/>
                  </a:lnTo>
                  <a:lnTo>
                    <a:pt x="77351" y="31278"/>
                  </a:lnTo>
                  <a:lnTo>
                    <a:pt x="100491" y="65163"/>
                  </a:lnTo>
                  <a:lnTo>
                    <a:pt x="105014" y="78302"/>
                  </a:lnTo>
                  <a:lnTo>
                    <a:pt x="107719" y="92150"/>
                  </a:lnTo>
                </a:path>
              </a:pathLst>
            </a:custGeom>
            <a:ln w="157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3">
              <a:extLst>
                <a:ext uri="{FF2B5EF4-FFF2-40B4-BE49-F238E27FC236}">
                  <a16:creationId xmlns:a16="http://schemas.microsoft.com/office/drawing/2014/main" xmlns="" id="{6337E6CB-EAE4-DA41-9E2C-1488FC987C32}"/>
                </a:ext>
              </a:extLst>
            </p:cNvPr>
            <p:cNvSpPr/>
            <p:nvPr/>
          </p:nvSpPr>
          <p:spPr>
            <a:xfrm>
              <a:off x="7580687" y="3792224"/>
              <a:ext cx="95885" cy="104139"/>
            </a:xfrm>
            <a:custGeom>
              <a:avLst/>
              <a:gdLst/>
              <a:ahLst/>
              <a:cxnLst/>
              <a:rect l="l" t="t" r="r" b="b"/>
              <a:pathLst>
                <a:path w="95884" h="104139">
                  <a:moveTo>
                    <a:pt x="95418" y="0"/>
                  </a:moveTo>
                  <a:lnTo>
                    <a:pt x="86722" y="41192"/>
                  </a:lnTo>
                  <a:lnTo>
                    <a:pt x="63032" y="74697"/>
                  </a:lnTo>
                  <a:lnTo>
                    <a:pt x="27946" y="97048"/>
                  </a:lnTo>
                  <a:lnTo>
                    <a:pt x="14339" y="101420"/>
                  </a:lnTo>
                  <a:lnTo>
                    <a:pt x="0" y="104039"/>
                  </a:lnTo>
                </a:path>
              </a:pathLst>
            </a:custGeom>
            <a:ln w="158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4">
              <a:extLst>
                <a:ext uri="{FF2B5EF4-FFF2-40B4-BE49-F238E27FC236}">
                  <a16:creationId xmlns:a16="http://schemas.microsoft.com/office/drawing/2014/main" xmlns="" id="{7B67B979-ABF1-2B46-899A-BEB0D56BD0BA}"/>
                </a:ext>
              </a:extLst>
            </p:cNvPr>
            <p:cNvSpPr/>
            <p:nvPr/>
          </p:nvSpPr>
          <p:spPr>
            <a:xfrm>
              <a:off x="7567616" y="3894439"/>
              <a:ext cx="107950" cy="92710"/>
            </a:xfrm>
            <a:custGeom>
              <a:avLst/>
              <a:gdLst/>
              <a:ahLst/>
              <a:cxnLst/>
              <a:rect l="l" t="t" r="r" b="b"/>
              <a:pathLst>
                <a:path w="107950" h="92710">
                  <a:moveTo>
                    <a:pt x="0" y="0"/>
                  </a:moveTo>
                  <a:lnTo>
                    <a:pt x="42644" y="8400"/>
                  </a:lnTo>
                  <a:lnTo>
                    <a:pt x="77337" y="31283"/>
                  </a:lnTo>
                  <a:lnTo>
                    <a:pt x="100480" y="65171"/>
                  </a:lnTo>
                  <a:lnTo>
                    <a:pt x="105005" y="78312"/>
                  </a:lnTo>
                  <a:lnTo>
                    <a:pt x="107714" y="92160"/>
                  </a:lnTo>
                </a:path>
              </a:pathLst>
            </a:custGeom>
            <a:ln w="157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xmlns="" id="{866B9337-FEBC-C347-8D4A-2A1098F9BB5C}"/>
                </a:ext>
              </a:extLst>
            </p:cNvPr>
            <p:cNvSpPr/>
            <p:nvPr/>
          </p:nvSpPr>
          <p:spPr>
            <a:xfrm>
              <a:off x="7580648" y="3999189"/>
              <a:ext cx="95885" cy="104139"/>
            </a:xfrm>
            <a:custGeom>
              <a:avLst/>
              <a:gdLst/>
              <a:ahLst/>
              <a:cxnLst/>
              <a:rect l="l" t="t" r="r" b="b"/>
              <a:pathLst>
                <a:path w="95884" h="104139">
                  <a:moveTo>
                    <a:pt x="95456" y="0"/>
                  </a:moveTo>
                  <a:lnTo>
                    <a:pt x="86756" y="41170"/>
                  </a:lnTo>
                  <a:lnTo>
                    <a:pt x="63056" y="74665"/>
                  </a:lnTo>
                  <a:lnTo>
                    <a:pt x="27956" y="97008"/>
                  </a:lnTo>
                  <a:lnTo>
                    <a:pt x="14344" y="101377"/>
                  </a:lnTo>
                  <a:lnTo>
                    <a:pt x="0" y="103991"/>
                  </a:lnTo>
                </a:path>
              </a:pathLst>
            </a:custGeom>
            <a:ln w="158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xmlns="" id="{1F15C30D-5990-804F-AA7B-27B883374F3D}"/>
                </a:ext>
              </a:extLst>
            </p:cNvPr>
            <p:cNvSpPr/>
            <p:nvPr/>
          </p:nvSpPr>
          <p:spPr>
            <a:xfrm>
              <a:off x="7567616" y="4102646"/>
              <a:ext cx="106680" cy="93345"/>
            </a:xfrm>
            <a:custGeom>
              <a:avLst/>
              <a:gdLst/>
              <a:ahLst/>
              <a:cxnLst/>
              <a:rect l="l" t="t" r="r" b="b"/>
              <a:pathLst>
                <a:path w="106679" h="93345">
                  <a:moveTo>
                    <a:pt x="0" y="0"/>
                  </a:moveTo>
                  <a:lnTo>
                    <a:pt x="42262" y="8463"/>
                  </a:lnTo>
                  <a:lnTo>
                    <a:pt x="76637" y="31520"/>
                  </a:lnTo>
                  <a:lnTo>
                    <a:pt x="99489" y="65670"/>
                  </a:lnTo>
                  <a:lnTo>
                    <a:pt x="103917" y="78914"/>
                  </a:lnTo>
                  <a:lnTo>
                    <a:pt x="106525" y="92872"/>
                  </a:lnTo>
                </a:path>
              </a:pathLst>
            </a:custGeom>
            <a:ln w="157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xmlns="" id="{8D5A8583-C9B4-ED4E-93A1-B705318FB4BC}"/>
                </a:ext>
              </a:extLst>
            </p:cNvPr>
            <p:cNvSpPr/>
            <p:nvPr/>
          </p:nvSpPr>
          <p:spPr>
            <a:xfrm>
              <a:off x="7580641" y="4206093"/>
              <a:ext cx="95885" cy="105410"/>
            </a:xfrm>
            <a:custGeom>
              <a:avLst/>
              <a:gdLst/>
              <a:ahLst/>
              <a:cxnLst/>
              <a:rect l="l" t="t" r="r" b="b"/>
              <a:pathLst>
                <a:path w="95884" h="105410">
                  <a:moveTo>
                    <a:pt x="95464" y="0"/>
                  </a:moveTo>
                  <a:lnTo>
                    <a:pt x="95464" y="444"/>
                  </a:lnTo>
                  <a:lnTo>
                    <a:pt x="95464" y="879"/>
                  </a:lnTo>
                  <a:lnTo>
                    <a:pt x="95464" y="1313"/>
                  </a:lnTo>
                  <a:lnTo>
                    <a:pt x="94453" y="15674"/>
                  </a:lnTo>
                  <a:lnTo>
                    <a:pt x="80352" y="54669"/>
                  </a:lnTo>
                  <a:lnTo>
                    <a:pt x="52449" y="84831"/>
                  </a:lnTo>
                  <a:lnTo>
                    <a:pt x="14345" y="102682"/>
                  </a:lnTo>
                  <a:lnTo>
                    <a:pt x="0" y="105296"/>
                  </a:lnTo>
                </a:path>
              </a:pathLst>
            </a:custGeom>
            <a:ln w="158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8">
              <a:extLst>
                <a:ext uri="{FF2B5EF4-FFF2-40B4-BE49-F238E27FC236}">
                  <a16:creationId xmlns:a16="http://schemas.microsoft.com/office/drawing/2014/main" xmlns="" id="{FB091D5E-7A7F-2C4C-9D41-29AF686FE779}"/>
                </a:ext>
              </a:extLst>
            </p:cNvPr>
            <p:cNvSpPr/>
            <p:nvPr/>
          </p:nvSpPr>
          <p:spPr>
            <a:xfrm>
              <a:off x="7567616" y="4309560"/>
              <a:ext cx="107950" cy="92710"/>
            </a:xfrm>
            <a:custGeom>
              <a:avLst/>
              <a:gdLst/>
              <a:ahLst/>
              <a:cxnLst/>
              <a:rect l="l" t="t" r="r" b="b"/>
              <a:pathLst>
                <a:path w="107950" h="92710">
                  <a:moveTo>
                    <a:pt x="0" y="0"/>
                  </a:moveTo>
                  <a:lnTo>
                    <a:pt x="42644" y="8400"/>
                  </a:lnTo>
                  <a:lnTo>
                    <a:pt x="77337" y="31283"/>
                  </a:lnTo>
                  <a:lnTo>
                    <a:pt x="100480" y="65171"/>
                  </a:lnTo>
                  <a:lnTo>
                    <a:pt x="105005" y="78312"/>
                  </a:lnTo>
                  <a:lnTo>
                    <a:pt x="107714" y="92160"/>
                  </a:lnTo>
                </a:path>
              </a:pathLst>
            </a:custGeom>
            <a:ln w="157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9">
              <a:extLst>
                <a:ext uri="{FF2B5EF4-FFF2-40B4-BE49-F238E27FC236}">
                  <a16:creationId xmlns:a16="http://schemas.microsoft.com/office/drawing/2014/main" xmlns="" id="{58F37613-2712-C646-8EC5-45796ECB8C89}"/>
                </a:ext>
              </a:extLst>
            </p:cNvPr>
            <p:cNvSpPr/>
            <p:nvPr/>
          </p:nvSpPr>
          <p:spPr>
            <a:xfrm>
              <a:off x="7580648" y="4414310"/>
              <a:ext cx="95885" cy="104139"/>
            </a:xfrm>
            <a:custGeom>
              <a:avLst/>
              <a:gdLst/>
              <a:ahLst/>
              <a:cxnLst/>
              <a:rect l="l" t="t" r="r" b="b"/>
              <a:pathLst>
                <a:path w="95884" h="104139">
                  <a:moveTo>
                    <a:pt x="95456" y="0"/>
                  </a:moveTo>
                  <a:lnTo>
                    <a:pt x="86756" y="41170"/>
                  </a:lnTo>
                  <a:lnTo>
                    <a:pt x="63056" y="74665"/>
                  </a:lnTo>
                  <a:lnTo>
                    <a:pt x="27956" y="97008"/>
                  </a:lnTo>
                  <a:lnTo>
                    <a:pt x="14344" y="101377"/>
                  </a:lnTo>
                  <a:lnTo>
                    <a:pt x="0" y="103991"/>
                  </a:lnTo>
                </a:path>
              </a:pathLst>
            </a:custGeom>
            <a:ln w="158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0">
              <a:extLst>
                <a:ext uri="{FF2B5EF4-FFF2-40B4-BE49-F238E27FC236}">
                  <a16:creationId xmlns:a16="http://schemas.microsoft.com/office/drawing/2014/main" xmlns="" id="{77BED6BA-6D2E-EA4E-8D83-E5F1F634B988}"/>
                </a:ext>
              </a:extLst>
            </p:cNvPr>
            <p:cNvSpPr/>
            <p:nvPr/>
          </p:nvSpPr>
          <p:spPr>
            <a:xfrm>
              <a:off x="7564935" y="2748655"/>
              <a:ext cx="3175" cy="205740"/>
            </a:xfrm>
            <a:custGeom>
              <a:avLst/>
              <a:gdLst/>
              <a:ahLst/>
              <a:cxnLst/>
              <a:rect l="l" t="t" r="r" b="b"/>
              <a:pathLst>
                <a:path w="3175" h="205739">
                  <a:moveTo>
                    <a:pt x="0" y="205568"/>
                  </a:moveTo>
                  <a:lnTo>
                    <a:pt x="2680" y="0"/>
                  </a:lnTo>
                </a:path>
              </a:pathLst>
            </a:custGeom>
            <a:ln w="16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1">
              <a:extLst>
                <a:ext uri="{FF2B5EF4-FFF2-40B4-BE49-F238E27FC236}">
                  <a16:creationId xmlns:a16="http://schemas.microsoft.com/office/drawing/2014/main" xmlns="" id="{3F636EDB-08F4-6A4A-92D6-B561E833AC9A}"/>
                </a:ext>
              </a:extLst>
            </p:cNvPr>
            <p:cNvSpPr/>
            <p:nvPr/>
          </p:nvSpPr>
          <p:spPr>
            <a:xfrm>
              <a:off x="7566276" y="4517767"/>
              <a:ext cx="0" cy="304165"/>
            </a:xfrm>
            <a:custGeom>
              <a:avLst/>
              <a:gdLst/>
              <a:ahLst/>
              <a:cxnLst/>
              <a:rect l="l" t="t" r="r" b="b"/>
              <a:pathLst>
                <a:path h="304164">
                  <a:moveTo>
                    <a:pt x="0" y="0"/>
                  </a:moveTo>
                  <a:lnTo>
                    <a:pt x="0" y="303903"/>
                  </a:lnTo>
                </a:path>
              </a:pathLst>
            </a:custGeom>
            <a:ln w="16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2">
              <a:extLst>
                <a:ext uri="{FF2B5EF4-FFF2-40B4-BE49-F238E27FC236}">
                  <a16:creationId xmlns:a16="http://schemas.microsoft.com/office/drawing/2014/main" xmlns="" id="{AB28D009-7BFA-D141-9541-A8FAA3899449}"/>
                </a:ext>
              </a:extLst>
            </p:cNvPr>
            <p:cNvSpPr/>
            <p:nvPr/>
          </p:nvSpPr>
          <p:spPr>
            <a:xfrm>
              <a:off x="5418173" y="2748656"/>
              <a:ext cx="805815" cy="0"/>
            </a:xfrm>
            <a:custGeom>
              <a:avLst/>
              <a:gdLst/>
              <a:ahLst/>
              <a:cxnLst/>
              <a:rect l="l" t="t" r="r" b="b"/>
              <a:pathLst>
                <a:path w="805814">
                  <a:moveTo>
                    <a:pt x="0" y="0"/>
                  </a:moveTo>
                  <a:lnTo>
                    <a:pt x="805324" y="0"/>
                  </a:lnTo>
                </a:path>
              </a:pathLst>
            </a:custGeom>
            <a:ln w="155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3">
              <a:extLst>
                <a:ext uri="{FF2B5EF4-FFF2-40B4-BE49-F238E27FC236}">
                  <a16:creationId xmlns:a16="http://schemas.microsoft.com/office/drawing/2014/main" xmlns="" id="{2B8ED439-4231-914A-B2DF-2869E2628C14}"/>
                </a:ext>
              </a:extLst>
            </p:cNvPr>
            <p:cNvSpPr/>
            <p:nvPr/>
          </p:nvSpPr>
          <p:spPr>
            <a:xfrm>
              <a:off x="7450978" y="2947810"/>
              <a:ext cx="229235" cy="533400"/>
            </a:xfrm>
            <a:custGeom>
              <a:avLst/>
              <a:gdLst/>
              <a:ahLst/>
              <a:cxnLst/>
              <a:rect l="l" t="t" r="r" b="b"/>
              <a:pathLst>
                <a:path w="229234" h="533400">
                  <a:moveTo>
                    <a:pt x="229201" y="0"/>
                  </a:moveTo>
                  <a:lnTo>
                    <a:pt x="0" y="0"/>
                  </a:lnTo>
                  <a:lnTo>
                    <a:pt x="0" y="532802"/>
                  </a:lnTo>
                  <a:lnTo>
                    <a:pt x="229201" y="532802"/>
                  </a:lnTo>
                  <a:lnTo>
                    <a:pt x="229201" y="525043"/>
                  </a:lnTo>
                  <a:lnTo>
                    <a:pt x="16080" y="525043"/>
                  </a:lnTo>
                  <a:lnTo>
                    <a:pt x="8040" y="517283"/>
                  </a:lnTo>
                  <a:lnTo>
                    <a:pt x="16080" y="517283"/>
                  </a:lnTo>
                  <a:lnTo>
                    <a:pt x="16080" y="15518"/>
                  </a:lnTo>
                  <a:lnTo>
                    <a:pt x="8040" y="15518"/>
                  </a:lnTo>
                  <a:lnTo>
                    <a:pt x="16080" y="7759"/>
                  </a:lnTo>
                  <a:lnTo>
                    <a:pt x="229201" y="7759"/>
                  </a:lnTo>
                  <a:lnTo>
                    <a:pt x="229201" y="0"/>
                  </a:lnTo>
                  <a:close/>
                </a:path>
                <a:path w="229234" h="533400">
                  <a:moveTo>
                    <a:pt x="16080" y="517283"/>
                  </a:moveTo>
                  <a:lnTo>
                    <a:pt x="8040" y="517283"/>
                  </a:lnTo>
                  <a:lnTo>
                    <a:pt x="16080" y="525043"/>
                  </a:lnTo>
                  <a:lnTo>
                    <a:pt x="16080" y="517283"/>
                  </a:lnTo>
                  <a:close/>
                </a:path>
                <a:path w="229234" h="533400">
                  <a:moveTo>
                    <a:pt x="213120" y="517283"/>
                  </a:moveTo>
                  <a:lnTo>
                    <a:pt x="16080" y="517283"/>
                  </a:lnTo>
                  <a:lnTo>
                    <a:pt x="16080" y="525043"/>
                  </a:lnTo>
                  <a:lnTo>
                    <a:pt x="213120" y="525043"/>
                  </a:lnTo>
                  <a:lnTo>
                    <a:pt x="213120" y="517283"/>
                  </a:lnTo>
                  <a:close/>
                </a:path>
                <a:path w="229234" h="533400">
                  <a:moveTo>
                    <a:pt x="213120" y="7759"/>
                  </a:moveTo>
                  <a:lnTo>
                    <a:pt x="213120" y="525043"/>
                  </a:lnTo>
                  <a:lnTo>
                    <a:pt x="221160" y="517283"/>
                  </a:lnTo>
                  <a:lnTo>
                    <a:pt x="229201" y="517283"/>
                  </a:lnTo>
                  <a:lnTo>
                    <a:pt x="229201" y="15518"/>
                  </a:lnTo>
                  <a:lnTo>
                    <a:pt x="221160" y="15518"/>
                  </a:lnTo>
                  <a:lnTo>
                    <a:pt x="213120" y="7759"/>
                  </a:lnTo>
                  <a:close/>
                </a:path>
                <a:path w="229234" h="533400">
                  <a:moveTo>
                    <a:pt x="229201" y="517283"/>
                  </a:moveTo>
                  <a:lnTo>
                    <a:pt x="221160" y="517283"/>
                  </a:lnTo>
                  <a:lnTo>
                    <a:pt x="213120" y="525043"/>
                  </a:lnTo>
                  <a:lnTo>
                    <a:pt x="229201" y="525043"/>
                  </a:lnTo>
                  <a:lnTo>
                    <a:pt x="229201" y="517283"/>
                  </a:lnTo>
                  <a:close/>
                </a:path>
                <a:path w="229234" h="533400">
                  <a:moveTo>
                    <a:pt x="16080" y="7759"/>
                  </a:moveTo>
                  <a:lnTo>
                    <a:pt x="8040" y="15518"/>
                  </a:lnTo>
                  <a:lnTo>
                    <a:pt x="16080" y="15518"/>
                  </a:lnTo>
                  <a:lnTo>
                    <a:pt x="16080" y="7759"/>
                  </a:lnTo>
                  <a:close/>
                </a:path>
                <a:path w="229234" h="533400">
                  <a:moveTo>
                    <a:pt x="213120" y="7759"/>
                  </a:moveTo>
                  <a:lnTo>
                    <a:pt x="16080" y="7759"/>
                  </a:lnTo>
                  <a:lnTo>
                    <a:pt x="16080" y="15518"/>
                  </a:lnTo>
                  <a:lnTo>
                    <a:pt x="213120" y="15518"/>
                  </a:lnTo>
                  <a:lnTo>
                    <a:pt x="213120" y="7759"/>
                  </a:lnTo>
                  <a:close/>
                </a:path>
                <a:path w="229234" h="533400">
                  <a:moveTo>
                    <a:pt x="229201" y="7759"/>
                  </a:moveTo>
                  <a:lnTo>
                    <a:pt x="213120" y="7759"/>
                  </a:lnTo>
                  <a:lnTo>
                    <a:pt x="221160" y="15518"/>
                  </a:lnTo>
                  <a:lnTo>
                    <a:pt x="229201" y="15518"/>
                  </a:lnTo>
                  <a:lnTo>
                    <a:pt x="229201" y="77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4">
              <a:extLst>
                <a:ext uri="{FF2B5EF4-FFF2-40B4-BE49-F238E27FC236}">
                  <a16:creationId xmlns:a16="http://schemas.microsoft.com/office/drawing/2014/main" xmlns="" id="{AC7111A2-BA15-034B-85F2-D6C563F56990}"/>
                </a:ext>
              </a:extLst>
            </p:cNvPr>
            <p:cNvSpPr/>
            <p:nvPr/>
          </p:nvSpPr>
          <p:spPr>
            <a:xfrm>
              <a:off x="7567616" y="3474094"/>
              <a:ext cx="0" cy="207010"/>
            </a:xfrm>
            <a:custGeom>
              <a:avLst/>
              <a:gdLst/>
              <a:ahLst/>
              <a:cxnLst/>
              <a:rect l="l" t="t" r="r" b="b"/>
              <a:pathLst>
                <a:path h="207010">
                  <a:moveTo>
                    <a:pt x="0" y="0"/>
                  </a:moveTo>
                  <a:lnTo>
                    <a:pt x="0" y="206913"/>
                  </a:lnTo>
                </a:path>
              </a:pathLst>
            </a:custGeom>
            <a:ln w="16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5">
              <a:extLst>
                <a:ext uri="{FF2B5EF4-FFF2-40B4-BE49-F238E27FC236}">
                  <a16:creationId xmlns:a16="http://schemas.microsoft.com/office/drawing/2014/main" xmlns="" id="{D9DB2A42-12AC-0F4B-86DE-C7287805EC65}"/>
                </a:ext>
              </a:extLst>
            </p:cNvPr>
            <p:cNvSpPr/>
            <p:nvPr/>
          </p:nvSpPr>
          <p:spPr>
            <a:xfrm>
              <a:off x="6385696" y="2747983"/>
              <a:ext cx="1179830" cy="0"/>
            </a:xfrm>
            <a:custGeom>
              <a:avLst/>
              <a:gdLst/>
              <a:ahLst/>
              <a:cxnLst/>
              <a:rect l="l" t="t" r="r" b="b"/>
              <a:pathLst>
                <a:path w="1179829">
                  <a:moveTo>
                    <a:pt x="0" y="0"/>
                  </a:moveTo>
                  <a:lnTo>
                    <a:pt x="1179239" y="0"/>
                  </a:lnTo>
                </a:path>
              </a:pathLst>
            </a:custGeom>
            <a:ln w="155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6">
              <a:extLst>
                <a:ext uri="{FF2B5EF4-FFF2-40B4-BE49-F238E27FC236}">
                  <a16:creationId xmlns:a16="http://schemas.microsoft.com/office/drawing/2014/main" xmlns="" id="{85784825-0947-EB43-8781-4931A352FB70}"/>
                </a:ext>
              </a:extLst>
            </p:cNvPr>
            <p:cNvSpPr/>
            <p:nvPr/>
          </p:nvSpPr>
          <p:spPr>
            <a:xfrm>
              <a:off x="6385696" y="2696927"/>
              <a:ext cx="53975" cy="52069"/>
            </a:xfrm>
            <a:custGeom>
              <a:avLst/>
              <a:gdLst/>
              <a:ahLst/>
              <a:cxnLst/>
              <a:rect l="l" t="t" r="r" b="b"/>
              <a:pathLst>
                <a:path w="53975" h="52070">
                  <a:moveTo>
                    <a:pt x="0" y="51728"/>
                  </a:moveTo>
                  <a:lnTo>
                    <a:pt x="53601" y="0"/>
                  </a:lnTo>
                </a:path>
              </a:pathLst>
            </a:custGeom>
            <a:ln w="157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7">
              <a:extLst>
                <a:ext uri="{FF2B5EF4-FFF2-40B4-BE49-F238E27FC236}">
                  <a16:creationId xmlns:a16="http://schemas.microsoft.com/office/drawing/2014/main" xmlns="" id="{B686B93F-2517-0D4D-A1A1-C1954AFDFF08}"/>
                </a:ext>
              </a:extLst>
            </p:cNvPr>
            <p:cNvSpPr/>
            <p:nvPr/>
          </p:nvSpPr>
          <p:spPr>
            <a:xfrm>
              <a:off x="6439298" y="2696927"/>
              <a:ext cx="53975" cy="52069"/>
            </a:xfrm>
            <a:custGeom>
              <a:avLst/>
              <a:gdLst/>
              <a:ahLst/>
              <a:cxnLst/>
              <a:rect l="l" t="t" r="r" b="b"/>
              <a:pathLst>
                <a:path w="53975" h="52070">
                  <a:moveTo>
                    <a:pt x="0" y="0"/>
                  </a:moveTo>
                  <a:lnTo>
                    <a:pt x="53601" y="51728"/>
                  </a:lnTo>
                </a:path>
              </a:pathLst>
            </a:custGeom>
            <a:ln w="157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8">
              <a:extLst>
                <a:ext uri="{FF2B5EF4-FFF2-40B4-BE49-F238E27FC236}">
                  <a16:creationId xmlns:a16="http://schemas.microsoft.com/office/drawing/2014/main" xmlns="" id="{6096CAF5-7B0E-4044-ACF5-F2F54A8B9C5C}"/>
                </a:ext>
              </a:extLst>
            </p:cNvPr>
            <p:cNvSpPr/>
            <p:nvPr/>
          </p:nvSpPr>
          <p:spPr>
            <a:xfrm>
              <a:off x="6223497" y="2643854"/>
              <a:ext cx="215900" cy="105410"/>
            </a:xfrm>
            <a:custGeom>
              <a:avLst/>
              <a:gdLst/>
              <a:ahLst/>
              <a:cxnLst/>
              <a:rect l="l" t="t" r="r" b="b"/>
              <a:pathLst>
                <a:path w="215900" h="105410">
                  <a:moveTo>
                    <a:pt x="0" y="104801"/>
                  </a:moveTo>
                  <a:lnTo>
                    <a:pt x="215800" y="0"/>
                  </a:lnTo>
                </a:path>
              </a:pathLst>
            </a:custGeom>
            <a:ln w="156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9">
              <a:extLst>
                <a:ext uri="{FF2B5EF4-FFF2-40B4-BE49-F238E27FC236}">
                  <a16:creationId xmlns:a16="http://schemas.microsoft.com/office/drawing/2014/main" xmlns="" id="{0360BCBE-0D00-5A43-BA13-3B6A61FADB56}"/>
                </a:ext>
              </a:extLst>
            </p:cNvPr>
            <p:cNvSpPr/>
            <p:nvPr/>
          </p:nvSpPr>
          <p:spPr>
            <a:xfrm>
              <a:off x="5375292" y="4817790"/>
              <a:ext cx="2200910" cy="0"/>
            </a:xfrm>
            <a:custGeom>
              <a:avLst/>
              <a:gdLst/>
              <a:ahLst/>
              <a:cxnLst/>
              <a:rect l="l" t="t" r="r" b="b"/>
              <a:pathLst>
                <a:path w="2200909">
                  <a:moveTo>
                    <a:pt x="0" y="0"/>
                  </a:moveTo>
                  <a:lnTo>
                    <a:pt x="2200364" y="0"/>
                  </a:lnTo>
                </a:path>
              </a:pathLst>
            </a:custGeom>
            <a:ln w="155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0">
              <a:extLst>
                <a:ext uri="{FF2B5EF4-FFF2-40B4-BE49-F238E27FC236}">
                  <a16:creationId xmlns:a16="http://schemas.microsoft.com/office/drawing/2014/main" xmlns="" id="{6A84BA9E-E735-FD41-9BCB-B3619A273BB7}"/>
                </a:ext>
              </a:extLst>
            </p:cNvPr>
            <p:cNvSpPr/>
            <p:nvPr/>
          </p:nvSpPr>
          <p:spPr>
            <a:xfrm>
              <a:off x="7567616" y="4666485"/>
              <a:ext cx="53975" cy="52069"/>
            </a:xfrm>
            <a:custGeom>
              <a:avLst/>
              <a:gdLst/>
              <a:ahLst/>
              <a:cxnLst/>
              <a:rect l="l" t="t" r="r" b="b"/>
              <a:pathLst>
                <a:path w="53975" h="52070">
                  <a:moveTo>
                    <a:pt x="0" y="51728"/>
                  </a:moveTo>
                  <a:lnTo>
                    <a:pt x="53601" y="0"/>
                  </a:lnTo>
                </a:path>
              </a:pathLst>
            </a:custGeom>
            <a:ln w="157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1">
              <a:extLst>
                <a:ext uri="{FF2B5EF4-FFF2-40B4-BE49-F238E27FC236}">
                  <a16:creationId xmlns:a16="http://schemas.microsoft.com/office/drawing/2014/main" xmlns="" id="{ABBCB45D-EDDD-034A-97DB-7A34BBB59036}"/>
                </a:ext>
              </a:extLst>
            </p:cNvPr>
            <p:cNvSpPr/>
            <p:nvPr/>
          </p:nvSpPr>
          <p:spPr>
            <a:xfrm>
              <a:off x="7512620" y="4666485"/>
              <a:ext cx="55244" cy="52069"/>
            </a:xfrm>
            <a:custGeom>
              <a:avLst/>
              <a:gdLst/>
              <a:ahLst/>
              <a:cxnLst/>
              <a:rect l="l" t="t" r="r" b="b"/>
              <a:pathLst>
                <a:path w="55245" h="52070">
                  <a:moveTo>
                    <a:pt x="54995" y="51728"/>
                  </a:moveTo>
                  <a:lnTo>
                    <a:pt x="0" y="0"/>
                  </a:lnTo>
                </a:path>
              </a:pathLst>
            </a:custGeom>
            <a:ln w="157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2">
              <a:extLst>
                <a:ext uri="{FF2B5EF4-FFF2-40B4-BE49-F238E27FC236}">
                  <a16:creationId xmlns:a16="http://schemas.microsoft.com/office/drawing/2014/main" xmlns="" id="{EC538FC2-C8CD-AD42-B136-80D31827EA51}"/>
                </a:ext>
              </a:extLst>
            </p:cNvPr>
            <p:cNvSpPr/>
            <p:nvPr/>
          </p:nvSpPr>
          <p:spPr>
            <a:xfrm>
              <a:off x="6707307" y="3576310"/>
              <a:ext cx="160020" cy="156845"/>
            </a:xfrm>
            <a:custGeom>
              <a:avLst/>
              <a:gdLst/>
              <a:ahLst/>
              <a:cxnLst/>
              <a:rect l="l" t="t" r="r" b="b"/>
              <a:pathLst>
                <a:path w="160020" h="156845">
                  <a:moveTo>
                    <a:pt x="0" y="156426"/>
                  </a:moveTo>
                  <a:lnTo>
                    <a:pt x="159411" y="0"/>
                  </a:lnTo>
                </a:path>
              </a:pathLst>
            </a:custGeom>
            <a:ln w="157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3">
              <a:extLst>
                <a:ext uri="{FF2B5EF4-FFF2-40B4-BE49-F238E27FC236}">
                  <a16:creationId xmlns:a16="http://schemas.microsoft.com/office/drawing/2014/main" xmlns="" id="{C45BBAEB-D193-A544-B113-698ADDE26107}"/>
                </a:ext>
              </a:extLst>
            </p:cNvPr>
            <p:cNvSpPr/>
            <p:nvPr/>
          </p:nvSpPr>
          <p:spPr>
            <a:xfrm>
              <a:off x="6707307" y="3732736"/>
              <a:ext cx="320675" cy="0"/>
            </a:xfrm>
            <a:custGeom>
              <a:avLst/>
              <a:gdLst/>
              <a:ahLst/>
              <a:cxnLst/>
              <a:rect l="l" t="t" r="r" b="b"/>
              <a:pathLst>
                <a:path w="320675">
                  <a:moveTo>
                    <a:pt x="0" y="0"/>
                  </a:moveTo>
                  <a:lnTo>
                    <a:pt x="320217" y="0"/>
                  </a:lnTo>
                </a:path>
              </a:pathLst>
            </a:custGeom>
            <a:ln w="155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4">
              <a:extLst>
                <a:ext uri="{FF2B5EF4-FFF2-40B4-BE49-F238E27FC236}">
                  <a16:creationId xmlns:a16="http://schemas.microsoft.com/office/drawing/2014/main" xmlns="" id="{D8D4CDE7-A337-8549-ACA4-7B3A597FA5BC}"/>
                </a:ext>
              </a:extLst>
            </p:cNvPr>
            <p:cNvSpPr/>
            <p:nvPr/>
          </p:nvSpPr>
          <p:spPr>
            <a:xfrm>
              <a:off x="6868112" y="3577551"/>
              <a:ext cx="160020" cy="155575"/>
            </a:xfrm>
            <a:custGeom>
              <a:avLst/>
              <a:gdLst/>
              <a:ahLst/>
              <a:cxnLst/>
              <a:rect l="l" t="t" r="r" b="b"/>
              <a:pathLst>
                <a:path w="160020" h="155575">
                  <a:moveTo>
                    <a:pt x="0" y="0"/>
                  </a:moveTo>
                  <a:lnTo>
                    <a:pt x="159411" y="155185"/>
                  </a:lnTo>
                </a:path>
              </a:pathLst>
            </a:custGeom>
            <a:ln w="157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5">
              <a:extLst>
                <a:ext uri="{FF2B5EF4-FFF2-40B4-BE49-F238E27FC236}">
                  <a16:creationId xmlns:a16="http://schemas.microsoft.com/office/drawing/2014/main" xmlns="" id="{5FBF9545-9F66-B444-984C-9453D4F585D4}"/>
                </a:ext>
              </a:extLst>
            </p:cNvPr>
            <p:cNvSpPr/>
            <p:nvPr/>
          </p:nvSpPr>
          <p:spPr>
            <a:xfrm>
              <a:off x="6707307" y="3576931"/>
              <a:ext cx="320675" cy="0"/>
            </a:xfrm>
            <a:custGeom>
              <a:avLst/>
              <a:gdLst/>
              <a:ahLst/>
              <a:cxnLst/>
              <a:rect l="l" t="t" r="r" b="b"/>
              <a:pathLst>
                <a:path w="320675">
                  <a:moveTo>
                    <a:pt x="0" y="0"/>
                  </a:moveTo>
                  <a:lnTo>
                    <a:pt x="320217" y="0"/>
                  </a:lnTo>
                </a:path>
              </a:pathLst>
            </a:custGeom>
            <a:ln w="155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6">
              <a:extLst>
                <a:ext uri="{FF2B5EF4-FFF2-40B4-BE49-F238E27FC236}">
                  <a16:creationId xmlns:a16="http://schemas.microsoft.com/office/drawing/2014/main" xmlns="" id="{471D951F-7175-644A-9E4F-7DD11ADDAF5E}"/>
                </a:ext>
              </a:extLst>
            </p:cNvPr>
            <p:cNvSpPr/>
            <p:nvPr/>
          </p:nvSpPr>
          <p:spPr>
            <a:xfrm>
              <a:off x="6868113" y="2748656"/>
              <a:ext cx="0" cy="829310"/>
            </a:xfrm>
            <a:custGeom>
              <a:avLst/>
              <a:gdLst/>
              <a:ahLst/>
              <a:cxnLst/>
              <a:rect l="l" t="t" r="r" b="b"/>
              <a:pathLst>
                <a:path h="829310">
                  <a:moveTo>
                    <a:pt x="0" y="0"/>
                  </a:moveTo>
                  <a:lnTo>
                    <a:pt x="0" y="828895"/>
                  </a:lnTo>
                </a:path>
              </a:pathLst>
            </a:custGeom>
            <a:ln w="16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7">
              <a:extLst>
                <a:ext uri="{FF2B5EF4-FFF2-40B4-BE49-F238E27FC236}">
                  <a16:creationId xmlns:a16="http://schemas.microsoft.com/office/drawing/2014/main" xmlns="" id="{605FF333-7C06-7842-920D-0F1328AC159D}"/>
                </a:ext>
              </a:extLst>
            </p:cNvPr>
            <p:cNvSpPr/>
            <p:nvPr/>
          </p:nvSpPr>
          <p:spPr>
            <a:xfrm>
              <a:off x="6867416" y="3732736"/>
              <a:ext cx="0" cy="1089025"/>
            </a:xfrm>
            <a:custGeom>
              <a:avLst/>
              <a:gdLst/>
              <a:ahLst/>
              <a:cxnLst/>
              <a:rect l="l" t="t" r="r" b="b"/>
              <a:pathLst>
                <a:path h="1089025">
                  <a:moveTo>
                    <a:pt x="0" y="0"/>
                  </a:moveTo>
                  <a:lnTo>
                    <a:pt x="0" y="1088933"/>
                  </a:lnTo>
                </a:path>
              </a:pathLst>
            </a:custGeom>
            <a:ln w="16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8">
              <a:extLst>
                <a:ext uri="{FF2B5EF4-FFF2-40B4-BE49-F238E27FC236}">
                  <a16:creationId xmlns:a16="http://schemas.microsoft.com/office/drawing/2014/main" xmlns="" id="{51076FA2-A36A-8C4F-8480-446E72D73FC9}"/>
                </a:ext>
              </a:extLst>
            </p:cNvPr>
            <p:cNvSpPr/>
            <p:nvPr/>
          </p:nvSpPr>
          <p:spPr>
            <a:xfrm>
              <a:off x="6852032" y="2733137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>
                  <a:moveTo>
                    <a:pt x="27015" y="0"/>
                  </a:moveTo>
                  <a:lnTo>
                    <a:pt x="7825" y="0"/>
                  </a:lnTo>
                  <a:lnTo>
                    <a:pt x="0" y="7552"/>
                  </a:lnTo>
                  <a:lnTo>
                    <a:pt x="0" y="26071"/>
                  </a:lnTo>
                  <a:lnTo>
                    <a:pt x="7825" y="33623"/>
                  </a:lnTo>
                  <a:lnTo>
                    <a:pt x="27015" y="33623"/>
                  </a:lnTo>
                  <a:lnTo>
                    <a:pt x="34841" y="26071"/>
                  </a:lnTo>
                  <a:lnTo>
                    <a:pt x="34841" y="7552"/>
                  </a:lnTo>
                  <a:lnTo>
                    <a:pt x="270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29">
              <a:extLst>
                <a:ext uri="{FF2B5EF4-FFF2-40B4-BE49-F238E27FC236}">
                  <a16:creationId xmlns:a16="http://schemas.microsoft.com/office/drawing/2014/main" xmlns="" id="{D52555EF-303C-DF4F-B969-66F3567A34BE}"/>
                </a:ext>
              </a:extLst>
            </p:cNvPr>
            <p:cNvSpPr/>
            <p:nvPr/>
          </p:nvSpPr>
          <p:spPr>
            <a:xfrm>
              <a:off x="6852032" y="2733137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>
                  <a:moveTo>
                    <a:pt x="17366" y="0"/>
                  </a:moveTo>
                  <a:lnTo>
                    <a:pt x="7825" y="0"/>
                  </a:lnTo>
                  <a:lnTo>
                    <a:pt x="0" y="7552"/>
                  </a:lnTo>
                  <a:lnTo>
                    <a:pt x="0" y="16759"/>
                  </a:lnTo>
                  <a:lnTo>
                    <a:pt x="0" y="26071"/>
                  </a:lnTo>
                  <a:lnTo>
                    <a:pt x="7825" y="33623"/>
                  </a:lnTo>
                  <a:lnTo>
                    <a:pt x="17366" y="33623"/>
                  </a:lnTo>
                  <a:lnTo>
                    <a:pt x="27015" y="33623"/>
                  </a:lnTo>
                  <a:lnTo>
                    <a:pt x="34841" y="26071"/>
                  </a:lnTo>
                  <a:lnTo>
                    <a:pt x="34841" y="16759"/>
                  </a:lnTo>
                  <a:lnTo>
                    <a:pt x="34841" y="7552"/>
                  </a:lnTo>
                  <a:lnTo>
                    <a:pt x="27015" y="0"/>
                  </a:lnTo>
                  <a:lnTo>
                    <a:pt x="17366" y="0"/>
                  </a:lnTo>
                  <a:close/>
                </a:path>
              </a:pathLst>
            </a:custGeom>
            <a:ln w="31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0">
              <a:extLst>
                <a:ext uri="{FF2B5EF4-FFF2-40B4-BE49-F238E27FC236}">
                  <a16:creationId xmlns:a16="http://schemas.microsoft.com/office/drawing/2014/main" xmlns="" id="{980284CA-2087-5247-ACAA-4F9942A344D2}"/>
                </a:ext>
              </a:extLst>
            </p:cNvPr>
            <p:cNvSpPr/>
            <p:nvPr/>
          </p:nvSpPr>
          <p:spPr>
            <a:xfrm>
              <a:off x="6852426" y="4807444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70" h="39370">
                  <a:moveTo>
                    <a:pt x="20402" y="0"/>
                  </a:moveTo>
                  <a:lnTo>
                    <a:pt x="7126" y="4619"/>
                  </a:lnTo>
                  <a:lnTo>
                    <a:pt x="0" y="16141"/>
                  </a:lnTo>
                  <a:lnTo>
                    <a:pt x="3655" y="30956"/>
                  </a:lnTo>
                  <a:lnTo>
                    <a:pt x="13662" y="38976"/>
                  </a:lnTo>
                  <a:lnTo>
                    <a:pt x="30054" y="36527"/>
                  </a:lnTo>
                  <a:lnTo>
                    <a:pt x="39128" y="28306"/>
                  </a:lnTo>
                  <a:lnTo>
                    <a:pt x="37460" y="11744"/>
                  </a:lnTo>
                  <a:lnTo>
                    <a:pt x="29861" y="2450"/>
                  </a:lnTo>
                  <a:lnTo>
                    <a:pt x="2040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1">
              <a:extLst>
                <a:ext uri="{FF2B5EF4-FFF2-40B4-BE49-F238E27FC236}">
                  <a16:creationId xmlns:a16="http://schemas.microsoft.com/office/drawing/2014/main" xmlns="" id="{C33C6A3C-178C-FF48-AD85-13C549B97531}"/>
                </a:ext>
              </a:extLst>
            </p:cNvPr>
            <p:cNvSpPr/>
            <p:nvPr/>
          </p:nvSpPr>
          <p:spPr>
            <a:xfrm>
              <a:off x="6852426" y="4807444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70" h="39370">
                  <a:moveTo>
                    <a:pt x="20402" y="0"/>
                  </a:moveTo>
                  <a:lnTo>
                    <a:pt x="7126" y="4619"/>
                  </a:lnTo>
                  <a:lnTo>
                    <a:pt x="0" y="16141"/>
                  </a:lnTo>
                  <a:lnTo>
                    <a:pt x="3655" y="30956"/>
                  </a:lnTo>
                  <a:lnTo>
                    <a:pt x="13662" y="38976"/>
                  </a:lnTo>
                  <a:lnTo>
                    <a:pt x="30054" y="36527"/>
                  </a:lnTo>
                  <a:lnTo>
                    <a:pt x="39128" y="28306"/>
                  </a:lnTo>
                  <a:lnTo>
                    <a:pt x="37460" y="11744"/>
                  </a:lnTo>
                  <a:lnTo>
                    <a:pt x="29861" y="2450"/>
                  </a:lnTo>
                  <a:lnTo>
                    <a:pt x="20402" y="0"/>
                  </a:lnTo>
                  <a:close/>
                </a:path>
              </a:pathLst>
            </a:custGeom>
            <a:ln w="315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2">
              <a:extLst>
                <a:ext uri="{FF2B5EF4-FFF2-40B4-BE49-F238E27FC236}">
                  <a16:creationId xmlns:a16="http://schemas.microsoft.com/office/drawing/2014/main" xmlns="" id="{FCF24F3C-C9AF-3D4D-98A9-2AF1865E89A1}"/>
                </a:ext>
              </a:extLst>
            </p:cNvPr>
            <p:cNvSpPr/>
            <p:nvPr/>
          </p:nvSpPr>
          <p:spPr>
            <a:xfrm>
              <a:off x="6322660" y="2824903"/>
              <a:ext cx="0" cy="367665"/>
            </a:xfrm>
            <a:custGeom>
              <a:avLst/>
              <a:gdLst/>
              <a:ahLst/>
              <a:cxnLst/>
              <a:rect l="l" t="t" r="r" b="b"/>
              <a:pathLst>
                <a:path h="367664">
                  <a:moveTo>
                    <a:pt x="0" y="0"/>
                  </a:moveTo>
                  <a:lnTo>
                    <a:pt x="0" y="367271"/>
                  </a:lnTo>
                </a:path>
              </a:pathLst>
            </a:custGeom>
            <a:ln w="16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3">
              <a:extLst>
                <a:ext uri="{FF2B5EF4-FFF2-40B4-BE49-F238E27FC236}">
                  <a16:creationId xmlns:a16="http://schemas.microsoft.com/office/drawing/2014/main" xmlns="" id="{695E02B4-0ED9-594E-BDFB-A88646D0734C}"/>
                </a:ext>
              </a:extLst>
            </p:cNvPr>
            <p:cNvSpPr/>
            <p:nvPr/>
          </p:nvSpPr>
          <p:spPr>
            <a:xfrm>
              <a:off x="5411473" y="3192175"/>
              <a:ext cx="911225" cy="0"/>
            </a:xfrm>
            <a:custGeom>
              <a:avLst/>
              <a:gdLst/>
              <a:ahLst/>
              <a:cxnLst/>
              <a:rect l="l" t="t" r="r" b="b"/>
              <a:pathLst>
                <a:path w="911225">
                  <a:moveTo>
                    <a:pt x="0" y="0"/>
                  </a:moveTo>
                  <a:lnTo>
                    <a:pt x="911187" y="0"/>
                  </a:lnTo>
                </a:path>
              </a:pathLst>
            </a:custGeom>
            <a:ln w="155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4">
              <a:extLst>
                <a:ext uri="{FF2B5EF4-FFF2-40B4-BE49-F238E27FC236}">
                  <a16:creationId xmlns:a16="http://schemas.microsoft.com/office/drawing/2014/main" xmlns="" id="{A0E97DB9-CA56-564D-BDA5-6AF803090300}"/>
                </a:ext>
              </a:extLst>
            </p:cNvPr>
            <p:cNvSpPr/>
            <p:nvPr/>
          </p:nvSpPr>
          <p:spPr>
            <a:xfrm>
              <a:off x="4957193" y="3265939"/>
              <a:ext cx="304800" cy="220345"/>
            </a:xfrm>
            <a:custGeom>
              <a:avLst/>
              <a:gdLst/>
              <a:ahLst/>
              <a:cxnLst/>
              <a:rect l="l" t="t" r="r" b="b"/>
              <a:pathLst>
                <a:path w="304800" h="220345">
                  <a:moveTo>
                    <a:pt x="0" y="219845"/>
                  </a:moveTo>
                  <a:lnTo>
                    <a:pt x="151429" y="219845"/>
                  </a:lnTo>
                  <a:lnTo>
                    <a:pt x="151429" y="0"/>
                  </a:lnTo>
                  <a:lnTo>
                    <a:pt x="304194" y="0"/>
                  </a:lnTo>
                </a:path>
              </a:pathLst>
            </a:custGeom>
            <a:ln w="78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5">
              <a:extLst>
                <a:ext uri="{FF2B5EF4-FFF2-40B4-BE49-F238E27FC236}">
                  <a16:creationId xmlns:a16="http://schemas.microsoft.com/office/drawing/2014/main" xmlns="" id="{85B1FE13-D415-AD4F-B7C1-9DCB41FCB763}"/>
                </a:ext>
              </a:extLst>
            </p:cNvPr>
            <p:cNvSpPr/>
            <p:nvPr/>
          </p:nvSpPr>
          <p:spPr>
            <a:xfrm>
              <a:off x="5261388" y="3265939"/>
              <a:ext cx="0" cy="220345"/>
            </a:xfrm>
            <a:custGeom>
              <a:avLst/>
              <a:gdLst/>
              <a:ahLst/>
              <a:cxnLst/>
              <a:rect l="l" t="t" r="r" b="b"/>
              <a:pathLst>
                <a:path h="220345">
                  <a:moveTo>
                    <a:pt x="0" y="0"/>
                  </a:moveTo>
                  <a:lnTo>
                    <a:pt x="0" y="219845"/>
                  </a:lnTo>
                </a:path>
              </a:pathLst>
            </a:custGeom>
            <a:ln w="80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6">
              <a:extLst>
                <a:ext uri="{FF2B5EF4-FFF2-40B4-BE49-F238E27FC236}">
                  <a16:creationId xmlns:a16="http://schemas.microsoft.com/office/drawing/2014/main" xmlns="" id="{946B5684-C538-B444-9BA8-BC45807760B9}"/>
                </a:ext>
              </a:extLst>
            </p:cNvPr>
            <p:cNvSpPr/>
            <p:nvPr/>
          </p:nvSpPr>
          <p:spPr>
            <a:xfrm>
              <a:off x="5260048" y="3265939"/>
              <a:ext cx="304800" cy="220345"/>
            </a:xfrm>
            <a:custGeom>
              <a:avLst/>
              <a:gdLst/>
              <a:ahLst/>
              <a:cxnLst/>
              <a:rect l="l" t="t" r="r" b="b"/>
              <a:pathLst>
                <a:path w="304800" h="220345">
                  <a:moveTo>
                    <a:pt x="0" y="219845"/>
                  </a:moveTo>
                  <a:lnTo>
                    <a:pt x="151425" y="219845"/>
                  </a:lnTo>
                  <a:lnTo>
                    <a:pt x="151425" y="0"/>
                  </a:lnTo>
                  <a:lnTo>
                    <a:pt x="304190" y="0"/>
                  </a:lnTo>
                </a:path>
              </a:pathLst>
            </a:custGeom>
            <a:ln w="78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37">
              <a:extLst>
                <a:ext uri="{FF2B5EF4-FFF2-40B4-BE49-F238E27FC236}">
                  <a16:creationId xmlns:a16="http://schemas.microsoft.com/office/drawing/2014/main" xmlns="" id="{AAA8DA95-A207-6F40-B78F-621195F2A889}"/>
                </a:ext>
              </a:extLst>
            </p:cNvPr>
            <p:cNvSpPr/>
            <p:nvPr/>
          </p:nvSpPr>
          <p:spPr>
            <a:xfrm>
              <a:off x="5564238" y="3265939"/>
              <a:ext cx="0" cy="220345"/>
            </a:xfrm>
            <a:custGeom>
              <a:avLst/>
              <a:gdLst/>
              <a:ahLst/>
              <a:cxnLst/>
              <a:rect l="l" t="t" r="r" b="b"/>
              <a:pathLst>
                <a:path h="220345">
                  <a:moveTo>
                    <a:pt x="0" y="0"/>
                  </a:moveTo>
                  <a:lnTo>
                    <a:pt x="0" y="219845"/>
                  </a:lnTo>
                </a:path>
              </a:pathLst>
            </a:custGeom>
            <a:ln w="80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38">
              <a:extLst>
                <a:ext uri="{FF2B5EF4-FFF2-40B4-BE49-F238E27FC236}">
                  <a16:creationId xmlns:a16="http://schemas.microsoft.com/office/drawing/2014/main" xmlns="" id="{2CE4740C-9D2A-F14D-A226-AE6B79AD8C29}"/>
                </a:ext>
              </a:extLst>
            </p:cNvPr>
            <p:cNvSpPr/>
            <p:nvPr/>
          </p:nvSpPr>
          <p:spPr>
            <a:xfrm>
              <a:off x="5562898" y="3485785"/>
              <a:ext cx="151765" cy="0"/>
            </a:xfrm>
            <a:custGeom>
              <a:avLst/>
              <a:gdLst/>
              <a:ahLst/>
              <a:cxnLst/>
              <a:rect l="l" t="t" r="r" b="b"/>
              <a:pathLst>
                <a:path w="151764">
                  <a:moveTo>
                    <a:pt x="0" y="0"/>
                  </a:moveTo>
                  <a:lnTo>
                    <a:pt x="151425" y="0"/>
                  </a:lnTo>
                </a:path>
              </a:pathLst>
            </a:custGeom>
            <a:ln w="77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39">
              <a:extLst>
                <a:ext uri="{FF2B5EF4-FFF2-40B4-BE49-F238E27FC236}">
                  <a16:creationId xmlns:a16="http://schemas.microsoft.com/office/drawing/2014/main" xmlns="" id="{FE9AC4CE-25E9-E24A-9946-AF3CEDCFA382}"/>
                </a:ext>
              </a:extLst>
            </p:cNvPr>
            <p:cNvSpPr/>
            <p:nvPr/>
          </p:nvSpPr>
          <p:spPr>
            <a:xfrm>
              <a:off x="7567616" y="3687526"/>
              <a:ext cx="107950" cy="92710"/>
            </a:xfrm>
            <a:custGeom>
              <a:avLst/>
              <a:gdLst/>
              <a:ahLst/>
              <a:cxnLst/>
              <a:rect l="l" t="t" r="r" b="b"/>
              <a:pathLst>
                <a:path w="107950" h="92710">
                  <a:moveTo>
                    <a:pt x="0" y="0"/>
                  </a:moveTo>
                  <a:lnTo>
                    <a:pt x="42653" y="8398"/>
                  </a:lnTo>
                  <a:lnTo>
                    <a:pt x="77351" y="31278"/>
                  </a:lnTo>
                  <a:lnTo>
                    <a:pt x="100491" y="65163"/>
                  </a:lnTo>
                  <a:lnTo>
                    <a:pt x="105014" y="78302"/>
                  </a:lnTo>
                  <a:lnTo>
                    <a:pt x="107719" y="92150"/>
                  </a:lnTo>
                </a:path>
              </a:pathLst>
            </a:custGeom>
            <a:ln w="157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0">
              <a:extLst>
                <a:ext uri="{FF2B5EF4-FFF2-40B4-BE49-F238E27FC236}">
                  <a16:creationId xmlns:a16="http://schemas.microsoft.com/office/drawing/2014/main" xmlns="" id="{1D57C9E7-C31D-CC43-A41E-910071D05299}"/>
                </a:ext>
              </a:extLst>
            </p:cNvPr>
            <p:cNvSpPr/>
            <p:nvPr/>
          </p:nvSpPr>
          <p:spPr>
            <a:xfrm>
              <a:off x="7580687" y="3792224"/>
              <a:ext cx="95885" cy="104139"/>
            </a:xfrm>
            <a:custGeom>
              <a:avLst/>
              <a:gdLst/>
              <a:ahLst/>
              <a:cxnLst/>
              <a:rect l="l" t="t" r="r" b="b"/>
              <a:pathLst>
                <a:path w="95884" h="104139">
                  <a:moveTo>
                    <a:pt x="95418" y="0"/>
                  </a:moveTo>
                  <a:lnTo>
                    <a:pt x="86722" y="41192"/>
                  </a:lnTo>
                  <a:lnTo>
                    <a:pt x="63032" y="74697"/>
                  </a:lnTo>
                  <a:lnTo>
                    <a:pt x="27946" y="97048"/>
                  </a:lnTo>
                  <a:lnTo>
                    <a:pt x="14339" y="101420"/>
                  </a:lnTo>
                  <a:lnTo>
                    <a:pt x="0" y="104039"/>
                  </a:lnTo>
                </a:path>
              </a:pathLst>
            </a:custGeom>
            <a:ln w="158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1">
              <a:extLst>
                <a:ext uri="{FF2B5EF4-FFF2-40B4-BE49-F238E27FC236}">
                  <a16:creationId xmlns:a16="http://schemas.microsoft.com/office/drawing/2014/main" xmlns="" id="{58AF516D-DF60-7441-A150-920B12E23906}"/>
                </a:ext>
              </a:extLst>
            </p:cNvPr>
            <p:cNvSpPr/>
            <p:nvPr/>
          </p:nvSpPr>
          <p:spPr>
            <a:xfrm>
              <a:off x="7567616" y="3894439"/>
              <a:ext cx="107950" cy="92710"/>
            </a:xfrm>
            <a:custGeom>
              <a:avLst/>
              <a:gdLst/>
              <a:ahLst/>
              <a:cxnLst/>
              <a:rect l="l" t="t" r="r" b="b"/>
              <a:pathLst>
                <a:path w="107950" h="92710">
                  <a:moveTo>
                    <a:pt x="0" y="0"/>
                  </a:moveTo>
                  <a:lnTo>
                    <a:pt x="42644" y="8400"/>
                  </a:lnTo>
                  <a:lnTo>
                    <a:pt x="77337" y="31283"/>
                  </a:lnTo>
                  <a:lnTo>
                    <a:pt x="100480" y="65171"/>
                  </a:lnTo>
                  <a:lnTo>
                    <a:pt x="105005" y="78312"/>
                  </a:lnTo>
                  <a:lnTo>
                    <a:pt x="107714" y="92160"/>
                  </a:lnTo>
                </a:path>
              </a:pathLst>
            </a:custGeom>
            <a:ln w="157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2">
              <a:extLst>
                <a:ext uri="{FF2B5EF4-FFF2-40B4-BE49-F238E27FC236}">
                  <a16:creationId xmlns:a16="http://schemas.microsoft.com/office/drawing/2014/main" xmlns="" id="{C8D88089-0B60-544E-8D67-AE8344A3A85C}"/>
                </a:ext>
              </a:extLst>
            </p:cNvPr>
            <p:cNvSpPr/>
            <p:nvPr/>
          </p:nvSpPr>
          <p:spPr>
            <a:xfrm>
              <a:off x="7580648" y="3999189"/>
              <a:ext cx="95885" cy="104139"/>
            </a:xfrm>
            <a:custGeom>
              <a:avLst/>
              <a:gdLst/>
              <a:ahLst/>
              <a:cxnLst/>
              <a:rect l="l" t="t" r="r" b="b"/>
              <a:pathLst>
                <a:path w="95884" h="104139">
                  <a:moveTo>
                    <a:pt x="95456" y="0"/>
                  </a:moveTo>
                  <a:lnTo>
                    <a:pt x="86756" y="41170"/>
                  </a:lnTo>
                  <a:lnTo>
                    <a:pt x="63056" y="74665"/>
                  </a:lnTo>
                  <a:lnTo>
                    <a:pt x="27956" y="97008"/>
                  </a:lnTo>
                  <a:lnTo>
                    <a:pt x="14344" y="101377"/>
                  </a:lnTo>
                  <a:lnTo>
                    <a:pt x="0" y="103991"/>
                  </a:lnTo>
                </a:path>
              </a:pathLst>
            </a:custGeom>
            <a:ln w="158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3">
              <a:extLst>
                <a:ext uri="{FF2B5EF4-FFF2-40B4-BE49-F238E27FC236}">
                  <a16:creationId xmlns:a16="http://schemas.microsoft.com/office/drawing/2014/main" xmlns="" id="{AAD8D86C-CE08-5E4F-8C9B-BD6A28E801FD}"/>
                </a:ext>
              </a:extLst>
            </p:cNvPr>
            <p:cNvSpPr/>
            <p:nvPr/>
          </p:nvSpPr>
          <p:spPr>
            <a:xfrm>
              <a:off x="7567616" y="4102646"/>
              <a:ext cx="106680" cy="93345"/>
            </a:xfrm>
            <a:custGeom>
              <a:avLst/>
              <a:gdLst/>
              <a:ahLst/>
              <a:cxnLst/>
              <a:rect l="l" t="t" r="r" b="b"/>
              <a:pathLst>
                <a:path w="106679" h="93345">
                  <a:moveTo>
                    <a:pt x="0" y="0"/>
                  </a:moveTo>
                  <a:lnTo>
                    <a:pt x="42262" y="8463"/>
                  </a:lnTo>
                  <a:lnTo>
                    <a:pt x="76637" y="31520"/>
                  </a:lnTo>
                  <a:lnTo>
                    <a:pt x="99489" y="65670"/>
                  </a:lnTo>
                  <a:lnTo>
                    <a:pt x="103917" y="78914"/>
                  </a:lnTo>
                  <a:lnTo>
                    <a:pt x="106525" y="92872"/>
                  </a:lnTo>
                </a:path>
              </a:pathLst>
            </a:custGeom>
            <a:ln w="157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4">
              <a:extLst>
                <a:ext uri="{FF2B5EF4-FFF2-40B4-BE49-F238E27FC236}">
                  <a16:creationId xmlns:a16="http://schemas.microsoft.com/office/drawing/2014/main" xmlns="" id="{3EE5CB28-97F3-E04B-AE70-F818B02338D1}"/>
                </a:ext>
              </a:extLst>
            </p:cNvPr>
            <p:cNvSpPr/>
            <p:nvPr/>
          </p:nvSpPr>
          <p:spPr>
            <a:xfrm>
              <a:off x="7580641" y="4206093"/>
              <a:ext cx="95885" cy="105410"/>
            </a:xfrm>
            <a:custGeom>
              <a:avLst/>
              <a:gdLst/>
              <a:ahLst/>
              <a:cxnLst/>
              <a:rect l="l" t="t" r="r" b="b"/>
              <a:pathLst>
                <a:path w="95884" h="105410">
                  <a:moveTo>
                    <a:pt x="95464" y="0"/>
                  </a:moveTo>
                  <a:lnTo>
                    <a:pt x="95464" y="444"/>
                  </a:lnTo>
                  <a:lnTo>
                    <a:pt x="95464" y="879"/>
                  </a:lnTo>
                  <a:lnTo>
                    <a:pt x="95464" y="1313"/>
                  </a:lnTo>
                  <a:lnTo>
                    <a:pt x="94453" y="15674"/>
                  </a:lnTo>
                  <a:lnTo>
                    <a:pt x="80352" y="54669"/>
                  </a:lnTo>
                  <a:lnTo>
                    <a:pt x="52449" y="84831"/>
                  </a:lnTo>
                  <a:lnTo>
                    <a:pt x="14345" y="102682"/>
                  </a:lnTo>
                  <a:lnTo>
                    <a:pt x="0" y="105296"/>
                  </a:lnTo>
                </a:path>
              </a:pathLst>
            </a:custGeom>
            <a:ln w="158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5">
              <a:extLst>
                <a:ext uri="{FF2B5EF4-FFF2-40B4-BE49-F238E27FC236}">
                  <a16:creationId xmlns:a16="http://schemas.microsoft.com/office/drawing/2014/main" xmlns="" id="{B7536573-1E24-F04F-A0EE-265AF2FA2835}"/>
                </a:ext>
              </a:extLst>
            </p:cNvPr>
            <p:cNvSpPr/>
            <p:nvPr/>
          </p:nvSpPr>
          <p:spPr>
            <a:xfrm>
              <a:off x="7567616" y="4309560"/>
              <a:ext cx="107950" cy="92710"/>
            </a:xfrm>
            <a:custGeom>
              <a:avLst/>
              <a:gdLst/>
              <a:ahLst/>
              <a:cxnLst/>
              <a:rect l="l" t="t" r="r" b="b"/>
              <a:pathLst>
                <a:path w="107950" h="92710">
                  <a:moveTo>
                    <a:pt x="0" y="0"/>
                  </a:moveTo>
                  <a:lnTo>
                    <a:pt x="42644" y="8400"/>
                  </a:lnTo>
                  <a:lnTo>
                    <a:pt x="77337" y="31283"/>
                  </a:lnTo>
                  <a:lnTo>
                    <a:pt x="100480" y="65171"/>
                  </a:lnTo>
                  <a:lnTo>
                    <a:pt x="105005" y="78312"/>
                  </a:lnTo>
                  <a:lnTo>
                    <a:pt x="107714" y="92160"/>
                  </a:lnTo>
                </a:path>
              </a:pathLst>
            </a:custGeom>
            <a:ln w="157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46">
              <a:extLst>
                <a:ext uri="{FF2B5EF4-FFF2-40B4-BE49-F238E27FC236}">
                  <a16:creationId xmlns:a16="http://schemas.microsoft.com/office/drawing/2014/main" xmlns="" id="{0D03CD40-4237-6143-AA80-3A5E6C540E90}"/>
                </a:ext>
              </a:extLst>
            </p:cNvPr>
            <p:cNvSpPr/>
            <p:nvPr/>
          </p:nvSpPr>
          <p:spPr>
            <a:xfrm>
              <a:off x="7580648" y="4414310"/>
              <a:ext cx="95885" cy="104139"/>
            </a:xfrm>
            <a:custGeom>
              <a:avLst/>
              <a:gdLst/>
              <a:ahLst/>
              <a:cxnLst/>
              <a:rect l="l" t="t" r="r" b="b"/>
              <a:pathLst>
                <a:path w="95884" h="104139">
                  <a:moveTo>
                    <a:pt x="95456" y="0"/>
                  </a:moveTo>
                  <a:lnTo>
                    <a:pt x="86756" y="41170"/>
                  </a:lnTo>
                  <a:lnTo>
                    <a:pt x="63056" y="74665"/>
                  </a:lnTo>
                  <a:lnTo>
                    <a:pt x="27956" y="97008"/>
                  </a:lnTo>
                  <a:lnTo>
                    <a:pt x="14344" y="101377"/>
                  </a:lnTo>
                  <a:lnTo>
                    <a:pt x="0" y="103991"/>
                  </a:lnTo>
                </a:path>
              </a:pathLst>
            </a:custGeom>
            <a:ln w="158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47">
              <a:extLst>
                <a:ext uri="{FF2B5EF4-FFF2-40B4-BE49-F238E27FC236}">
                  <a16:creationId xmlns:a16="http://schemas.microsoft.com/office/drawing/2014/main" xmlns="" id="{EACA9A8F-3CAB-594A-BA94-F8177A11D85E}"/>
                </a:ext>
              </a:extLst>
            </p:cNvPr>
            <p:cNvSpPr/>
            <p:nvPr/>
          </p:nvSpPr>
          <p:spPr>
            <a:xfrm>
              <a:off x="7564935" y="2748655"/>
              <a:ext cx="3175" cy="205740"/>
            </a:xfrm>
            <a:custGeom>
              <a:avLst/>
              <a:gdLst/>
              <a:ahLst/>
              <a:cxnLst/>
              <a:rect l="l" t="t" r="r" b="b"/>
              <a:pathLst>
                <a:path w="3175" h="205739">
                  <a:moveTo>
                    <a:pt x="0" y="205568"/>
                  </a:moveTo>
                  <a:lnTo>
                    <a:pt x="2680" y="0"/>
                  </a:lnTo>
                </a:path>
              </a:pathLst>
            </a:custGeom>
            <a:ln w="16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48">
              <a:extLst>
                <a:ext uri="{FF2B5EF4-FFF2-40B4-BE49-F238E27FC236}">
                  <a16:creationId xmlns:a16="http://schemas.microsoft.com/office/drawing/2014/main" xmlns="" id="{B2997C04-916A-DB4E-B38B-5D9655642B31}"/>
                </a:ext>
              </a:extLst>
            </p:cNvPr>
            <p:cNvSpPr/>
            <p:nvPr/>
          </p:nvSpPr>
          <p:spPr>
            <a:xfrm>
              <a:off x="7450978" y="2947810"/>
              <a:ext cx="229235" cy="533400"/>
            </a:xfrm>
            <a:custGeom>
              <a:avLst/>
              <a:gdLst/>
              <a:ahLst/>
              <a:cxnLst/>
              <a:rect l="l" t="t" r="r" b="b"/>
              <a:pathLst>
                <a:path w="229234" h="533400">
                  <a:moveTo>
                    <a:pt x="229201" y="0"/>
                  </a:moveTo>
                  <a:lnTo>
                    <a:pt x="0" y="0"/>
                  </a:lnTo>
                  <a:lnTo>
                    <a:pt x="0" y="532802"/>
                  </a:lnTo>
                  <a:lnTo>
                    <a:pt x="229201" y="532802"/>
                  </a:lnTo>
                  <a:lnTo>
                    <a:pt x="229201" y="525043"/>
                  </a:lnTo>
                  <a:lnTo>
                    <a:pt x="16080" y="525043"/>
                  </a:lnTo>
                  <a:lnTo>
                    <a:pt x="8040" y="517283"/>
                  </a:lnTo>
                  <a:lnTo>
                    <a:pt x="16080" y="517283"/>
                  </a:lnTo>
                  <a:lnTo>
                    <a:pt x="16080" y="15518"/>
                  </a:lnTo>
                  <a:lnTo>
                    <a:pt x="8040" y="15518"/>
                  </a:lnTo>
                  <a:lnTo>
                    <a:pt x="16080" y="7759"/>
                  </a:lnTo>
                  <a:lnTo>
                    <a:pt x="229201" y="7759"/>
                  </a:lnTo>
                  <a:lnTo>
                    <a:pt x="229201" y="0"/>
                  </a:lnTo>
                  <a:close/>
                </a:path>
                <a:path w="229234" h="533400">
                  <a:moveTo>
                    <a:pt x="16080" y="517283"/>
                  </a:moveTo>
                  <a:lnTo>
                    <a:pt x="8040" y="517283"/>
                  </a:lnTo>
                  <a:lnTo>
                    <a:pt x="16080" y="525043"/>
                  </a:lnTo>
                  <a:lnTo>
                    <a:pt x="16080" y="517283"/>
                  </a:lnTo>
                  <a:close/>
                </a:path>
                <a:path w="229234" h="533400">
                  <a:moveTo>
                    <a:pt x="213120" y="517283"/>
                  </a:moveTo>
                  <a:lnTo>
                    <a:pt x="16080" y="517283"/>
                  </a:lnTo>
                  <a:lnTo>
                    <a:pt x="16080" y="525043"/>
                  </a:lnTo>
                  <a:lnTo>
                    <a:pt x="213120" y="525043"/>
                  </a:lnTo>
                  <a:lnTo>
                    <a:pt x="213120" y="517283"/>
                  </a:lnTo>
                  <a:close/>
                </a:path>
                <a:path w="229234" h="533400">
                  <a:moveTo>
                    <a:pt x="213120" y="7759"/>
                  </a:moveTo>
                  <a:lnTo>
                    <a:pt x="213120" y="525043"/>
                  </a:lnTo>
                  <a:lnTo>
                    <a:pt x="221160" y="517283"/>
                  </a:lnTo>
                  <a:lnTo>
                    <a:pt x="229201" y="517283"/>
                  </a:lnTo>
                  <a:lnTo>
                    <a:pt x="229201" y="15518"/>
                  </a:lnTo>
                  <a:lnTo>
                    <a:pt x="221160" y="15518"/>
                  </a:lnTo>
                  <a:lnTo>
                    <a:pt x="213120" y="7759"/>
                  </a:lnTo>
                  <a:close/>
                </a:path>
                <a:path w="229234" h="533400">
                  <a:moveTo>
                    <a:pt x="229201" y="517283"/>
                  </a:moveTo>
                  <a:lnTo>
                    <a:pt x="221160" y="517283"/>
                  </a:lnTo>
                  <a:lnTo>
                    <a:pt x="213120" y="525043"/>
                  </a:lnTo>
                  <a:lnTo>
                    <a:pt x="229201" y="525043"/>
                  </a:lnTo>
                  <a:lnTo>
                    <a:pt x="229201" y="517283"/>
                  </a:lnTo>
                  <a:close/>
                </a:path>
                <a:path w="229234" h="533400">
                  <a:moveTo>
                    <a:pt x="16080" y="7759"/>
                  </a:moveTo>
                  <a:lnTo>
                    <a:pt x="8040" y="15518"/>
                  </a:lnTo>
                  <a:lnTo>
                    <a:pt x="16080" y="15518"/>
                  </a:lnTo>
                  <a:lnTo>
                    <a:pt x="16080" y="7759"/>
                  </a:lnTo>
                  <a:close/>
                </a:path>
                <a:path w="229234" h="533400">
                  <a:moveTo>
                    <a:pt x="213120" y="7759"/>
                  </a:moveTo>
                  <a:lnTo>
                    <a:pt x="16080" y="7759"/>
                  </a:lnTo>
                  <a:lnTo>
                    <a:pt x="16080" y="15518"/>
                  </a:lnTo>
                  <a:lnTo>
                    <a:pt x="213120" y="15518"/>
                  </a:lnTo>
                  <a:lnTo>
                    <a:pt x="213120" y="7759"/>
                  </a:lnTo>
                  <a:close/>
                </a:path>
                <a:path w="229234" h="533400">
                  <a:moveTo>
                    <a:pt x="229201" y="7759"/>
                  </a:moveTo>
                  <a:lnTo>
                    <a:pt x="213120" y="7759"/>
                  </a:lnTo>
                  <a:lnTo>
                    <a:pt x="221160" y="15518"/>
                  </a:lnTo>
                  <a:lnTo>
                    <a:pt x="229201" y="15518"/>
                  </a:lnTo>
                  <a:lnTo>
                    <a:pt x="229201" y="77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49">
              <a:extLst>
                <a:ext uri="{FF2B5EF4-FFF2-40B4-BE49-F238E27FC236}">
                  <a16:creationId xmlns:a16="http://schemas.microsoft.com/office/drawing/2014/main" xmlns="" id="{2FA9295C-90D4-8B4A-853C-F87B64E2C51B}"/>
                </a:ext>
              </a:extLst>
            </p:cNvPr>
            <p:cNvSpPr/>
            <p:nvPr/>
          </p:nvSpPr>
          <p:spPr>
            <a:xfrm>
              <a:off x="6385696" y="2696927"/>
              <a:ext cx="53975" cy="52069"/>
            </a:xfrm>
            <a:custGeom>
              <a:avLst/>
              <a:gdLst/>
              <a:ahLst/>
              <a:cxnLst/>
              <a:rect l="l" t="t" r="r" b="b"/>
              <a:pathLst>
                <a:path w="53975" h="52070">
                  <a:moveTo>
                    <a:pt x="0" y="51728"/>
                  </a:moveTo>
                  <a:lnTo>
                    <a:pt x="53601" y="0"/>
                  </a:lnTo>
                </a:path>
              </a:pathLst>
            </a:custGeom>
            <a:ln w="157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0">
              <a:extLst>
                <a:ext uri="{FF2B5EF4-FFF2-40B4-BE49-F238E27FC236}">
                  <a16:creationId xmlns:a16="http://schemas.microsoft.com/office/drawing/2014/main" xmlns="" id="{8005FFED-D371-F14A-B407-3F4376BD14DC}"/>
                </a:ext>
              </a:extLst>
            </p:cNvPr>
            <p:cNvSpPr/>
            <p:nvPr/>
          </p:nvSpPr>
          <p:spPr>
            <a:xfrm>
              <a:off x="6439298" y="2696927"/>
              <a:ext cx="53975" cy="52069"/>
            </a:xfrm>
            <a:custGeom>
              <a:avLst/>
              <a:gdLst/>
              <a:ahLst/>
              <a:cxnLst/>
              <a:rect l="l" t="t" r="r" b="b"/>
              <a:pathLst>
                <a:path w="53975" h="52070">
                  <a:moveTo>
                    <a:pt x="0" y="0"/>
                  </a:moveTo>
                  <a:lnTo>
                    <a:pt x="53601" y="51728"/>
                  </a:lnTo>
                </a:path>
              </a:pathLst>
            </a:custGeom>
            <a:ln w="157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1">
              <a:extLst>
                <a:ext uri="{FF2B5EF4-FFF2-40B4-BE49-F238E27FC236}">
                  <a16:creationId xmlns:a16="http://schemas.microsoft.com/office/drawing/2014/main" xmlns="" id="{10A1BD48-35CF-6E49-9AE8-301B9A66A677}"/>
                </a:ext>
              </a:extLst>
            </p:cNvPr>
            <p:cNvSpPr/>
            <p:nvPr/>
          </p:nvSpPr>
          <p:spPr>
            <a:xfrm>
              <a:off x="6223497" y="2643854"/>
              <a:ext cx="215900" cy="105410"/>
            </a:xfrm>
            <a:custGeom>
              <a:avLst/>
              <a:gdLst/>
              <a:ahLst/>
              <a:cxnLst/>
              <a:rect l="l" t="t" r="r" b="b"/>
              <a:pathLst>
                <a:path w="215900" h="105410">
                  <a:moveTo>
                    <a:pt x="0" y="104801"/>
                  </a:moveTo>
                  <a:lnTo>
                    <a:pt x="215800" y="0"/>
                  </a:lnTo>
                </a:path>
              </a:pathLst>
            </a:custGeom>
            <a:ln w="156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2">
              <a:extLst>
                <a:ext uri="{FF2B5EF4-FFF2-40B4-BE49-F238E27FC236}">
                  <a16:creationId xmlns:a16="http://schemas.microsoft.com/office/drawing/2014/main" xmlns="" id="{540A676D-5AF3-5A47-BAB8-4156253BEEB5}"/>
                </a:ext>
              </a:extLst>
            </p:cNvPr>
            <p:cNvSpPr txBox="1"/>
            <p:nvPr/>
          </p:nvSpPr>
          <p:spPr>
            <a:xfrm>
              <a:off x="7095656" y="3094597"/>
              <a:ext cx="828675" cy="171577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indent="673735">
                <a:lnSpc>
                  <a:spcPct val="100000"/>
                </a:lnSpc>
              </a:pPr>
              <a:r>
                <a:rPr sz="1450" spc="35" dirty="0">
                  <a:latin typeface="Times New Roman"/>
                  <a:cs typeface="Times New Roman"/>
                </a:rPr>
                <a:t>R</a:t>
              </a:r>
              <a:endParaRPr sz="1450" dirty="0">
                <a:latin typeface="Times New Roman"/>
                <a:cs typeface="Times New Roman"/>
              </a:endParaRPr>
            </a:p>
            <a:p>
              <a:pPr>
                <a:lnSpc>
                  <a:spcPct val="100000"/>
                </a:lnSpc>
                <a:spcBef>
                  <a:spcPts val="15"/>
                </a:spcBef>
              </a:pPr>
              <a:endParaRPr sz="1850" dirty="0">
                <a:latin typeface="Times New Roman"/>
                <a:cs typeface="Times New Roman"/>
              </a:endParaRPr>
            </a:p>
            <a:p>
              <a:pPr marL="12700">
                <a:lnSpc>
                  <a:spcPct val="100000"/>
                </a:lnSpc>
              </a:pPr>
              <a:r>
                <a:rPr sz="1450" spc="40" dirty="0">
                  <a:latin typeface="Times New Roman"/>
                  <a:cs typeface="Times New Roman"/>
                </a:rPr>
                <a:t>D</a:t>
              </a:r>
              <a:endParaRPr sz="1450" dirty="0">
                <a:latin typeface="Times New Roman"/>
                <a:cs typeface="Times New Roman"/>
              </a:endParaRPr>
            </a:p>
            <a:p>
              <a:pPr marL="579755" indent="106680">
                <a:lnSpc>
                  <a:spcPct val="100000"/>
                </a:lnSpc>
                <a:spcBef>
                  <a:spcPts val="910"/>
                </a:spcBef>
              </a:pPr>
              <a:r>
                <a:rPr sz="1450" spc="35" dirty="0">
                  <a:latin typeface="Times New Roman"/>
                  <a:cs typeface="Times New Roman"/>
                </a:rPr>
                <a:t>L</a:t>
              </a:r>
              <a:endParaRPr sz="1450" dirty="0">
                <a:latin typeface="Times New Roman"/>
                <a:cs typeface="Times New Roman"/>
              </a:endParaRPr>
            </a:p>
            <a:p>
              <a:pPr>
                <a:lnSpc>
                  <a:spcPct val="100000"/>
                </a:lnSpc>
              </a:pPr>
              <a:endParaRPr sz="1400" dirty="0">
                <a:latin typeface="Times New Roman"/>
                <a:cs typeface="Times New Roman"/>
              </a:endParaRPr>
            </a:p>
            <a:p>
              <a:pPr>
                <a:lnSpc>
                  <a:spcPct val="100000"/>
                </a:lnSpc>
                <a:spcBef>
                  <a:spcPts val="5"/>
                </a:spcBef>
              </a:pPr>
              <a:endParaRPr sz="1700" dirty="0">
                <a:latin typeface="Times New Roman"/>
                <a:cs typeface="Times New Roman"/>
              </a:endParaRPr>
            </a:p>
            <a:p>
              <a:pPr marR="175895" algn="r">
                <a:lnSpc>
                  <a:spcPct val="100000"/>
                </a:lnSpc>
              </a:pPr>
              <a:r>
                <a:rPr sz="1450" i="1" spc="15" dirty="0">
                  <a:latin typeface="Times New Roman"/>
                  <a:cs typeface="Times New Roman"/>
                </a:rPr>
                <a:t>I</a:t>
              </a:r>
              <a:endParaRPr sz="1450" dirty="0">
                <a:latin typeface="Times New Roman"/>
                <a:cs typeface="Times New Roman"/>
              </a:endParaRPr>
            </a:p>
          </p:txBody>
        </p:sp>
        <p:sp>
          <p:nvSpPr>
            <p:cNvPr id="57" name="object 53">
              <a:extLst>
                <a:ext uri="{FF2B5EF4-FFF2-40B4-BE49-F238E27FC236}">
                  <a16:creationId xmlns:a16="http://schemas.microsoft.com/office/drawing/2014/main" xmlns="" id="{FB9D3638-948F-1348-A1B5-06DEF8F77294}"/>
                </a:ext>
              </a:extLst>
            </p:cNvPr>
            <p:cNvSpPr txBox="1"/>
            <p:nvPr/>
          </p:nvSpPr>
          <p:spPr>
            <a:xfrm>
              <a:off x="6266865" y="2419956"/>
              <a:ext cx="132715" cy="21209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450" spc="30" dirty="0">
                  <a:latin typeface="Times New Roman"/>
                  <a:cs typeface="Times New Roman"/>
                </a:rPr>
                <a:t>S</a:t>
              </a:r>
              <a:endParaRPr sz="1450">
                <a:latin typeface="Times New Roman"/>
                <a:cs typeface="Times New Roman"/>
              </a:endParaRPr>
            </a:p>
          </p:txBody>
        </p:sp>
        <p:sp>
          <p:nvSpPr>
            <p:cNvPr id="58" name="object 54">
              <a:extLst>
                <a:ext uri="{FF2B5EF4-FFF2-40B4-BE49-F238E27FC236}">
                  <a16:creationId xmlns:a16="http://schemas.microsoft.com/office/drawing/2014/main" xmlns="" id="{65FDC53F-C069-174D-AE47-7E722C94D406}"/>
                </a:ext>
              </a:extLst>
            </p:cNvPr>
            <p:cNvSpPr/>
            <p:nvPr/>
          </p:nvSpPr>
          <p:spPr>
            <a:xfrm>
              <a:off x="7567616" y="4666485"/>
              <a:ext cx="53975" cy="52069"/>
            </a:xfrm>
            <a:custGeom>
              <a:avLst/>
              <a:gdLst/>
              <a:ahLst/>
              <a:cxnLst/>
              <a:rect l="l" t="t" r="r" b="b"/>
              <a:pathLst>
                <a:path w="53975" h="52070">
                  <a:moveTo>
                    <a:pt x="0" y="51728"/>
                  </a:moveTo>
                  <a:lnTo>
                    <a:pt x="53601" y="0"/>
                  </a:lnTo>
                </a:path>
              </a:pathLst>
            </a:custGeom>
            <a:ln w="157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5">
              <a:extLst>
                <a:ext uri="{FF2B5EF4-FFF2-40B4-BE49-F238E27FC236}">
                  <a16:creationId xmlns:a16="http://schemas.microsoft.com/office/drawing/2014/main" xmlns="" id="{16E77C07-4F14-7E45-B535-0DBC741711A0}"/>
                </a:ext>
              </a:extLst>
            </p:cNvPr>
            <p:cNvSpPr/>
            <p:nvPr/>
          </p:nvSpPr>
          <p:spPr>
            <a:xfrm>
              <a:off x="7512620" y="4666485"/>
              <a:ext cx="55244" cy="52069"/>
            </a:xfrm>
            <a:custGeom>
              <a:avLst/>
              <a:gdLst/>
              <a:ahLst/>
              <a:cxnLst/>
              <a:rect l="l" t="t" r="r" b="b"/>
              <a:pathLst>
                <a:path w="55245" h="52070">
                  <a:moveTo>
                    <a:pt x="54995" y="51728"/>
                  </a:moveTo>
                  <a:lnTo>
                    <a:pt x="0" y="0"/>
                  </a:lnTo>
                </a:path>
              </a:pathLst>
            </a:custGeom>
            <a:ln w="157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56">
              <a:extLst>
                <a:ext uri="{FF2B5EF4-FFF2-40B4-BE49-F238E27FC236}">
                  <a16:creationId xmlns:a16="http://schemas.microsoft.com/office/drawing/2014/main" xmlns="" id="{25E7317B-8077-D446-9975-F64972327E0E}"/>
                </a:ext>
              </a:extLst>
            </p:cNvPr>
            <p:cNvSpPr txBox="1"/>
            <p:nvPr/>
          </p:nvSpPr>
          <p:spPr>
            <a:xfrm>
              <a:off x="5368434" y="2393885"/>
              <a:ext cx="229235" cy="29654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450" i="1" spc="-55" dirty="0">
                  <a:latin typeface="Times New Roman"/>
                  <a:cs typeface="Times New Roman"/>
                </a:rPr>
                <a:t>V</a:t>
              </a:r>
              <a:r>
                <a:rPr sz="2175" i="1" spc="37" baseline="-24904" dirty="0">
                  <a:latin typeface="Times New Roman"/>
                  <a:cs typeface="Times New Roman"/>
                </a:rPr>
                <a:t>S</a:t>
              </a:r>
              <a:endParaRPr sz="2175" baseline="-24904">
                <a:latin typeface="Times New Roman"/>
                <a:cs typeface="Times New Roman"/>
              </a:endParaRPr>
            </a:p>
          </p:txBody>
        </p:sp>
        <p:sp>
          <p:nvSpPr>
            <p:cNvPr id="61" name="object 57">
              <a:extLst>
                <a:ext uri="{FF2B5EF4-FFF2-40B4-BE49-F238E27FC236}">
                  <a16:creationId xmlns:a16="http://schemas.microsoft.com/office/drawing/2014/main" xmlns="" id="{6A67A97B-E39C-114B-8B15-7B19C5709DE1}"/>
                </a:ext>
              </a:extLst>
            </p:cNvPr>
            <p:cNvSpPr/>
            <p:nvPr/>
          </p:nvSpPr>
          <p:spPr>
            <a:xfrm>
              <a:off x="6707307" y="3576310"/>
              <a:ext cx="160020" cy="156845"/>
            </a:xfrm>
            <a:custGeom>
              <a:avLst/>
              <a:gdLst/>
              <a:ahLst/>
              <a:cxnLst/>
              <a:rect l="l" t="t" r="r" b="b"/>
              <a:pathLst>
                <a:path w="160020" h="156845">
                  <a:moveTo>
                    <a:pt x="0" y="156426"/>
                  </a:moveTo>
                  <a:lnTo>
                    <a:pt x="159411" y="0"/>
                  </a:lnTo>
                </a:path>
              </a:pathLst>
            </a:custGeom>
            <a:ln w="157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58">
              <a:extLst>
                <a:ext uri="{FF2B5EF4-FFF2-40B4-BE49-F238E27FC236}">
                  <a16:creationId xmlns:a16="http://schemas.microsoft.com/office/drawing/2014/main" xmlns="" id="{B137D77D-7668-244E-B566-2D58E69BA88F}"/>
                </a:ext>
              </a:extLst>
            </p:cNvPr>
            <p:cNvSpPr/>
            <p:nvPr/>
          </p:nvSpPr>
          <p:spPr>
            <a:xfrm>
              <a:off x="6868112" y="3577551"/>
              <a:ext cx="160020" cy="155575"/>
            </a:xfrm>
            <a:custGeom>
              <a:avLst/>
              <a:gdLst/>
              <a:ahLst/>
              <a:cxnLst/>
              <a:rect l="l" t="t" r="r" b="b"/>
              <a:pathLst>
                <a:path w="160020" h="155575">
                  <a:moveTo>
                    <a:pt x="0" y="0"/>
                  </a:moveTo>
                  <a:lnTo>
                    <a:pt x="159411" y="155185"/>
                  </a:lnTo>
                </a:path>
              </a:pathLst>
            </a:custGeom>
            <a:ln w="157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59">
              <a:extLst>
                <a:ext uri="{FF2B5EF4-FFF2-40B4-BE49-F238E27FC236}">
                  <a16:creationId xmlns:a16="http://schemas.microsoft.com/office/drawing/2014/main" xmlns="" id="{1EFD4AC3-596C-BC41-987F-9698977A6D7A}"/>
                </a:ext>
              </a:extLst>
            </p:cNvPr>
            <p:cNvSpPr/>
            <p:nvPr/>
          </p:nvSpPr>
          <p:spPr>
            <a:xfrm>
              <a:off x="6852032" y="2733137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>
                  <a:moveTo>
                    <a:pt x="27015" y="0"/>
                  </a:moveTo>
                  <a:lnTo>
                    <a:pt x="7825" y="0"/>
                  </a:lnTo>
                  <a:lnTo>
                    <a:pt x="0" y="7552"/>
                  </a:lnTo>
                  <a:lnTo>
                    <a:pt x="0" y="26071"/>
                  </a:lnTo>
                  <a:lnTo>
                    <a:pt x="7825" y="33623"/>
                  </a:lnTo>
                  <a:lnTo>
                    <a:pt x="27015" y="33623"/>
                  </a:lnTo>
                  <a:lnTo>
                    <a:pt x="34841" y="26071"/>
                  </a:lnTo>
                  <a:lnTo>
                    <a:pt x="34841" y="7552"/>
                  </a:lnTo>
                  <a:lnTo>
                    <a:pt x="270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0">
              <a:extLst>
                <a:ext uri="{FF2B5EF4-FFF2-40B4-BE49-F238E27FC236}">
                  <a16:creationId xmlns:a16="http://schemas.microsoft.com/office/drawing/2014/main" xmlns="" id="{23132A0E-BEBF-6B43-9A8A-B84246131AA0}"/>
                </a:ext>
              </a:extLst>
            </p:cNvPr>
            <p:cNvSpPr/>
            <p:nvPr/>
          </p:nvSpPr>
          <p:spPr>
            <a:xfrm>
              <a:off x="6852032" y="2733137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>
                  <a:moveTo>
                    <a:pt x="17366" y="0"/>
                  </a:moveTo>
                  <a:lnTo>
                    <a:pt x="7825" y="0"/>
                  </a:lnTo>
                  <a:lnTo>
                    <a:pt x="0" y="7552"/>
                  </a:lnTo>
                  <a:lnTo>
                    <a:pt x="0" y="16759"/>
                  </a:lnTo>
                  <a:lnTo>
                    <a:pt x="0" y="26071"/>
                  </a:lnTo>
                  <a:lnTo>
                    <a:pt x="7825" y="33623"/>
                  </a:lnTo>
                  <a:lnTo>
                    <a:pt x="17366" y="33623"/>
                  </a:lnTo>
                  <a:lnTo>
                    <a:pt x="27015" y="33623"/>
                  </a:lnTo>
                  <a:lnTo>
                    <a:pt x="34841" y="26071"/>
                  </a:lnTo>
                  <a:lnTo>
                    <a:pt x="34841" y="16759"/>
                  </a:lnTo>
                  <a:lnTo>
                    <a:pt x="34841" y="7552"/>
                  </a:lnTo>
                  <a:lnTo>
                    <a:pt x="27015" y="0"/>
                  </a:lnTo>
                  <a:lnTo>
                    <a:pt x="17366" y="0"/>
                  </a:lnTo>
                  <a:close/>
                </a:path>
              </a:pathLst>
            </a:custGeom>
            <a:ln w="31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1">
              <a:extLst>
                <a:ext uri="{FF2B5EF4-FFF2-40B4-BE49-F238E27FC236}">
                  <a16:creationId xmlns:a16="http://schemas.microsoft.com/office/drawing/2014/main" xmlns="" id="{A3510EF1-548B-4541-A848-D7B3A98425B6}"/>
                </a:ext>
              </a:extLst>
            </p:cNvPr>
            <p:cNvSpPr/>
            <p:nvPr/>
          </p:nvSpPr>
          <p:spPr>
            <a:xfrm>
              <a:off x="6852426" y="4807444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70" h="39370">
                  <a:moveTo>
                    <a:pt x="20402" y="0"/>
                  </a:moveTo>
                  <a:lnTo>
                    <a:pt x="7126" y="4619"/>
                  </a:lnTo>
                  <a:lnTo>
                    <a:pt x="0" y="16141"/>
                  </a:lnTo>
                  <a:lnTo>
                    <a:pt x="3655" y="30956"/>
                  </a:lnTo>
                  <a:lnTo>
                    <a:pt x="13662" y="38976"/>
                  </a:lnTo>
                  <a:lnTo>
                    <a:pt x="30054" y="36527"/>
                  </a:lnTo>
                  <a:lnTo>
                    <a:pt x="39128" y="28306"/>
                  </a:lnTo>
                  <a:lnTo>
                    <a:pt x="37460" y="11744"/>
                  </a:lnTo>
                  <a:lnTo>
                    <a:pt x="29861" y="2450"/>
                  </a:lnTo>
                  <a:lnTo>
                    <a:pt x="2040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2">
              <a:extLst>
                <a:ext uri="{FF2B5EF4-FFF2-40B4-BE49-F238E27FC236}">
                  <a16:creationId xmlns:a16="http://schemas.microsoft.com/office/drawing/2014/main" xmlns="" id="{0D5AFA9A-5A68-F146-8CA1-7569198AC9B5}"/>
                </a:ext>
              </a:extLst>
            </p:cNvPr>
            <p:cNvSpPr/>
            <p:nvPr/>
          </p:nvSpPr>
          <p:spPr>
            <a:xfrm>
              <a:off x="6852426" y="4807444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70" h="39370">
                  <a:moveTo>
                    <a:pt x="20402" y="0"/>
                  </a:moveTo>
                  <a:lnTo>
                    <a:pt x="7126" y="4619"/>
                  </a:lnTo>
                  <a:lnTo>
                    <a:pt x="0" y="16141"/>
                  </a:lnTo>
                  <a:lnTo>
                    <a:pt x="3655" y="30956"/>
                  </a:lnTo>
                  <a:lnTo>
                    <a:pt x="13662" y="38976"/>
                  </a:lnTo>
                  <a:lnTo>
                    <a:pt x="30054" y="36527"/>
                  </a:lnTo>
                  <a:lnTo>
                    <a:pt x="39128" y="28306"/>
                  </a:lnTo>
                  <a:lnTo>
                    <a:pt x="37460" y="11744"/>
                  </a:lnTo>
                  <a:lnTo>
                    <a:pt x="29861" y="2450"/>
                  </a:lnTo>
                  <a:lnTo>
                    <a:pt x="20402" y="0"/>
                  </a:lnTo>
                  <a:close/>
                </a:path>
              </a:pathLst>
            </a:custGeom>
            <a:ln w="315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3">
              <a:extLst>
                <a:ext uri="{FF2B5EF4-FFF2-40B4-BE49-F238E27FC236}">
                  <a16:creationId xmlns:a16="http://schemas.microsoft.com/office/drawing/2014/main" xmlns="" id="{05232840-D8F7-364B-9B0A-6FDA04E6D6FE}"/>
                </a:ext>
              </a:extLst>
            </p:cNvPr>
            <p:cNvSpPr/>
            <p:nvPr/>
          </p:nvSpPr>
          <p:spPr>
            <a:xfrm>
              <a:off x="4957193" y="3265939"/>
              <a:ext cx="304800" cy="220345"/>
            </a:xfrm>
            <a:custGeom>
              <a:avLst/>
              <a:gdLst/>
              <a:ahLst/>
              <a:cxnLst/>
              <a:rect l="l" t="t" r="r" b="b"/>
              <a:pathLst>
                <a:path w="304800" h="220345">
                  <a:moveTo>
                    <a:pt x="0" y="219845"/>
                  </a:moveTo>
                  <a:lnTo>
                    <a:pt x="151429" y="219845"/>
                  </a:lnTo>
                  <a:lnTo>
                    <a:pt x="151429" y="0"/>
                  </a:lnTo>
                  <a:lnTo>
                    <a:pt x="304194" y="0"/>
                  </a:lnTo>
                </a:path>
              </a:pathLst>
            </a:custGeom>
            <a:ln w="78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4">
              <a:extLst>
                <a:ext uri="{FF2B5EF4-FFF2-40B4-BE49-F238E27FC236}">
                  <a16:creationId xmlns:a16="http://schemas.microsoft.com/office/drawing/2014/main" xmlns="" id="{6C39A6C0-6724-2142-95EC-3DEC6C1405A5}"/>
                </a:ext>
              </a:extLst>
            </p:cNvPr>
            <p:cNvSpPr/>
            <p:nvPr/>
          </p:nvSpPr>
          <p:spPr>
            <a:xfrm>
              <a:off x="5260048" y="3265939"/>
              <a:ext cx="304800" cy="220345"/>
            </a:xfrm>
            <a:custGeom>
              <a:avLst/>
              <a:gdLst/>
              <a:ahLst/>
              <a:cxnLst/>
              <a:rect l="l" t="t" r="r" b="b"/>
              <a:pathLst>
                <a:path w="304800" h="220345">
                  <a:moveTo>
                    <a:pt x="0" y="219845"/>
                  </a:moveTo>
                  <a:lnTo>
                    <a:pt x="151425" y="219845"/>
                  </a:lnTo>
                  <a:lnTo>
                    <a:pt x="151425" y="0"/>
                  </a:lnTo>
                  <a:lnTo>
                    <a:pt x="304190" y="0"/>
                  </a:lnTo>
                </a:path>
              </a:pathLst>
            </a:custGeom>
            <a:ln w="78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7">
            <a:extLst>
              <a:ext uri="{FF2B5EF4-FFF2-40B4-BE49-F238E27FC236}">
                <a16:creationId xmlns:a16="http://schemas.microsoft.com/office/drawing/2014/main" xmlns="" id="{A045AD26-3718-5347-92F5-54226FBE57D3}"/>
              </a:ext>
            </a:extLst>
          </p:cNvPr>
          <p:cNvSpPr txBox="1"/>
          <p:nvPr/>
        </p:nvSpPr>
        <p:spPr>
          <a:xfrm>
            <a:off x="5332239" y="5798805"/>
            <a:ext cx="16776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5" dirty="0">
                <a:latin typeface="Calibri"/>
                <a:cs typeface="Calibri"/>
              </a:rPr>
              <a:t>An</a:t>
            </a:r>
            <a:r>
              <a:rPr sz="1800" b="1" spc="-5" dirty="0">
                <a:latin typeface="Calibri"/>
                <a:cs typeface="Calibri"/>
              </a:rPr>
              <a:t> in</a:t>
            </a:r>
            <a:r>
              <a:rPr sz="1800" b="1" spc="-10" dirty="0">
                <a:latin typeface="Calibri"/>
                <a:cs typeface="Calibri"/>
              </a:rPr>
              <a:t>du</a:t>
            </a:r>
            <a:r>
              <a:rPr sz="1800" b="1" spc="-15" dirty="0">
                <a:latin typeface="Calibri"/>
                <a:cs typeface="Calibri"/>
              </a:rPr>
              <a:t>ctiv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load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70" name="文字方塊 69"/>
          <p:cNvSpPr txBox="1"/>
          <p:nvPr/>
        </p:nvSpPr>
        <p:spPr>
          <a:xfrm>
            <a:off x="683173" y="4922668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PWM output</a:t>
            </a:r>
            <a:endParaRPr lang="zh-TW" altLang="en-US" dirty="0"/>
          </a:p>
        </p:txBody>
      </p:sp>
      <p:sp>
        <p:nvSpPr>
          <p:cNvPr id="71" name="文字方塊 70"/>
          <p:cNvSpPr txBox="1"/>
          <p:nvPr/>
        </p:nvSpPr>
        <p:spPr>
          <a:xfrm>
            <a:off x="3677841" y="3946320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MOS power switch</a:t>
            </a:r>
            <a:endParaRPr lang="zh-TW" altLang="en-US" dirty="0"/>
          </a:p>
        </p:txBody>
      </p:sp>
      <p:sp>
        <p:nvSpPr>
          <p:cNvPr id="72" name="文字方塊 71"/>
          <p:cNvSpPr txBox="1"/>
          <p:nvPr/>
        </p:nvSpPr>
        <p:spPr>
          <a:xfrm>
            <a:off x="6156176" y="4581128"/>
            <a:ext cx="2809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Physical inductor current cannot change abruptly.</a:t>
            </a:r>
            <a:endParaRPr lang="zh-TW" altLang="en-US" dirty="0"/>
          </a:p>
        </p:txBody>
      </p:sp>
      <p:sp>
        <p:nvSpPr>
          <p:cNvPr id="73" name="手繪多邊形 72"/>
          <p:cNvSpPr/>
          <p:nvPr/>
        </p:nvSpPr>
        <p:spPr bwMode="auto">
          <a:xfrm>
            <a:off x="4139952" y="4581128"/>
            <a:ext cx="2052742" cy="694188"/>
          </a:xfrm>
          <a:custGeom>
            <a:avLst/>
            <a:gdLst>
              <a:gd name="connsiteX0" fmla="*/ 2052742 w 2052742"/>
              <a:gd name="connsiteY0" fmla="*/ 373225 h 793102"/>
              <a:gd name="connsiteX1" fmla="*/ 2006089 w 2052742"/>
              <a:gd name="connsiteY1" fmla="*/ 335902 h 793102"/>
              <a:gd name="connsiteX2" fmla="*/ 1978097 w 2052742"/>
              <a:gd name="connsiteY2" fmla="*/ 326571 h 793102"/>
              <a:gd name="connsiteX3" fmla="*/ 1931444 w 2052742"/>
              <a:gd name="connsiteY3" fmla="*/ 279918 h 793102"/>
              <a:gd name="connsiteX4" fmla="*/ 1819477 w 2052742"/>
              <a:gd name="connsiteY4" fmla="*/ 242596 h 793102"/>
              <a:gd name="connsiteX5" fmla="*/ 1791485 w 2052742"/>
              <a:gd name="connsiteY5" fmla="*/ 233265 h 793102"/>
              <a:gd name="connsiteX6" fmla="*/ 1763493 w 2052742"/>
              <a:gd name="connsiteY6" fmla="*/ 214604 h 793102"/>
              <a:gd name="connsiteX7" fmla="*/ 1707510 w 2052742"/>
              <a:gd name="connsiteY7" fmla="*/ 195943 h 793102"/>
              <a:gd name="connsiteX8" fmla="*/ 1679518 w 2052742"/>
              <a:gd name="connsiteY8" fmla="*/ 186612 h 793102"/>
              <a:gd name="connsiteX9" fmla="*/ 1604873 w 2052742"/>
              <a:gd name="connsiteY9" fmla="*/ 149290 h 793102"/>
              <a:gd name="connsiteX10" fmla="*/ 1576881 w 2052742"/>
              <a:gd name="connsiteY10" fmla="*/ 139959 h 793102"/>
              <a:gd name="connsiteX11" fmla="*/ 1539559 w 2052742"/>
              <a:gd name="connsiteY11" fmla="*/ 121298 h 793102"/>
              <a:gd name="connsiteX12" fmla="*/ 1502236 w 2052742"/>
              <a:gd name="connsiteY12" fmla="*/ 111967 h 793102"/>
              <a:gd name="connsiteX13" fmla="*/ 1446253 w 2052742"/>
              <a:gd name="connsiteY13" fmla="*/ 93306 h 793102"/>
              <a:gd name="connsiteX14" fmla="*/ 1418261 w 2052742"/>
              <a:gd name="connsiteY14" fmla="*/ 83976 h 793102"/>
              <a:gd name="connsiteX15" fmla="*/ 1380938 w 2052742"/>
              <a:gd name="connsiteY15" fmla="*/ 65314 h 793102"/>
              <a:gd name="connsiteX16" fmla="*/ 1324955 w 2052742"/>
              <a:gd name="connsiteY16" fmla="*/ 55984 h 793102"/>
              <a:gd name="connsiteX17" fmla="*/ 1278302 w 2052742"/>
              <a:gd name="connsiteY17" fmla="*/ 46653 h 793102"/>
              <a:gd name="connsiteX18" fmla="*/ 1231648 w 2052742"/>
              <a:gd name="connsiteY18" fmla="*/ 18661 h 793102"/>
              <a:gd name="connsiteX19" fmla="*/ 1129012 w 2052742"/>
              <a:gd name="connsiteY19" fmla="*/ 9331 h 793102"/>
              <a:gd name="connsiteX20" fmla="*/ 979722 w 2052742"/>
              <a:gd name="connsiteY20" fmla="*/ 0 h 793102"/>
              <a:gd name="connsiteX21" fmla="*/ 541183 w 2052742"/>
              <a:gd name="connsiteY21" fmla="*/ 18661 h 793102"/>
              <a:gd name="connsiteX22" fmla="*/ 429216 w 2052742"/>
              <a:gd name="connsiteY22" fmla="*/ 37322 h 793102"/>
              <a:gd name="connsiteX23" fmla="*/ 410555 w 2052742"/>
              <a:gd name="connsiteY23" fmla="*/ 55984 h 793102"/>
              <a:gd name="connsiteX24" fmla="*/ 317248 w 2052742"/>
              <a:gd name="connsiteY24" fmla="*/ 111967 h 793102"/>
              <a:gd name="connsiteX25" fmla="*/ 233273 w 2052742"/>
              <a:gd name="connsiteY25" fmla="*/ 167951 h 793102"/>
              <a:gd name="connsiteX26" fmla="*/ 214612 w 2052742"/>
              <a:gd name="connsiteY26" fmla="*/ 205274 h 793102"/>
              <a:gd name="connsiteX27" fmla="*/ 186620 w 2052742"/>
              <a:gd name="connsiteY27" fmla="*/ 223935 h 793102"/>
              <a:gd name="connsiteX28" fmla="*/ 139967 w 2052742"/>
              <a:gd name="connsiteY28" fmla="*/ 279918 h 793102"/>
              <a:gd name="connsiteX29" fmla="*/ 121306 w 2052742"/>
              <a:gd name="connsiteY29" fmla="*/ 345233 h 793102"/>
              <a:gd name="connsiteX30" fmla="*/ 102644 w 2052742"/>
              <a:gd name="connsiteY30" fmla="*/ 382555 h 793102"/>
              <a:gd name="connsiteX31" fmla="*/ 83983 w 2052742"/>
              <a:gd name="connsiteY31" fmla="*/ 438539 h 793102"/>
              <a:gd name="connsiteX32" fmla="*/ 74653 w 2052742"/>
              <a:gd name="connsiteY32" fmla="*/ 466531 h 793102"/>
              <a:gd name="connsiteX33" fmla="*/ 65322 w 2052742"/>
              <a:gd name="connsiteY33" fmla="*/ 503853 h 793102"/>
              <a:gd name="connsiteX34" fmla="*/ 37330 w 2052742"/>
              <a:gd name="connsiteY34" fmla="*/ 597159 h 793102"/>
              <a:gd name="connsiteX35" fmla="*/ 28000 w 2052742"/>
              <a:gd name="connsiteY35" fmla="*/ 690465 h 793102"/>
              <a:gd name="connsiteX36" fmla="*/ 18669 w 2052742"/>
              <a:gd name="connsiteY36" fmla="*/ 727788 h 793102"/>
              <a:gd name="connsiteX37" fmla="*/ 8 w 2052742"/>
              <a:gd name="connsiteY37" fmla="*/ 793102 h 793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052742" h="793102">
                <a:moveTo>
                  <a:pt x="2052742" y="373225"/>
                </a:moveTo>
                <a:cubicBezTo>
                  <a:pt x="2037191" y="360784"/>
                  <a:pt x="2022977" y="346457"/>
                  <a:pt x="2006089" y="335902"/>
                </a:cubicBezTo>
                <a:cubicBezTo>
                  <a:pt x="1997749" y="330689"/>
                  <a:pt x="1985965" y="332472"/>
                  <a:pt x="1978097" y="326571"/>
                </a:cubicBezTo>
                <a:cubicBezTo>
                  <a:pt x="1960503" y="313376"/>
                  <a:pt x="1952308" y="286873"/>
                  <a:pt x="1931444" y="279918"/>
                </a:cubicBezTo>
                <a:lnTo>
                  <a:pt x="1819477" y="242596"/>
                </a:lnTo>
                <a:cubicBezTo>
                  <a:pt x="1810146" y="239486"/>
                  <a:pt x="1799669" y="238721"/>
                  <a:pt x="1791485" y="233265"/>
                </a:cubicBezTo>
                <a:cubicBezTo>
                  <a:pt x="1782154" y="227045"/>
                  <a:pt x="1773740" y="219158"/>
                  <a:pt x="1763493" y="214604"/>
                </a:cubicBezTo>
                <a:cubicBezTo>
                  <a:pt x="1745518" y="206615"/>
                  <a:pt x="1726171" y="202163"/>
                  <a:pt x="1707510" y="195943"/>
                </a:cubicBezTo>
                <a:cubicBezTo>
                  <a:pt x="1698179" y="192833"/>
                  <a:pt x="1688315" y="191010"/>
                  <a:pt x="1679518" y="186612"/>
                </a:cubicBezTo>
                <a:cubicBezTo>
                  <a:pt x="1654636" y="174171"/>
                  <a:pt x="1631264" y="158087"/>
                  <a:pt x="1604873" y="149290"/>
                </a:cubicBezTo>
                <a:cubicBezTo>
                  <a:pt x="1595542" y="146180"/>
                  <a:pt x="1585921" y="143833"/>
                  <a:pt x="1576881" y="139959"/>
                </a:cubicBezTo>
                <a:cubicBezTo>
                  <a:pt x="1564097" y="134480"/>
                  <a:pt x="1552582" y="126182"/>
                  <a:pt x="1539559" y="121298"/>
                </a:cubicBezTo>
                <a:cubicBezTo>
                  <a:pt x="1527552" y="116795"/>
                  <a:pt x="1514519" y="115652"/>
                  <a:pt x="1502236" y="111967"/>
                </a:cubicBezTo>
                <a:cubicBezTo>
                  <a:pt x="1483395" y="106315"/>
                  <a:pt x="1464914" y="99526"/>
                  <a:pt x="1446253" y="93306"/>
                </a:cubicBezTo>
                <a:cubicBezTo>
                  <a:pt x="1436922" y="90196"/>
                  <a:pt x="1427058" y="88375"/>
                  <a:pt x="1418261" y="83976"/>
                </a:cubicBezTo>
                <a:cubicBezTo>
                  <a:pt x="1405820" y="77755"/>
                  <a:pt x="1394261" y="69311"/>
                  <a:pt x="1380938" y="65314"/>
                </a:cubicBezTo>
                <a:cubicBezTo>
                  <a:pt x="1362817" y="59878"/>
                  <a:pt x="1343568" y="59368"/>
                  <a:pt x="1324955" y="55984"/>
                </a:cubicBezTo>
                <a:cubicBezTo>
                  <a:pt x="1309352" y="53147"/>
                  <a:pt x="1293853" y="49763"/>
                  <a:pt x="1278302" y="46653"/>
                </a:cubicBezTo>
                <a:cubicBezTo>
                  <a:pt x="1262751" y="37322"/>
                  <a:pt x="1249242" y="23060"/>
                  <a:pt x="1231648" y="18661"/>
                </a:cubicBezTo>
                <a:cubicBezTo>
                  <a:pt x="1198321" y="10329"/>
                  <a:pt x="1163271" y="11869"/>
                  <a:pt x="1129012" y="9331"/>
                </a:cubicBezTo>
                <a:cubicBezTo>
                  <a:pt x="1079288" y="5648"/>
                  <a:pt x="1029485" y="3110"/>
                  <a:pt x="979722" y="0"/>
                </a:cubicBezTo>
                <a:lnTo>
                  <a:pt x="541183" y="18661"/>
                </a:lnTo>
                <a:cubicBezTo>
                  <a:pt x="485311" y="21709"/>
                  <a:pt x="474757" y="25937"/>
                  <a:pt x="429216" y="37322"/>
                </a:cubicBezTo>
                <a:cubicBezTo>
                  <a:pt x="422996" y="43543"/>
                  <a:pt x="417875" y="51104"/>
                  <a:pt x="410555" y="55984"/>
                </a:cubicBezTo>
                <a:cubicBezTo>
                  <a:pt x="366376" y="85437"/>
                  <a:pt x="363514" y="65701"/>
                  <a:pt x="317248" y="111967"/>
                </a:cubicBezTo>
                <a:cubicBezTo>
                  <a:pt x="261527" y="167688"/>
                  <a:pt x="291931" y="153286"/>
                  <a:pt x="233273" y="167951"/>
                </a:cubicBezTo>
                <a:cubicBezTo>
                  <a:pt x="227053" y="180392"/>
                  <a:pt x="223517" y="194588"/>
                  <a:pt x="214612" y="205274"/>
                </a:cubicBezTo>
                <a:cubicBezTo>
                  <a:pt x="207433" y="213889"/>
                  <a:pt x="195235" y="216756"/>
                  <a:pt x="186620" y="223935"/>
                </a:cubicBezTo>
                <a:cubicBezTo>
                  <a:pt x="168933" y="238674"/>
                  <a:pt x="150452" y="258949"/>
                  <a:pt x="139967" y="279918"/>
                </a:cubicBezTo>
                <a:cubicBezTo>
                  <a:pt x="128684" y="302484"/>
                  <a:pt x="130279" y="321305"/>
                  <a:pt x="121306" y="345233"/>
                </a:cubicBezTo>
                <a:cubicBezTo>
                  <a:pt x="116422" y="358257"/>
                  <a:pt x="107810" y="369641"/>
                  <a:pt x="102644" y="382555"/>
                </a:cubicBezTo>
                <a:cubicBezTo>
                  <a:pt x="95338" y="400819"/>
                  <a:pt x="90203" y="419878"/>
                  <a:pt x="83983" y="438539"/>
                </a:cubicBezTo>
                <a:cubicBezTo>
                  <a:pt x="80873" y="447870"/>
                  <a:pt x="77039" y="456989"/>
                  <a:pt x="74653" y="466531"/>
                </a:cubicBezTo>
                <a:cubicBezTo>
                  <a:pt x="71543" y="478972"/>
                  <a:pt x="69007" y="491570"/>
                  <a:pt x="65322" y="503853"/>
                </a:cubicBezTo>
                <a:cubicBezTo>
                  <a:pt x="31247" y="617435"/>
                  <a:pt x="58837" y="511136"/>
                  <a:pt x="37330" y="597159"/>
                </a:cubicBezTo>
                <a:cubicBezTo>
                  <a:pt x="34220" y="628261"/>
                  <a:pt x="32420" y="659522"/>
                  <a:pt x="28000" y="690465"/>
                </a:cubicBezTo>
                <a:cubicBezTo>
                  <a:pt x="26186" y="703160"/>
                  <a:pt x="22354" y="715505"/>
                  <a:pt x="18669" y="727788"/>
                </a:cubicBezTo>
                <a:cubicBezTo>
                  <a:pt x="-976" y="793269"/>
                  <a:pt x="8" y="763065"/>
                  <a:pt x="8" y="793102"/>
                </a:cubicBezTo>
              </a:path>
            </a:pathLst>
          </a:cu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3029240"/>
      </p:ext>
    </p:extLst>
  </p:cSld>
  <p:clrMapOvr>
    <a:masterClrMapping/>
  </p:clrMapOvr>
  <p:transition spd="med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3D03985-684F-C44A-9F87-EA3EE516A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PWM filtering example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C15C9BDB-3D8E-C444-8922-D0A90B82E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944652"/>
          </a:xfrm>
        </p:spPr>
        <p:txBody>
          <a:bodyPr>
            <a:normAutofit fontScale="70000" lnSpcReduction="20000"/>
          </a:bodyPr>
          <a:lstStyle/>
          <a:p>
            <a:r>
              <a:rPr lang="en-US" altLang="zh-TW" dirty="0"/>
              <a:t>One pole Low-pass with PWM Step Change from D=0.25 to</a:t>
            </a:r>
            <a:br>
              <a:rPr lang="en-US" altLang="zh-TW" dirty="0"/>
            </a:br>
            <a:r>
              <a:rPr lang="en-US" altLang="zh-TW" dirty="0"/>
              <a:t>D = 0.75 compared to a second filter with an input step from 0.25V to 0.75V 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BA8DAC05-735F-D742-B715-7444697C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22</a:t>
            </a:fld>
            <a:endParaRPr lang="en-US" altLang="zh-TW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0B6A864D-2581-524E-8F82-B835B1262331}"/>
              </a:ext>
            </a:extLst>
          </p:cNvPr>
          <p:cNvSpPr/>
          <p:nvPr/>
        </p:nvSpPr>
        <p:spPr>
          <a:xfrm>
            <a:off x="457444" y="6351136"/>
            <a:ext cx="5256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http://ltwiki.org/images/8/82/PWM_Filters.pdf</a:t>
            </a:r>
          </a:p>
        </p:txBody>
      </p:sp>
      <p:pic>
        <p:nvPicPr>
          <p:cNvPr id="1025" name="Picture 1" descr="page16image3539375488">
            <a:extLst>
              <a:ext uri="{FF2B5EF4-FFF2-40B4-BE49-F238E27FC236}">
                <a16:creationId xmlns:a16="http://schemas.microsoft.com/office/drawing/2014/main" xmlns="" id="{04AF8E80-13A2-9140-AD61-25BD56202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51620" y="2528436"/>
            <a:ext cx="6337300" cy="382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326331"/>
      </p:ext>
    </p:extLst>
  </p:cSld>
  <p:clrMapOvr>
    <a:masterClrMapping/>
  </p:clrMapOvr>
  <p:transition spd="med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81F7931-A61B-BB40-A3A0-FF506836F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latin typeface="Consolas" panose="020B0609020204030204" pitchFamily="49" charset="0"/>
                <a:cs typeface="Consolas" panose="020B0609020204030204" pitchFamily="49" charset="0"/>
              </a:rPr>
              <a:t>PwmOut</a:t>
            </a:r>
            <a:endParaRPr kumimoji="1" lang="zh-TW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356CF951-1FCA-164D-A9DC-A4BF12867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>
                <a:latin typeface="Consolas" panose="020B0609020204030204" pitchFamily="49" charset="0"/>
                <a:cs typeface="Consolas" panose="020B0609020204030204" pitchFamily="49" charset="0"/>
              </a:rPr>
              <a:t>PwmOut</a:t>
            </a:r>
            <a:r>
              <a:rPr lang="en-US" altLang="zh-TW" dirty="0"/>
              <a:t> API</a:t>
            </a:r>
            <a:endParaRPr kumimoji="1" lang="zh-TW" alt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0A73D0DA-6E4D-EF4B-90EA-1EC83106F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23</a:t>
            </a:fld>
            <a:endParaRPr lang="en-US" altLang="zh-TW"/>
          </a:p>
        </p:txBody>
      </p:sp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xmlns="" id="{203BFF2A-BED4-594E-9AE4-DA8E76437B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12379308"/>
              </p:ext>
            </p:extLst>
          </p:nvPr>
        </p:nvGraphicFramePr>
        <p:xfrm>
          <a:off x="475049" y="2560373"/>
          <a:ext cx="8462436" cy="3657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27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197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22885">
                <a:tc>
                  <a:txBody>
                    <a:bodyPr/>
                    <a:lstStyle/>
                    <a:p>
                      <a:pPr marL="309245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Func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ions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sa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PwmOut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P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wm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Ou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obje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ed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sp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ec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ified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in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2884"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wr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e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600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16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out</a:t>
                      </a:r>
                      <a:r>
                        <a:rPr sz="16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pu</a:t>
                      </a:r>
                      <a:r>
                        <a:rPr sz="16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du</a:t>
                      </a:r>
                      <a:r>
                        <a:rPr sz="16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ty-</a:t>
                      </a:r>
                      <a:r>
                        <a:rPr sz="16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600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6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6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le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sp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ec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ified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6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6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alised</a:t>
                      </a:r>
                      <a:r>
                        <a:rPr sz="16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6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6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600" spc="-5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600" spc="5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600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600" spc="-10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1600" spc="-10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600" spc="5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ead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sz="1600" spc="-20" dirty="0">
                          <a:latin typeface="Calibri"/>
                          <a:cs typeface="Calibri"/>
                        </a:rPr>
                        <a:t>Re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rn t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cu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ou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tpu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du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le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ti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6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a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orma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lised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fl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(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2884"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pe</a:t>
                      </a:r>
                      <a:r>
                        <a:rPr sz="1600" b="1" spc="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iod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600" dirty="0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WM</a:t>
                      </a:r>
                      <a:r>
                        <a:rPr sz="1600" spc="-10" dirty="0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 p</a:t>
                      </a:r>
                      <a:r>
                        <a:rPr sz="1600" dirty="0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eriod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sp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ec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ified in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600" spc="-5" dirty="0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600" dirty="0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600" spc="-5" dirty="0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10" dirty="0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dirty="0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)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ep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ing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du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ty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le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sam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pe</a:t>
                      </a:r>
                      <a:r>
                        <a:rPr sz="1600" b="1" spc="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iod_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WM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p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eriod,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sp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ec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ified in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illi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s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)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ep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ing</a:t>
                      </a:r>
                      <a:r>
                        <a:rPr sz="16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du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ty</a:t>
                      </a:r>
                      <a:r>
                        <a:rPr sz="16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le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sam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2956"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pe</a:t>
                      </a:r>
                      <a:r>
                        <a:rPr sz="1600" b="1" spc="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iod_us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WM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p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eriod,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sp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ec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ified in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)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ep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ing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du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ty</a:t>
                      </a:r>
                      <a:r>
                        <a:rPr sz="16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le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sam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2884"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pu</a:t>
                      </a:r>
                      <a:r>
                        <a:rPr sz="1600" b="1" spc="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wid</a:t>
                      </a:r>
                      <a:r>
                        <a:rPr sz="1600" b="1" spc="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h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600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WM</a:t>
                      </a:r>
                      <a:r>
                        <a:rPr sz="1600" spc="-10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 pu</a:t>
                      </a:r>
                      <a:r>
                        <a:rPr sz="1600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lse</a:t>
                      </a:r>
                      <a:r>
                        <a:rPr sz="1600" spc="20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sz="1600" spc="5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10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600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10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sp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ec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ified in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600" spc="-5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600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600" spc="-5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10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)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ep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ing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eriod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sam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7164"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pu</a:t>
                      </a:r>
                      <a:r>
                        <a:rPr sz="1600" b="1" spc="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wid</a:t>
                      </a:r>
                      <a:r>
                        <a:rPr sz="1600" b="1" spc="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h_ms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WM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pu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lse</a:t>
                      </a:r>
                      <a:r>
                        <a:rPr sz="16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sp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ec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ified in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m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illi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)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ep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ing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eriod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sam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2884">
                <a:tc>
                  <a:txBody>
                    <a:bodyPr/>
                    <a:lstStyle/>
                    <a:p>
                      <a:pPr marL="838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dirty="0" err="1">
                          <a:latin typeface="Calibri"/>
                          <a:cs typeface="Calibri"/>
                        </a:rPr>
                        <a:t>pu</a:t>
                      </a:r>
                      <a:r>
                        <a:rPr lang="en-US" altLang="zh-TW" sz="1600" b="1" spc="5" dirty="0" err="1">
                          <a:latin typeface="Calibri"/>
                          <a:cs typeface="Calibri"/>
                        </a:rPr>
                        <a:t>l</a:t>
                      </a:r>
                      <a:r>
                        <a:rPr lang="en-US" altLang="zh-TW" sz="1600" b="1" dirty="0" err="1">
                          <a:latin typeface="Calibri"/>
                          <a:cs typeface="Calibri"/>
                        </a:rPr>
                        <a:t>s</a:t>
                      </a:r>
                      <a:r>
                        <a:rPr lang="en-US" altLang="zh-TW" sz="1600" b="1" spc="-10" dirty="0" err="1">
                          <a:latin typeface="Calibri"/>
                          <a:cs typeface="Calibri"/>
                        </a:rPr>
                        <a:t>e</a:t>
                      </a:r>
                      <a:r>
                        <a:rPr lang="en-US" altLang="zh-TW" sz="1600" b="1" spc="-5" dirty="0" err="1">
                          <a:latin typeface="Calibri"/>
                          <a:cs typeface="Calibri"/>
                        </a:rPr>
                        <a:t>wid</a:t>
                      </a:r>
                      <a:r>
                        <a:rPr lang="en-US" altLang="zh-TW" sz="1600" b="1" spc="5" dirty="0" err="1"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altLang="zh-TW" sz="1600" b="1" dirty="0" err="1">
                          <a:latin typeface="Calibri"/>
                          <a:cs typeface="Calibri"/>
                        </a:rPr>
                        <a:t>h_us</a:t>
                      </a:r>
                      <a:endParaRPr lang="en-US" altLang="zh-TW" sz="1600" dirty="0">
                        <a:latin typeface="Calibri"/>
                        <a:cs typeface="Calibri"/>
                      </a:endParaRPr>
                    </a:p>
                    <a:p>
                      <a:pPr marL="83820">
                        <a:lnSpc>
                          <a:spcPct val="100000"/>
                        </a:lnSpc>
                      </a:pP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38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lang="en-US" altLang="zh-TW" sz="1600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lang="en-US" altLang="zh-TW" sz="16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altLang="zh-TW"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TW" sz="16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altLang="zh-TW" sz="1600" spc="-1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lang="en-US" altLang="zh-TW"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lang="en-US" altLang="zh-TW"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TW" sz="1600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lang="en-US" altLang="zh-TW" sz="1600" dirty="0">
                          <a:latin typeface="Calibri"/>
                          <a:cs typeface="Calibri"/>
                        </a:rPr>
                        <a:t>WM</a:t>
                      </a:r>
                      <a:r>
                        <a:rPr lang="en-US" altLang="zh-TW" sz="1600" spc="-10" dirty="0">
                          <a:latin typeface="Calibri"/>
                          <a:cs typeface="Calibri"/>
                        </a:rPr>
                        <a:t> pu</a:t>
                      </a:r>
                      <a:r>
                        <a:rPr lang="en-US" altLang="zh-TW" sz="1600" dirty="0">
                          <a:latin typeface="Calibri"/>
                          <a:cs typeface="Calibri"/>
                        </a:rPr>
                        <a:t>lse</a:t>
                      </a:r>
                      <a:r>
                        <a:rPr lang="en-US" altLang="zh-TW" sz="16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TW" sz="160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altLang="zh-TW" sz="1600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lang="en-US" altLang="zh-TW" sz="1600" spc="-1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lang="en-US" altLang="zh-TW" sz="16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altLang="zh-TW" sz="1600" spc="-1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lang="en-US" altLang="zh-TW" sz="16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lang="en-US" altLang="zh-TW"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TW" sz="1600" spc="-5" dirty="0">
                          <a:latin typeface="Calibri"/>
                          <a:cs typeface="Calibri"/>
                        </a:rPr>
                        <a:t>sp</a:t>
                      </a:r>
                      <a:r>
                        <a:rPr lang="en-US" altLang="zh-TW" sz="1600" spc="-10" dirty="0">
                          <a:latin typeface="Calibri"/>
                          <a:cs typeface="Calibri"/>
                        </a:rPr>
                        <a:t>ec</a:t>
                      </a:r>
                      <a:r>
                        <a:rPr lang="en-US" altLang="zh-TW" sz="1600" dirty="0">
                          <a:latin typeface="Calibri"/>
                          <a:cs typeface="Calibri"/>
                        </a:rPr>
                        <a:t>ified in </a:t>
                      </a:r>
                      <a:r>
                        <a:rPr lang="en-US" altLang="zh-TW" sz="16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lang="en-US" altLang="zh-TW" sz="16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lang="en-US" altLang="zh-TW" sz="160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lang="en-US" altLang="zh-TW" sz="16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lang="en-US" altLang="zh-TW" sz="16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lang="en-US" altLang="zh-TW" sz="160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lang="en-US" altLang="zh-TW"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lang="en-US" altLang="zh-TW" sz="1600" spc="-2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lang="en-US" altLang="zh-TW" sz="1600" spc="-5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lang="en-US" altLang="zh-TW" sz="1600" spc="-1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lang="en-US" altLang="zh-TW" sz="16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lang="en-US" altLang="zh-TW"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TW" sz="1600" spc="-1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lang="en-US" altLang="zh-TW" sz="1600" dirty="0" err="1">
                          <a:latin typeface="Calibri"/>
                          <a:cs typeface="Calibri"/>
                        </a:rPr>
                        <a:t>i</a:t>
                      </a:r>
                      <a:r>
                        <a:rPr lang="en-US" altLang="zh-TW" sz="1600" spc="-20" dirty="0" err="1">
                          <a:latin typeface="Calibri"/>
                          <a:cs typeface="Calibri"/>
                        </a:rPr>
                        <a:t>n</a:t>
                      </a:r>
                      <a:r>
                        <a:rPr lang="en-US" altLang="zh-TW" sz="1600" dirty="0" err="1"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altLang="zh-TW" sz="1600" spc="-10" dirty="0">
                          <a:latin typeface="Calibri"/>
                          <a:cs typeface="Calibri"/>
                        </a:rPr>
                        <a:t>)</a:t>
                      </a:r>
                      <a:r>
                        <a:rPr lang="en-US" altLang="zh-TW" sz="16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lang="en-US" altLang="zh-TW"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TW" sz="1600" spc="-5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lang="en-US" altLang="zh-TW"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lang="en-US" altLang="zh-TW" sz="1600" spc="-10" dirty="0">
                          <a:latin typeface="Calibri"/>
                          <a:cs typeface="Calibri"/>
                        </a:rPr>
                        <a:t>ep</a:t>
                      </a:r>
                      <a:r>
                        <a:rPr lang="en-US" altLang="zh-TW" sz="1600" dirty="0">
                          <a:latin typeface="Calibri"/>
                          <a:cs typeface="Calibri"/>
                        </a:rPr>
                        <a:t>ing</a:t>
                      </a:r>
                      <a:r>
                        <a:rPr lang="en-US" altLang="zh-TW" sz="16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TW" sz="16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altLang="zh-TW" sz="1600" spc="-1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lang="en-US" altLang="zh-TW" sz="1600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lang="en-US" altLang="zh-TW" sz="1600" spc="-1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lang="en-US" altLang="zh-TW" sz="1600" dirty="0">
                          <a:latin typeface="Calibri"/>
                          <a:cs typeface="Calibri"/>
                        </a:rPr>
                        <a:t>eriod</a:t>
                      </a:r>
                      <a:r>
                        <a:rPr lang="en-US" altLang="zh-TW"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TW" sz="16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altLang="zh-TW" sz="1600" spc="-1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lang="en-US" altLang="zh-TW"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lang="en-US" altLang="zh-TW"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TW" sz="1600" spc="-5" dirty="0">
                          <a:latin typeface="Calibri"/>
                          <a:cs typeface="Calibri"/>
                        </a:rPr>
                        <a:t>sam</a:t>
                      </a:r>
                      <a:r>
                        <a:rPr lang="en-US" altLang="zh-TW" sz="16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lang="en-US" altLang="zh-TW" sz="1600" dirty="0">
                          <a:latin typeface="Calibri"/>
                          <a:cs typeface="Calibri"/>
                        </a:rPr>
                        <a:t>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53232616"/>
                  </a:ext>
                </a:extLst>
              </a:tr>
              <a:tr h="222884"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latin typeface="Calibri"/>
                          <a:cs typeface="Calibri"/>
                        </a:rPr>
                        <a:t>operator =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lang="en-US" altLang="zh-TW"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TW" sz="1600" spc="-5" dirty="0">
                          <a:latin typeface="Calibri"/>
                          <a:cs typeface="Calibri"/>
                        </a:rPr>
                        <a:t>ope</a:t>
                      </a:r>
                      <a:r>
                        <a:rPr lang="en-US" altLang="zh-TW" sz="16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lang="en-US" altLang="zh-TW" sz="1600" spc="-15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lang="en-US" altLang="zh-TW" sz="16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lang="en-US" altLang="zh-TW" sz="16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lang="en-US" altLang="zh-TW"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TW" sz="1600" spc="-5" dirty="0">
                          <a:latin typeface="Calibri"/>
                          <a:cs typeface="Calibri"/>
                        </a:rPr>
                        <a:t>shortha</a:t>
                      </a:r>
                      <a:r>
                        <a:rPr lang="en-US" altLang="zh-TW" sz="16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lang="en-US" altLang="zh-TW" sz="16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lang="en-US" altLang="zh-TW"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TW" sz="1600" spc="-2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lang="en-US" altLang="zh-TW" sz="16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lang="en-US" altLang="zh-TW" sz="16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lang="en-US" altLang="zh-TW"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TW" sz="1600" dirty="0">
                          <a:latin typeface="Calibri"/>
                          <a:cs typeface="Calibri"/>
                        </a:rPr>
                        <a:t>wri</a:t>
                      </a:r>
                      <a:r>
                        <a:rPr lang="en-US" altLang="zh-TW" sz="16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altLang="zh-TW"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lang="en-US" altLang="zh-TW" sz="1600" spc="-1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lang="en-US" altLang="zh-TW" sz="1600" dirty="0">
                          <a:latin typeface="Calibri"/>
                          <a:cs typeface="Calibri"/>
                        </a:rPr>
                        <a:t>)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4672383"/>
      </p:ext>
    </p:extLst>
  </p:cSld>
  <p:clrMapOvr>
    <a:masterClrMapping/>
  </p:clrMapOvr>
  <p:transition spd="med"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94D90AD-33F4-CA49-8C18-C517594F3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K66F PWM pin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0E91A062-C554-834D-970E-3CBD2E046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03BF3340-C220-3747-8440-D54BAD80D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24</a:t>
            </a:fld>
            <a:endParaRPr lang="en-US" altLang="zh-TW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6D0DB8F0-7E68-A341-B76F-26A08EB59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615" y="1477566"/>
            <a:ext cx="6640577" cy="5228034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F89B06B0-C15C-9040-803F-5C68EB92F8DA}"/>
              </a:ext>
            </a:extLst>
          </p:cNvPr>
          <p:cNvSpPr/>
          <p:nvPr/>
        </p:nvSpPr>
        <p:spPr bwMode="auto">
          <a:xfrm>
            <a:off x="5722545" y="3726412"/>
            <a:ext cx="1773790" cy="121409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0DF5F821-A507-F249-B048-71BC3A494A8D}"/>
              </a:ext>
            </a:extLst>
          </p:cNvPr>
          <p:cNvSpPr/>
          <p:nvPr/>
        </p:nvSpPr>
        <p:spPr>
          <a:xfrm>
            <a:off x="5988622" y="5615041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Consolas" panose="020B0609020204030204" pitchFamily="49" charset="0"/>
              </a:rPr>
              <a:t>PWM pins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251146" y="5946259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8000"/>
                </a:solidFill>
              </a:rPr>
              <a:t>D3,D4,D5,D6,D8,D9,D10</a:t>
            </a:r>
            <a:endParaRPr lang="zh-TW" alt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6823985"/>
      </p:ext>
    </p:extLst>
  </p:cSld>
  <p:clrMapOvr>
    <a:masterClrMapping/>
  </p:clrMapOvr>
  <p:transition spd="med"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F2B69DC-7357-D647-9A51-93C289423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Generating</a:t>
            </a:r>
            <a:r>
              <a:rPr lang="en-US" altLang="zh-TW" spc="5" dirty="0"/>
              <a:t> </a:t>
            </a:r>
            <a:r>
              <a:rPr lang="en-US" altLang="zh-TW" dirty="0"/>
              <a:t>a</a:t>
            </a:r>
            <a:r>
              <a:rPr lang="en-US" altLang="zh-TW" spc="5" dirty="0"/>
              <a:t> </a:t>
            </a:r>
            <a:r>
              <a:rPr lang="en-US" altLang="zh-TW" dirty="0"/>
              <a:t>PWM</a:t>
            </a:r>
            <a:r>
              <a:rPr lang="en-US" altLang="zh-TW" spc="5" dirty="0"/>
              <a:t> </a:t>
            </a:r>
            <a:r>
              <a:rPr lang="en-US" altLang="zh-TW" dirty="0"/>
              <a:t>w</a:t>
            </a:r>
            <a:r>
              <a:rPr lang="en-US" altLang="zh-TW" spc="-10" dirty="0"/>
              <a:t>a</a:t>
            </a:r>
            <a:r>
              <a:rPr lang="en-US" altLang="zh-TW" dirty="0"/>
              <a:t>veform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3FD7F79D-0A1C-7242-8B7C-43CAB7CB8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336592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zh-TW" sz="3200" dirty="0">
                <a:solidFill>
                  <a:srgbClr val="008000"/>
                </a:solidFill>
                <a:latin typeface="Consolas" panose="020B0609020204030204" pitchFamily="49" charset="0"/>
              </a:rPr>
              <a:t>/*Sets PWM source fixed frequency and duty cycle. </a:t>
            </a:r>
          </a:p>
          <a:p>
            <a:pPr marL="0" indent="0">
              <a:buNone/>
            </a:pPr>
            <a:r>
              <a:rPr lang="en-US" altLang="zh-TW" sz="3200" dirty="0">
                <a:solidFill>
                  <a:srgbClr val="008000"/>
                </a:solidFill>
                <a:latin typeface="Consolas" panose="020B0609020204030204" pitchFamily="49" charset="0"/>
              </a:rPr>
              <a:t>*/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altLang="zh-TW" sz="3200" dirty="0">
                <a:solidFill>
                  <a:srgbClr val="804000"/>
                </a:solidFill>
                <a:latin typeface="Consolas" panose="020B0609020204030204" pitchFamily="49" charset="0"/>
              </a:rPr>
              <a:t>#include "</a:t>
            </a:r>
            <a:r>
              <a:rPr lang="en-US" altLang="zh-TW" sz="3200" dirty="0" err="1">
                <a:solidFill>
                  <a:srgbClr val="804000"/>
                </a:solidFill>
                <a:latin typeface="Consolas" panose="020B0609020204030204" pitchFamily="49" charset="0"/>
              </a:rPr>
              <a:t>mbed.h</a:t>
            </a:r>
            <a:r>
              <a:rPr lang="en-US" altLang="zh-TW" sz="3200" dirty="0">
                <a:solidFill>
                  <a:srgbClr val="804000"/>
                </a:solidFill>
                <a:latin typeface="Consolas" panose="020B0609020204030204" pitchFamily="49" charset="0"/>
              </a:rPr>
              <a:t>" </a:t>
            </a:r>
          </a:p>
          <a:p>
            <a:pPr marL="0" indent="0">
              <a:buNone/>
            </a:pPr>
            <a:endParaRPr lang="en-US" altLang="zh-TW" sz="3200" dirty="0">
              <a:solidFill>
                <a:srgbClr val="804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PwmOut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PWM1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(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D6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altLang="zh-TW" sz="3200" dirty="0" err="1">
                <a:solidFill>
                  <a:srgbClr val="8000FF"/>
                </a:solidFill>
                <a:latin typeface="Consolas" panose="020B0609020204030204" pitchFamily="49" charset="0"/>
              </a:rPr>
              <a:t>int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main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()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{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	PWM1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.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period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(</a:t>
            </a:r>
            <a:r>
              <a:rPr lang="en-US" altLang="zh-TW" sz="3200" dirty="0">
                <a:solidFill>
                  <a:srgbClr val="FF0000"/>
                </a:solidFill>
                <a:latin typeface="Consolas" panose="020B0609020204030204" pitchFamily="49" charset="0"/>
              </a:rPr>
              <a:t>0.01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);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3200" dirty="0">
                <a:solidFill>
                  <a:srgbClr val="008000"/>
                </a:solidFill>
                <a:latin typeface="Consolas" panose="020B0609020204030204" pitchFamily="49" charset="0"/>
              </a:rPr>
              <a:t>// set PWM period </a:t>
            </a:r>
            <a:endParaRPr lang="en-US" altLang="zh-TW" sz="3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	PWM1 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=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3200" dirty="0">
                <a:solidFill>
                  <a:srgbClr val="FF0000"/>
                </a:solidFill>
                <a:latin typeface="Consolas" panose="020B0609020204030204" pitchFamily="49" charset="0"/>
              </a:rPr>
              <a:t>0.5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;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3200" dirty="0">
                <a:solidFill>
                  <a:srgbClr val="008000"/>
                </a:solidFill>
                <a:latin typeface="Consolas" panose="020B0609020204030204" pitchFamily="49" charset="0"/>
              </a:rPr>
              <a:t>// set duty </a:t>
            </a:r>
            <a:r>
              <a:rPr lang="en-US" altLang="zh-TW" sz="32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cycle (0.0~1.0)</a:t>
            </a:r>
            <a:endParaRPr lang="en-US" altLang="zh-TW" sz="3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}</a:t>
            </a:r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956C35FC-B9FA-A94C-B31D-07E0F1BD6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25</a:t>
            </a:fld>
            <a:endParaRPr lang="en-US" altLang="zh-TW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1B3488F6-5AC9-0742-8C3C-24FFB83451C9}"/>
              </a:ext>
            </a:extLst>
          </p:cNvPr>
          <p:cNvSpPr/>
          <p:nvPr/>
        </p:nvSpPr>
        <p:spPr>
          <a:xfrm>
            <a:off x="683568" y="5517232"/>
            <a:ext cx="7560840" cy="6386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zh-TW" spc="10" dirty="0">
                <a:latin typeface="Arial"/>
                <a:cs typeface="Arial"/>
              </a:rPr>
              <a:t>T</a:t>
            </a:r>
            <a:r>
              <a:rPr lang="en-US" altLang="zh-TW" dirty="0">
                <a:latin typeface="Arial"/>
                <a:cs typeface="Arial"/>
              </a:rPr>
              <a:t>h</a:t>
            </a:r>
            <a:r>
              <a:rPr lang="en-US" altLang="zh-TW" spc="-10" dirty="0">
                <a:latin typeface="Arial"/>
                <a:cs typeface="Arial"/>
              </a:rPr>
              <a:t>i</a:t>
            </a:r>
            <a:r>
              <a:rPr lang="en-US" altLang="zh-TW" dirty="0">
                <a:latin typeface="Arial"/>
                <a:cs typeface="Arial"/>
              </a:rPr>
              <a:t>s</a:t>
            </a:r>
            <a:r>
              <a:rPr lang="en-US" altLang="zh-TW" spc="-10" dirty="0">
                <a:latin typeface="Arial"/>
                <a:cs typeface="Arial"/>
              </a:rPr>
              <a:t> </a:t>
            </a:r>
            <a:r>
              <a:rPr lang="en-US" altLang="zh-TW" dirty="0">
                <a:latin typeface="Arial"/>
                <a:cs typeface="Arial"/>
              </a:rPr>
              <a:t>pr</a:t>
            </a:r>
            <a:r>
              <a:rPr lang="en-US" altLang="zh-TW" spc="-10" dirty="0">
                <a:latin typeface="Arial"/>
                <a:cs typeface="Arial"/>
              </a:rPr>
              <a:t>o</a:t>
            </a:r>
            <a:r>
              <a:rPr lang="en-US" altLang="zh-TW" dirty="0">
                <a:latin typeface="Arial"/>
                <a:cs typeface="Arial"/>
              </a:rPr>
              <a:t>gr</a:t>
            </a:r>
            <a:r>
              <a:rPr lang="en-US" altLang="zh-TW" spc="-10" dirty="0">
                <a:latin typeface="Arial"/>
                <a:cs typeface="Arial"/>
              </a:rPr>
              <a:t>a</a:t>
            </a:r>
            <a:r>
              <a:rPr lang="en-US" altLang="zh-TW" dirty="0">
                <a:latin typeface="Arial"/>
                <a:cs typeface="Arial"/>
              </a:rPr>
              <a:t>m</a:t>
            </a:r>
            <a:r>
              <a:rPr lang="en-US" altLang="zh-TW" spc="10" dirty="0">
                <a:latin typeface="Arial"/>
                <a:cs typeface="Arial"/>
              </a:rPr>
              <a:t> </a:t>
            </a:r>
            <a:r>
              <a:rPr lang="en-US" altLang="zh-TW" dirty="0">
                <a:latin typeface="Arial"/>
                <a:cs typeface="Arial"/>
              </a:rPr>
              <a:t>g</a:t>
            </a:r>
            <a:r>
              <a:rPr lang="en-US" altLang="zh-TW" spc="-10" dirty="0">
                <a:latin typeface="Arial"/>
                <a:cs typeface="Arial"/>
              </a:rPr>
              <a:t>e</a:t>
            </a:r>
            <a:r>
              <a:rPr lang="en-US" altLang="zh-TW" dirty="0">
                <a:latin typeface="Arial"/>
                <a:cs typeface="Arial"/>
              </a:rPr>
              <a:t>n</a:t>
            </a:r>
            <a:r>
              <a:rPr lang="en-US" altLang="zh-TW" spc="-10" dirty="0">
                <a:latin typeface="Arial"/>
                <a:cs typeface="Arial"/>
              </a:rPr>
              <a:t>e</a:t>
            </a:r>
            <a:r>
              <a:rPr lang="en-US" altLang="zh-TW" dirty="0">
                <a:latin typeface="Arial"/>
                <a:cs typeface="Arial"/>
              </a:rPr>
              <a:t>rat</a:t>
            </a:r>
            <a:r>
              <a:rPr lang="en-US" altLang="zh-TW" spc="-10" dirty="0">
                <a:latin typeface="Arial"/>
                <a:cs typeface="Arial"/>
              </a:rPr>
              <a:t>e</a:t>
            </a:r>
            <a:r>
              <a:rPr lang="en-US" altLang="zh-TW" dirty="0">
                <a:latin typeface="Arial"/>
                <a:cs typeface="Arial"/>
              </a:rPr>
              <a:t>s</a:t>
            </a:r>
            <a:r>
              <a:rPr lang="en-US" altLang="zh-TW" spc="15" dirty="0">
                <a:latin typeface="Arial"/>
                <a:cs typeface="Arial"/>
              </a:rPr>
              <a:t> </a:t>
            </a:r>
            <a:r>
              <a:rPr lang="en-US" altLang="zh-TW" dirty="0">
                <a:latin typeface="Arial"/>
                <a:cs typeface="Arial"/>
              </a:rPr>
              <a:t>a </a:t>
            </a:r>
            <a:r>
              <a:rPr lang="en-US" altLang="zh-TW" spc="-10" dirty="0">
                <a:latin typeface="Arial"/>
                <a:cs typeface="Arial"/>
              </a:rPr>
              <a:t>1</a:t>
            </a:r>
            <a:r>
              <a:rPr lang="en-US" altLang="zh-TW" dirty="0">
                <a:latin typeface="Arial"/>
                <a:cs typeface="Arial"/>
              </a:rPr>
              <a:t>00</a:t>
            </a:r>
            <a:r>
              <a:rPr lang="en-US" altLang="zh-TW" spc="5" dirty="0">
                <a:latin typeface="Arial"/>
                <a:cs typeface="Arial"/>
              </a:rPr>
              <a:t> </a:t>
            </a:r>
            <a:r>
              <a:rPr lang="en-US" altLang="zh-TW" dirty="0">
                <a:latin typeface="Arial"/>
                <a:cs typeface="Arial"/>
              </a:rPr>
              <a:t>Hz p</a:t>
            </a:r>
            <a:r>
              <a:rPr lang="en-US" altLang="zh-TW" spc="-10" dirty="0">
                <a:latin typeface="Arial"/>
                <a:cs typeface="Arial"/>
              </a:rPr>
              <a:t>u</a:t>
            </a:r>
            <a:r>
              <a:rPr lang="en-US" altLang="zh-TW" dirty="0">
                <a:latin typeface="Arial"/>
                <a:cs typeface="Arial"/>
              </a:rPr>
              <a:t>lse</a:t>
            </a:r>
            <a:r>
              <a:rPr lang="en-US" altLang="zh-TW" spc="5" dirty="0">
                <a:latin typeface="Arial"/>
                <a:cs typeface="Arial"/>
              </a:rPr>
              <a:t> </a:t>
            </a:r>
            <a:r>
              <a:rPr lang="en-US" altLang="zh-TW" spc="-40" dirty="0">
                <a:latin typeface="Arial"/>
                <a:cs typeface="Arial"/>
              </a:rPr>
              <a:t>w</a:t>
            </a:r>
            <a:r>
              <a:rPr lang="en-US" altLang="zh-TW" dirty="0">
                <a:latin typeface="Arial"/>
                <a:cs typeface="Arial"/>
              </a:rPr>
              <a:t>ith</a:t>
            </a:r>
            <a:r>
              <a:rPr lang="en-US" altLang="zh-TW" spc="30" dirty="0">
                <a:latin typeface="Arial"/>
                <a:cs typeface="Arial"/>
              </a:rPr>
              <a:t> </a:t>
            </a:r>
            <a:r>
              <a:rPr lang="en-US" altLang="zh-TW" dirty="0">
                <a:latin typeface="Arial"/>
                <a:cs typeface="Arial"/>
              </a:rPr>
              <a:t>5</a:t>
            </a:r>
            <a:r>
              <a:rPr lang="en-US" altLang="zh-TW" spc="-10" dirty="0">
                <a:latin typeface="Arial"/>
                <a:cs typeface="Arial"/>
              </a:rPr>
              <a:t>0</a:t>
            </a:r>
            <a:r>
              <a:rPr lang="en-US" altLang="zh-TW" dirty="0">
                <a:latin typeface="Arial"/>
                <a:cs typeface="Arial"/>
              </a:rPr>
              <a:t>%</a:t>
            </a:r>
            <a:r>
              <a:rPr lang="en-US" altLang="zh-TW" spc="5" dirty="0">
                <a:latin typeface="Arial"/>
                <a:cs typeface="Arial"/>
              </a:rPr>
              <a:t> </a:t>
            </a:r>
            <a:r>
              <a:rPr lang="en-US" altLang="zh-TW" dirty="0">
                <a:latin typeface="Arial"/>
                <a:cs typeface="Arial"/>
              </a:rPr>
              <a:t>d</a:t>
            </a:r>
            <a:r>
              <a:rPr lang="en-US" altLang="zh-TW" spc="-10" dirty="0">
                <a:latin typeface="Arial"/>
                <a:cs typeface="Arial"/>
              </a:rPr>
              <a:t>u</a:t>
            </a:r>
            <a:r>
              <a:rPr lang="en-US" altLang="zh-TW" dirty="0">
                <a:latin typeface="Arial"/>
                <a:cs typeface="Arial"/>
              </a:rPr>
              <a:t>ty</a:t>
            </a:r>
          </a:p>
          <a:p>
            <a:pPr marL="12700">
              <a:lnSpc>
                <a:spcPts val="2140"/>
              </a:lnSpc>
            </a:pPr>
            <a:r>
              <a:rPr lang="en-US" altLang="zh-TW" dirty="0">
                <a:latin typeface="Arial"/>
                <a:cs typeface="Arial"/>
              </a:rPr>
              <a:t>c</a:t>
            </a:r>
            <a:r>
              <a:rPr lang="en-US" altLang="zh-TW" spc="-30" dirty="0">
                <a:latin typeface="Arial"/>
                <a:cs typeface="Arial"/>
              </a:rPr>
              <a:t>y</a:t>
            </a:r>
            <a:r>
              <a:rPr lang="en-US" altLang="zh-TW" dirty="0">
                <a:latin typeface="Arial"/>
                <a:cs typeface="Arial"/>
              </a:rPr>
              <a:t>cl</a:t>
            </a:r>
            <a:r>
              <a:rPr lang="en-US" altLang="zh-TW" spc="-15" dirty="0">
                <a:latin typeface="Arial"/>
                <a:cs typeface="Arial"/>
              </a:rPr>
              <a:t>e</a:t>
            </a:r>
            <a:r>
              <a:rPr lang="en-US" altLang="zh-TW" dirty="0">
                <a:latin typeface="Arial"/>
                <a:cs typeface="Arial"/>
              </a:rPr>
              <a:t>,</a:t>
            </a:r>
            <a:r>
              <a:rPr lang="en-US" altLang="zh-TW" spc="25" dirty="0">
                <a:latin typeface="Arial"/>
                <a:cs typeface="Arial"/>
              </a:rPr>
              <a:t> </a:t>
            </a:r>
            <a:r>
              <a:rPr lang="en-US" altLang="zh-TW" dirty="0">
                <a:latin typeface="Arial"/>
                <a:cs typeface="Arial"/>
              </a:rPr>
              <a:t>i.</a:t>
            </a:r>
            <a:r>
              <a:rPr lang="en-US" altLang="zh-TW" spc="-10" dirty="0">
                <a:latin typeface="Arial"/>
                <a:cs typeface="Arial"/>
              </a:rPr>
              <a:t>e</a:t>
            </a:r>
            <a:r>
              <a:rPr lang="en-US" altLang="zh-TW" dirty="0">
                <a:latin typeface="Arial"/>
                <a:cs typeface="Arial"/>
              </a:rPr>
              <a:t>. a</a:t>
            </a:r>
            <a:r>
              <a:rPr lang="en-US" altLang="zh-TW" spc="-5" dirty="0">
                <a:latin typeface="Arial"/>
                <a:cs typeface="Arial"/>
              </a:rPr>
              <a:t> </a:t>
            </a:r>
            <a:r>
              <a:rPr lang="en-US" altLang="zh-TW" dirty="0">
                <a:latin typeface="Arial"/>
                <a:cs typeface="Arial"/>
              </a:rPr>
              <a:t>p</a:t>
            </a:r>
            <a:r>
              <a:rPr lang="en-US" altLang="zh-TW" spc="-10" dirty="0">
                <a:latin typeface="Arial"/>
                <a:cs typeface="Arial"/>
              </a:rPr>
              <a:t>e</a:t>
            </a:r>
            <a:r>
              <a:rPr lang="en-US" altLang="zh-TW" dirty="0">
                <a:latin typeface="Arial"/>
                <a:cs typeface="Arial"/>
              </a:rPr>
              <a:t>rfect s</a:t>
            </a:r>
            <a:r>
              <a:rPr lang="en-US" altLang="zh-TW" spc="-10" dirty="0">
                <a:latin typeface="Arial"/>
                <a:cs typeface="Arial"/>
              </a:rPr>
              <a:t>qua</a:t>
            </a:r>
            <a:r>
              <a:rPr lang="en-US" altLang="zh-TW" dirty="0">
                <a:latin typeface="Arial"/>
                <a:cs typeface="Arial"/>
              </a:rPr>
              <a:t>re</a:t>
            </a:r>
            <a:r>
              <a:rPr lang="en-US" altLang="zh-TW" spc="10" dirty="0">
                <a:latin typeface="Arial"/>
                <a:cs typeface="Arial"/>
              </a:rPr>
              <a:t> </a:t>
            </a:r>
            <a:r>
              <a:rPr lang="en-US" altLang="zh-TW" spc="-45" dirty="0">
                <a:latin typeface="Arial"/>
                <a:cs typeface="Arial"/>
              </a:rPr>
              <a:t>w</a:t>
            </a:r>
            <a:r>
              <a:rPr lang="en-US" altLang="zh-TW" spc="-10" dirty="0">
                <a:latin typeface="Arial"/>
                <a:cs typeface="Arial"/>
              </a:rPr>
              <a:t>a</a:t>
            </a:r>
            <a:r>
              <a:rPr lang="en-US" altLang="zh-TW" dirty="0">
                <a:latin typeface="Arial"/>
                <a:cs typeface="Arial"/>
              </a:rPr>
              <a:t>v</a:t>
            </a:r>
            <a:r>
              <a:rPr lang="en-US" altLang="zh-TW" spc="-10" dirty="0">
                <a:latin typeface="Arial"/>
                <a:cs typeface="Arial"/>
              </a:rPr>
              <a:t>e</a:t>
            </a:r>
            <a:r>
              <a:rPr lang="en-US" altLang="zh-TW" dirty="0">
                <a:latin typeface="Arial"/>
                <a:cs typeface="Arial"/>
              </a:rPr>
              <a:t>,</a:t>
            </a:r>
            <a:r>
              <a:rPr lang="en-US" altLang="zh-TW" spc="40" dirty="0">
                <a:latin typeface="Arial"/>
                <a:cs typeface="Arial"/>
              </a:rPr>
              <a:t> </a:t>
            </a:r>
            <a:r>
              <a:rPr lang="en-US" altLang="zh-TW" spc="-10" dirty="0">
                <a:latin typeface="Arial"/>
                <a:cs typeface="Arial"/>
              </a:rPr>
              <a:t>appea</a:t>
            </a:r>
            <a:r>
              <a:rPr lang="en-US" altLang="zh-TW" dirty="0">
                <a:latin typeface="Arial"/>
                <a:cs typeface="Arial"/>
              </a:rPr>
              <a:t>ri</a:t>
            </a:r>
            <a:r>
              <a:rPr lang="en-US" altLang="zh-TW" spc="-15" dirty="0">
                <a:latin typeface="Arial"/>
                <a:cs typeface="Arial"/>
              </a:rPr>
              <a:t>n</a:t>
            </a:r>
            <a:r>
              <a:rPr lang="en-US" altLang="zh-TW" dirty="0">
                <a:latin typeface="Arial"/>
                <a:cs typeface="Arial"/>
              </a:rPr>
              <a:t>g</a:t>
            </a:r>
            <a:r>
              <a:rPr lang="en-US" altLang="zh-TW" spc="20" dirty="0">
                <a:latin typeface="Arial"/>
                <a:cs typeface="Arial"/>
              </a:rPr>
              <a:t> </a:t>
            </a:r>
            <a:r>
              <a:rPr lang="en-US" altLang="zh-TW" spc="-10" dirty="0">
                <a:latin typeface="Arial"/>
                <a:cs typeface="Arial"/>
              </a:rPr>
              <a:t>o</a:t>
            </a:r>
            <a:r>
              <a:rPr lang="en-US" altLang="zh-TW" dirty="0">
                <a:latin typeface="Arial"/>
                <a:cs typeface="Arial"/>
              </a:rPr>
              <a:t>n</a:t>
            </a:r>
            <a:r>
              <a:rPr lang="en-US" altLang="zh-TW" spc="5" dirty="0">
                <a:latin typeface="Arial"/>
                <a:cs typeface="Arial"/>
              </a:rPr>
              <a:t> </a:t>
            </a:r>
            <a:r>
              <a:rPr lang="en-US" altLang="zh-TW" spc="-10" dirty="0">
                <a:latin typeface="Arial"/>
                <a:cs typeface="Arial"/>
              </a:rPr>
              <a:t>p</a:t>
            </a:r>
            <a:r>
              <a:rPr lang="en-US" altLang="zh-TW" dirty="0">
                <a:latin typeface="Arial"/>
                <a:cs typeface="Arial"/>
              </a:rPr>
              <a:t>in</a:t>
            </a:r>
            <a:r>
              <a:rPr lang="en-US" altLang="zh-TW" spc="-15" dirty="0">
                <a:latin typeface="Arial"/>
                <a:cs typeface="Arial"/>
              </a:rPr>
              <a:t> </a:t>
            </a:r>
            <a:r>
              <a:rPr lang="en-US" altLang="zh-TW" dirty="0">
                <a:latin typeface="Arial"/>
                <a:cs typeface="Arial"/>
              </a:rPr>
              <a:t>D6.</a:t>
            </a:r>
          </a:p>
        </p:txBody>
      </p:sp>
    </p:spTree>
    <p:extLst>
      <p:ext uri="{BB962C8B-B14F-4D97-AF65-F5344CB8AC3E}">
        <p14:creationId xmlns:p14="http://schemas.microsoft.com/office/powerpoint/2010/main" xmlns="" val="3257479658"/>
      </p:ext>
    </p:extLst>
  </p:cSld>
  <p:clrMapOvr>
    <a:masterClrMapping/>
  </p:clrMapOvr>
  <p:transition spd="med"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F2B69DC-7357-D647-9A51-93C289423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Generating</a:t>
            </a:r>
            <a:r>
              <a:rPr lang="en-US" altLang="zh-TW" spc="5" dirty="0"/>
              <a:t> </a:t>
            </a:r>
            <a:r>
              <a:rPr lang="en-US" altLang="zh-TW" dirty="0"/>
              <a:t>a</a:t>
            </a:r>
            <a:r>
              <a:rPr lang="en-US" altLang="zh-TW" spc="5" dirty="0"/>
              <a:t> </a:t>
            </a:r>
            <a:r>
              <a:rPr lang="en-US" altLang="zh-TW" spc="5" dirty="0" smtClean="0"/>
              <a:t>raised sine  </a:t>
            </a:r>
            <a:r>
              <a:rPr lang="en-US" altLang="zh-TW" dirty="0" smtClean="0"/>
              <a:t>w</a:t>
            </a:r>
            <a:r>
              <a:rPr lang="en-US" altLang="zh-TW" spc="-10" dirty="0" smtClean="0"/>
              <a:t>a</a:t>
            </a:r>
            <a:r>
              <a:rPr lang="en-US" altLang="zh-TW" dirty="0" smtClean="0"/>
              <a:t>veform by PWM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3FD7F79D-0A1C-7242-8B7C-43CAB7CB8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0170"/>
            <a:ext cx="8229600" cy="494316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altLang="zh-TW" sz="3200" dirty="0">
                <a:solidFill>
                  <a:srgbClr val="008000"/>
                </a:solidFill>
                <a:latin typeface="Consolas" panose="020B0609020204030204" pitchFamily="49" charset="0"/>
              </a:rPr>
              <a:t>/*Sets PWM source fixed frequency and duty cycle. </a:t>
            </a:r>
            <a:r>
              <a:rPr lang="en-US" altLang="zh-TW" sz="32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*/</a:t>
            </a:r>
            <a:r>
              <a:rPr lang="en-US" altLang="zh-TW" sz="3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endParaRPr lang="en-US" altLang="zh-TW" sz="3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sz="3200" dirty="0">
                <a:solidFill>
                  <a:srgbClr val="804000"/>
                </a:solidFill>
                <a:latin typeface="Consolas" panose="020B0609020204030204" pitchFamily="49" charset="0"/>
              </a:rPr>
              <a:t>#include "</a:t>
            </a:r>
            <a:r>
              <a:rPr lang="en-US" altLang="zh-TW" sz="3200" dirty="0" err="1">
                <a:solidFill>
                  <a:srgbClr val="804000"/>
                </a:solidFill>
                <a:latin typeface="Consolas" panose="020B0609020204030204" pitchFamily="49" charset="0"/>
              </a:rPr>
              <a:t>mbed.h</a:t>
            </a:r>
            <a:r>
              <a:rPr lang="en-US" altLang="zh-TW" sz="3200" dirty="0">
                <a:solidFill>
                  <a:srgbClr val="804000"/>
                </a:solidFill>
                <a:latin typeface="Consolas" panose="020B0609020204030204" pitchFamily="49" charset="0"/>
              </a:rPr>
              <a:t>" </a:t>
            </a:r>
          </a:p>
          <a:p>
            <a:pPr marL="0" indent="0">
              <a:buNone/>
            </a:pPr>
            <a:endParaRPr lang="en-US" altLang="zh-TW" sz="3200" dirty="0">
              <a:solidFill>
                <a:srgbClr val="804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PwmOut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PWM1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(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D6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altLang="zh-TW" sz="3200" dirty="0" err="1">
                <a:solidFill>
                  <a:srgbClr val="8000FF"/>
                </a:solidFill>
                <a:latin typeface="Consolas" panose="020B0609020204030204" pitchFamily="49" charset="0"/>
              </a:rPr>
              <a:t>int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main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()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{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marL="0" indent="0" defTabSz="354013">
              <a:buNone/>
            </a:pPr>
            <a:r>
              <a:rPr lang="en-US" altLang="zh-TW" sz="3200" dirty="0" smtClean="0">
                <a:solidFill>
                  <a:srgbClr val="8000FF"/>
                </a:solidFill>
                <a:latin typeface="Consolas" panose="020B0609020204030204" pitchFamily="49" charset="0"/>
              </a:rPr>
              <a:t>	float</a:t>
            </a:r>
            <a:r>
              <a:rPr lang="en-US" altLang="zh-TW" sz="3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sintable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[40</a:t>
            </a:r>
            <a:r>
              <a:rPr lang="en-US" altLang="zh-TW" sz="3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],</a:t>
            </a:r>
            <a:r>
              <a:rPr lang="en-US" altLang="zh-TW" sz="32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dutycycle</a:t>
            </a:r>
            <a:r>
              <a:rPr lang="en-US" altLang="zh-TW" sz="3200" b="1" dirty="0" smtClean="0">
                <a:solidFill>
                  <a:srgbClr val="000080"/>
                </a:solidFill>
                <a:latin typeface="Consolas" panose="020B0609020204030204" pitchFamily="49" charset="0"/>
              </a:rPr>
              <a:t>;</a:t>
            </a:r>
            <a:r>
              <a:rPr lang="en-US" altLang="zh-TW" sz="3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endParaRPr lang="en-US" altLang="zh-TW" sz="3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 defTabSz="354013">
              <a:buNone/>
            </a:pP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altLang="zh-TW" sz="3200" dirty="0" err="1">
                <a:solidFill>
                  <a:srgbClr val="8000FF"/>
                </a:solidFill>
                <a:latin typeface="Consolas" panose="020B0609020204030204" pitchFamily="49" charset="0"/>
              </a:rPr>
              <a:t>int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 defTabSz="354013">
              <a:buNone/>
            </a:pPr>
            <a:r>
              <a:rPr lang="en-US" altLang="zh-TW" sz="3200" b="1" dirty="0">
                <a:solidFill>
                  <a:srgbClr val="0000FF"/>
                </a:solidFill>
                <a:latin typeface="Consolas" panose="020B0609020204030204" pitchFamily="49" charset="0"/>
              </a:rPr>
              <a:t>	for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(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=</a:t>
            </a:r>
            <a:r>
              <a:rPr lang="en-US" altLang="zh-TW" sz="3200" dirty="0">
                <a:solidFill>
                  <a:srgbClr val="FF0000"/>
                </a:solidFill>
                <a:latin typeface="Consolas" panose="020B0609020204030204" pitchFamily="49" charset="0"/>
              </a:rPr>
              <a:t>0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;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&lt;</a:t>
            </a:r>
            <a:r>
              <a:rPr lang="en-US" altLang="zh-TW" sz="3200" dirty="0">
                <a:solidFill>
                  <a:srgbClr val="FF0000"/>
                </a:solidFill>
                <a:latin typeface="Consolas" panose="020B0609020204030204" pitchFamily="49" charset="0"/>
              </a:rPr>
              <a:t>40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;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++){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marL="0" indent="0" defTabSz="354013">
              <a:buNone/>
            </a:pP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	      </a:t>
            </a:r>
            <a:r>
              <a:rPr lang="en-US" altLang="zh-TW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sintable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altLang="zh-TW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] 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=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3200" dirty="0">
                <a:solidFill>
                  <a:srgbClr val="FF0000"/>
                </a:solidFill>
                <a:latin typeface="Consolas" panose="020B0609020204030204" pitchFamily="49" charset="0"/>
              </a:rPr>
              <a:t>0.5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+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3200" dirty="0">
                <a:solidFill>
                  <a:srgbClr val="FF0000"/>
                </a:solidFill>
                <a:latin typeface="Consolas" panose="020B0609020204030204" pitchFamily="49" charset="0"/>
              </a:rPr>
              <a:t>0.5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*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sin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(</a:t>
            </a:r>
            <a:r>
              <a:rPr lang="en-US" altLang="zh-TW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*</a:t>
            </a:r>
            <a:r>
              <a:rPr lang="en-US" altLang="zh-TW" sz="3200" dirty="0">
                <a:solidFill>
                  <a:srgbClr val="FF0000"/>
                </a:solidFill>
                <a:latin typeface="Consolas" panose="020B0609020204030204" pitchFamily="49" charset="0"/>
              </a:rPr>
              <a:t>3.14159*0.05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 defTabSz="354013">
              <a:buNone/>
            </a:pP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	}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marL="0" indent="0" defTabSz="354013">
              <a:buNone/>
            </a:pPr>
            <a:r>
              <a:rPr lang="en-US" altLang="zh-TW" sz="3200" b="1" dirty="0">
                <a:solidFill>
                  <a:srgbClr val="0000FF"/>
                </a:solidFill>
                <a:latin typeface="Consolas" panose="020B0609020204030204" pitchFamily="49" charset="0"/>
              </a:rPr>
              <a:t>	</a:t>
            </a:r>
            <a:r>
              <a:rPr lang="en-US" altLang="zh-TW" sz="3200" b="1" dirty="0" err="1">
                <a:solidFill>
                  <a:srgbClr val="0000FF"/>
                </a:solidFill>
                <a:latin typeface="Consolas" panose="020B0609020204030204" pitchFamily="49" charset="0"/>
              </a:rPr>
              <a:t>i</a:t>
            </a:r>
            <a:r>
              <a:rPr lang="en-US" altLang="zh-TW" sz="3200" b="1" dirty="0">
                <a:solidFill>
                  <a:srgbClr val="0000FF"/>
                </a:solidFill>
                <a:latin typeface="Consolas" panose="020B0609020204030204" pitchFamily="49" charset="0"/>
              </a:rPr>
              <a:t> = 0</a:t>
            </a:r>
            <a:r>
              <a:rPr lang="en-US" altLang="zh-TW" sz="3200" b="1" dirty="0" smtClean="0">
                <a:solidFill>
                  <a:srgbClr val="0000FF"/>
                </a:solidFill>
                <a:latin typeface="Consolas" panose="020B0609020204030204" pitchFamily="49" charset="0"/>
              </a:rPr>
              <a:t>;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endParaRPr lang="en-US" altLang="zh-TW" sz="32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 defTabSz="354013">
              <a:buNone/>
            </a:pP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altLang="zh-TW" sz="3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PWM1</a:t>
            </a:r>
            <a:r>
              <a:rPr lang="en-US" altLang="zh-TW" sz="3200" b="1" dirty="0" smtClean="0">
                <a:solidFill>
                  <a:srgbClr val="000080"/>
                </a:solidFill>
                <a:latin typeface="Consolas" panose="020B0609020204030204" pitchFamily="49" charset="0"/>
              </a:rPr>
              <a:t>.</a:t>
            </a:r>
            <a:r>
              <a:rPr lang="en-US" altLang="zh-TW" sz="3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period</a:t>
            </a:r>
            <a:r>
              <a:rPr lang="en-US" altLang="zh-TW" sz="3200" b="1" dirty="0" smtClean="0">
                <a:solidFill>
                  <a:srgbClr val="000080"/>
                </a:solidFill>
                <a:latin typeface="Consolas" panose="020B0609020204030204" pitchFamily="49" charset="0"/>
              </a:rPr>
              <a:t>(</a:t>
            </a:r>
            <a:r>
              <a:rPr lang="en-US" altLang="zh-TW" sz="32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0.0001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);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3200" dirty="0">
                <a:solidFill>
                  <a:srgbClr val="008000"/>
                </a:solidFill>
                <a:latin typeface="Consolas" panose="020B0609020204030204" pitchFamily="49" charset="0"/>
              </a:rPr>
              <a:t>// set PWM period </a:t>
            </a:r>
            <a:endParaRPr lang="en-US" altLang="zh-TW" sz="3200" b="1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0" indent="0" defTabSz="354013">
              <a:buNone/>
            </a:pPr>
            <a:r>
              <a:rPr lang="en-US" altLang="zh-TW" sz="3200" b="1" dirty="0">
                <a:solidFill>
                  <a:srgbClr val="0000FF"/>
                </a:solidFill>
                <a:latin typeface="Consolas" panose="020B0609020204030204" pitchFamily="49" charset="0"/>
              </a:rPr>
              <a:t>	</a:t>
            </a:r>
            <a:r>
              <a:rPr lang="en-US" altLang="zh-TW" sz="3200" b="1" dirty="0" smtClean="0">
                <a:solidFill>
                  <a:srgbClr val="0000FF"/>
                </a:solidFill>
                <a:latin typeface="Consolas" panose="020B0609020204030204" pitchFamily="49" charset="0"/>
              </a:rPr>
              <a:t>while(1){</a:t>
            </a:r>
          </a:p>
          <a:p>
            <a:pPr marL="0" indent="0" defTabSz="354013">
              <a:buNone/>
            </a:pPr>
            <a:r>
              <a:rPr lang="en-US" altLang="zh-TW" sz="3200" b="1" dirty="0">
                <a:solidFill>
                  <a:srgbClr val="0000FF"/>
                </a:solidFill>
                <a:latin typeface="Consolas" panose="020B0609020204030204" pitchFamily="49" charset="0"/>
              </a:rPr>
              <a:t>	</a:t>
            </a:r>
            <a:r>
              <a:rPr lang="en-US" altLang="zh-TW" sz="3200" b="1" dirty="0" smtClean="0">
                <a:solidFill>
                  <a:srgbClr val="0000FF"/>
                </a:solidFill>
                <a:latin typeface="Consolas" panose="020B0609020204030204" pitchFamily="49" charset="0"/>
              </a:rPr>
              <a:t>	</a:t>
            </a:r>
            <a:r>
              <a:rPr lang="en-US" altLang="zh-TW" sz="3200" b="1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dutycycle</a:t>
            </a:r>
            <a:r>
              <a:rPr lang="en-US" altLang="zh-TW" sz="3200" b="1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= </a:t>
            </a:r>
            <a:r>
              <a:rPr lang="en-US" altLang="zh-TW" sz="3200" b="1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sintable</a:t>
            </a:r>
            <a:r>
              <a:rPr lang="en-US" altLang="zh-TW" sz="3200" b="1" dirty="0" smtClean="0">
                <a:solidFill>
                  <a:srgbClr val="0000FF"/>
                </a:solidFill>
                <a:latin typeface="Consolas" panose="020B0609020204030204" pitchFamily="49" charset="0"/>
              </a:rPr>
              <a:t>[</a:t>
            </a:r>
            <a:r>
              <a:rPr lang="en-US" altLang="zh-TW" sz="3200" b="1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</a:t>
            </a:r>
            <a:r>
              <a:rPr lang="en-US" altLang="zh-TW" sz="3200" b="1" dirty="0" smtClean="0">
                <a:solidFill>
                  <a:srgbClr val="0000FF"/>
                </a:solidFill>
                <a:latin typeface="Consolas" panose="020B0609020204030204" pitchFamily="49" charset="0"/>
              </a:rPr>
              <a:t>]; </a:t>
            </a:r>
            <a:r>
              <a:rPr lang="en-US" altLang="zh-TW" sz="3200" b="1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</a:t>
            </a:r>
            <a:r>
              <a:rPr lang="en-US" altLang="zh-TW" sz="3200" b="1" dirty="0" smtClean="0">
                <a:solidFill>
                  <a:srgbClr val="0000FF"/>
                </a:solidFill>
                <a:latin typeface="Consolas" panose="020B0609020204030204" pitchFamily="49" charset="0"/>
              </a:rPr>
              <a:t>++; </a:t>
            </a:r>
            <a:r>
              <a:rPr lang="en-US" altLang="zh-TW" sz="3200" dirty="0">
                <a:solidFill>
                  <a:srgbClr val="008000"/>
                </a:solidFill>
                <a:latin typeface="Consolas" panose="020B0609020204030204" pitchFamily="49" charset="0"/>
              </a:rPr>
              <a:t>//normalized duty cycle</a:t>
            </a:r>
          </a:p>
          <a:p>
            <a:pPr marL="0" indent="0" defTabSz="354013">
              <a:buNone/>
            </a:pPr>
            <a:r>
              <a:rPr lang="en-US" altLang="zh-TW" sz="3200" b="1" dirty="0">
                <a:solidFill>
                  <a:srgbClr val="0000FF"/>
                </a:solidFill>
                <a:latin typeface="Consolas" panose="020B0609020204030204" pitchFamily="49" charset="0"/>
              </a:rPr>
              <a:t>	</a:t>
            </a:r>
            <a:r>
              <a:rPr lang="en-US" altLang="zh-TW" sz="3200" b="1" dirty="0" smtClean="0">
                <a:solidFill>
                  <a:srgbClr val="0000FF"/>
                </a:solidFill>
                <a:latin typeface="Consolas" panose="020B0609020204030204" pitchFamily="49" charset="0"/>
              </a:rPr>
              <a:t>	</a:t>
            </a:r>
            <a:r>
              <a:rPr lang="en-US" altLang="zh-TW" sz="3200" b="1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</a:t>
            </a:r>
            <a:r>
              <a:rPr lang="en-US" altLang="zh-TW" sz="3200" b="1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%= 40;</a:t>
            </a:r>
            <a:endParaRPr lang="en-US" altLang="zh-TW" sz="32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 defTabSz="354013">
              <a:buNone/>
            </a:pP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altLang="zh-TW" sz="3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PWM1 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=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3200" b="1" dirty="0" err="1">
                <a:solidFill>
                  <a:srgbClr val="0000FF"/>
                </a:solidFill>
                <a:latin typeface="Consolas" panose="020B0609020204030204" pitchFamily="49" charset="0"/>
              </a:rPr>
              <a:t>dutycycle</a:t>
            </a:r>
            <a:r>
              <a:rPr lang="en-US" altLang="zh-TW" sz="3200" b="1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3200" b="1" dirty="0" smtClean="0">
                <a:solidFill>
                  <a:srgbClr val="000080"/>
                </a:solidFill>
                <a:latin typeface="Consolas" panose="020B0609020204030204" pitchFamily="49" charset="0"/>
              </a:rPr>
              <a:t>;</a:t>
            </a:r>
            <a:r>
              <a:rPr lang="en-US" altLang="zh-TW" sz="3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3200" dirty="0">
                <a:solidFill>
                  <a:srgbClr val="008000"/>
                </a:solidFill>
                <a:latin typeface="Consolas" panose="020B0609020204030204" pitchFamily="49" charset="0"/>
              </a:rPr>
              <a:t>// set </a:t>
            </a:r>
            <a:r>
              <a:rPr lang="en-US" altLang="zh-TW" sz="32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PWM duty cycle</a:t>
            </a:r>
          </a:p>
          <a:p>
            <a:pPr marL="0" indent="0" defTabSz="354013">
              <a:buNone/>
            </a:pPr>
            <a:r>
              <a:rPr lang="en-US" altLang="zh-TW" sz="3200" dirty="0">
                <a:solidFill>
                  <a:srgbClr val="008000"/>
                </a:solidFill>
                <a:latin typeface="Consolas" panose="020B0609020204030204" pitchFamily="49" charset="0"/>
              </a:rPr>
              <a:t>	</a:t>
            </a:r>
            <a:r>
              <a:rPr lang="en-US" altLang="zh-TW" sz="32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	</a:t>
            </a:r>
            <a:r>
              <a:rPr lang="en-US" altLang="zh-TW" sz="3200" dirty="0" smtClean="0">
                <a:latin typeface="Consolas" panose="020B0609020204030204" pitchFamily="49" charset="0"/>
              </a:rPr>
              <a:t>wait(0.001);</a:t>
            </a:r>
          </a:p>
          <a:p>
            <a:pPr marL="0" indent="0" defTabSz="354013">
              <a:buNone/>
            </a:pPr>
            <a:r>
              <a:rPr lang="en-US" altLang="zh-TW" sz="3200" dirty="0">
                <a:latin typeface="Consolas" panose="020B0609020204030204" pitchFamily="49" charset="0"/>
              </a:rPr>
              <a:t>	</a:t>
            </a:r>
            <a:r>
              <a:rPr lang="en-US" altLang="zh-TW" sz="3200" dirty="0" smtClean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altLang="zh-TW" sz="3200" b="1" dirty="0" smtClean="0">
                <a:solidFill>
                  <a:srgbClr val="000080"/>
                </a:solidFill>
                <a:latin typeface="Consolas" panose="020B0609020204030204" pitchFamily="49" charset="0"/>
              </a:rPr>
              <a:t>}</a:t>
            </a:r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956C35FC-B9FA-A94C-B31D-07E0F1BD6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161924142"/>
      </p:ext>
    </p:extLst>
  </p:cSld>
  <p:clrMapOvr>
    <a:masterClrMapping/>
  </p:clrMapOvr>
  <p:transition spd="med"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xmlns="" id="{CBC33CF3-EFC3-004C-88FA-3781C9B13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Chapter Review</a:t>
            </a:r>
            <a:endParaRPr lang="zh-TW" altLang="en-US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xmlns="" id="{35283A55-31E9-A747-9AE0-E8461C15B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altLang="zh-TW" dirty="0">
                <a:sym typeface="Arial"/>
              </a:rPr>
              <a:t>A digital-to-analog converter (DAC) converts an input binary number to an output analog voltage,  which is proportional to that input number.</a:t>
            </a:r>
          </a:p>
          <a:p>
            <a:pPr lvl="0"/>
            <a:r>
              <a:rPr lang="en-US" altLang="zh-TW" dirty="0">
                <a:sym typeface="Arial"/>
              </a:rPr>
              <a:t>DACs are widely used to create continuously varying voltages, for example to generate analog waveforms.</a:t>
            </a:r>
          </a:p>
          <a:p>
            <a:pPr lvl="0"/>
            <a:r>
              <a:rPr lang="en-US" altLang="zh-TW" dirty="0">
                <a:sym typeface="Arial"/>
              </a:rPr>
              <a:t>Pulse Width Modulation (PWM) provides a way of controlling certain analog  quantities, by varying the pulse width of a fixed frequency rectangular waveform.</a:t>
            </a:r>
          </a:p>
          <a:p>
            <a:pPr lvl="0"/>
            <a:r>
              <a:rPr lang="en-US" altLang="zh-TW" dirty="0">
                <a:sym typeface="Arial"/>
              </a:rPr>
              <a:t>PWM is widely used for controlling </a:t>
            </a:r>
            <a:r>
              <a:rPr lang="en-US" altLang="zh-TW" dirty="0">
                <a:solidFill>
                  <a:srgbClr val="0033CC"/>
                </a:solidFill>
                <a:sym typeface="Arial"/>
              </a:rPr>
              <a:t>flow of electrical power</a:t>
            </a:r>
            <a:r>
              <a:rPr lang="en-US" altLang="zh-TW" dirty="0">
                <a:sym typeface="Arial"/>
              </a:rPr>
              <a:t>, for example </a:t>
            </a:r>
            <a:r>
              <a:rPr lang="en-US" altLang="zh-TW" dirty="0">
                <a:solidFill>
                  <a:srgbClr val="008000"/>
                </a:solidFill>
                <a:sym typeface="Arial"/>
              </a:rPr>
              <a:t>led brightness </a:t>
            </a:r>
            <a:r>
              <a:rPr lang="en-US" altLang="zh-TW" dirty="0">
                <a:sym typeface="Arial"/>
              </a:rPr>
              <a:t>or </a:t>
            </a:r>
            <a:r>
              <a:rPr lang="en-US" altLang="zh-TW" dirty="0">
                <a:solidFill>
                  <a:srgbClr val="008000"/>
                </a:solidFill>
                <a:sym typeface="Arial"/>
              </a:rPr>
              <a:t>motor control</a:t>
            </a:r>
            <a:r>
              <a:rPr lang="en-US" altLang="zh-TW" dirty="0">
                <a:sym typeface="Arial"/>
              </a:rPr>
              <a:t>.</a:t>
            </a:r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xmlns="" id="{10F29D26-070A-9246-A85C-1A5C2C263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081659658"/>
      </p:ext>
    </p:extLst>
  </p:cSld>
  <p:clrMapOvr>
    <a:masterClrMapping/>
  </p:clrMapOvr>
  <p:transition spd="med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F318-6A3F-42A9-A5DD-6C91F4F94896}" type="slidenum">
              <a:rPr lang="en-US" altLang="zh-TW" smtClean="0"/>
              <a:pPr/>
              <a:t>3</a:t>
            </a:fld>
            <a:endParaRPr lang="en-US" altLang="zh-TW"/>
          </a:p>
        </p:txBody>
      </p:sp>
      <p:pic>
        <p:nvPicPr>
          <p:cNvPr id="1026" name="Picture 2" descr="ãanalog to digital conversion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330" y="1556792"/>
            <a:ext cx="840503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38091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C3E19A8-C116-B24E-9923-95DA3A5CC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Digital to Analog converter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4D969770-4993-1C4A-A513-B5CBF4E6B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11662"/>
          </a:xfrm>
        </p:spPr>
        <p:txBody>
          <a:bodyPr/>
          <a:lstStyle/>
          <a:p>
            <a:r>
              <a:rPr lang="en-US" altLang="zh-TW" sz="3200" dirty="0">
                <a:cs typeface="Arial"/>
              </a:rPr>
              <a:t>A</a:t>
            </a:r>
            <a:r>
              <a:rPr lang="en-US" altLang="zh-TW" sz="3200" spc="240" dirty="0">
                <a:cs typeface="Arial"/>
              </a:rPr>
              <a:t> </a:t>
            </a:r>
            <a:r>
              <a:rPr lang="en-US" altLang="zh-TW" sz="3200" spc="-10" dirty="0">
                <a:cs typeface="Arial"/>
              </a:rPr>
              <a:t>d</a:t>
            </a:r>
            <a:r>
              <a:rPr lang="en-US" altLang="zh-TW" sz="3200" dirty="0">
                <a:cs typeface="Arial"/>
              </a:rPr>
              <a:t>i</a:t>
            </a:r>
            <a:r>
              <a:rPr lang="en-US" altLang="zh-TW" sz="3200" spc="-15" dirty="0">
                <a:cs typeface="Arial"/>
              </a:rPr>
              <a:t>g</a:t>
            </a:r>
            <a:r>
              <a:rPr lang="en-US" altLang="zh-TW" sz="3200" dirty="0">
                <a:cs typeface="Arial"/>
              </a:rPr>
              <a:t>it</a:t>
            </a:r>
            <a:r>
              <a:rPr lang="en-US" altLang="zh-TW" sz="3200" spc="-10" dirty="0">
                <a:cs typeface="Arial"/>
              </a:rPr>
              <a:t>a</a:t>
            </a:r>
            <a:r>
              <a:rPr lang="en-US" altLang="zh-TW" sz="3200" spc="-5" dirty="0">
                <a:cs typeface="Arial"/>
              </a:rPr>
              <a:t>l-</a:t>
            </a:r>
            <a:r>
              <a:rPr lang="en-US" altLang="zh-TW" sz="3200" dirty="0">
                <a:cs typeface="Arial"/>
              </a:rPr>
              <a:t>t</a:t>
            </a:r>
            <a:r>
              <a:rPr lang="en-US" altLang="zh-TW" sz="3200" spc="-10" dirty="0">
                <a:cs typeface="Arial"/>
              </a:rPr>
              <a:t>o</a:t>
            </a:r>
            <a:r>
              <a:rPr lang="en-US" altLang="zh-TW" sz="3200" spc="-5" dirty="0">
                <a:cs typeface="Arial"/>
              </a:rPr>
              <a:t>-</a:t>
            </a:r>
            <a:r>
              <a:rPr lang="en-US" altLang="zh-TW" sz="3200" dirty="0">
                <a:cs typeface="Arial"/>
              </a:rPr>
              <a:t>an</a:t>
            </a:r>
            <a:r>
              <a:rPr lang="en-US" altLang="zh-TW" sz="3200" spc="-10" dirty="0">
                <a:cs typeface="Arial"/>
              </a:rPr>
              <a:t>a</a:t>
            </a:r>
            <a:r>
              <a:rPr lang="en-US" altLang="zh-TW" sz="3200" dirty="0">
                <a:cs typeface="Arial"/>
              </a:rPr>
              <a:t>l</a:t>
            </a:r>
            <a:r>
              <a:rPr lang="en-US" altLang="zh-TW" sz="3200" spc="-15" dirty="0">
                <a:cs typeface="Arial"/>
              </a:rPr>
              <a:t>o</a:t>
            </a:r>
            <a:r>
              <a:rPr lang="en-US" altLang="zh-TW" sz="3200" dirty="0">
                <a:cs typeface="Arial"/>
              </a:rPr>
              <a:t>g </a:t>
            </a:r>
            <a:r>
              <a:rPr lang="en-US" altLang="zh-TW" sz="3200" spc="-160" dirty="0">
                <a:cs typeface="Arial"/>
              </a:rPr>
              <a:t> </a:t>
            </a:r>
            <a:r>
              <a:rPr lang="en-US" altLang="zh-TW" sz="3200" dirty="0">
                <a:cs typeface="Arial"/>
              </a:rPr>
              <a:t>conv</a:t>
            </a:r>
            <a:r>
              <a:rPr lang="en-US" altLang="zh-TW" sz="3200" spc="-10" dirty="0">
                <a:cs typeface="Arial"/>
              </a:rPr>
              <a:t>e</a:t>
            </a:r>
            <a:r>
              <a:rPr lang="en-US" altLang="zh-TW" sz="3200" dirty="0">
                <a:cs typeface="Arial"/>
              </a:rPr>
              <a:t>rter </a:t>
            </a:r>
            <a:r>
              <a:rPr lang="en-US" altLang="zh-TW" sz="3200" spc="-155" dirty="0">
                <a:cs typeface="Arial"/>
              </a:rPr>
              <a:t> </a:t>
            </a:r>
            <a:r>
              <a:rPr lang="en-US" altLang="zh-TW" sz="3200" dirty="0">
                <a:cs typeface="Arial"/>
              </a:rPr>
              <a:t>(</a:t>
            </a:r>
            <a:r>
              <a:rPr lang="en-US" altLang="zh-TW" sz="3200" spc="-10" dirty="0">
                <a:cs typeface="Arial"/>
              </a:rPr>
              <a:t>D</a:t>
            </a:r>
            <a:r>
              <a:rPr lang="en-US" altLang="zh-TW" sz="3200" dirty="0">
                <a:cs typeface="Arial"/>
              </a:rPr>
              <a:t>A</a:t>
            </a:r>
            <a:r>
              <a:rPr lang="en-US" altLang="zh-TW" sz="3200" spc="-10" dirty="0">
                <a:cs typeface="Arial"/>
              </a:rPr>
              <a:t>C</a:t>
            </a:r>
            <a:r>
              <a:rPr lang="en-US" altLang="zh-TW" sz="3200" dirty="0">
                <a:cs typeface="Arial"/>
              </a:rPr>
              <a:t>) </a:t>
            </a:r>
            <a:r>
              <a:rPr lang="en-US" altLang="zh-TW" sz="3200" spc="-160" dirty="0">
                <a:cs typeface="Arial"/>
              </a:rPr>
              <a:t> </a:t>
            </a:r>
            <a:r>
              <a:rPr lang="en-US" altLang="zh-TW" sz="3200" dirty="0">
                <a:cs typeface="Arial"/>
              </a:rPr>
              <a:t>c</a:t>
            </a:r>
            <a:r>
              <a:rPr lang="en-US" altLang="zh-TW" sz="3200" spc="-10" dirty="0">
                <a:cs typeface="Arial"/>
              </a:rPr>
              <a:t>on</a:t>
            </a:r>
            <a:r>
              <a:rPr lang="en-US" altLang="zh-TW" sz="3200" dirty="0">
                <a:cs typeface="Arial"/>
              </a:rPr>
              <a:t>v</a:t>
            </a:r>
            <a:r>
              <a:rPr lang="en-US" altLang="zh-TW" sz="3200" spc="-10" dirty="0">
                <a:cs typeface="Arial"/>
              </a:rPr>
              <a:t>e</a:t>
            </a:r>
            <a:r>
              <a:rPr lang="en-US" altLang="zh-TW" sz="3200" spc="10" dirty="0">
                <a:cs typeface="Arial"/>
              </a:rPr>
              <a:t>r</a:t>
            </a:r>
            <a:r>
              <a:rPr lang="en-US" altLang="zh-TW" sz="3200" dirty="0">
                <a:cs typeface="Arial"/>
              </a:rPr>
              <a:t>ts a </a:t>
            </a:r>
            <a:r>
              <a:rPr lang="en-US" altLang="zh-TW" sz="3200" spc="-10" dirty="0">
                <a:cs typeface="Arial"/>
              </a:rPr>
              <a:t>b</a:t>
            </a:r>
            <a:r>
              <a:rPr lang="en-US" altLang="zh-TW" sz="3200" dirty="0">
                <a:cs typeface="Arial"/>
              </a:rPr>
              <a:t>i</a:t>
            </a:r>
            <a:r>
              <a:rPr lang="en-US" altLang="zh-TW" sz="3200" spc="-15" dirty="0">
                <a:cs typeface="Arial"/>
              </a:rPr>
              <a:t>n</a:t>
            </a:r>
            <a:r>
              <a:rPr lang="en-US" altLang="zh-TW" sz="3200" spc="-10" dirty="0">
                <a:cs typeface="Arial"/>
              </a:rPr>
              <a:t>a</a:t>
            </a:r>
            <a:r>
              <a:rPr lang="en-US" altLang="zh-TW" sz="3200" spc="10" dirty="0">
                <a:cs typeface="Arial"/>
              </a:rPr>
              <a:t>r</a:t>
            </a:r>
            <a:r>
              <a:rPr lang="en-US" altLang="zh-TW" sz="3200" dirty="0">
                <a:cs typeface="Arial"/>
              </a:rPr>
              <a:t>y </a:t>
            </a:r>
            <a:r>
              <a:rPr lang="en-US" altLang="zh-TW" sz="3200" spc="5" dirty="0">
                <a:cs typeface="Arial"/>
              </a:rPr>
              <a:t>i</a:t>
            </a:r>
            <a:r>
              <a:rPr lang="en-US" altLang="zh-TW" sz="3200" spc="-10" dirty="0">
                <a:cs typeface="Arial"/>
              </a:rPr>
              <a:t>n</a:t>
            </a:r>
            <a:r>
              <a:rPr lang="en-US" altLang="zh-TW" sz="3200" dirty="0">
                <a:cs typeface="Arial"/>
              </a:rPr>
              <a:t>p</a:t>
            </a:r>
            <a:r>
              <a:rPr lang="en-US" altLang="zh-TW" sz="3200" spc="-10" dirty="0">
                <a:cs typeface="Arial"/>
              </a:rPr>
              <a:t>u</a:t>
            </a:r>
            <a:r>
              <a:rPr lang="en-US" altLang="zh-TW" sz="3200" dirty="0">
                <a:cs typeface="Arial"/>
              </a:rPr>
              <a:t>t </a:t>
            </a:r>
            <a:r>
              <a:rPr lang="en-US" altLang="zh-TW" sz="3200" spc="-10" dirty="0">
                <a:cs typeface="Arial"/>
              </a:rPr>
              <a:t>nu</a:t>
            </a:r>
            <a:r>
              <a:rPr lang="en-US" altLang="zh-TW" sz="3200" dirty="0">
                <a:cs typeface="Arial"/>
              </a:rPr>
              <a:t>m</a:t>
            </a:r>
            <a:r>
              <a:rPr lang="en-US" altLang="zh-TW" sz="3200" spc="-10" dirty="0">
                <a:cs typeface="Arial"/>
              </a:rPr>
              <a:t>be</a:t>
            </a:r>
            <a:r>
              <a:rPr lang="en-US" altLang="zh-TW" sz="3200" dirty="0">
                <a:cs typeface="Arial"/>
              </a:rPr>
              <a:t>r i</a:t>
            </a:r>
            <a:r>
              <a:rPr lang="en-US" altLang="zh-TW" sz="3200" spc="-15" dirty="0">
                <a:cs typeface="Arial"/>
              </a:rPr>
              <a:t>n</a:t>
            </a:r>
            <a:r>
              <a:rPr lang="en-US" altLang="zh-TW" sz="3200" dirty="0">
                <a:cs typeface="Arial"/>
              </a:rPr>
              <a:t>to </a:t>
            </a:r>
            <a:r>
              <a:rPr lang="en-US" altLang="zh-TW" sz="3200" spc="-10" dirty="0">
                <a:cs typeface="Arial"/>
              </a:rPr>
              <a:t>an </a:t>
            </a:r>
            <a:r>
              <a:rPr lang="en-US" altLang="zh-TW" sz="3200" dirty="0">
                <a:cs typeface="Arial"/>
              </a:rPr>
              <a:t>a</a:t>
            </a:r>
            <a:r>
              <a:rPr lang="en-US" altLang="zh-TW" sz="3200" spc="-10" dirty="0">
                <a:cs typeface="Arial"/>
              </a:rPr>
              <a:t>n</a:t>
            </a:r>
            <a:r>
              <a:rPr lang="en-US" altLang="zh-TW" sz="3200" dirty="0">
                <a:cs typeface="Arial"/>
              </a:rPr>
              <a:t>alog</a:t>
            </a:r>
            <a:r>
              <a:rPr lang="en-US" altLang="zh-TW" sz="3200" spc="200" dirty="0">
                <a:cs typeface="Arial"/>
              </a:rPr>
              <a:t> </a:t>
            </a:r>
            <a:r>
              <a:rPr lang="en-US" altLang="zh-TW" sz="3200" dirty="0">
                <a:cs typeface="Arial"/>
              </a:rPr>
              <a:t>o</a:t>
            </a:r>
            <a:r>
              <a:rPr lang="en-US" altLang="zh-TW" sz="3200" spc="-10" dirty="0">
                <a:cs typeface="Arial"/>
              </a:rPr>
              <a:t>u</a:t>
            </a:r>
            <a:r>
              <a:rPr lang="en-US" altLang="zh-TW" sz="3200" dirty="0">
                <a:cs typeface="Arial"/>
              </a:rPr>
              <a:t>tp</a:t>
            </a:r>
            <a:r>
              <a:rPr lang="en-US" altLang="zh-TW" sz="3200" spc="-10" dirty="0">
                <a:cs typeface="Arial"/>
              </a:rPr>
              <a:t>u</a:t>
            </a:r>
            <a:r>
              <a:rPr lang="en-US" altLang="zh-TW" sz="3200" dirty="0">
                <a:cs typeface="Arial"/>
              </a:rPr>
              <a:t>t.</a:t>
            </a:r>
          </a:p>
          <a:p>
            <a:pPr lvl="1"/>
            <a:r>
              <a:rPr lang="en-US" altLang="zh-TW" sz="2800" i="1" dirty="0" err="1">
                <a:solidFill>
                  <a:srgbClr val="C00000"/>
                </a:solidFill>
                <a:cs typeface="Arial"/>
              </a:rPr>
              <a:t>Vref</a:t>
            </a:r>
            <a:r>
              <a:rPr lang="en-US" altLang="zh-TW" sz="2800" dirty="0">
                <a:solidFill>
                  <a:srgbClr val="C00000"/>
                </a:solidFill>
                <a:cs typeface="Arial"/>
              </a:rPr>
              <a:t> </a:t>
            </a:r>
            <a:r>
              <a:rPr lang="en-US" altLang="zh-TW" sz="2800" dirty="0">
                <a:cs typeface="Arial"/>
              </a:rPr>
              <a:t>is used to define</a:t>
            </a:r>
            <a:br>
              <a:rPr lang="en-US" altLang="zh-TW" sz="2800" dirty="0">
                <a:cs typeface="Arial"/>
              </a:rPr>
            </a:br>
            <a:r>
              <a:rPr lang="en-US" altLang="zh-TW" sz="2800" dirty="0">
                <a:cs typeface="Arial"/>
              </a:rPr>
              <a:t>output range</a:t>
            </a:r>
          </a:p>
          <a:p>
            <a:pPr lvl="1"/>
            <a:r>
              <a:rPr kumimoji="1" lang="en-US" altLang="zh-TW" sz="2800" dirty="0">
                <a:cs typeface="Arial"/>
              </a:rPr>
              <a:t>Output voltage:</a:t>
            </a:r>
          </a:p>
          <a:p>
            <a:pPr lvl="1"/>
            <a:endParaRPr lang="en-US" altLang="zh-TW" sz="2800" dirty="0">
              <a:cs typeface="Arial"/>
            </a:endParaRPr>
          </a:p>
          <a:p>
            <a:pPr lvl="1"/>
            <a:endParaRPr kumimoji="1" lang="en-US" altLang="zh-TW" sz="2800" dirty="0">
              <a:cs typeface="Arial"/>
            </a:endParaRPr>
          </a:p>
          <a:p>
            <a:pPr lvl="1"/>
            <a:r>
              <a:rPr lang="en-US" altLang="zh-TW" sz="2800" i="1" dirty="0">
                <a:cs typeface="Arial"/>
              </a:rPr>
              <a:t>D</a:t>
            </a:r>
            <a:r>
              <a:rPr lang="en-US" altLang="zh-TW" sz="2800" dirty="0">
                <a:cs typeface="Arial"/>
              </a:rPr>
              <a:t> is the </a:t>
            </a:r>
            <a:r>
              <a:rPr lang="en-US" altLang="zh-TW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TW" sz="2800" dirty="0" smtClean="0">
                <a:cs typeface="Arial"/>
              </a:rPr>
              <a:t>-bit binary</a:t>
            </a:r>
            <a:r>
              <a:rPr lang="en-US" altLang="zh-TW" sz="2800" dirty="0">
                <a:cs typeface="Arial"/>
              </a:rPr>
              <a:t/>
            </a:r>
            <a:br>
              <a:rPr lang="en-US" altLang="zh-TW" sz="2800" dirty="0">
                <a:cs typeface="Arial"/>
              </a:rPr>
            </a:br>
            <a:r>
              <a:rPr lang="en-US" altLang="zh-TW" sz="2800" dirty="0" smtClean="0">
                <a:cs typeface="Arial"/>
              </a:rPr>
              <a:t>number of </a:t>
            </a:r>
            <a:r>
              <a:rPr lang="en-US" altLang="zh-TW" sz="2800" dirty="0">
                <a:cs typeface="Arial"/>
              </a:rPr>
              <a:t>D11-D0</a:t>
            </a:r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C3C34DB3-8E97-B542-A834-F793B51E6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4</a:t>
            </a:fld>
            <a:endParaRPr lang="en-US" altLang="zh-TW"/>
          </a:p>
        </p:txBody>
      </p:sp>
      <p:grpSp>
        <p:nvGrpSpPr>
          <p:cNvPr id="5" name="群組 4"/>
          <p:cNvGrpSpPr/>
          <p:nvPr/>
        </p:nvGrpSpPr>
        <p:grpSpPr>
          <a:xfrm>
            <a:off x="4788024" y="2636912"/>
            <a:ext cx="3960440" cy="4095178"/>
            <a:chOff x="4481990" y="2762822"/>
            <a:chExt cx="3960440" cy="4095178"/>
          </a:xfrm>
        </p:grpSpPr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xmlns="" id="{145EBA21-F8B1-114B-98A5-E5B38FF148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l="4357" t="4593" r="5598" b="4957"/>
            <a:stretch/>
          </p:blipFill>
          <p:spPr>
            <a:xfrm>
              <a:off x="4649298" y="2762822"/>
              <a:ext cx="3478097" cy="4095178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4" name="文字方塊 13">
                  <a:extLst>
                    <a:ext uri="{FF2B5EF4-FFF2-40B4-BE49-F238E27FC236}">
                      <a16:creationId xmlns:a16="http://schemas.microsoft.com/office/drawing/2014/main" xmlns="" id="{5267DE3A-6FEF-B84E-B520-818BDC502209}"/>
                    </a:ext>
                  </a:extLst>
                </p:cNvPr>
                <p:cNvSpPr txBox="1"/>
                <p:nvPr/>
              </p:nvSpPr>
              <p:spPr>
                <a:xfrm>
                  <a:off x="8028214" y="4533412"/>
                  <a:ext cx="41421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2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kumimoji="1" lang="en-US" altLang="zh-TW" sz="28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kumimoji="1" lang="zh-TW" altLang="en-US" sz="2800" dirty="0"/>
                </a:p>
              </p:txBody>
            </p:sp>
          </mc:Choice>
          <mc:Fallback>
            <p:sp>
              <p:nvSpPr>
                <p:cNvPr id="14" name="文字方塊 13">
                  <a:extLst>
                    <a:ext uri="{FF2B5EF4-FFF2-40B4-BE49-F238E27FC236}">
                      <a16:creationId xmlns:a14="http://schemas.microsoft.com/office/drawing/2010/main" xmlns="" xmlns:a16="http://schemas.microsoft.com/office/drawing/2014/main" id="{5267DE3A-6FEF-B84E-B520-818BDC5022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8214" y="4533412"/>
                  <a:ext cx="414216" cy="430887"/>
                </a:xfrm>
                <a:prstGeom prst="rect">
                  <a:avLst/>
                </a:prstGeom>
                <a:blipFill>
                  <a:blip r:embed="rId3"/>
                  <a:stretch>
                    <a:fillRect l="-14706" b="-1142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5" name="文字方塊 14">
                  <a:extLst>
                    <a:ext uri="{FF2B5EF4-FFF2-40B4-BE49-F238E27FC236}">
                      <a16:creationId xmlns:a16="http://schemas.microsoft.com/office/drawing/2014/main" xmlns="" id="{EDD9B6A6-F787-C14F-AD1E-3C4C9A2C9685}"/>
                    </a:ext>
                  </a:extLst>
                </p:cNvPr>
                <p:cNvSpPr txBox="1"/>
                <p:nvPr/>
              </p:nvSpPr>
              <p:spPr>
                <a:xfrm>
                  <a:off x="4481990" y="4636191"/>
                  <a:ext cx="358367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TW" sz="280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kumimoji="1" lang="zh-TW" altLang="en-US" sz="2800" dirty="0"/>
                </a:p>
              </p:txBody>
            </p:sp>
          </mc:Choice>
          <mc:Fallback>
            <p:sp>
              <p:nvSpPr>
                <p:cNvPr id="15" name="文字方塊 14">
                  <a:extLst>
                    <a:ext uri="{FF2B5EF4-FFF2-40B4-BE49-F238E27FC236}">
                      <a16:creationId xmlns:a14="http://schemas.microsoft.com/office/drawing/2010/main" xmlns:a16="http://schemas.microsoft.com/office/drawing/2014/main" xmlns="" id="{EDD9B6A6-F787-C14F-AD1E-3C4C9A2C96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1990" y="4636191"/>
                  <a:ext cx="358367" cy="43088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xmlns="" id="{19447836-E3F9-0945-A055-5537EE8C1FDD}"/>
                  </a:ext>
                </a:extLst>
              </p:cNvPr>
              <p:cNvSpPr txBox="1"/>
              <p:nvPr/>
            </p:nvSpPr>
            <p:spPr>
              <a:xfrm>
                <a:off x="1460298" y="4713422"/>
                <a:ext cx="2031582" cy="803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zh-TW" sz="28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kumimoji="1"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TW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sSup>
                            <m:sSupPr>
                              <m:ctrlPr>
                                <a:rPr kumimoji="1" lang="en-US" altLang="zh-TW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kumimoji="1" lang="en-US" altLang="zh-TW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kumimoji="1" lang="en-US" altLang="zh-TW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𝑅𝐸𝐹</m:t>
                          </m:r>
                        </m:sub>
                      </m:sSub>
                    </m:oMath>
                  </m:oMathPara>
                </a14:m>
                <a:endParaRPr kumimoji="1" lang="zh-TW" altLang="en-US" sz="2800" dirty="0"/>
              </a:p>
            </p:txBody>
          </p:sp>
        </mc:Choice>
        <mc:Fallback>
          <p:sp>
            <p:nvSpPr>
              <p:cNvPr id="16" name="文字方塊 15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19447836-E3F9-0945-A055-5537EE8C1F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298" y="4713422"/>
                <a:ext cx="2031582" cy="8038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03114812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48178121-E8B8-AF47-982A-57D8ABBC3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</a:t>
            </a:r>
            <a:r>
              <a:rPr lang="en-US" altLang="zh-TW" spc="-10" dirty="0"/>
              <a:t>A</a:t>
            </a:r>
            <a:r>
              <a:rPr lang="en-US" altLang="zh-TW" dirty="0"/>
              <a:t>C conversion curve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A01553E8-8A6B-8645-A65A-2AA4DCEE3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1551607"/>
          </a:xfrm>
        </p:spPr>
        <p:txBody>
          <a:bodyPr>
            <a:normAutofit fontScale="70000" lnSpcReduction="20000"/>
          </a:bodyPr>
          <a:lstStyle/>
          <a:p>
            <a:r>
              <a:rPr lang="en-US" altLang="zh-TW" dirty="0">
                <a:cs typeface="Arial"/>
              </a:rPr>
              <a:t>K66F</a:t>
            </a:r>
            <a:r>
              <a:rPr lang="en-US" altLang="zh-TW" sz="3200" spc="200" dirty="0">
                <a:cs typeface="Arial"/>
              </a:rPr>
              <a:t> </a:t>
            </a:r>
            <a:r>
              <a:rPr lang="en-US" altLang="zh-TW" sz="3200" spc="-5" dirty="0">
                <a:cs typeface="Arial"/>
              </a:rPr>
              <a:t>ha</a:t>
            </a:r>
            <a:r>
              <a:rPr lang="en-US" altLang="zh-TW" sz="3200" dirty="0">
                <a:cs typeface="Arial"/>
              </a:rPr>
              <a:t>s</a:t>
            </a:r>
            <a:r>
              <a:rPr lang="en-US" altLang="zh-TW" sz="3200" spc="204" dirty="0">
                <a:cs typeface="Arial"/>
              </a:rPr>
              <a:t> </a:t>
            </a:r>
            <a:r>
              <a:rPr lang="en-US" altLang="zh-TW" sz="3200" dirty="0">
                <a:cs typeface="Arial"/>
              </a:rPr>
              <a:t>a</a:t>
            </a:r>
            <a:r>
              <a:rPr lang="en-US" altLang="zh-TW" sz="3200" spc="210" dirty="0">
                <a:cs typeface="Arial"/>
              </a:rPr>
              <a:t> </a:t>
            </a:r>
            <a:r>
              <a:rPr lang="en-US" altLang="zh-TW" sz="3200" spc="-5" dirty="0">
                <a:solidFill>
                  <a:srgbClr val="C00000"/>
                </a:solidFill>
                <a:cs typeface="Arial"/>
              </a:rPr>
              <a:t>12</a:t>
            </a:r>
            <a:r>
              <a:rPr lang="en-US" altLang="zh-TW" sz="3200" dirty="0">
                <a:solidFill>
                  <a:srgbClr val="C00000"/>
                </a:solidFill>
                <a:cs typeface="Arial"/>
              </a:rPr>
              <a:t>-b</a:t>
            </a:r>
            <a:r>
              <a:rPr lang="en-US" altLang="zh-TW" sz="3200" spc="-10" dirty="0">
                <a:solidFill>
                  <a:srgbClr val="C00000"/>
                </a:solidFill>
                <a:cs typeface="Arial"/>
              </a:rPr>
              <a:t>i</a:t>
            </a:r>
            <a:r>
              <a:rPr lang="en-US" altLang="zh-TW" sz="3200" dirty="0">
                <a:solidFill>
                  <a:srgbClr val="C00000"/>
                </a:solidFill>
                <a:cs typeface="Arial"/>
              </a:rPr>
              <a:t>t</a:t>
            </a:r>
            <a:r>
              <a:rPr lang="en-US" altLang="zh-TW" sz="3200" spc="210" dirty="0">
                <a:solidFill>
                  <a:srgbClr val="C00000"/>
                </a:solidFill>
                <a:cs typeface="Arial"/>
              </a:rPr>
              <a:t> </a:t>
            </a:r>
            <a:r>
              <a:rPr lang="en-US" altLang="zh-TW" sz="3200" dirty="0">
                <a:solidFill>
                  <a:srgbClr val="C00000"/>
                </a:solidFill>
                <a:cs typeface="Arial"/>
              </a:rPr>
              <a:t>DA</a:t>
            </a:r>
            <a:r>
              <a:rPr lang="en-US" altLang="zh-TW" sz="3200" spc="-10" dirty="0">
                <a:solidFill>
                  <a:srgbClr val="C00000"/>
                </a:solidFill>
                <a:cs typeface="Arial"/>
              </a:rPr>
              <a:t>C</a:t>
            </a:r>
            <a:r>
              <a:rPr lang="en-US" altLang="zh-TW" sz="3200" dirty="0">
                <a:cs typeface="Arial"/>
              </a:rPr>
              <a:t>;</a:t>
            </a:r>
            <a:r>
              <a:rPr lang="en-US" altLang="zh-TW" sz="3200" spc="210" dirty="0">
                <a:cs typeface="Arial"/>
              </a:rPr>
              <a:t> </a:t>
            </a:r>
            <a:r>
              <a:rPr lang="en-US" altLang="zh-TW" sz="3200" dirty="0">
                <a:cs typeface="Arial"/>
              </a:rPr>
              <a:t>th</a:t>
            </a:r>
            <a:r>
              <a:rPr lang="en-US" altLang="zh-TW" sz="3200" spc="-10" dirty="0">
                <a:cs typeface="Arial"/>
              </a:rPr>
              <a:t>e</a:t>
            </a:r>
            <a:r>
              <a:rPr lang="en-US" altLang="zh-TW" sz="3200" dirty="0">
                <a:cs typeface="Arial"/>
              </a:rPr>
              <a:t>re</a:t>
            </a:r>
            <a:r>
              <a:rPr lang="en-US" altLang="zh-TW" sz="3200" spc="225" dirty="0">
                <a:cs typeface="Arial"/>
              </a:rPr>
              <a:t> </a:t>
            </a:r>
            <a:r>
              <a:rPr lang="en-US" altLang="zh-TW" sz="3200" spc="-30" dirty="0">
                <a:cs typeface="Arial"/>
              </a:rPr>
              <a:t>w</a:t>
            </a:r>
            <a:r>
              <a:rPr lang="en-US" altLang="zh-TW" sz="3200" spc="5" dirty="0">
                <a:cs typeface="Arial"/>
              </a:rPr>
              <a:t>i</a:t>
            </a:r>
            <a:r>
              <a:rPr lang="en-US" altLang="zh-TW" sz="3200" dirty="0">
                <a:cs typeface="Arial"/>
              </a:rPr>
              <a:t>ll</a:t>
            </a:r>
            <a:r>
              <a:rPr lang="en-US" altLang="zh-TW" sz="3200" spc="200" dirty="0">
                <a:cs typeface="Arial"/>
              </a:rPr>
              <a:t> </a:t>
            </a:r>
            <a:r>
              <a:rPr lang="en-US" altLang="zh-TW" sz="3200" dirty="0">
                <a:cs typeface="Arial"/>
              </a:rPr>
              <a:t>th</a:t>
            </a:r>
            <a:r>
              <a:rPr lang="en-US" altLang="zh-TW" sz="3200" spc="-10" dirty="0">
                <a:cs typeface="Arial"/>
              </a:rPr>
              <a:t>e</a:t>
            </a:r>
            <a:r>
              <a:rPr lang="en-US" altLang="zh-TW" sz="3200" dirty="0">
                <a:cs typeface="Arial"/>
              </a:rPr>
              <a:t>re</a:t>
            </a:r>
            <a:r>
              <a:rPr lang="en-US" altLang="zh-TW" sz="3200" spc="5" dirty="0">
                <a:cs typeface="Arial"/>
              </a:rPr>
              <a:t>f</a:t>
            </a:r>
            <a:r>
              <a:rPr lang="en-US" altLang="zh-TW" sz="3200" dirty="0">
                <a:cs typeface="Arial"/>
              </a:rPr>
              <a:t>o</a:t>
            </a:r>
            <a:r>
              <a:rPr lang="en-US" altLang="zh-TW" sz="3200" spc="5" dirty="0">
                <a:cs typeface="Arial"/>
              </a:rPr>
              <a:t>r</a:t>
            </a:r>
            <a:r>
              <a:rPr lang="en-US" altLang="zh-TW" sz="3200" dirty="0">
                <a:cs typeface="Arial"/>
              </a:rPr>
              <a:t>e </a:t>
            </a:r>
            <a:r>
              <a:rPr lang="en-US" altLang="zh-TW" sz="3200" spc="-5" dirty="0">
                <a:cs typeface="Arial"/>
              </a:rPr>
              <a:t>b</a:t>
            </a:r>
            <a:r>
              <a:rPr lang="en-US" altLang="zh-TW" sz="3200" dirty="0">
                <a:cs typeface="Arial"/>
              </a:rPr>
              <a:t>e </a:t>
            </a:r>
            <a:r>
              <a:rPr lang="en-US" altLang="zh-TW" sz="3200" spc="-240" dirty="0">
                <a:cs typeface="Arial"/>
              </a:rPr>
              <a:t> </a:t>
            </a:r>
            <a:r>
              <a:rPr lang="en-US" altLang="zh-TW" sz="3200" spc="-5" dirty="0">
                <a:cs typeface="Arial"/>
              </a:rPr>
              <a:t>2</a:t>
            </a:r>
            <a:r>
              <a:rPr lang="en-US" altLang="zh-TW" sz="3200" baseline="25462" dirty="0">
                <a:cs typeface="Arial"/>
              </a:rPr>
              <a:t>12 </a:t>
            </a:r>
            <a:r>
              <a:rPr lang="en-US" altLang="zh-TW" sz="3200" spc="135" baseline="25462" dirty="0">
                <a:cs typeface="Arial"/>
              </a:rPr>
              <a:t> </a:t>
            </a:r>
            <a:r>
              <a:rPr lang="en-US" altLang="zh-TW" sz="3200" dirty="0">
                <a:cs typeface="Arial"/>
              </a:rPr>
              <a:t>ste</a:t>
            </a:r>
            <a:r>
              <a:rPr lang="en-US" altLang="zh-TW" sz="3200" spc="-10" dirty="0">
                <a:cs typeface="Arial"/>
              </a:rPr>
              <a:t>p</a:t>
            </a:r>
            <a:r>
              <a:rPr lang="en-US" altLang="zh-TW" sz="3200" dirty="0">
                <a:cs typeface="Arial"/>
              </a:rPr>
              <a:t>s </a:t>
            </a:r>
            <a:r>
              <a:rPr lang="en-US" altLang="zh-TW" sz="3200" spc="-235" dirty="0">
                <a:cs typeface="Arial"/>
              </a:rPr>
              <a:t> </a:t>
            </a:r>
            <a:r>
              <a:rPr lang="en-US" altLang="zh-TW" sz="3200" spc="-5" dirty="0">
                <a:cs typeface="Arial"/>
              </a:rPr>
              <a:t>i</a:t>
            </a:r>
            <a:r>
              <a:rPr lang="en-US" altLang="zh-TW" sz="3200" dirty="0">
                <a:cs typeface="Arial"/>
              </a:rPr>
              <a:t>n </a:t>
            </a:r>
            <a:r>
              <a:rPr lang="en-US" altLang="zh-TW" sz="3200" spc="-235" dirty="0">
                <a:cs typeface="Arial"/>
              </a:rPr>
              <a:t> </a:t>
            </a:r>
            <a:r>
              <a:rPr lang="en-US" altLang="zh-TW" sz="3200" dirty="0">
                <a:cs typeface="Arial"/>
              </a:rPr>
              <a:t>its </a:t>
            </a:r>
            <a:r>
              <a:rPr lang="en-US" altLang="zh-TW" sz="3200" spc="-235" dirty="0">
                <a:cs typeface="Arial"/>
              </a:rPr>
              <a:t> </a:t>
            </a:r>
            <a:r>
              <a:rPr lang="en-US" altLang="zh-TW" sz="3200" dirty="0">
                <a:cs typeface="Arial"/>
              </a:rPr>
              <a:t>o</a:t>
            </a:r>
            <a:r>
              <a:rPr lang="en-US" altLang="zh-TW" sz="3200" spc="-10" dirty="0">
                <a:cs typeface="Arial"/>
              </a:rPr>
              <a:t>u</a:t>
            </a:r>
            <a:r>
              <a:rPr lang="en-US" altLang="zh-TW" sz="3200" dirty="0">
                <a:cs typeface="Arial"/>
              </a:rPr>
              <a:t>tp</a:t>
            </a:r>
            <a:r>
              <a:rPr lang="en-US" altLang="zh-TW" sz="3200" spc="-10" dirty="0">
                <a:cs typeface="Arial"/>
              </a:rPr>
              <a:t>u</a:t>
            </a:r>
            <a:r>
              <a:rPr lang="en-US" altLang="zh-TW" sz="3200" dirty="0">
                <a:cs typeface="Arial"/>
              </a:rPr>
              <a:t>t </a:t>
            </a:r>
            <a:r>
              <a:rPr lang="en-US" altLang="zh-TW" sz="3200" spc="-235" dirty="0">
                <a:cs typeface="Arial"/>
              </a:rPr>
              <a:t> </a:t>
            </a:r>
            <a:r>
              <a:rPr lang="en-US" altLang="zh-TW" sz="3200" dirty="0">
                <a:cs typeface="Arial"/>
              </a:rPr>
              <a:t>ch</a:t>
            </a:r>
            <a:r>
              <a:rPr lang="en-US" altLang="zh-TW" sz="3200" spc="-10" dirty="0">
                <a:cs typeface="Arial"/>
              </a:rPr>
              <a:t>a</a:t>
            </a:r>
            <a:r>
              <a:rPr lang="en-US" altLang="zh-TW" sz="3200" dirty="0">
                <a:cs typeface="Arial"/>
              </a:rPr>
              <a:t>ract</a:t>
            </a:r>
            <a:r>
              <a:rPr lang="en-US" altLang="zh-TW" sz="3200" spc="-10" dirty="0">
                <a:cs typeface="Arial"/>
              </a:rPr>
              <a:t>e</a:t>
            </a:r>
            <a:r>
              <a:rPr lang="en-US" altLang="zh-TW" sz="3200" dirty="0">
                <a:cs typeface="Arial"/>
              </a:rPr>
              <a:t>ristic, </a:t>
            </a:r>
            <a:r>
              <a:rPr lang="en-US" altLang="zh-TW" sz="3200" spc="-235" dirty="0">
                <a:cs typeface="Arial"/>
              </a:rPr>
              <a:t> </a:t>
            </a:r>
            <a:r>
              <a:rPr lang="en-US" altLang="zh-TW" sz="3200" spc="-5" dirty="0">
                <a:cs typeface="Arial"/>
              </a:rPr>
              <a:t>i</a:t>
            </a:r>
            <a:r>
              <a:rPr lang="en-US" altLang="zh-TW" sz="3200" dirty="0">
                <a:cs typeface="Arial"/>
              </a:rPr>
              <a:t>.</a:t>
            </a:r>
            <a:r>
              <a:rPr lang="en-US" altLang="zh-TW" sz="3200" spc="5" dirty="0">
                <a:cs typeface="Arial"/>
              </a:rPr>
              <a:t>e</a:t>
            </a:r>
            <a:r>
              <a:rPr lang="en-US" altLang="zh-TW" sz="3200" dirty="0">
                <a:cs typeface="Arial"/>
              </a:rPr>
              <a:t>. </a:t>
            </a:r>
            <a:r>
              <a:rPr lang="en-US" altLang="zh-TW" sz="3200" spc="-229" dirty="0">
                <a:cs typeface="Arial"/>
              </a:rPr>
              <a:t> </a:t>
            </a:r>
            <a:r>
              <a:rPr lang="en-US" altLang="zh-TW" spc="-5" dirty="0">
                <a:cs typeface="Arial"/>
              </a:rPr>
              <a:t>4096</a:t>
            </a:r>
            <a:r>
              <a:rPr lang="en-US" altLang="zh-TW" sz="3200" dirty="0">
                <a:cs typeface="Arial"/>
              </a:rPr>
              <a:t>. </a:t>
            </a:r>
            <a:r>
              <a:rPr lang="en-US" altLang="zh-TW" sz="3200" spc="-229" dirty="0">
                <a:cs typeface="Arial"/>
              </a:rPr>
              <a:t> </a:t>
            </a:r>
            <a:r>
              <a:rPr lang="en-US" altLang="zh-TW" sz="3200" dirty="0">
                <a:cs typeface="Arial"/>
              </a:rPr>
              <a:t>N</a:t>
            </a:r>
            <a:r>
              <a:rPr lang="en-US" altLang="zh-TW" sz="3200" spc="-10" dirty="0">
                <a:cs typeface="Arial"/>
              </a:rPr>
              <a:t>o</a:t>
            </a:r>
            <a:r>
              <a:rPr lang="en-US" altLang="zh-TW" sz="3200" dirty="0">
                <a:cs typeface="Arial"/>
              </a:rPr>
              <a:t>rm</a:t>
            </a:r>
            <a:r>
              <a:rPr lang="en-US" altLang="zh-TW" sz="3200" spc="5" dirty="0">
                <a:cs typeface="Arial"/>
              </a:rPr>
              <a:t>a</a:t>
            </a:r>
            <a:r>
              <a:rPr lang="en-US" altLang="zh-TW" sz="3200" dirty="0">
                <a:cs typeface="Arial"/>
              </a:rPr>
              <a:t>lly </a:t>
            </a:r>
            <a:r>
              <a:rPr lang="en-US" altLang="zh-TW" sz="3200" spc="-240" dirty="0">
                <a:cs typeface="Arial"/>
              </a:rPr>
              <a:t> </a:t>
            </a:r>
            <a:r>
              <a:rPr lang="en-US" altLang="zh-TW" sz="3200" spc="-5" dirty="0">
                <a:cs typeface="Arial"/>
              </a:rPr>
              <a:t>i</a:t>
            </a:r>
            <a:r>
              <a:rPr lang="en-US" altLang="zh-TW" sz="3200" dirty="0">
                <a:cs typeface="Arial"/>
              </a:rPr>
              <a:t>t </a:t>
            </a:r>
            <a:r>
              <a:rPr lang="en-US" altLang="zh-TW" sz="3200" spc="-229" dirty="0">
                <a:cs typeface="Arial"/>
              </a:rPr>
              <a:t> </a:t>
            </a:r>
            <a:r>
              <a:rPr lang="en-US" altLang="zh-TW" sz="3200" dirty="0">
                <a:cs typeface="Arial"/>
              </a:rPr>
              <a:t>us</a:t>
            </a:r>
            <a:r>
              <a:rPr lang="en-US" altLang="zh-TW" sz="3200" spc="-10" dirty="0">
                <a:cs typeface="Arial"/>
              </a:rPr>
              <a:t>e</a:t>
            </a:r>
            <a:r>
              <a:rPr lang="en-US" altLang="zh-TW" sz="3200" dirty="0">
                <a:cs typeface="Arial"/>
              </a:rPr>
              <a:t>s </a:t>
            </a:r>
            <a:r>
              <a:rPr lang="en-US" altLang="zh-TW" sz="3200" spc="-235" dirty="0">
                <a:cs typeface="Arial"/>
              </a:rPr>
              <a:t> </a:t>
            </a:r>
            <a:r>
              <a:rPr lang="en-US" altLang="zh-TW" sz="3200" dirty="0">
                <a:cs typeface="Arial"/>
              </a:rPr>
              <a:t>its </a:t>
            </a:r>
            <a:r>
              <a:rPr lang="en-US" altLang="zh-TW" sz="3200" spc="-235" dirty="0">
                <a:cs typeface="Arial"/>
              </a:rPr>
              <a:t> </a:t>
            </a:r>
            <a:r>
              <a:rPr lang="en-US" altLang="zh-TW" sz="3200" dirty="0">
                <a:cs typeface="Arial"/>
              </a:rPr>
              <a:t>o</a:t>
            </a:r>
            <a:r>
              <a:rPr lang="en-US" altLang="zh-TW" sz="3200" spc="-20" dirty="0">
                <a:cs typeface="Arial"/>
              </a:rPr>
              <a:t>w</a:t>
            </a:r>
            <a:r>
              <a:rPr lang="en-US" altLang="zh-TW" sz="3200" dirty="0">
                <a:cs typeface="Arial"/>
              </a:rPr>
              <a:t>n p</a:t>
            </a:r>
            <a:r>
              <a:rPr lang="en-US" altLang="zh-TW" sz="3200" spc="10" dirty="0">
                <a:cs typeface="Arial"/>
              </a:rPr>
              <a:t>o</a:t>
            </a:r>
            <a:r>
              <a:rPr lang="en-US" altLang="zh-TW" sz="3200" spc="-30" dirty="0">
                <a:cs typeface="Arial"/>
              </a:rPr>
              <a:t>w</a:t>
            </a:r>
            <a:r>
              <a:rPr lang="en-US" altLang="zh-TW" sz="3200" dirty="0">
                <a:cs typeface="Arial"/>
              </a:rPr>
              <a:t>er </a:t>
            </a:r>
            <a:r>
              <a:rPr lang="en-US" altLang="zh-TW" sz="3200" spc="-70" dirty="0">
                <a:cs typeface="Arial"/>
              </a:rPr>
              <a:t> </a:t>
            </a:r>
            <a:r>
              <a:rPr lang="en-US" altLang="zh-TW" sz="3200" dirty="0">
                <a:cs typeface="Arial"/>
              </a:rPr>
              <a:t>s</a:t>
            </a:r>
            <a:r>
              <a:rPr lang="en-US" altLang="zh-TW" sz="3200" spc="5" dirty="0">
                <a:cs typeface="Arial"/>
              </a:rPr>
              <a:t>u</a:t>
            </a:r>
            <a:r>
              <a:rPr lang="en-US" altLang="zh-TW" sz="3200" dirty="0">
                <a:cs typeface="Arial"/>
              </a:rPr>
              <a:t>p</a:t>
            </a:r>
            <a:r>
              <a:rPr lang="en-US" altLang="zh-TW" sz="3200" spc="-10" dirty="0">
                <a:cs typeface="Arial"/>
              </a:rPr>
              <a:t>p</a:t>
            </a:r>
            <a:r>
              <a:rPr lang="en-US" altLang="zh-TW" sz="3200" spc="5" dirty="0">
                <a:cs typeface="Arial"/>
              </a:rPr>
              <a:t>l</a:t>
            </a:r>
            <a:r>
              <a:rPr lang="en-US" altLang="zh-TW" sz="3200" dirty="0">
                <a:cs typeface="Arial"/>
              </a:rPr>
              <a:t>y </a:t>
            </a:r>
            <a:r>
              <a:rPr lang="en-US" altLang="zh-TW" sz="3200" spc="-65" dirty="0">
                <a:cs typeface="Arial"/>
              </a:rPr>
              <a:t> </a:t>
            </a:r>
            <a:r>
              <a:rPr lang="en-US" altLang="zh-TW" sz="3200" dirty="0">
                <a:cs typeface="Arial"/>
              </a:rPr>
              <a:t>vo</a:t>
            </a:r>
            <a:r>
              <a:rPr lang="en-US" altLang="zh-TW" sz="3200" spc="-10" dirty="0">
                <a:cs typeface="Arial"/>
              </a:rPr>
              <a:t>l</a:t>
            </a:r>
            <a:r>
              <a:rPr lang="en-US" altLang="zh-TW" sz="3200" dirty="0">
                <a:cs typeface="Arial"/>
              </a:rPr>
              <a:t>ta</a:t>
            </a:r>
            <a:r>
              <a:rPr lang="en-US" altLang="zh-TW" sz="3200" spc="-10" dirty="0">
                <a:cs typeface="Arial"/>
              </a:rPr>
              <a:t>g</a:t>
            </a:r>
            <a:r>
              <a:rPr lang="en-US" altLang="zh-TW" sz="3200" dirty="0">
                <a:cs typeface="Arial"/>
              </a:rPr>
              <a:t>e, </a:t>
            </a:r>
            <a:r>
              <a:rPr lang="en-US" altLang="zh-TW" sz="3200" spc="-65" dirty="0">
                <a:cs typeface="Arial"/>
              </a:rPr>
              <a:t> </a:t>
            </a:r>
            <a:r>
              <a:rPr lang="en-US" altLang="zh-TW" sz="3200" spc="-5" dirty="0">
                <a:cs typeface="Arial"/>
              </a:rPr>
              <a:t>i</a:t>
            </a:r>
            <a:r>
              <a:rPr lang="en-US" altLang="zh-TW" sz="3200" dirty="0">
                <a:cs typeface="Arial"/>
              </a:rPr>
              <a:t>.</a:t>
            </a:r>
            <a:r>
              <a:rPr lang="en-US" altLang="zh-TW" sz="3200" spc="-5" dirty="0">
                <a:cs typeface="Arial"/>
              </a:rPr>
              <a:t>e</a:t>
            </a:r>
            <a:r>
              <a:rPr lang="en-US" altLang="zh-TW" sz="3200" dirty="0">
                <a:cs typeface="Arial"/>
              </a:rPr>
              <a:t>. </a:t>
            </a:r>
            <a:r>
              <a:rPr lang="en-US" altLang="zh-TW" sz="3200" spc="-65" dirty="0">
                <a:cs typeface="Arial"/>
              </a:rPr>
              <a:t> </a:t>
            </a:r>
            <a:r>
              <a:rPr lang="en-US" altLang="zh-TW" sz="3200" spc="-5" dirty="0">
                <a:solidFill>
                  <a:srgbClr val="0033CC"/>
                </a:solidFill>
                <a:cs typeface="Arial"/>
              </a:rPr>
              <a:t>3</a:t>
            </a:r>
            <a:r>
              <a:rPr lang="en-US" altLang="zh-TW" sz="3200" spc="15" dirty="0">
                <a:solidFill>
                  <a:srgbClr val="0033CC"/>
                </a:solidFill>
                <a:cs typeface="Arial"/>
              </a:rPr>
              <a:t>.</a:t>
            </a:r>
            <a:r>
              <a:rPr lang="en-US" altLang="zh-TW" sz="3200" dirty="0">
                <a:solidFill>
                  <a:srgbClr val="0033CC"/>
                </a:solidFill>
                <a:cs typeface="Arial"/>
              </a:rPr>
              <a:t>3 </a:t>
            </a:r>
            <a:r>
              <a:rPr lang="en-US" altLang="zh-TW" sz="3200" spc="-70" dirty="0">
                <a:solidFill>
                  <a:srgbClr val="0033CC"/>
                </a:solidFill>
                <a:cs typeface="Arial"/>
              </a:rPr>
              <a:t> </a:t>
            </a:r>
            <a:r>
              <a:rPr lang="en-US" altLang="zh-TW" sz="3200" spc="-170" dirty="0">
                <a:solidFill>
                  <a:srgbClr val="0033CC"/>
                </a:solidFill>
                <a:cs typeface="Arial"/>
              </a:rPr>
              <a:t>V</a:t>
            </a:r>
            <a:r>
              <a:rPr lang="en-US" altLang="zh-TW" sz="3200" dirty="0">
                <a:cs typeface="Arial"/>
              </a:rPr>
              <a:t>, </a:t>
            </a:r>
            <a:r>
              <a:rPr lang="en-US" altLang="zh-TW" sz="3200" spc="-60" dirty="0">
                <a:cs typeface="Arial"/>
              </a:rPr>
              <a:t> </a:t>
            </a:r>
            <a:r>
              <a:rPr lang="en-US" altLang="zh-TW" sz="3200" spc="-5" dirty="0">
                <a:cs typeface="Arial"/>
              </a:rPr>
              <a:t>a</a:t>
            </a:r>
            <a:r>
              <a:rPr lang="en-US" altLang="zh-TW" sz="3200" dirty="0">
                <a:cs typeface="Arial"/>
              </a:rPr>
              <a:t>s </a:t>
            </a:r>
            <a:r>
              <a:rPr lang="en-US" altLang="zh-TW" sz="3200" spc="-65" dirty="0">
                <a:cs typeface="Arial"/>
              </a:rPr>
              <a:t> </a:t>
            </a:r>
            <a:r>
              <a:rPr lang="en-US" altLang="zh-TW" sz="3200" dirty="0">
                <a:solidFill>
                  <a:srgbClr val="0033CC"/>
                </a:solidFill>
                <a:cs typeface="Arial"/>
              </a:rPr>
              <a:t>vo</a:t>
            </a:r>
            <a:r>
              <a:rPr lang="en-US" altLang="zh-TW" sz="3200" spc="-10" dirty="0">
                <a:solidFill>
                  <a:srgbClr val="0033CC"/>
                </a:solidFill>
                <a:cs typeface="Arial"/>
              </a:rPr>
              <a:t>l</a:t>
            </a:r>
            <a:r>
              <a:rPr lang="en-US" altLang="zh-TW" sz="3200" dirty="0">
                <a:solidFill>
                  <a:srgbClr val="0033CC"/>
                </a:solidFill>
                <a:cs typeface="Arial"/>
              </a:rPr>
              <a:t>tage </a:t>
            </a:r>
            <a:r>
              <a:rPr lang="en-US" altLang="zh-TW" sz="3200" spc="-70" dirty="0">
                <a:solidFill>
                  <a:srgbClr val="0033CC"/>
                </a:solidFill>
                <a:cs typeface="Arial"/>
              </a:rPr>
              <a:t> </a:t>
            </a:r>
            <a:r>
              <a:rPr lang="en-US" altLang="zh-TW" sz="3200" dirty="0">
                <a:solidFill>
                  <a:srgbClr val="0033CC"/>
                </a:solidFill>
                <a:cs typeface="Arial"/>
              </a:rPr>
              <a:t>ref</a:t>
            </a:r>
            <a:r>
              <a:rPr lang="en-US" altLang="zh-TW" sz="3200" spc="-10" dirty="0">
                <a:solidFill>
                  <a:srgbClr val="0033CC"/>
                </a:solidFill>
                <a:cs typeface="Arial"/>
              </a:rPr>
              <a:t>e</a:t>
            </a:r>
            <a:r>
              <a:rPr lang="en-US" altLang="zh-TW" sz="3200" dirty="0">
                <a:solidFill>
                  <a:srgbClr val="0033CC"/>
                </a:solidFill>
                <a:cs typeface="Arial"/>
              </a:rPr>
              <a:t>re</a:t>
            </a:r>
            <a:r>
              <a:rPr lang="en-US" altLang="zh-TW" sz="3200" spc="-10" dirty="0">
                <a:solidFill>
                  <a:srgbClr val="0033CC"/>
                </a:solidFill>
                <a:cs typeface="Arial"/>
              </a:rPr>
              <a:t>n</a:t>
            </a:r>
            <a:r>
              <a:rPr lang="en-US" altLang="zh-TW" sz="3200" dirty="0">
                <a:solidFill>
                  <a:srgbClr val="0033CC"/>
                </a:solidFill>
                <a:cs typeface="Arial"/>
              </a:rPr>
              <a:t>c</a:t>
            </a:r>
            <a:r>
              <a:rPr lang="en-US" altLang="zh-TW" sz="3200" spc="-5" dirty="0">
                <a:solidFill>
                  <a:srgbClr val="0033CC"/>
                </a:solidFill>
                <a:cs typeface="Arial"/>
              </a:rPr>
              <a:t>e</a:t>
            </a:r>
            <a:r>
              <a:rPr lang="en-US" altLang="zh-TW" sz="3200" i="1" dirty="0">
                <a:cs typeface="Arial"/>
              </a:rPr>
              <a:t>. </a:t>
            </a:r>
            <a:r>
              <a:rPr lang="en-US" altLang="zh-TW" sz="3200" i="1" spc="-65" dirty="0">
                <a:cs typeface="Arial"/>
              </a:rPr>
              <a:t> </a:t>
            </a:r>
            <a:r>
              <a:rPr lang="en-US" altLang="zh-TW" sz="3200" spc="10" dirty="0">
                <a:cs typeface="Arial"/>
              </a:rPr>
              <a:t>T</a:t>
            </a:r>
            <a:r>
              <a:rPr lang="en-US" altLang="zh-TW" sz="3200" dirty="0">
                <a:cs typeface="Arial"/>
              </a:rPr>
              <a:t>he </a:t>
            </a:r>
            <a:r>
              <a:rPr lang="en-US" altLang="zh-TW" sz="3200" spc="-75" dirty="0">
                <a:cs typeface="Arial"/>
              </a:rPr>
              <a:t> </a:t>
            </a:r>
            <a:r>
              <a:rPr lang="en-US" altLang="zh-TW" sz="3200" dirty="0">
                <a:cs typeface="Arial"/>
              </a:rPr>
              <a:t>step </a:t>
            </a:r>
            <a:r>
              <a:rPr lang="en-US" altLang="zh-TW" sz="3200" spc="-70" dirty="0">
                <a:cs typeface="Arial"/>
              </a:rPr>
              <a:t> </a:t>
            </a:r>
            <a:r>
              <a:rPr lang="en-US" altLang="zh-TW" sz="3200" dirty="0">
                <a:cs typeface="Arial"/>
              </a:rPr>
              <a:t>siz</a:t>
            </a:r>
            <a:r>
              <a:rPr lang="en-US" altLang="zh-TW" sz="3200" spc="-10" dirty="0">
                <a:cs typeface="Arial"/>
              </a:rPr>
              <a:t>e</a:t>
            </a:r>
            <a:r>
              <a:rPr lang="en-US" altLang="zh-TW" sz="3200" dirty="0">
                <a:cs typeface="Arial"/>
              </a:rPr>
              <a:t>, </a:t>
            </a:r>
            <a:r>
              <a:rPr lang="en-US" altLang="zh-TW" sz="3200" spc="-5" dirty="0" smtClean="0">
                <a:cs typeface="Arial"/>
              </a:rPr>
              <a:t>or </a:t>
            </a:r>
            <a:r>
              <a:rPr lang="en-US" altLang="zh-TW" sz="3200" dirty="0">
                <a:cs typeface="Arial"/>
              </a:rPr>
              <a:t>res</a:t>
            </a:r>
            <a:r>
              <a:rPr lang="en-US" altLang="zh-TW" sz="3200" spc="-10" dirty="0">
                <a:cs typeface="Arial"/>
              </a:rPr>
              <a:t>o</a:t>
            </a:r>
            <a:r>
              <a:rPr lang="en-US" altLang="zh-TW" sz="3200" dirty="0">
                <a:cs typeface="Arial"/>
              </a:rPr>
              <a:t>l</a:t>
            </a:r>
            <a:r>
              <a:rPr lang="en-US" altLang="zh-TW" sz="3200" spc="-10" dirty="0">
                <a:cs typeface="Arial"/>
              </a:rPr>
              <a:t>u</a:t>
            </a:r>
            <a:r>
              <a:rPr lang="en-US" altLang="zh-TW" sz="3200" dirty="0">
                <a:cs typeface="Arial"/>
              </a:rPr>
              <a:t>tio</a:t>
            </a:r>
            <a:r>
              <a:rPr lang="en-US" altLang="zh-TW" sz="3200" spc="-10" dirty="0">
                <a:cs typeface="Arial"/>
              </a:rPr>
              <a:t>n</a:t>
            </a:r>
            <a:r>
              <a:rPr lang="en-US" altLang="zh-TW" sz="3200" dirty="0">
                <a:cs typeface="Arial"/>
              </a:rPr>
              <a:t>,</a:t>
            </a:r>
            <a:r>
              <a:rPr lang="en-US" altLang="zh-TW" sz="3200" spc="15" dirty="0">
                <a:cs typeface="Arial"/>
              </a:rPr>
              <a:t> </a:t>
            </a:r>
            <a:r>
              <a:rPr lang="en-US" altLang="zh-TW" sz="3200" spc="-40" dirty="0">
                <a:cs typeface="Arial"/>
              </a:rPr>
              <a:t>w</a:t>
            </a:r>
            <a:r>
              <a:rPr lang="en-US" altLang="zh-TW" sz="3200" dirty="0">
                <a:cs typeface="Arial"/>
              </a:rPr>
              <a:t>i</a:t>
            </a:r>
            <a:r>
              <a:rPr lang="en-US" altLang="zh-TW" sz="3200" spc="-10" dirty="0">
                <a:cs typeface="Arial"/>
              </a:rPr>
              <a:t>l</a:t>
            </a:r>
            <a:r>
              <a:rPr lang="en-US" altLang="zh-TW" sz="3200" dirty="0">
                <a:cs typeface="Arial"/>
              </a:rPr>
              <a:t>l</a:t>
            </a:r>
            <a:r>
              <a:rPr lang="en-US" altLang="zh-TW" sz="3200" spc="45" dirty="0">
                <a:cs typeface="Arial"/>
              </a:rPr>
              <a:t> </a:t>
            </a:r>
            <a:r>
              <a:rPr lang="en-US" altLang="zh-TW" sz="3200" dirty="0">
                <a:cs typeface="Arial"/>
              </a:rPr>
              <a:t>th</a:t>
            </a:r>
            <a:r>
              <a:rPr lang="en-US" altLang="zh-TW" sz="3200" spc="-10" dirty="0">
                <a:cs typeface="Arial"/>
              </a:rPr>
              <a:t>e</a:t>
            </a:r>
            <a:r>
              <a:rPr lang="en-US" altLang="zh-TW" sz="3200" dirty="0">
                <a:cs typeface="Arial"/>
              </a:rPr>
              <a:t>ref</a:t>
            </a:r>
            <a:r>
              <a:rPr lang="en-US" altLang="zh-TW" sz="3200" spc="-10" dirty="0">
                <a:cs typeface="Arial"/>
              </a:rPr>
              <a:t>o</a:t>
            </a:r>
            <a:r>
              <a:rPr lang="en-US" altLang="zh-TW" sz="3200" dirty="0">
                <a:cs typeface="Arial"/>
              </a:rPr>
              <a:t>re</a:t>
            </a:r>
            <a:r>
              <a:rPr lang="en-US" altLang="zh-TW" sz="3200" spc="10" dirty="0">
                <a:cs typeface="Arial"/>
              </a:rPr>
              <a:t> </a:t>
            </a:r>
            <a:r>
              <a:rPr lang="en-US" altLang="zh-TW" sz="3200" spc="-5" dirty="0">
                <a:cs typeface="Arial"/>
              </a:rPr>
              <a:t>b</a:t>
            </a:r>
            <a:r>
              <a:rPr lang="en-US" altLang="zh-TW" sz="3200" dirty="0">
                <a:cs typeface="Arial"/>
              </a:rPr>
              <a:t>e</a:t>
            </a:r>
            <a:r>
              <a:rPr lang="en-US" altLang="zh-TW" sz="3200" spc="-5" dirty="0">
                <a:cs typeface="Arial"/>
              </a:rPr>
              <a:t> </a:t>
            </a:r>
            <a:r>
              <a:rPr lang="en-US" altLang="zh-TW" sz="3200" spc="-5" dirty="0">
                <a:solidFill>
                  <a:srgbClr val="0033CC"/>
                </a:solidFill>
                <a:cs typeface="Arial"/>
              </a:rPr>
              <a:t>3</a:t>
            </a:r>
            <a:r>
              <a:rPr lang="en-US" altLang="zh-TW" sz="3200" dirty="0">
                <a:solidFill>
                  <a:srgbClr val="0033CC"/>
                </a:solidFill>
                <a:cs typeface="Arial"/>
              </a:rPr>
              <a:t>.</a:t>
            </a:r>
            <a:r>
              <a:rPr lang="en-US" altLang="zh-TW" sz="3200" spc="-5" dirty="0">
                <a:solidFill>
                  <a:srgbClr val="0033CC"/>
                </a:solidFill>
                <a:cs typeface="Arial"/>
              </a:rPr>
              <a:t>3</a:t>
            </a:r>
            <a:r>
              <a:rPr lang="en-US" altLang="zh-TW" sz="3200" dirty="0">
                <a:solidFill>
                  <a:srgbClr val="0033CC"/>
                </a:solidFill>
                <a:cs typeface="Arial"/>
              </a:rPr>
              <a:t>/</a:t>
            </a:r>
            <a:r>
              <a:rPr lang="en-US" altLang="zh-TW" spc="-5" dirty="0">
                <a:solidFill>
                  <a:srgbClr val="0033CC"/>
                </a:solidFill>
                <a:cs typeface="Arial"/>
              </a:rPr>
              <a:t>4096</a:t>
            </a:r>
            <a:r>
              <a:rPr lang="en-US" altLang="zh-TW" sz="3200" dirty="0">
                <a:cs typeface="Arial"/>
              </a:rPr>
              <a:t>,</a:t>
            </a:r>
            <a:r>
              <a:rPr lang="en-US" altLang="zh-TW" sz="3200" spc="15" dirty="0">
                <a:cs typeface="Arial"/>
              </a:rPr>
              <a:t> </a:t>
            </a:r>
            <a:r>
              <a:rPr lang="en-US" altLang="zh-TW" sz="3200" spc="-5" dirty="0">
                <a:cs typeface="Arial"/>
              </a:rPr>
              <a:t>i</a:t>
            </a:r>
            <a:r>
              <a:rPr lang="en-US" altLang="zh-TW" sz="3200" dirty="0">
                <a:cs typeface="Arial"/>
              </a:rPr>
              <a:t>.</a:t>
            </a:r>
            <a:r>
              <a:rPr lang="en-US" altLang="zh-TW" sz="3200" spc="-5" dirty="0">
                <a:cs typeface="Arial"/>
              </a:rPr>
              <a:t>e</a:t>
            </a:r>
            <a:r>
              <a:rPr lang="en-US" altLang="zh-TW" sz="3200" dirty="0" smtClean="0">
                <a:cs typeface="Arial"/>
              </a:rPr>
              <a:t>.,</a:t>
            </a:r>
            <a:r>
              <a:rPr lang="en-US" altLang="zh-TW" sz="3200" spc="5" dirty="0" smtClean="0">
                <a:cs typeface="Arial"/>
              </a:rPr>
              <a:t> </a:t>
            </a:r>
            <a:r>
              <a:rPr lang="en-US" altLang="zh-TW" spc="-5" dirty="0">
                <a:solidFill>
                  <a:srgbClr val="FF0000"/>
                </a:solidFill>
                <a:cs typeface="Arial"/>
              </a:rPr>
              <a:t>0.806</a:t>
            </a:r>
            <a:r>
              <a:rPr lang="en-US" altLang="zh-TW" sz="3200" spc="-5" dirty="0">
                <a:solidFill>
                  <a:srgbClr val="FF0000"/>
                </a:solidFill>
                <a:cs typeface="Arial"/>
              </a:rPr>
              <a:t> </a:t>
            </a:r>
            <a:r>
              <a:rPr lang="en-US" altLang="zh-TW" sz="3200" dirty="0">
                <a:solidFill>
                  <a:srgbClr val="FF0000"/>
                </a:solidFill>
                <a:cs typeface="Arial"/>
              </a:rPr>
              <a:t>m</a:t>
            </a:r>
            <a:r>
              <a:rPr lang="en-US" altLang="zh-TW" sz="3200" spc="-170" dirty="0">
                <a:solidFill>
                  <a:srgbClr val="FF0000"/>
                </a:solidFill>
                <a:cs typeface="Arial"/>
              </a:rPr>
              <a:t>V</a:t>
            </a:r>
            <a:r>
              <a:rPr lang="en-US" altLang="zh-TW" sz="3200" dirty="0">
                <a:cs typeface="Arial"/>
              </a:rPr>
              <a:t>.</a:t>
            </a:r>
          </a:p>
          <a:p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28D7A9FC-9886-864A-9FCF-5EEA55756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5</a:t>
            </a:fld>
            <a:endParaRPr lang="en-US" altLang="zh-TW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xmlns="" id="{C3167C52-0588-394C-BE23-B03309A33988}"/>
              </a:ext>
            </a:extLst>
          </p:cNvPr>
          <p:cNvSpPr/>
          <p:nvPr/>
        </p:nvSpPr>
        <p:spPr>
          <a:xfrm>
            <a:off x="2625243" y="3516946"/>
            <a:ext cx="0" cy="840740"/>
          </a:xfrm>
          <a:custGeom>
            <a:avLst/>
            <a:gdLst/>
            <a:ahLst/>
            <a:cxnLst/>
            <a:rect l="l" t="t" r="r" b="b"/>
            <a:pathLst>
              <a:path h="840739">
                <a:moveTo>
                  <a:pt x="0" y="0"/>
                </a:moveTo>
                <a:lnTo>
                  <a:pt x="0" y="840232"/>
                </a:lnTo>
              </a:path>
            </a:pathLst>
          </a:custGeom>
          <a:ln w="206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xmlns="" id="{6753BCFF-27E8-4F47-B194-06F57AC46D3C}"/>
              </a:ext>
            </a:extLst>
          </p:cNvPr>
          <p:cNvSpPr/>
          <p:nvPr/>
        </p:nvSpPr>
        <p:spPr>
          <a:xfrm>
            <a:off x="2625243" y="5093016"/>
            <a:ext cx="0" cy="1260475"/>
          </a:xfrm>
          <a:custGeom>
            <a:avLst/>
            <a:gdLst/>
            <a:ahLst/>
            <a:cxnLst/>
            <a:rect l="l" t="t" r="r" b="b"/>
            <a:pathLst>
              <a:path h="1260475">
                <a:moveTo>
                  <a:pt x="0" y="0"/>
                </a:moveTo>
                <a:lnTo>
                  <a:pt x="0" y="1260220"/>
                </a:lnTo>
              </a:path>
            </a:pathLst>
          </a:custGeom>
          <a:ln w="206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xmlns="" id="{20FD9C2F-08C2-D246-95E4-7686EF6AC89D}"/>
              </a:ext>
            </a:extLst>
          </p:cNvPr>
          <p:cNvSpPr/>
          <p:nvPr/>
        </p:nvSpPr>
        <p:spPr>
          <a:xfrm>
            <a:off x="2399563" y="6248969"/>
            <a:ext cx="2030730" cy="0"/>
          </a:xfrm>
          <a:custGeom>
            <a:avLst/>
            <a:gdLst/>
            <a:ahLst/>
            <a:cxnLst/>
            <a:rect l="l" t="t" r="r" b="b"/>
            <a:pathLst>
              <a:path w="2030729">
                <a:moveTo>
                  <a:pt x="0" y="0"/>
                </a:moveTo>
                <a:lnTo>
                  <a:pt x="2030602" y="0"/>
                </a:lnTo>
              </a:path>
            </a:pathLst>
          </a:custGeom>
          <a:ln w="206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xmlns="" id="{1B63A535-6B07-BA4F-9F61-AFAC1A700D95}"/>
              </a:ext>
            </a:extLst>
          </p:cNvPr>
          <p:cNvSpPr/>
          <p:nvPr/>
        </p:nvSpPr>
        <p:spPr>
          <a:xfrm>
            <a:off x="5136159" y="6248969"/>
            <a:ext cx="1249045" cy="3175"/>
          </a:xfrm>
          <a:custGeom>
            <a:avLst/>
            <a:gdLst/>
            <a:ahLst/>
            <a:cxnLst/>
            <a:rect l="l" t="t" r="r" b="b"/>
            <a:pathLst>
              <a:path w="1249045" h="3175">
                <a:moveTo>
                  <a:pt x="0" y="0"/>
                </a:moveTo>
                <a:lnTo>
                  <a:pt x="1249045" y="2667"/>
                </a:lnTo>
              </a:path>
            </a:pathLst>
          </a:custGeom>
          <a:ln w="206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xmlns="" id="{0A71E0FD-DB66-5B44-86D4-F830AEC25561}"/>
              </a:ext>
            </a:extLst>
          </p:cNvPr>
          <p:cNvSpPr/>
          <p:nvPr/>
        </p:nvSpPr>
        <p:spPr>
          <a:xfrm>
            <a:off x="2625243" y="4357177"/>
            <a:ext cx="0" cy="735965"/>
          </a:xfrm>
          <a:custGeom>
            <a:avLst/>
            <a:gdLst/>
            <a:ahLst/>
            <a:cxnLst/>
            <a:rect l="l" t="t" r="r" b="b"/>
            <a:pathLst>
              <a:path h="735964">
                <a:moveTo>
                  <a:pt x="0" y="0"/>
                </a:moveTo>
                <a:lnTo>
                  <a:pt x="0" y="735838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xmlns="" id="{532E95E8-E8D5-B44C-8A51-E44821B514EE}"/>
              </a:ext>
            </a:extLst>
          </p:cNvPr>
          <p:cNvSpPr/>
          <p:nvPr/>
        </p:nvSpPr>
        <p:spPr>
          <a:xfrm>
            <a:off x="4543705" y="6248969"/>
            <a:ext cx="436880" cy="0"/>
          </a:xfrm>
          <a:custGeom>
            <a:avLst/>
            <a:gdLst/>
            <a:ahLst/>
            <a:cxnLst/>
            <a:rect l="l" t="t" r="r" b="b"/>
            <a:pathLst>
              <a:path w="436879">
                <a:moveTo>
                  <a:pt x="0" y="0"/>
                </a:moveTo>
                <a:lnTo>
                  <a:pt x="436752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xmlns="" id="{E77B5179-177E-B745-913E-B82A985754CE}"/>
              </a:ext>
            </a:extLst>
          </p:cNvPr>
          <p:cNvSpPr/>
          <p:nvPr/>
        </p:nvSpPr>
        <p:spPr>
          <a:xfrm>
            <a:off x="2399563" y="5828854"/>
            <a:ext cx="226060" cy="0"/>
          </a:xfrm>
          <a:custGeom>
            <a:avLst/>
            <a:gdLst/>
            <a:ahLst/>
            <a:cxnLst/>
            <a:rect l="l" t="t" r="r" b="b"/>
            <a:pathLst>
              <a:path w="226060">
                <a:moveTo>
                  <a:pt x="225679" y="0"/>
                </a:moveTo>
                <a:lnTo>
                  <a:pt x="0" y="0"/>
                </a:lnTo>
              </a:path>
            </a:pathLst>
          </a:custGeom>
          <a:ln w="206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xmlns="" id="{194CB643-54C0-F548-8154-A3E9E7C2BBC4}"/>
              </a:ext>
            </a:extLst>
          </p:cNvPr>
          <p:cNvSpPr/>
          <p:nvPr/>
        </p:nvSpPr>
        <p:spPr>
          <a:xfrm>
            <a:off x="2399563" y="5407341"/>
            <a:ext cx="226060" cy="0"/>
          </a:xfrm>
          <a:custGeom>
            <a:avLst/>
            <a:gdLst/>
            <a:ahLst/>
            <a:cxnLst/>
            <a:rect l="l" t="t" r="r" b="b"/>
            <a:pathLst>
              <a:path w="226060">
                <a:moveTo>
                  <a:pt x="225679" y="0"/>
                </a:moveTo>
                <a:lnTo>
                  <a:pt x="0" y="0"/>
                </a:lnTo>
              </a:path>
            </a:pathLst>
          </a:custGeom>
          <a:ln w="206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xmlns="" id="{8F96ED87-1F30-9B4E-B0EF-39039357A7E5}"/>
              </a:ext>
            </a:extLst>
          </p:cNvPr>
          <p:cNvSpPr/>
          <p:nvPr/>
        </p:nvSpPr>
        <p:spPr>
          <a:xfrm>
            <a:off x="2399563" y="4987351"/>
            <a:ext cx="226060" cy="0"/>
          </a:xfrm>
          <a:custGeom>
            <a:avLst/>
            <a:gdLst/>
            <a:ahLst/>
            <a:cxnLst/>
            <a:rect l="l" t="t" r="r" b="b"/>
            <a:pathLst>
              <a:path w="226060">
                <a:moveTo>
                  <a:pt x="225679" y="0"/>
                </a:moveTo>
                <a:lnTo>
                  <a:pt x="0" y="0"/>
                </a:lnTo>
              </a:path>
            </a:pathLst>
          </a:custGeom>
          <a:ln w="206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xmlns="" id="{E0CA66BC-5AF0-6348-BE7C-D14A26498B30}"/>
              </a:ext>
            </a:extLst>
          </p:cNvPr>
          <p:cNvSpPr/>
          <p:nvPr/>
        </p:nvSpPr>
        <p:spPr>
          <a:xfrm>
            <a:off x="2399563" y="4293096"/>
            <a:ext cx="226060" cy="0"/>
          </a:xfrm>
          <a:custGeom>
            <a:avLst/>
            <a:gdLst/>
            <a:ahLst/>
            <a:cxnLst/>
            <a:rect l="l" t="t" r="r" b="b"/>
            <a:pathLst>
              <a:path w="226060">
                <a:moveTo>
                  <a:pt x="225679" y="0"/>
                </a:moveTo>
                <a:lnTo>
                  <a:pt x="0" y="0"/>
                </a:lnTo>
              </a:path>
            </a:pathLst>
          </a:custGeom>
          <a:ln w="206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xmlns="" id="{4E30C079-EA4F-884A-9CB9-D203FDE69059}"/>
              </a:ext>
            </a:extLst>
          </p:cNvPr>
          <p:cNvSpPr/>
          <p:nvPr/>
        </p:nvSpPr>
        <p:spPr>
          <a:xfrm>
            <a:off x="2399563" y="3937061"/>
            <a:ext cx="226060" cy="0"/>
          </a:xfrm>
          <a:custGeom>
            <a:avLst/>
            <a:gdLst/>
            <a:ahLst/>
            <a:cxnLst/>
            <a:rect l="l" t="t" r="r" b="b"/>
            <a:pathLst>
              <a:path w="226060">
                <a:moveTo>
                  <a:pt x="225679" y="0"/>
                </a:moveTo>
                <a:lnTo>
                  <a:pt x="0" y="0"/>
                </a:lnTo>
              </a:path>
            </a:pathLst>
          </a:custGeom>
          <a:ln w="206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xmlns="" id="{C7B27294-614B-1445-BBDB-686CF2BC83DD}"/>
              </a:ext>
            </a:extLst>
          </p:cNvPr>
          <p:cNvSpPr/>
          <p:nvPr/>
        </p:nvSpPr>
        <p:spPr>
          <a:xfrm>
            <a:off x="3076474" y="5828854"/>
            <a:ext cx="0" cy="420370"/>
          </a:xfrm>
          <a:custGeom>
            <a:avLst/>
            <a:gdLst/>
            <a:ahLst/>
            <a:cxnLst/>
            <a:rect l="l" t="t" r="r" b="b"/>
            <a:pathLst>
              <a:path h="420370">
                <a:moveTo>
                  <a:pt x="0" y="0"/>
                </a:moveTo>
                <a:lnTo>
                  <a:pt x="0" y="420116"/>
                </a:lnTo>
              </a:path>
            </a:pathLst>
          </a:custGeom>
          <a:ln w="412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xmlns="" id="{C1B1D661-A4CB-9C4A-B323-4FD7D22DAAAF}"/>
              </a:ext>
            </a:extLst>
          </p:cNvPr>
          <p:cNvSpPr/>
          <p:nvPr/>
        </p:nvSpPr>
        <p:spPr>
          <a:xfrm>
            <a:off x="3527705" y="5407341"/>
            <a:ext cx="0" cy="842010"/>
          </a:xfrm>
          <a:custGeom>
            <a:avLst/>
            <a:gdLst/>
            <a:ahLst/>
            <a:cxnLst/>
            <a:rect l="l" t="t" r="r" b="b"/>
            <a:pathLst>
              <a:path h="842010">
                <a:moveTo>
                  <a:pt x="0" y="0"/>
                </a:moveTo>
                <a:lnTo>
                  <a:pt x="0" y="841629"/>
                </a:lnTo>
              </a:path>
            </a:pathLst>
          </a:custGeom>
          <a:ln w="412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xmlns="" id="{AB713D20-4281-6548-8B0B-B416ADC3C3C6}"/>
              </a:ext>
            </a:extLst>
          </p:cNvPr>
          <p:cNvSpPr/>
          <p:nvPr/>
        </p:nvSpPr>
        <p:spPr>
          <a:xfrm>
            <a:off x="3978936" y="4987351"/>
            <a:ext cx="0" cy="1261745"/>
          </a:xfrm>
          <a:custGeom>
            <a:avLst/>
            <a:gdLst/>
            <a:ahLst/>
            <a:cxnLst/>
            <a:rect l="l" t="t" r="r" b="b"/>
            <a:pathLst>
              <a:path h="1261745">
                <a:moveTo>
                  <a:pt x="0" y="0"/>
                </a:moveTo>
                <a:lnTo>
                  <a:pt x="0" y="1261618"/>
                </a:lnTo>
              </a:path>
            </a:pathLst>
          </a:custGeom>
          <a:ln w="412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xmlns="" id="{8587980F-28A0-AB47-99AB-77D4166C1A9F}"/>
              </a:ext>
            </a:extLst>
          </p:cNvPr>
          <p:cNvSpPr/>
          <p:nvPr/>
        </p:nvSpPr>
        <p:spPr>
          <a:xfrm>
            <a:off x="5361839" y="4987351"/>
            <a:ext cx="0" cy="1261745"/>
          </a:xfrm>
          <a:custGeom>
            <a:avLst/>
            <a:gdLst/>
            <a:ahLst/>
            <a:cxnLst/>
            <a:rect l="l" t="t" r="r" b="b"/>
            <a:pathLst>
              <a:path h="1261745">
                <a:moveTo>
                  <a:pt x="0" y="1261618"/>
                </a:moveTo>
                <a:lnTo>
                  <a:pt x="0" y="0"/>
                </a:lnTo>
              </a:path>
            </a:pathLst>
          </a:custGeom>
          <a:ln w="412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7">
            <a:extLst>
              <a:ext uri="{FF2B5EF4-FFF2-40B4-BE49-F238E27FC236}">
                <a16:creationId xmlns:a16="http://schemas.microsoft.com/office/drawing/2014/main" xmlns="" id="{67AFE970-FACB-2347-8205-96F716CECE92}"/>
              </a:ext>
            </a:extLst>
          </p:cNvPr>
          <p:cNvSpPr/>
          <p:nvPr/>
        </p:nvSpPr>
        <p:spPr>
          <a:xfrm>
            <a:off x="5361839" y="4567236"/>
            <a:ext cx="0" cy="106045"/>
          </a:xfrm>
          <a:custGeom>
            <a:avLst/>
            <a:gdLst/>
            <a:ahLst/>
            <a:cxnLst/>
            <a:rect l="l" t="t" r="r" b="b"/>
            <a:pathLst>
              <a:path h="106044">
                <a:moveTo>
                  <a:pt x="0" y="105663"/>
                </a:moveTo>
                <a:lnTo>
                  <a:pt x="0" y="0"/>
                </a:lnTo>
              </a:path>
            </a:pathLst>
          </a:custGeom>
          <a:ln w="412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xmlns="" id="{BDBEF81E-6605-2847-8111-2B5B96D6D4BE}"/>
              </a:ext>
            </a:extLst>
          </p:cNvPr>
          <p:cNvSpPr/>
          <p:nvPr/>
        </p:nvSpPr>
        <p:spPr>
          <a:xfrm>
            <a:off x="5361839" y="4251514"/>
            <a:ext cx="0" cy="211454"/>
          </a:xfrm>
          <a:custGeom>
            <a:avLst/>
            <a:gdLst/>
            <a:ahLst/>
            <a:cxnLst/>
            <a:rect l="l" t="t" r="r" b="b"/>
            <a:pathLst>
              <a:path h="211455">
                <a:moveTo>
                  <a:pt x="0" y="211327"/>
                </a:moveTo>
                <a:lnTo>
                  <a:pt x="0" y="0"/>
                </a:lnTo>
              </a:path>
            </a:pathLst>
          </a:custGeom>
          <a:ln w="412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9">
            <a:extLst>
              <a:ext uri="{FF2B5EF4-FFF2-40B4-BE49-F238E27FC236}">
                <a16:creationId xmlns:a16="http://schemas.microsoft.com/office/drawing/2014/main" xmlns="" id="{469F22C3-069E-A041-97ED-3BE3EFD31EE7}"/>
              </a:ext>
            </a:extLst>
          </p:cNvPr>
          <p:cNvSpPr/>
          <p:nvPr/>
        </p:nvSpPr>
        <p:spPr>
          <a:xfrm>
            <a:off x="5813070" y="4987351"/>
            <a:ext cx="0" cy="1261745"/>
          </a:xfrm>
          <a:custGeom>
            <a:avLst/>
            <a:gdLst/>
            <a:ahLst/>
            <a:cxnLst/>
            <a:rect l="l" t="t" r="r" b="b"/>
            <a:pathLst>
              <a:path h="1261745">
                <a:moveTo>
                  <a:pt x="0" y="1261618"/>
                </a:moveTo>
                <a:lnTo>
                  <a:pt x="0" y="0"/>
                </a:lnTo>
              </a:path>
            </a:pathLst>
          </a:custGeom>
          <a:ln w="412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0">
            <a:extLst>
              <a:ext uri="{FF2B5EF4-FFF2-40B4-BE49-F238E27FC236}">
                <a16:creationId xmlns:a16="http://schemas.microsoft.com/office/drawing/2014/main" xmlns="" id="{91369DE9-87A2-CA46-82C8-428FE41BBB1A}"/>
              </a:ext>
            </a:extLst>
          </p:cNvPr>
          <p:cNvSpPr/>
          <p:nvPr/>
        </p:nvSpPr>
        <p:spPr>
          <a:xfrm>
            <a:off x="5813070" y="4567236"/>
            <a:ext cx="0" cy="106045"/>
          </a:xfrm>
          <a:custGeom>
            <a:avLst/>
            <a:gdLst/>
            <a:ahLst/>
            <a:cxnLst/>
            <a:rect l="l" t="t" r="r" b="b"/>
            <a:pathLst>
              <a:path h="106044">
                <a:moveTo>
                  <a:pt x="0" y="105663"/>
                </a:moveTo>
                <a:lnTo>
                  <a:pt x="0" y="0"/>
                </a:lnTo>
              </a:path>
            </a:pathLst>
          </a:custGeom>
          <a:ln w="412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1">
            <a:extLst>
              <a:ext uri="{FF2B5EF4-FFF2-40B4-BE49-F238E27FC236}">
                <a16:creationId xmlns:a16="http://schemas.microsoft.com/office/drawing/2014/main" xmlns="" id="{992675CC-3AF4-634C-BB05-4492BEC0FCB1}"/>
              </a:ext>
            </a:extLst>
          </p:cNvPr>
          <p:cNvSpPr/>
          <p:nvPr/>
        </p:nvSpPr>
        <p:spPr>
          <a:xfrm>
            <a:off x="5813070" y="3937061"/>
            <a:ext cx="0" cy="525780"/>
          </a:xfrm>
          <a:custGeom>
            <a:avLst/>
            <a:gdLst/>
            <a:ahLst/>
            <a:cxnLst/>
            <a:rect l="l" t="t" r="r" b="b"/>
            <a:pathLst>
              <a:path h="525780">
                <a:moveTo>
                  <a:pt x="0" y="525779"/>
                </a:moveTo>
                <a:lnTo>
                  <a:pt x="0" y="0"/>
                </a:lnTo>
              </a:path>
            </a:pathLst>
          </a:custGeom>
          <a:ln w="412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2">
            <a:extLst>
              <a:ext uri="{FF2B5EF4-FFF2-40B4-BE49-F238E27FC236}">
                <a16:creationId xmlns:a16="http://schemas.microsoft.com/office/drawing/2014/main" xmlns="" id="{E757DC1F-1117-5D44-953A-F66D9F6FCADB}"/>
              </a:ext>
            </a:extLst>
          </p:cNvPr>
          <p:cNvSpPr/>
          <p:nvPr/>
        </p:nvSpPr>
        <p:spPr>
          <a:xfrm>
            <a:off x="5361839" y="4777293"/>
            <a:ext cx="0" cy="106045"/>
          </a:xfrm>
          <a:custGeom>
            <a:avLst/>
            <a:gdLst/>
            <a:ahLst/>
            <a:cxnLst/>
            <a:rect l="l" t="t" r="r" b="b"/>
            <a:pathLst>
              <a:path h="106044">
                <a:moveTo>
                  <a:pt x="0" y="0"/>
                </a:moveTo>
                <a:lnTo>
                  <a:pt x="0" y="105663"/>
                </a:lnTo>
              </a:path>
            </a:pathLst>
          </a:custGeom>
          <a:ln w="412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3">
            <a:extLst>
              <a:ext uri="{FF2B5EF4-FFF2-40B4-BE49-F238E27FC236}">
                <a16:creationId xmlns:a16="http://schemas.microsoft.com/office/drawing/2014/main" xmlns="" id="{5E1A3EB0-BEDB-584B-9042-09FDD257EDF2}"/>
              </a:ext>
            </a:extLst>
          </p:cNvPr>
          <p:cNvSpPr/>
          <p:nvPr/>
        </p:nvSpPr>
        <p:spPr>
          <a:xfrm>
            <a:off x="5813070" y="4777293"/>
            <a:ext cx="0" cy="106045"/>
          </a:xfrm>
          <a:custGeom>
            <a:avLst/>
            <a:gdLst/>
            <a:ahLst/>
            <a:cxnLst/>
            <a:rect l="l" t="t" r="r" b="b"/>
            <a:pathLst>
              <a:path h="106044">
                <a:moveTo>
                  <a:pt x="0" y="0"/>
                </a:moveTo>
                <a:lnTo>
                  <a:pt x="0" y="105663"/>
                </a:lnTo>
              </a:path>
            </a:pathLst>
          </a:custGeom>
          <a:ln w="412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39">
            <a:extLst>
              <a:ext uri="{FF2B5EF4-FFF2-40B4-BE49-F238E27FC236}">
                <a16:creationId xmlns:a16="http://schemas.microsoft.com/office/drawing/2014/main" xmlns="" id="{7481C9CD-EAF1-2744-9265-C4A6506D6B3C}"/>
              </a:ext>
            </a:extLst>
          </p:cNvPr>
          <p:cNvSpPr txBox="1"/>
          <p:nvPr/>
        </p:nvSpPr>
        <p:spPr>
          <a:xfrm>
            <a:off x="2589069" y="3171489"/>
            <a:ext cx="187727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000" i="1" spc="-10" dirty="0">
                <a:cs typeface="Arial" panose="020B0604020202020204" pitchFamily="34" charset="0"/>
              </a:rPr>
              <a:t>Output Voltage</a:t>
            </a:r>
            <a:endParaRPr sz="2000" dirty="0">
              <a:cs typeface="Arial" panose="020B0604020202020204" pitchFamily="34" charset="0"/>
            </a:endParaRPr>
          </a:p>
        </p:txBody>
      </p:sp>
      <p:sp>
        <p:nvSpPr>
          <p:cNvPr id="44" name="object 41">
            <a:extLst>
              <a:ext uri="{FF2B5EF4-FFF2-40B4-BE49-F238E27FC236}">
                <a16:creationId xmlns:a16="http://schemas.microsoft.com/office/drawing/2014/main" xmlns="" id="{BCA70DA7-2957-C046-BE3A-6E71840D2D2A}"/>
              </a:ext>
            </a:extLst>
          </p:cNvPr>
          <p:cNvSpPr/>
          <p:nvPr/>
        </p:nvSpPr>
        <p:spPr>
          <a:xfrm>
            <a:off x="6179972" y="3667441"/>
            <a:ext cx="12065" cy="2584450"/>
          </a:xfrm>
          <a:custGeom>
            <a:avLst/>
            <a:gdLst/>
            <a:ahLst/>
            <a:cxnLst/>
            <a:rect l="l" t="t" r="r" b="b"/>
            <a:pathLst>
              <a:path w="12065" h="2584450">
                <a:moveTo>
                  <a:pt x="0" y="2584196"/>
                </a:moveTo>
                <a:lnTo>
                  <a:pt x="11557" y="0"/>
                </a:lnTo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2">
            <a:extLst>
              <a:ext uri="{FF2B5EF4-FFF2-40B4-BE49-F238E27FC236}">
                <a16:creationId xmlns:a16="http://schemas.microsoft.com/office/drawing/2014/main" xmlns="" id="{2F36199B-0844-A246-900D-55E93CD13557}"/>
              </a:ext>
            </a:extLst>
          </p:cNvPr>
          <p:cNvSpPr/>
          <p:nvPr/>
        </p:nvSpPr>
        <p:spPr>
          <a:xfrm>
            <a:off x="2626640" y="3648391"/>
            <a:ext cx="3564890" cy="0"/>
          </a:xfrm>
          <a:custGeom>
            <a:avLst/>
            <a:gdLst/>
            <a:ahLst/>
            <a:cxnLst/>
            <a:rect l="l" t="t" r="r" b="b"/>
            <a:pathLst>
              <a:path w="3564890">
                <a:moveTo>
                  <a:pt x="356489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C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5" name="文字方塊 54">
                <a:extLst>
                  <a:ext uri="{FF2B5EF4-FFF2-40B4-BE49-F238E27FC236}">
                    <a16:creationId xmlns:a16="http://schemas.microsoft.com/office/drawing/2014/main" xmlns="" id="{EE671B08-EB38-4D4E-98E0-0A23E28E17C2}"/>
                  </a:ext>
                </a:extLst>
              </p:cNvPr>
              <p:cNvSpPr txBox="1"/>
              <p:nvPr/>
            </p:nvSpPr>
            <p:spPr>
              <a:xfrm>
                <a:off x="1514373" y="5126907"/>
                <a:ext cx="809516" cy="3601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type m:val="skw"/>
                              <m:ctrlPr>
                                <a:rPr kumimoji="1"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1" lang="zh-TW" altLang="en-US" dirty="0"/>
              </a:p>
            </p:txBody>
          </p:sp>
        </mc:Choice>
        <mc:Fallback>
          <p:sp>
            <p:nvSpPr>
              <p:cNvPr id="55" name="文字方塊 5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EE671B08-EB38-4D4E-98E0-0A23E28E17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373" y="5126907"/>
                <a:ext cx="809516" cy="360163"/>
              </a:xfrm>
              <a:prstGeom prst="rect">
                <a:avLst/>
              </a:prstGeom>
              <a:blipFill>
                <a:blip r:embed="rId2"/>
                <a:stretch>
                  <a:fillRect l="-43077" t="-151724" b="-23448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9" name="文字方塊 58">
                <a:extLst>
                  <a:ext uri="{FF2B5EF4-FFF2-40B4-BE49-F238E27FC236}">
                    <a16:creationId xmlns:a16="http://schemas.microsoft.com/office/drawing/2014/main" xmlns="" id="{3034243D-6076-1F46-B9EC-64CE0428F20D}"/>
                  </a:ext>
                </a:extLst>
              </p:cNvPr>
              <p:cNvSpPr txBox="1"/>
              <p:nvPr/>
            </p:nvSpPr>
            <p:spPr>
              <a:xfrm>
                <a:off x="1994200" y="3401429"/>
                <a:ext cx="3029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1"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9" name="文字方塊 58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034243D-6076-1F46-B9EC-64CE0428F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200" y="3401429"/>
                <a:ext cx="302967" cy="276999"/>
              </a:xfrm>
              <a:prstGeom prst="rect">
                <a:avLst/>
              </a:prstGeom>
              <a:blipFill>
                <a:blip r:embed="rId3"/>
                <a:stretch>
                  <a:fillRect l="-12000" b="-130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0" name="文字方塊 59">
                <a:extLst>
                  <a:ext uri="{FF2B5EF4-FFF2-40B4-BE49-F238E27FC236}">
                    <a16:creationId xmlns:a16="http://schemas.microsoft.com/office/drawing/2014/main" xmlns="" id="{1CABB080-E4BC-6844-9105-F4D994106F87}"/>
                  </a:ext>
                </a:extLst>
              </p:cNvPr>
              <p:cNvSpPr txBox="1"/>
              <p:nvPr/>
            </p:nvSpPr>
            <p:spPr>
              <a:xfrm>
                <a:off x="1531534" y="5543171"/>
                <a:ext cx="809517" cy="3601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type m:val="skw"/>
                              <m:ctrlPr>
                                <a:rPr kumimoji="1"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1" lang="zh-TW" altLang="en-US" dirty="0"/>
              </a:p>
            </p:txBody>
          </p:sp>
        </mc:Choice>
        <mc:Fallback>
          <p:sp>
            <p:nvSpPr>
              <p:cNvPr id="60" name="文字方塊 59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1CABB080-E4BC-6844-9105-F4D994106F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534" y="5543171"/>
                <a:ext cx="809517" cy="360163"/>
              </a:xfrm>
              <a:prstGeom prst="rect">
                <a:avLst/>
              </a:prstGeom>
              <a:blipFill>
                <a:blip r:embed="rId4"/>
                <a:stretch>
                  <a:fillRect l="-45313" t="-143333" b="-22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2" name="文字方塊 61">
                <a:extLst>
                  <a:ext uri="{FF2B5EF4-FFF2-40B4-BE49-F238E27FC236}">
                    <a16:creationId xmlns:a16="http://schemas.microsoft.com/office/drawing/2014/main" xmlns="" id="{DD36EE73-5E6F-8E47-99E9-D1D7475DED78}"/>
                  </a:ext>
                </a:extLst>
              </p:cNvPr>
              <p:cNvSpPr txBox="1"/>
              <p:nvPr/>
            </p:nvSpPr>
            <p:spPr>
              <a:xfrm>
                <a:off x="1506035" y="4733379"/>
                <a:ext cx="809517" cy="3619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type m:val="skw"/>
                              <m:ctrlPr>
                                <a:rPr kumimoji="1"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1" lang="zh-TW" altLang="en-US" dirty="0"/>
              </a:p>
            </p:txBody>
          </p:sp>
        </mc:Choice>
        <mc:Fallback>
          <p:sp>
            <p:nvSpPr>
              <p:cNvPr id="62" name="文字方塊 61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DD36EE73-5E6F-8E47-99E9-D1D7475DE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035" y="4733379"/>
                <a:ext cx="809517" cy="361959"/>
              </a:xfrm>
              <a:prstGeom prst="rect">
                <a:avLst/>
              </a:prstGeom>
              <a:blipFill>
                <a:blip r:embed="rId5"/>
                <a:stretch>
                  <a:fillRect l="-45313" t="-151724" b="-2310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3" name="文字方塊 62">
                <a:extLst>
                  <a:ext uri="{FF2B5EF4-FFF2-40B4-BE49-F238E27FC236}">
                    <a16:creationId xmlns:a16="http://schemas.microsoft.com/office/drawing/2014/main" xmlns="" id="{2BB34A6F-3DE2-9847-B62E-1D83F0693A0C}"/>
                  </a:ext>
                </a:extLst>
              </p:cNvPr>
              <p:cNvSpPr txBox="1"/>
              <p:nvPr/>
            </p:nvSpPr>
            <p:spPr>
              <a:xfrm>
                <a:off x="972571" y="4020061"/>
                <a:ext cx="1431097" cy="4239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type m:val="skw"/>
                              <m:ctrlPr>
                                <a:rPr kumimoji="1"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1" lang="zh-TW" altLang="en-US" dirty="0"/>
              </a:p>
            </p:txBody>
          </p:sp>
        </mc:Choice>
        <mc:Fallback>
          <p:sp>
            <p:nvSpPr>
              <p:cNvPr id="63" name="文字方塊 62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2BB34A6F-3DE2-9847-B62E-1D83F0693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571" y="4020061"/>
                <a:ext cx="1431097" cy="42396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4" name="文字方塊 63">
                <a:extLst>
                  <a:ext uri="{FF2B5EF4-FFF2-40B4-BE49-F238E27FC236}">
                    <a16:creationId xmlns:a16="http://schemas.microsoft.com/office/drawing/2014/main" xmlns="" id="{24337920-CDB1-474E-A8C8-443C93F3D430}"/>
                  </a:ext>
                </a:extLst>
              </p:cNvPr>
              <p:cNvSpPr txBox="1"/>
              <p:nvPr/>
            </p:nvSpPr>
            <p:spPr>
              <a:xfrm>
                <a:off x="972571" y="3680066"/>
                <a:ext cx="1431097" cy="4239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type m:val="skw"/>
                              <m:ctrlPr>
                                <a:rPr kumimoji="1"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1" lang="zh-TW" altLang="en-US" dirty="0"/>
              </a:p>
            </p:txBody>
          </p:sp>
        </mc:Choice>
        <mc:Fallback>
          <p:sp>
            <p:nvSpPr>
              <p:cNvPr id="64" name="文字方塊 63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24337920-CDB1-474E-A8C8-443C93F3D4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571" y="3680066"/>
                <a:ext cx="1431097" cy="42396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object 39">
            <a:extLst>
              <a:ext uri="{FF2B5EF4-FFF2-40B4-BE49-F238E27FC236}">
                <a16:creationId xmlns:a16="http://schemas.microsoft.com/office/drawing/2014/main" xmlns="" id="{E076BCFD-B9A4-6E4C-B3AE-CC0536933A0E}"/>
              </a:ext>
            </a:extLst>
          </p:cNvPr>
          <p:cNvSpPr txBox="1"/>
          <p:nvPr/>
        </p:nvSpPr>
        <p:spPr>
          <a:xfrm>
            <a:off x="6610649" y="5963218"/>
            <a:ext cx="1877272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000" i="1" spc="-10" dirty="0">
                <a:cs typeface="Arial" panose="020B0604020202020204" pitchFamily="34" charset="0"/>
              </a:rPr>
              <a:t>D:</a:t>
            </a:r>
            <a:r>
              <a:rPr lang="en-US" sz="2000" spc="-10" dirty="0">
                <a:cs typeface="Arial" panose="020B0604020202020204" pitchFamily="34" charset="0"/>
              </a:rPr>
              <a:t> </a:t>
            </a:r>
            <a:r>
              <a:rPr lang="en-US" sz="2000" i="1" spc="-10" dirty="0">
                <a:cs typeface="Arial" panose="020B0604020202020204" pitchFamily="34" charset="0"/>
              </a:rPr>
              <a:t>Input Binary number</a:t>
            </a:r>
            <a:endParaRPr sz="2000" i="1" dirty="0"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6" name="矩形 65">
                <a:extLst>
                  <a:ext uri="{FF2B5EF4-FFF2-40B4-BE49-F238E27FC236}">
                    <a16:creationId xmlns:a16="http://schemas.microsoft.com/office/drawing/2014/main" xmlns="" id="{700A0C3F-43E5-7A47-AF38-4F96F45E7A4B}"/>
                  </a:ext>
                </a:extLst>
              </p:cNvPr>
              <p:cNvSpPr/>
              <p:nvPr/>
            </p:nvSpPr>
            <p:spPr>
              <a:xfrm>
                <a:off x="5429008" y="6326069"/>
                <a:ext cx="9024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66" name="矩形 6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700A0C3F-43E5-7A47-AF38-4F96F45E7A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008" y="6326069"/>
                <a:ext cx="90242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xmlns="" id="{8757D7B1-9A3A-624F-AC48-680022997F27}"/>
                  </a:ext>
                </a:extLst>
              </p:cNvPr>
              <p:cNvSpPr/>
              <p:nvPr/>
            </p:nvSpPr>
            <p:spPr>
              <a:xfrm>
                <a:off x="4674790" y="6318375"/>
                <a:ext cx="9024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67" name="矩形 6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8757D7B1-9A3A-624F-AC48-680022997F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790" y="6318375"/>
                <a:ext cx="90242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8" name="矩形 67">
                <a:extLst>
                  <a:ext uri="{FF2B5EF4-FFF2-40B4-BE49-F238E27FC236}">
                    <a16:creationId xmlns:a16="http://schemas.microsoft.com/office/drawing/2014/main" xmlns="" id="{787233D6-D45B-9F4E-8A78-A76FD7D54167}"/>
                  </a:ext>
                </a:extLst>
              </p:cNvPr>
              <p:cNvSpPr/>
              <p:nvPr/>
            </p:nvSpPr>
            <p:spPr>
              <a:xfrm>
                <a:off x="6135969" y="6293588"/>
                <a:ext cx="4984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8" name="矩形 67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787233D6-D45B-9F4E-8A78-A76FD7D541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969" y="6293588"/>
                <a:ext cx="49847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9" name="矩形 68">
                <a:extLst>
                  <a:ext uri="{FF2B5EF4-FFF2-40B4-BE49-F238E27FC236}">
                    <a16:creationId xmlns:a16="http://schemas.microsoft.com/office/drawing/2014/main" xmlns="" id="{1C392A76-859A-BE4B-B941-121B0D54E5EA}"/>
                  </a:ext>
                </a:extLst>
              </p:cNvPr>
              <p:cNvSpPr/>
              <p:nvPr/>
            </p:nvSpPr>
            <p:spPr>
              <a:xfrm>
                <a:off x="2347917" y="6324869"/>
                <a:ext cx="20398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000  001  010</m:t>
                    </m:r>
                  </m:oMath>
                </a14:m>
                <a:r>
                  <a:rPr lang="en-US" altLang="zh-TW" dirty="0"/>
                  <a:t>  011</a:t>
                </a:r>
                <a:endParaRPr lang="zh-TW" altLang="en-US" dirty="0"/>
              </a:p>
            </p:txBody>
          </p:sp>
        </mc:Choice>
        <mc:Fallback>
          <p:sp>
            <p:nvSpPr>
              <p:cNvPr id="69" name="矩形 68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1C392A76-859A-BE4B-B941-121B0D54E5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7917" y="6324869"/>
                <a:ext cx="2039854" cy="369332"/>
              </a:xfrm>
              <a:prstGeom prst="rect">
                <a:avLst/>
              </a:prstGeom>
              <a:blipFill>
                <a:blip r:embed="rId11"/>
                <a:stretch>
                  <a:fillRect t="-6667" r="-1863" b="-2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文字方塊 26"/>
          <p:cNvSpPr txBox="1"/>
          <p:nvPr/>
        </p:nvSpPr>
        <p:spPr>
          <a:xfrm>
            <a:off x="5446849" y="6550911"/>
            <a:ext cx="776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>
                <a:solidFill>
                  <a:srgbClr val="0033CC"/>
                </a:solidFill>
              </a:rPr>
              <a:t>0xFFF</a:t>
            </a:r>
            <a:endParaRPr lang="zh-TW" altLang="en-US" sz="1600" dirty="0">
              <a:solidFill>
                <a:srgbClr val="0033CC"/>
              </a:solidFill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2239506" y="6563151"/>
            <a:ext cx="742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>
                <a:solidFill>
                  <a:srgbClr val="0033CC"/>
                </a:solidFill>
              </a:rPr>
              <a:t>0x000</a:t>
            </a:r>
            <a:endParaRPr lang="zh-TW" altLang="en-US" sz="16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667836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54CD95F2-E75C-CC4C-A15B-8B9685B9E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5211E68B-7A5B-9047-805E-1452D8757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1781746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dirty="0"/>
              <a:t>Piecewise constant output of a conventional DAC lacking a </a:t>
            </a:r>
            <a:r>
              <a:rPr lang="en-US" altLang="zh-TW" dirty="0">
                <a:solidFill>
                  <a:srgbClr val="0033CC"/>
                </a:solidFill>
              </a:rPr>
              <a:t>reconstruction filter</a:t>
            </a:r>
            <a:r>
              <a:rPr lang="en-US" altLang="zh-TW" dirty="0"/>
              <a:t>. In a practical DAC, a </a:t>
            </a:r>
            <a:r>
              <a:rPr lang="en-US" altLang="zh-TW" dirty="0">
                <a:solidFill>
                  <a:srgbClr val="C00000"/>
                </a:solidFill>
              </a:rPr>
              <a:t>filter</a:t>
            </a:r>
            <a:r>
              <a:rPr lang="en-US" altLang="zh-TW" dirty="0"/>
              <a:t> or the </a:t>
            </a:r>
            <a:r>
              <a:rPr lang="en-US" altLang="zh-TW" dirty="0">
                <a:solidFill>
                  <a:srgbClr val="0033CC"/>
                </a:solidFill>
              </a:rPr>
              <a:t>finite bandwidth of the device </a:t>
            </a:r>
            <a:r>
              <a:rPr lang="en-US" altLang="zh-TW" dirty="0"/>
              <a:t>smooths out the </a:t>
            </a:r>
            <a:r>
              <a:rPr lang="en-US" altLang="zh-TW" sz="3100" dirty="0">
                <a:solidFill>
                  <a:srgbClr val="C00000"/>
                </a:solidFill>
              </a:rPr>
              <a:t>staircase-like waveform</a:t>
            </a:r>
            <a:r>
              <a:rPr lang="en-US" altLang="zh-TW" sz="3200" b="1" dirty="0" smtClean="0">
                <a:solidFill>
                  <a:srgbClr val="CC0099"/>
                </a:solidFill>
                <a:ea typeface="Arial Unicode MS" pitchFamily="34" charset="-120"/>
                <a:cs typeface="Arial" pitchFamily="34" charset="0"/>
              </a:rPr>
              <a:t> </a:t>
            </a:r>
            <a:r>
              <a:rPr lang="en-US" altLang="zh-TW" dirty="0" smtClean="0"/>
              <a:t>into </a:t>
            </a:r>
            <a:r>
              <a:rPr lang="en-US" altLang="zh-TW" dirty="0"/>
              <a:t>a continuous curve.</a:t>
            </a:r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D5B0B65A-13EB-1A41-9BCE-416EB97C0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6</a:t>
            </a:fld>
            <a:endParaRPr lang="en-US" altLang="zh-TW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9DE9877E-E5F6-E442-9B7B-4F1C0FDCFB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0140" y="3205841"/>
            <a:ext cx="6048164" cy="346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98978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F318-6A3F-42A9-A5DD-6C91F4F94896}" type="slidenum">
              <a:rPr lang="en-US" altLang="zh-TW" smtClean="0"/>
              <a:pPr/>
              <a:t>7</a:t>
            </a:fld>
            <a:endParaRPr lang="en-US" alt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764704"/>
            <a:ext cx="7762450" cy="490469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 bwMode="auto">
          <a:xfrm>
            <a:off x="467544" y="2132856"/>
            <a:ext cx="7920880" cy="2304256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3568" y="5661248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solidFill>
                  <a:srgbClr val="0033CC"/>
                </a:solidFill>
                <a:latin typeface="HelveticaLTStd-Roman"/>
              </a:rPr>
              <a:t>1. Settling within ±1 LSB</a:t>
            </a:r>
          </a:p>
          <a:p>
            <a:r>
              <a:rPr lang="en-US" altLang="zh-TW" sz="1400" dirty="0">
                <a:solidFill>
                  <a:srgbClr val="0033CC"/>
                </a:solidFill>
                <a:latin typeface="HelveticaLTStd-Roman"/>
              </a:rPr>
              <a:t>2. The INL is measured for 0 + 100 mV to VDACR −100 mV</a:t>
            </a:r>
          </a:p>
          <a:p>
            <a:r>
              <a:rPr lang="en-US" altLang="zh-TW" sz="1400" dirty="0">
                <a:solidFill>
                  <a:srgbClr val="0033CC"/>
                </a:solidFill>
                <a:latin typeface="HelveticaLTStd-Roman"/>
              </a:rPr>
              <a:t>3. The DNL is measured for 0 + 100 mV to VDACR −100 mV</a:t>
            </a:r>
          </a:p>
          <a:p>
            <a:r>
              <a:rPr lang="en-US" altLang="zh-TW" sz="1400" dirty="0">
                <a:solidFill>
                  <a:srgbClr val="0033CC"/>
                </a:solidFill>
                <a:latin typeface="HelveticaLTStd-Roman"/>
              </a:rPr>
              <a:t>4. The DNL is measured for 0 + 100 mV to VDACR −100 mV with VDDA &gt; 2.4 V</a:t>
            </a:r>
            <a:endParaRPr lang="zh-TW" altLang="en-US" sz="1400" dirty="0">
              <a:solidFill>
                <a:srgbClr val="0033CC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439177" y="62470"/>
            <a:ext cx="4107215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9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K66F </a:t>
            </a:r>
            <a:r>
              <a:rPr lang="en-US" altLang="zh-TW" sz="39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12-bit DAC</a:t>
            </a:r>
            <a:endParaRPr lang="zh-TW" altLang="en-US" sz="39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776551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F318-6A3F-42A9-A5DD-6C91F4F94896}" type="slidenum">
              <a:rPr lang="en-US" altLang="zh-TW" smtClean="0"/>
              <a:pPr/>
              <a:t>8</a:t>
            </a:fld>
            <a:endParaRPr lang="en-US" alt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97" y="1124744"/>
            <a:ext cx="8227132" cy="240262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3747247"/>
            <a:ext cx="3359696" cy="27297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471004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81F7931-A61B-BB40-A3A0-FF506836F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latin typeface="Consolas" panose="020B0609020204030204" pitchFamily="49" charset="0"/>
                <a:cs typeface="Consolas" panose="020B0609020204030204" pitchFamily="49" charset="0"/>
              </a:rPr>
              <a:t>AnalogOut</a:t>
            </a:r>
            <a:endParaRPr kumimoji="1" lang="zh-TW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356CF951-1FCA-164D-A9DC-A4BF12867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>
                <a:latin typeface="Consolas" panose="020B0609020204030204" pitchFamily="49" charset="0"/>
                <a:cs typeface="Consolas" panose="020B0609020204030204" pitchFamily="49" charset="0"/>
              </a:rPr>
              <a:t>AnalogOut</a:t>
            </a:r>
            <a:r>
              <a:rPr lang="en-US" altLang="zh-TW" dirty="0"/>
              <a:t> API</a:t>
            </a:r>
            <a:endParaRPr kumimoji="1" lang="zh-TW" altLang="en-US" dirty="0"/>
          </a:p>
        </p:txBody>
      </p:sp>
      <p:graphicFrame>
        <p:nvGraphicFramePr>
          <p:cNvPr id="5" name="Shape 78">
            <a:extLst>
              <a:ext uri="{FF2B5EF4-FFF2-40B4-BE49-F238E27FC236}">
                <a16:creationId xmlns:a16="http://schemas.microsoft.com/office/drawing/2014/main" xmlns="" id="{206A8480-F294-FB45-BEA6-7AD8F99FB7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774366122"/>
              </p:ext>
            </p:extLst>
          </p:nvPr>
        </p:nvGraphicFramePr>
        <p:xfrm>
          <a:off x="881590" y="2448130"/>
          <a:ext cx="7020975" cy="246888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9352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857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3850">
                <a:tc>
                  <a:txBody>
                    <a:bodyPr/>
                    <a:lstStyle/>
                    <a:p>
                      <a:pPr marL="780415" marR="0" lvl="0" indent="-571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Function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Usage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3850">
                <a:tc>
                  <a:txBody>
                    <a:bodyPr/>
                    <a:lstStyle/>
                    <a:p>
                      <a:pPr marL="62230" marR="0" lvl="0" indent="-1143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AnalogOut</a:t>
                      </a:r>
                      <a:endParaRPr lang="en-US"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230" marR="0" lvl="0" indent="-1143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Create a </a:t>
                      </a:r>
                      <a:r>
                        <a:rPr lang="en-US" sz="18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AnanlogOut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connected to the specified pin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3800">
                <a:tc>
                  <a:txBody>
                    <a:bodyPr/>
                    <a:lstStyle/>
                    <a:p>
                      <a:pPr marL="62230" marR="0" lvl="0" indent="-1143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write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230" marR="0" lvl="0" indent="-1143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Set the output voltage, specified as a </a:t>
                      </a:r>
                      <a:r>
                        <a:rPr lang="en-US" altLang="zh-TW" sz="1800" dirty="0">
                          <a:solidFill>
                            <a:srgbClr val="0033C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percentage</a:t>
                      </a:r>
                      <a:r>
                        <a:rPr lang="en-US" altLang="zh-TW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(float)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37801028"/>
                  </a:ext>
                </a:extLst>
              </a:tr>
              <a:tr h="243800">
                <a:tc>
                  <a:txBody>
                    <a:bodyPr/>
                    <a:lstStyle/>
                    <a:p>
                      <a:pPr marL="62230" marR="0" lvl="0" indent="-1143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write_u16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230" marR="0" lvl="0" indent="-1143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Set the output voltage, specified as an unsigned short in the range [0x0, 0xFFFF]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3850">
                <a:tc>
                  <a:txBody>
                    <a:bodyPr/>
                    <a:lstStyle/>
                    <a:p>
                      <a:pPr marL="62230" marR="0" lvl="0" indent="-1143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read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230" marR="0" lvl="0" indent="-1143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Return the current output voltage, measured as a percentage (float)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3850">
                <a:tc>
                  <a:txBody>
                    <a:bodyPr/>
                    <a:lstStyle/>
                    <a:p>
                      <a:pPr marL="62230" marR="0" lvl="0" indent="-1143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operator =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230" marR="0" lvl="0" indent="-1143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operator shorthand for write()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0A73D0DA-6E4D-EF4B-90EA-1EC83106F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45043778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20036</TotalTime>
  <Pages>2</Pages>
  <Words>1247</Words>
  <Application>Microsoft Office PowerPoint</Application>
  <PresentationFormat>如螢幕大小 (4:3)</PresentationFormat>
  <Paragraphs>263</Paragraphs>
  <Slides>27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8" baseType="lpstr">
      <vt:lpstr>Network</vt:lpstr>
      <vt:lpstr>Chapter 4: Analog Output</vt:lpstr>
      <vt:lpstr>Data conversion</vt:lpstr>
      <vt:lpstr>投影片 3</vt:lpstr>
      <vt:lpstr>Digital to Analog converter</vt:lpstr>
      <vt:lpstr>DAC conversion curve</vt:lpstr>
      <vt:lpstr>投影片 6</vt:lpstr>
      <vt:lpstr>投影片 7</vt:lpstr>
      <vt:lpstr>投影片 8</vt:lpstr>
      <vt:lpstr>AnalogOut</vt:lpstr>
      <vt:lpstr>K66F DAC pin</vt:lpstr>
      <vt:lpstr>K66F DAC example code</vt:lpstr>
      <vt:lpstr>Generating a sawtooth waveform</vt:lpstr>
      <vt:lpstr>Generating a sine waveform</vt:lpstr>
      <vt:lpstr>Generating a sine waveform using DDS</vt:lpstr>
      <vt:lpstr>Direct Digital Synthesis</vt:lpstr>
      <vt:lpstr>投影片 16</vt:lpstr>
      <vt:lpstr>Pulse Width Modulation (PWM)</vt:lpstr>
      <vt:lpstr>PWM Examples</vt:lpstr>
      <vt:lpstr>PWM Examples</vt:lpstr>
      <vt:lpstr>Simple averaging circuits</vt:lpstr>
      <vt:lpstr>Simple averaging circuits</vt:lpstr>
      <vt:lpstr>PWM filtering example</vt:lpstr>
      <vt:lpstr>PwmOut</vt:lpstr>
      <vt:lpstr>K66F PWM pin</vt:lpstr>
      <vt:lpstr>Generating a PWM waveform</vt:lpstr>
      <vt:lpstr>Generating a raised sine  waveform by PWM</vt:lpstr>
      <vt:lpstr>Chapter Review</vt:lpstr>
    </vt:vector>
  </TitlesOfParts>
  <Company>EE NTHU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EE6470 Course Introduction</dc:title>
  <dc:subject/>
  <dc:creator>Jing-Jia Liou</dc:creator>
  <cp:keywords/>
  <dc:description/>
  <cp:lastModifiedBy>x</cp:lastModifiedBy>
  <cp:revision>1063</cp:revision>
  <cp:lastPrinted>2016-09-10T01:08:14Z</cp:lastPrinted>
  <dcterms:created xsi:type="dcterms:W3CDTF">1999-03-09T06:40:43Z</dcterms:created>
  <dcterms:modified xsi:type="dcterms:W3CDTF">2019-03-12T13:57:43Z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4</vt:i4>
  </property>
  <property fmtid="{D5CDD505-2E9C-101B-9397-08002B2CF9AE}" pid="6" name="ScreenUsage">
    <vt:i4>1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2</vt:i4>
  </property>
  <property fmtid="{D5CDD505-2E9C-101B-9397-08002B2CF9AE}" pid="21" name="OutputDir">
    <vt:lpwstr>C:\WINNT\Profiles\sy.huang\桌面\Shi-Yu\PowerPoint\SRAM-BIST</vt:lpwstr>
  </property>
  <property fmtid="{D5CDD505-2E9C-101B-9397-08002B2CF9AE}" pid="22" name="EncodingType">
    <vt:i4>-99</vt:i4>
  </property>
</Properties>
</file>