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2"/>
  </p:notesMasterIdLst>
  <p:handoutMasterIdLst>
    <p:handoutMasterId r:id="rId33"/>
  </p:handoutMasterIdLst>
  <p:sldIdLst>
    <p:sldId id="529" r:id="rId2"/>
    <p:sldId id="551" r:id="rId3"/>
    <p:sldId id="531" r:id="rId4"/>
    <p:sldId id="532" r:id="rId5"/>
    <p:sldId id="257" r:id="rId6"/>
    <p:sldId id="533" r:id="rId7"/>
    <p:sldId id="534" r:id="rId8"/>
    <p:sldId id="535" r:id="rId9"/>
    <p:sldId id="536" r:id="rId10"/>
    <p:sldId id="537" r:id="rId11"/>
    <p:sldId id="539" r:id="rId12"/>
    <p:sldId id="538" r:id="rId13"/>
    <p:sldId id="549" r:id="rId14"/>
    <p:sldId id="541" r:id="rId15"/>
    <p:sldId id="550" r:id="rId16"/>
    <p:sldId id="540" r:id="rId17"/>
    <p:sldId id="542" r:id="rId18"/>
    <p:sldId id="548" r:id="rId19"/>
    <p:sldId id="547" r:id="rId20"/>
    <p:sldId id="556" r:id="rId21"/>
    <p:sldId id="553" r:id="rId22"/>
    <p:sldId id="552" r:id="rId23"/>
    <p:sldId id="557" r:id="rId24"/>
    <p:sldId id="554" r:id="rId25"/>
    <p:sldId id="555" r:id="rId26"/>
    <p:sldId id="543" r:id="rId27"/>
    <p:sldId id="544" r:id="rId28"/>
    <p:sldId id="545" r:id="rId29"/>
    <p:sldId id="546" r:id="rId30"/>
    <p:sldId id="530" r:id="rId31"/>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4319">
          <p15:clr>
            <a:srgbClr val="A4A3A4"/>
          </p15:clr>
        </p15:guide>
        <p15:guide id="2" pos="1824">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033CC"/>
    <a:srgbClr val="CC00CC"/>
    <a:srgbClr val="0000CC"/>
    <a:srgbClr val="FFFF66"/>
    <a:srgbClr val="A1F4F9"/>
    <a:srgbClr val="FFCC66"/>
    <a:srgbClr val="006666"/>
    <a:srgbClr val="EAEAEA"/>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3" autoAdjust="0"/>
    <p:restoredTop sz="94660" autoAdjust="0"/>
  </p:normalViewPr>
  <p:slideViewPr>
    <p:cSldViewPr>
      <p:cViewPr varScale="1">
        <p:scale>
          <a:sx n="67" d="100"/>
          <a:sy n="67" d="100"/>
        </p:scale>
        <p:origin x="1228" y="48"/>
      </p:cViewPr>
      <p:guideLst>
        <p:guide orient="horz" pos="4319"/>
        <p:guide pos="1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128" y="9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1176"/>
          </a:xfrm>
          <a:prstGeom prst="rect">
            <a:avLst/>
          </a:prstGeom>
          <a:noFill/>
          <a:ln w="9525">
            <a:noFill/>
            <a:miter lim="800000"/>
            <a:headEnd/>
            <a:tailEnd/>
          </a:ln>
          <a:effectLst/>
        </p:spPr>
        <p:txBody>
          <a:bodyPr vert="horz" wrap="square" lIns="20295" tIns="0" rIns="20295" bIns="0" numCol="1" anchor="t" anchorCtr="0" compatLnSpc="1">
            <a:prstTxWarp prst="textNoShape">
              <a:avLst/>
            </a:prstTxWarp>
          </a:bodyPr>
          <a:lstStyle>
            <a:lvl1pPr defTabSz="975772" eaLnBrk="0" hangingPunct="0">
              <a:defRPr sz="1100" i="1">
                <a:latin typeface="新細明體" pitchFamily="18" charset="-120"/>
                <a:ea typeface="新細明體" pitchFamily="18" charset="-120"/>
              </a:defRPr>
            </a:lvl1pPr>
          </a:lstStyle>
          <a:p>
            <a:pPr>
              <a:defRPr/>
            </a:pPr>
            <a:endParaRPr lang="en-US" altLang="zh-TW"/>
          </a:p>
        </p:txBody>
      </p:sp>
      <p:sp>
        <p:nvSpPr>
          <p:cNvPr id="3075" name="Rectangle 3"/>
          <p:cNvSpPr>
            <a:spLocks noGrp="1" noChangeArrowheads="1"/>
          </p:cNvSpPr>
          <p:nvPr>
            <p:ph type="dt" sz="quarter" idx="1"/>
          </p:nvPr>
        </p:nvSpPr>
        <p:spPr bwMode="auto">
          <a:xfrm>
            <a:off x="4022725" y="-1588"/>
            <a:ext cx="3076575" cy="511176"/>
          </a:xfrm>
          <a:prstGeom prst="rect">
            <a:avLst/>
          </a:prstGeom>
          <a:noFill/>
          <a:ln w="9525">
            <a:noFill/>
            <a:miter lim="800000"/>
            <a:headEnd/>
            <a:tailEnd/>
          </a:ln>
          <a:effectLst/>
        </p:spPr>
        <p:txBody>
          <a:bodyPr vert="horz" wrap="square" lIns="20295" tIns="0" rIns="20295" bIns="0" numCol="1" anchor="t" anchorCtr="0" compatLnSpc="1">
            <a:prstTxWarp prst="textNoShape">
              <a:avLst/>
            </a:prstTxWarp>
          </a:bodyPr>
          <a:lstStyle>
            <a:lvl1pPr algn="r" defTabSz="975772" eaLnBrk="0" hangingPunct="0">
              <a:defRPr sz="1100" i="1">
                <a:latin typeface="新細明體" pitchFamily="18" charset="-120"/>
                <a:ea typeface="新細明體" pitchFamily="18" charset="-120"/>
              </a:defRPr>
            </a:lvl1pPr>
          </a:lstStyle>
          <a:p>
            <a:pPr>
              <a:defRPr/>
            </a:pPr>
            <a:endParaRPr lang="en-US" altLang="zh-TW"/>
          </a:p>
        </p:txBody>
      </p:sp>
      <p:sp>
        <p:nvSpPr>
          <p:cNvPr id="307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20295" tIns="0" rIns="20295" bIns="0" numCol="1" anchor="b" anchorCtr="0" compatLnSpc="1">
            <a:prstTxWarp prst="textNoShape">
              <a:avLst/>
            </a:prstTxWarp>
          </a:bodyPr>
          <a:lstStyle>
            <a:lvl1pPr defTabSz="975772" eaLnBrk="0" hangingPunct="0">
              <a:defRPr sz="1100" i="1">
                <a:latin typeface="新細明體" pitchFamily="18" charset="-120"/>
                <a:ea typeface="新細明體" pitchFamily="18" charset="-120"/>
              </a:defRPr>
            </a:lvl1pPr>
          </a:lstStyle>
          <a:p>
            <a:pPr>
              <a:defRPr/>
            </a:pPr>
            <a:endParaRPr lang="en-US" altLang="zh-TW"/>
          </a:p>
        </p:txBody>
      </p:sp>
      <p:sp>
        <p:nvSpPr>
          <p:cNvPr id="307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20295" tIns="0" rIns="20295" bIns="0" numCol="1" anchor="b" anchorCtr="0" compatLnSpc="1">
            <a:prstTxWarp prst="textNoShape">
              <a:avLst/>
            </a:prstTxWarp>
          </a:bodyPr>
          <a:lstStyle>
            <a:lvl1pPr algn="r" defTabSz="974725" eaLnBrk="0" hangingPunct="0">
              <a:defRPr sz="1100" i="1">
                <a:latin typeface="新細明體" panose="02020500000000000000" pitchFamily="18" charset="-120"/>
              </a:defRPr>
            </a:lvl1pPr>
          </a:lstStyle>
          <a:p>
            <a:fld id="{4DCB05EC-3C53-4965-B7E4-41BF73EFAE88}" type="slidenum">
              <a:rPr lang="en-US" altLang="zh-TW"/>
              <a:pPr/>
              <a:t>‹#›</a:t>
            </a:fld>
            <a:endParaRPr lang="en-US" altLang="zh-TW"/>
          </a:p>
        </p:txBody>
      </p:sp>
    </p:spTree>
    <p:extLst>
      <p:ext uri="{BB962C8B-B14F-4D97-AF65-F5344CB8AC3E}">
        <p14:creationId xmlns:p14="http://schemas.microsoft.com/office/powerpoint/2010/main" val="365968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1176"/>
          </a:xfrm>
          <a:prstGeom prst="rect">
            <a:avLst/>
          </a:prstGeom>
          <a:noFill/>
          <a:ln w="9525">
            <a:noFill/>
            <a:miter lim="800000"/>
            <a:headEnd/>
            <a:tailEnd/>
          </a:ln>
          <a:effectLst/>
        </p:spPr>
        <p:txBody>
          <a:bodyPr vert="horz" wrap="square" lIns="20295" tIns="0" rIns="20295" bIns="0" numCol="1" anchor="t" anchorCtr="0" compatLnSpc="1">
            <a:prstTxWarp prst="textNoShape">
              <a:avLst/>
            </a:prstTxWarp>
          </a:bodyPr>
          <a:lstStyle>
            <a:lvl1pPr defTabSz="812310">
              <a:defRPr sz="1100" i="1">
                <a:latin typeface="Times New Roman" pitchFamily="18" charset="0"/>
                <a:ea typeface="新細明體" pitchFamily="18" charset="-120"/>
              </a:defRPr>
            </a:lvl1pPr>
          </a:lstStyle>
          <a:p>
            <a:pPr>
              <a:defRPr/>
            </a:pPr>
            <a:endParaRPr lang="en-US" altLang="zh-TW"/>
          </a:p>
        </p:txBody>
      </p:sp>
      <p:sp>
        <p:nvSpPr>
          <p:cNvPr id="2051" name="Rectangle 3"/>
          <p:cNvSpPr>
            <a:spLocks noGrp="1" noChangeArrowheads="1"/>
          </p:cNvSpPr>
          <p:nvPr>
            <p:ph type="dt" idx="1"/>
          </p:nvPr>
        </p:nvSpPr>
        <p:spPr bwMode="auto">
          <a:xfrm>
            <a:off x="4022725" y="-1588"/>
            <a:ext cx="3076575" cy="511176"/>
          </a:xfrm>
          <a:prstGeom prst="rect">
            <a:avLst/>
          </a:prstGeom>
          <a:noFill/>
          <a:ln w="9525">
            <a:noFill/>
            <a:miter lim="800000"/>
            <a:headEnd/>
            <a:tailEnd/>
          </a:ln>
          <a:effectLst/>
        </p:spPr>
        <p:txBody>
          <a:bodyPr vert="horz" wrap="square" lIns="20295" tIns="0" rIns="20295" bIns="0" numCol="1" anchor="t" anchorCtr="0" compatLnSpc="1">
            <a:prstTxWarp prst="textNoShape">
              <a:avLst/>
            </a:prstTxWarp>
          </a:bodyPr>
          <a:lstStyle>
            <a:lvl1pPr algn="r" defTabSz="812310">
              <a:defRPr sz="1100" i="1">
                <a:latin typeface="Times New Roman" pitchFamily="18" charset="0"/>
                <a:ea typeface="新細明體" pitchFamily="18" charset="-120"/>
              </a:defRPr>
            </a:lvl1pPr>
          </a:lstStyle>
          <a:p>
            <a:pPr>
              <a:defRPr/>
            </a:pPr>
            <a:endParaRPr lang="en-US" altLang="zh-TW"/>
          </a:p>
        </p:txBody>
      </p:sp>
      <p:sp>
        <p:nvSpPr>
          <p:cNvPr id="2052" name="Rectangle 4"/>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20295" tIns="0" rIns="20295" bIns="0" numCol="1" anchor="b" anchorCtr="0" compatLnSpc="1">
            <a:prstTxWarp prst="textNoShape">
              <a:avLst/>
            </a:prstTxWarp>
          </a:bodyPr>
          <a:lstStyle>
            <a:lvl1pPr defTabSz="812310">
              <a:defRPr sz="1100" i="1">
                <a:latin typeface="Times New Roman" pitchFamily="18" charset="0"/>
                <a:ea typeface="新細明體" pitchFamily="18" charset="-120"/>
              </a:defRPr>
            </a:lvl1pPr>
          </a:lstStyle>
          <a:p>
            <a:pPr>
              <a:defRPr/>
            </a:pPr>
            <a:endParaRPr lang="en-US" altLang="zh-TW"/>
          </a:p>
        </p:txBody>
      </p:sp>
      <p:sp>
        <p:nvSpPr>
          <p:cNvPr id="2053" name="Rectangle 5"/>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20295" tIns="0" rIns="20295" bIns="0" numCol="1" anchor="b" anchorCtr="0" compatLnSpc="1">
            <a:prstTxWarp prst="textNoShape">
              <a:avLst/>
            </a:prstTxWarp>
          </a:bodyPr>
          <a:lstStyle>
            <a:lvl1pPr algn="r" defTabSz="811213">
              <a:defRPr sz="1100" i="1">
                <a:latin typeface="Times New Roman" panose="02020603050405020304" pitchFamily="18" charset="0"/>
              </a:defRPr>
            </a:lvl1pPr>
          </a:lstStyle>
          <a:p>
            <a:fld id="{8079D710-78E2-487A-8580-E52430C6CA23}" type="slidenum">
              <a:rPr lang="en-US" altLang="zh-TW"/>
              <a:pPr/>
              <a:t>‹#›</a:t>
            </a:fld>
            <a:endParaRPr lang="en-US" altLang="zh-TW"/>
          </a:p>
        </p:txBody>
      </p:sp>
      <p:sp>
        <p:nvSpPr>
          <p:cNvPr id="2054" name="Rectangle 6"/>
          <p:cNvSpPr>
            <a:spLocks noGrp="1" noChangeArrowheads="1"/>
          </p:cNvSpPr>
          <p:nvPr>
            <p:ph type="body" sz="quarter" idx="3"/>
          </p:nvPr>
        </p:nvSpPr>
        <p:spPr bwMode="auto">
          <a:xfrm>
            <a:off x="942975" y="4860925"/>
            <a:ext cx="5210175" cy="4602163"/>
          </a:xfrm>
          <a:prstGeom prst="rect">
            <a:avLst/>
          </a:prstGeom>
          <a:noFill/>
          <a:ln w="9525">
            <a:noFill/>
            <a:miter lim="800000"/>
            <a:headEnd/>
            <a:tailEnd/>
          </a:ln>
          <a:effectLst/>
        </p:spPr>
        <p:txBody>
          <a:bodyPr vert="horz" wrap="square" lIns="98097" tIns="49049" rIns="98097" bIns="49049"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17415" name="Rectangle 7"/>
          <p:cNvSpPr>
            <a:spLocks noGrp="1" noRot="1" noChangeAspect="1" noChangeArrowheads="1" noTextEdit="1"/>
          </p:cNvSpPr>
          <p:nvPr>
            <p:ph type="sldImg" idx="2"/>
          </p:nvPr>
        </p:nvSpPr>
        <p:spPr bwMode="auto">
          <a:xfrm>
            <a:off x="1000125" y="774700"/>
            <a:ext cx="5100638" cy="38242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282828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新細明體" pitchFamily="18" charset="-12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新細明體" pitchFamily="18" charset="-12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新細明體" pitchFamily="18" charset="-12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新細明體" pitchFamily="18" charset="-12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新細明體" pitchFamily="18" charset="-12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11213"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defTabSz="811213"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defTabSz="811213"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defTabSz="811213"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defTabSz="811213"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defTabSz="8112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8112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8112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8112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20C2921D-1C75-4802-9B8E-43C1B9A6CB81}" type="slidenum">
              <a:rPr lang="en-US" altLang="zh-TW">
                <a:latin typeface="Times New Roman" panose="02020603050405020304" pitchFamily="18" charset="0"/>
              </a:rPr>
              <a:pPr eaLnBrk="1" hangingPunct="1"/>
              <a:t>1</a:t>
            </a:fld>
            <a:endParaRPr lang="en-US" altLang="zh-TW">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003300" y="776288"/>
            <a:ext cx="5095875" cy="3822700"/>
          </a:xfrm>
          <a:solidFill>
            <a:srgbClr val="FFFFFF"/>
          </a:solidFill>
          <a:ln/>
        </p:spPr>
      </p:sp>
      <p:sp>
        <p:nvSpPr>
          <p:cNvPr id="18436" name="Rectangle 3"/>
          <p:cNvSpPr>
            <a:spLocks noGrp="1" noChangeArrowheads="1"/>
          </p:cNvSpPr>
          <p:nvPr>
            <p:ph type="body" idx="1"/>
          </p:nvPr>
        </p:nvSpPr>
        <p:spPr>
          <a:xfrm>
            <a:off x="947738" y="4860925"/>
            <a:ext cx="5203825" cy="4603750"/>
          </a:xfrm>
          <a:solidFill>
            <a:srgbClr val="FFFFFF"/>
          </a:solidFill>
          <a:ln>
            <a:solidFill>
              <a:srgbClr val="000000"/>
            </a:solidFill>
          </a:ln>
        </p:spPr>
        <p:txBody>
          <a:bodyPr lIns="99023" tIns="49510" rIns="99023" bIns="49510"/>
          <a:lstStyle/>
          <a:p>
            <a:pPr eaLnBrk="1" hangingPunct="1"/>
            <a:endParaRPr lang="zh-TW" altLang="zh-TW"/>
          </a:p>
        </p:txBody>
      </p:sp>
    </p:spTree>
    <p:extLst>
      <p:ext uri="{BB962C8B-B14F-4D97-AF65-F5344CB8AC3E}">
        <p14:creationId xmlns:p14="http://schemas.microsoft.com/office/powerpoint/2010/main" val="129146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0" y="0"/>
            <a:ext cx="3000000" cy="30000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None/>
            </a:pPr>
            <a:endParaRPr sz="300">
              <a:solidFill>
                <a:schemeClr val="dk1"/>
              </a:solidFill>
              <a:latin typeface="Calibri"/>
              <a:ea typeface="Calibri"/>
              <a:cs typeface="Calibri"/>
              <a:sym typeface="Calibri"/>
            </a:endParaRPr>
          </a:p>
        </p:txBody>
      </p:sp>
      <p:sp>
        <p:nvSpPr>
          <p:cNvPr id="55" name="Shape 55"/>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0" y="0"/>
            <a:ext cx="3000000" cy="30000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None/>
            </a:pPr>
            <a:endParaRPr sz="300">
              <a:solidFill>
                <a:schemeClr val="dk1"/>
              </a:solidFill>
              <a:latin typeface="Calibri"/>
              <a:ea typeface="Calibri"/>
              <a:cs typeface="Calibri"/>
              <a:sym typeface="Calibri"/>
            </a:endParaRPr>
          </a:p>
        </p:txBody>
      </p:sp>
      <p:sp>
        <p:nvSpPr>
          <p:cNvPr id="55" name="Shape 55"/>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5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zh-TW" altLang="en-US">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zh-TW" altLang="en-US">
              <a:latin typeface="Arial" charset="0"/>
            </a:endParaRPr>
          </a:p>
        </p:txBody>
      </p:sp>
      <p:sp>
        <p:nvSpPr>
          <p:cNvPr id="2223107" name="Rectangle 3"/>
          <p:cNvSpPr>
            <a:spLocks noGrp="1" noChangeArrowheads="1"/>
          </p:cNvSpPr>
          <p:nvPr>
            <p:ph type="ctrTitle"/>
          </p:nvPr>
        </p:nvSpPr>
        <p:spPr>
          <a:xfrm>
            <a:off x="315913" y="466725"/>
            <a:ext cx="6781800" cy="2133600"/>
          </a:xfrm>
        </p:spPr>
        <p:txBody>
          <a:bodyPr/>
          <a:lstStyle>
            <a:lvl1pPr algn="r">
              <a:defRPr sz="4800"/>
            </a:lvl1pPr>
          </a:lstStyle>
          <a:p>
            <a:r>
              <a:rPr lang="zh-TW" altLang="en-US"/>
              <a:t>按一下以編輯母片標題樣式</a:t>
            </a:r>
          </a:p>
        </p:txBody>
      </p:sp>
      <p:sp>
        <p:nvSpPr>
          <p:cNvPr id="22231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zh-TW" altLang="en-US"/>
              <a:t>按一下以編輯母片副標題樣式</a:t>
            </a:r>
          </a:p>
        </p:txBody>
      </p:sp>
      <p:sp>
        <p:nvSpPr>
          <p:cNvPr id="38" name="Rectangle 5"/>
          <p:cNvSpPr>
            <a:spLocks noGrp="1" noChangeArrowheads="1"/>
          </p:cNvSpPr>
          <p:nvPr>
            <p:ph type="dt" sz="half" idx="10"/>
          </p:nvPr>
        </p:nvSpPr>
        <p:spPr/>
        <p:txBody>
          <a:bodyPr/>
          <a:lstStyle>
            <a:lvl1pPr>
              <a:defRPr/>
            </a:lvl1pPr>
          </a:lstStyle>
          <a:p>
            <a:pPr>
              <a:defRPr/>
            </a:pPr>
            <a:r>
              <a:rPr lang="en-US" altLang="zh-TW"/>
              <a:t>1999/3/25</a:t>
            </a:r>
          </a:p>
        </p:txBody>
      </p:sp>
      <p:sp>
        <p:nvSpPr>
          <p:cNvPr id="39" name="Rectangle 6"/>
          <p:cNvSpPr>
            <a:spLocks noGrp="1" noChangeArrowheads="1"/>
          </p:cNvSpPr>
          <p:nvPr>
            <p:ph type="ftr" sz="quarter" idx="11"/>
          </p:nvPr>
        </p:nvSpPr>
        <p:spPr/>
        <p:txBody>
          <a:bodyPr/>
          <a:lstStyle>
            <a:lvl1pPr>
              <a:defRPr/>
            </a:lvl1pPr>
          </a:lstStyle>
          <a:p>
            <a:pPr>
              <a:defRPr/>
            </a:pPr>
            <a:r>
              <a:rPr lang="en-US" altLang="zh-TW"/>
              <a:t>12</a:t>
            </a:r>
          </a:p>
        </p:txBody>
      </p:sp>
      <p:sp>
        <p:nvSpPr>
          <p:cNvPr id="40" name="Rectangle 7"/>
          <p:cNvSpPr>
            <a:spLocks noGrp="1" noChangeArrowheads="1"/>
          </p:cNvSpPr>
          <p:nvPr>
            <p:ph type="sldNum" sz="quarter" idx="12"/>
          </p:nvPr>
        </p:nvSpPr>
        <p:spPr/>
        <p:txBody>
          <a:bodyPr/>
          <a:lstStyle>
            <a:lvl1pPr>
              <a:defRPr/>
            </a:lvl1pPr>
          </a:lstStyle>
          <a:p>
            <a:fld id="{FEC7CBA6-001F-4E4D-90E7-E0FC8AF0C3A5}" type="slidenum">
              <a:rPr lang="en-US" altLang="zh-TW"/>
              <a:pPr/>
              <a:t>‹#›</a:t>
            </a:fld>
            <a:endParaRPr lang="en-US" altLang="zh-TW"/>
          </a:p>
        </p:txBody>
      </p:sp>
    </p:spTree>
    <p:extLst>
      <p:ext uri="{BB962C8B-B14F-4D97-AF65-F5344CB8AC3E}">
        <p14:creationId xmlns:p14="http://schemas.microsoft.com/office/powerpoint/2010/main" val="245232794"/>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6" name="Rectangle 7"/>
          <p:cNvSpPr>
            <a:spLocks noGrp="1" noChangeArrowheads="1"/>
          </p:cNvSpPr>
          <p:nvPr>
            <p:ph type="sldNum" sz="quarter" idx="12"/>
          </p:nvPr>
        </p:nvSpPr>
        <p:spPr>
          <a:ln/>
        </p:spPr>
        <p:txBody>
          <a:bodyPr/>
          <a:lstStyle>
            <a:lvl1pPr>
              <a:defRPr/>
            </a:lvl1pPr>
          </a:lstStyle>
          <a:p>
            <a:fld id="{76C57EBE-C32C-48D9-BAF2-7F0FA503B244}" type="slidenum">
              <a:rPr lang="en-US" altLang="zh-TW"/>
              <a:pPr/>
              <a:t>‹#›</a:t>
            </a:fld>
            <a:endParaRPr lang="en-US" altLang="zh-TW"/>
          </a:p>
        </p:txBody>
      </p:sp>
    </p:spTree>
    <p:extLst>
      <p:ext uri="{BB962C8B-B14F-4D97-AF65-F5344CB8AC3E}">
        <p14:creationId xmlns:p14="http://schemas.microsoft.com/office/powerpoint/2010/main" val="270670382"/>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6" name="Rectangle 7"/>
          <p:cNvSpPr>
            <a:spLocks noGrp="1" noChangeArrowheads="1"/>
          </p:cNvSpPr>
          <p:nvPr>
            <p:ph type="sldNum" sz="quarter" idx="12"/>
          </p:nvPr>
        </p:nvSpPr>
        <p:spPr>
          <a:ln/>
        </p:spPr>
        <p:txBody>
          <a:bodyPr/>
          <a:lstStyle>
            <a:lvl1pPr>
              <a:defRPr/>
            </a:lvl1pPr>
          </a:lstStyle>
          <a:p>
            <a:fld id="{7DA10B95-0051-4E07-8EA8-F78926081A3B}" type="slidenum">
              <a:rPr lang="en-US" altLang="zh-TW"/>
              <a:pPr/>
              <a:t>‹#›</a:t>
            </a:fld>
            <a:endParaRPr lang="en-US" altLang="zh-TW"/>
          </a:p>
        </p:txBody>
      </p:sp>
    </p:spTree>
    <p:extLst>
      <p:ext uri="{BB962C8B-B14F-4D97-AF65-F5344CB8AC3E}">
        <p14:creationId xmlns:p14="http://schemas.microsoft.com/office/powerpoint/2010/main" val="1092590114"/>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ltLang="zh-TW"/>
              <a:t>12</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ltLang="zh-TW"/>
              <a:t>1999/3/25</a:t>
            </a:r>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20298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6" name="Rectangle 7"/>
          <p:cNvSpPr>
            <a:spLocks noGrp="1" noChangeArrowheads="1"/>
          </p:cNvSpPr>
          <p:nvPr>
            <p:ph type="sldNum" sz="quarter" idx="12"/>
          </p:nvPr>
        </p:nvSpPr>
        <p:spPr>
          <a:ln/>
        </p:spPr>
        <p:txBody>
          <a:bodyPr/>
          <a:lstStyle>
            <a:lvl1pPr>
              <a:defRPr/>
            </a:lvl1pPr>
          </a:lstStyle>
          <a:p>
            <a:fld id="{B6E0B0A6-70CB-4CB1-BAEB-8949881E3F44}" type="slidenum">
              <a:rPr lang="en-US" altLang="zh-TW"/>
              <a:pPr/>
              <a:t>‹#›</a:t>
            </a:fld>
            <a:endParaRPr lang="en-US" altLang="zh-TW"/>
          </a:p>
        </p:txBody>
      </p:sp>
    </p:spTree>
    <p:extLst>
      <p:ext uri="{BB962C8B-B14F-4D97-AF65-F5344CB8AC3E}">
        <p14:creationId xmlns:p14="http://schemas.microsoft.com/office/powerpoint/2010/main" val="4165259108"/>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6" name="Rectangle 7"/>
          <p:cNvSpPr>
            <a:spLocks noGrp="1" noChangeArrowheads="1"/>
          </p:cNvSpPr>
          <p:nvPr>
            <p:ph type="sldNum" sz="quarter" idx="12"/>
          </p:nvPr>
        </p:nvSpPr>
        <p:spPr>
          <a:ln/>
        </p:spPr>
        <p:txBody>
          <a:bodyPr/>
          <a:lstStyle>
            <a:lvl1pPr>
              <a:defRPr/>
            </a:lvl1pPr>
          </a:lstStyle>
          <a:p>
            <a:fld id="{F3DAE558-932A-4C57-9E3B-FD47B70A3CB7}" type="slidenum">
              <a:rPr lang="en-US" altLang="zh-TW"/>
              <a:pPr/>
              <a:t>‹#›</a:t>
            </a:fld>
            <a:endParaRPr lang="en-US" altLang="zh-TW"/>
          </a:p>
        </p:txBody>
      </p:sp>
    </p:spTree>
    <p:extLst>
      <p:ext uri="{BB962C8B-B14F-4D97-AF65-F5344CB8AC3E}">
        <p14:creationId xmlns:p14="http://schemas.microsoft.com/office/powerpoint/2010/main" val="1881908695"/>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7" name="Rectangle 7"/>
          <p:cNvSpPr>
            <a:spLocks noGrp="1" noChangeArrowheads="1"/>
          </p:cNvSpPr>
          <p:nvPr>
            <p:ph type="sldNum" sz="quarter" idx="12"/>
          </p:nvPr>
        </p:nvSpPr>
        <p:spPr>
          <a:ln/>
        </p:spPr>
        <p:txBody>
          <a:bodyPr/>
          <a:lstStyle>
            <a:lvl1pPr>
              <a:defRPr/>
            </a:lvl1pPr>
          </a:lstStyle>
          <a:p>
            <a:fld id="{A6C19773-172D-46B1-A941-DE87E8BDF7FA}" type="slidenum">
              <a:rPr lang="en-US" altLang="zh-TW"/>
              <a:pPr/>
              <a:t>‹#›</a:t>
            </a:fld>
            <a:endParaRPr lang="en-US" altLang="zh-TW"/>
          </a:p>
        </p:txBody>
      </p:sp>
    </p:spTree>
    <p:extLst>
      <p:ext uri="{BB962C8B-B14F-4D97-AF65-F5344CB8AC3E}">
        <p14:creationId xmlns:p14="http://schemas.microsoft.com/office/powerpoint/2010/main" val="1869138860"/>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9" name="Rectangle 7"/>
          <p:cNvSpPr>
            <a:spLocks noGrp="1" noChangeArrowheads="1"/>
          </p:cNvSpPr>
          <p:nvPr>
            <p:ph type="sldNum" sz="quarter" idx="12"/>
          </p:nvPr>
        </p:nvSpPr>
        <p:spPr>
          <a:ln/>
        </p:spPr>
        <p:txBody>
          <a:bodyPr/>
          <a:lstStyle>
            <a:lvl1pPr>
              <a:defRPr/>
            </a:lvl1pPr>
          </a:lstStyle>
          <a:p>
            <a:fld id="{1DDF2FB6-9350-48D9-A1D3-2E323FD565FC}" type="slidenum">
              <a:rPr lang="en-US" altLang="zh-TW"/>
              <a:pPr/>
              <a:t>‹#›</a:t>
            </a:fld>
            <a:endParaRPr lang="en-US" altLang="zh-TW"/>
          </a:p>
        </p:txBody>
      </p:sp>
    </p:spTree>
    <p:extLst>
      <p:ext uri="{BB962C8B-B14F-4D97-AF65-F5344CB8AC3E}">
        <p14:creationId xmlns:p14="http://schemas.microsoft.com/office/powerpoint/2010/main" val="828647844"/>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5" name="Rectangle 7"/>
          <p:cNvSpPr>
            <a:spLocks noGrp="1" noChangeArrowheads="1"/>
          </p:cNvSpPr>
          <p:nvPr>
            <p:ph type="sldNum" sz="quarter" idx="12"/>
          </p:nvPr>
        </p:nvSpPr>
        <p:spPr>
          <a:ln/>
        </p:spPr>
        <p:txBody>
          <a:bodyPr/>
          <a:lstStyle>
            <a:lvl1pPr>
              <a:defRPr/>
            </a:lvl1pPr>
          </a:lstStyle>
          <a:p>
            <a:fld id="{213312AF-E6F4-431C-B9AC-048D4B988793}" type="slidenum">
              <a:rPr lang="en-US" altLang="zh-TW"/>
              <a:pPr/>
              <a:t>‹#›</a:t>
            </a:fld>
            <a:endParaRPr lang="en-US" altLang="zh-TW"/>
          </a:p>
        </p:txBody>
      </p:sp>
    </p:spTree>
    <p:extLst>
      <p:ext uri="{BB962C8B-B14F-4D97-AF65-F5344CB8AC3E}">
        <p14:creationId xmlns:p14="http://schemas.microsoft.com/office/powerpoint/2010/main" val="85305058"/>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4" name="Rectangle 7"/>
          <p:cNvSpPr>
            <a:spLocks noGrp="1" noChangeArrowheads="1"/>
          </p:cNvSpPr>
          <p:nvPr>
            <p:ph type="sldNum" sz="quarter" idx="12"/>
          </p:nvPr>
        </p:nvSpPr>
        <p:spPr>
          <a:ln/>
        </p:spPr>
        <p:txBody>
          <a:bodyPr/>
          <a:lstStyle>
            <a:lvl1pPr>
              <a:defRPr/>
            </a:lvl1pPr>
          </a:lstStyle>
          <a:p>
            <a:fld id="{1D6CF318-6A3F-42A9-A5DD-6C91F4F94896}" type="slidenum">
              <a:rPr lang="en-US" altLang="zh-TW"/>
              <a:pPr/>
              <a:t>‹#›</a:t>
            </a:fld>
            <a:endParaRPr lang="en-US" altLang="zh-TW"/>
          </a:p>
        </p:txBody>
      </p:sp>
    </p:spTree>
    <p:extLst>
      <p:ext uri="{BB962C8B-B14F-4D97-AF65-F5344CB8AC3E}">
        <p14:creationId xmlns:p14="http://schemas.microsoft.com/office/powerpoint/2010/main" val="115115575"/>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7" name="Rectangle 7"/>
          <p:cNvSpPr>
            <a:spLocks noGrp="1" noChangeArrowheads="1"/>
          </p:cNvSpPr>
          <p:nvPr>
            <p:ph type="sldNum" sz="quarter" idx="12"/>
          </p:nvPr>
        </p:nvSpPr>
        <p:spPr>
          <a:ln/>
        </p:spPr>
        <p:txBody>
          <a:bodyPr/>
          <a:lstStyle>
            <a:lvl1pPr>
              <a:defRPr/>
            </a:lvl1pPr>
          </a:lstStyle>
          <a:p>
            <a:fld id="{AEFC1523-E38B-4CD8-ACD1-AAC9C0330230}" type="slidenum">
              <a:rPr lang="en-US" altLang="zh-TW"/>
              <a:pPr/>
              <a:t>‹#›</a:t>
            </a:fld>
            <a:endParaRPr lang="en-US" altLang="zh-TW"/>
          </a:p>
        </p:txBody>
      </p:sp>
    </p:spTree>
    <p:extLst>
      <p:ext uri="{BB962C8B-B14F-4D97-AF65-F5344CB8AC3E}">
        <p14:creationId xmlns:p14="http://schemas.microsoft.com/office/powerpoint/2010/main" val="2795352487"/>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TW"/>
              <a:t>1999/3/25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zh-TW"/>
              <a:t>12</a:t>
            </a:r>
          </a:p>
        </p:txBody>
      </p:sp>
      <p:sp>
        <p:nvSpPr>
          <p:cNvPr id="7" name="Rectangle 7"/>
          <p:cNvSpPr>
            <a:spLocks noGrp="1" noChangeArrowheads="1"/>
          </p:cNvSpPr>
          <p:nvPr>
            <p:ph type="sldNum" sz="quarter" idx="12"/>
          </p:nvPr>
        </p:nvSpPr>
        <p:spPr>
          <a:ln/>
        </p:spPr>
        <p:txBody>
          <a:bodyPr/>
          <a:lstStyle>
            <a:lvl1pPr>
              <a:defRPr/>
            </a:lvl1pPr>
          </a:lstStyle>
          <a:p>
            <a:fld id="{641BB1C0-C603-4545-ACFB-4E2013946E6C}" type="slidenum">
              <a:rPr lang="en-US" altLang="zh-TW"/>
              <a:pPr/>
              <a:t>‹#›</a:t>
            </a:fld>
            <a:endParaRPr lang="en-US" altLang="zh-TW"/>
          </a:p>
        </p:txBody>
      </p:sp>
    </p:spTree>
    <p:extLst>
      <p:ext uri="{BB962C8B-B14F-4D97-AF65-F5344CB8AC3E}">
        <p14:creationId xmlns:p14="http://schemas.microsoft.com/office/powerpoint/2010/main" val="1998044834"/>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08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zh-TW" altLang="en-US">
              <a:latin typeface="Arial" charset="0"/>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22208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Arial" charset="0"/>
                <a:ea typeface="新細明體" pitchFamily="18" charset="-120"/>
              </a:defRPr>
            </a:lvl1pPr>
          </a:lstStyle>
          <a:p>
            <a:pPr>
              <a:defRPr/>
            </a:pPr>
            <a:r>
              <a:rPr lang="en-US" altLang="zh-TW"/>
              <a:t>1999/3/25</a:t>
            </a:r>
          </a:p>
        </p:txBody>
      </p:sp>
      <p:sp>
        <p:nvSpPr>
          <p:cNvPr id="2222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Arial" charset="0"/>
                <a:ea typeface="新細明體" pitchFamily="18" charset="-120"/>
              </a:defRPr>
            </a:lvl1pPr>
          </a:lstStyle>
          <a:p>
            <a:pPr>
              <a:defRPr/>
            </a:pPr>
            <a:r>
              <a:rPr lang="en-US" altLang="zh-TW"/>
              <a:t>12</a:t>
            </a:r>
          </a:p>
        </p:txBody>
      </p:sp>
      <p:sp>
        <p:nvSpPr>
          <p:cNvPr id="222208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fld id="{74B5EFA8-F4E0-4948-8B4C-31C25522AA9A}" type="slidenum">
              <a:rPr lang="en-US" altLang="zh-TW"/>
              <a:pPr/>
              <a:t>‹#›</a:t>
            </a:fld>
            <a:endParaRPr lang="en-US" altLang="zh-TW"/>
          </a:p>
        </p:txBody>
      </p:sp>
      <p:grpSp>
        <p:nvGrpSpPr>
          <p:cNvPr id="1032" name="Group 8"/>
          <p:cNvGrpSpPr>
            <a:grpSpLocks/>
          </p:cNvGrpSpPr>
          <p:nvPr/>
        </p:nvGrpSpPr>
        <p:grpSpPr bwMode="auto">
          <a:xfrm>
            <a:off x="8153400" y="152400"/>
            <a:ext cx="792163" cy="1295400"/>
            <a:chOff x="5136" y="960"/>
            <a:chExt cx="528" cy="864"/>
          </a:xfrm>
        </p:grpSpPr>
        <p:sp>
          <p:nvSpPr>
            <p:cNvPr id="222208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0"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1"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2"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3"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4"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5"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096"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7"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098"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099"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00"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0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zh-TW" altLang="en-US">
                <a:latin typeface="Arial" charset="0"/>
              </a:endParaRPr>
            </a:p>
          </p:txBody>
        </p:sp>
        <p:sp>
          <p:nvSpPr>
            <p:cNvPr id="2222102"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03"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04"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0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06"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07"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08"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0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222110"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zh-TW" altLang="en-US">
                <a:latin typeface="Arial" charset="0"/>
              </a:endParaRPr>
            </a:p>
          </p:txBody>
        </p:sp>
        <p:sp>
          <p:nvSpPr>
            <p:cNvPr id="2222111"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12"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13"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222114"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15"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zh-TW" altLang="en-US">
                <a:latin typeface="Arial" charset="0"/>
              </a:endParaRPr>
            </a:p>
          </p:txBody>
        </p:sp>
        <p:sp>
          <p:nvSpPr>
            <p:cNvPr id="2222116"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222117"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222118"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sp>
          <p:nvSpPr>
            <p:cNvPr id="2222119"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zh-TW" altLang="en-US">
                <a:latin typeface="Arial" charset="0"/>
              </a:endParaRPr>
            </a:p>
          </p:txBody>
        </p:sp>
      </p:grpSp>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4" r:id="rId12"/>
  </p:sldLayoutIdLst>
  <p:transition spd="med">
    <p:dissolve/>
  </p:transition>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os.mbed.com/docs/v5.11/mbed-os-api-doxy/classmbed_1_1_bus_in.html#a4f4ea421e40bda08a2deca657f640fea" TargetMode="External"/><Relationship Id="rId3" Type="http://schemas.openxmlformats.org/officeDocument/2006/relationships/hyperlink" Target="https://os.mbed.com/docs/v5.11/mbed-os-api-doxy/classmbed_1_1_bus_in.html" TargetMode="External"/><Relationship Id="rId7" Type="http://schemas.openxmlformats.org/officeDocument/2006/relationships/hyperlink" Target="https://os.mbed.com/docs/v5.11/mbed-os-api-doxy/classmbed_1_1_bus_in.html#aa15c61917b98102dfb577102aa3f9cb8" TargetMode="External"/><Relationship Id="rId2" Type="http://schemas.openxmlformats.org/officeDocument/2006/relationships/hyperlink" Target="https://os.mbed.com/docs/v5.11/mbed-os-api-doxy/classmbed_1_1_bus_in.html#a3e21f55d6313b2656a29fabd58354ff8" TargetMode="External"/><Relationship Id="rId1" Type="http://schemas.openxmlformats.org/officeDocument/2006/relationships/slideLayout" Target="../slideLayouts/slideLayout7.xml"/><Relationship Id="rId6" Type="http://schemas.openxmlformats.org/officeDocument/2006/relationships/hyperlink" Target="https://os.mbed.com/docs/v5.11/mbed-os-api-doxy/classmbed_1_1_bus_in.html#a12ffae4af877bdcd41ad2fc6a0a444ad" TargetMode="External"/><Relationship Id="rId5" Type="http://schemas.openxmlformats.org/officeDocument/2006/relationships/hyperlink" Target="https://os.mbed.com/docs/v5.11/mbed-os-api-doxy/classmbed_1_1_bus_in.html#aaab5dab5b969a87f538242e524431637" TargetMode="External"/><Relationship Id="rId10" Type="http://schemas.openxmlformats.org/officeDocument/2006/relationships/hyperlink" Target="https://os.mbed.com/docs/v5.11/mbed-os-api-doxy/classmbed_1_1_bus_in.html#a24cc08565adf5bf0b45d94659bca25a1" TargetMode="External"/><Relationship Id="rId4" Type="http://schemas.openxmlformats.org/officeDocument/2006/relationships/hyperlink" Target="https://os.mbed.com/docs/v5.11/mbed-os-api-doxy/classmbed_1_1_bus_in.html#a2726c05bc999657475557364710c5d28" TargetMode="External"/><Relationship Id="rId9" Type="http://schemas.openxmlformats.org/officeDocument/2006/relationships/hyperlink" Target="https://os.mbed.com/docs/v5.11/mbed-os-api-doxy/classmbed_1_1_digital_in.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os.mbed.com/docs/mbed-os/v5.11/apis/digitalout.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os.mbed.com/docs/v5.11/mbed-os-api-doxy/classmbed_1_1_digital_out.html" TargetMode="External"/><Relationship Id="rId3" Type="http://schemas.openxmlformats.org/officeDocument/2006/relationships/hyperlink" Target="https://os.mbed.com/docs/v5.11/mbed-os-api-doxy/classmbed_1_1_bus_out.html#a25d1931bc29d014446294ab8dc470f2a" TargetMode="External"/><Relationship Id="rId7" Type="http://schemas.openxmlformats.org/officeDocument/2006/relationships/hyperlink" Target="https://os.mbed.com/docs/v5.11/mbed-os-api-doxy/classmbed_1_1_bus_out.html#a6433dc6c8271fa3d92f6fbcd134c0354" TargetMode="External"/><Relationship Id="rId2" Type="http://schemas.openxmlformats.org/officeDocument/2006/relationships/hyperlink" Target="https://os.mbed.com/docs/v5.11/mbed-os-api-doxy/classmbed_1_1_bus_out.html#a3b0fadabe8e5208de19b2349a2697dde" TargetMode="External"/><Relationship Id="rId1" Type="http://schemas.openxmlformats.org/officeDocument/2006/relationships/slideLayout" Target="../slideLayouts/slideLayout7.xml"/><Relationship Id="rId6" Type="http://schemas.openxmlformats.org/officeDocument/2006/relationships/hyperlink" Target="https://os.mbed.com/docs/v5.11/mbed-os-api-doxy/classmbed_1_1_bus_out.html" TargetMode="External"/><Relationship Id="rId5" Type="http://schemas.openxmlformats.org/officeDocument/2006/relationships/hyperlink" Target="https://os.mbed.com/docs/v5.11/mbed-os-api-doxy/classmbed_1_1_bus_in.html#aa15c61917b98102dfb577102aa3f9cb8" TargetMode="External"/><Relationship Id="rId4" Type="http://schemas.openxmlformats.org/officeDocument/2006/relationships/hyperlink" Target="https://os.mbed.com/docs/v5.11/mbed-os-api-doxy/classmbed_1_1_bus_out.html#aaab5dab5b969a87f538242e524431637" TargetMode="External"/><Relationship Id="rId9" Type="http://schemas.openxmlformats.org/officeDocument/2006/relationships/hyperlink" Target="https://os.mbed.com/docs/v5.11/mbed-os-api-doxy/classmbed_1_1_bus_out.html#a5b3d23c8e24dba33ca91a3f154de644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38"/>
          <p:cNvSpPr>
            <a:spLocks noChangeArrowheads="1"/>
          </p:cNvSpPr>
          <p:nvPr/>
        </p:nvSpPr>
        <p:spPr bwMode="auto">
          <a:xfrm>
            <a:off x="684213" y="5453063"/>
            <a:ext cx="7991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endParaRPr lang="zh-TW" altLang="zh-TW" sz="1600" b="1" i="1"/>
          </a:p>
        </p:txBody>
      </p:sp>
      <p:sp>
        <p:nvSpPr>
          <p:cNvPr id="3076" name="Rectangle 1047"/>
          <p:cNvSpPr>
            <a:spLocks noGrp="1" noChangeArrowheads="1"/>
          </p:cNvSpPr>
          <p:nvPr>
            <p:ph type="ctrTitle"/>
          </p:nvPr>
        </p:nvSpPr>
        <p:spPr/>
        <p:txBody>
          <a:bodyPr/>
          <a:lstStyle/>
          <a:p>
            <a:pPr eaLnBrk="1" hangingPunct="1"/>
            <a:r>
              <a:rPr lang="en-US" altLang="zh-TW" dirty="0"/>
              <a:t>Chapter 3: Digital Input and Output</a:t>
            </a:r>
          </a:p>
        </p:txBody>
      </p:sp>
      <p:sp>
        <p:nvSpPr>
          <p:cNvPr id="3077" name="Rectangle 1048"/>
          <p:cNvSpPr>
            <a:spLocks noGrp="1" noChangeArrowheads="1"/>
          </p:cNvSpPr>
          <p:nvPr>
            <p:ph type="subTitle" idx="1"/>
          </p:nvPr>
        </p:nvSpPr>
        <p:spPr>
          <a:xfrm>
            <a:off x="657225" y="3049588"/>
            <a:ext cx="6440488" cy="2362200"/>
          </a:xfrm>
        </p:spPr>
        <p:txBody>
          <a:bodyPr/>
          <a:lstStyle/>
          <a:p>
            <a:pPr eaLnBrk="1" hangingPunct="1"/>
            <a:r>
              <a:rPr lang="en-US" altLang="zh-TW" dirty="0">
                <a:latin typeface="Arial" panose="020B0604020202020204" pitchFamily="34" charset="0"/>
                <a:ea typeface="DFKai-SB" panose="03000509000000000000" pitchFamily="49" charset="-120"/>
                <a:cs typeface="Arial" panose="020B0604020202020204" pitchFamily="34" charset="0"/>
              </a:rPr>
              <a:t>EE2405</a:t>
            </a:r>
          </a:p>
          <a:p>
            <a:pPr eaLnBrk="1" hangingPunct="1"/>
            <a:r>
              <a:rPr lang="zh-TW" altLang="en-US" dirty="0">
                <a:latin typeface="Arial" panose="020B0604020202020204" pitchFamily="34" charset="0"/>
                <a:ea typeface="DFKai-SB" panose="03000509000000000000" pitchFamily="49" charset="-120"/>
                <a:cs typeface="Arial" panose="020B0604020202020204" pitchFamily="34" charset="0"/>
              </a:rPr>
              <a:t>嵌入式系統與實驗</a:t>
            </a:r>
            <a:endParaRPr lang="en-US" altLang="zh-TW" dirty="0">
              <a:latin typeface="Arial" panose="020B0604020202020204" pitchFamily="34" charset="0"/>
              <a:ea typeface="DFKai-SB" panose="03000509000000000000" pitchFamily="49" charset="-120"/>
              <a:cs typeface="Arial" panose="020B0604020202020204" pitchFamily="34" charset="0"/>
            </a:endParaRPr>
          </a:p>
          <a:p>
            <a:pPr eaLnBrk="1" hangingPunct="1"/>
            <a:r>
              <a:rPr lang="en-US" altLang="zh-TW" dirty="0">
                <a:latin typeface="Arial" panose="020B0604020202020204" pitchFamily="34" charset="0"/>
                <a:ea typeface="DFKai-SB" panose="03000509000000000000" pitchFamily="49" charset="-120"/>
                <a:cs typeface="Arial" panose="020B0604020202020204" pitchFamily="34" charset="0"/>
              </a:rPr>
              <a:t>Embedded System Lab</a:t>
            </a:r>
          </a:p>
        </p:txBody>
      </p:sp>
      <p:pic>
        <p:nvPicPr>
          <p:cNvPr id="3078" name="Picture 1045" descr="nth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53975"/>
            <a:ext cx="8569325"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Text Box 1046"/>
          <p:cNvSpPr txBox="1">
            <a:spLocks noChangeArrowheads="1"/>
          </p:cNvSpPr>
          <p:nvPr/>
        </p:nvSpPr>
        <p:spPr bwMode="auto">
          <a:xfrm>
            <a:off x="6372225" y="0"/>
            <a:ext cx="1800225"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78419" tIns="39209" rIns="78419" bIns="39209">
            <a:spAutoFit/>
          </a:bodyPr>
          <a:lstStyle>
            <a:lvl1pPr defTabSz="784225"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defTabSz="784225"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defTabSz="784225"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defTabSz="784225"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defTabSz="784225"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defTabSz="78422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78422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78422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78422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3200" b="1" i="1">
                <a:latin typeface="標楷體" panose="03000509000000000000" pitchFamily="65" charset="-120"/>
                <a:ea typeface="標楷體" panose="03000509000000000000" pitchFamily="65" charset="-120"/>
              </a:rPr>
              <a:t>電機系</a:t>
            </a:r>
          </a:p>
        </p:txBody>
      </p:sp>
      <p:sp>
        <p:nvSpPr>
          <p:cNvPr id="7" name="Rectangle 1038"/>
          <p:cNvSpPr>
            <a:spLocks noChangeArrowheads="1"/>
          </p:cNvSpPr>
          <p:nvPr/>
        </p:nvSpPr>
        <p:spPr bwMode="auto">
          <a:xfrm>
            <a:off x="836613" y="5605463"/>
            <a:ext cx="7991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1600" b="1" i="1" dirty="0" smtClean="0"/>
              <a:t>Prepared by:  Prof. Jing-</a:t>
            </a:r>
            <a:r>
              <a:rPr lang="en-US" altLang="zh-TW" sz="1600" b="1" i="1" dirty="0" err="1" smtClean="0"/>
              <a:t>Jia</a:t>
            </a:r>
            <a:r>
              <a:rPr lang="en-US" altLang="zh-TW" sz="1600" b="1" i="1" dirty="0" smtClean="0"/>
              <a:t> Liu</a:t>
            </a:r>
            <a:endParaRPr lang="zh-TW" altLang="zh-TW" sz="1600" b="1" i="1" dirty="0"/>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077CB5CD-46D0-EC46-8B67-7559E130486C}"/>
              </a:ext>
            </a:extLst>
          </p:cNvPr>
          <p:cNvSpPr>
            <a:spLocks noGrp="1"/>
          </p:cNvSpPr>
          <p:nvPr>
            <p:ph type="title"/>
          </p:nvPr>
        </p:nvSpPr>
        <p:spPr/>
        <p:txBody>
          <a:bodyPr/>
          <a:lstStyle/>
          <a:p>
            <a:r>
              <a:rPr kumimoji="1" lang="en-US" altLang="zh-TW" dirty="0"/>
              <a:t>Light Emitting Diode (LED)</a:t>
            </a:r>
            <a:endParaRPr kumimoji="1" lang="zh-TW" altLang="en-US" dirty="0"/>
          </a:p>
        </p:txBody>
      </p:sp>
      <p:sp>
        <p:nvSpPr>
          <p:cNvPr id="6" name="內容版面配置區 5">
            <a:extLst>
              <a:ext uri="{FF2B5EF4-FFF2-40B4-BE49-F238E27FC236}">
                <a16:creationId xmlns="" xmlns:a16="http://schemas.microsoft.com/office/drawing/2014/main" id="{91E319ED-D998-4948-8D6E-4C3F510ACFEB}"/>
              </a:ext>
            </a:extLst>
          </p:cNvPr>
          <p:cNvSpPr>
            <a:spLocks noGrp="1"/>
          </p:cNvSpPr>
          <p:nvPr>
            <p:ph idx="1"/>
          </p:nvPr>
        </p:nvSpPr>
        <p:spPr/>
        <p:txBody>
          <a:bodyPr/>
          <a:lstStyle/>
          <a:p>
            <a:r>
              <a:rPr lang="en-US" altLang="zh-TW" dirty="0"/>
              <a:t>A LED is a semiconductor light source that </a:t>
            </a:r>
            <a:r>
              <a:rPr lang="en-US" altLang="zh-TW" dirty="0">
                <a:solidFill>
                  <a:srgbClr val="0000CC"/>
                </a:solidFill>
              </a:rPr>
              <a:t>emits light when current flows through it</a:t>
            </a:r>
            <a:r>
              <a:rPr lang="en-US" altLang="zh-TW" dirty="0"/>
              <a:t>. </a:t>
            </a:r>
          </a:p>
          <a:p>
            <a:pPr lvl="1"/>
            <a:r>
              <a:rPr lang="en-US" altLang="zh-TW" dirty="0"/>
              <a:t>Electrons in the diode recombine with electron holes, releasing energy in the form of photons (electroluminescence)</a:t>
            </a:r>
            <a:endParaRPr kumimoji="1" lang="zh-TW" altLang="en-US" dirty="0"/>
          </a:p>
        </p:txBody>
      </p:sp>
      <p:sp>
        <p:nvSpPr>
          <p:cNvPr id="4" name="投影片編號版面配置區 3">
            <a:extLst>
              <a:ext uri="{FF2B5EF4-FFF2-40B4-BE49-F238E27FC236}">
                <a16:creationId xmlns="" xmlns:a16="http://schemas.microsoft.com/office/drawing/2014/main" id="{424A5CFE-2DCA-6940-81EA-48EDCA885AA7}"/>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800" smtClean="0">
                <a:solidFill>
                  <a:srgbClr val="888888"/>
                </a:solidFill>
                <a:latin typeface="Calibri"/>
                <a:ea typeface="Calibri"/>
                <a:cs typeface="Calibri"/>
                <a:sym typeface="Calibri"/>
              </a:rPr>
              <a:pPr marL="0" marR="0" lvl="0" indent="0" algn="r" rtl="0">
                <a:spcBef>
                  <a:spcPts val="0"/>
                </a:spcBef>
                <a:buSzPct val="25000"/>
                <a:buNone/>
              </a:pPr>
              <a:t>10</a:t>
            </a:fld>
            <a:endParaRPr lang="en-US" sz="1800">
              <a:solidFill>
                <a:srgbClr val="888888"/>
              </a:solidFill>
              <a:latin typeface="Calibri"/>
              <a:ea typeface="Calibri"/>
              <a:cs typeface="Calibri"/>
              <a:sym typeface="Calibri"/>
            </a:endParaRPr>
          </a:p>
        </p:txBody>
      </p:sp>
      <p:pic>
        <p:nvPicPr>
          <p:cNvPr id="7" name="圖片 6">
            <a:extLst>
              <a:ext uri="{FF2B5EF4-FFF2-40B4-BE49-F238E27FC236}">
                <a16:creationId xmlns="" xmlns:a16="http://schemas.microsoft.com/office/drawing/2014/main" id="{C2E42146-8990-0546-B99F-A31E639631B7}"/>
              </a:ext>
            </a:extLst>
          </p:cNvPr>
          <p:cNvPicPr>
            <a:picLocks noChangeAspect="1"/>
          </p:cNvPicPr>
          <p:nvPr/>
        </p:nvPicPr>
        <p:blipFill>
          <a:blip r:embed="rId2"/>
          <a:stretch>
            <a:fillRect/>
          </a:stretch>
        </p:blipFill>
        <p:spPr>
          <a:xfrm>
            <a:off x="1421650" y="3935916"/>
            <a:ext cx="4616140" cy="2769684"/>
          </a:xfrm>
          <a:prstGeom prst="rect">
            <a:avLst/>
          </a:prstGeom>
        </p:spPr>
      </p:pic>
      <p:sp>
        <p:nvSpPr>
          <p:cNvPr id="8" name="文字方塊 7">
            <a:extLst>
              <a:ext uri="{FF2B5EF4-FFF2-40B4-BE49-F238E27FC236}">
                <a16:creationId xmlns="" xmlns:a16="http://schemas.microsoft.com/office/drawing/2014/main" id="{7EE9696B-17EF-B54C-8E73-CE9FB6C1EF66}"/>
              </a:ext>
            </a:extLst>
          </p:cNvPr>
          <p:cNvSpPr txBox="1"/>
          <p:nvPr/>
        </p:nvSpPr>
        <p:spPr>
          <a:xfrm>
            <a:off x="6196763" y="5127834"/>
            <a:ext cx="1891865" cy="707886"/>
          </a:xfrm>
          <a:prstGeom prst="rect">
            <a:avLst/>
          </a:prstGeom>
          <a:noFill/>
        </p:spPr>
        <p:txBody>
          <a:bodyPr wrap="none" rtlCol="0">
            <a:spAutoFit/>
          </a:bodyPr>
          <a:lstStyle/>
          <a:p>
            <a:r>
              <a:rPr kumimoji="1" lang="en-US" altLang="zh-TW" sz="2000" dirty="0" err="1"/>
              <a:t>Vd</a:t>
            </a:r>
            <a:r>
              <a:rPr kumimoji="1" lang="en-US" altLang="zh-TW" sz="2000" dirty="0"/>
              <a:t>=1.7 ~ 2.2V </a:t>
            </a:r>
          </a:p>
          <a:p>
            <a:r>
              <a:rPr lang="en-US" altLang="zh-TW" sz="2000" dirty="0"/>
              <a:t>to emit lights</a:t>
            </a:r>
            <a:endParaRPr kumimoji="1" lang="zh-TW" altLang="en-US" sz="2000" dirty="0"/>
          </a:p>
        </p:txBody>
      </p:sp>
    </p:spTree>
    <p:extLst>
      <p:ext uri="{BB962C8B-B14F-4D97-AF65-F5344CB8AC3E}">
        <p14:creationId xmlns:p14="http://schemas.microsoft.com/office/powerpoint/2010/main" val="4205515121"/>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11602C2-0A90-0547-95E2-28700DB0FF9A}"/>
              </a:ext>
            </a:extLst>
          </p:cNvPr>
          <p:cNvSpPr>
            <a:spLocks noGrp="1"/>
          </p:cNvSpPr>
          <p:nvPr>
            <p:ph type="title"/>
          </p:nvPr>
        </p:nvSpPr>
        <p:spPr/>
        <p:txBody>
          <a:bodyPr/>
          <a:lstStyle/>
          <a:p>
            <a:r>
              <a:rPr kumimoji="1" lang="en-US" altLang="zh-TW" dirty="0"/>
              <a:t>Drive a LED with a logic pin</a:t>
            </a:r>
            <a:endParaRPr kumimoji="1" lang="zh-TW" altLang="en-US" dirty="0"/>
          </a:p>
        </p:txBody>
      </p:sp>
      <p:sp>
        <p:nvSpPr>
          <p:cNvPr id="3" name="內容版面配置區 2">
            <a:extLst>
              <a:ext uri="{FF2B5EF4-FFF2-40B4-BE49-F238E27FC236}">
                <a16:creationId xmlns="" xmlns:a16="http://schemas.microsoft.com/office/drawing/2014/main" id="{CE0BA3A7-DBE9-7B4E-93A9-E20AE80AC2EF}"/>
              </a:ext>
            </a:extLst>
          </p:cNvPr>
          <p:cNvSpPr>
            <a:spLocks noGrp="1"/>
          </p:cNvSpPr>
          <p:nvPr>
            <p:ph idx="1"/>
          </p:nvPr>
        </p:nvSpPr>
        <p:spPr/>
        <p:txBody>
          <a:bodyPr/>
          <a:lstStyle/>
          <a:p>
            <a:r>
              <a:rPr kumimoji="1" lang="en-US" altLang="zh-TW" dirty="0"/>
              <a:t>Pinout of a K66F </a:t>
            </a:r>
            <a:r>
              <a:rPr lang="en-US" altLang="zh-TW" dirty="0"/>
              <a:t>include a </a:t>
            </a:r>
            <a:r>
              <a:rPr lang="en-US" altLang="zh-TW" dirty="0">
                <a:solidFill>
                  <a:srgbClr val="0033CC"/>
                </a:solidFill>
              </a:rPr>
              <a:t>buffer</a:t>
            </a:r>
            <a:r>
              <a:rPr lang="en-US" altLang="zh-TW" dirty="0"/>
              <a:t> and a </a:t>
            </a:r>
            <a:r>
              <a:rPr lang="en-US" altLang="zh-TW" dirty="0">
                <a:solidFill>
                  <a:srgbClr val="0033CC"/>
                </a:solidFill>
              </a:rPr>
              <a:t>series resistor</a:t>
            </a:r>
            <a:r>
              <a:rPr lang="en-US" altLang="zh-TW" dirty="0"/>
              <a:t>. </a:t>
            </a:r>
            <a:endParaRPr kumimoji="1" lang="zh-TW" altLang="en-US" dirty="0"/>
          </a:p>
        </p:txBody>
      </p:sp>
      <p:sp>
        <p:nvSpPr>
          <p:cNvPr id="4" name="投影片編號版面配置區 3">
            <a:extLst>
              <a:ext uri="{FF2B5EF4-FFF2-40B4-BE49-F238E27FC236}">
                <a16:creationId xmlns="" xmlns:a16="http://schemas.microsoft.com/office/drawing/2014/main" id="{C7102FB7-AEE5-AF4C-A5F3-22113F1AF635}"/>
              </a:ext>
            </a:extLst>
          </p:cNvPr>
          <p:cNvSpPr>
            <a:spLocks noGrp="1"/>
          </p:cNvSpPr>
          <p:nvPr>
            <p:ph type="sldNum" sz="quarter" idx="12"/>
          </p:nvPr>
        </p:nvSpPr>
        <p:spPr/>
        <p:txBody>
          <a:bodyPr/>
          <a:lstStyle/>
          <a:p>
            <a:fld id="{B6E0B0A6-70CB-4CB1-BAEB-8949881E3F44}" type="slidenum">
              <a:rPr lang="en-US" altLang="zh-TW" smtClean="0"/>
              <a:pPr/>
              <a:t>11</a:t>
            </a:fld>
            <a:endParaRPr lang="en-US" altLang="zh-TW"/>
          </a:p>
        </p:txBody>
      </p:sp>
      <p:sp>
        <p:nvSpPr>
          <p:cNvPr id="7" name="Shape 166">
            <a:extLst>
              <a:ext uri="{FF2B5EF4-FFF2-40B4-BE49-F238E27FC236}">
                <a16:creationId xmlns="" xmlns:a16="http://schemas.microsoft.com/office/drawing/2014/main" id="{F1184D15-231C-6C48-A3A9-27AEB3A79A64}"/>
              </a:ext>
            </a:extLst>
          </p:cNvPr>
          <p:cNvSpPr/>
          <p:nvPr/>
        </p:nvSpPr>
        <p:spPr>
          <a:xfrm>
            <a:off x="5259414" y="2884057"/>
            <a:ext cx="3034608" cy="3138565"/>
          </a:xfrm>
          <a:prstGeom prst="rect">
            <a:avLst/>
          </a:prstGeom>
          <a:blipFill rotWithShape="1">
            <a:blip r:embed="rId2">
              <a:alphaModFix/>
              <a:extLst>
                <a:ext uri="{28A0092B-C50C-407E-A947-70E740481C1C}">
                  <a14:useLocalDpi xmlns:a14="http://schemas.microsoft.com/office/drawing/2010/main"/>
                </a:ext>
              </a:extLst>
            </a:blip>
            <a:stretch>
              <a:fillRect b="24"/>
            </a:stretch>
          </a:blipFill>
          <a:ln>
            <a:noFill/>
          </a:ln>
        </p:spPr>
        <p:txBody>
          <a:bodyPr lIns="0" tIns="0" rIns="0" bIns="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9" name="矩形 8">
            <a:extLst>
              <a:ext uri="{FF2B5EF4-FFF2-40B4-BE49-F238E27FC236}">
                <a16:creationId xmlns="" xmlns:a16="http://schemas.microsoft.com/office/drawing/2014/main" id="{61B96523-143B-2340-86C0-A6F4DB36507B}"/>
              </a:ext>
            </a:extLst>
          </p:cNvPr>
          <p:cNvSpPr/>
          <p:nvPr/>
        </p:nvSpPr>
        <p:spPr>
          <a:xfrm>
            <a:off x="5877145" y="6059269"/>
            <a:ext cx="2326278" cy="646331"/>
          </a:xfrm>
          <a:prstGeom prst="rect">
            <a:avLst/>
          </a:prstGeom>
        </p:spPr>
        <p:txBody>
          <a:bodyPr wrap="none">
            <a:spAutoFit/>
          </a:bodyPr>
          <a:lstStyle/>
          <a:p>
            <a:r>
              <a:rPr lang="en-US" altLang="zh-TW" dirty="0"/>
              <a:t>Gate output sourcing</a:t>
            </a:r>
            <a:br>
              <a:rPr lang="en-US" altLang="zh-TW" dirty="0"/>
            </a:br>
            <a:r>
              <a:rPr lang="en-US" altLang="zh-TW" dirty="0"/>
              <a:t>current to LED load </a:t>
            </a:r>
            <a:endParaRPr lang="zh-TW" altLang="en-US" dirty="0"/>
          </a:p>
        </p:txBody>
      </p:sp>
      <p:sp>
        <p:nvSpPr>
          <p:cNvPr id="10" name="矩形 9">
            <a:extLst>
              <a:ext uri="{FF2B5EF4-FFF2-40B4-BE49-F238E27FC236}">
                <a16:creationId xmlns="" xmlns:a16="http://schemas.microsoft.com/office/drawing/2014/main" id="{51EE8801-4023-BE4F-99BD-CD1E2571522F}"/>
              </a:ext>
            </a:extLst>
          </p:cNvPr>
          <p:cNvSpPr/>
          <p:nvPr/>
        </p:nvSpPr>
        <p:spPr>
          <a:xfrm>
            <a:off x="1780397" y="6022622"/>
            <a:ext cx="2505814" cy="646331"/>
          </a:xfrm>
          <a:prstGeom prst="rect">
            <a:avLst/>
          </a:prstGeom>
        </p:spPr>
        <p:txBody>
          <a:bodyPr wrap="none">
            <a:spAutoFit/>
          </a:bodyPr>
          <a:lstStyle/>
          <a:p>
            <a:r>
              <a:rPr lang="en-US" altLang="zh-TW" dirty="0"/>
              <a:t>Gate output sinking</a:t>
            </a:r>
            <a:br>
              <a:rPr lang="en-US" altLang="zh-TW" dirty="0"/>
            </a:br>
            <a:r>
              <a:rPr lang="en-US" altLang="zh-TW" dirty="0"/>
              <a:t>current from LED load </a:t>
            </a:r>
            <a:endParaRPr lang="zh-TW" altLang="en-US" dirty="0"/>
          </a:p>
        </p:txBody>
      </p:sp>
      <p:sp>
        <p:nvSpPr>
          <p:cNvPr id="12" name="Shape 166">
            <a:extLst>
              <a:ext uri="{FF2B5EF4-FFF2-40B4-BE49-F238E27FC236}">
                <a16:creationId xmlns="" xmlns:a16="http://schemas.microsoft.com/office/drawing/2014/main" id="{CA680415-8106-454E-93E3-697D491F5FE9}"/>
              </a:ext>
            </a:extLst>
          </p:cNvPr>
          <p:cNvSpPr/>
          <p:nvPr/>
        </p:nvSpPr>
        <p:spPr>
          <a:xfrm>
            <a:off x="1299465" y="2903837"/>
            <a:ext cx="3072993" cy="3138565"/>
          </a:xfrm>
          <a:prstGeom prst="rect">
            <a:avLst/>
          </a:prstGeom>
          <a:blipFill rotWithShape="1">
            <a:blip r:embed="rId3">
              <a:alphaModFix/>
              <a:extLst>
                <a:ext uri="{28A0092B-C50C-407E-A947-70E740481C1C}">
                  <a14:useLocalDpi xmlns:a14="http://schemas.microsoft.com/office/drawing/2010/main"/>
                </a:ext>
              </a:extLst>
            </a:blip>
            <a:stretch>
              <a:fillRect r="4" b="24"/>
            </a:stretch>
          </a:blipFill>
          <a:ln>
            <a:noFill/>
          </a:ln>
        </p:spPr>
        <p:txBody>
          <a:bodyPr lIns="0" tIns="0" rIns="0" bIns="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xmlns="" id="{BF8E4E66-2CC7-6B4C-9EA9-798245EBC032}"/>
                  </a:ext>
                </a:extLst>
              </p:cNvPr>
              <p:cNvSpPr txBox="1"/>
              <p:nvPr/>
            </p:nvSpPr>
            <p:spPr>
              <a:xfrm>
                <a:off x="99008" y="3474232"/>
                <a:ext cx="2254848" cy="1127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2000" b="0" i="1" smtClean="0">
                              <a:latin typeface="Cambria Math" panose="02040503050406030204" pitchFamily="18" charset="0"/>
                              <a:ea typeface="Cambria Math" panose="02040503050406030204" pitchFamily="18" charset="0"/>
                            </a:rPr>
                          </m:ctrlPr>
                        </m:sSubPr>
                        <m:e>
                          <m:r>
                            <a:rPr kumimoji="1" lang="en-US" altLang="zh-TW" sz="2000" b="0" i="1" smtClean="0">
                              <a:latin typeface="Cambria Math" panose="02040503050406030204" pitchFamily="18" charset="0"/>
                              <a:ea typeface="Cambria Math" panose="02040503050406030204" pitchFamily="18" charset="0"/>
                            </a:rPr>
                            <m:t>𝐼</m:t>
                          </m:r>
                        </m:e>
                        <m:sub>
                          <m:r>
                            <a:rPr kumimoji="1" lang="en-US" altLang="zh-TW" sz="2000" b="0" i="1" smtClean="0">
                              <a:latin typeface="Cambria Math" panose="02040503050406030204" pitchFamily="18" charset="0"/>
                              <a:ea typeface="Cambria Math" panose="02040503050406030204" pitchFamily="18" charset="0"/>
                            </a:rPr>
                            <m:t>𝐷</m:t>
                          </m:r>
                        </m:sub>
                      </m:sSub>
                      <m:r>
                        <a:rPr kumimoji="1" lang="en-US" altLang="zh-TW" sz="2000" b="0" i="1" smtClean="0">
                          <a:latin typeface="Cambria Math" panose="02040503050406030204" pitchFamily="18" charset="0"/>
                          <a:ea typeface="Cambria Math" panose="02040503050406030204" pitchFamily="18" charset="0"/>
                        </a:rPr>
                        <m:t>~</m:t>
                      </m:r>
                      <m:f>
                        <m:fPr>
                          <m:ctrlPr>
                            <a:rPr kumimoji="1" lang="en-US" altLang="zh-TW" sz="2000" b="0" i="1" smtClean="0">
                              <a:latin typeface="Cambria Math" panose="02040503050406030204" pitchFamily="18" charset="0"/>
                            </a:rPr>
                          </m:ctrlPr>
                        </m:fPr>
                        <m:num>
                          <m:r>
                            <a:rPr lang="en-US" altLang="zh-TW" sz="2000" i="1">
                              <a:latin typeface="Cambria Math" panose="02040503050406030204" pitchFamily="18" charset="0"/>
                            </a:rPr>
                            <m:t>(</m:t>
                          </m:r>
                          <m:r>
                            <a:rPr lang="en-US" altLang="zh-TW" sz="2000" i="1">
                              <a:latin typeface="Cambria Math" panose="02040503050406030204" pitchFamily="18" charset="0"/>
                            </a:rPr>
                            <m:t>𝑉𝑑𝑑</m:t>
                          </m:r>
                          <m:r>
                            <a:rPr lang="en-US" altLang="zh-TW" sz="2000" i="1">
                              <a:latin typeface="Cambria Math" panose="02040503050406030204" pitchFamily="18" charset="0"/>
                            </a:rPr>
                            <m:t>−1.7)</m:t>
                          </m:r>
                        </m:num>
                        <m:den>
                          <m:r>
                            <a:rPr kumimoji="1" lang="en-US" altLang="zh-TW" sz="2000" b="0" i="1" smtClean="0">
                              <a:latin typeface="Cambria Math" panose="02040503050406030204" pitchFamily="18" charset="0"/>
                            </a:rPr>
                            <m:t>𝑅</m:t>
                          </m:r>
                        </m:den>
                      </m:f>
                    </m:oMath>
                  </m:oMathPara>
                </a14:m>
                <a:r>
                  <a:rPr kumimoji="1" lang="en-US" altLang="zh-TW" sz="2000" b="0" dirty="0"/>
                  <a:t/>
                </a:r>
                <a:br>
                  <a:rPr kumimoji="1" lang="en-US" altLang="zh-TW" sz="2000" b="0" dirty="0"/>
                </a:br>
                <a14:m>
                  <m:oMath xmlns:m="http://schemas.openxmlformats.org/officeDocument/2006/math">
                    <m:r>
                      <a:rPr kumimoji="1" lang="en-US" altLang="zh-TW" sz="2000" b="0" i="1" smtClean="0">
                        <a:latin typeface="Cambria Math" panose="02040503050406030204" pitchFamily="18" charset="0"/>
                      </a:rPr>
                      <m:t>=</m:t>
                    </m:r>
                    <m:f>
                      <m:fPr>
                        <m:ctrlPr>
                          <a:rPr lang="en-US" altLang="zh-TW" sz="2000" i="1">
                            <a:solidFill>
                              <a:srgbClr val="000000"/>
                            </a:solidFill>
                            <a:latin typeface="Cambria Math" panose="02040503050406030204" pitchFamily="18" charset="0"/>
                          </a:rPr>
                        </m:ctrlPr>
                      </m:fPr>
                      <m:num>
                        <m:r>
                          <a:rPr lang="en-US" altLang="zh-TW" sz="2000" i="1">
                            <a:solidFill>
                              <a:srgbClr val="000000"/>
                            </a:solidFill>
                            <a:latin typeface="Cambria Math" panose="02040503050406030204" pitchFamily="18" charset="0"/>
                          </a:rPr>
                          <m:t>(</m:t>
                        </m:r>
                        <m:r>
                          <a:rPr lang="en-US" altLang="zh-TW" sz="2000" b="0" i="1" smtClean="0">
                            <a:solidFill>
                              <a:srgbClr val="000000"/>
                            </a:solidFill>
                            <a:latin typeface="Cambria Math" panose="02040503050406030204" pitchFamily="18" charset="0"/>
                          </a:rPr>
                          <m:t>3.3</m:t>
                        </m:r>
                        <m:r>
                          <a:rPr lang="en-US" altLang="zh-TW" sz="2000" i="1">
                            <a:solidFill>
                              <a:srgbClr val="000000"/>
                            </a:solidFill>
                            <a:latin typeface="Cambria Math" panose="02040503050406030204" pitchFamily="18" charset="0"/>
                          </a:rPr>
                          <m:t>−1.7)</m:t>
                        </m:r>
                      </m:num>
                      <m:den>
                        <m:r>
                          <a:rPr lang="en-US" altLang="zh-TW" sz="2000" b="0" i="1" smtClean="0">
                            <a:solidFill>
                              <a:srgbClr val="000000"/>
                            </a:solidFill>
                            <a:latin typeface="Cambria Math" panose="02040503050406030204" pitchFamily="18" charset="0"/>
                          </a:rPr>
                          <m:t>100</m:t>
                        </m:r>
                      </m:den>
                    </m:f>
                    <m:r>
                      <a:rPr lang="en-US" altLang="zh-TW" sz="2000" i="1" smtClean="0">
                        <a:solidFill>
                          <a:srgbClr val="000000"/>
                        </a:solidFill>
                        <a:latin typeface="Cambria Math" panose="02040503050406030204" pitchFamily="18" charset="0"/>
                        <a:ea typeface="Cambria Math" panose="02040503050406030204" pitchFamily="18" charset="0"/>
                      </a:rPr>
                      <m:t>=</m:t>
                    </m:r>
                  </m:oMath>
                </a14:m>
                <a:r>
                  <a:rPr kumimoji="1" lang="en-US" altLang="zh-TW" sz="2000" dirty="0"/>
                  <a:t>1.6mA</a:t>
                </a:r>
                <a:endParaRPr kumimoji="1" lang="zh-TW" altLang="en-US" sz="2000" dirty="0"/>
              </a:p>
            </p:txBody>
          </p:sp>
        </mc:Choice>
        <mc:Fallback xmlns="">
          <p:sp>
            <p:nvSpPr>
              <p:cNvPr id="8" name="文字方塊 7">
                <a:extLst>
                  <a:ext uri="{FF2B5EF4-FFF2-40B4-BE49-F238E27FC236}">
                    <a16:creationId xmlns:a16="http://schemas.microsoft.com/office/drawing/2014/main" xmlns="" xmlns:a14="http://schemas.microsoft.com/office/drawing/2010/main" id="{BF8E4E66-2CC7-6B4C-9EA9-798245EBC032}"/>
                  </a:ext>
                </a:extLst>
              </p:cNvPr>
              <p:cNvSpPr txBox="1">
                <a:spLocks noRot="1" noChangeAspect="1" noMove="1" noResize="1" noEditPoints="1" noAdjustHandles="1" noChangeArrowheads="1" noChangeShapeType="1" noTextEdit="1"/>
              </p:cNvSpPr>
              <p:nvPr/>
            </p:nvSpPr>
            <p:spPr>
              <a:xfrm>
                <a:off x="99008" y="3474232"/>
                <a:ext cx="2254848" cy="1127425"/>
              </a:xfrm>
              <a:prstGeom prst="rect">
                <a:avLst/>
              </a:prstGeom>
              <a:blipFill>
                <a:blip r:embed="rId4"/>
                <a:stretch>
                  <a:fillRect r="-1685" b="-337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53730688"/>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11602C2-0A90-0547-95E2-28700DB0FF9A}"/>
              </a:ext>
            </a:extLst>
          </p:cNvPr>
          <p:cNvSpPr>
            <a:spLocks noGrp="1"/>
          </p:cNvSpPr>
          <p:nvPr>
            <p:ph type="title"/>
          </p:nvPr>
        </p:nvSpPr>
        <p:spPr/>
        <p:txBody>
          <a:bodyPr/>
          <a:lstStyle/>
          <a:p>
            <a:r>
              <a:rPr kumimoji="1" lang="en-US" altLang="zh-TW" dirty="0"/>
              <a:t>LED driver circuit</a:t>
            </a:r>
            <a:endParaRPr kumimoji="1" lang="zh-TW" altLang="en-US" dirty="0"/>
          </a:p>
        </p:txBody>
      </p:sp>
      <p:sp>
        <p:nvSpPr>
          <p:cNvPr id="3" name="內容版面配置區 2">
            <a:extLst>
              <a:ext uri="{FF2B5EF4-FFF2-40B4-BE49-F238E27FC236}">
                <a16:creationId xmlns="" xmlns:a16="http://schemas.microsoft.com/office/drawing/2014/main" id="{CE0BA3A7-DBE9-7B4E-93A9-E20AE80AC2EF}"/>
              </a:ext>
            </a:extLst>
          </p:cNvPr>
          <p:cNvSpPr>
            <a:spLocks noGrp="1"/>
          </p:cNvSpPr>
          <p:nvPr>
            <p:ph idx="1"/>
          </p:nvPr>
        </p:nvSpPr>
        <p:spPr/>
        <p:txBody>
          <a:bodyPr/>
          <a:lstStyle/>
          <a:p>
            <a:r>
              <a:rPr lang="en-US" altLang="zh-TW" dirty="0"/>
              <a:t>The </a:t>
            </a:r>
            <a:r>
              <a:rPr lang="en-US" altLang="zh-TW" dirty="0">
                <a:solidFill>
                  <a:srgbClr val="0033CC"/>
                </a:solidFill>
              </a:rPr>
              <a:t>BJT transistor </a:t>
            </a:r>
            <a:r>
              <a:rPr lang="en-US" altLang="zh-TW" dirty="0"/>
              <a:t>represents a part of the buffer. </a:t>
            </a:r>
            <a:endParaRPr kumimoji="1" lang="zh-TW" altLang="en-US" dirty="0"/>
          </a:p>
        </p:txBody>
      </p:sp>
      <p:sp>
        <p:nvSpPr>
          <p:cNvPr id="4" name="投影片編號版面配置區 3">
            <a:extLst>
              <a:ext uri="{FF2B5EF4-FFF2-40B4-BE49-F238E27FC236}">
                <a16:creationId xmlns="" xmlns:a16="http://schemas.microsoft.com/office/drawing/2014/main" id="{C7102FB7-AEE5-AF4C-A5F3-22113F1AF635}"/>
              </a:ext>
            </a:extLst>
          </p:cNvPr>
          <p:cNvSpPr>
            <a:spLocks noGrp="1"/>
          </p:cNvSpPr>
          <p:nvPr>
            <p:ph type="sldNum" sz="quarter" idx="12"/>
          </p:nvPr>
        </p:nvSpPr>
        <p:spPr/>
        <p:txBody>
          <a:bodyPr/>
          <a:lstStyle/>
          <a:p>
            <a:fld id="{B6E0B0A6-70CB-4CB1-BAEB-8949881E3F44}" type="slidenum">
              <a:rPr lang="en-US" altLang="zh-TW" smtClean="0"/>
              <a:pPr/>
              <a:t>12</a:t>
            </a:fld>
            <a:endParaRPr lang="en-US" altLang="zh-TW"/>
          </a:p>
        </p:txBody>
      </p:sp>
      <p:pic>
        <p:nvPicPr>
          <p:cNvPr id="5" name="圖片 4">
            <a:extLst>
              <a:ext uri="{FF2B5EF4-FFF2-40B4-BE49-F238E27FC236}">
                <a16:creationId xmlns="" xmlns:a16="http://schemas.microsoft.com/office/drawing/2014/main" id="{8AEAC0B3-581C-9E49-9636-16914DD8779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08944" y="2426881"/>
            <a:ext cx="7126111" cy="3848100"/>
          </a:xfrm>
          <a:prstGeom prst="rect">
            <a:avLst/>
          </a:prstGeom>
        </p:spPr>
      </p:pic>
      <p:sp>
        <p:nvSpPr>
          <p:cNvPr id="7" name="矩形 6">
            <a:extLst>
              <a:ext uri="{FF2B5EF4-FFF2-40B4-BE49-F238E27FC236}">
                <a16:creationId xmlns="" xmlns:a16="http://schemas.microsoft.com/office/drawing/2014/main" id="{62CC83BA-D73A-1742-9901-EBFE074A37D2}"/>
              </a:ext>
            </a:extLst>
          </p:cNvPr>
          <p:cNvSpPr/>
          <p:nvPr/>
        </p:nvSpPr>
        <p:spPr>
          <a:xfrm>
            <a:off x="5088040" y="6247884"/>
            <a:ext cx="3642985" cy="369332"/>
          </a:xfrm>
          <a:prstGeom prst="rect">
            <a:avLst/>
          </a:prstGeom>
        </p:spPr>
        <p:txBody>
          <a:bodyPr wrap="none">
            <a:spAutoFit/>
          </a:bodyPr>
          <a:lstStyle/>
          <a:p>
            <a:r>
              <a:rPr lang="en-US" altLang="zh-TW" dirty="0"/>
              <a:t>BJT sourcing current to LED load </a:t>
            </a:r>
            <a:endParaRPr lang="zh-TW" altLang="en-US" dirty="0"/>
          </a:p>
        </p:txBody>
      </p:sp>
      <p:sp>
        <p:nvSpPr>
          <p:cNvPr id="8" name="矩形 7">
            <a:extLst>
              <a:ext uri="{FF2B5EF4-FFF2-40B4-BE49-F238E27FC236}">
                <a16:creationId xmlns="" xmlns:a16="http://schemas.microsoft.com/office/drawing/2014/main" id="{EEC482DF-B509-3343-9F0A-4BF648E95EA6}"/>
              </a:ext>
            </a:extLst>
          </p:cNvPr>
          <p:cNvSpPr/>
          <p:nvPr/>
        </p:nvSpPr>
        <p:spPr>
          <a:xfrm>
            <a:off x="989331" y="6247884"/>
            <a:ext cx="3758401" cy="369332"/>
          </a:xfrm>
          <a:prstGeom prst="rect">
            <a:avLst/>
          </a:prstGeom>
        </p:spPr>
        <p:txBody>
          <a:bodyPr wrap="none">
            <a:spAutoFit/>
          </a:bodyPr>
          <a:lstStyle/>
          <a:p>
            <a:r>
              <a:rPr lang="en-US" altLang="zh-TW" dirty="0"/>
              <a:t>BJT sinking current from LED load </a:t>
            </a:r>
            <a:endParaRPr lang="zh-TW" altLang="en-US" dirty="0"/>
          </a:p>
        </p:txBody>
      </p:sp>
    </p:spTree>
    <p:extLst>
      <p:ext uri="{BB962C8B-B14F-4D97-AF65-F5344CB8AC3E}">
        <p14:creationId xmlns:p14="http://schemas.microsoft.com/office/powerpoint/2010/main" val="577368498"/>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r>
            <a:br>
              <a:rPr lang="zh-TW" altLang="en-US" dirty="0" smtClean="0"/>
            </a:br>
            <a:r>
              <a:rPr lang="en-US" altLang="zh-TW" dirty="0" smtClean="0"/>
              <a:t>Tri-color LED </a:t>
            </a:r>
            <a:endParaRPr lang="zh-TW" altLang="en-US" dirty="0"/>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13</a:t>
            </a:fld>
            <a:endParaRPr lang="en-US" altLang="zh-TW"/>
          </a:p>
        </p:txBody>
      </p:sp>
      <p:pic>
        <p:nvPicPr>
          <p:cNvPr id="1026" name="Picture 2"/>
          <p:cNvPicPr>
            <a:picLocks noChangeAspect="1" noChangeArrowheads="1"/>
          </p:cNvPicPr>
          <p:nvPr/>
        </p:nvPicPr>
        <p:blipFill>
          <a:blip r:embed="rId2"/>
          <a:srcRect/>
          <a:stretch>
            <a:fillRect/>
          </a:stretch>
        </p:blipFill>
        <p:spPr bwMode="auto">
          <a:xfrm>
            <a:off x="71406" y="3954528"/>
            <a:ext cx="8929718" cy="13318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42876" y="1860865"/>
            <a:ext cx="8929718" cy="1782449"/>
          </a:xfrm>
          <a:prstGeom prst="rect">
            <a:avLst/>
          </a:prstGeom>
          <a:noFill/>
          <a:ln w="9525">
            <a:noFill/>
            <a:miter lim="800000"/>
            <a:headEnd/>
            <a:tailEnd/>
          </a:ln>
          <a:effectLst/>
        </p:spPr>
      </p:pic>
      <p:sp>
        <p:nvSpPr>
          <p:cNvPr id="7" name="文字方塊 6"/>
          <p:cNvSpPr txBox="1"/>
          <p:nvPr/>
        </p:nvSpPr>
        <p:spPr>
          <a:xfrm>
            <a:off x="785786" y="5500702"/>
            <a:ext cx="7643866" cy="369332"/>
          </a:xfrm>
          <a:prstGeom prst="rect">
            <a:avLst/>
          </a:prstGeom>
          <a:noFill/>
        </p:spPr>
        <p:txBody>
          <a:bodyPr wrap="square" rtlCol="0">
            <a:spAutoFit/>
          </a:bodyPr>
          <a:lstStyle/>
          <a:p>
            <a:r>
              <a:rPr lang="en-US" altLang="zh-TW" dirty="0" smtClean="0"/>
              <a:t>Common anode tri-color LED. Gate output sinking current from LED load.   </a:t>
            </a:r>
            <a:endParaRPr lang="zh-TW" altLang="en-US" dirty="0"/>
          </a:p>
        </p:txBody>
      </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B45AA05A-779C-9C45-821F-1ADCEF74A619}"/>
              </a:ext>
            </a:extLst>
          </p:cNvPr>
          <p:cNvSpPr>
            <a:spLocks noGrp="1"/>
          </p:cNvSpPr>
          <p:nvPr>
            <p:ph type="title"/>
          </p:nvPr>
        </p:nvSpPr>
        <p:spPr/>
        <p:txBody>
          <a:bodyPr/>
          <a:lstStyle/>
          <a:p>
            <a:r>
              <a:rPr kumimoji="1" lang="en-US" altLang="zh-TW" dirty="0"/>
              <a:t>Switches as inputs</a:t>
            </a:r>
            <a:endParaRPr kumimoji="1" lang="zh-TW" altLang="en-US" dirty="0"/>
          </a:p>
        </p:txBody>
      </p:sp>
      <p:sp>
        <p:nvSpPr>
          <p:cNvPr id="4" name="投影片編號版面配置區 3">
            <a:extLst>
              <a:ext uri="{FF2B5EF4-FFF2-40B4-BE49-F238E27FC236}">
                <a16:creationId xmlns="" xmlns:a16="http://schemas.microsoft.com/office/drawing/2014/main" id="{EEE80418-D268-7044-A76C-36DFB3EE122D}"/>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800" smtClean="0">
                <a:solidFill>
                  <a:srgbClr val="888888"/>
                </a:solidFill>
                <a:latin typeface="Calibri"/>
                <a:ea typeface="Calibri"/>
                <a:cs typeface="Calibri"/>
                <a:sym typeface="Calibri"/>
              </a:rPr>
              <a:pPr marL="0" marR="0" lvl="0" indent="0" algn="r" rtl="0">
                <a:spcBef>
                  <a:spcPts val="0"/>
                </a:spcBef>
                <a:buSzPct val="25000"/>
                <a:buNone/>
              </a:pPr>
              <a:t>14</a:t>
            </a:fld>
            <a:endParaRPr lang="en-US" sz="1800">
              <a:solidFill>
                <a:srgbClr val="888888"/>
              </a:solidFill>
              <a:latin typeface="Calibri"/>
              <a:ea typeface="Calibri"/>
              <a:cs typeface="Calibri"/>
              <a:sym typeface="Calibri"/>
            </a:endParaRPr>
          </a:p>
        </p:txBody>
      </p:sp>
      <p:pic>
        <p:nvPicPr>
          <p:cNvPr id="11" name="圖片 10">
            <a:extLst>
              <a:ext uri="{FF2B5EF4-FFF2-40B4-BE49-F238E27FC236}">
                <a16:creationId xmlns="" xmlns:a16="http://schemas.microsoft.com/office/drawing/2014/main" id="{6DF24447-7E94-124C-A570-2449C36BCAA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76845" y="2863708"/>
            <a:ext cx="3060340" cy="2142238"/>
          </a:xfrm>
          <a:prstGeom prst="rect">
            <a:avLst/>
          </a:prstGeom>
        </p:spPr>
      </p:pic>
      <p:pic>
        <p:nvPicPr>
          <p:cNvPr id="13" name="圖片 12">
            <a:extLst>
              <a:ext uri="{FF2B5EF4-FFF2-40B4-BE49-F238E27FC236}">
                <a16:creationId xmlns="" xmlns:a16="http://schemas.microsoft.com/office/drawing/2014/main" id="{0233FDF8-AC6D-904D-9132-59B85A58C1A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47174" y="2624650"/>
            <a:ext cx="2874309" cy="2291463"/>
          </a:xfrm>
          <a:prstGeom prst="rect">
            <a:avLst/>
          </a:prstGeom>
        </p:spPr>
      </p:pic>
      <p:sp>
        <p:nvSpPr>
          <p:cNvPr id="14" name="矩形 13">
            <a:extLst>
              <a:ext uri="{FF2B5EF4-FFF2-40B4-BE49-F238E27FC236}">
                <a16:creationId xmlns="" xmlns:a16="http://schemas.microsoft.com/office/drawing/2014/main" id="{F17FD8E6-A70C-4049-9339-8255A78F46FA}"/>
              </a:ext>
            </a:extLst>
          </p:cNvPr>
          <p:cNvSpPr/>
          <p:nvPr/>
        </p:nvSpPr>
        <p:spPr>
          <a:xfrm>
            <a:off x="122915" y="6075582"/>
            <a:ext cx="5908274" cy="646331"/>
          </a:xfrm>
          <a:prstGeom prst="rect">
            <a:avLst/>
          </a:prstGeom>
        </p:spPr>
        <p:txBody>
          <a:bodyPr wrap="square">
            <a:spAutoFit/>
          </a:bodyPr>
          <a:lstStyle/>
          <a:p>
            <a:pPr marL="12700" marR="5080" lvl="0">
              <a:spcBef>
                <a:spcPts val="0"/>
              </a:spcBef>
              <a:buSzPct val="25000"/>
            </a:pPr>
            <a:r>
              <a:rPr lang="en-US" altLang="zh-TW" i="1" dirty="0">
                <a:solidFill>
                  <a:schemeClr val="dk1"/>
                </a:solidFill>
                <a:latin typeface="Calibri"/>
                <a:ea typeface="Calibri"/>
                <a:cs typeface="Calibri"/>
                <a:sym typeface="Calibri"/>
              </a:rPr>
              <a:t>Note: the diagrams show a logic buffer, which can in each case be a microcontroller/</a:t>
            </a:r>
            <a:r>
              <a:rPr lang="en-US" altLang="zh-TW" i="1" dirty="0" err="1">
                <a:solidFill>
                  <a:schemeClr val="dk1"/>
                </a:solidFill>
                <a:latin typeface="Calibri"/>
                <a:ea typeface="Calibri"/>
                <a:cs typeface="Calibri"/>
                <a:sym typeface="Calibri"/>
              </a:rPr>
              <a:t>mbed</a:t>
            </a:r>
            <a:r>
              <a:rPr lang="en-US" altLang="zh-TW" i="1" dirty="0">
                <a:solidFill>
                  <a:schemeClr val="dk1"/>
                </a:solidFill>
                <a:latin typeface="Calibri"/>
                <a:ea typeface="Calibri"/>
                <a:cs typeface="Calibri"/>
                <a:sym typeface="Calibri"/>
              </a:rPr>
              <a:t> input.</a:t>
            </a:r>
          </a:p>
        </p:txBody>
      </p:sp>
      <p:sp>
        <p:nvSpPr>
          <p:cNvPr id="15" name="矩形 14">
            <a:extLst>
              <a:ext uri="{FF2B5EF4-FFF2-40B4-BE49-F238E27FC236}">
                <a16:creationId xmlns="" xmlns:a16="http://schemas.microsoft.com/office/drawing/2014/main" id="{F55A5D36-E4FC-C14C-9727-D9BFB6B6EF4C}"/>
              </a:ext>
            </a:extLst>
          </p:cNvPr>
          <p:cNvSpPr/>
          <p:nvPr/>
        </p:nvSpPr>
        <p:spPr>
          <a:xfrm>
            <a:off x="112707" y="5030422"/>
            <a:ext cx="2806721" cy="646331"/>
          </a:xfrm>
          <a:prstGeom prst="rect">
            <a:avLst/>
          </a:prstGeom>
        </p:spPr>
        <p:txBody>
          <a:bodyPr wrap="square">
            <a:spAutoFit/>
          </a:bodyPr>
          <a:lstStyle/>
          <a:p>
            <a:r>
              <a:rPr lang="en-US" altLang="zh-TW" dirty="0"/>
              <a:t>Single-pole double-throw (SPDT) connection.</a:t>
            </a:r>
          </a:p>
        </p:txBody>
      </p:sp>
      <p:sp>
        <p:nvSpPr>
          <p:cNvPr id="16" name="矩形 15">
            <a:extLst>
              <a:ext uri="{FF2B5EF4-FFF2-40B4-BE49-F238E27FC236}">
                <a16:creationId xmlns="" xmlns:a16="http://schemas.microsoft.com/office/drawing/2014/main" id="{81CABFE8-BD80-D947-B9A5-4C51406CACAA}"/>
              </a:ext>
            </a:extLst>
          </p:cNvPr>
          <p:cNvSpPr/>
          <p:nvPr/>
        </p:nvSpPr>
        <p:spPr>
          <a:xfrm>
            <a:off x="3047177" y="5005947"/>
            <a:ext cx="2984012" cy="646331"/>
          </a:xfrm>
          <a:prstGeom prst="rect">
            <a:avLst/>
          </a:prstGeom>
        </p:spPr>
        <p:txBody>
          <a:bodyPr wrap="square">
            <a:spAutoFit/>
          </a:bodyPr>
          <a:lstStyle/>
          <a:p>
            <a:r>
              <a:rPr lang="en-US" altLang="zh-TW" dirty="0"/>
              <a:t>Single-pole single-throw (SPST) with </a:t>
            </a:r>
            <a:r>
              <a:rPr lang="en-US" altLang="zh-TW" dirty="0">
                <a:solidFill>
                  <a:srgbClr val="C00000"/>
                </a:solidFill>
              </a:rPr>
              <a:t>pull-up</a:t>
            </a:r>
            <a:r>
              <a:rPr lang="en-US" altLang="zh-TW" dirty="0"/>
              <a:t> resistor.</a:t>
            </a:r>
          </a:p>
        </p:txBody>
      </p:sp>
      <p:pic>
        <p:nvPicPr>
          <p:cNvPr id="20" name="內容版面配置區 19">
            <a:extLst>
              <a:ext uri="{FF2B5EF4-FFF2-40B4-BE49-F238E27FC236}">
                <a16:creationId xmlns="" xmlns:a16="http://schemas.microsoft.com/office/drawing/2014/main" id="{C89EC12F-2237-E543-947C-DB2E03B68558}"/>
              </a:ext>
            </a:extLst>
          </p:cNvPr>
          <p:cNvPicPr>
            <a:picLocks noGrp="1" noChangeAspect="1"/>
          </p:cNvPicPr>
          <p:nvPr>
            <p:ph idx="1"/>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608" y="3241643"/>
            <a:ext cx="3053601" cy="1764303"/>
          </a:xfrm>
        </p:spPr>
      </p:pic>
      <p:sp>
        <p:nvSpPr>
          <p:cNvPr id="21" name="矩形 20">
            <a:extLst>
              <a:ext uri="{FF2B5EF4-FFF2-40B4-BE49-F238E27FC236}">
                <a16:creationId xmlns="" xmlns:a16="http://schemas.microsoft.com/office/drawing/2014/main" id="{9252A260-D967-6B47-BADE-896F29859A4F}"/>
              </a:ext>
            </a:extLst>
          </p:cNvPr>
          <p:cNvSpPr/>
          <p:nvPr/>
        </p:nvSpPr>
        <p:spPr>
          <a:xfrm>
            <a:off x="6408602" y="5005946"/>
            <a:ext cx="2612882" cy="646331"/>
          </a:xfrm>
          <a:prstGeom prst="rect">
            <a:avLst/>
          </a:prstGeom>
        </p:spPr>
        <p:txBody>
          <a:bodyPr wrap="square">
            <a:spAutoFit/>
          </a:bodyPr>
          <a:lstStyle/>
          <a:p>
            <a:r>
              <a:rPr lang="en-US" altLang="zh-TW" dirty="0"/>
              <a:t>SPST with </a:t>
            </a:r>
            <a:r>
              <a:rPr lang="en-US" altLang="zh-TW" dirty="0">
                <a:solidFill>
                  <a:srgbClr val="C00000"/>
                </a:solidFill>
              </a:rPr>
              <a:t>pull-down</a:t>
            </a:r>
            <a:r>
              <a:rPr lang="en-US" altLang="zh-TW" dirty="0"/>
              <a:t> resistor</a:t>
            </a:r>
          </a:p>
        </p:txBody>
      </p:sp>
      <p:sp>
        <p:nvSpPr>
          <p:cNvPr id="22" name="內容版面配置區 2">
            <a:extLst>
              <a:ext uri="{FF2B5EF4-FFF2-40B4-BE49-F238E27FC236}">
                <a16:creationId xmlns="" xmlns:a16="http://schemas.microsoft.com/office/drawing/2014/main" id="{3547FAC6-E951-A544-94E1-B061BAF1E11C}"/>
              </a:ext>
            </a:extLst>
          </p:cNvPr>
          <p:cNvSpPr txBox="1">
            <a:spLocks/>
          </p:cNvSpPr>
          <p:nvPr/>
        </p:nvSpPr>
        <p:spPr bwMode="auto">
          <a:xfrm>
            <a:off x="457200" y="1719263"/>
            <a:ext cx="8229600"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r>
              <a:rPr lang="en-US" altLang="zh-TW" sz="3200" dirty="0">
                <a:solidFill>
                  <a:schemeClr val="dk1"/>
                </a:solidFill>
                <a:ea typeface="Arial"/>
                <a:cs typeface="Arial"/>
                <a:sym typeface="Arial"/>
              </a:rPr>
              <a:t>We can use </a:t>
            </a:r>
            <a:r>
              <a:rPr lang="en-US" altLang="zh-TW" sz="3200" dirty="0">
                <a:solidFill>
                  <a:srgbClr val="0033CC"/>
                </a:solidFill>
                <a:ea typeface="Arial"/>
                <a:cs typeface="Arial"/>
                <a:sym typeface="Arial"/>
              </a:rPr>
              <a:t>electromechanical switches </a:t>
            </a:r>
            <a:r>
              <a:rPr lang="en-US" altLang="zh-TW" sz="3200" dirty="0">
                <a:solidFill>
                  <a:schemeClr val="dk1"/>
                </a:solidFill>
                <a:ea typeface="Arial"/>
                <a:cs typeface="Arial"/>
                <a:sym typeface="Arial"/>
              </a:rPr>
              <a:t>to input logic levels:</a:t>
            </a:r>
            <a:endParaRPr lang="zh-TW" altLang="en-US" kern="0" dirty="0"/>
          </a:p>
        </p:txBody>
      </p:sp>
      <p:sp>
        <p:nvSpPr>
          <p:cNvPr id="12" name="文字方塊 11"/>
          <p:cNvSpPr txBox="1"/>
          <p:nvPr/>
        </p:nvSpPr>
        <p:spPr>
          <a:xfrm>
            <a:off x="1071538" y="5643578"/>
            <a:ext cx="466794" cy="369332"/>
          </a:xfrm>
          <a:prstGeom prst="rect">
            <a:avLst/>
          </a:prstGeom>
          <a:noFill/>
        </p:spPr>
        <p:txBody>
          <a:bodyPr wrap="none" rtlCol="0">
            <a:spAutoFit/>
          </a:bodyPr>
          <a:lstStyle/>
          <a:p>
            <a:r>
              <a:rPr lang="en-US" altLang="zh-TW" dirty="0" smtClean="0">
                <a:solidFill>
                  <a:srgbClr val="0000CC"/>
                </a:solidFill>
              </a:rPr>
              <a:t>(a)</a:t>
            </a:r>
            <a:endParaRPr lang="zh-TW" altLang="en-US" dirty="0">
              <a:solidFill>
                <a:srgbClr val="0000CC"/>
              </a:solidFill>
            </a:endParaRPr>
          </a:p>
        </p:txBody>
      </p:sp>
      <p:sp>
        <p:nvSpPr>
          <p:cNvPr id="17" name="文字方塊 16"/>
          <p:cNvSpPr txBox="1"/>
          <p:nvPr/>
        </p:nvSpPr>
        <p:spPr>
          <a:xfrm>
            <a:off x="4319520" y="5643578"/>
            <a:ext cx="466794" cy="369332"/>
          </a:xfrm>
          <a:prstGeom prst="rect">
            <a:avLst/>
          </a:prstGeom>
          <a:noFill/>
        </p:spPr>
        <p:txBody>
          <a:bodyPr wrap="none" rtlCol="0">
            <a:spAutoFit/>
          </a:bodyPr>
          <a:lstStyle/>
          <a:p>
            <a:r>
              <a:rPr lang="en-US" altLang="zh-TW" dirty="0" smtClean="0">
                <a:solidFill>
                  <a:srgbClr val="0000CC"/>
                </a:solidFill>
              </a:rPr>
              <a:t>(b)</a:t>
            </a:r>
            <a:endParaRPr lang="zh-TW" altLang="en-US" dirty="0">
              <a:solidFill>
                <a:srgbClr val="0000CC"/>
              </a:solidFill>
            </a:endParaRPr>
          </a:p>
        </p:txBody>
      </p:sp>
      <p:sp>
        <p:nvSpPr>
          <p:cNvPr id="18" name="文字方塊 17"/>
          <p:cNvSpPr txBox="1"/>
          <p:nvPr/>
        </p:nvSpPr>
        <p:spPr>
          <a:xfrm>
            <a:off x="7319916" y="5643578"/>
            <a:ext cx="466794" cy="369332"/>
          </a:xfrm>
          <a:prstGeom prst="rect">
            <a:avLst/>
          </a:prstGeom>
          <a:noFill/>
        </p:spPr>
        <p:txBody>
          <a:bodyPr wrap="none" rtlCol="0">
            <a:spAutoFit/>
          </a:bodyPr>
          <a:lstStyle/>
          <a:p>
            <a:r>
              <a:rPr lang="en-US" altLang="zh-TW" dirty="0" smtClean="0">
                <a:solidFill>
                  <a:srgbClr val="0000CC"/>
                </a:solidFill>
              </a:rPr>
              <a:t>(c)</a:t>
            </a:r>
            <a:endParaRPr lang="zh-TW" altLang="en-US" dirty="0">
              <a:solidFill>
                <a:srgbClr val="0000CC"/>
              </a:solidFill>
            </a:endParaRPr>
          </a:p>
        </p:txBody>
      </p:sp>
    </p:spTree>
    <p:extLst>
      <p:ext uri="{BB962C8B-B14F-4D97-AF65-F5344CB8AC3E}">
        <p14:creationId xmlns:p14="http://schemas.microsoft.com/office/powerpoint/2010/main" val="3332246168"/>
      </p:ext>
    </p:extLst>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B45AA05A-779C-9C45-821F-1ADCEF74A619}"/>
              </a:ext>
            </a:extLst>
          </p:cNvPr>
          <p:cNvSpPr>
            <a:spLocks noGrp="1"/>
          </p:cNvSpPr>
          <p:nvPr>
            <p:ph type="title"/>
          </p:nvPr>
        </p:nvSpPr>
        <p:spPr/>
        <p:txBody>
          <a:bodyPr/>
          <a:lstStyle/>
          <a:p>
            <a:r>
              <a:rPr kumimoji="1" lang="en-US" altLang="zh-TW" dirty="0" smtClean="0"/>
              <a:t>FRDM K66F Switch Inputs</a:t>
            </a:r>
            <a:endParaRPr kumimoji="1" lang="zh-TW" altLang="en-US" dirty="0"/>
          </a:p>
        </p:txBody>
      </p:sp>
      <p:sp>
        <p:nvSpPr>
          <p:cNvPr id="4" name="投影片編號版面配置區 3">
            <a:extLst>
              <a:ext uri="{FF2B5EF4-FFF2-40B4-BE49-F238E27FC236}">
                <a16:creationId xmlns="" xmlns:a16="http://schemas.microsoft.com/office/drawing/2014/main" id="{EEE80418-D268-7044-A76C-36DFB3EE122D}"/>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800" smtClean="0">
                <a:solidFill>
                  <a:srgbClr val="888888"/>
                </a:solidFill>
                <a:latin typeface="Calibri"/>
                <a:ea typeface="Calibri"/>
                <a:cs typeface="Calibri"/>
                <a:sym typeface="Calibri"/>
              </a:rPr>
              <a:pPr marL="0" marR="0" lvl="0" indent="0" algn="r" rtl="0">
                <a:spcBef>
                  <a:spcPts val="0"/>
                </a:spcBef>
                <a:buSzPct val="25000"/>
                <a:buNone/>
              </a:pPr>
              <a:t>15</a:t>
            </a:fld>
            <a:endParaRPr lang="en-US" sz="1800">
              <a:solidFill>
                <a:srgbClr val="888888"/>
              </a:solidFill>
              <a:latin typeface="Calibri"/>
              <a:ea typeface="Calibri"/>
              <a:cs typeface="Calibri"/>
              <a:sym typeface="Calibri"/>
            </a:endParaRPr>
          </a:p>
        </p:txBody>
      </p:sp>
      <p:pic>
        <p:nvPicPr>
          <p:cNvPr id="2050" name="Picture 2"/>
          <p:cNvPicPr>
            <a:picLocks noChangeAspect="1" noChangeArrowheads="1"/>
          </p:cNvPicPr>
          <p:nvPr/>
        </p:nvPicPr>
        <p:blipFill>
          <a:blip r:embed="rId2"/>
          <a:srcRect/>
          <a:stretch>
            <a:fillRect/>
          </a:stretch>
        </p:blipFill>
        <p:spPr bwMode="auto">
          <a:xfrm>
            <a:off x="214282" y="3286124"/>
            <a:ext cx="8929718" cy="231111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7152" y="1822272"/>
            <a:ext cx="9015442" cy="1392414"/>
          </a:xfrm>
          <a:prstGeom prst="rect">
            <a:avLst/>
          </a:prstGeom>
          <a:noFill/>
          <a:ln w="9525">
            <a:noFill/>
            <a:miter lim="800000"/>
            <a:headEnd/>
            <a:tailEnd/>
          </a:ln>
          <a:effectLst/>
        </p:spPr>
      </p:pic>
      <p:cxnSp>
        <p:nvCxnSpPr>
          <p:cNvPr id="7" name="直線接點 6"/>
          <p:cNvCxnSpPr/>
          <p:nvPr/>
        </p:nvCxnSpPr>
        <p:spPr bwMode="auto">
          <a:xfrm>
            <a:off x="2214546" y="6070618"/>
            <a:ext cx="178595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直線接點 8"/>
          <p:cNvCxnSpPr/>
          <p:nvPr/>
        </p:nvCxnSpPr>
        <p:spPr bwMode="auto">
          <a:xfrm rot="5400000">
            <a:off x="3750463" y="6320651"/>
            <a:ext cx="500066"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直線接點 10"/>
          <p:cNvCxnSpPr/>
          <p:nvPr/>
        </p:nvCxnSpPr>
        <p:spPr bwMode="auto">
          <a:xfrm>
            <a:off x="4000496" y="6570684"/>
            <a:ext cx="785818"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直線接點 12"/>
          <p:cNvCxnSpPr/>
          <p:nvPr/>
        </p:nvCxnSpPr>
        <p:spPr bwMode="auto">
          <a:xfrm rot="5400000" flipH="1" flipV="1">
            <a:off x="4536281" y="6320651"/>
            <a:ext cx="500066"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直線接點 14"/>
          <p:cNvCxnSpPr/>
          <p:nvPr/>
        </p:nvCxnSpPr>
        <p:spPr bwMode="auto">
          <a:xfrm>
            <a:off x="4786314" y="6070618"/>
            <a:ext cx="1643074"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6" name="文字方塊 15"/>
          <p:cNvSpPr txBox="1"/>
          <p:nvPr/>
        </p:nvSpPr>
        <p:spPr>
          <a:xfrm>
            <a:off x="2571736" y="5713428"/>
            <a:ext cx="941283" cy="369332"/>
          </a:xfrm>
          <a:prstGeom prst="rect">
            <a:avLst/>
          </a:prstGeom>
          <a:noFill/>
        </p:spPr>
        <p:txBody>
          <a:bodyPr wrap="none" rtlCol="0">
            <a:spAutoFit/>
          </a:bodyPr>
          <a:lstStyle/>
          <a:p>
            <a:r>
              <a:rPr lang="en-US" altLang="zh-TW" dirty="0" smtClean="0"/>
              <a:t>release</a:t>
            </a:r>
            <a:endParaRPr lang="zh-TW" altLang="en-US" dirty="0"/>
          </a:p>
        </p:txBody>
      </p:sp>
      <p:sp>
        <p:nvSpPr>
          <p:cNvPr id="17" name="文字方塊 16"/>
          <p:cNvSpPr txBox="1"/>
          <p:nvPr/>
        </p:nvSpPr>
        <p:spPr>
          <a:xfrm>
            <a:off x="4988039" y="5713428"/>
            <a:ext cx="941283" cy="369332"/>
          </a:xfrm>
          <a:prstGeom prst="rect">
            <a:avLst/>
          </a:prstGeom>
          <a:noFill/>
        </p:spPr>
        <p:txBody>
          <a:bodyPr wrap="none" rtlCol="0">
            <a:spAutoFit/>
          </a:bodyPr>
          <a:lstStyle/>
          <a:p>
            <a:r>
              <a:rPr lang="en-US" altLang="zh-TW" dirty="0" smtClean="0"/>
              <a:t>release</a:t>
            </a:r>
            <a:endParaRPr lang="zh-TW" altLang="en-US" dirty="0"/>
          </a:p>
        </p:txBody>
      </p:sp>
      <p:sp>
        <p:nvSpPr>
          <p:cNvPr id="18" name="文字方塊 17"/>
          <p:cNvSpPr txBox="1"/>
          <p:nvPr/>
        </p:nvSpPr>
        <p:spPr>
          <a:xfrm>
            <a:off x="3923787" y="5713428"/>
            <a:ext cx="1005403" cy="369332"/>
          </a:xfrm>
          <a:prstGeom prst="rect">
            <a:avLst/>
          </a:prstGeom>
          <a:noFill/>
        </p:spPr>
        <p:txBody>
          <a:bodyPr wrap="none" rtlCol="0">
            <a:spAutoFit/>
          </a:bodyPr>
          <a:lstStyle/>
          <a:p>
            <a:r>
              <a:rPr lang="en-US" altLang="zh-TW" dirty="0" smtClean="0"/>
              <a:t>pressed</a:t>
            </a:r>
            <a:endParaRPr lang="zh-TW" altLang="en-US" dirty="0"/>
          </a:p>
        </p:txBody>
      </p:sp>
    </p:spTree>
    <p:extLst>
      <p:ext uri="{BB962C8B-B14F-4D97-AF65-F5344CB8AC3E}">
        <p14:creationId xmlns:p14="http://schemas.microsoft.com/office/powerpoint/2010/main" val="3332246168"/>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81F7931-A61B-BB40-A3A0-FF506836F299}"/>
              </a:ext>
            </a:extLst>
          </p:cNvPr>
          <p:cNvSpPr>
            <a:spLocks noGrp="1"/>
          </p:cNvSpPr>
          <p:nvPr>
            <p:ph type="title"/>
          </p:nvPr>
        </p:nvSpPr>
        <p:spPr/>
        <p:txBody>
          <a:bodyPr/>
          <a:lstStyle/>
          <a:p>
            <a:r>
              <a:rPr lang="en-US" altLang="zh-TW" dirty="0" err="1">
                <a:latin typeface="Consolas" panose="020B0609020204030204" pitchFamily="49" charset="0"/>
                <a:cs typeface="Consolas" panose="020B0609020204030204" pitchFamily="49" charset="0"/>
                <a:sym typeface="Arial"/>
              </a:rPr>
              <a:t>DigitalIn</a:t>
            </a:r>
            <a:endParaRPr lang="zh-TW" altLang="en-US" dirty="0">
              <a:latin typeface="Consolas" panose="020B0609020204030204" pitchFamily="49" charset="0"/>
              <a:cs typeface="Consolas" panose="020B0609020204030204" pitchFamily="49" charset="0"/>
            </a:endParaRPr>
          </a:p>
        </p:txBody>
      </p:sp>
      <p:sp>
        <p:nvSpPr>
          <p:cNvPr id="3" name="內容版面配置區 2">
            <a:extLst>
              <a:ext uri="{FF2B5EF4-FFF2-40B4-BE49-F238E27FC236}">
                <a16:creationId xmlns="" xmlns:a16="http://schemas.microsoft.com/office/drawing/2014/main" id="{356CF951-1FCA-164D-A9DC-A4BF128675E2}"/>
              </a:ext>
            </a:extLst>
          </p:cNvPr>
          <p:cNvSpPr>
            <a:spLocks noGrp="1"/>
          </p:cNvSpPr>
          <p:nvPr>
            <p:ph idx="1"/>
          </p:nvPr>
        </p:nvSpPr>
        <p:spPr/>
        <p:txBody>
          <a:bodyPr/>
          <a:lstStyle/>
          <a:p>
            <a:r>
              <a:rPr lang="en-US" altLang="zh-TW" dirty="0"/>
              <a:t>Note  that  use  of  </a:t>
            </a:r>
            <a:r>
              <a:rPr lang="en-US" altLang="zh-TW" dirty="0" err="1">
                <a:solidFill>
                  <a:srgbClr val="C00000"/>
                </a:solidFill>
              </a:rPr>
              <a:t>DigitalIn</a:t>
            </a:r>
            <a:r>
              <a:rPr lang="en-US" altLang="zh-TW" dirty="0"/>
              <a:t>  enables  by  default  the  </a:t>
            </a:r>
            <a:r>
              <a:rPr lang="en-US" altLang="zh-TW" dirty="0">
                <a:solidFill>
                  <a:srgbClr val="0033CC"/>
                </a:solidFill>
              </a:rPr>
              <a:t>internal  pull-down resistor</a:t>
            </a:r>
            <a:r>
              <a:rPr lang="en-US" altLang="zh-TW" dirty="0"/>
              <a:t>,  i.e.  the  input  circuit  is  configured  as  Figure  (c)  in  previous slide.  This  can  be  disabled,  or  an  </a:t>
            </a:r>
            <a:r>
              <a:rPr lang="en-US" altLang="zh-TW" dirty="0">
                <a:solidFill>
                  <a:srgbClr val="0033CC"/>
                </a:solidFill>
              </a:rPr>
              <a:t>internal  pull-up</a:t>
            </a:r>
            <a:r>
              <a:rPr lang="en-US" altLang="zh-TW" dirty="0"/>
              <a:t>  enabled,  using  the </a:t>
            </a:r>
            <a:r>
              <a:rPr lang="en-US" altLang="zh-TW" dirty="0">
                <a:solidFill>
                  <a:schemeClr val="tx2">
                    <a:lumMod val="60000"/>
                    <a:lumOff val="40000"/>
                  </a:schemeClr>
                </a:solidFill>
              </a:rPr>
              <a:t>mode( ) </a:t>
            </a:r>
            <a:r>
              <a:rPr lang="en-US" altLang="zh-TW" dirty="0"/>
              <a:t>function.</a:t>
            </a:r>
          </a:p>
        </p:txBody>
      </p:sp>
      <p:sp>
        <p:nvSpPr>
          <p:cNvPr id="7" name="投影片編號版面配置區 6">
            <a:extLst>
              <a:ext uri="{FF2B5EF4-FFF2-40B4-BE49-F238E27FC236}">
                <a16:creationId xmlns="" xmlns:a16="http://schemas.microsoft.com/office/drawing/2014/main" id="{2B4283D8-1EB7-1048-A5BC-8C9DA79A96E2}"/>
              </a:ext>
            </a:extLst>
          </p:cNvPr>
          <p:cNvSpPr>
            <a:spLocks noGrp="1"/>
          </p:cNvSpPr>
          <p:nvPr>
            <p:ph type="sldNum" sz="quarter" idx="12"/>
          </p:nvPr>
        </p:nvSpPr>
        <p:spPr/>
        <p:txBody>
          <a:bodyPr/>
          <a:lstStyle/>
          <a:p>
            <a:fld id="{B6E0B0A6-70CB-4CB1-BAEB-8949881E3F44}" type="slidenum">
              <a:rPr lang="en-US" altLang="zh-TW" smtClean="0"/>
              <a:pPr/>
              <a:t>16</a:t>
            </a:fld>
            <a:endParaRPr lang="en-US" altLang="zh-TW"/>
          </a:p>
        </p:txBody>
      </p:sp>
      <p:graphicFrame>
        <p:nvGraphicFramePr>
          <p:cNvPr id="9" name="Shape 209">
            <a:extLst>
              <a:ext uri="{FF2B5EF4-FFF2-40B4-BE49-F238E27FC236}">
                <a16:creationId xmlns="" xmlns:a16="http://schemas.microsoft.com/office/drawing/2014/main" id="{DFDD0E05-5206-EF48-AD58-BC1D0D9BABB5}"/>
              </a:ext>
            </a:extLst>
          </p:cNvPr>
          <p:cNvGraphicFramePr/>
          <p:nvPr>
            <p:extLst>
              <p:ext uri="{D42A27DB-BD31-4B8C-83A1-F6EECF244321}">
                <p14:modId xmlns:p14="http://schemas.microsoft.com/office/powerpoint/2010/main" val="846830437"/>
              </p:ext>
            </p:extLst>
          </p:nvPr>
        </p:nvGraphicFramePr>
        <p:xfrm>
          <a:off x="1061610" y="4644135"/>
          <a:ext cx="6705925" cy="1920240"/>
        </p:xfrm>
        <a:graphic>
          <a:graphicData uri="http://schemas.openxmlformats.org/drawingml/2006/table">
            <a:tbl>
              <a:tblPr firstRow="1" bandRow="1">
                <a:noFill/>
              </a:tblPr>
              <a:tblGrid>
                <a:gridCol w="1935215">
                  <a:extLst>
                    <a:ext uri="{9D8B030D-6E8A-4147-A177-3AD203B41FA5}">
                      <a16:colId xmlns="" xmlns:a16="http://schemas.microsoft.com/office/drawing/2014/main" val="20000"/>
                    </a:ext>
                  </a:extLst>
                </a:gridCol>
                <a:gridCol w="4770710">
                  <a:extLst>
                    <a:ext uri="{9D8B030D-6E8A-4147-A177-3AD203B41FA5}">
                      <a16:colId xmlns="" xmlns:a16="http://schemas.microsoft.com/office/drawing/2014/main" val="20001"/>
                    </a:ext>
                  </a:extLst>
                </a:gridCol>
              </a:tblGrid>
              <a:tr h="243850">
                <a:tc>
                  <a:txBody>
                    <a:bodyPr/>
                    <a:lstStyle/>
                    <a:p>
                      <a:pPr marL="621665" marR="0" lvl="0" indent="-12065" algn="l" rtl="0">
                        <a:lnSpc>
                          <a:spcPct val="100000"/>
                        </a:lnSpc>
                        <a:spcBef>
                          <a:spcPts val="0"/>
                        </a:spcBef>
                        <a:buSzPct val="25000"/>
                        <a:buNone/>
                      </a:pPr>
                      <a:r>
                        <a:rPr lang="en-US" sz="1800" b="1" dirty="0">
                          <a:solidFill>
                            <a:srgbClr val="FFFFFF"/>
                          </a:solidFill>
                          <a:latin typeface="Calibri"/>
                          <a:ea typeface="Calibri"/>
                          <a:cs typeface="Calibri"/>
                          <a:sym typeface="Calibri"/>
                        </a:rPr>
                        <a:t>Functions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F81BC"/>
                    </a:solidFill>
                  </a:tcPr>
                </a:tc>
                <a:tc>
                  <a:txBody>
                    <a:bodyPr/>
                    <a:lstStyle/>
                    <a:p>
                      <a:pPr marL="0" marR="0" lvl="0" indent="0" algn="ctr" rtl="0">
                        <a:lnSpc>
                          <a:spcPct val="100000"/>
                        </a:lnSpc>
                        <a:spcBef>
                          <a:spcPts val="0"/>
                        </a:spcBef>
                        <a:buSzPct val="25000"/>
                        <a:buNone/>
                      </a:pPr>
                      <a:r>
                        <a:rPr lang="en-US" sz="1800" b="1">
                          <a:solidFill>
                            <a:srgbClr val="FFFFFF"/>
                          </a:solidFill>
                          <a:latin typeface="Calibri"/>
                          <a:ea typeface="Calibri"/>
                          <a:cs typeface="Calibri"/>
                          <a:sym typeface="Calibri"/>
                        </a:rPr>
                        <a:t>Usage</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F81BC"/>
                    </a:solidFill>
                  </a:tcPr>
                </a:tc>
                <a:extLst>
                  <a:ext uri="{0D108BD9-81ED-4DB2-BD59-A6C34878D82A}">
                    <a16:rowId xmlns="" xmlns:a16="http://schemas.microsoft.com/office/drawing/2014/main" val="10000"/>
                  </a:ext>
                </a:extLst>
              </a:tr>
              <a:tr h="243850">
                <a:tc>
                  <a:txBody>
                    <a:bodyPr/>
                    <a:lstStyle/>
                    <a:p>
                      <a:pPr marL="62230" marR="0" lvl="0" indent="-11430" algn="l" rtl="0">
                        <a:lnSpc>
                          <a:spcPct val="100000"/>
                        </a:lnSpc>
                        <a:spcBef>
                          <a:spcPts val="0"/>
                        </a:spcBef>
                        <a:buSzPct val="25000"/>
                        <a:buNone/>
                      </a:pPr>
                      <a:r>
                        <a:rPr lang="en-US" sz="1800" b="1" dirty="0" err="1">
                          <a:latin typeface="Calibri"/>
                          <a:ea typeface="Calibri"/>
                          <a:cs typeface="Calibri"/>
                          <a:sym typeface="Calibri"/>
                        </a:rPr>
                        <a:t>DigitalIn</a:t>
                      </a:r>
                      <a:endParaRPr lang="en-US" sz="1800" b="1" dirty="0">
                        <a:latin typeface="Calibri"/>
                        <a:ea typeface="Calibri"/>
                        <a:cs typeface="Calibri"/>
                        <a:sym typeface="Calibri"/>
                      </a:endParaRP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Create a DigitalIn connected to the specified pin</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43850">
                <a:tc>
                  <a:txBody>
                    <a:bodyPr/>
                    <a:lstStyle/>
                    <a:p>
                      <a:pPr marL="62230" marR="0" lvl="0" indent="-11430" algn="l" rtl="0">
                        <a:lnSpc>
                          <a:spcPct val="100000"/>
                        </a:lnSpc>
                        <a:spcBef>
                          <a:spcPts val="0"/>
                        </a:spcBef>
                        <a:buSzPct val="25000"/>
                        <a:buNone/>
                      </a:pPr>
                      <a:r>
                        <a:rPr lang="en-US" sz="1800" b="1">
                          <a:latin typeface="Calibri"/>
                          <a:ea typeface="Calibri"/>
                          <a:cs typeface="Calibri"/>
                          <a:sym typeface="Calibri"/>
                        </a:rPr>
                        <a:t>read</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Read the input, represented as 0 or 1 (int)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87675">
                <a:tc>
                  <a:txBody>
                    <a:bodyPr/>
                    <a:lstStyle/>
                    <a:p>
                      <a:pPr marL="62230" marR="0" lvl="0" indent="-11430" algn="l" rtl="0">
                        <a:lnSpc>
                          <a:spcPct val="100000"/>
                        </a:lnSpc>
                        <a:spcBef>
                          <a:spcPts val="0"/>
                        </a:spcBef>
                        <a:buSzPct val="25000"/>
                        <a:buNone/>
                      </a:pPr>
                      <a:r>
                        <a:rPr lang="en-US" sz="1800" b="1">
                          <a:latin typeface="Calibri"/>
                          <a:ea typeface="Calibri"/>
                          <a:cs typeface="Calibri"/>
                          <a:sym typeface="Calibri"/>
                        </a:rPr>
                        <a:t>mode</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56514" lvl="0" indent="-11430" algn="l" rtl="0">
                        <a:lnSpc>
                          <a:spcPct val="100000"/>
                        </a:lnSpc>
                        <a:spcBef>
                          <a:spcPts val="0"/>
                        </a:spcBef>
                        <a:buSzPct val="25000"/>
                        <a:buNone/>
                      </a:pPr>
                      <a:r>
                        <a:rPr lang="en-US" sz="1800" dirty="0">
                          <a:latin typeface="Calibri"/>
                          <a:ea typeface="Calibri"/>
                          <a:cs typeface="Calibri"/>
                          <a:sym typeface="Calibri"/>
                        </a:rPr>
                        <a:t>Set  the  input  pin  mode,  with  parameter  chosen from: </a:t>
                      </a:r>
                      <a:r>
                        <a:rPr lang="en-US" sz="1800" dirty="0" err="1">
                          <a:solidFill>
                            <a:srgbClr val="0033CC"/>
                          </a:solidFill>
                          <a:latin typeface="Calibri"/>
                          <a:ea typeface="Calibri"/>
                          <a:cs typeface="Calibri"/>
                          <a:sym typeface="Calibri"/>
                        </a:rPr>
                        <a:t>PullUp</a:t>
                      </a:r>
                      <a:r>
                        <a:rPr lang="en-US" sz="1800" dirty="0">
                          <a:latin typeface="Calibri"/>
                          <a:ea typeface="Calibri"/>
                          <a:cs typeface="Calibri"/>
                          <a:sym typeface="Calibri"/>
                        </a:rPr>
                        <a:t>, </a:t>
                      </a:r>
                      <a:r>
                        <a:rPr lang="en-US" sz="1800" dirty="0" err="1">
                          <a:solidFill>
                            <a:srgbClr val="0033CC"/>
                          </a:solidFill>
                          <a:latin typeface="Calibri"/>
                          <a:ea typeface="Calibri"/>
                          <a:cs typeface="Calibri"/>
                          <a:sym typeface="Calibri"/>
                        </a:rPr>
                        <a:t>PullDown</a:t>
                      </a:r>
                      <a:r>
                        <a:rPr lang="en-US" sz="1800" dirty="0">
                          <a:latin typeface="Calibri"/>
                          <a:ea typeface="Calibri"/>
                          <a:cs typeface="Calibri"/>
                          <a:sym typeface="Calibri"/>
                        </a:rPr>
                        <a:t>, </a:t>
                      </a:r>
                      <a:r>
                        <a:rPr lang="en-US" sz="1800" dirty="0" err="1">
                          <a:solidFill>
                            <a:srgbClr val="0033CC"/>
                          </a:solidFill>
                          <a:latin typeface="Calibri"/>
                          <a:ea typeface="Calibri"/>
                          <a:cs typeface="Calibri"/>
                          <a:sym typeface="Calibri"/>
                        </a:rPr>
                        <a:t>PullNone</a:t>
                      </a:r>
                      <a:r>
                        <a:rPr lang="en-US" sz="1800" dirty="0">
                          <a:latin typeface="Calibri"/>
                          <a:ea typeface="Calibri"/>
                          <a:cs typeface="Calibri"/>
                          <a:sym typeface="Calibri"/>
                        </a:rPr>
                        <a:t>, </a:t>
                      </a:r>
                      <a:r>
                        <a:rPr lang="en-US" sz="1800" dirty="0" err="1">
                          <a:solidFill>
                            <a:srgbClr val="0033CC"/>
                          </a:solidFill>
                          <a:latin typeface="Calibri"/>
                          <a:ea typeface="Calibri"/>
                          <a:cs typeface="Calibri"/>
                          <a:sym typeface="Calibri"/>
                        </a:rPr>
                        <a:t>OpenDrain</a:t>
                      </a:r>
                      <a:endParaRPr lang="en-US" sz="1800" dirty="0">
                        <a:solidFill>
                          <a:srgbClr val="0033CC"/>
                        </a:solidFill>
                        <a:latin typeface="Calibri"/>
                        <a:ea typeface="Calibri"/>
                        <a:cs typeface="Calibri"/>
                        <a:sym typeface="Calibri"/>
                      </a:endParaRP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43850">
                <a:tc>
                  <a:txBody>
                    <a:bodyPr/>
                    <a:lstStyle/>
                    <a:p>
                      <a:pPr marL="62230" marR="0" lvl="0" indent="-11430" algn="l" rtl="0">
                        <a:lnSpc>
                          <a:spcPct val="100000"/>
                        </a:lnSpc>
                        <a:spcBef>
                          <a:spcPts val="0"/>
                        </a:spcBef>
                        <a:buSzPct val="25000"/>
                        <a:buNone/>
                      </a:pPr>
                      <a:r>
                        <a:rPr lang="en-US" sz="1800" b="1" dirty="0">
                          <a:latin typeface="Calibri"/>
                          <a:ea typeface="Calibri"/>
                          <a:cs typeface="Calibri"/>
                          <a:sym typeface="Calibri"/>
                        </a:rPr>
                        <a:t>operator </a:t>
                      </a:r>
                      <a:r>
                        <a:rPr lang="en-US" sz="1800" b="1" dirty="0" err="1">
                          <a:latin typeface="Calibri"/>
                          <a:ea typeface="Calibri"/>
                          <a:cs typeface="Calibri"/>
                          <a:sym typeface="Calibri"/>
                        </a:rPr>
                        <a:t>int</a:t>
                      </a:r>
                      <a:r>
                        <a:rPr lang="en-US" sz="1800" b="1" dirty="0">
                          <a:latin typeface="Calibri"/>
                          <a:ea typeface="Calibri"/>
                          <a:cs typeface="Calibri"/>
                          <a:sym typeface="Calibri"/>
                        </a:rPr>
                        <a: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dirty="0">
                          <a:latin typeface="Calibri"/>
                          <a:ea typeface="Calibri"/>
                          <a:cs typeface="Calibri"/>
                          <a:sym typeface="Calibri"/>
                        </a:rPr>
                        <a:t>A shorthand for read()</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247553257"/>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5437127" y="3786190"/>
            <a:ext cx="3349715" cy="2753925"/>
            <a:chOff x="5337085" y="3951674"/>
            <a:chExt cx="3349715" cy="2753925"/>
          </a:xfrm>
        </p:grpSpPr>
        <p:pic>
          <p:nvPicPr>
            <p:cNvPr id="5" name="圖片 4">
              <a:extLst>
                <a:ext uri="{FF2B5EF4-FFF2-40B4-BE49-F238E27FC236}">
                  <a16:creationId xmlns="" xmlns:a16="http://schemas.microsoft.com/office/drawing/2014/main" id="{E989FE95-98E8-C846-A962-580BDB71F458}"/>
                </a:ext>
              </a:extLst>
            </p:cNvPr>
            <p:cNvPicPr>
              <a:picLocks noChangeAspect="1"/>
            </p:cNvPicPr>
            <p:nvPr/>
          </p:nvPicPr>
          <p:blipFill>
            <a:blip r:embed="rId2"/>
            <a:stretch>
              <a:fillRect/>
            </a:stretch>
          </p:blipFill>
          <p:spPr>
            <a:xfrm>
              <a:off x="5337085" y="3951674"/>
              <a:ext cx="3169612" cy="2753925"/>
            </a:xfrm>
            <a:prstGeom prst="rect">
              <a:avLst/>
            </a:prstGeom>
          </p:spPr>
        </p:pic>
        <p:sp>
          <p:nvSpPr>
            <p:cNvPr id="6" name="矩形 5">
              <a:extLst>
                <a:ext uri="{FF2B5EF4-FFF2-40B4-BE49-F238E27FC236}">
                  <a16:creationId xmlns="" xmlns:a16="http://schemas.microsoft.com/office/drawing/2014/main" id="{3D9BA313-D46F-D34B-94C5-3071FB45EAF3}"/>
                </a:ext>
              </a:extLst>
            </p:cNvPr>
            <p:cNvSpPr/>
            <p:nvPr/>
          </p:nvSpPr>
          <p:spPr bwMode="auto">
            <a:xfrm>
              <a:off x="7857365" y="5994285"/>
              <a:ext cx="649332" cy="360040"/>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7" name="矩形 6">
              <a:extLst>
                <a:ext uri="{FF2B5EF4-FFF2-40B4-BE49-F238E27FC236}">
                  <a16:creationId xmlns="" xmlns:a16="http://schemas.microsoft.com/office/drawing/2014/main" id="{88FA7FA9-E70B-BD44-922A-EA73170D4F28}"/>
                </a:ext>
              </a:extLst>
            </p:cNvPr>
            <p:cNvSpPr/>
            <p:nvPr/>
          </p:nvSpPr>
          <p:spPr>
            <a:xfrm>
              <a:off x="8122222" y="5620369"/>
              <a:ext cx="564578" cy="369332"/>
            </a:xfrm>
            <a:prstGeom prst="rect">
              <a:avLst/>
            </a:prstGeom>
          </p:spPr>
          <p:txBody>
            <a:bodyPr wrap="none">
              <a:spAutoFit/>
            </a:bodyPr>
            <a:lstStyle/>
            <a:p>
              <a:r>
                <a:rPr lang="en-US" altLang="zh-TW" dirty="0">
                  <a:solidFill>
                    <a:srgbClr val="FF0000"/>
                  </a:solidFill>
                  <a:latin typeface="Consolas" panose="020B0609020204030204" pitchFamily="49" charset="0"/>
                </a:rPr>
                <a:t>SW2</a:t>
              </a:r>
              <a:endParaRPr lang="zh-TW" altLang="en-US" dirty="0">
                <a:solidFill>
                  <a:srgbClr val="FF0000"/>
                </a:solidFill>
              </a:endParaRPr>
            </a:p>
          </p:txBody>
        </p:sp>
      </p:grpSp>
      <p:sp>
        <p:nvSpPr>
          <p:cNvPr id="2" name="標題 1">
            <a:extLst>
              <a:ext uri="{FF2B5EF4-FFF2-40B4-BE49-F238E27FC236}">
                <a16:creationId xmlns="" xmlns:a16="http://schemas.microsoft.com/office/drawing/2014/main" id="{E46CF11F-4E58-2A45-891E-2CA86EB3E181}"/>
              </a:ext>
            </a:extLst>
          </p:cNvPr>
          <p:cNvSpPr>
            <a:spLocks noGrp="1"/>
          </p:cNvSpPr>
          <p:nvPr>
            <p:ph type="title"/>
          </p:nvPr>
        </p:nvSpPr>
        <p:spPr/>
        <p:txBody>
          <a:bodyPr/>
          <a:lstStyle/>
          <a:p>
            <a:r>
              <a:rPr lang="en-US" altLang="zh-TW" dirty="0"/>
              <a:t>Example of </a:t>
            </a:r>
            <a:r>
              <a:rPr lang="en-US" altLang="zh-TW" dirty="0" err="1"/>
              <a:t>DigitalIn</a:t>
            </a:r>
            <a:endParaRPr kumimoji="1" lang="zh-TW" altLang="en-US" dirty="0"/>
          </a:p>
        </p:txBody>
      </p:sp>
      <p:sp>
        <p:nvSpPr>
          <p:cNvPr id="3" name="內容版面配置區 2">
            <a:extLst>
              <a:ext uri="{FF2B5EF4-FFF2-40B4-BE49-F238E27FC236}">
                <a16:creationId xmlns="" xmlns:a16="http://schemas.microsoft.com/office/drawing/2014/main" id="{4C2A6AB0-D8E5-1E42-9BF3-36F568564EFE}"/>
              </a:ext>
            </a:extLst>
          </p:cNvPr>
          <p:cNvSpPr>
            <a:spLocks noGrp="1"/>
          </p:cNvSpPr>
          <p:nvPr>
            <p:ph idx="1"/>
          </p:nvPr>
        </p:nvSpPr>
        <p:spPr>
          <a:xfrm>
            <a:off x="457200" y="1571612"/>
            <a:ext cx="8229600" cy="5133987"/>
          </a:xfrm>
        </p:spPr>
        <p:txBody>
          <a:bodyPr>
            <a:normAutofit fontScale="40000" lnSpcReduction="20000"/>
          </a:bodyPr>
          <a:lstStyle/>
          <a:p>
            <a:pPr marL="0" indent="0">
              <a:buNone/>
            </a:pPr>
            <a:r>
              <a:rPr lang="en-US" altLang="zh-TW" sz="3200" dirty="0">
                <a:solidFill>
                  <a:srgbClr val="008000"/>
                </a:solidFill>
                <a:latin typeface="Consolas" panose="020B0609020204030204" pitchFamily="49" charset="0"/>
              </a:rPr>
              <a:t>/*Program Example 3.3: Flashes one of two LEDs, depending on the state of a 2-way switch */</a:t>
            </a:r>
            <a:r>
              <a:rPr lang="en-US" altLang="zh-TW" sz="3200" dirty="0">
                <a:latin typeface="Consolas" panose="020B0609020204030204" pitchFamily="49" charset="0"/>
              </a:rPr>
              <a:t> </a:t>
            </a:r>
          </a:p>
          <a:p>
            <a:pPr marL="0" indent="0">
              <a:buNone/>
            </a:pPr>
            <a:r>
              <a:rPr lang="en-US" altLang="zh-TW" sz="3200" dirty="0">
                <a:solidFill>
                  <a:srgbClr val="804000"/>
                </a:solidFill>
                <a:latin typeface="Consolas" panose="020B0609020204030204" pitchFamily="49" charset="0"/>
              </a:rPr>
              <a:t>#include "</a:t>
            </a:r>
            <a:r>
              <a:rPr lang="en-US" altLang="zh-TW" sz="3200" dirty="0" err="1">
                <a:solidFill>
                  <a:srgbClr val="804000"/>
                </a:solidFill>
                <a:latin typeface="Consolas" panose="020B0609020204030204" pitchFamily="49" charset="0"/>
              </a:rPr>
              <a:t>mbed.h</a:t>
            </a:r>
            <a:r>
              <a:rPr lang="en-US" altLang="zh-TW" sz="3200" dirty="0">
                <a:solidFill>
                  <a:srgbClr val="804000"/>
                </a:solidFill>
                <a:latin typeface="Consolas" panose="020B0609020204030204" pitchFamily="49" charset="0"/>
              </a:rPr>
              <a:t>" </a:t>
            </a:r>
          </a:p>
          <a:p>
            <a:pPr marL="0" indent="0">
              <a:buNone/>
            </a:pPr>
            <a:r>
              <a:rPr lang="en-US" altLang="zh-TW" sz="3200" dirty="0" err="1">
                <a:latin typeface="Consolas" panose="020B0609020204030204" pitchFamily="49" charset="0"/>
              </a:rPr>
              <a:t>DigitalOut</a:t>
            </a:r>
            <a:r>
              <a:rPr lang="en-US" altLang="zh-TW" sz="3200" dirty="0">
                <a:latin typeface="Consolas" panose="020B0609020204030204" pitchFamily="49" charset="0"/>
              </a:rPr>
              <a:t> </a:t>
            </a:r>
            <a:r>
              <a:rPr lang="en-US" altLang="zh-TW" sz="3200" dirty="0" err="1">
                <a:latin typeface="Consolas" panose="020B0609020204030204" pitchFamily="49" charset="0"/>
              </a:rPr>
              <a:t>redLED</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LED1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err="1">
                <a:latin typeface="Consolas" panose="020B0609020204030204" pitchFamily="49" charset="0"/>
              </a:rPr>
              <a:t>DigitalOut</a:t>
            </a:r>
            <a:r>
              <a:rPr lang="en-US" altLang="zh-TW" sz="3200" dirty="0">
                <a:latin typeface="Consolas" panose="020B0609020204030204" pitchFamily="49" charset="0"/>
              </a:rPr>
              <a:t> </a:t>
            </a:r>
            <a:r>
              <a:rPr lang="en-US" altLang="zh-TW" sz="3200" dirty="0" err="1">
                <a:latin typeface="Consolas" panose="020B0609020204030204" pitchFamily="49" charset="0"/>
              </a:rPr>
              <a:t>greenLED</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LED2</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err="1">
                <a:latin typeface="Consolas" panose="020B0609020204030204" pitchFamily="49" charset="0"/>
              </a:rPr>
              <a:t>DigitalIn</a:t>
            </a:r>
            <a:r>
              <a:rPr lang="en-US" altLang="zh-TW" sz="3200" dirty="0">
                <a:latin typeface="Consolas" panose="020B0609020204030204" pitchFamily="49" charset="0"/>
              </a:rPr>
              <a:t> Switch</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SW2</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endParaRPr lang="en-US" altLang="zh-TW" sz="3200" dirty="0">
              <a:solidFill>
                <a:srgbClr val="8000FF"/>
              </a:solidFill>
              <a:latin typeface="Consolas" panose="020B0609020204030204" pitchFamily="49" charset="0"/>
            </a:endParaRPr>
          </a:p>
          <a:p>
            <a:pPr marL="0" indent="0">
              <a:buNone/>
            </a:pPr>
            <a:r>
              <a:rPr lang="en-US" altLang="zh-TW" sz="3200" dirty="0" err="1">
                <a:solidFill>
                  <a:srgbClr val="8000FF"/>
                </a:solidFill>
                <a:latin typeface="Consolas" panose="020B0609020204030204" pitchFamily="49" charset="0"/>
              </a:rPr>
              <a:t>int</a:t>
            </a:r>
            <a:r>
              <a:rPr lang="en-US" altLang="zh-TW" sz="3200" dirty="0">
                <a:latin typeface="Consolas" panose="020B0609020204030204" pitchFamily="49" charset="0"/>
              </a:rPr>
              <a:t> main</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b="1" dirty="0">
                <a:solidFill>
                  <a:srgbClr val="0000FF"/>
                </a:solidFill>
                <a:latin typeface="Consolas" panose="020B0609020204030204" pitchFamily="49" charset="0"/>
              </a:rPr>
              <a:t>	while</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b="1" dirty="0">
                <a:solidFill>
                  <a:srgbClr val="0000FF"/>
                </a:solidFill>
                <a:latin typeface="Consolas" panose="020B0609020204030204" pitchFamily="49" charset="0"/>
              </a:rPr>
              <a:t>	   if</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Switch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008000"/>
                </a:solidFill>
                <a:latin typeface="Consolas" panose="020B0609020204030204" pitchFamily="49" charset="0"/>
              </a:rPr>
              <a:t>//test value of Switch </a:t>
            </a:r>
          </a:p>
          <a:p>
            <a:pPr marL="0" indent="0">
              <a:buNone/>
            </a:pPr>
            <a:r>
              <a:rPr lang="en-US" altLang="zh-TW" sz="3200" dirty="0">
                <a:solidFill>
                  <a:srgbClr val="008000"/>
                </a:solidFill>
                <a:latin typeface="Consolas" panose="020B0609020204030204" pitchFamily="49" charset="0"/>
              </a:rPr>
              <a:t>	   //execute following block if Switch is 1 </a:t>
            </a:r>
          </a:p>
          <a:p>
            <a:pPr marL="0" indent="0">
              <a:buNone/>
            </a:pPr>
            <a:r>
              <a:rPr lang="en-US" altLang="zh-TW" sz="3200" dirty="0">
                <a:latin typeface="Consolas" panose="020B0609020204030204" pitchFamily="49" charset="0"/>
              </a:rPr>
              <a:t>	      </a:t>
            </a:r>
            <a:r>
              <a:rPr lang="en-US" altLang="zh-TW" sz="3200" dirty="0" err="1">
                <a:latin typeface="Consolas" panose="020B0609020204030204" pitchFamily="49" charset="0"/>
              </a:rPr>
              <a:t>greenLED</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a:t>
            </a:r>
            <a:r>
              <a:rPr lang="en-US" altLang="zh-TW" sz="3200" dirty="0" err="1">
                <a:latin typeface="Consolas" panose="020B0609020204030204" pitchFamily="49" charset="0"/>
              </a:rPr>
              <a:t>redLED</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wait</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0.2</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a:t>
            </a:r>
            <a:r>
              <a:rPr lang="en-US" altLang="zh-TW" sz="3200" dirty="0" err="1">
                <a:latin typeface="Consolas" panose="020B0609020204030204" pitchFamily="49" charset="0"/>
              </a:rPr>
              <a:t>redLED</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wait</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0.2</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solidFill>
                  <a:srgbClr val="008000"/>
                </a:solidFill>
                <a:latin typeface="Consolas" panose="020B0609020204030204" pitchFamily="49" charset="0"/>
              </a:rPr>
              <a:t>//end of if </a:t>
            </a:r>
          </a:p>
          <a:p>
            <a:pPr marL="0" indent="0">
              <a:buNone/>
            </a:pPr>
            <a:r>
              <a:rPr lang="en-US" altLang="zh-TW" sz="3200" b="1" dirty="0">
                <a:solidFill>
                  <a:srgbClr val="0000FF"/>
                </a:solidFill>
                <a:latin typeface="Consolas" panose="020B0609020204030204" pitchFamily="49" charset="0"/>
              </a:rPr>
              <a:t>	   else</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solidFill>
                  <a:srgbClr val="008000"/>
                </a:solidFill>
                <a:latin typeface="Consolas" panose="020B0609020204030204" pitchFamily="49" charset="0"/>
              </a:rPr>
              <a:t>//here if Switch is 0 </a:t>
            </a:r>
          </a:p>
          <a:p>
            <a:pPr marL="0" indent="0">
              <a:buNone/>
            </a:pPr>
            <a:r>
              <a:rPr lang="en-US" altLang="zh-TW" sz="3200" dirty="0">
                <a:latin typeface="Consolas" panose="020B0609020204030204" pitchFamily="49" charset="0"/>
              </a:rPr>
              <a:t>	      </a:t>
            </a:r>
            <a:r>
              <a:rPr lang="en-US" altLang="zh-TW" sz="3200" dirty="0" err="1">
                <a:latin typeface="Consolas" panose="020B0609020204030204" pitchFamily="49" charset="0"/>
              </a:rPr>
              <a:t>redLED</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a:t>
            </a:r>
            <a:r>
              <a:rPr lang="en-US" altLang="zh-TW" sz="3200" dirty="0" err="1">
                <a:latin typeface="Consolas" panose="020B0609020204030204" pitchFamily="49" charset="0"/>
              </a:rPr>
              <a:t>greenLED</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wait</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0.2</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a:t>
            </a:r>
            <a:r>
              <a:rPr lang="en-US" altLang="zh-TW" sz="3200" dirty="0" err="1">
                <a:latin typeface="Consolas" panose="020B0609020204030204" pitchFamily="49" charset="0"/>
              </a:rPr>
              <a:t>greenLED</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wait</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0.2</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b="1" dirty="0">
                <a:solidFill>
                  <a:srgbClr val="000080"/>
                </a:solidFill>
                <a:latin typeface="Consolas" panose="020B0609020204030204" pitchFamily="49" charset="0"/>
              </a:rPr>
              <a:t>		}</a:t>
            </a:r>
            <a:r>
              <a:rPr lang="en-US" altLang="zh-TW" sz="3200" dirty="0">
                <a:solidFill>
                  <a:srgbClr val="008000"/>
                </a:solidFill>
                <a:latin typeface="Consolas" panose="020B0609020204030204" pitchFamily="49" charset="0"/>
              </a:rPr>
              <a:t>//end of else </a:t>
            </a:r>
          </a:p>
          <a:p>
            <a:pPr marL="0" indent="0">
              <a:buNone/>
            </a:pPr>
            <a:r>
              <a:rPr lang="en-US" altLang="zh-TW" sz="3200" b="1" dirty="0">
                <a:solidFill>
                  <a:srgbClr val="000080"/>
                </a:solidFill>
                <a:latin typeface="Consolas" panose="020B0609020204030204" pitchFamily="49" charset="0"/>
              </a:rPr>
              <a:t>	}</a:t>
            </a:r>
            <a:r>
              <a:rPr lang="en-US" altLang="zh-TW" sz="3200" dirty="0">
                <a:solidFill>
                  <a:srgbClr val="008000"/>
                </a:solidFill>
                <a:latin typeface="Consolas" panose="020B0609020204030204" pitchFamily="49" charset="0"/>
              </a:rPr>
              <a:t>//end of while(1) </a:t>
            </a:r>
          </a:p>
          <a:p>
            <a:pPr marL="0" indent="0">
              <a:buNone/>
            </a:pPr>
            <a:r>
              <a:rPr lang="en-US" altLang="zh-TW" sz="3200" b="1" dirty="0">
                <a:solidFill>
                  <a:srgbClr val="000080"/>
                </a:solidFill>
                <a:latin typeface="Consolas" panose="020B0609020204030204" pitchFamily="49" charset="0"/>
              </a:rPr>
              <a:t>}</a:t>
            </a:r>
            <a:r>
              <a:rPr lang="en-US" altLang="zh-TW" sz="3200" dirty="0">
                <a:solidFill>
                  <a:srgbClr val="008000"/>
                </a:solidFill>
                <a:latin typeface="Consolas" panose="020B0609020204030204" pitchFamily="49" charset="0"/>
              </a:rPr>
              <a:t>//end of </a:t>
            </a:r>
            <a:endParaRPr lang="en-US" altLang="zh-TW" sz="3200" dirty="0"/>
          </a:p>
          <a:p>
            <a:endParaRPr kumimoji="1" lang="zh-TW" altLang="en-US" dirty="0"/>
          </a:p>
        </p:txBody>
      </p:sp>
      <p:sp>
        <p:nvSpPr>
          <p:cNvPr id="4" name="投影片編號版面配置區 3">
            <a:extLst>
              <a:ext uri="{FF2B5EF4-FFF2-40B4-BE49-F238E27FC236}">
                <a16:creationId xmlns="" xmlns:a16="http://schemas.microsoft.com/office/drawing/2014/main" id="{818878F0-DF1F-B743-93B4-28C247747BFF}"/>
              </a:ext>
            </a:extLst>
          </p:cNvPr>
          <p:cNvSpPr>
            <a:spLocks noGrp="1"/>
          </p:cNvSpPr>
          <p:nvPr>
            <p:ph type="sldNum" sz="quarter" idx="12"/>
          </p:nvPr>
        </p:nvSpPr>
        <p:spPr/>
        <p:txBody>
          <a:bodyPr/>
          <a:lstStyle/>
          <a:p>
            <a:fld id="{B6E0B0A6-70CB-4CB1-BAEB-8949881E3F44}" type="slidenum">
              <a:rPr lang="en-US" altLang="zh-TW" smtClean="0"/>
              <a:pPr/>
              <a:t>17</a:t>
            </a:fld>
            <a:endParaRPr lang="en-US" altLang="zh-TW"/>
          </a:p>
        </p:txBody>
      </p:sp>
    </p:spTree>
    <p:extLst>
      <p:ext uri="{BB962C8B-B14F-4D97-AF65-F5344CB8AC3E}">
        <p14:creationId xmlns:p14="http://schemas.microsoft.com/office/powerpoint/2010/main" val="2128485896"/>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016605" y="1943835"/>
            <a:ext cx="6518597" cy="4811666"/>
          </a:xfrm>
          <a:prstGeom prst="rect">
            <a:avLst/>
          </a:prstGeom>
        </p:spPr>
      </p:pic>
      <p:sp>
        <p:nvSpPr>
          <p:cNvPr id="2" name="標題 1">
            <a:extLst>
              <a:ext uri="{FF2B5EF4-FFF2-40B4-BE49-F238E27FC236}">
                <a16:creationId xmlns="" xmlns:a16="http://schemas.microsoft.com/office/drawing/2014/main" id="{E46CF11F-4E58-2A45-891E-2CA86EB3E181}"/>
              </a:ext>
            </a:extLst>
          </p:cNvPr>
          <p:cNvSpPr>
            <a:spLocks noGrp="1"/>
          </p:cNvSpPr>
          <p:nvPr>
            <p:ph type="title"/>
          </p:nvPr>
        </p:nvSpPr>
        <p:spPr/>
        <p:txBody>
          <a:bodyPr/>
          <a:lstStyle/>
          <a:p>
            <a:r>
              <a:rPr lang="en-US" altLang="zh-TW" dirty="0"/>
              <a:t>Example of </a:t>
            </a:r>
            <a:r>
              <a:rPr lang="en-US" altLang="zh-TW" dirty="0" err="1" smtClean="0"/>
              <a:t>DigitalIn</a:t>
            </a:r>
            <a:r>
              <a:rPr lang="en-US" altLang="zh-TW" dirty="0" smtClean="0"/>
              <a:t/>
            </a:r>
            <a:br>
              <a:rPr lang="en-US" altLang="zh-TW" dirty="0" smtClean="0"/>
            </a:br>
            <a:endParaRPr lang="zh-TW" altLang="en-US" dirty="0"/>
          </a:p>
        </p:txBody>
      </p:sp>
      <p:sp>
        <p:nvSpPr>
          <p:cNvPr id="4" name="投影片編號版面配置區 3">
            <a:extLst>
              <a:ext uri="{FF2B5EF4-FFF2-40B4-BE49-F238E27FC236}">
                <a16:creationId xmlns="" xmlns:a16="http://schemas.microsoft.com/office/drawing/2014/main" id="{818878F0-DF1F-B743-93B4-28C247747BFF}"/>
              </a:ext>
            </a:extLst>
          </p:cNvPr>
          <p:cNvSpPr>
            <a:spLocks noGrp="1"/>
          </p:cNvSpPr>
          <p:nvPr>
            <p:ph type="sldNum" sz="quarter" idx="12"/>
          </p:nvPr>
        </p:nvSpPr>
        <p:spPr/>
        <p:txBody>
          <a:bodyPr/>
          <a:lstStyle/>
          <a:p>
            <a:fld id="{B6E0B0A6-70CB-4CB1-BAEB-8949881E3F44}" type="slidenum">
              <a:rPr lang="en-US" altLang="zh-TW" smtClean="0"/>
              <a:pPr/>
              <a:t>18</a:t>
            </a:fld>
            <a:endParaRPr lang="en-US" altLang="zh-TW"/>
          </a:p>
        </p:txBody>
      </p:sp>
      <p:sp>
        <p:nvSpPr>
          <p:cNvPr id="6" name="矩形 5"/>
          <p:cNvSpPr/>
          <p:nvPr/>
        </p:nvSpPr>
        <p:spPr>
          <a:xfrm>
            <a:off x="1376645" y="1573333"/>
            <a:ext cx="2313454" cy="369332"/>
          </a:xfrm>
          <a:prstGeom prst="rect">
            <a:avLst/>
          </a:prstGeom>
        </p:spPr>
        <p:txBody>
          <a:bodyPr wrap="none">
            <a:spAutoFit/>
          </a:bodyPr>
          <a:lstStyle/>
          <a:p>
            <a:r>
              <a:rPr lang="en-US" altLang="zh-TW" dirty="0">
                <a:latin typeface="+mn-lt"/>
              </a:rPr>
              <a:t>reflective </a:t>
            </a:r>
            <a:r>
              <a:rPr lang="en-US" altLang="zh-TW" dirty="0" err="1">
                <a:latin typeface="+mn-lt"/>
              </a:rPr>
              <a:t>optosensor</a:t>
            </a:r>
            <a:endParaRPr lang="zh-TW" altLang="en-US" dirty="0">
              <a:latin typeface="+mn-lt"/>
            </a:endParaRPr>
          </a:p>
        </p:txBody>
      </p:sp>
      <p:sp>
        <p:nvSpPr>
          <p:cNvPr id="12" name="矩形 11"/>
          <p:cNvSpPr/>
          <p:nvPr/>
        </p:nvSpPr>
        <p:spPr>
          <a:xfrm>
            <a:off x="4882869" y="1573333"/>
            <a:ext cx="2749471" cy="369332"/>
          </a:xfrm>
          <a:prstGeom prst="rect">
            <a:avLst/>
          </a:prstGeom>
        </p:spPr>
        <p:txBody>
          <a:bodyPr wrap="none">
            <a:spAutoFit/>
          </a:bodyPr>
          <a:lstStyle/>
          <a:p>
            <a:r>
              <a:rPr lang="en-US" altLang="zh-TW" dirty="0" err="1" smtClean="0"/>
              <a:t>transmissive</a:t>
            </a:r>
            <a:r>
              <a:rPr lang="en-US" altLang="zh-TW" dirty="0" smtClean="0">
                <a:latin typeface="+mn-lt"/>
              </a:rPr>
              <a:t> </a:t>
            </a:r>
            <a:r>
              <a:rPr lang="en-US" altLang="zh-TW" dirty="0" err="1">
                <a:latin typeface="+mn-lt"/>
              </a:rPr>
              <a:t>optosensor</a:t>
            </a:r>
            <a:endParaRPr lang="zh-TW" altLang="en-US" dirty="0">
              <a:latin typeface="+mn-lt"/>
            </a:endParaRPr>
          </a:p>
        </p:txBody>
      </p:sp>
      <p:sp>
        <p:nvSpPr>
          <p:cNvPr id="13" name="矩形 12"/>
          <p:cNvSpPr/>
          <p:nvPr/>
        </p:nvSpPr>
        <p:spPr>
          <a:xfrm>
            <a:off x="1241630" y="5364215"/>
            <a:ext cx="2250250" cy="646331"/>
          </a:xfrm>
          <a:prstGeom prst="rect">
            <a:avLst/>
          </a:prstGeom>
        </p:spPr>
        <p:txBody>
          <a:bodyPr wrap="square">
            <a:spAutoFit/>
          </a:bodyPr>
          <a:lstStyle/>
          <a:p>
            <a:r>
              <a:rPr lang="en-US" altLang="zh-TW" dirty="0"/>
              <a:t>simple drive circuit for </a:t>
            </a:r>
            <a:r>
              <a:rPr lang="en-US" altLang="zh-TW" dirty="0" err="1"/>
              <a:t>optosensor</a:t>
            </a:r>
            <a:endParaRPr lang="zh-TW" altLang="en-US" dirty="0">
              <a:latin typeface="+mn-lt"/>
            </a:endParaRPr>
          </a:p>
        </p:txBody>
      </p:sp>
      <p:sp>
        <p:nvSpPr>
          <p:cNvPr id="14" name="矩形 13"/>
          <p:cNvSpPr/>
          <p:nvPr/>
        </p:nvSpPr>
        <p:spPr>
          <a:xfrm>
            <a:off x="6286512" y="5857892"/>
            <a:ext cx="2316660" cy="338554"/>
          </a:xfrm>
          <a:prstGeom prst="rect">
            <a:avLst/>
          </a:prstGeom>
        </p:spPr>
        <p:txBody>
          <a:bodyPr wrap="none">
            <a:spAutoFit/>
          </a:bodyPr>
          <a:lstStyle/>
          <a:p>
            <a:r>
              <a:rPr lang="en-US" altLang="zh-TW" sz="1600" dirty="0" err="1" smtClean="0">
                <a:solidFill>
                  <a:schemeClr val="tx2">
                    <a:lumMod val="60000"/>
                    <a:lumOff val="40000"/>
                  </a:schemeClr>
                </a:solidFill>
                <a:latin typeface="Consolas" panose="020B0609020204030204" pitchFamily="49" charset="0"/>
                <a:ea typeface="+mn-ea"/>
              </a:rPr>
              <a:t>DigitalIn</a:t>
            </a:r>
            <a:r>
              <a:rPr lang="en-US" altLang="zh-TW" sz="1600" dirty="0" smtClean="0">
                <a:solidFill>
                  <a:schemeClr val="tx2">
                    <a:lumMod val="60000"/>
                    <a:lumOff val="40000"/>
                  </a:schemeClr>
                </a:solidFill>
                <a:latin typeface="Consolas" panose="020B0609020204030204" pitchFamily="49" charset="0"/>
                <a:ea typeface="+mn-ea"/>
              </a:rPr>
              <a:t> </a:t>
            </a:r>
            <a:r>
              <a:rPr lang="en-US" altLang="zh-TW" sz="1600" dirty="0" err="1" smtClean="0">
                <a:solidFill>
                  <a:schemeClr val="tx2">
                    <a:lumMod val="60000"/>
                    <a:lumOff val="40000"/>
                  </a:schemeClr>
                </a:solidFill>
                <a:latin typeface="Consolas" panose="020B0609020204030204" pitchFamily="49" charset="0"/>
                <a:ea typeface="+mn-ea"/>
              </a:rPr>
              <a:t>opto</a:t>
            </a:r>
            <a:r>
              <a:rPr lang="en-US" altLang="zh-TW" sz="1600" dirty="0" smtClean="0">
                <a:solidFill>
                  <a:schemeClr val="tx2">
                    <a:lumMod val="60000"/>
                    <a:lumOff val="40000"/>
                  </a:schemeClr>
                </a:solidFill>
                <a:latin typeface="Consolas" panose="020B0609020204030204" pitchFamily="49" charset="0"/>
                <a:ea typeface="+mn-ea"/>
              </a:rPr>
              <a:t>(D1);</a:t>
            </a:r>
            <a:endParaRPr lang="zh-TW" altLang="en-US" sz="1600" dirty="0">
              <a:solidFill>
                <a:schemeClr val="tx2">
                  <a:lumMod val="60000"/>
                  <a:lumOff val="40000"/>
                </a:schemeClr>
              </a:solidFill>
              <a:latin typeface="Consolas" panose="020B0609020204030204" pitchFamily="49" charset="0"/>
              <a:ea typeface="+mn-ea"/>
            </a:endParaRPr>
          </a:p>
        </p:txBody>
      </p:sp>
      <p:sp>
        <p:nvSpPr>
          <p:cNvPr id="15" name="文字方塊 14"/>
          <p:cNvSpPr txBox="1"/>
          <p:nvPr/>
        </p:nvSpPr>
        <p:spPr>
          <a:xfrm>
            <a:off x="6012161" y="4620412"/>
            <a:ext cx="3131840" cy="1200329"/>
          </a:xfrm>
          <a:prstGeom prst="rect">
            <a:avLst/>
          </a:prstGeom>
          <a:noFill/>
        </p:spPr>
        <p:txBody>
          <a:bodyPr wrap="square" rtlCol="0">
            <a:spAutoFit/>
          </a:bodyPr>
          <a:lstStyle/>
          <a:p>
            <a:r>
              <a:rPr lang="en-US" altLang="zh-TW" dirty="0" smtClean="0"/>
              <a:t>Can connect the </a:t>
            </a:r>
            <a:r>
              <a:rPr lang="en-US" altLang="zh-TW" dirty="0" err="1" smtClean="0"/>
              <a:t>optosensor</a:t>
            </a:r>
            <a:r>
              <a:rPr lang="en-US" altLang="zh-TW" dirty="0" smtClean="0"/>
              <a:t> to a </a:t>
            </a:r>
            <a:r>
              <a:rPr lang="en-US" altLang="zh-TW" b="1" dirty="0" smtClean="0"/>
              <a:t>digital input</a:t>
            </a:r>
            <a:r>
              <a:rPr lang="en-US" altLang="zh-TW" dirty="0" smtClean="0"/>
              <a:t>:</a:t>
            </a:r>
          </a:p>
          <a:p>
            <a:r>
              <a:rPr lang="en-US" altLang="zh-TW" dirty="0"/>
              <a:t> </a:t>
            </a:r>
            <a:r>
              <a:rPr lang="en-US" altLang="zh-TW" dirty="0" smtClean="0"/>
              <a:t> </a:t>
            </a:r>
            <a:r>
              <a:rPr lang="en-US" altLang="zh-TW" dirty="0" smtClean="0">
                <a:solidFill>
                  <a:srgbClr val="0000CC"/>
                </a:solidFill>
              </a:rPr>
              <a:t>0: no object</a:t>
            </a:r>
          </a:p>
          <a:p>
            <a:r>
              <a:rPr lang="en-US" altLang="zh-TW" dirty="0">
                <a:solidFill>
                  <a:srgbClr val="0000CC"/>
                </a:solidFill>
              </a:rPr>
              <a:t> </a:t>
            </a:r>
            <a:r>
              <a:rPr lang="en-US" altLang="zh-TW" dirty="0" smtClean="0">
                <a:solidFill>
                  <a:srgbClr val="0000CC"/>
                </a:solidFill>
              </a:rPr>
              <a:t> 1: object block the light</a:t>
            </a:r>
            <a:endParaRPr lang="zh-TW" altLang="en-US" dirty="0">
              <a:solidFill>
                <a:srgbClr val="0000CC"/>
              </a:solidFill>
            </a:endParaRPr>
          </a:p>
        </p:txBody>
      </p:sp>
      <p:sp>
        <p:nvSpPr>
          <p:cNvPr id="11" name="內容版面配置區 8"/>
          <p:cNvSpPr>
            <a:spLocks noGrp="1"/>
          </p:cNvSpPr>
          <p:nvPr>
            <p:ph idx="1"/>
          </p:nvPr>
        </p:nvSpPr>
        <p:spPr>
          <a:xfrm>
            <a:off x="432445" y="988103"/>
            <a:ext cx="8229600" cy="494602"/>
          </a:xfrm>
        </p:spPr>
        <p:txBody>
          <a:bodyPr/>
          <a:lstStyle/>
          <a:p>
            <a:r>
              <a:rPr lang="en-US" altLang="zh-TW" dirty="0">
                <a:solidFill>
                  <a:srgbClr val="0033CC"/>
                </a:solidFill>
              </a:rPr>
              <a:t>Simple </a:t>
            </a:r>
            <a:r>
              <a:rPr lang="en-US" altLang="zh-TW" dirty="0" err="1">
                <a:solidFill>
                  <a:srgbClr val="0033CC"/>
                </a:solidFill>
              </a:rPr>
              <a:t>optosensors</a:t>
            </a:r>
            <a:r>
              <a:rPr lang="en-US" altLang="zh-TW" dirty="0">
                <a:solidFill>
                  <a:srgbClr val="0033CC"/>
                </a:solidFill>
              </a:rPr>
              <a:t> </a:t>
            </a:r>
            <a:r>
              <a:rPr lang="en-US" altLang="zh-TW" dirty="0" smtClean="0">
                <a:solidFill>
                  <a:srgbClr val="0033CC"/>
                </a:solidFill>
              </a:rPr>
              <a:t>input</a:t>
            </a:r>
            <a:endParaRPr lang="zh-TW" altLang="en-US" dirty="0">
              <a:solidFill>
                <a:srgbClr val="0033CC"/>
              </a:solidFill>
            </a:endParaRPr>
          </a:p>
        </p:txBody>
      </p:sp>
    </p:spTree>
    <p:extLst>
      <p:ext uri="{BB962C8B-B14F-4D97-AF65-F5344CB8AC3E}">
        <p14:creationId xmlns:p14="http://schemas.microsoft.com/office/powerpoint/2010/main" val="1899111613"/>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46CF11F-4E58-2A45-891E-2CA86EB3E181}"/>
              </a:ext>
            </a:extLst>
          </p:cNvPr>
          <p:cNvSpPr>
            <a:spLocks noGrp="1"/>
          </p:cNvSpPr>
          <p:nvPr>
            <p:ph type="title"/>
          </p:nvPr>
        </p:nvSpPr>
        <p:spPr/>
        <p:txBody>
          <a:bodyPr/>
          <a:lstStyle/>
          <a:p>
            <a:r>
              <a:rPr lang="en-US" altLang="zh-TW" dirty="0"/>
              <a:t>Example of </a:t>
            </a:r>
            <a:r>
              <a:rPr lang="en-US" altLang="zh-TW" dirty="0" err="1"/>
              <a:t>DigitalIn</a:t>
            </a:r>
            <a:endParaRPr kumimoji="1" lang="zh-TW" altLang="en-US" dirty="0"/>
          </a:p>
        </p:txBody>
      </p:sp>
      <p:sp>
        <p:nvSpPr>
          <p:cNvPr id="4" name="投影片編號版面配置區 3">
            <a:extLst>
              <a:ext uri="{FF2B5EF4-FFF2-40B4-BE49-F238E27FC236}">
                <a16:creationId xmlns="" xmlns:a16="http://schemas.microsoft.com/office/drawing/2014/main" id="{818878F0-DF1F-B743-93B4-28C247747BFF}"/>
              </a:ext>
            </a:extLst>
          </p:cNvPr>
          <p:cNvSpPr>
            <a:spLocks noGrp="1"/>
          </p:cNvSpPr>
          <p:nvPr>
            <p:ph type="sldNum" sz="quarter" idx="12"/>
          </p:nvPr>
        </p:nvSpPr>
        <p:spPr/>
        <p:txBody>
          <a:bodyPr/>
          <a:lstStyle/>
          <a:p>
            <a:fld id="{B6E0B0A6-70CB-4CB1-BAEB-8949881E3F44}" type="slidenum">
              <a:rPr lang="en-US" altLang="zh-TW" smtClean="0"/>
              <a:pPr/>
              <a:t>19</a:t>
            </a:fld>
            <a:endParaRPr lang="en-US" altLang="zh-TW"/>
          </a:p>
        </p:txBody>
      </p:sp>
      <p:pic>
        <p:nvPicPr>
          <p:cNvPr id="8" name="圖片 7"/>
          <p:cNvPicPr>
            <a:picLocks noChangeAspect="1"/>
          </p:cNvPicPr>
          <p:nvPr/>
        </p:nvPicPr>
        <p:blipFill>
          <a:blip r:embed="rId2"/>
          <a:stretch>
            <a:fillRect/>
          </a:stretch>
        </p:blipFill>
        <p:spPr>
          <a:xfrm>
            <a:off x="4386167" y="2428868"/>
            <a:ext cx="3686295" cy="2026739"/>
          </a:xfrm>
          <a:prstGeom prst="rect">
            <a:avLst/>
          </a:prstGeom>
        </p:spPr>
      </p:pic>
      <p:sp>
        <p:nvSpPr>
          <p:cNvPr id="9" name="內容版面配置區 8"/>
          <p:cNvSpPr>
            <a:spLocks noGrp="1"/>
          </p:cNvSpPr>
          <p:nvPr>
            <p:ph idx="1"/>
          </p:nvPr>
        </p:nvSpPr>
        <p:spPr>
          <a:xfrm>
            <a:off x="457200" y="1700808"/>
            <a:ext cx="8229600" cy="494602"/>
          </a:xfrm>
        </p:spPr>
        <p:txBody>
          <a:bodyPr/>
          <a:lstStyle/>
          <a:p>
            <a:r>
              <a:rPr lang="en-US" altLang="zh-TW" dirty="0" smtClean="0">
                <a:solidFill>
                  <a:srgbClr val="0033CC"/>
                </a:solidFill>
              </a:rPr>
              <a:t>Joystick button input</a:t>
            </a:r>
            <a:endParaRPr lang="zh-TW" altLang="en-US" dirty="0">
              <a:solidFill>
                <a:srgbClr val="0033CC"/>
              </a:solidFill>
            </a:endParaRPr>
          </a:p>
        </p:txBody>
      </p:sp>
      <p:pic>
        <p:nvPicPr>
          <p:cNvPr id="1030" name="Picture 6" descr="Black abstract joystick button template with arrows and light background for internet sites, web user interfaces, UI, applications, apps, and business presentations Stock Vector - 306126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90" y="2515186"/>
            <a:ext cx="2700300" cy="2700300"/>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3862725" y="4572008"/>
            <a:ext cx="4995555" cy="2031325"/>
          </a:xfrm>
          <a:prstGeom prst="rect">
            <a:avLst/>
          </a:prstGeom>
          <a:noFill/>
        </p:spPr>
        <p:txBody>
          <a:bodyPr wrap="square" rtlCol="0">
            <a:spAutoFit/>
          </a:bodyPr>
          <a:lstStyle/>
          <a:p>
            <a:pPr marL="177800" indent="-177800">
              <a:buFont typeface="Arial" panose="020B0604020202020204" pitchFamily="34" charset="0"/>
              <a:buChar char="•"/>
            </a:pPr>
            <a:r>
              <a:rPr lang="en-US" altLang="zh-TW" dirty="0"/>
              <a:t>The </a:t>
            </a:r>
            <a:r>
              <a:rPr lang="en-US" altLang="zh-TW" b="1" dirty="0" err="1"/>
              <a:t>mbed</a:t>
            </a:r>
            <a:r>
              <a:rPr lang="en-US" altLang="zh-TW" b="1" dirty="0"/>
              <a:t> API </a:t>
            </a:r>
            <a:r>
              <a:rPr lang="en-US" altLang="zh-TW" dirty="0"/>
              <a:t>allows </a:t>
            </a:r>
            <a:r>
              <a:rPr lang="en-US" altLang="zh-TW" b="1" dirty="0" smtClean="0">
                <a:solidFill>
                  <a:srgbClr val="0000CC"/>
                </a:solidFill>
              </a:rPr>
              <a:t>grouping</a:t>
            </a:r>
            <a:r>
              <a:rPr lang="en-US" altLang="zh-TW" dirty="0" smtClean="0"/>
              <a:t> of </a:t>
            </a:r>
            <a:r>
              <a:rPr lang="en-US" altLang="zh-TW" b="1" dirty="0" smtClean="0"/>
              <a:t>digital input </a:t>
            </a:r>
            <a:r>
              <a:rPr lang="en-US" altLang="zh-TW" dirty="0" smtClean="0"/>
              <a:t>and </a:t>
            </a:r>
            <a:r>
              <a:rPr lang="en-US" altLang="zh-TW" b="1" dirty="0" smtClean="0"/>
              <a:t>output</a:t>
            </a:r>
            <a:r>
              <a:rPr lang="en-US" altLang="zh-TW" dirty="0" smtClean="0"/>
              <a:t>, </a:t>
            </a:r>
            <a:r>
              <a:rPr lang="en-US" altLang="zh-TW" dirty="0"/>
              <a:t>with two useful utilities, </a:t>
            </a:r>
            <a:r>
              <a:rPr lang="en-US" altLang="zh-TW" b="1" dirty="0" err="1">
                <a:solidFill>
                  <a:srgbClr val="C00000"/>
                </a:solidFill>
              </a:rPr>
              <a:t>BusIn</a:t>
            </a:r>
            <a:r>
              <a:rPr lang="en-US" altLang="zh-TW" dirty="0">
                <a:solidFill>
                  <a:srgbClr val="C00000"/>
                </a:solidFill>
              </a:rPr>
              <a:t> </a:t>
            </a:r>
            <a:r>
              <a:rPr lang="en-US" altLang="zh-TW" dirty="0"/>
              <a:t>and </a:t>
            </a:r>
            <a:r>
              <a:rPr lang="en-US" altLang="zh-TW" b="1" dirty="0" err="1">
                <a:solidFill>
                  <a:srgbClr val="C00000"/>
                </a:solidFill>
              </a:rPr>
              <a:t>BusOut</a:t>
            </a:r>
            <a:r>
              <a:rPr lang="en-US" altLang="zh-TW" dirty="0"/>
              <a:t>. </a:t>
            </a:r>
            <a:endParaRPr lang="en-US" altLang="zh-TW" dirty="0" smtClean="0"/>
          </a:p>
          <a:p>
            <a:pPr marL="177800" indent="-177800">
              <a:buFont typeface="Arial" panose="020B0604020202020204" pitchFamily="34" charset="0"/>
              <a:buChar char="•"/>
            </a:pPr>
            <a:r>
              <a:rPr lang="en-US" altLang="zh-TW" b="1" dirty="0" err="1" smtClean="0">
                <a:solidFill>
                  <a:srgbClr val="0000CC"/>
                </a:solidFill>
              </a:rPr>
              <a:t>BusIn</a:t>
            </a:r>
            <a:r>
              <a:rPr lang="en-US" altLang="zh-TW" dirty="0" smtClean="0">
                <a:solidFill>
                  <a:srgbClr val="0000CC"/>
                </a:solidFill>
              </a:rPr>
              <a:t> </a:t>
            </a:r>
            <a:r>
              <a:rPr lang="en-US" altLang="zh-TW" dirty="0"/>
              <a:t>group a set of digital inputs into one bus, so that you can </a:t>
            </a:r>
            <a:r>
              <a:rPr lang="en-US" altLang="zh-TW" b="1" dirty="0"/>
              <a:t>read a digital </a:t>
            </a:r>
            <a:r>
              <a:rPr lang="en-US" altLang="zh-TW" b="1" dirty="0" smtClean="0"/>
              <a:t>word</a:t>
            </a:r>
            <a:r>
              <a:rPr lang="en-US" altLang="zh-TW" dirty="0" smtClean="0"/>
              <a:t> direct </a:t>
            </a:r>
            <a:r>
              <a:rPr lang="en-US" altLang="zh-TW" dirty="0"/>
              <a:t>from it. The equivalent output is </a:t>
            </a:r>
            <a:r>
              <a:rPr lang="en-US" altLang="zh-TW" b="1" dirty="0" err="1">
                <a:solidFill>
                  <a:srgbClr val="0000CC"/>
                </a:solidFill>
              </a:rPr>
              <a:t>Busout</a:t>
            </a:r>
            <a:r>
              <a:rPr lang="en-US" altLang="zh-TW" dirty="0"/>
              <a:t>.</a:t>
            </a:r>
            <a:endParaRPr lang="zh-TW" altLang="en-US" dirty="0"/>
          </a:p>
        </p:txBody>
      </p:sp>
      <p:sp>
        <p:nvSpPr>
          <p:cNvPr id="11" name="矩形 10"/>
          <p:cNvSpPr/>
          <p:nvPr/>
        </p:nvSpPr>
        <p:spPr>
          <a:xfrm>
            <a:off x="251520" y="5516807"/>
            <a:ext cx="3775393" cy="338554"/>
          </a:xfrm>
          <a:prstGeom prst="rect">
            <a:avLst/>
          </a:prstGeom>
        </p:spPr>
        <p:txBody>
          <a:bodyPr wrap="none">
            <a:spAutoFit/>
          </a:bodyPr>
          <a:lstStyle/>
          <a:p>
            <a:r>
              <a:rPr lang="en-US" altLang="zh-TW" sz="1600" dirty="0" err="1">
                <a:solidFill>
                  <a:srgbClr val="C00000"/>
                </a:solidFill>
                <a:latin typeface="Consolas" panose="020B0609020204030204" pitchFamily="49" charset="0"/>
                <a:ea typeface="+mn-ea"/>
              </a:rPr>
              <a:t>BusIn</a:t>
            </a:r>
            <a:r>
              <a:rPr lang="en-US" altLang="zh-TW" sz="1600" dirty="0">
                <a:solidFill>
                  <a:srgbClr val="C00000"/>
                </a:solidFill>
                <a:latin typeface="Consolas" panose="020B0609020204030204" pitchFamily="49" charset="0"/>
                <a:ea typeface="+mn-ea"/>
              </a:rPr>
              <a:t> </a:t>
            </a:r>
            <a:r>
              <a:rPr lang="en-US" altLang="zh-TW" sz="1600" dirty="0" smtClean="0">
                <a:solidFill>
                  <a:srgbClr val="C00000"/>
                </a:solidFill>
                <a:latin typeface="Consolas" panose="020B0609020204030204" pitchFamily="49" charset="0"/>
                <a:ea typeface="+mn-ea"/>
              </a:rPr>
              <a:t>joystick(p15,p12,p13,p16</a:t>
            </a:r>
            <a:r>
              <a:rPr lang="en-US" altLang="zh-TW" sz="1600" dirty="0">
                <a:solidFill>
                  <a:srgbClr val="C00000"/>
                </a:solidFill>
                <a:latin typeface="Consolas" panose="020B0609020204030204" pitchFamily="49" charset="0"/>
                <a:ea typeface="+mn-ea"/>
              </a:rPr>
              <a:t>);</a:t>
            </a:r>
            <a:endParaRPr lang="zh-TW" altLang="en-US" sz="1600" dirty="0">
              <a:solidFill>
                <a:srgbClr val="C00000"/>
              </a:solidFill>
              <a:latin typeface="Consolas" panose="020B0609020204030204" pitchFamily="49" charset="0"/>
              <a:ea typeface="+mn-ea"/>
            </a:endParaRPr>
          </a:p>
        </p:txBody>
      </p:sp>
    </p:spTree>
    <p:extLst>
      <p:ext uri="{BB962C8B-B14F-4D97-AF65-F5344CB8AC3E}">
        <p14:creationId xmlns:p14="http://schemas.microsoft.com/office/powerpoint/2010/main" val="318770445"/>
      </p:ext>
    </p:extLst>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p:nvPr/>
        </p:nvSpPr>
        <p:spPr>
          <a:xfrm>
            <a:off x="420117" y="862642"/>
            <a:ext cx="8317786" cy="4278701"/>
          </a:xfrm>
          <a:prstGeom prst="rect">
            <a:avLst/>
          </a:prstGeom>
          <a:noFill/>
          <a:ln>
            <a:noFill/>
          </a:ln>
        </p:spPr>
        <p:txBody>
          <a:bodyPr lIns="0" tIns="0" rIns="0" bIns="0" anchor="t" anchorCtr="0">
            <a:noAutofit/>
          </a:bodyPr>
          <a:lstStyle/>
          <a:p>
            <a:endParaRPr lang="en-US" altLang="zh-TW" sz="1800" dirty="0">
              <a:effectLst/>
            </a:endParaRPr>
          </a:p>
        </p:txBody>
      </p:sp>
      <p:sp>
        <p:nvSpPr>
          <p:cNvPr id="67" name="Shape 67"/>
          <p:cNvSpPr txBox="1">
            <a:spLocks noGrp="1"/>
          </p:cNvSpPr>
          <p:nvPr>
            <p:ph type="title"/>
          </p:nvPr>
        </p:nvSpPr>
        <p:spPr/>
        <p:txBody>
          <a:bodyPr/>
          <a:lstStyle/>
          <a:p>
            <a:pPr lvl="0"/>
            <a:r>
              <a:rPr lang="en-US" dirty="0"/>
              <a:t>T</a:t>
            </a:r>
            <a:r>
              <a:rPr lang="en-US" dirty="0">
                <a:sym typeface="Arial"/>
              </a:rPr>
              <a:t>he </a:t>
            </a:r>
            <a:r>
              <a:rPr lang="en-US" dirty="0"/>
              <a:t>f</a:t>
            </a:r>
            <a:r>
              <a:rPr lang="en-US" dirty="0">
                <a:sym typeface="Arial"/>
              </a:rPr>
              <a:t>irst </a:t>
            </a:r>
            <a:r>
              <a:rPr lang="en-US" dirty="0"/>
              <a:t>p</a:t>
            </a:r>
            <a:r>
              <a:rPr lang="en-US" dirty="0">
                <a:sym typeface="Arial"/>
              </a:rPr>
              <a:t>rogram</a:t>
            </a:r>
          </a:p>
        </p:txBody>
      </p:sp>
      <p:sp>
        <p:nvSpPr>
          <p:cNvPr id="5" name="內容版面配置區 4">
            <a:extLst>
              <a:ext uri="{FF2B5EF4-FFF2-40B4-BE49-F238E27FC236}">
                <a16:creationId xmlns="" xmlns:a16="http://schemas.microsoft.com/office/drawing/2014/main" id="{36660881-BBE9-C34B-AAD9-688DEB335A86}"/>
              </a:ext>
            </a:extLst>
          </p:cNvPr>
          <p:cNvSpPr>
            <a:spLocks noGrp="1"/>
          </p:cNvSpPr>
          <p:nvPr>
            <p:ph idx="1"/>
          </p:nvPr>
        </p:nvSpPr>
        <p:spPr>
          <a:xfrm>
            <a:off x="457200" y="1719262"/>
            <a:ext cx="8229600" cy="4710133"/>
          </a:xfrm>
        </p:spPr>
        <p:txBody>
          <a:bodyPr>
            <a:normAutofit fontScale="55000" lnSpcReduction="20000"/>
          </a:bodyPr>
          <a:lstStyle/>
          <a:p>
            <a:pPr marL="0" indent="0">
              <a:buNone/>
            </a:pPr>
            <a:r>
              <a:rPr lang="en-US" altLang="zh-TW" sz="3200" dirty="0">
                <a:solidFill>
                  <a:srgbClr val="008000"/>
                </a:solidFill>
                <a:latin typeface="Consolas" panose="020B0609020204030204" pitchFamily="49" charset="0"/>
              </a:rPr>
              <a:t>/*Program Example 2.1: A program which flashes </a:t>
            </a:r>
            <a:r>
              <a:rPr lang="en-US" altLang="zh-TW" sz="3200" dirty="0" err="1">
                <a:solidFill>
                  <a:srgbClr val="008000"/>
                </a:solidFill>
                <a:latin typeface="Consolas" panose="020B0609020204030204" pitchFamily="49" charset="0"/>
              </a:rPr>
              <a:t>mbed</a:t>
            </a:r>
            <a:r>
              <a:rPr lang="en-US" altLang="zh-TW" sz="3200" dirty="0">
                <a:solidFill>
                  <a:srgbClr val="008000"/>
                </a:solidFill>
                <a:latin typeface="Consolas" panose="020B0609020204030204" pitchFamily="49" charset="0"/>
              </a:rPr>
              <a:t> LED1 on and off. Demonstrating use of digital output and wait functions. Taken from the </a:t>
            </a:r>
            <a:r>
              <a:rPr lang="en-US" altLang="zh-TW" sz="3200" dirty="0" err="1">
                <a:solidFill>
                  <a:srgbClr val="008000"/>
                </a:solidFill>
                <a:latin typeface="Consolas" panose="020B0609020204030204" pitchFamily="49" charset="0"/>
              </a:rPr>
              <a:t>mbed</a:t>
            </a:r>
            <a:r>
              <a:rPr lang="en-US" altLang="zh-TW" sz="3200" dirty="0">
                <a:solidFill>
                  <a:srgbClr val="008000"/>
                </a:solidFill>
                <a:latin typeface="Consolas" panose="020B0609020204030204" pitchFamily="49" charset="0"/>
              </a:rPr>
              <a:t> site. </a:t>
            </a:r>
          </a:p>
          <a:p>
            <a:pPr marL="0" indent="0">
              <a:buNone/>
            </a:pPr>
            <a:r>
              <a:rPr lang="en-US" altLang="zh-TW" sz="3200" dirty="0">
                <a:solidFill>
                  <a:srgbClr val="00800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solidFill>
                  <a:srgbClr val="804000"/>
                </a:solidFill>
                <a:latin typeface="Consolas" panose="020B0609020204030204" pitchFamily="49" charset="0"/>
              </a:rPr>
              <a:t>#include "</a:t>
            </a:r>
            <a:r>
              <a:rPr lang="en-US" altLang="zh-TW" sz="3200" dirty="0" err="1">
                <a:solidFill>
                  <a:srgbClr val="804000"/>
                </a:solidFill>
                <a:latin typeface="Consolas" panose="020B0609020204030204" pitchFamily="49" charset="0"/>
              </a:rPr>
              <a:t>mbed.h</a:t>
            </a:r>
            <a:r>
              <a:rPr lang="en-US" altLang="zh-TW" sz="3200" dirty="0">
                <a:solidFill>
                  <a:srgbClr val="804000"/>
                </a:solidFill>
                <a:latin typeface="Consolas" panose="020B0609020204030204" pitchFamily="49" charset="0"/>
              </a:rPr>
              <a:t>" </a:t>
            </a:r>
          </a:p>
          <a:p>
            <a:pPr marL="0" indent="0">
              <a:buNone/>
            </a:pPr>
            <a:endParaRPr lang="en-US" altLang="zh-TW" sz="3200" dirty="0" smtClean="0">
              <a:latin typeface="Consolas" panose="020B0609020204030204" pitchFamily="49" charset="0"/>
            </a:endParaRPr>
          </a:p>
          <a:p>
            <a:pPr marL="0" indent="0">
              <a:buNone/>
            </a:pPr>
            <a:endParaRPr lang="en-US" altLang="zh-TW" sz="3200" dirty="0">
              <a:latin typeface="Consolas" panose="020B0609020204030204" pitchFamily="49" charset="0"/>
            </a:endParaRPr>
          </a:p>
          <a:p>
            <a:pPr marL="0" indent="0">
              <a:buNone/>
            </a:pPr>
            <a:r>
              <a:rPr lang="en-US" altLang="zh-TW" sz="3200" dirty="0" err="1">
                <a:latin typeface="Consolas" panose="020B0609020204030204" pitchFamily="49" charset="0"/>
              </a:rPr>
              <a:t>DigitalOut</a:t>
            </a:r>
            <a:r>
              <a:rPr lang="en-US" altLang="zh-TW" sz="3200" dirty="0">
                <a:latin typeface="Consolas" panose="020B0609020204030204" pitchFamily="49" charset="0"/>
              </a:rPr>
              <a:t> </a:t>
            </a:r>
            <a:r>
              <a:rPr lang="en-US" altLang="zh-TW" sz="3200" dirty="0" err="1">
                <a:latin typeface="Consolas" panose="020B0609020204030204" pitchFamily="49" charset="0"/>
              </a:rPr>
              <a:t>myled</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LED1</a:t>
            </a:r>
            <a:r>
              <a:rPr lang="en-US" altLang="zh-TW" sz="3200" b="1" dirty="0">
                <a:solidFill>
                  <a:srgbClr val="000080"/>
                </a:solidFill>
                <a:latin typeface="Consolas" panose="020B0609020204030204" pitchFamily="49" charset="0"/>
              </a:rPr>
              <a:t>); </a:t>
            </a:r>
            <a:r>
              <a:rPr lang="en-US" altLang="zh-TW" sz="3200" dirty="0">
                <a:solidFill>
                  <a:srgbClr val="008000"/>
                </a:solidFill>
                <a:latin typeface="Consolas" panose="020B0609020204030204" pitchFamily="49" charset="0"/>
              </a:rPr>
              <a:t>// create a </a:t>
            </a:r>
            <a:r>
              <a:rPr lang="en-US" altLang="zh-TW" sz="3200" dirty="0" err="1">
                <a:solidFill>
                  <a:srgbClr val="008000"/>
                </a:solidFill>
                <a:latin typeface="Consolas" panose="020B0609020204030204" pitchFamily="49" charset="0"/>
              </a:rPr>
              <a:t>DigitalOut</a:t>
            </a:r>
            <a:r>
              <a:rPr lang="en-US" altLang="zh-TW" sz="3200" dirty="0">
                <a:solidFill>
                  <a:srgbClr val="008000"/>
                </a:solidFill>
                <a:latin typeface="Consolas" panose="020B0609020204030204" pitchFamily="49" charset="0"/>
              </a:rPr>
              <a:t> object </a:t>
            </a:r>
            <a:r>
              <a:rPr lang="en-US" altLang="zh-TW" sz="3200" dirty="0" err="1">
                <a:solidFill>
                  <a:srgbClr val="008000"/>
                </a:solidFill>
                <a:latin typeface="Consolas" panose="020B0609020204030204" pitchFamily="49" charset="0"/>
              </a:rPr>
              <a:t>myled</a:t>
            </a:r>
            <a:r>
              <a:rPr lang="en-US" altLang="zh-TW" sz="3200" dirty="0">
                <a:solidFill>
                  <a:srgbClr val="008000"/>
                </a:solidFill>
                <a:latin typeface="Consolas" panose="020B0609020204030204" pitchFamily="49" charset="0"/>
              </a:rPr>
              <a:t> to control LED1 pin</a:t>
            </a:r>
          </a:p>
          <a:p>
            <a:pPr marL="0" indent="0">
              <a:buNone/>
            </a:pPr>
            <a:r>
              <a:rPr lang="en-US" altLang="zh-TW" sz="3200" dirty="0" err="1">
                <a:solidFill>
                  <a:srgbClr val="8000FF"/>
                </a:solidFill>
                <a:latin typeface="Consolas" panose="020B0609020204030204" pitchFamily="49" charset="0"/>
              </a:rPr>
              <a:t>int</a:t>
            </a:r>
            <a:r>
              <a:rPr lang="en-US" altLang="zh-TW" sz="3200" dirty="0">
                <a:latin typeface="Consolas" panose="020B0609020204030204" pitchFamily="49" charset="0"/>
              </a:rPr>
              <a:t> main</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b="1" dirty="0">
                <a:solidFill>
                  <a:srgbClr val="0000FF"/>
                </a:solidFill>
                <a:latin typeface="Consolas" panose="020B0609020204030204" pitchFamily="49" charset="0"/>
              </a:rPr>
              <a:t>	while</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a:t>
            </a:r>
            <a:r>
              <a:rPr lang="en-US" altLang="zh-TW" sz="3200" dirty="0" err="1">
                <a:latin typeface="Consolas" panose="020B0609020204030204" pitchFamily="49" charset="0"/>
              </a:rPr>
              <a:t>myled</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008000"/>
                </a:solidFill>
                <a:latin typeface="Consolas" panose="020B0609020204030204" pitchFamily="49" charset="0"/>
              </a:rPr>
              <a:t>//set LED1 pin to high == </a:t>
            </a:r>
            <a:r>
              <a:rPr lang="en-US" altLang="zh-TW" sz="3200" dirty="0" err="1">
                <a:solidFill>
                  <a:srgbClr val="008000"/>
                </a:solidFill>
                <a:latin typeface="Consolas" panose="020B0609020204030204" pitchFamily="49" charset="0"/>
              </a:rPr>
              <a:t>myled.write</a:t>
            </a:r>
            <a:r>
              <a:rPr lang="en-US" altLang="zh-TW" sz="3200" dirty="0">
                <a:solidFill>
                  <a:srgbClr val="008000"/>
                </a:solidFill>
                <a:latin typeface="Consolas" panose="020B0609020204030204" pitchFamily="49" charset="0"/>
              </a:rPr>
              <a:t>(1)</a:t>
            </a:r>
            <a:endParaRPr lang="en-US" altLang="zh-TW" sz="3200" dirty="0">
              <a:latin typeface="Consolas" panose="020B0609020204030204" pitchFamily="49" charset="0"/>
            </a:endParaRPr>
          </a:p>
          <a:p>
            <a:pPr marL="0" indent="0">
              <a:buNone/>
            </a:pPr>
            <a:r>
              <a:rPr lang="en-US" altLang="zh-TW" sz="3200" dirty="0">
                <a:latin typeface="Consolas" panose="020B0609020204030204" pitchFamily="49" charset="0"/>
              </a:rPr>
              <a:t>	   wait</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0.2</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008000"/>
                </a:solidFill>
                <a:latin typeface="Consolas" panose="020B0609020204030204" pitchFamily="49" charset="0"/>
              </a:rPr>
              <a:t>//wait for 0.2 second</a:t>
            </a:r>
            <a:endParaRPr lang="en-US" altLang="zh-TW" sz="3200" dirty="0">
              <a:latin typeface="Consolas" panose="020B0609020204030204" pitchFamily="49" charset="0"/>
            </a:endParaRPr>
          </a:p>
          <a:p>
            <a:pPr marL="0" indent="0">
              <a:buNone/>
            </a:pPr>
            <a:r>
              <a:rPr lang="en-US" altLang="zh-TW" sz="3200" dirty="0">
                <a:latin typeface="Consolas" panose="020B0609020204030204" pitchFamily="49" charset="0"/>
              </a:rPr>
              <a:t>	   </a:t>
            </a:r>
            <a:r>
              <a:rPr lang="en-US" altLang="zh-TW" sz="3200" dirty="0" err="1">
                <a:latin typeface="Consolas" panose="020B0609020204030204" pitchFamily="49" charset="0"/>
              </a:rPr>
              <a:t>myled</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wait</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0.2</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b="1" dirty="0">
                <a:solidFill>
                  <a:srgbClr val="000080"/>
                </a:solidFill>
                <a:latin typeface="Consolas" panose="020B0609020204030204" pitchFamily="49" charset="0"/>
              </a:rPr>
              <a:t>	}</a:t>
            </a:r>
            <a:r>
              <a:rPr lang="en-US" altLang="zh-TW" sz="3200" dirty="0">
                <a:latin typeface="Consolas" panose="020B0609020204030204" pitchFamily="49" charset="0"/>
              </a:rPr>
              <a:t> </a:t>
            </a:r>
          </a:p>
          <a:p>
            <a:pPr marL="0" indent="0">
              <a:buNone/>
            </a:pPr>
            <a:r>
              <a:rPr lang="en-US" altLang="zh-TW" sz="3200" b="1" dirty="0">
                <a:solidFill>
                  <a:srgbClr val="000080"/>
                </a:solidFill>
                <a:latin typeface="Consolas" panose="020B0609020204030204" pitchFamily="49" charset="0"/>
              </a:rPr>
              <a:t>}</a:t>
            </a:r>
            <a:endParaRPr lang="en-US" altLang="zh-TW" sz="3200" dirty="0"/>
          </a:p>
          <a:p>
            <a:pPr marL="0" indent="0">
              <a:buNone/>
            </a:pPr>
            <a:endParaRPr kumimoji="1" lang="zh-TW" altLang="en-US" dirty="0"/>
          </a:p>
        </p:txBody>
      </p:sp>
      <p:sp>
        <p:nvSpPr>
          <p:cNvPr id="6" name="投影片編號版面配置區 5">
            <a:extLst>
              <a:ext uri="{FF2B5EF4-FFF2-40B4-BE49-F238E27FC236}">
                <a16:creationId xmlns="" xmlns:a16="http://schemas.microsoft.com/office/drawing/2014/main" id="{328E6AF8-2FE0-C043-AC7C-C7D8199D0491}"/>
              </a:ext>
            </a:extLst>
          </p:cNvPr>
          <p:cNvSpPr>
            <a:spLocks noGrp="1"/>
          </p:cNvSpPr>
          <p:nvPr>
            <p:ph type="sldNum" sz="quarter" idx="12"/>
          </p:nvPr>
        </p:nvSpPr>
        <p:spPr/>
        <p:txBody>
          <a:bodyPr/>
          <a:lstStyle/>
          <a:p>
            <a:fld id="{B6E0B0A6-70CB-4CB1-BAEB-8949881E3F44}" type="slidenum">
              <a:rPr lang="en-US" altLang="zh-TW" smtClean="0"/>
              <a:pPr/>
              <a:t>2</a:t>
            </a:fld>
            <a:endParaRPr lang="en-US" altLang="zh-TW"/>
          </a:p>
        </p:txBody>
      </p:sp>
      <p:sp>
        <p:nvSpPr>
          <p:cNvPr id="2" name="文字方塊 1"/>
          <p:cNvSpPr txBox="1"/>
          <p:nvPr/>
        </p:nvSpPr>
        <p:spPr>
          <a:xfrm>
            <a:off x="4121950" y="5371706"/>
            <a:ext cx="4365485" cy="646331"/>
          </a:xfrm>
          <a:prstGeom prst="rect">
            <a:avLst/>
          </a:prstGeom>
          <a:noFill/>
          <a:ln>
            <a:solidFill>
              <a:srgbClr val="C00000"/>
            </a:solidFill>
          </a:ln>
        </p:spPr>
        <p:txBody>
          <a:bodyPr wrap="square" rtlCol="0">
            <a:spAutoFit/>
          </a:bodyPr>
          <a:lstStyle/>
          <a:p>
            <a:pPr marL="0" indent="0">
              <a:buNone/>
            </a:pPr>
            <a:r>
              <a:rPr lang="en-US" altLang="zh-TW" dirty="0" err="1">
                <a:latin typeface="Consolas" panose="020B0609020204030204" pitchFamily="49" charset="0"/>
              </a:rPr>
              <a:t>myled</a:t>
            </a:r>
            <a:r>
              <a:rPr lang="en-US" altLang="zh-TW" dirty="0">
                <a:latin typeface="Consolas" panose="020B0609020204030204" pitchFamily="49" charset="0"/>
              </a:rPr>
              <a:t> </a:t>
            </a:r>
            <a:r>
              <a:rPr lang="en-US" altLang="zh-TW" dirty="0" smtClean="0">
                <a:latin typeface="Consolas" panose="020B0609020204030204" pitchFamily="49" charset="0"/>
              </a:rPr>
              <a:t>!</a:t>
            </a:r>
            <a:r>
              <a:rPr lang="en-US" altLang="zh-TW" b="1" dirty="0" smtClean="0">
                <a:solidFill>
                  <a:srgbClr val="000080"/>
                </a:solidFill>
                <a:latin typeface="Consolas" panose="020B0609020204030204" pitchFamily="49" charset="0"/>
              </a:rPr>
              <a:t>=</a:t>
            </a:r>
            <a:r>
              <a:rPr lang="en-US" altLang="zh-TW" dirty="0" smtClean="0">
                <a:latin typeface="Consolas" panose="020B0609020204030204" pitchFamily="49" charset="0"/>
              </a:rPr>
              <a:t> </a:t>
            </a:r>
            <a:r>
              <a:rPr lang="en-US" altLang="zh-TW" dirty="0" err="1">
                <a:latin typeface="Consolas" panose="020B0609020204030204" pitchFamily="49" charset="0"/>
              </a:rPr>
              <a:t>myled</a:t>
            </a:r>
            <a:r>
              <a:rPr lang="en-US" altLang="zh-TW" b="1" dirty="0" smtClean="0">
                <a:solidFill>
                  <a:srgbClr val="000080"/>
                </a:solidFill>
                <a:latin typeface="Consolas" panose="020B0609020204030204" pitchFamily="49" charset="0"/>
              </a:rPr>
              <a:t>;</a:t>
            </a:r>
            <a:r>
              <a:rPr lang="en-US" altLang="zh-TW" dirty="0" smtClean="0">
                <a:latin typeface="Consolas" panose="020B0609020204030204" pitchFamily="49" charset="0"/>
              </a:rPr>
              <a:t> </a:t>
            </a:r>
            <a:r>
              <a:rPr lang="en-US" altLang="zh-TW" dirty="0" smtClean="0">
                <a:solidFill>
                  <a:srgbClr val="008000"/>
                </a:solidFill>
                <a:latin typeface="Consolas" panose="020B0609020204030204" pitchFamily="49" charset="0"/>
              </a:rPr>
              <a:t>//toggle LED1</a:t>
            </a:r>
            <a:endParaRPr lang="en-US" altLang="zh-TW" dirty="0">
              <a:latin typeface="Consolas" panose="020B0609020204030204" pitchFamily="49" charset="0"/>
            </a:endParaRPr>
          </a:p>
          <a:p>
            <a:pPr marL="0" indent="0">
              <a:buNone/>
            </a:pPr>
            <a:r>
              <a:rPr lang="en-US" altLang="zh-TW" dirty="0" smtClean="0">
                <a:latin typeface="Consolas" panose="020B0609020204030204" pitchFamily="49" charset="0"/>
              </a:rPr>
              <a:t>wait</a:t>
            </a:r>
            <a:r>
              <a:rPr lang="en-US" altLang="zh-TW" b="1" dirty="0" smtClean="0">
                <a:solidFill>
                  <a:srgbClr val="000080"/>
                </a:solidFill>
                <a:latin typeface="Consolas" panose="020B0609020204030204" pitchFamily="49" charset="0"/>
              </a:rPr>
              <a:t>(</a:t>
            </a:r>
            <a:r>
              <a:rPr lang="en-US" altLang="zh-TW" dirty="0" smtClean="0">
                <a:solidFill>
                  <a:srgbClr val="FF0000"/>
                </a:solidFill>
                <a:latin typeface="Consolas" panose="020B0609020204030204" pitchFamily="49" charset="0"/>
              </a:rPr>
              <a:t>0.2</a:t>
            </a:r>
            <a:r>
              <a:rPr lang="en-US" altLang="zh-TW" b="1" dirty="0">
                <a:solidFill>
                  <a:srgbClr val="000080"/>
                </a:solidFill>
                <a:latin typeface="Consolas" panose="020B0609020204030204" pitchFamily="49" charset="0"/>
              </a:rPr>
              <a:t>);</a:t>
            </a:r>
            <a:r>
              <a:rPr lang="en-US" altLang="zh-TW" dirty="0">
                <a:latin typeface="Consolas" panose="020B0609020204030204" pitchFamily="49" charset="0"/>
              </a:rPr>
              <a:t> </a:t>
            </a:r>
            <a:r>
              <a:rPr lang="en-US" altLang="zh-TW" dirty="0">
                <a:solidFill>
                  <a:srgbClr val="008000"/>
                </a:solidFill>
                <a:latin typeface="Consolas" panose="020B0609020204030204" pitchFamily="49" charset="0"/>
              </a:rPr>
              <a:t>//wait for 0.2 </a:t>
            </a:r>
            <a:r>
              <a:rPr lang="en-US" altLang="zh-TW" dirty="0" smtClean="0">
                <a:solidFill>
                  <a:srgbClr val="008000"/>
                </a:solidFill>
                <a:latin typeface="Consolas" panose="020B0609020204030204" pitchFamily="49" charset="0"/>
              </a:rPr>
              <a:t>second</a:t>
            </a:r>
            <a:endParaRPr lang="en-US" altLang="zh-TW" dirty="0">
              <a:latin typeface="Consolas" panose="020B0609020204030204" pitchFamily="49" charset="0"/>
            </a:endParaRPr>
          </a:p>
        </p:txBody>
      </p:sp>
      <p:cxnSp>
        <p:nvCxnSpPr>
          <p:cNvPr id="4" name="直線單箭頭接點 3"/>
          <p:cNvCxnSpPr/>
          <p:nvPr/>
        </p:nvCxnSpPr>
        <p:spPr bwMode="auto">
          <a:xfrm flipH="1" flipV="1">
            <a:off x="3221850" y="5258818"/>
            <a:ext cx="900100" cy="112888"/>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8" name="矩形 7"/>
          <p:cNvSpPr/>
          <p:nvPr/>
        </p:nvSpPr>
        <p:spPr>
          <a:xfrm>
            <a:off x="3143240" y="2434232"/>
            <a:ext cx="5500726" cy="923330"/>
          </a:xfrm>
          <a:prstGeom prst="rect">
            <a:avLst/>
          </a:prstGeom>
          <a:ln>
            <a:solidFill>
              <a:schemeClr val="accent5">
                <a:lumMod val="50000"/>
              </a:schemeClr>
            </a:solidFill>
          </a:ln>
        </p:spPr>
        <p:txBody>
          <a:bodyPr wrap="square">
            <a:spAutoFit/>
          </a:bodyPr>
          <a:lstStyle/>
          <a:p>
            <a:r>
              <a:rPr lang="en-US" altLang="zh-TW" dirty="0" smtClean="0"/>
              <a:t>The (</a:t>
            </a:r>
            <a:r>
              <a:rPr lang="en-US" altLang="zh-TW" b="1" dirty="0" err="1" smtClean="0">
                <a:solidFill>
                  <a:srgbClr val="FF0000"/>
                </a:solidFill>
              </a:rPr>
              <a:t>mbed</a:t>
            </a:r>
            <a:r>
              <a:rPr lang="en-US" altLang="zh-TW" b="1" dirty="0" smtClean="0">
                <a:solidFill>
                  <a:srgbClr val="FF0000"/>
                </a:solidFill>
              </a:rPr>
              <a:t> API</a:t>
            </a:r>
            <a:r>
              <a:rPr lang="en-US" altLang="zh-TW" dirty="0" smtClean="0"/>
              <a:t>) library approved by the ARM </a:t>
            </a:r>
            <a:r>
              <a:rPr lang="en-US" altLang="zh-TW" dirty="0" err="1" smtClean="0"/>
              <a:t>mbed</a:t>
            </a:r>
            <a:r>
              <a:rPr lang="en-US" altLang="zh-TW" dirty="0" smtClean="0"/>
              <a:t> team is sometimes called the </a:t>
            </a:r>
            <a:r>
              <a:rPr lang="en-US" altLang="zh-TW" b="1" i="1" dirty="0" smtClean="0"/>
              <a:t>official </a:t>
            </a:r>
            <a:r>
              <a:rPr lang="en-US" altLang="zh-TW" b="1" i="1" dirty="0" err="1" smtClean="0"/>
              <a:t>mbed</a:t>
            </a:r>
            <a:r>
              <a:rPr lang="en-US" altLang="zh-TW" b="1" i="1" dirty="0" smtClean="0"/>
              <a:t> library</a:t>
            </a:r>
            <a:r>
              <a:rPr lang="en-US" altLang="zh-TW" dirty="0" smtClean="0"/>
              <a:t>. This is accessed through the header file </a:t>
            </a:r>
            <a:r>
              <a:rPr lang="en-US" altLang="zh-TW" b="1" dirty="0" err="1" smtClean="0">
                <a:solidFill>
                  <a:srgbClr val="FF0000"/>
                </a:solidFill>
              </a:rPr>
              <a:t>mbed.h</a:t>
            </a:r>
            <a:endParaRPr lang="zh-TW" altLang="en-US" b="1" dirty="0">
              <a:solidFill>
                <a:srgbClr val="FF0000"/>
              </a:solidFill>
            </a:endParaRPr>
          </a:p>
        </p:txBody>
      </p:sp>
    </p:spTree>
    <p:extLst>
      <p:ext uri="{BB962C8B-B14F-4D97-AF65-F5344CB8AC3E}">
        <p14:creationId xmlns:p14="http://schemas.microsoft.com/office/powerpoint/2010/main" val="2406244207"/>
      </p:ext>
    </p:extLst>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err="1" smtClean="0"/>
              <a:t>BusIn</a:t>
            </a:r>
            <a:endParaRPr lang="en-US" dirty="0"/>
          </a:p>
        </p:txBody>
      </p:sp>
      <p:sp>
        <p:nvSpPr>
          <p:cNvPr id="3" name="內容版面配置區 2"/>
          <p:cNvSpPr>
            <a:spLocks noGrp="1"/>
          </p:cNvSpPr>
          <p:nvPr>
            <p:ph idx="1"/>
          </p:nvPr>
        </p:nvSpPr>
        <p:spPr/>
        <p:txBody>
          <a:bodyPr>
            <a:normAutofit fontScale="85000" lnSpcReduction="20000"/>
          </a:bodyPr>
          <a:lstStyle/>
          <a:p>
            <a:r>
              <a:rPr lang="en-US" dirty="0"/>
              <a:t>With the </a:t>
            </a:r>
            <a:r>
              <a:rPr lang="en-US" dirty="0" err="1">
                <a:solidFill>
                  <a:srgbClr val="008000"/>
                </a:solidFill>
              </a:rPr>
              <a:t>BusIn</a:t>
            </a:r>
            <a:r>
              <a:rPr lang="en-US" dirty="0"/>
              <a:t> API, you can combine number of </a:t>
            </a:r>
            <a:r>
              <a:rPr lang="en-US" dirty="0" err="1"/>
              <a:t>DigitalIn</a:t>
            </a:r>
            <a:r>
              <a:rPr lang="en-US" dirty="0"/>
              <a:t> pins to read them at once. This abstraction is </a:t>
            </a:r>
            <a:r>
              <a:rPr lang="en-US" dirty="0">
                <a:solidFill>
                  <a:srgbClr val="C00000"/>
                </a:solidFill>
              </a:rPr>
              <a:t>useful for checking multiple inputs together</a:t>
            </a:r>
            <a:r>
              <a:rPr lang="en-US" dirty="0"/>
              <a:t> as single interface instead of individual pins.</a:t>
            </a:r>
          </a:p>
          <a:p>
            <a:r>
              <a:rPr lang="en-US" dirty="0"/>
              <a:t>You can use </a:t>
            </a:r>
            <a:r>
              <a:rPr lang="en-US" dirty="0">
                <a:solidFill>
                  <a:srgbClr val="0033CC"/>
                </a:solidFill>
              </a:rPr>
              <a:t>any of the numbered Arm </a:t>
            </a:r>
            <a:r>
              <a:rPr lang="en-US" dirty="0" err="1">
                <a:solidFill>
                  <a:srgbClr val="0033CC"/>
                </a:solidFill>
              </a:rPr>
              <a:t>Mbed</a:t>
            </a:r>
            <a:r>
              <a:rPr lang="en-US" dirty="0">
                <a:solidFill>
                  <a:srgbClr val="0033CC"/>
                </a:solidFill>
              </a:rPr>
              <a:t> pins</a:t>
            </a:r>
            <a:r>
              <a:rPr lang="en-US" dirty="0"/>
              <a:t> as a </a:t>
            </a:r>
            <a:r>
              <a:rPr lang="en-US" dirty="0" err="1"/>
              <a:t>DigitalIn</a:t>
            </a:r>
            <a:r>
              <a:rPr lang="en-US" dirty="0"/>
              <a:t> in the </a:t>
            </a:r>
            <a:r>
              <a:rPr lang="en-US" dirty="0" err="1"/>
              <a:t>BusIn</a:t>
            </a:r>
            <a:r>
              <a:rPr lang="en-US" dirty="0"/>
              <a:t>.</a:t>
            </a:r>
          </a:p>
          <a:p>
            <a:r>
              <a:rPr lang="en-US" dirty="0"/>
              <a:t>You can have </a:t>
            </a:r>
            <a:r>
              <a:rPr lang="en-US" dirty="0">
                <a:solidFill>
                  <a:srgbClr val="CC00CC"/>
                </a:solidFill>
              </a:rPr>
              <a:t>up to 16 pins </a:t>
            </a:r>
            <a:r>
              <a:rPr lang="en-US" dirty="0"/>
              <a:t>in a Bus.</a:t>
            </a:r>
          </a:p>
          <a:p>
            <a:r>
              <a:rPr lang="en-US" dirty="0" smtClean="0"/>
              <a:t>The </a:t>
            </a:r>
            <a:r>
              <a:rPr lang="en-US" dirty="0"/>
              <a:t>order of pins in the constructor is the </a:t>
            </a:r>
            <a:r>
              <a:rPr lang="en-US" dirty="0">
                <a:solidFill>
                  <a:srgbClr val="FF0000"/>
                </a:solidFill>
              </a:rPr>
              <a:t>reverse order </a:t>
            </a:r>
            <a:r>
              <a:rPr lang="en-US" dirty="0"/>
              <a:t>of the pins in the byte order. So if you </a:t>
            </a:r>
            <a:r>
              <a:rPr lang="en-US" dirty="0" smtClean="0"/>
              <a:t>have </a:t>
            </a:r>
            <a:r>
              <a:rPr lang="en-US" dirty="0" err="1" smtClean="0">
                <a:solidFill>
                  <a:srgbClr val="0033CC"/>
                </a:solidFill>
              </a:rPr>
              <a:t>BusIn</a:t>
            </a:r>
            <a:r>
              <a:rPr lang="en-US" dirty="0" smtClean="0">
                <a:solidFill>
                  <a:srgbClr val="0033CC"/>
                </a:solidFill>
              </a:rPr>
              <a:t>(</a:t>
            </a:r>
            <a:r>
              <a:rPr lang="en-US" dirty="0" err="1" smtClean="0">
                <a:solidFill>
                  <a:srgbClr val="0033CC"/>
                </a:solidFill>
              </a:rPr>
              <a:t>a,b,c,d,e,f,g,h</a:t>
            </a:r>
            <a:r>
              <a:rPr lang="en-US" dirty="0" smtClean="0">
                <a:solidFill>
                  <a:srgbClr val="0033CC"/>
                </a:solidFill>
              </a:rPr>
              <a:t>)</a:t>
            </a:r>
            <a:r>
              <a:rPr lang="en-US" dirty="0" smtClean="0"/>
              <a:t>, </a:t>
            </a:r>
            <a:r>
              <a:rPr lang="en-US" dirty="0"/>
              <a:t>then the order of bits in the byte would </a:t>
            </a:r>
            <a:r>
              <a:rPr lang="en-US" dirty="0" smtClean="0"/>
              <a:t>be </a:t>
            </a:r>
            <a:r>
              <a:rPr lang="en-US" dirty="0" err="1" smtClean="0">
                <a:solidFill>
                  <a:srgbClr val="0033CC"/>
                </a:solidFill>
              </a:rPr>
              <a:t>hgfedcba</a:t>
            </a:r>
            <a:r>
              <a:rPr lang="en-US" dirty="0" smtClean="0">
                <a:solidFill>
                  <a:srgbClr val="0033CC"/>
                </a:solidFill>
              </a:rPr>
              <a:t> </a:t>
            </a:r>
            <a:r>
              <a:rPr lang="en-US" dirty="0" smtClean="0"/>
              <a:t>with </a:t>
            </a:r>
            <a:r>
              <a:rPr lang="en-US" dirty="0" smtClean="0">
                <a:solidFill>
                  <a:srgbClr val="0033CC"/>
                </a:solidFill>
              </a:rPr>
              <a:t>a</a:t>
            </a:r>
            <a:r>
              <a:rPr lang="en-US" dirty="0" smtClean="0"/>
              <a:t> being </a:t>
            </a:r>
            <a:r>
              <a:rPr lang="en-US" dirty="0" smtClean="0">
                <a:solidFill>
                  <a:srgbClr val="0033CC"/>
                </a:solidFill>
              </a:rPr>
              <a:t>bit 0</a:t>
            </a:r>
            <a:r>
              <a:rPr lang="en-US" dirty="0" smtClean="0"/>
              <a:t> and </a:t>
            </a:r>
            <a:r>
              <a:rPr lang="en-US" dirty="0" smtClean="0">
                <a:solidFill>
                  <a:srgbClr val="0033CC"/>
                </a:solidFill>
              </a:rPr>
              <a:t>h</a:t>
            </a:r>
            <a:r>
              <a:rPr lang="en-US" dirty="0" smtClean="0"/>
              <a:t> being </a:t>
            </a:r>
            <a:r>
              <a:rPr lang="en-US" dirty="0" smtClean="0">
                <a:solidFill>
                  <a:srgbClr val="0033CC"/>
                </a:solidFill>
              </a:rPr>
              <a:t>bit 7</a:t>
            </a:r>
            <a:r>
              <a:rPr lang="en-US" dirty="0" smtClean="0"/>
              <a:t>.</a:t>
            </a:r>
            <a:endParaRPr lang="en-US" dirty="0">
              <a:solidFill>
                <a:srgbClr val="0033CC"/>
              </a:solidFill>
            </a:endParaRPr>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20</a:t>
            </a:fld>
            <a:endParaRPr lang="en-US" altLang="zh-TW"/>
          </a:p>
        </p:txBody>
      </p:sp>
    </p:spTree>
    <p:extLst>
      <p:ext uri="{BB962C8B-B14F-4D97-AF65-F5344CB8AC3E}">
        <p14:creationId xmlns:p14="http://schemas.microsoft.com/office/powerpoint/2010/main" val="1486751983"/>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D6CF318-6A3F-42A9-A5DD-6C91F4F94896}" type="slidenum">
              <a:rPr lang="en-US" altLang="zh-TW" smtClean="0"/>
              <a:pPr/>
              <a:t>21</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2169660575"/>
              </p:ext>
            </p:extLst>
          </p:nvPr>
        </p:nvGraphicFramePr>
        <p:xfrm>
          <a:off x="179512" y="1168360"/>
          <a:ext cx="8820471" cy="5140960"/>
        </p:xfrm>
        <a:graphic>
          <a:graphicData uri="http://schemas.openxmlformats.org/drawingml/2006/table">
            <a:tbl>
              <a:tblPr firstRow="1" bandRow="1">
                <a:tableStyleId>{5C22544A-7EE6-4342-B048-85BDC9FD1C3A}</a:tableStyleId>
              </a:tblPr>
              <a:tblGrid>
                <a:gridCol w="1180334"/>
                <a:gridCol w="4111746"/>
                <a:gridCol w="3528391"/>
              </a:tblGrid>
              <a:tr h="370840">
                <a:tc>
                  <a:txBody>
                    <a:bodyPr/>
                    <a:lstStyle/>
                    <a:p>
                      <a:endParaRPr lang="en-US" dirty="0"/>
                    </a:p>
                  </a:txBody>
                  <a:tcPr/>
                </a:tc>
                <a:tc>
                  <a:txBody>
                    <a:bodyPr/>
                    <a:lstStyle/>
                    <a:p>
                      <a:r>
                        <a:rPr lang="en-US" sz="1800" b="1" i="0" kern="1200" dirty="0" smtClean="0">
                          <a:solidFill>
                            <a:schemeClr val="lt1"/>
                          </a:solidFill>
                          <a:effectLst/>
                          <a:latin typeface="+mn-lt"/>
                          <a:ea typeface="+mn-ea"/>
                          <a:cs typeface="+mn-cs"/>
                        </a:rPr>
                        <a:t>Public Member Functions</a:t>
                      </a:r>
                      <a:endParaRPr lang="en-US" dirty="0"/>
                    </a:p>
                  </a:txBody>
                  <a:tcPr/>
                </a:tc>
                <a:tc>
                  <a:txBody>
                    <a:bodyPr/>
                    <a:lstStyle/>
                    <a:p>
                      <a:endParaRPr lang="en-US"/>
                    </a:p>
                  </a:txBody>
                  <a:tcPr/>
                </a:tc>
              </a:tr>
              <a:tr h="370840">
                <a:tc>
                  <a:txBody>
                    <a:bodyPr/>
                    <a:lstStyle/>
                    <a:p>
                      <a:endParaRPr lang="en-US"/>
                    </a:p>
                  </a:txBody>
                  <a:tcPr/>
                </a:tc>
                <a:tc>
                  <a:txBody>
                    <a:bodyPr/>
                    <a:lstStyle/>
                    <a:p>
                      <a:r>
                        <a:rPr lang="en-US" sz="1800" b="0" i="0" u="none" strike="noStrike" kern="1200" dirty="0" err="1" smtClean="0">
                          <a:solidFill>
                            <a:schemeClr val="dk1"/>
                          </a:solidFill>
                          <a:effectLst/>
                          <a:latin typeface="+mn-lt"/>
                          <a:ea typeface="+mn-ea"/>
                          <a:cs typeface="+mn-cs"/>
                          <a:hlinkClick r:id="rId2"/>
                        </a:rPr>
                        <a:t>BusIn</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PinName</a:t>
                      </a:r>
                      <a:r>
                        <a:rPr lang="en-US" sz="1800" b="0" i="0" kern="1200" dirty="0" smtClean="0">
                          <a:solidFill>
                            <a:schemeClr val="dk1"/>
                          </a:solidFill>
                          <a:effectLst/>
                          <a:latin typeface="+mn-lt"/>
                          <a:ea typeface="+mn-ea"/>
                          <a:cs typeface="+mn-cs"/>
                        </a:rPr>
                        <a:t> p0, …, </a:t>
                      </a:r>
                      <a:r>
                        <a:rPr lang="en-US" sz="1800" b="0" i="0" kern="1200" dirty="0" err="1" smtClean="0">
                          <a:solidFill>
                            <a:schemeClr val="dk1"/>
                          </a:solidFill>
                          <a:effectLst/>
                          <a:latin typeface="+mn-lt"/>
                          <a:ea typeface="+mn-ea"/>
                          <a:cs typeface="+mn-cs"/>
                        </a:rPr>
                        <a:t>PinName</a:t>
                      </a:r>
                      <a:r>
                        <a:rPr lang="en-US" sz="1800" b="0" i="0" kern="1200" dirty="0" smtClean="0">
                          <a:solidFill>
                            <a:schemeClr val="dk1"/>
                          </a:solidFill>
                          <a:effectLst/>
                          <a:latin typeface="+mn-lt"/>
                          <a:ea typeface="+mn-ea"/>
                          <a:cs typeface="+mn-cs"/>
                        </a:rPr>
                        <a:t> p15)</a:t>
                      </a:r>
                      <a:endParaRPr lang="en-US" dirty="0"/>
                    </a:p>
                  </a:txBody>
                  <a:tcPr/>
                </a:tc>
                <a:tc>
                  <a:txBody>
                    <a:bodyPr/>
                    <a:lstStyle/>
                    <a:p>
                      <a:r>
                        <a:rPr lang="en-US" sz="1800" b="0" i="0" kern="1200" dirty="0" smtClean="0">
                          <a:solidFill>
                            <a:schemeClr val="dk1"/>
                          </a:solidFill>
                          <a:effectLst/>
                          <a:latin typeface="+mn-lt"/>
                          <a:ea typeface="+mn-ea"/>
                          <a:cs typeface="+mn-cs"/>
                        </a:rPr>
                        <a:t>Create an </a:t>
                      </a:r>
                      <a:r>
                        <a:rPr lang="en-US" sz="1800" b="0" i="0" u="none" strike="noStrike" kern="1200" dirty="0" err="1" smtClean="0">
                          <a:solidFill>
                            <a:schemeClr val="dk1"/>
                          </a:solidFill>
                          <a:effectLst/>
                          <a:latin typeface="+mn-lt"/>
                          <a:ea typeface="+mn-ea"/>
                          <a:cs typeface="+mn-cs"/>
                          <a:hlinkClick r:id="rId3" tooltip="A digital input bus, used for reading the state of a collection of pins. "/>
                        </a:rPr>
                        <a:t>BusIn</a:t>
                      </a:r>
                      <a:r>
                        <a:rPr lang="en-US" sz="1800" b="0" i="0" kern="1200" dirty="0" smtClean="0">
                          <a:solidFill>
                            <a:schemeClr val="dk1"/>
                          </a:solidFill>
                          <a:effectLst/>
                          <a:latin typeface="+mn-lt"/>
                          <a:ea typeface="+mn-ea"/>
                          <a:cs typeface="+mn-cs"/>
                        </a:rPr>
                        <a:t>, connected to the specified pins.</a:t>
                      </a:r>
                      <a:endParaRPr lang="en-US" dirty="0"/>
                    </a:p>
                  </a:txBody>
                  <a:tcPr/>
                </a:tc>
              </a:tr>
              <a:tr h="370840">
                <a:tc>
                  <a:txBody>
                    <a:bodyPr/>
                    <a:lstStyle/>
                    <a:p>
                      <a:endParaRPr lang="en-US"/>
                    </a:p>
                  </a:txBody>
                  <a:tcPr/>
                </a:tc>
                <a:tc>
                  <a:txBody>
                    <a:bodyPr/>
                    <a:lstStyle/>
                    <a:p>
                      <a:r>
                        <a:rPr lang="en-US" sz="1800" b="0" i="0" u="none" strike="noStrike" kern="1200" dirty="0" err="1" smtClean="0">
                          <a:solidFill>
                            <a:schemeClr val="dk1"/>
                          </a:solidFill>
                          <a:effectLst/>
                          <a:latin typeface="+mn-lt"/>
                          <a:ea typeface="+mn-ea"/>
                          <a:cs typeface="+mn-cs"/>
                          <a:hlinkClick r:id="rId4"/>
                        </a:rPr>
                        <a:t>BusIn</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PinName</a:t>
                      </a:r>
                      <a:r>
                        <a:rPr lang="en-US" sz="1800" b="0" i="0" kern="1200" dirty="0" smtClean="0">
                          <a:solidFill>
                            <a:schemeClr val="dk1"/>
                          </a:solidFill>
                          <a:effectLst/>
                          <a:latin typeface="+mn-lt"/>
                          <a:ea typeface="+mn-ea"/>
                          <a:cs typeface="+mn-cs"/>
                        </a:rPr>
                        <a:t> pins[16])</a:t>
                      </a:r>
                      <a:endParaRPr lang="en-US" dirty="0"/>
                    </a:p>
                  </a:txBody>
                  <a:tcPr/>
                </a:tc>
                <a:tc>
                  <a:txBody>
                    <a:bodyPr/>
                    <a:lstStyle/>
                    <a:p>
                      <a:r>
                        <a:rPr lang="en-US" sz="1800" b="0" i="0" kern="1200" dirty="0" smtClean="0">
                          <a:solidFill>
                            <a:schemeClr val="dk1"/>
                          </a:solidFill>
                          <a:effectLst/>
                          <a:latin typeface="+mn-lt"/>
                          <a:ea typeface="+mn-ea"/>
                          <a:cs typeface="+mn-cs"/>
                        </a:rPr>
                        <a:t>Create an </a:t>
                      </a:r>
                      <a:r>
                        <a:rPr lang="en-US" sz="1800" b="0" i="0" u="none" strike="noStrike" kern="1200" dirty="0" err="1" smtClean="0">
                          <a:solidFill>
                            <a:schemeClr val="dk1"/>
                          </a:solidFill>
                          <a:effectLst/>
                          <a:latin typeface="+mn-lt"/>
                          <a:ea typeface="+mn-ea"/>
                          <a:cs typeface="+mn-cs"/>
                          <a:hlinkClick r:id="rId3" tooltip="A digital input bus, used for reading the state of a collection of pins. "/>
                        </a:rPr>
                        <a:t>BusIn</a:t>
                      </a:r>
                      <a:r>
                        <a:rPr lang="en-US" sz="1800" b="0" i="0" kern="1200" dirty="0" smtClean="0">
                          <a:solidFill>
                            <a:schemeClr val="dk1"/>
                          </a:solidFill>
                          <a:effectLst/>
                          <a:latin typeface="+mn-lt"/>
                          <a:ea typeface="+mn-ea"/>
                          <a:cs typeface="+mn-cs"/>
                        </a:rPr>
                        <a:t>, connected to the specified pins.</a:t>
                      </a:r>
                      <a:endParaRPr lang="en-US" dirty="0"/>
                    </a:p>
                  </a:txBody>
                  <a:tcPr/>
                </a:tc>
              </a:tr>
              <a:tr h="370840">
                <a:tc>
                  <a:txBody>
                    <a:bodyPr/>
                    <a:lstStyle/>
                    <a:p>
                      <a:r>
                        <a:rPr lang="en-US" sz="1800" b="0" i="0" kern="1200" dirty="0" err="1" smtClean="0">
                          <a:solidFill>
                            <a:schemeClr val="dk1"/>
                          </a:solidFill>
                          <a:effectLst/>
                          <a:latin typeface="+mn-lt"/>
                          <a:ea typeface="+mn-ea"/>
                          <a:cs typeface="+mn-cs"/>
                        </a:rPr>
                        <a:t>int</a:t>
                      </a:r>
                      <a:r>
                        <a:rPr lang="en-US" sz="1800" b="0" i="0" kern="1200" dirty="0" smtClean="0">
                          <a:solidFill>
                            <a:schemeClr val="dk1"/>
                          </a:solidFill>
                          <a:effectLst/>
                          <a:latin typeface="+mn-lt"/>
                          <a:ea typeface="+mn-ea"/>
                          <a:cs typeface="+mn-cs"/>
                        </a:rPr>
                        <a:t> </a:t>
                      </a:r>
                      <a:endParaRPr lang="en-US" dirty="0"/>
                    </a:p>
                  </a:txBody>
                  <a:tcPr/>
                </a:tc>
                <a:tc>
                  <a:txBody>
                    <a:bodyPr/>
                    <a:lstStyle/>
                    <a:p>
                      <a:r>
                        <a:rPr lang="en-US" sz="1800" b="0" i="0" u="none" strike="noStrike" kern="1200" dirty="0" smtClean="0">
                          <a:solidFill>
                            <a:schemeClr val="dk1"/>
                          </a:solidFill>
                          <a:effectLst/>
                          <a:latin typeface="+mn-lt"/>
                          <a:ea typeface="+mn-ea"/>
                          <a:cs typeface="+mn-cs"/>
                          <a:hlinkClick r:id="rId5"/>
                        </a:rPr>
                        <a:t>read</a:t>
                      </a:r>
                      <a:r>
                        <a:rPr lang="en-US" sz="1800" b="0" i="0" kern="1200" dirty="0" smtClean="0">
                          <a:solidFill>
                            <a:schemeClr val="dk1"/>
                          </a:solidFill>
                          <a:effectLst/>
                          <a:latin typeface="+mn-lt"/>
                          <a:ea typeface="+mn-ea"/>
                          <a:cs typeface="+mn-cs"/>
                        </a:rPr>
                        <a:t> ()</a:t>
                      </a:r>
                      <a:endParaRPr lang="en-US" dirty="0"/>
                    </a:p>
                  </a:txBody>
                  <a:tcPr/>
                </a:tc>
                <a:tc>
                  <a:txBody>
                    <a:bodyPr/>
                    <a:lstStyle/>
                    <a:p>
                      <a:r>
                        <a:rPr lang="en-US" sz="1800" b="0" i="0" kern="1200" dirty="0" smtClean="0">
                          <a:solidFill>
                            <a:schemeClr val="dk1"/>
                          </a:solidFill>
                          <a:effectLst/>
                          <a:latin typeface="+mn-lt"/>
                          <a:ea typeface="+mn-ea"/>
                          <a:cs typeface="+mn-cs"/>
                        </a:rPr>
                        <a:t>Read the value of the input bus.</a:t>
                      </a:r>
                      <a:endParaRPr lang="en-US" dirty="0"/>
                    </a:p>
                  </a:txBody>
                  <a:tcPr/>
                </a:tc>
              </a:tr>
              <a:tr h="370840">
                <a:tc>
                  <a:txBody>
                    <a:bodyPr/>
                    <a:lstStyle/>
                    <a:p>
                      <a:r>
                        <a:rPr lang="en-US" sz="1800" b="0" i="0" kern="1200" dirty="0" smtClean="0">
                          <a:solidFill>
                            <a:schemeClr val="dk1"/>
                          </a:solidFill>
                          <a:effectLst/>
                          <a:latin typeface="+mn-lt"/>
                          <a:ea typeface="+mn-ea"/>
                          <a:cs typeface="+mn-cs"/>
                        </a:rPr>
                        <a:t>void </a:t>
                      </a:r>
                      <a:endParaRPr lang="en-US" dirty="0"/>
                    </a:p>
                  </a:txBody>
                  <a:tcPr/>
                </a:tc>
                <a:tc>
                  <a:txBody>
                    <a:bodyPr/>
                    <a:lstStyle/>
                    <a:p>
                      <a:r>
                        <a:rPr lang="en-US" sz="1800" b="0" i="0" u="none" strike="noStrike" kern="1200" dirty="0" smtClean="0">
                          <a:solidFill>
                            <a:schemeClr val="dk1"/>
                          </a:solidFill>
                          <a:effectLst/>
                          <a:latin typeface="+mn-lt"/>
                          <a:ea typeface="+mn-ea"/>
                          <a:cs typeface="+mn-cs"/>
                          <a:hlinkClick r:id="rId6"/>
                        </a:rPr>
                        <a:t>mode</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PinMode</a:t>
                      </a:r>
                      <a:r>
                        <a:rPr lang="en-US" sz="1800" b="0" i="0" kern="1200" dirty="0" smtClean="0">
                          <a:solidFill>
                            <a:schemeClr val="dk1"/>
                          </a:solidFill>
                          <a:effectLst/>
                          <a:latin typeface="+mn-lt"/>
                          <a:ea typeface="+mn-ea"/>
                          <a:cs typeface="+mn-cs"/>
                        </a:rPr>
                        <a:t> pull)</a:t>
                      </a:r>
                      <a:endParaRPr lang="en-US" dirty="0"/>
                    </a:p>
                  </a:txBody>
                  <a:tcPr/>
                </a:tc>
                <a:tc>
                  <a:txBody>
                    <a:bodyPr/>
                    <a:lstStyle/>
                    <a:p>
                      <a:r>
                        <a:rPr lang="en-US" sz="1800" b="0" i="0" kern="1200" dirty="0" smtClean="0">
                          <a:solidFill>
                            <a:schemeClr val="dk1"/>
                          </a:solidFill>
                          <a:effectLst/>
                          <a:latin typeface="+mn-lt"/>
                          <a:ea typeface="+mn-ea"/>
                          <a:cs typeface="+mn-cs"/>
                        </a:rPr>
                        <a:t>Set the input pin mode.</a:t>
                      </a:r>
                      <a:endParaRPr lang="en-US" dirty="0"/>
                    </a:p>
                  </a:txBody>
                  <a:tcPr/>
                </a:tc>
              </a:tr>
              <a:tr h="370840">
                <a:tc>
                  <a:txBody>
                    <a:bodyPr/>
                    <a:lstStyle/>
                    <a:p>
                      <a:r>
                        <a:rPr lang="en-US" sz="1800" b="0" i="0" kern="1200" dirty="0" err="1" smtClean="0">
                          <a:solidFill>
                            <a:schemeClr val="dk1"/>
                          </a:solidFill>
                          <a:effectLst/>
                          <a:latin typeface="+mn-lt"/>
                          <a:ea typeface="+mn-ea"/>
                          <a:cs typeface="+mn-cs"/>
                        </a:rPr>
                        <a:t>int</a:t>
                      </a:r>
                      <a:r>
                        <a:rPr lang="en-US" sz="1800" b="0" i="0" kern="1200" dirty="0" smtClean="0">
                          <a:solidFill>
                            <a:schemeClr val="dk1"/>
                          </a:solidFill>
                          <a:effectLst/>
                          <a:latin typeface="+mn-lt"/>
                          <a:ea typeface="+mn-ea"/>
                          <a:cs typeface="+mn-cs"/>
                        </a:rPr>
                        <a:t> </a:t>
                      </a:r>
                      <a:endParaRPr lang="en-US" dirty="0"/>
                    </a:p>
                  </a:txBody>
                  <a:tcPr/>
                </a:tc>
                <a:tc>
                  <a:txBody>
                    <a:bodyPr/>
                    <a:lstStyle/>
                    <a:p>
                      <a:r>
                        <a:rPr lang="en-US" sz="1800" b="0" i="0" u="none" strike="noStrike" kern="1200" dirty="0" smtClean="0">
                          <a:solidFill>
                            <a:schemeClr val="dk1"/>
                          </a:solidFill>
                          <a:effectLst/>
                          <a:latin typeface="+mn-lt"/>
                          <a:ea typeface="+mn-ea"/>
                          <a:cs typeface="+mn-cs"/>
                          <a:hlinkClick r:id="rId7"/>
                        </a:rPr>
                        <a:t>mask</a:t>
                      </a:r>
                      <a:r>
                        <a:rPr lang="en-US" sz="1800" b="0" i="0" kern="1200" dirty="0" smtClean="0">
                          <a:solidFill>
                            <a:schemeClr val="dk1"/>
                          </a:solidFill>
                          <a:effectLst/>
                          <a:latin typeface="+mn-lt"/>
                          <a:ea typeface="+mn-ea"/>
                          <a:cs typeface="+mn-cs"/>
                        </a:rPr>
                        <a:t> ()</a:t>
                      </a:r>
                      <a:endParaRPr lang="en-US" dirty="0"/>
                    </a:p>
                  </a:txBody>
                  <a:tcPr/>
                </a:tc>
                <a:tc>
                  <a:txBody>
                    <a:bodyPr/>
                    <a:lstStyle/>
                    <a:p>
                      <a:r>
                        <a:rPr lang="en-US" sz="1800" b="0" i="0" kern="1200" dirty="0" smtClean="0">
                          <a:solidFill>
                            <a:schemeClr val="dk1"/>
                          </a:solidFill>
                          <a:effectLst/>
                          <a:latin typeface="+mn-lt"/>
                          <a:ea typeface="+mn-ea"/>
                          <a:cs typeface="+mn-cs"/>
                        </a:rPr>
                        <a:t>Binary mask of bus pins connected to actual pins (not NC pins) If bus pin is in NC state make corresponding bit will be cleared (set to 0), else bit will be set to 1. </a:t>
                      </a:r>
                      <a:endParaRPr lang="en-US" dirty="0"/>
                    </a:p>
                  </a:txBody>
                  <a:tcPr/>
                </a:tc>
              </a:tr>
              <a:tr h="370840">
                <a:tc>
                  <a:txBody>
                    <a:bodyPr/>
                    <a:lstStyle/>
                    <a:p>
                      <a:endParaRPr lang="en-US"/>
                    </a:p>
                  </a:txBody>
                  <a:tcPr/>
                </a:tc>
                <a:tc>
                  <a:txBody>
                    <a:bodyPr/>
                    <a:lstStyle/>
                    <a:p>
                      <a:r>
                        <a:rPr lang="en-US" sz="1800" b="0" i="0" u="none" strike="noStrike" kern="1200" dirty="0" smtClean="0">
                          <a:solidFill>
                            <a:schemeClr val="dk1"/>
                          </a:solidFill>
                          <a:effectLst/>
                          <a:latin typeface="+mn-lt"/>
                          <a:ea typeface="+mn-ea"/>
                          <a:cs typeface="+mn-cs"/>
                          <a:hlinkClick r:id="rId8"/>
                        </a:rPr>
                        <a:t>operator </a:t>
                      </a:r>
                      <a:r>
                        <a:rPr lang="en-US" sz="1800" b="0" i="0" u="none" strike="noStrike" kern="1200" dirty="0" err="1" smtClean="0">
                          <a:solidFill>
                            <a:schemeClr val="dk1"/>
                          </a:solidFill>
                          <a:effectLst/>
                          <a:latin typeface="+mn-lt"/>
                          <a:ea typeface="+mn-ea"/>
                          <a:cs typeface="+mn-cs"/>
                          <a:hlinkClick r:id="rId8"/>
                        </a:rPr>
                        <a:t>int</a:t>
                      </a:r>
                      <a:r>
                        <a:rPr lang="en-US" sz="1800" b="0" i="0" kern="1200" dirty="0" smtClean="0">
                          <a:solidFill>
                            <a:schemeClr val="dk1"/>
                          </a:solidFill>
                          <a:effectLst/>
                          <a:latin typeface="+mn-lt"/>
                          <a:ea typeface="+mn-ea"/>
                          <a:cs typeface="+mn-cs"/>
                        </a:rPr>
                        <a:t> ()</a:t>
                      </a:r>
                      <a:endParaRPr lang="en-US" dirty="0"/>
                    </a:p>
                  </a:txBody>
                  <a:tcPr/>
                </a:tc>
                <a:tc>
                  <a:txBody>
                    <a:bodyPr/>
                    <a:lstStyle/>
                    <a:p>
                      <a:r>
                        <a:rPr lang="en-US" sz="1800" b="0" i="0" kern="1200" dirty="0" smtClean="0">
                          <a:solidFill>
                            <a:schemeClr val="dk1"/>
                          </a:solidFill>
                          <a:effectLst/>
                          <a:latin typeface="+mn-lt"/>
                          <a:ea typeface="+mn-ea"/>
                          <a:cs typeface="+mn-cs"/>
                        </a:rPr>
                        <a:t>A shorthand for </a:t>
                      </a:r>
                      <a:r>
                        <a:rPr lang="en-US" sz="1800" b="0" i="0" u="none" strike="noStrike" kern="1200" dirty="0" smtClean="0">
                          <a:solidFill>
                            <a:schemeClr val="dk1"/>
                          </a:solidFill>
                          <a:effectLst/>
                          <a:latin typeface="+mn-lt"/>
                          <a:ea typeface="+mn-ea"/>
                          <a:cs typeface="+mn-cs"/>
                          <a:hlinkClick r:id="rId5" tooltip="Read the value of the input bus. "/>
                        </a:rPr>
                        <a:t>read()</a:t>
                      </a:r>
                      <a:endParaRPr lang="en-US" dirty="0"/>
                    </a:p>
                  </a:txBody>
                  <a:tcPr/>
                </a:tc>
              </a:tr>
              <a:tr h="370840">
                <a:tc>
                  <a:txBody>
                    <a:bodyPr/>
                    <a:lstStyle/>
                    <a:p>
                      <a:r>
                        <a:rPr lang="en-US" sz="1800" b="0" i="0" u="none" strike="noStrike" kern="1200" dirty="0" err="1" smtClean="0">
                          <a:solidFill>
                            <a:schemeClr val="dk1"/>
                          </a:solidFill>
                          <a:effectLst/>
                          <a:latin typeface="+mn-lt"/>
                          <a:ea typeface="+mn-ea"/>
                          <a:cs typeface="+mn-cs"/>
                          <a:hlinkClick r:id="rId9"/>
                        </a:rPr>
                        <a:t>DigitalIn</a:t>
                      </a:r>
                      <a:r>
                        <a:rPr lang="en-US" sz="1800" b="0" i="0" kern="1200" dirty="0" smtClean="0">
                          <a:solidFill>
                            <a:schemeClr val="dk1"/>
                          </a:solidFill>
                          <a:effectLst/>
                          <a:latin typeface="+mn-lt"/>
                          <a:ea typeface="+mn-ea"/>
                          <a:cs typeface="+mn-cs"/>
                        </a:rPr>
                        <a:t>&amp;</a:t>
                      </a:r>
                      <a:endParaRPr lang="en-US" dirty="0"/>
                    </a:p>
                  </a:txBody>
                  <a:tcPr/>
                </a:tc>
                <a:tc>
                  <a:txBody>
                    <a:bodyPr/>
                    <a:lstStyle/>
                    <a:p>
                      <a:r>
                        <a:rPr lang="en-US" sz="1800" b="0" i="0" u="none" strike="noStrike" kern="1200" dirty="0" smtClean="0">
                          <a:solidFill>
                            <a:schemeClr val="dk1"/>
                          </a:solidFill>
                          <a:effectLst/>
                          <a:latin typeface="+mn-lt"/>
                          <a:ea typeface="+mn-ea"/>
                          <a:cs typeface="+mn-cs"/>
                          <a:hlinkClick r:id="rId10"/>
                        </a:rPr>
                        <a:t>operator[]</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int</a:t>
                      </a:r>
                      <a:r>
                        <a:rPr lang="en-US" sz="1800" b="0" i="0" kern="1200" dirty="0" smtClean="0">
                          <a:solidFill>
                            <a:schemeClr val="dk1"/>
                          </a:solidFill>
                          <a:effectLst/>
                          <a:latin typeface="+mn-lt"/>
                          <a:ea typeface="+mn-ea"/>
                          <a:cs typeface="+mn-cs"/>
                        </a:rPr>
                        <a:t> index)</a:t>
                      </a:r>
                      <a:endParaRPr lang="en-US" dirty="0"/>
                    </a:p>
                  </a:txBody>
                  <a:tcPr/>
                </a:tc>
                <a:tc>
                  <a:txBody>
                    <a:bodyPr/>
                    <a:lstStyle/>
                    <a:p>
                      <a:r>
                        <a:rPr lang="en-US" sz="1800" b="0" i="0" kern="1200" dirty="0" smtClean="0">
                          <a:solidFill>
                            <a:schemeClr val="dk1"/>
                          </a:solidFill>
                          <a:effectLst/>
                          <a:latin typeface="+mn-lt"/>
                          <a:ea typeface="+mn-ea"/>
                          <a:cs typeface="+mn-cs"/>
                        </a:rPr>
                        <a:t>Access to particular bit in random-iterator fashion.</a:t>
                      </a:r>
                      <a:endParaRPr lang="en-US" dirty="0"/>
                    </a:p>
                  </a:txBody>
                  <a:tcPr/>
                </a:tc>
              </a:tr>
            </a:tbl>
          </a:graphicData>
        </a:graphic>
      </p:graphicFrame>
      <p:sp>
        <p:nvSpPr>
          <p:cNvPr id="5" name="矩形 4"/>
          <p:cNvSpPr/>
          <p:nvPr/>
        </p:nvSpPr>
        <p:spPr>
          <a:xfrm>
            <a:off x="2483768" y="332656"/>
            <a:ext cx="4419800" cy="584775"/>
          </a:xfrm>
          <a:prstGeom prst="rect">
            <a:avLst/>
          </a:prstGeom>
        </p:spPr>
        <p:txBody>
          <a:bodyPr wrap="none">
            <a:spAutoFit/>
          </a:bodyPr>
          <a:lstStyle/>
          <a:p>
            <a:r>
              <a:rPr lang="en-US" sz="3200" b="1" dirty="0" err="1">
                <a:solidFill>
                  <a:srgbClr val="0033CC"/>
                </a:solidFill>
                <a:latin typeface="Lato"/>
              </a:rPr>
              <a:t>BusIn</a:t>
            </a:r>
            <a:r>
              <a:rPr lang="en-US" sz="3200" b="1" dirty="0">
                <a:solidFill>
                  <a:srgbClr val="0033CC"/>
                </a:solidFill>
                <a:latin typeface="Lato"/>
              </a:rPr>
              <a:t> class reference</a:t>
            </a:r>
            <a:endParaRPr lang="en-US" sz="3200" b="1" i="0" dirty="0">
              <a:solidFill>
                <a:srgbClr val="0033CC"/>
              </a:solidFill>
              <a:effectLst/>
              <a:latin typeface="Lato"/>
            </a:endParaRPr>
          </a:p>
        </p:txBody>
      </p:sp>
    </p:spTree>
    <p:extLst>
      <p:ext uri="{BB962C8B-B14F-4D97-AF65-F5344CB8AC3E}">
        <p14:creationId xmlns:p14="http://schemas.microsoft.com/office/powerpoint/2010/main" val="3743245303"/>
      </p:ext>
    </p:extLst>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D6CF318-6A3F-42A9-A5DD-6C91F4F94896}" type="slidenum">
              <a:rPr lang="en-US" altLang="zh-TW" smtClean="0"/>
              <a:pPr/>
              <a:t>22</a:t>
            </a:fld>
            <a:endParaRPr lang="en-US" altLang="zh-TW"/>
          </a:p>
        </p:txBody>
      </p:sp>
      <p:sp>
        <p:nvSpPr>
          <p:cNvPr id="3" name="Rectangle 1"/>
          <p:cNvSpPr>
            <a:spLocks noChangeArrowheads="1"/>
          </p:cNvSpPr>
          <p:nvPr/>
        </p:nvSpPr>
        <p:spPr bwMode="auto">
          <a:xfrm>
            <a:off x="323528" y="209546"/>
            <a:ext cx="8640960" cy="6722252"/>
          </a:xfrm>
          <a:prstGeom prst="rect">
            <a:avLst/>
          </a:prstGeom>
          <a:noFill/>
          <a:ln>
            <a:noFill/>
          </a:ln>
          <a:effectLst/>
        </p:spPr>
        <p:txBody>
          <a:bodyPr vert="horz" wrap="square" lIns="0" tIns="15870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#include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mbed.h</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BusIn</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nibble(D0, D1, D2, D3); // Change these pins to buttons on your board.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int</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main()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 Optional: set mode as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PullUp</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PullDown</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PullNone</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OpenDrain</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nibble.mode</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PullNone</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while(1)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 check bits set in nibble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switch(nibble &amp;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nibble.mask</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 read the bus and mask out bits not being used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case 0x0: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printf</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("0b0000, D3,D2,D1,D0 are low \n\r");break;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case 0x1: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printf</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("0b0001,          D0 is high \n\r");break;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case 0x2: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printf</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("0b0010,       D1    is high \n\r");break;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case 0x3: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printf</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("0b0011,       D1,D0 are high \n\r");break;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case 0x4: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printf</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("0b0100,    D2       is high \n\r");break;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case 0x5: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printf</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("0b0101,    D2,  ,D0 are high \n\r");break;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case 0x6: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printf</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("0b0110,    D2,D1    are high \n\r");break;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case 0x7: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printf</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("0b0111,    D2,D1,D0 are high \n\r");break;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case 0x8: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printf</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("0b1000, D3          is high \n\r");break;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case 0xF: </a:t>
            </a:r>
            <a:r>
              <a:rPr kumimoji="0" lang="en-US" sz="1600" b="0" i="0" u="none" strike="noStrike" cap="none" normalizeH="0" baseline="0" dirty="0" err="1" smtClean="0">
                <a:ln>
                  <a:noFill/>
                </a:ln>
                <a:solidFill>
                  <a:srgbClr val="0033CC"/>
                </a:solidFill>
                <a:effectLst/>
                <a:latin typeface="Consolas" panose="020B0609020204030204" pitchFamily="49" charset="0"/>
                <a:ea typeface="Courier New" panose="02070309020205020404" pitchFamily="49" charset="0"/>
              </a:rPr>
              <a:t>printf</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("0b1111, D3,D2,D1,D0 are high \n\r");break;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dirty="0" smtClean="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wait(1);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dirty="0">
                <a:solidFill>
                  <a:srgbClr val="0033CC"/>
                </a:solidFill>
                <a:latin typeface="Consolas" panose="020B0609020204030204" pitchFamily="49" charset="0"/>
                <a:ea typeface="Courier New" panose="02070309020205020404" pitchFamily="49" charset="0"/>
              </a:rPr>
              <a:t>	</a:t>
            </a: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 </a:t>
            </a:r>
          </a:p>
          <a:p>
            <a:pPr marL="0" marR="0" lvl="0" indent="0" algn="l" defTabSz="447675"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nsolas" panose="020B0609020204030204" pitchFamily="49" charset="0"/>
                <a:ea typeface="Courier New" panose="02070309020205020404" pitchFamily="49" charset="0"/>
              </a:rPr>
              <a:t>}</a:t>
            </a:r>
            <a:r>
              <a:rPr kumimoji="0" lang="en-US" sz="1600" b="0" i="0" u="none" strike="noStrike" cap="none" normalizeH="0" baseline="0" dirty="0" smtClean="0">
                <a:ln>
                  <a:noFill/>
                </a:ln>
                <a:solidFill>
                  <a:srgbClr val="0033CC"/>
                </a:solidFill>
                <a:effectLst/>
              </a:rPr>
              <a:t> </a:t>
            </a:r>
          </a:p>
        </p:txBody>
      </p:sp>
    </p:spTree>
    <p:extLst>
      <p:ext uri="{BB962C8B-B14F-4D97-AF65-F5344CB8AC3E}">
        <p14:creationId xmlns:p14="http://schemas.microsoft.com/office/powerpoint/2010/main" val="832900716"/>
      </p:ext>
    </p:extLst>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err="1" smtClean="0"/>
              <a:t>BusOut</a:t>
            </a:r>
            <a:endParaRPr lang="en-US" dirty="0"/>
          </a:p>
        </p:txBody>
      </p:sp>
      <p:sp>
        <p:nvSpPr>
          <p:cNvPr id="3" name="內容版面配置區 2"/>
          <p:cNvSpPr>
            <a:spLocks noGrp="1"/>
          </p:cNvSpPr>
          <p:nvPr>
            <p:ph idx="1"/>
          </p:nvPr>
        </p:nvSpPr>
        <p:spPr/>
        <p:txBody>
          <a:bodyPr>
            <a:normAutofit fontScale="85000" lnSpcReduction="20000"/>
          </a:bodyPr>
          <a:lstStyle/>
          <a:p>
            <a:r>
              <a:rPr lang="en-US" dirty="0"/>
              <a:t>Use the </a:t>
            </a:r>
            <a:r>
              <a:rPr lang="en-US" dirty="0" err="1">
                <a:solidFill>
                  <a:srgbClr val="008000"/>
                </a:solidFill>
              </a:rPr>
              <a:t>BusOut</a:t>
            </a:r>
            <a:r>
              <a:rPr lang="en-US" dirty="0"/>
              <a:t> interface to combine a number of </a:t>
            </a:r>
            <a:r>
              <a:rPr lang="en-US" dirty="0" err="1">
                <a:hlinkClick r:id="rId2"/>
              </a:rPr>
              <a:t>DigitalOut</a:t>
            </a:r>
            <a:r>
              <a:rPr lang="en-US" dirty="0"/>
              <a:t> pins to write them at once. This API is useful for </a:t>
            </a:r>
            <a:r>
              <a:rPr lang="en-US" dirty="0">
                <a:solidFill>
                  <a:srgbClr val="C00000"/>
                </a:solidFill>
              </a:rPr>
              <a:t>writing to multiple pins together as single interface</a:t>
            </a:r>
            <a:r>
              <a:rPr lang="en-US" dirty="0"/>
              <a:t> instead of individual pins.</a:t>
            </a:r>
          </a:p>
          <a:p>
            <a:r>
              <a:rPr lang="en-US" dirty="0"/>
              <a:t>You can use </a:t>
            </a:r>
            <a:r>
              <a:rPr lang="en-US" dirty="0">
                <a:solidFill>
                  <a:srgbClr val="CC00CC"/>
                </a:solidFill>
              </a:rPr>
              <a:t>any of the numbered Arm </a:t>
            </a:r>
            <a:r>
              <a:rPr lang="en-US" dirty="0" err="1">
                <a:solidFill>
                  <a:srgbClr val="CC00CC"/>
                </a:solidFill>
              </a:rPr>
              <a:t>Mbed</a:t>
            </a:r>
            <a:r>
              <a:rPr lang="en-US" dirty="0">
                <a:solidFill>
                  <a:srgbClr val="CC00CC"/>
                </a:solidFill>
              </a:rPr>
              <a:t> pins </a:t>
            </a:r>
            <a:r>
              <a:rPr lang="en-US" dirty="0"/>
              <a:t>as a </a:t>
            </a:r>
            <a:r>
              <a:rPr lang="en-US" dirty="0" err="1"/>
              <a:t>DigitalOut</a:t>
            </a:r>
            <a:r>
              <a:rPr lang="en-US" dirty="0"/>
              <a:t> in the </a:t>
            </a:r>
            <a:r>
              <a:rPr lang="en-US" dirty="0" err="1"/>
              <a:t>BusOut</a:t>
            </a:r>
            <a:r>
              <a:rPr lang="en-US" dirty="0"/>
              <a:t>.</a:t>
            </a:r>
          </a:p>
          <a:p>
            <a:r>
              <a:rPr lang="en-US" dirty="0"/>
              <a:t>You can have </a:t>
            </a:r>
            <a:r>
              <a:rPr lang="en-US" dirty="0">
                <a:solidFill>
                  <a:srgbClr val="C00000"/>
                </a:solidFill>
              </a:rPr>
              <a:t>up to 16 pins in a Bus</a:t>
            </a:r>
            <a:r>
              <a:rPr lang="en-US" dirty="0"/>
              <a:t>.</a:t>
            </a:r>
          </a:p>
          <a:p>
            <a:r>
              <a:rPr lang="en-US" dirty="0"/>
              <a:t>The order of pins in the constructor is the </a:t>
            </a:r>
            <a:r>
              <a:rPr lang="en-US" dirty="0">
                <a:solidFill>
                  <a:srgbClr val="FF0000"/>
                </a:solidFill>
              </a:rPr>
              <a:t>reverse order</a:t>
            </a:r>
            <a:r>
              <a:rPr lang="en-US" dirty="0"/>
              <a:t> of the pins in the byte order. So if you </a:t>
            </a:r>
            <a:r>
              <a:rPr lang="en-US" dirty="0" smtClean="0"/>
              <a:t>have </a:t>
            </a:r>
            <a:r>
              <a:rPr lang="en-US" dirty="0" err="1" smtClean="0">
                <a:solidFill>
                  <a:srgbClr val="0033CC"/>
                </a:solidFill>
              </a:rPr>
              <a:t>BusOut</a:t>
            </a:r>
            <a:r>
              <a:rPr lang="en-US" dirty="0" smtClean="0">
                <a:solidFill>
                  <a:srgbClr val="0033CC"/>
                </a:solidFill>
              </a:rPr>
              <a:t>(</a:t>
            </a:r>
            <a:r>
              <a:rPr lang="en-US" dirty="0" err="1" smtClean="0">
                <a:solidFill>
                  <a:srgbClr val="0033CC"/>
                </a:solidFill>
              </a:rPr>
              <a:t>a,b,c,d,e,f,g,h</a:t>
            </a:r>
            <a:r>
              <a:rPr lang="en-US" dirty="0" smtClean="0">
                <a:solidFill>
                  <a:srgbClr val="0033CC"/>
                </a:solidFill>
              </a:rPr>
              <a:t>)</a:t>
            </a:r>
            <a:r>
              <a:rPr lang="en-US" dirty="0" smtClean="0"/>
              <a:t>, </a:t>
            </a:r>
            <a:r>
              <a:rPr lang="en-US" dirty="0"/>
              <a:t>then the order of bits in the byte would </a:t>
            </a:r>
            <a:r>
              <a:rPr lang="en-US" dirty="0" smtClean="0"/>
              <a:t>be </a:t>
            </a:r>
            <a:r>
              <a:rPr lang="en-US" dirty="0" err="1" smtClean="0">
                <a:solidFill>
                  <a:srgbClr val="0033CC"/>
                </a:solidFill>
              </a:rPr>
              <a:t>hgfedcba</a:t>
            </a:r>
            <a:r>
              <a:rPr lang="en-US" dirty="0" smtClean="0">
                <a:solidFill>
                  <a:srgbClr val="0033CC"/>
                </a:solidFill>
              </a:rPr>
              <a:t> </a:t>
            </a:r>
            <a:r>
              <a:rPr lang="en-US" dirty="0" smtClean="0"/>
              <a:t>with </a:t>
            </a:r>
            <a:r>
              <a:rPr lang="en-US" dirty="0" smtClean="0">
                <a:solidFill>
                  <a:srgbClr val="0033CC"/>
                </a:solidFill>
              </a:rPr>
              <a:t>a</a:t>
            </a:r>
            <a:r>
              <a:rPr lang="en-US" dirty="0" smtClean="0"/>
              <a:t> being </a:t>
            </a:r>
            <a:r>
              <a:rPr lang="en-US" dirty="0" smtClean="0">
                <a:solidFill>
                  <a:srgbClr val="0033CC"/>
                </a:solidFill>
              </a:rPr>
              <a:t>bit 0</a:t>
            </a:r>
            <a:r>
              <a:rPr lang="en-US" dirty="0" smtClean="0"/>
              <a:t> and </a:t>
            </a:r>
            <a:r>
              <a:rPr lang="en-US" dirty="0" smtClean="0">
                <a:solidFill>
                  <a:srgbClr val="0033CC"/>
                </a:solidFill>
              </a:rPr>
              <a:t>h</a:t>
            </a:r>
            <a:r>
              <a:rPr lang="en-US" dirty="0" smtClean="0"/>
              <a:t> being </a:t>
            </a:r>
            <a:r>
              <a:rPr lang="en-US" dirty="0" smtClean="0">
                <a:solidFill>
                  <a:srgbClr val="0033CC"/>
                </a:solidFill>
              </a:rPr>
              <a:t>bit 7</a:t>
            </a:r>
            <a:r>
              <a:rPr lang="en-US" dirty="0" smtClean="0"/>
              <a:t>.</a:t>
            </a:r>
            <a:endParaRPr lang="en-US" dirty="0">
              <a:solidFill>
                <a:srgbClr val="0033CC"/>
              </a:solidFill>
            </a:endParaRPr>
          </a:p>
        </p:txBody>
      </p:sp>
      <p:sp>
        <p:nvSpPr>
          <p:cNvPr id="4" name="投影片編號版面配置區 3"/>
          <p:cNvSpPr>
            <a:spLocks noGrp="1"/>
          </p:cNvSpPr>
          <p:nvPr>
            <p:ph type="sldNum" sz="quarter" idx="12"/>
          </p:nvPr>
        </p:nvSpPr>
        <p:spPr/>
        <p:txBody>
          <a:bodyPr/>
          <a:lstStyle/>
          <a:p>
            <a:fld id="{B6E0B0A6-70CB-4CB1-BAEB-8949881E3F44}" type="slidenum">
              <a:rPr lang="en-US" altLang="zh-TW" smtClean="0"/>
              <a:pPr/>
              <a:t>23</a:t>
            </a:fld>
            <a:endParaRPr lang="en-US" altLang="zh-TW"/>
          </a:p>
        </p:txBody>
      </p:sp>
    </p:spTree>
    <p:extLst>
      <p:ext uri="{BB962C8B-B14F-4D97-AF65-F5344CB8AC3E}">
        <p14:creationId xmlns:p14="http://schemas.microsoft.com/office/powerpoint/2010/main" val="101552623"/>
      </p:ext>
    </p:extLst>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D6CF318-6A3F-42A9-A5DD-6C91F4F94896}" type="slidenum">
              <a:rPr lang="en-US" altLang="zh-TW" smtClean="0"/>
              <a:pPr/>
              <a:t>24</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154356636"/>
              </p:ext>
            </p:extLst>
          </p:nvPr>
        </p:nvGraphicFramePr>
        <p:xfrm>
          <a:off x="179512" y="980728"/>
          <a:ext cx="8820471" cy="5410200"/>
        </p:xfrm>
        <a:graphic>
          <a:graphicData uri="http://schemas.openxmlformats.org/drawingml/2006/table">
            <a:tbl>
              <a:tblPr firstRow="1" bandRow="1">
                <a:tableStyleId>{5C22544A-7EE6-4342-B048-85BDC9FD1C3A}</a:tableStyleId>
              </a:tblPr>
              <a:tblGrid>
                <a:gridCol w="1368152"/>
                <a:gridCol w="3923928"/>
                <a:gridCol w="3528391"/>
              </a:tblGrid>
              <a:tr h="370840">
                <a:tc>
                  <a:txBody>
                    <a:bodyPr/>
                    <a:lstStyle/>
                    <a:p>
                      <a:endParaRPr lang="en-US" dirty="0"/>
                    </a:p>
                  </a:txBody>
                  <a:tcPr/>
                </a:tc>
                <a:tc>
                  <a:txBody>
                    <a:bodyPr/>
                    <a:lstStyle/>
                    <a:p>
                      <a:r>
                        <a:rPr lang="en-US" sz="1800" b="1" i="0" kern="1200" dirty="0" smtClean="0">
                          <a:solidFill>
                            <a:schemeClr val="lt1"/>
                          </a:solidFill>
                          <a:effectLst/>
                          <a:latin typeface="+mn-lt"/>
                          <a:ea typeface="+mn-ea"/>
                          <a:cs typeface="+mn-cs"/>
                        </a:rPr>
                        <a:t>Public Member Functions</a:t>
                      </a:r>
                      <a:endParaRPr lang="en-US" dirty="0"/>
                    </a:p>
                  </a:txBody>
                  <a:tcPr/>
                </a:tc>
                <a:tc>
                  <a:txBody>
                    <a:bodyPr/>
                    <a:lstStyle/>
                    <a:p>
                      <a:endParaRPr lang="en-US"/>
                    </a:p>
                  </a:txBody>
                  <a:tcPr/>
                </a:tc>
              </a:tr>
              <a:tr h="370840">
                <a:tc>
                  <a:txBody>
                    <a:bodyPr/>
                    <a:lstStyle/>
                    <a:p>
                      <a:endParaRPr lang="en-US"/>
                    </a:p>
                  </a:txBody>
                  <a:tcPr/>
                </a:tc>
                <a:tc>
                  <a:txBody>
                    <a:bodyPr/>
                    <a:lstStyle/>
                    <a:p>
                      <a:r>
                        <a:rPr lang="en-US" sz="1800" b="0" i="0" u="none" strike="noStrike" kern="1200" dirty="0" err="1" smtClean="0">
                          <a:solidFill>
                            <a:schemeClr val="dk1"/>
                          </a:solidFill>
                          <a:effectLst/>
                          <a:latin typeface="+mn-lt"/>
                          <a:ea typeface="+mn-ea"/>
                          <a:cs typeface="+mn-cs"/>
                          <a:hlinkClick r:id="rId2"/>
                        </a:rPr>
                        <a:t>BusOut</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PinName</a:t>
                      </a:r>
                      <a:r>
                        <a:rPr lang="en-US" sz="1800" b="0" i="0" kern="1200" dirty="0" smtClean="0">
                          <a:solidFill>
                            <a:schemeClr val="dk1"/>
                          </a:solidFill>
                          <a:effectLst/>
                          <a:latin typeface="+mn-lt"/>
                          <a:ea typeface="+mn-ea"/>
                          <a:cs typeface="+mn-cs"/>
                        </a:rPr>
                        <a:t> p0, …, </a:t>
                      </a:r>
                      <a:r>
                        <a:rPr lang="en-US" sz="1800" b="0" i="0" kern="1200" dirty="0" err="1" smtClean="0">
                          <a:solidFill>
                            <a:schemeClr val="dk1"/>
                          </a:solidFill>
                          <a:effectLst/>
                          <a:latin typeface="+mn-lt"/>
                          <a:ea typeface="+mn-ea"/>
                          <a:cs typeface="+mn-cs"/>
                        </a:rPr>
                        <a:t>PinName</a:t>
                      </a:r>
                      <a:r>
                        <a:rPr lang="en-US" sz="1800" b="0" i="0" kern="1200" dirty="0" smtClean="0">
                          <a:solidFill>
                            <a:schemeClr val="dk1"/>
                          </a:solidFill>
                          <a:effectLst/>
                          <a:latin typeface="+mn-lt"/>
                          <a:ea typeface="+mn-ea"/>
                          <a:cs typeface="+mn-cs"/>
                        </a:rPr>
                        <a:t> p15)</a:t>
                      </a:r>
                      <a:endParaRPr lang="en-US" dirty="0"/>
                    </a:p>
                  </a:txBody>
                  <a:tcPr/>
                </a:tc>
                <a:tc>
                  <a:txBody>
                    <a:bodyPr/>
                    <a:lstStyle/>
                    <a:p>
                      <a:r>
                        <a:rPr lang="en-US" sz="1800" b="0" i="0" kern="1200" dirty="0" smtClean="0">
                          <a:solidFill>
                            <a:schemeClr val="dk1"/>
                          </a:solidFill>
                          <a:effectLst/>
                          <a:latin typeface="+mn-lt"/>
                          <a:ea typeface="+mn-ea"/>
                          <a:cs typeface="+mn-cs"/>
                        </a:rPr>
                        <a:t>Create an </a:t>
                      </a:r>
                      <a:r>
                        <a:rPr lang="en-US" sz="1800" b="0" i="0" u="none" strike="noStrike" kern="1200" dirty="0" err="1" smtClean="0">
                          <a:solidFill>
                            <a:schemeClr val="dk1"/>
                          </a:solidFill>
                          <a:effectLst/>
                          <a:latin typeface="+mn-lt"/>
                          <a:ea typeface="+mn-ea"/>
                          <a:cs typeface="+mn-cs"/>
                          <a:hlinkClick r:id="rId2"/>
                        </a:rPr>
                        <a:t>BusOut</a:t>
                      </a:r>
                      <a:r>
                        <a:rPr lang="en-US" sz="1800" b="0" i="0" kern="1200" dirty="0" smtClean="0">
                          <a:solidFill>
                            <a:schemeClr val="dk1"/>
                          </a:solidFill>
                          <a:effectLst/>
                          <a:latin typeface="+mn-lt"/>
                          <a:ea typeface="+mn-ea"/>
                          <a:cs typeface="+mn-cs"/>
                        </a:rPr>
                        <a:t>, connected to the specified pins.</a:t>
                      </a:r>
                      <a:endParaRPr lang="en-US" dirty="0"/>
                    </a:p>
                  </a:txBody>
                  <a:tcPr/>
                </a:tc>
              </a:tr>
              <a:tr h="370840">
                <a:tc>
                  <a:txBody>
                    <a:bodyPr/>
                    <a:lstStyle/>
                    <a:p>
                      <a:endParaRPr lang="en-US"/>
                    </a:p>
                  </a:txBody>
                  <a:tcPr/>
                </a:tc>
                <a:tc>
                  <a:txBody>
                    <a:bodyPr/>
                    <a:lstStyle/>
                    <a:p>
                      <a:r>
                        <a:rPr lang="en-US" sz="1800" b="0" i="0" u="none" strike="noStrike" kern="1200" dirty="0" err="1" smtClean="0">
                          <a:solidFill>
                            <a:schemeClr val="dk1"/>
                          </a:solidFill>
                          <a:effectLst/>
                          <a:latin typeface="+mn-lt"/>
                          <a:ea typeface="+mn-ea"/>
                          <a:cs typeface="+mn-cs"/>
                          <a:hlinkClick r:id="rId2"/>
                        </a:rPr>
                        <a:t>BusOut</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PinName</a:t>
                      </a:r>
                      <a:r>
                        <a:rPr lang="en-US" sz="1800" b="0" i="0" kern="1200" dirty="0" smtClean="0">
                          <a:solidFill>
                            <a:schemeClr val="dk1"/>
                          </a:solidFill>
                          <a:effectLst/>
                          <a:latin typeface="+mn-lt"/>
                          <a:ea typeface="+mn-ea"/>
                          <a:cs typeface="+mn-cs"/>
                        </a:rPr>
                        <a:t> pins[16])</a:t>
                      </a:r>
                      <a:endParaRPr lang="en-US" dirty="0"/>
                    </a:p>
                  </a:txBody>
                  <a:tcPr/>
                </a:tc>
                <a:tc>
                  <a:txBody>
                    <a:bodyPr/>
                    <a:lstStyle/>
                    <a:p>
                      <a:r>
                        <a:rPr lang="en-US" sz="1800" b="0" i="0" kern="1200" dirty="0" smtClean="0">
                          <a:solidFill>
                            <a:schemeClr val="dk1"/>
                          </a:solidFill>
                          <a:effectLst/>
                          <a:latin typeface="+mn-lt"/>
                          <a:ea typeface="+mn-ea"/>
                          <a:cs typeface="+mn-cs"/>
                        </a:rPr>
                        <a:t>Create an </a:t>
                      </a:r>
                      <a:r>
                        <a:rPr lang="en-US" sz="1800" b="0" i="0" u="none" strike="noStrike" kern="1200" dirty="0" err="1" smtClean="0">
                          <a:solidFill>
                            <a:schemeClr val="dk1"/>
                          </a:solidFill>
                          <a:effectLst/>
                          <a:latin typeface="+mn-lt"/>
                          <a:ea typeface="+mn-ea"/>
                          <a:cs typeface="+mn-cs"/>
                          <a:hlinkClick r:id="rId2"/>
                        </a:rPr>
                        <a:t>BusOut</a:t>
                      </a:r>
                      <a:r>
                        <a:rPr lang="en-US" sz="1800" b="0" i="0" kern="1200" dirty="0" smtClean="0">
                          <a:solidFill>
                            <a:schemeClr val="dk1"/>
                          </a:solidFill>
                          <a:effectLst/>
                          <a:latin typeface="+mn-lt"/>
                          <a:ea typeface="+mn-ea"/>
                          <a:cs typeface="+mn-cs"/>
                        </a:rPr>
                        <a:t>, connected to the specified pins.</a:t>
                      </a:r>
                      <a:endParaRPr lang="en-US" dirty="0"/>
                    </a:p>
                  </a:txBody>
                  <a:tcPr/>
                </a:tc>
              </a:tr>
              <a:tr h="370840">
                <a:tc>
                  <a:txBody>
                    <a:bodyPr/>
                    <a:lstStyle/>
                    <a:p>
                      <a:r>
                        <a:rPr lang="en-US" sz="1800" b="0" i="0" kern="1200" dirty="0" smtClean="0">
                          <a:solidFill>
                            <a:schemeClr val="dk1"/>
                          </a:solidFill>
                          <a:effectLst/>
                          <a:latin typeface="+mn-lt"/>
                          <a:ea typeface="+mn-ea"/>
                          <a:cs typeface="+mn-cs"/>
                        </a:rPr>
                        <a:t>void</a:t>
                      </a:r>
                      <a:endParaRPr lang="en-US" dirty="0"/>
                    </a:p>
                  </a:txBody>
                  <a:tcPr/>
                </a:tc>
                <a:tc>
                  <a:txBody>
                    <a:bodyPr/>
                    <a:lstStyle/>
                    <a:p>
                      <a:r>
                        <a:rPr lang="en-US" sz="1800" b="0" i="0" u="none" strike="noStrike" kern="1200" dirty="0" smtClean="0">
                          <a:solidFill>
                            <a:schemeClr val="dk1"/>
                          </a:solidFill>
                          <a:effectLst/>
                          <a:latin typeface="+mn-lt"/>
                          <a:ea typeface="+mn-ea"/>
                          <a:cs typeface="+mn-cs"/>
                          <a:hlinkClick r:id="rId3"/>
                        </a:rPr>
                        <a:t>write</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int</a:t>
                      </a:r>
                      <a:r>
                        <a:rPr lang="en-US" sz="1800" b="0" i="0" kern="1200" dirty="0" smtClean="0">
                          <a:solidFill>
                            <a:schemeClr val="dk1"/>
                          </a:solidFill>
                          <a:effectLst/>
                          <a:latin typeface="+mn-lt"/>
                          <a:ea typeface="+mn-ea"/>
                          <a:cs typeface="+mn-cs"/>
                        </a:rPr>
                        <a:t> value)</a:t>
                      </a:r>
                      <a:endParaRPr lang="en-US" dirty="0"/>
                    </a:p>
                  </a:txBody>
                  <a:tcPr/>
                </a:tc>
                <a:tc>
                  <a:txBody>
                    <a:bodyPr/>
                    <a:lstStyle/>
                    <a:p>
                      <a:r>
                        <a:rPr lang="en-US" sz="1800" b="0" i="0" kern="1200" dirty="0" smtClean="0">
                          <a:solidFill>
                            <a:schemeClr val="dk1"/>
                          </a:solidFill>
                          <a:effectLst/>
                          <a:latin typeface="+mn-lt"/>
                          <a:ea typeface="+mn-ea"/>
                          <a:cs typeface="+mn-cs"/>
                        </a:rPr>
                        <a:t>Write the value to the output bus</a:t>
                      </a:r>
                      <a:endParaRPr lang="en-US" dirty="0"/>
                    </a:p>
                  </a:txBody>
                  <a:tcPr/>
                </a:tc>
              </a:tr>
              <a:tr h="370840">
                <a:tc>
                  <a:txBody>
                    <a:bodyPr/>
                    <a:lstStyle/>
                    <a:p>
                      <a:r>
                        <a:rPr lang="en-US" sz="1800" b="0" i="0" kern="1200" dirty="0" err="1" smtClean="0">
                          <a:solidFill>
                            <a:schemeClr val="dk1"/>
                          </a:solidFill>
                          <a:effectLst/>
                          <a:latin typeface="+mn-lt"/>
                          <a:ea typeface="+mn-ea"/>
                          <a:cs typeface="+mn-cs"/>
                        </a:rPr>
                        <a:t>int</a:t>
                      </a:r>
                      <a:endParaRPr lang="en-US" dirty="0"/>
                    </a:p>
                  </a:txBody>
                  <a:tcPr/>
                </a:tc>
                <a:tc>
                  <a:txBody>
                    <a:bodyPr/>
                    <a:lstStyle/>
                    <a:p>
                      <a:r>
                        <a:rPr lang="en-US" sz="1800" b="0" i="0" u="none" strike="noStrike" kern="1200" dirty="0" smtClean="0">
                          <a:solidFill>
                            <a:schemeClr val="dk1"/>
                          </a:solidFill>
                          <a:effectLst/>
                          <a:latin typeface="+mn-lt"/>
                          <a:ea typeface="+mn-ea"/>
                          <a:cs typeface="+mn-cs"/>
                          <a:hlinkClick r:id="rId4"/>
                        </a:rPr>
                        <a:t>read</a:t>
                      </a:r>
                      <a:r>
                        <a:rPr lang="en-US" sz="1800" b="0" i="0" kern="1200" dirty="0" smtClean="0">
                          <a:solidFill>
                            <a:schemeClr val="dk1"/>
                          </a:solidFill>
                          <a:effectLst/>
                          <a:latin typeface="+mn-lt"/>
                          <a:ea typeface="+mn-ea"/>
                          <a:cs typeface="+mn-cs"/>
                        </a:rPr>
                        <a:t> ()</a:t>
                      </a:r>
                      <a:endParaRPr lang="en-US" dirty="0"/>
                    </a:p>
                  </a:txBody>
                  <a:tcPr/>
                </a:tc>
                <a:tc>
                  <a:txBody>
                    <a:bodyPr/>
                    <a:lstStyle/>
                    <a:p>
                      <a:r>
                        <a:rPr lang="en-US" sz="1800" b="0" i="0" kern="1200" dirty="0" smtClean="0">
                          <a:solidFill>
                            <a:schemeClr val="dk1"/>
                          </a:solidFill>
                          <a:effectLst/>
                          <a:latin typeface="+mn-lt"/>
                          <a:ea typeface="+mn-ea"/>
                          <a:cs typeface="+mn-cs"/>
                        </a:rPr>
                        <a:t>Read the value currently output on the bus.</a:t>
                      </a:r>
                      <a:endParaRPr lang="en-US" dirty="0"/>
                    </a:p>
                  </a:txBody>
                  <a:tcPr/>
                </a:tc>
              </a:tr>
              <a:tr h="370840">
                <a:tc>
                  <a:txBody>
                    <a:bodyPr/>
                    <a:lstStyle/>
                    <a:p>
                      <a:r>
                        <a:rPr lang="en-US" sz="1800" b="0" i="0" kern="1200" dirty="0" err="1" smtClean="0">
                          <a:solidFill>
                            <a:schemeClr val="dk1"/>
                          </a:solidFill>
                          <a:effectLst/>
                          <a:latin typeface="+mn-lt"/>
                          <a:ea typeface="+mn-ea"/>
                          <a:cs typeface="+mn-cs"/>
                        </a:rPr>
                        <a:t>int</a:t>
                      </a:r>
                      <a:r>
                        <a:rPr lang="en-US" sz="1800" b="0" i="0" kern="1200" dirty="0" smtClean="0">
                          <a:solidFill>
                            <a:schemeClr val="dk1"/>
                          </a:solidFill>
                          <a:effectLst/>
                          <a:latin typeface="+mn-lt"/>
                          <a:ea typeface="+mn-ea"/>
                          <a:cs typeface="+mn-cs"/>
                        </a:rPr>
                        <a:t> </a:t>
                      </a:r>
                      <a:endParaRPr lang="en-US" dirty="0"/>
                    </a:p>
                  </a:txBody>
                  <a:tcPr/>
                </a:tc>
                <a:tc>
                  <a:txBody>
                    <a:bodyPr/>
                    <a:lstStyle/>
                    <a:p>
                      <a:r>
                        <a:rPr lang="en-US" sz="1800" b="0" i="0" u="none" strike="noStrike" kern="1200" dirty="0" smtClean="0">
                          <a:solidFill>
                            <a:schemeClr val="dk1"/>
                          </a:solidFill>
                          <a:effectLst/>
                          <a:latin typeface="+mn-lt"/>
                          <a:ea typeface="+mn-ea"/>
                          <a:cs typeface="+mn-cs"/>
                          <a:hlinkClick r:id="rId5"/>
                        </a:rPr>
                        <a:t>mask</a:t>
                      </a:r>
                      <a:r>
                        <a:rPr lang="en-US" sz="1800" b="0" i="0" kern="1200" dirty="0" smtClean="0">
                          <a:solidFill>
                            <a:schemeClr val="dk1"/>
                          </a:solidFill>
                          <a:effectLst/>
                          <a:latin typeface="+mn-lt"/>
                          <a:ea typeface="+mn-ea"/>
                          <a:cs typeface="+mn-cs"/>
                        </a:rPr>
                        <a:t> ()</a:t>
                      </a:r>
                      <a:endParaRPr lang="en-US" dirty="0"/>
                    </a:p>
                  </a:txBody>
                  <a:tcPr/>
                </a:tc>
                <a:tc>
                  <a:txBody>
                    <a:bodyPr/>
                    <a:lstStyle/>
                    <a:p>
                      <a:r>
                        <a:rPr lang="en-US" sz="1800" b="0" i="0" kern="1200" dirty="0" smtClean="0">
                          <a:solidFill>
                            <a:schemeClr val="dk1"/>
                          </a:solidFill>
                          <a:effectLst/>
                          <a:latin typeface="+mn-lt"/>
                          <a:ea typeface="+mn-ea"/>
                          <a:cs typeface="+mn-cs"/>
                        </a:rPr>
                        <a:t>Binary mask of bus pins connected to actual pins (not NC pins) If bus pin is in NC state make corresponding bit will be cleared (set to 0), else bit will be set to 1.</a:t>
                      </a:r>
                      <a:endParaRPr lang="en-US" dirty="0"/>
                    </a:p>
                  </a:txBody>
                  <a:tcPr/>
                </a:tc>
              </a:tr>
              <a:tr h="370840">
                <a:tc>
                  <a:txBody>
                    <a:bodyPr/>
                    <a:lstStyle/>
                    <a:p>
                      <a:r>
                        <a:rPr lang="en-US" sz="1800" b="0" i="0" u="none" strike="noStrike" kern="1200" dirty="0" err="1" smtClean="0">
                          <a:solidFill>
                            <a:schemeClr val="dk1"/>
                          </a:solidFill>
                          <a:effectLst/>
                          <a:latin typeface="+mn-lt"/>
                          <a:ea typeface="+mn-ea"/>
                          <a:cs typeface="+mn-cs"/>
                          <a:hlinkClick r:id="rId6"/>
                        </a:rPr>
                        <a:t>BusOut</a:t>
                      </a:r>
                      <a:r>
                        <a:rPr lang="en-US" sz="1800" b="0" i="0" kern="1200" dirty="0" smtClean="0">
                          <a:solidFill>
                            <a:schemeClr val="dk1"/>
                          </a:solidFill>
                          <a:effectLst/>
                          <a:latin typeface="+mn-lt"/>
                          <a:ea typeface="+mn-ea"/>
                          <a:cs typeface="+mn-cs"/>
                        </a:rPr>
                        <a:t> &amp;</a:t>
                      </a:r>
                      <a:endParaRPr lang="en-US" dirty="0"/>
                    </a:p>
                  </a:txBody>
                  <a:tcPr/>
                </a:tc>
                <a:tc>
                  <a:txBody>
                    <a:bodyPr/>
                    <a:lstStyle/>
                    <a:p>
                      <a:r>
                        <a:rPr lang="en-US" sz="1800" b="0" i="0" u="none" strike="noStrike" kern="1200" dirty="0" smtClean="0">
                          <a:solidFill>
                            <a:schemeClr val="dk1"/>
                          </a:solidFill>
                          <a:effectLst/>
                          <a:latin typeface="+mn-lt"/>
                          <a:ea typeface="+mn-ea"/>
                          <a:cs typeface="+mn-cs"/>
                          <a:hlinkClick r:id="rId7"/>
                        </a:rPr>
                        <a:t>operator=</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int</a:t>
                      </a:r>
                      <a:r>
                        <a:rPr lang="en-US" sz="1800" b="0" i="0" kern="1200" dirty="0" smtClean="0">
                          <a:solidFill>
                            <a:schemeClr val="dk1"/>
                          </a:solidFill>
                          <a:effectLst/>
                          <a:latin typeface="+mn-lt"/>
                          <a:ea typeface="+mn-ea"/>
                          <a:cs typeface="+mn-cs"/>
                        </a:rPr>
                        <a:t> v)</a:t>
                      </a:r>
                      <a:endParaRPr lang="en-US" dirty="0"/>
                    </a:p>
                  </a:txBody>
                  <a:tcPr/>
                </a:tc>
                <a:tc>
                  <a:txBody>
                    <a:bodyPr/>
                    <a:lstStyle/>
                    <a:p>
                      <a:r>
                        <a:rPr lang="en-US" sz="1800" b="0" i="0" kern="1200" dirty="0" smtClean="0">
                          <a:solidFill>
                            <a:schemeClr val="dk1"/>
                          </a:solidFill>
                          <a:effectLst/>
                          <a:latin typeface="+mn-lt"/>
                          <a:ea typeface="+mn-ea"/>
                          <a:cs typeface="+mn-cs"/>
                        </a:rPr>
                        <a:t>A shorthand for </a:t>
                      </a:r>
                      <a:r>
                        <a:rPr lang="en-US" sz="1800" b="0" i="0" u="none" strike="noStrike" kern="1200" dirty="0" smtClean="0">
                          <a:solidFill>
                            <a:schemeClr val="dk1"/>
                          </a:solidFill>
                          <a:effectLst/>
                          <a:latin typeface="+mn-lt"/>
                          <a:ea typeface="+mn-ea"/>
                          <a:cs typeface="+mn-cs"/>
                          <a:hlinkClick r:id="rId3" tooltip="Write the value to the output bus. "/>
                        </a:rPr>
                        <a:t>write()</a:t>
                      </a:r>
                      <a:endParaRPr lang="en-US" dirty="0"/>
                    </a:p>
                  </a:txBody>
                  <a:tcPr/>
                </a:tc>
              </a:tr>
              <a:tr h="370840">
                <a:tc>
                  <a:txBody>
                    <a:bodyPr/>
                    <a:lstStyle/>
                    <a:p>
                      <a:r>
                        <a:rPr lang="en-US" sz="1800" b="0" i="0" u="none" strike="noStrike" kern="1200" dirty="0" err="1" smtClean="0">
                          <a:solidFill>
                            <a:schemeClr val="dk1"/>
                          </a:solidFill>
                          <a:effectLst/>
                          <a:latin typeface="+mn-lt"/>
                          <a:ea typeface="+mn-ea"/>
                          <a:cs typeface="+mn-cs"/>
                          <a:hlinkClick r:id="rId8"/>
                        </a:rPr>
                        <a:t>DigitalOut</a:t>
                      </a:r>
                      <a:r>
                        <a:rPr lang="en-US" sz="1800" b="0" i="0" kern="1200" dirty="0" smtClean="0">
                          <a:solidFill>
                            <a:schemeClr val="dk1"/>
                          </a:solidFill>
                          <a:effectLst/>
                          <a:latin typeface="+mn-lt"/>
                          <a:ea typeface="+mn-ea"/>
                          <a:cs typeface="+mn-cs"/>
                        </a:rPr>
                        <a:t>&amp;</a:t>
                      </a:r>
                      <a:endParaRPr lang="en-US" dirty="0"/>
                    </a:p>
                  </a:txBody>
                  <a:tcPr/>
                </a:tc>
                <a:tc>
                  <a:txBody>
                    <a:bodyPr/>
                    <a:lstStyle/>
                    <a:p>
                      <a:r>
                        <a:rPr lang="en-US" sz="1800" b="0" i="0" u="none" strike="noStrike" kern="1200" dirty="0" smtClean="0">
                          <a:solidFill>
                            <a:schemeClr val="dk1"/>
                          </a:solidFill>
                          <a:effectLst/>
                          <a:latin typeface="+mn-lt"/>
                          <a:ea typeface="+mn-ea"/>
                          <a:cs typeface="+mn-cs"/>
                          <a:hlinkClick r:id="rId9"/>
                        </a:rPr>
                        <a:t>operator[]</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int</a:t>
                      </a:r>
                      <a:r>
                        <a:rPr lang="en-US" sz="1800" b="0" i="0" kern="1200" dirty="0" smtClean="0">
                          <a:solidFill>
                            <a:schemeClr val="dk1"/>
                          </a:solidFill>
                          <a:effectLst/>
                          <a:latin typeface="+mn-lt"/>
                          <a:ea typeface="+mn-ea"/>
                          <a:cs typeface="+mn-cs"/>
                        </a:rPr>
                        <a:t> index)</a:t>
                      </a:r>
                      <a:endParaRPr lang="en-US" dirty="0"/>
                    </a:p>
                  </a:txBody>
                  <a:tcPr/>
                </a:tc>
                <a:tc>
                  <a:txBody>
                    <a:bodyPr/>
                    <a:lstStyle/>
                    <a:p>
                      <a:r>
                        <a:rPr lang="en-US" sz="1800" b="0" i="0" kern="1200" dirty="0" smtClean="0">
                          <a:solidFill>
                            <a:schemeClr val="dk1"/>
                          </a:solidFill>
                          <a:effectLst/>
                          <a:latin typeface="+mn-lt"/>
                          <a:ea typeface="+mn-ea"/>
                          <a:cs typeface="+mn-cs"/>
                        </a:rPr>
                        <a:t>Access to particular bit in random-iterator fashion. </a:t>
                      </a:r>
                      <a:endParaRPr lang="en-US" dirty="0"/>
                    </a:p>
                  </a:txBody>
                  <a:tcPr/>
                </a:tc>
              </a:tr>
            </a:tbl>
          </a:graphicData>
        </a:graphic>
      </p:graphicFrame>
      <p:sp>
        <p:nvSpPr>
          <p:cNvPr id="5" name="矩形 4"/>
          <p:cNvSpPr/>
          <p:nvPr/>
        </p:nvSpPr>
        <p:spPr>
          <a:xfrm>
            <a:off x="2483768" y="332656"/>
            <a:ext cx="4761240" cy="584775"/>
          </a:xfrm>
          <a:prstGeom prst="rect">
            <a:avLst/>
          </a:prstGeom>
        </p:spPr>
        <p:txBody>
          <a:bodyPr wrap="none">
            <a:spAutoFit/>
          </a:bodyPr>
          <a:lstStyle/>
          <a:p>
            <a:r>
              <a:rPr lang="en-US" sz="3200" b="1" dirty="0" err="1" smtClean="0">
                <a:solidFill>
                  <a:srgbClr val="0033CC"/>
                </a:solidFill>
                <a:latin typeface="Lato"/>
              </a:rPr>
              <a:t>BusOut</a:t>
            </a:r>
            <a:r>
              <a:rPr lang="en-US" sz="3200" b="1" dirty="0" smtClean="0">
                <a:solidFill>
                  <a:srgbClr val="0033CC"/>
                </a:solidFill>
                <a:latin typeface="Lato"/>
              </a:rPr>
              <a:t> </a:t>
            </a:r>
            <a:r>
              <a:rPr lang="en-US" sz="3200" b="1" dirty="0">
                <a:solidFill>
                  <a:srgbClr val="0033CC"/>
                </a:solidFill>
                <a:latin typeface="Lato"/>
              </a:rPr>
              <a:t>class reference</a:t>
            </a:r>
            <a:endParaRPr lang="en-US" sz="3200" b="1" i="0" dirty="0">
              <a:solidFill>
                <a:srgbClr val="0033CC"/>
              </a:solidFill>
              <a:effectLst/>
              <a:latin typeface="Lato"/>
            </a:endParaRPr>
          </a:p>
        </p:txBody>
      </p:sp>
    </p:spTree>
    <p:extLst>
      <p:ext uri="{BB962C8B-B14F-4D97-AF65-F5344CB8AC3E}">
        <p14:creationId xmlns:p14="http://schemas.microsoft.com/office/powerpoint/2010/main" val="1439063316"/>
      </p:ext>
    </p:extLst>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D6CF318-6A3F-42A9-A5DD-6C91F4F94896}" type="slidenum">
              <a:rPr lang="en-US" altLang="zh-TW" smtClean="0"/>
              <a:pPr/>
              <a:t>25</a:t>
            </a:fld>
            <a:endParaRPr lang="en-US" altLang="zh-TW"/>
          </a:p>
        </p:txBody>
      </p:sp>
      <p:sp>
        <p:nvSpPr>
          <p:cNvPr id="6" name="Rectangle 3"/>
          <p:cNvSpPr>
            <a:spLocks noChangeArrowheads="1"/>
          </p:cNvSpPr>
          <p:nvPr/>
        </p:nvSpPr>
        <p:spPr bwMode="auto">
          <a:xfrm>
            <a:off x="1475656" y="1249016"/>
            <a:ext cx="6264696" cy="4937148"/>
          </a:xfrm>
          <a:prstGeom prst="rect">
            <a:avLst/>
          </a:prstGeom>
          <a:noFill/>
          <a:ln>
            <a:noFill/>
          </a:ln>
          <a:effectLst/>
        </p:spPr>
        <p:txBody>
          <a:bodyPr vert="horz" wrap="square" lIns="0" tIns="15870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#include "</a:t>
            </a:r>
            <a:r>
              <a:rPr kumimoji="0" lang="en-US" sz="2000" b="0" i="0" u="none" strike="noStrike" cap="none" normalizeH="0" baseline="0" dirty="0" err="1" smtClean="0">
                <a:ln>
                  <a:noFill/>
                </a:ln>
                <a:solidFill>
                  <a:srgbClr val="0033CC"/>
                </a:solidFill>
                <a:effectLst/>
                <a:latin typeface="Consolas" panose="020B0609020204030204" pitchFamily="49" charset="0"/>
                <a:cs typeface="Courier New" panose="02070309020205020404" pitchFamily="49" charset="0"/>
              </a:rPr>
              <a:t>mbed.h</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33CC"/>
                </a:solidFill>
                <a:effectLst/>
                <a:latin typeface="Consolas" panose="020B0609020204030204" pitchFamily="49" charset="0"/>
                <a:cs typeface="Courier New" panose="02070309020205020404" pitchFamily="49" charset="0"/>
              </a:rPr>
              <a:t>BusOut</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a:t>
            </a:r>
            <a:r>
              <a:rPr kumimoji="0" lang="en-US" sz="2000" b="0" i="0" u="none" strike="noStrike" cap="none" normalizeH="0" baseline="0" dirty="0" err="1" smtClean="0">
                <a:ln>
                  <a:noFill/>
                </a:ln>
                <a:solidFill>
                  <a:srgbClr val="0033CC"/>
                </a:solidFill>
                <a:effectLst/>
                <a:latin typeface="Consolas" panose="020B0609020204030204" pitchFamily="49" charset="0"/>
                <a:cs typeface="Courier New" panose="02070309020205020404" pitchFamily="49" charset="0"/>
              </a:rPr>
              <a:t>myleds</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(LED1, LED2, LED3, LED4);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33CC"/>
                </a:solidFill>
                <a:effectLst/>
                <a:latin typeface="Consolas" panose="020B0609020204030204" pitchFamily="49" charset="0"/>
                <a:cs typeface="Courier New" panose="02070309020205020404" pitchFamily="49" charset="0"/>
              </a:rPr>
              <a:t>int</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main()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a:t>
            </a:r>
          </a:p>
          <a:p>
            <a:pPr marL="0" marR="0" lvl="0" indent="0" algn="l" defTabSz="361950" rtl="0" eaLnBrk="0" fontAlgn="base" latinLnBrk="0" hangingPunct="0">
              <a:lnSpc>
                <a:spcPct val="100000"/>
              </a:lnSpc>
              <a:spcBef>
                <a:spcPct val="0"/>
              </a:spcBef>
              <a:spcAft>
                <a:spcPct val="0"/>
              </a:spcAft>
              <a:buClrTx/>
              <a:buSzTx/>
              <a:buFontTx/>
              <a:buNone/>
              <a:tabLst/>
            </a:pPr>
            <a:r>
              <a:rPr kumimoji="0" lang="en-US" sz="2000" dirty="0">
                <a:solidFill>
                  <a:srgbClr val="0033CC"/>
                </a:solidFill>
                <a:latin typeface="Consolas" panose="020B0609020204030204" pitchFamily="49" charset="0"/>
                <a:cs typeface="Courier New" panose="02070309020205020404" pitchFamily="49" charset="0"/>
              </a:rPr>
              <a:t>	</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while(1) </a:t>
            </a:r>
          </a:p>
          <a:p>
            <a:pPr marL="0" marR="0" lvl="0" indent="0" algn="l" defTabSz="361950" rtl="0" eaLnBrk="0" fontAlgn="base" latinLnBrk="0" hangingPunct="0">
              <a:lnSpc>
                <a:spcPct val="100000"/>
              </a:lnSpc>
              <a:spcBef>
                <a:spcPct val="0"/>
              </a:spcBef>
              <a:spcAft>
                <a:spcPct val="0"/>
              </a:spcAft>
              <a:buClrTx/>
              <a:buSzTx/>
              <a:buFontTx/>
              <a:buNone/>
              <a:tabLst/>
            </a:pPr>
            <a:r>
              <a:rPr kumimoji="0" lang="en-US" sz="2000" dirty="0">
                <a:solidFill>
                  <a:srgbClr val="0033CC"/>
                </a:solidFill>
                <a:latin typeface="Consolas" panose="020B0609020204030204" pitchFamily="49" charset="0"/>
                <a:cs typeface="Courier New" panose="02070309020205020404" pitchFamily="49" charset="0"/>
              </a:rPr>
              <a:t>	</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a:t>
            </a:r>
          </a:p>
          <a:p>
            <a:pPr marL="0" marR="0" lvl="0" indent="0" algn="l" defTabSz="361950" rtl="0" eaLnBrk="0" fontAlgn="base" latinLnBrk="0" hangingPunct="0">
              <a:lnSpc>
                <a:spcPct val="100000"/>
              </a:lnSpc>
              <a:spcBef>
                <a:spcPct val="0"/>
              </a:spcBef>
              <a:spcAft>
                <a:spcPct val="0"/>
              </a:spcAft>
              <a:buClrTx/>
              <a:buSzTx/>
              <a:buFontTx/>
              <a:buNone/>
              <a:tabLst/>
            </a:pPr>
            <a:r>
              <a:rPr kumimoji="0" lang="en-US" sz="2000" dirty="0">
                <a:solidFill>
                  <a:srgbClr val="0033CC"/>
                </a:solidFill>
                <a:latin typeface="Consolas" panose="020B0609020204030204" pitchFamily="49" charset="0"/>
                <a:cs typeface="Courier New" panose="02070309020205020404" pitchFamily="49" charset="0"/>
              </a:rPr>
              <a:t>	</a:t>
            </a:r>
            <a:r>
              <a:rPr kumimoji="0" lang="en-US" sz="2000" dirty="0" smtClean="0">
                <a:solidFill>
                  <a:srgbClr val="0033CC"/>
                </a:solidFill>
                <a:latin typeface="Consolas" panose="020B0609020204030204" pitchFamily="49" charset="0"/>
                <a:cs typeface="Courier New" panose="02070309020205020404" pitchFamily="49" charset="0"/>
              </a:rPr>
              <a:t>	</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for(</a:t>
            </a:r>
            <a:r>
              <a:rPr kumimoji="0" lang="en-US" sz="2000" b="0" i="0" u="none" strike="noStrike" cap="none" normalizeH="0" baseline="0" dirty="0" err="1" smtClean="0">
                <a:ln>
                  <a:noFill/>
                </a:ln>
                <a:solidFill>
                  <a:srgbClr val="0033CC"/>
                </a:solidFill>
                <a:effectLst/>
                <a:latin typeface="Consolas" panose="020B0609020204030204" pitchFamily="49" charset="0"/>
                <a:cs typeface="Courier New" panose="02070309020205020404" pitchFamily="49" charset="0"/>
              </a:rPr>
              <a:t>int</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a:t>
            </a:r>
            <a:r>
              <a:rPr kumimoji="0" lang="en-US" sz="2000" b="0" i="0" u="none" strike="noStrike" cap="none" normalizeH="0" baseline="0" dirty="0" err="1" smtClean="0">
                <a:ln>
                  <a:noFill/>
                </a:ln>
                <a:solidFill>
                  <a:srgbClr val="0033CC"/>
                </a:solidFill>
                <a:effectLst/>
                <a:latin typeface="Consolas" panose="020B0609020204030204" pitchFamily="49" charset="0"/>
                <a:cs typeface="Courier New" panose="02070309020205020404" pitchFamily="49" charset="0"/>
              </a:rPr>
              <a:t>i</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=0; </a:t>
            </a:r>
            <a:r>
              <a:rPr kumimoji="0" lang="en-US" sz="2000" b="0" i="0" u="none" strike="noStrike" cap="none" normalizeH="0" baseline="0" dirty="0" err="1" smtClean="0">
                <a:ln>
                  <a:noFill/>
                </a:ln>
                <a:solidFill>
                  <a:srgbClr val="0033CC"/>
                </a:solidFill>
                <a:effectLst/>
                <a:latin typeface="Consolas" panose="020B0609020204030204" pitchFamily="49" charset="0"/>
                <a:cs typeface="Courier New" panose="02070309020205020404" pitchFamily="49" charset="0"/>
              </a:rPr>
              <a:t>i</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&lt;16; </a:t>
            </a:r>
            <a:r>
              <a:rPr kumimoji="0" lang="en-US" sz="2000" b="0" i="0" u="none" strike="noStrike" cap="none" normalizeH="0" baseline="0" dirty="0" err="1" smtClean="0">
                <a:ln>
                  <a:noFill/>
                </a:ln>
                <a:solidFill>
                  <a:srgbClr val="0033CC"/>
                </a:solidFill>
                <a:effectLst/>
                <a:latin typeface="Consolas" panose="020B0609020204030204" pitchFamily="49" charset="0"/>
                <a:cs typeface="Courier New" panose="02070309020205020404" pitchFamily="49" charset="0"/>
              </a:rPr>
              <a:t>i</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a:t>
            </a:r>
          </a:p>
          <a:p>
            <a:pPr marL="0" marR="0" lvl="0" indent="0" algn="l" defTabSz="361950" rtl="0" eaLnBrk="0" fontAlgn="base" latinLnBrk="0" hangingPunct="0">
              <a:lnSpc>
                <a:spcPct val="100000"/>
              </a:lnSpc>
              <a:spcBef>
                <a:spcPct val="0"/>
              </a:spcBef>
              <a:spcAft>
                <a:spcPct val="0"/>
              </a:spcAft>
              <a:buClrTx/>
              <a:buSzTx/>
              <a:buFontTx/>
              <a:buNone/>
              <a:tabLst/>
            </a:pPr>
            <a:r>
              <a:rPr kumimoji="0" lang="en-US" sz="2000" dirty="0">
                <a:solidFill>
                  <a:srgbClr val="0033CC"/>
                </a:solidFill>
                <a:latin typeface="Consolas" panose="020B0609020204030204" pitchFamily="49" charset="0"/>
                <a:cs typeface="Courier New" panose="02070309020205020404" pitchFamily="49" charset="0"/>
              </a:rPr>
              <a:t>	</a:t>
            </a:r>
            <a:r>
              <a:rPr kumimoji="0" lang="en-US" sz="2000" dirty="0" smtClean="0">
                <a:solidFill>
                  <a:srgbClr val="0033CC"/>
                </a:solidFill>
                <a:latin typeface="Consolas" panose="020B0609020204030204" pitchFamily="49" charset="0"/>
                <a:cs typeface="Courier New" panose="02070309020205020404" pitchFamily="49" charset="0"/>
              </a:rPr>
              <a:t>	</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a:t>
            </a:r>
          </a:p>
          <a:p>
            <a:pPr marL="0" marR="0" lvl="0" indent="0" algn="l" defTabSz="361950" rtl="0" eaLnBrk="0" fontAlgn="base" latinLnBrk="0" hangingPunct="0">
              <a:lnSpc>
                <a:spcPct val="100000"/>
              </a:lnSpc>
              <a:spcBef>
                <a:spcPct val="0"/>
              </a:spcBef>
              <a:spcAft>
                <a:spcPct val="0"/>
              </a:spcAft>
              <a:buClrTx/>
              <a:buSzTx/>
              <a:buFontTx/>
              <a:buNone/>
              <a:tabLst/>
            </a:pPr>
            <a:r>
              <a:rPr kumimoji="0" lang="en-US" sz="2000" dirty="0">
                <a:solidFill>
                  <a:srgbClr val="0033CC"/>
                </a:solidFill>
                <a:latin typeface="Consolas" panose="020B0609020204030204" pitchFamily="49" charset="0"/>
                <a:cs typeface="Courier New" panose="02070309020205020404" pitchFamily="49" charset="0"/>
              </a:rPr>
              <a:t>	</a:t>
            </a:r>
            <a:r>
              <a:rPr kumimoji="0" lang="en-US" sz="2000" dirty="0" smtClean="0">
                <a:solidFill>
                  <a:srgbClr val="0033CC"/>
                </a:solidFill>
                <a:latin typeface="Consolas" panose="020B0609020204030204" pitchFamily="49" charset="0"/>
                <a:cs typeface="Courier New" panose="02070309020205020404" pitchFamily="49" charset="0"/>
              </a:rPr>
              <a:t>		</a:t>
            </a:r>
            <a:r>
              <a:rPr kumimoji="0" lang="en-US" sz="2000" b="0" i="0" u="none" strike="noStrike" cap="none" normalizeH="0" baseline="0" dirty="0" err="1" smtClean="0">
                <a:ln>
                  <a:noFill/>
                </a:ln>
                <a:solidFill>
                  <a:srgbClr val="0033CC"/>
                </a:solidFill>
                <a:effectLst/>
                <a:latin typeface="Consolas" panose="020B0609020204030204" pitchFamily="49" charset="0"/>
                <a:cs typeface="Courier New" panose="02070309020205020404" pitchFamily="49" charset="0"/>
              </a:rPr>
              <a:t>myleds</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 </a:t>
            </a:r>
            <a:r>
              <a:rPr kumimoji="0" lang="en-US" sz="2000" b="0" i="0" u="none" strike="noStrike" cap="none" normalizeH="0" baseline="0" dirty="0" err="1" smtClean="0">
                <a:ln>
                  <a:noFill/>
                </a:ln>
                <a:solidFill>
                  <a:srgbClr val="0033CC"/>
                </a:solidFill>
                <a:effectLst/>
                <a:latin typeface="Consolas" panose="020B0609020204030204" pitchFamily="49" charset="0"/>
                <a:cs typeface="Courier New" panose="02070309020205020404" pitchFamily="49" charset="0"/>
              </a:rPr>
              <a:t>i</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a:t>
            </a:r>
          </a:p>
          <a:p>
            <a:pPr marL="0" marR="0" lvl="0" indent="0" algn="l" defTabSz="361950" rtl="0" eaLnBrk="0" fontAlgn="base" latinLnBrk="0" hangingPunct="0">
              <a:lnSpc>
                <a:spcPct val="100000"/>
              </a:lnSpc>
              <a:spcBef>
                <a:spcPct val="0"/>
              </a:spcBef>
              <a:spcAft>
                <a:spcPct val="0"/>
              </a:spcAft>
              <a:buClrTx/>
              <a:buSzTx/>
              <a:buFontTx/>
              <a:buNone/>
              <a:tabLst/>
            </a:pPr>
            <a:r>
              <a:rPr kumimoji="0" lang="en-US" sz="2000" dirty="0">
                <a:solidFill>
                  <a:srgbClr val="0033CC"/>
                </a:solidFill>
                <a:latin typeface="Consolas" panose="020B0609020204030204" pitchFamily="49" charset="0"/>
                <a:cs typeface="Courier New" panose="02070309020205020404" pitchFamily="49" charset="0"/>
              </a:rPr>
              <a:t>	</a:t>
            </a:r>
            <a:r>
              <a:rPr kumimoji="0" lang="en-US" sz="2000" dirty="0" smtClean="0">
                <a:solidFill>
                  <a:srgbClr val="0033CC"/>
                </a:solidFill>
                <a:latin typeface="Consolas" panose="020B0609020204030204" pitchFamily="49" charset="0"/>
                <a:cs typeface="Courier New" panose="02070309020205020404" pitchFamily="49" charset="0"/>
              </a:rPr>
              <a:t>		</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wait(0.25); </a:t>
            </a:r>
          </a:p>
          <a:p>
            <a:pPr marL="0" marR="0" lvl="0" indent="0" algn="l" defTabSz="361950" rtl="0" eaLnBrk="0" fontAlgn="base" latinLnBrk="0" hangingPunct="0">
              <a:lnSpc>
                <a:spcPct val="100000"/>
              </a:lnSpc>
              <a:spcBef>
                <a:spcPct val="0"/>
              </a:spcBef>
              <a:spcAft>
                <a:spcPct val="0"/>
              </a:spcAft>
              <a:buClrTx/>
              <a:buSzTx/>
              <a:buFontTx/>
              <a:buNone/>
              <a:tabLst/>
            </a:pPr>
            <a:r>
              <a:rPr kumimoji="0" lang="en-US" sz="2000" dirty="0">
                <a:solidFill>
                  <a:srgbClr val="0033CC"/>
                </a:solidFill>
                <a:latin typeface="Consolas" panose="020B0609020204030204" pitchFamily="49" charset="0"/>
                <a:cs typeface="Courier New" panose="02070309020205020404" pitchFamily="49" charset="0"/>
              </a:rPr>
              <a:t>	</a:t>
            </a:r>
            <a:r>
              <a:rPr kumimoji="0" lang="en-US" sz="2000" dirty="0" smtClean="0">
                <a:solidFill>
                  <a:srgbClr val="0033CC"/>
                </a:solidFill>
                <a:latin typeface="Consolas" panose="020B0609020204030204" pitchFamily="49" charset="0"/>
                <a:cs typeface="Courier New" panose="02070309020205020404" pitchFamily="49" charset="0"/>
              </a:rPr>
              <a:t>	</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a:t>
            </a:r>
          </a:p>
          <a:p>
            <a:pPr marL="0" marR="0" lvl="0" indent="0" algn="l" defTabSz="361950" rtl="0" eaLnBrk="0" fontAlgn="base" latinLnBrk="0" hangingPunct="0">
              <a:lnSpc>
                <a:spcPct val="100000"/>
              </a:lnSpc>
              <a:spcBef>
                <a:spcPct val="0"/>
              </a:spcBef>
              <a:spcAft>
                <a:spcPct val="0"/>
              </a:spcAft>
              <a:buClrTx/>
              <a:buSzTx/>
              <a:buFontTx/>
              <a:buNone/>
              <a:tabLst/>
            </a:pPr>
            <a:r>
              <a:rPr kumimoji="0" lang="en-US" sz="2000" dirty="0">
                <a:solidFill>
                  <a:srgbClr val="0033CC"/>
                </a:solidFill>
                <a:latin typeface="Consolas" panose="020B0609020204030204" pitchFamily="49" charset="0"/>
                <a:cs typeface="Courier New" panose="02070309020205020404" pitchFamily="49" charset="0"/>
              </a:rPr>
              <a:t>	</a:t>
            </a: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 </a:t>
            </a:r>
          </a:p>
          <a:p>
            <a:pPr marL="0" marR="0" lvl="0" indent="0" algn="l" defTabSz="36195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3CC"/>
                </a:solidFill>
                <a:effectLst/>
                <a:latin typeface="Consolas" panose="020B0609020204030204" pitchFamily="49" charset="0"/>
                <a:cs typeface="Courier New" panose="02070309020205020404" pitchFamily="49" charset="0"/>
              </a:rPr>
              <a:t>}</a:t>
            </a:r>
            <a:r>
              <a:rPr kumimoji="0" lang="en-US" sz="2000" b="0" i="0" u="none" strike="noStrike" cap="none" normalizeH="0" baseline="0" dirty="0" smtClean="0">
                <a:ln>
                  <a:noFill/>
                </a:ln>
                <a:solidFill>
                  <a:srgbClr val="0033CC"/>
                </a:solidFill>
                <a:effectLst/>
              </a:rPr>
              <a:t> </a:t>
            </a:r>
          </a:p>
        </p:txBody>
      </p:sp>
    </p:spTree>
    <p:extLst>
      <p:ext uri="{BB962C8B-B14F-4D97-AF65-F5344CB8AC3E}">
        <p14:creationId xmlns:p14="http://schemas.microsoft.com/office/powerpoint/2010/main" val="1824571331"/>
      </p:ext>
    </p:extLst>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A6D5DEE-7994-B94A-B5BE-F3794697FC30}"/>
              </a:ext>
            </a:extLst>
          </p:cNvPr>
          <p:cNvSpPr>
            <a:spLocks noGrp="1"/>
          </p:cNvSpPr>
          <p:nvPr>
            <p:ph type="title"/>
          </p:nvPr>
        </p:nvSpPr>
        <p:spPr/>
        <p:txBody>
          <a:bodyPr/>
          <a:lstStyle/>
          <a:p>
            <a:r>
              <a:rPr kumimoji="1" lang="en-US" altLang="zh-TW" dirty="0"/>
              <a:t>Seven Segment Display</a:t>
            </a:r>
            <a:endParaRPr kumimoji="1" lang="zh-TW" altLang="en-US" dirty="0"/>
          </a:p>
        </p:txBody>
      </p:sp>
      <p:pic>
        <p:nvPicPr>
          <p:cNvPr id="6" name="內容版面配置區 5">
            <a:extLst>
              <a:ext uri="{FF2B5EF4-FFF2-40B4-BE49-F238E27FC236}">
                <a16:creationId xmlns="" xmlns:a16="http://schemas.microsoft.com/office/drawing/2014/main" id="{0F4E870B-9BD8-6141-A128-3B046A5EE1C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906815" y="2393885"/>
            <a:ext cx="5312181" cy="4310183"/>
          </a:xfrm>
        </p:spPr>
      </p:pic>
      <p:sp>
        <p:nvSpPr>
          <p:cNvPr id="4" name="投影片編號版面配置區 3">
            <a:extLst>
              <a:ext uri="{FF2B5EF4-FFF2-40B4-BE49-F238E27FC236}">
                <a16:creationId xmlns="" xmlns:a16="http://schemas.microsoft.com/office/drawing/2014/main" id="{1D394248-87C4-524A-B012-3980E95B098B}"/>
              </a:ext>
            </a:extLst>
          </p:cNvPr>
          <p:cNvSpPr>
            <a:spLocks noGrp="1"/>
          </p:cNvSpPr>
          <p:nvPr>
            <p:ph type="sldNum" sz="quarter" idx="12"/>
          </p:nvPr>
        </p:nvSpPr>
        <p:spPr/>
        <p:txBody>
          <a:bodyPr/>
          <a:lstStyle/>
          <a:p>
            <a:fld id="{B6E0B0A6-70CB-4CB1-BAEB-8949881E3F44}" type="slidenum">
              <a:rPr lang="en-US" altLang="zh-TW" smtClean="0"/>
              <a:pPr/>
              <a:t>26</a:t>
            </a:fld>
            <a:endParaRPr lang="en-US" altLang="zh-TW"/>
          </a:p>
        </p:txBody>
      </p:sp>
      <p:pic>
        <p:nvPicPr>
          <p:cNvPr id="7" name="圖片 6">
            <a:extLst>
              <a:ext uri="{FF2B5EF4-FFF2-40B4-BE49-F238E27FC236}">
                <a16:creationId xmlns="" xmlns:a16="http://schemas.microsoft.com/office/drawing/2014/main" id="{19833D22-AE74-8B4B-AA72-EAC54C15F23C}"/>
              </a:ext>
            </a:extLst>
          </p:cNvPr>
          <p:cNvPicPr>
            <a:picLocks noChangeAspect="1"/>
          </p:cNvPicPr>
          <p:nvPr/>
        </p:nvPicPr>
        <p:blipFill>
          <a:blip r:embed="rId3" cstate="print"/>
          <a:stretch>
            <a:fillRect/>
          </a:stretch>
        </p:blipFill>
        <p:spPr>
          <a:xfrm>
            <a:off x="566555" y="3349400"/>
            <a:ext cx="2214380" cy="2949623"/>
          </a:xfrm>
          <a:prstGeom prst="rect">
            <a:avLst/>
          </a:prstGeom>
        </p:spPr>
      </p:pic>
      <p:sp>
        <p:nvSpPr>
          <p:cNvPr id="8" name="文字方塊 7">
            <a:extLst>
              <a:ext uri="{FF2B5EF4-FFF2-40B4-BE49-F238E27FC236}">
                <a16:creationId xmlns="" xmlns:a16="http://schemas.microsoft.com/office/drawing/2014/main" id="{201C0CF8-8061-E84C-8DC2-EE46CAD170C5}"/>
              </a:ext>
            </a:extLst>
          </p:cNvPr>
          <p:cNvSpPr txBox="1"/>
          <p:nvPr/>
        </p:nvSpPr>
        <p:spPr>
          <a:xfrm>
            <a:off x="2780935" y="5329620"/>
            <a:ext cx="1082348" cy="369332"/>
          </a:xfrm>
          <a:prstGeom prst="rect">
            <a:avLst/>
          </a:prstGeom>
          <a:noFill/>
        </p:spPr>
        <p:txBody>
          <a:bodyPr wrap="none" rtlCol="0">
            <a:spAutoFit/>
          </a:bodyPr>
          <a:lstStyle/>
          <a:p>
            <a:r>
              <a:rPr kumimoji="1" lang="en-US" altLang="zh-TW" dirty="0"/>
              <a:t>1 2 3 4 5</a:t>
            </a:r>
            <a:endParaRPr kumimoji="1" lang="zh-TW" altLang="en-US" dirty="0"/>
          </a:p>
        </p:txBody>
      </p:sp>
      <p:sp>
        <p:nvSpPr>
          <p:cNvPr id="9" name="文字方塊 8">
            <a:extLst>
              <a:ext uri="{FF2B5EF4-FFF2-40B4-BE49-F238E27FC236}">
                <a16:creationId xmlns="" xmlns:a16="http://schemas.microsoft.com/office/drawing/2014/main" id="{2D9A52FE-5506-844E-9CDA-5E0B7956BA23}"/>
              </a:ext>
            </a:extLst>
          </p:cNvPr>
          <p:cNvSpPr txBox="1"/>
          <p:nvPr/>
        </p:nvSpPr>
        <p:spPr>
          <a:xfrm>
            <a:off x="2726795" y="4024542"/>
            <a:ext cx="1210588" cy="369332"/>
          </a:xfrm>
          <a:prstGeom prst="rect">
            <a:avLst/>
          </a:prstGeom>
          <a:noFill/>
        </p:spPr>
        <p:txBody>
          <a:bodyPr wrap="none" rtlCol="0">
            <a:spAutoFit/>
          </a:bodyPr>
          <a:lstStyle/>
          <a:p>
            <a:r>
              <a:rPr kumimoji="1" lang="en-US" altLang="zh-TW" dirty="0"/>
              <a:t>10 </a:t>
            </a:r>
            <a:r>
              <a:rPr lang="en-US" altLang="zh-TW" dirty="0"/>
              <a:t>9</a:t>
            </a:r>
            <a:r>
              <a:rPr kumimoji="1" lang="en-US" altLang="zh-TW" dirty="0"/>
              <a:t> </a:t>
            </a:r>
            <a:r>
              <a:rPr lang="en-US" altLang="zh-TW" dirty="0"/>
              <a:t>8</a:t>
            </a:r>
            <a:r>
              <a:rPr kumimoji="1" lang="en-US" altLang="zh-TW" dirty="0"/>
              <a:t> </a:t>
            </a:r>
            <a:r>
              <a:rPr lang="en-US" altLang="zh-TW" dirty="0"/>
              <a:t>7</a:t>
            </a:r>
            <a:r>
              <a:rPr kumimoji="1" lang="en-US" altLang="zh-TW" dirty="0"/>
              <a:t> 6</a:t>
            </a:r>
            <a:endParaRPr kumimoji="1" lang="zh-TW" altLang="en-US" dirty="0"/>
          </a:p>
        </p:txBody>
      </p:sp>
      <p:sp>
        <p:nvSpPr>
          <p:cNvPr id="10" name="文字方塊 9">
            <a:extLst>
              <a:ext uri="{FF2B5EF4-FFF2-40B4-BE49-F238E27FC236}">
                <a16:creationId xmlns="" xmlns:a16="http://schemas.microsoft.com/office/drawing/2014/main" id="{937A0BFE-05F7-C04B-B294-499FF00F9EC4}"/>
              </a:ext>
            </a:extLst>
          </p:cNvPr>
          <p:cNvSpPr txBox="1"/>
          <p:nvPr/>
        </p:nvSpPr>
        <p:spPr>
          <a:xfrm>
            <a:off x="6403392" y="2771636"/>
            <a:ext cx="1826141" cy="369332"/>
          </a:xfrm>
          <a:prstGeom prst="rect">
            <a:avLst/>
          </a:prstGeom>
          <a:noFill/>
        </p:spPr>
        <p:txBody>
          <a:bodyPr wrap="none" rtlCol="0">
            <a:spAutoFit/>
          </a:bodyPr>
          <a:lstStyle/>
          <a:p>
            <a:r>
              <a:rPr kumimoji="1" lang="en-US" altLang="zh-TW" dirty="0">
                <a:solidFill>
                  <a:srgbClr val="0033CC"/>
                </a:solidFill>
              </a:rPr>
              <a:t>Common anode</a:t>
            </a:r>
            <a:endParaRPr kumimoji="1" lang="zh-TW" altLang="en-US" dirty="0">
              <a:solidFill>
                <a:srgbClr val="0033CC"/>
              </a:solidFill>
            </a:endParaRPr>
          </a:p>
        </p:txBody>
      </p:sp>
      <p:sp>
        <p:nvSpPr>
          <p:cNvPr id="11" name="文字方塊 10">
            <a:extLst>
              <a:ext uri="{FF2B5EF4-FFF2-40B4-BE49-F238E27FC236}">
                <a16:creationId xmlns="" xmlns:a16="http://schemas.microsoft.com/office/drawing/2014/main" id="{11F9C648-484B-544A-9D80-9261A26A4B01}"/>
              </a:ext>
            </a:extLst>
          </p:cNvPr>
          <p:cNvSpPr txBox="1"/>
          <p:nvPr/>
        </p:nvSpPr>
        <p:spPr>
          <a:xfrm>
            <a:off x="6371427" y="4739439"/>
            <a:ext cx="2005677" cy="369332"/>
          </a:xfrm>
          <a:prstGeom prst="rect">
            <a:avLst/>
          </a:prstGeom>
          <a:noFill/>
        </p:spPr>
        <p:txBody>
          <a:bodyPr wrap="none" rtlCol="0">
            <a:spAutoFit/>
          </a:bodyPr>
          <a:lstStyle/>
          <a:p>
            <a:r>
              <a:rPr kumimoji="1" lang="en-US" altLang="zh-TW" dirty="0">
                <a:solidFill>
                  <a:srgbClr val="0033CC"/>
                </a:solidFill>
              </a:rPr>
              <a:t>Common cathode</a:t>
            </a:r>
            <a:endParaRPr kumimoji="1" lang="zh-TW" altLang="en-US" dirty="0">
              <a:solidFill>
                <a:srgbClr val="0033CC"/>
              </a:solidFill>
            </a:endParaRPr>
          </a:p>
        </p:txBody>
      </p:sp>
      <p:sp>
        <p:nvSpPr>
          <p:cNvPr id="12" name="內容版面配置區 2">
            <a:extLst>
              <a:ext uri="{FF2B5EF4-FFF2-40B4-BE49-F238E27FC236}">
                <a16:creationId xmlns="" xmlns:a16="http://schemas.microsoft.com/office/drawing/2014/main" id="{1CAC19A8-013B-9544-B8A4-FEC8ADACFE52}"/>
              </a:ext>
            </a:extLst>
          </p:cNvPr>
          <p:cNvSpPr txBox="1">
            <a:spLocks/>
          </p:cNvSpPr>
          <p:nvPr/>
        </p:nvSpPr>
        <p:spPr bwMode="auto">
          <a:xfrm>
            <a:off x="457200" y="1719264"/>
            <a:ext cx="8229600" cy="103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r>
              <a:rPr lang="en-US" altLang="zh-TW" kern="0" dirty="0"/>
              <a:t>LEDs arranged in the following to display alphanumerical values (plus dot, DP). </a:t>
            </a:r>
          </a:p>
        </p:txBody>
      </p:sp>
      <p:sp>
        <p:nvSpPr>
          <p:cNvPr id="3" name="文字方塊 2"/>
          <p:cNvSpPr txBox="1"/>
          <p:nvPr/>
        </p:nvSpPr>
        <p:spPr>
          <a:xfrm>
            <a:off x="5436096" y="2797841"/>
            <a:ext cx="569387" cy="369332"/>
          </a:xfrm>
          <a:prstGeom prst="rect">
            <a:avLst/>
          </a:prstGeom>
          <a:noFill/>
        </p:spPr>
        <p:txBody>
          <a:bodyPr wrap="none" rtlCol="0">
            <a:spAutoFit/>
          </a:bodyPr>
          <a:lstStyle/>
          <a:p>
            <a:r>
              <a:rPr lang="en-US" dirty="0" err="1" smtClean="0">
                <a:solidFill>
                  <a:srgbClr val="FF0000"/>
                </a:solidFill>
              </a:rPr>
              <a:t>Vcc</a:t>
            </a:r>
            <a:endParaRPr lang="en-US" dirty="0">
              <a:solidFill>
                <a:srgbClr val="FF0000"/>
              </a:solidFill>
            </a:endParaRPr>
          </a:p>
        </p:txBody>
      </p:sp>
      <p:sp>
        <p:nvSpPr>
          <p:cNvPr id="13" name="文字方塊 12"/>
          <p:cNvSpPr txBox="1"/>
          <p:nvPr/>
        </p:nvSpPr>
        <p:spPr>
          <a:xfrm>
            <a:off x="5314533" y="4787860"/>
            <a:ext cx="697627" cy="369332"/>
          </a:xfrm>
          <a:prstGeom prst="rect">
            <a:avLst/>
          </a:prstGeom>
          <a:noFill/>
        </p:spPr>
        <p:txBody>
          <a:bodyPr wrap="none" rtlCol="0">
            <a:spAutoFit/>
          </a:bodyPr>
          <a:lstStyle/>
          <a:p>
            <a:r>
              <a:rPr lang="en-US" dirty="0" smtClean="0">
                <a:solidFill>
                  <a:srgbClr val="FF0000"/>
                </a:solidFill>
              </a:rPr>
              <a:t>GND</a:t>
            </a:r>
            <a:endParaRPr lang="en-US" dirty="0">
              <a:solidFill>
                <a:srgbClr val="FF0000"/>
              </a:solidFill>
            </a:endParaRPr>
          </a:p>
        </p:txBody>
      </p:sp>
      <p:sp>
        <p:nvSpPr>
          <p:cNvPr id="5" name="矩形 4"/>
          <p:cNvSpPr/>
          <p:nvPr/>
        </p:nvSpPr>
        <p:spPr bwMode="auto">
          <a:xfrm>
            <a:off x="4290308" y="3717032"/>
            <a:ext cx="569724" cy="825001"/>
          </a:xfrm>
          <a:prstGeom prst="rect">
            <a:avLst/>
          </a:prstGeom>
          <a:no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3369252798"/>
      </p:ext>
    </p:extLst>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5DF434F-EC75-5C44-9A9A-C054301DEF6B}"/>
              </a:ext>
            </a:extLst>
          </p:cNvPr>
          <p:cNvSpPr>
            <a:spLocks noGrp="1"/>
          </p:cNvSpPr>
          <p:nvPr>
            <p:ph type="title"/>
          </p:nvPr>
        </p:nvSpPr>
        <p:spPr/>
        <p:txBody>
          <a:bodyPr/>
          <a:lstStyle/>
          <a:p>
            <a:r>
              <a:rPr kumimoji="1" lang="en-US" altLang="zh-TW" dirty="0"/>
              <a:t>Ex</a:t>
            </a:r>
            <a:r>
              <a:rPr lang="en-US" altLang="zh-TW" dirty="0"/>
              <a:t>ample codes of display</a:t>
            </a:r>
            <a:endParaRPr kumimoji="1" lang="zh-TW" altLang="en-US" dirty="0"/>
          </a:p>
        </p:txBody>
      </p:sp>
      <p:graphicFrame>
        <p:nvGraphicFramePr>
          <p:cNvPr id="6" name="內容版面配置區 5">
            <a:extLst>
              <a:ext uri="{FF2B5EF4-FFF2-40B4-BE49-F238E27FC236}">
                <a16:creationId xmlns="" xmlns:a16="http://schemas.microsoft.com/office/drawing/2014/main" id="{B53BB8B4-600C-0040-8AD3-0B5362C29E52}"/>
              </a:ext>
            </a:extLst>
          </p:cNvPr>
          <p:cNvGraphicFramePr>
            <a:graphicFrameLocks noGrp="1"/>
          </p:cNvGraphicFramePr>
          <p:nvPr>
            <p:ph idx="1"/>
            <p:extLst>
              <p:ext uri="{D42A27DB-BD31-4B8C-83A1-F6EECF244321}">
                <p14:modId xmlns:p14="http://schemas.microsoft.com/office/powerpoint/2010/main" val="3813572041"/>
              </p:ext>
            </p:extLst>
          </p:nvPr>
        </p:nvGraphicFramePr>
        <p:xfrm>
          <a:off x="457200" y="1413789"/>
          <a:ext cx="8345271" cy="4842889"/>
        </p:xfrm>
        <a:graphic>
          <a:graphicData uri="http://schemas.openxmlformats.org/drawingml/2006/table">
            <a:tbl>
              <a:tblPr/>
              <a:tblGrid>
                <a:gridCol w="612208">
                  <a:extLst>
                    <a:ext uri="{9D8B030D-6E8A-4147-A177-3AD203B41FA5}">
                      <a16:colId xmlns="" xmlns:a16="http://schemas.microsoft.com/office/drawing/2014/main" val="3998300759"/>
                    </a:ext>
                  </a:extLst>
                </a:gridCol>
                <a:gridCol w="802292">
                  <a:extLst>
                    <a:ext uri="{9D8B030D-6E8A-4147-A177-3AD203B41FA5}">
                      <a16:colId xmlns="" xmlns:a16="http://schemas.microsoft.com/office/drawing/2014/main" val="3218874927"/>
                    </a:ext>
                  </a:extLst>
                </a:gridCol>
                <a:gridCol w="810090">
                  <a:extLst>
                    <a:ext uri="{9D8B030D-6E8A-4147-A177-3AD203B41FA5}">
                      <a16:colId xmlns="" xmlns:a16="http://schemas.microsoft.com/office/drawing/2014/main" val="3760352112"/>
                    </a:ext>
                  </a:extLst>
                </a:gridCol>
                <a:gridCol w="855457">
                  <a:extLst>
                    <a:ext uri="{9D8B030D-6E8A-4147-A177-3AD203B41FA5}">
                      <a16:colId xmlns="" xmlns:a16="http://schemas.microsoft.com/office/drawing/2014/main" val="2255982690"/>
                    </a:ext>
                  </a:extLst>
                </a:gridCol>
                <a:gridCol w="713258">
                  <a:extLst>
                    <a:ext uri="{9D8B030D-6E8A-4147-A177-3AD203B41FA5}">
                      <a16:colId xmlns="" xmlns:a16="http://schemas.microsoft.com/office/drawing/2014/main" val="1133415043"/>
                    </a:ext>
                  </a:extLst>
                </a:gridCol>
                <a:gridCol w="758661">
                  <a:extLst>
                    <a:ext uri="{9D8B030D-6E8A-4147-A177-3AD203B41FA5}">
                      <a16:colId xmlns="" xmlns:a16="http://schemas.microsoft.com/office/drawing/2014/main" val="1226979324"/>
                    </a:ext>
                  </a:extLst>
                </a:gridCol>
                <a:gridCol w="758661">
                  <a:extLst>
                    <a:ext uri="{9D8B030D-6E8A-4147-A177-3AD203B41FA5}">
                      <a16:colId xmlns="" xmlns:a16="http://schemas.microsoft.com/office/drawing/2014/main" val="1592381648"/>
                    </a:ext>
                  </a:extLst>
                </a:gridCol>
                <a:gridCol w="758661">
                  <a:extLst>
                    <a:ext uri="{9D8B030D-6E8A-4147-A177-3AD203B41FA5}">
                      <a16:colId xmlns="" xmlns:a16="http://schemas.microsoft.com/office/drawing/2014/main" val="1267246419"/>
                    </a:ext>
                  </a:extLst>
                </a:gridCol>
                <a:gridCol w="758661">
                  <a:extLst>
                    <a:ext uri="{9D8B030D-6E8A-4147-A177-3AD203B41FA5}">
                      <a16:colId xmlns="" xmlns:a16="http://schemas.microsoft.com/office/drawing/2014/main" val="2062809903"/>
                    </a:ext>
                  </a:extLst>
                </a:gridCol>
                <a:gridCol w="758661">
                  <a:extLst>
                    <a:ext uri="{9D8B030D-6E8A-4147-A177-3AD203B41FA5}">
                      <a16:colId xmlns="" xmlns:a16="http://schemas.microsoft.com/office/drawing/2014/main" val="3397745466"/>
                    </a:ext>
                  </a:extLst>
                </a:gridCol>
                <a:gridCol w="758661">
                  <a:extLst>
                    <a:ext uri="{9D8B030D-6E8A-4147-A177-3AD203B41FA5}">
                      <a16:colId xmlns="" xmlns:a16="http://schemas.microsoft.com/office/drawing/2014/main" val="3036320999"/>
                    </a:ext>
                  </a:extLst>
                </a:gridCol>
              </a:tblGrid>
              <a:tr h="434953">
                <a:tc>
                  <a:txBody>
                    <a:bodyPr/>
                    <a:lstStyle/>
                    <a:p>
                      <a:pPr algn="ctr"/>
                      <a:r>
                        <a:rPr lang="en-US" sz="1400" dirty="0">
                          <a:effectLst/>
                        </a:rPr>
                        <a:t>Digit</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a:effectLst/>
                        </a:rPr>
                        <a:t>Display</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err="1">
                          <a:effectLst/>
                        </a:rPr>
                        <a:t>gfedcba</a:t>
                      </a:r>
                      <a:endParaRPr 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abcdefg</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a:effectLst/>
                        </a:rPr>
                        <a:t>a</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a:effectLst/>
                        </a:rPr>
                        <a:t>b</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c</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d</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e</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a:effectLst/>
                        </a:rPr>
                        <a:t>g</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 xmlns:a16="http://schemas.microsoft.com/office/drawing/2014/main" val="2476577213"/>
                  </a:ext>
                </a:extLst>
              </a:tr>
              <a:tr h="248544">
                <a:tc>
                  <a:txBody>
                    <a:bodyPr/>
                    <a:lstStyle/>
                    <a:p>
                      <a:r>
                        <a:rPr lang="en-US" altLang="zh-TW" sz="1400">
                          <a:effectLst/>
                        </a:rPr>
                        <a:t>0</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0x3F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0x7E</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effectLst/>
                        </a:rPr>
                        <a:t>on</a:t>
                      </a:r>
                      <a:endParaRPr 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4097984710"/>
                  </a:ext>
                </a:extLst>
              </a:tr>
              <a:tr h="248544">
                <a:tc>
                  <a:txBody>
                    <a:bodyPr/>
                    <a:lstStyle/>
                    <a:p>
                      <a:r>
                        <a:rPr lang="en-US" altLang="zh-TW" sz="1400">
                          <a:effectLst/>
                        </a:rPr>
                        <a:t>1</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0x06</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0x30</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effectLst/>
                        </a:rPr>
                        <a:t>on</a:t>
                      </a:r>
                      <a:endParaRPr 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949400857"/>
                  </a:ext>
                </a:extLst>
              </a:tr>
              <a:tr h="248544">
                <a:tc>
                  <a:txBody>
                    <a:bodyPr/>
                    <a:lstStyle/>
                    <a:p>
                      <a:r>
                        <a:rPr lang="en-US" altLang="zh-TW" sz="1400">
                          <a:effectLst/>
                        </a:rPr>
                        <a:t>2</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0x5B</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0x6D</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effectLst/>
                        </a:rPr>
                        <a:t>on</a:t>
                      </a:r>
                      <a:endParaRPr 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2434090350"/>
                  </a:ext>
                </a:extLst>
              </a:tr>
              <a:tr h="248544">
                <a:tc>
                  <a:txBody>
                    <a:bodyPr/>
                    <a:lstStyle/>
                    <a:p>
                      <a:r>
                        <a:rPr lang="en-US" altLang="zh-TW" sz="1400">
                          <a:effectLst/>
                        </a:rPr>
                        <a:t>3</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0x4F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0x79</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3925810808"/>
                  </a:ext>
                </a:extLst>
              </a:tr>
              <a:tr h="248544">
                <a:tc>
                  <a:txBody>
                    <a:bodyPr/>
                    <a:lstStyle/>
                    <a:p>
                      <a:r>
                        <a:rPr lang="en-US" altLang="zh-TW" sz="1400">
                          <a:effectLst/>
                        </a:rPr>
                        <a:t>4</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0x66</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0x33</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254064614"/>
                  </a:ext>
                </a:extLst>
              </a:tr>
              <a:tr h="248544">
                <a:tc>
                  <a:txBody>
                    <a:bodyPr/>
                    <a:lstStyle/>
                    <a:p>
                      <a:r>
                        <a:rPr lang="en-US" altLang="zh-TW" sz="1400">
                          <a:effectLst/>
                        </a:rPr>
                        <a:t>5</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0x6D</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0x5B</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20884530"/>
                  </a:ext>
                </a:extLst>
              </a:tr>
              <a:tr h="248544">
                <a:tc>
                  <a:txBody>
                    <a:bodyPr/>
                    <a:lstStyle/>
                    <a:p>
                      <a:r>
                        <a:rPr lang="en-US" altLang="zh-TW" sz="1400">
                          <a:effectLst/>
                        </a:rPr>
                        <a:t>6</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0x7D</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0x5F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3586048991"/>
                  </a:ext>
                </a:extLst>
              </a:tr>
              <a:tr h="248544">
                <a:tc>
                  <a:txBody>
                    <a:bodyPr/>
                    <a:lstStyle/>
                    <a:p>
                      <a:r>
                        <a:rPr lang="en-US" altLang="zh-TW" sz="1400">
                          <a:effectLst/>
                        </a:rPr>
                        <a:t>7</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0x07</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0x70</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369082261"/>
                  </a:ext>
                </a:extLst>
              </a:tr>
              <a:tr h="248544">
                <a:tc>
                  <a:txBody>
                    <a:bodyPr/>
                    <a:lstStyle/>
                    <a:p>
                      <a:r>
                        <a:rPr lang="en-US" altLang="zh-TW" sz="1400">
                          <a:effectLst/>
                        </a:rPr>
                        <a:t>8</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222822991"/>
                  </a:ext>
                </a:extLst>
              </a:tr>
              <a:tr h="248544">
                <a:tc>
                  <a:txBody>
                    <a:bodyPr/>
                    <a:lstStyle/>
                    <a:p>
                      <a:r>
                        <a:rPr lang="en-US" altLang="zh-TW" sz="1400">
                          <a:effectLst/>
                        </a:rPr>
                        <a:t>9</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0x6F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0x7B</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2878064646"/>
                  </a:ext>
                </a:extLst>
              </a:tr>
              <a:tr h="248544">
                <a:tc>
                  <a:txBody>
                    <a:bodyPr/>
                    <a:lstStyle/>
                    <a:p>
                      <a:r>
                        <a:rPr lang="en-US" sz="1400">
                          <a:effectLst/>
                        </a:rPr>
                        <a:t>A</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0x77</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0x77</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effectLst/>
                        </a:rPr>
                        <a:t>on</a:t>
                      </a:r>
                      <a:endParaRPr 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2312562523"/>
                  </a:ext>
                </a:extLst>
              </a:tr>
              <a:tr h="248544">
                <a:tc>
                  <a:txBody>
                    <a:bodyPr/>
                    <a:lstStyle/>
                    <a:p>
                      <a:r>
                        <a:rPr lang="en-US" sz="1400">
                          <a:effectLst/>
                        </a:rPr>
                        <a:t>b</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0x7C</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0x1F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effectLst/>
                        </a:rPr>
                        <a:t>on</a:t>
                      </a:r>
                      <a:endParaRPr 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662552992"/>
                  </a:ext>
                </a:extLst>
              </a:tr>
              <a:tr h="248544">
                <a:tc>
                  <a:txBody>
                    <a:bodyPr/>
                    <a:lstStyle/>
                    <a:p>
                      <a:r>
                        <a:rPr lang="en-US" sz="1400">
                          <a:effectLst/>
                        </a:rPr>
                        <a:t>C</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0x39</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0x4E</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effectLst/>
                        </a:rPr>
                        <a:t>on</a:t>
                      </a:r>
                      <a:endParaRPr 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902832018"/>
                  </a:ext>
                </a:extLst>
              </a:tr>
              <a:tr h="248544">
                <a:tc>
                  <a:txBody>
                    <a:bodyPr/>
                    <a:lstStyle/>
                    <a:p>
                      <a:r>
                        <a:rPr lang="en-US" sz="1400">
                          <a:effectLst/>
                        </a:rPr>
                        <a:t>d</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0x5E</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0x3D</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2002478004"/>
                  </a:ext>
                </a:extLst>
              </a:tr>
              <a:tr h="248544">
                <a:tc>
                  <a:txBody>
                    <a:bodyPr/>
                    <a:lstStyle/>
                    <a:p>
                      <a:r>
                        <a:rPr lang="en-US" sz="1400">
                          <a:effectLst/>
                        </a:rPr>
                        <a:t>E</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0x79</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0x4F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effectLst/>
                        </a:rPr>
                        <a:t>on</a:t>
                      </a:r>
                      <a:endParaRPr 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455529393"/>
                  </a:ext>
                </a:extLst>
              </a:tr>
              <a:tr h="248544">
                <a:tc>
                  <a:txBody>
                    <a:bodyPr/>
                    <a:lstStyle/>
                    <a:p>
                      <a:r>
                        <a:rPr lang="en-US" sz="1400">
                          <a:effectLst/>
                        </a:rPr>
                        <a:t>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zh-TW" alt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0x71</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0x47</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off</a:t>
                      </a: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a:effectLst/>
                        </a:rPr>
                        <a:t>on</a:t>
                      </a:r>
                      <a:endParaRPr lang="en-US" sz="140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effectLst/>
                        </a:rPr>
                        <a:t>on</a:t>
                      </a:r>
                      <a:endParaRPr 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effectLst/>
                        </a:rPr>
                        <a:t>on</a:t>
                      </a:r>
                      <a:endParaRPr lang="en-US" sz="1400" dirty="0">
                        <a:effectLst/>
                      </a:endParaRPr>
                    </a:p>
                  </a:txBody>
                  <a:tcPr marL="62136" marR="62136" marT="31068" marB="310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4153078464"/>
                  </a:ext>
                </a:extLst>
              </a:tr>
            </a:tbl>
          </a:graphicData>
        </a:graphic>
      </p:graphicFrame>
      <p:sp>
        <p:nvSpPr>
          <p:cNvPr id="4" name="投影片編號版面配置區 3">
            <a:extLst>
              <a:ext uri="{FF2B5EF4-FFF2-40B4-BE49-F238E27FC236}">
                <a16:creationId xmlns="" xmlns:a16="http://schemas.microsoft.com/office/drawing/2014/main" id="{DF5E8F53-E01D-9740-97BC-8D9C16423332}"/>
              </a:ext>
            </a:extLst>
          </p:cNvPr>
          <p:cNvSpPr>
            <a:spLocks noGrp="1"/>
          </p:cNvSpPr>
          <p:nvPr>
            <p:ph type="sldNum" sz="quarter" idx="12"/>
          </p:nvPr>
        </p:nvSpPr>
        <p:spPr/>
        <p:txBody>
          <a:bodyPr/>
          <a:lstStyle/>
          <a:p>
            <a:fld id="{B6E0B0A6-70CB-4CB1-BAEB-8949881E3F44}" type="slidenum">
              <a:rPr lang="en-US" altLang="zh-TW" smtClean="0"/>
              <a:pPr/>
              <a:t>27</a:t>
            </a:fld>
            <a:endParaRPr lang="en-US" altLang="zh-TW"/>
          </a:p>
        </p:txBody>
      </p:sp>
      <p:sp>
        <p:nvSpPr>
          <p:cNvPr id="5" name="矩形 4">
            <a:extLst>
              <a:ext uri="{FF2B5EF4-FFF2-40B4-BE49-F238E27FC236}">
                <a16:creationId xmlns="" xmlns:a16="http://schemas.microsoft.com/office/drawing/2014/main" id="{2080F4B5-AB12-AE40-90D5-6C0F9C363432}"/>
              </a:ext>
            </a:extLst>
          </p:cNvPr>
          <p:cNvSpPr/>
          <p:nvPr/>
        </p:nvSpPr>
        <p:spPr>
          <a:xfrm>
            <a:off x="251520" y="6219310"/>
            <a:ext cx="6615735" cy="646331"/>
          </a:xfrm>
          <a:prstGeom prst="rect">
            <a:avLst/>
          </a:prstGeom>
        </p:spPr>
        <p:txBody>
          <a:bodyPr wrap="square">
            <a:spAutoFit/>
          </a:bodyPr>
          <a:lstStyle/>
          <a:p>
            <a:r>
              <a:rPr lang="en-US" altLang="zh-TW" dirty="0">
                <a:solidFill>
                  <a:srgbClr val="0033CC"/>
                </a:solidFill>
              </a:rPr>
              <a:t>Common cathode </a:t>
            </a:r>
            <a:r>
              <a:rPr lang="en-US" altLang="zh-TW" dirty="0"/>
              <a:t>connection as shown in the next slides</a:t>
            </a:r>
          </a:p>
          <a:p>
            <a:r>
              <a:rPr lang="zh-TW" altLang="en-US" dirty="0"/>
              <a:t>https://en.wikipedia.org/wiki/Seven-segment_display</a:t>
            </a:r>
          </a:p>
        </p:txBody>
      </p:sp>
      <p:pic>
        <p:nvPicPr>
          <p:cNvPr id="1026" name="Picture 2" descr="0">
            <a:extLst>
              <a:ext uri="{FF2B5EF4-FFF2-40B4-BE49-F238E27FC236}">
                <a16:creationId xmlns="" xmlns:a16="http://schemas.microsoft.com/office/drawing/2014/main" id="{B01FAB3B-4C7A-6E44-A115-B5595ADE775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1654" y="188326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
            <a:extLst>
              <a:ext uri="{FF2B5EF4-FFF2-40B4-BE49-F238E27FC236}">
                <a16:creationId xmlns="" xmlns:a16="http://schemas.microsoft.com/office/drawing/2014/main" id="{BEED7FA6-6721-B642-92B6-D2F8201FEF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1654" y="216135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a:extLst>
              <a:ext uri="{FF2B5EF4-FFF2-40B4-BE49-F238E27FC236}">
                <a16:creationId xmlns="" xmlns:a16="http://schemas.microsoft.com/office/drawing/2014/main" id="{9584794B-AFF3-124B-87DF-A4F31F73B6F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21654" y="243944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3">
            <a:extLst>
              <a:ext uri="{FF2B5EF4-FFF2-40B4-BE49-F238E27FC236}">
                <a16:creationId xmlns="" xmlns:a16="http://schemas.microsoft.com/office/drawing/2014/main" id="{AA941EC5-E179-A243-8B09-58671F36946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1654" y="271753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
            <a:extLst>
              <a:ext uri="{FF2B5EF4-FFF2-40B4-BE49-F238E27FC236}">
                <a16:creationId xmlns="" xmlns:a16="http://schemas.microsoft.com/office/drawing/2014/main" id="{62FDC4C2-287E-0241-B1CF-1C34C5D27A5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21654" y="299562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5">
            <a:extLst>
              <a:ext uri="{FF2B5EF4-FFF2-40B4-BE49-F238E27FC236}">
                <a16:creationId xmlns="" xmlns:a16="http://schemas.microsoft.com/office/drawing/2014/main" id="{FD1DCE66-4F30-DB4D-B7C9-C9A651E46EB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21654" y="327371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6">
            <a:extLst>
              <a:ext uri="{FF2B5EF4-FFF2-40B4-BE49-F238E27FC236}">
                <a16:creationId xmlns="" xmlns:a16="http://schemas.microsoft.com/office/drawing/2014/main" id="{3E62D1E8-5DDF-FC45-8684-A772FE9E4FE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421654" y="355180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7">
            <a:extLst>
              <a:ext uri="{FF2B5EF4-FFF2-40B4-BE49-F238E27FC236}">
                <a16:creationId xmlns="" xmlns:a16="http://schemas.microsoft.com/office/drawing/2014/main" id="{A9EEB77E-917E-1F4A-9CE3-41034D4A15C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421654" y="382989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8">
            <a:extLst>
              <a:ext uri="{FF2B5EF4-FFF2-40B4-BE49-F238E27FC236}">
                <a16:creationId xmlns="" xmlns:a16="http://schemas.microsoft.com/office/drawing/2014/main" id="{49DB2FD1-904A-5E44-B91E-72B657914DA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421654" y="410798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9">
            <a:extLst>
              <a:ext uri="{FF2B5EF4-FFF2-40B4-BE49-F238E27FC236}">
                <a16:creationId xmlns="" xmlns:a16="http://schemas.microsoft.com/office/drawing/2014/main" id="{001CD8DE-C8A7-7B46-82A8-5D09292B7815}"/>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421654" y="438607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a:extLst>
              <a:ext uri="{FF2B5EF4-FFF2-40B4-BE49-F238E27FC236}">
                <a16:creationId xmlns="" xmlns:a16="http://schemas.microsoft.com/office/drawing/2014/main" id="{6A50EE26-EFF8-EA44-A6E1-44CCA924D318}"/>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421654" y="466416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b">
            <a:extLst>
              <a:ext uri="{FF2B5EF4-FFF2-40B4-BE49-F238E27FC236}">
                <a16:creationId xmlns="" xmlns:a16="http://schemas.microsoft.com/office/drawing/2014/main" id="{89DFC294-514D-9A4F-A67E-C8C27C90E679}"/>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421654" y="494225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
            <a:extLst>
              <a:ext uri="{FF2B5EF4-FFF2-40B4-BE49-F238E27FC236}">
                <a16:creationId xmlns="" xmlns:a16="http://schemas.microsoft.com/office/drawing/2014/main" id="{79C85105-8062-2049-AE43-D7A15FF2B8FE}"/>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421654" y="522034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
            <a:extLst>
              <a:ext uri="{FF2B5EF4-FFF2-40B4-BE49-F238E27FC236}">
                <a16:creationId xmlns="" xmlns:a16="http://schemas.microsoft.com/office/drawing/2014/main" id="{05B02E3A-610B-8E49-BEA7-491533113CCD}"/>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421654" y="549843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
            <a:extLst>
              <a:ext uri="{FF2B5EF4-FFF2-40B4-BE49-F238E27FC236}">
                <a16:creationId xmlns="" xmlns:a16="http://schemas.microsoft.com/office/drawing/2014/main" id="{90F328D5-A9BA-3A4A-8E45-10CA8B794E12}"/>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421654" y="5776522"/>
            <a:ext cx="146844" cy="2159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F">
            <a:extLst>
              <a:ext uri="{FF2B5EF4-FFF2-40B4-BE49-F238E27FC236}">
                <a16:creationId xmlns="" xmlns:a16="http://schemas.microsoft.com/office/drawing/2014/main" id="{5FEE50B0-D843-DC4F-9DFB-191E4EC2664D}"/>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421654" y="6054616"/>
            <a:ext cx="146844" cy="21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071110"/>
      </p:ext>
    </p:extLst>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9D57425-DCC6-0D4F-907E-C9C152313DF1}"/>
              </a:ext>
            </a:extLst>
          </p:cNvPr>
          <p:cNvSpPr>
            <a:spLocks noGrp="1"/>
          </p:cNvSpPr>
          <p:nvPr>
            <p:ph type="title"/>
          </p:nvPr>
        </p:nvSpPr>
        <p:spPr>
          <a:xfrm>
            <a:off x="457200" y="122238"/>
            <a:ext cx="8795320" cy="1295400"/>
          </a:xfrm>
        </p:spPr>
        <p:txBody>
          <a:bodyPr/>
          <a:lstStyle/>
          <a:p>
            <a:r>
              <a:rPr kumimoji="1" lang="en-US" altLang="zh-TW" dirty="0"/>
              <a:t>Connect K66F to 7-segment display</a:t>
            </a:r>
            <a:br>
              <a:rPr kumimoji="1" lang="en-US" altLang="zh-TW" dirty="0"/>
            </a:br>
            <a:endParaRPr kumimoji="1" lang="zh-TW" altLang="en-US" dirty="0"/>
          </a:p>
        </p:txBody>
      </p:sp>
      <p:pic>
        <p:nvPicPr>
          <p:cNvPr id="21" name="內容版面配置區 20">
            <a:extLst>
              <a:ext uri="{FF2B5EF4-FFF2-40B4-BE49-F238E27FC236}">
                <a16:creationId xmlns="" xmlns:a16="http://schemas.microsoft.com/office/drawing/2014/main" id="{532AE1CF-CCD4-9E44-B177-135988C5FF39}"/>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386535" y="934450"/>
            <a:ext cx="6207273" cy="5771150"/>
          </a:xfrm>
        </p:spPr>
      </p:pic>
      <p:sp>
        <p:nvSpPr>
          <p:cNvPr id="4" name="投影片編號版面配置區 3">
            <a:extLst>
              <a:ext uri="{FF2B5EF4-FFF2-40B4-BE49-F238E27FC236}">
                <a16:creationId xmlns="" xmlns:a16="http://schemas.microsoft.com/office/drawing/2014/main" id="{D825FEED-A0BC-B74B-B4AB-498E414A3041}"/>
              </a:ext>
            </a:extLst>
          </p:cNvPr>
          <p:cNvSpPr>
            <a:spLocks noGrp="1"/>
          </p:cNvSpPr>
          <p:nvPr>
            <p:ph type="sldNum" sz="quarter" idx="12"/>
          </p:nvPr>
        </p:nvSpPr>
        <p:spPr/>
        <p:txBody>
          <a:bodyPr/>
          <a:lstStyle/>
          <a:p>
            <a:fld id="{B6E0B0A6-70CB-4CB1-BAEB-8949881E3F44}" type="slidenum">
              <a:rPr lang="en-US" altLang="zh-TW" smtClean="0"/>
              <a:pPr/>
              <a:t>28</a:t>
            </a:fld>
            <a:endParaRPr lang="en-US" altLang="zh-TW"/>
          </a:p>
        </p:txBody>
      </p:sp>
      <p:sp>
        <p:nvSpPr>
          <p:cNvPr id="24" name="文字方塊 23">
            <a:extLst>
              <a:ext uri="{FF2B5EF4-FFF2-40B4-BE49-F238E27FC236}">
                <a16:creationId xmlns="" xmlns:a16="http://schemas.microsoft.com/office/drawing/2014/main" id="{205EB5F6-72AD-F043-B516-DE11511F674B}"/>
              </a:ext>
            </a:extLst>
          </p:cNvPr>
          <p:cNvSpPr txBox="1"/>
          <p:nvPr/>
        </p:nvSpPr>
        <p:spPr>
          <a:xfrm>
            <a:off x="5063638" y="5288296"/>
            <a:ext cx="1082348" cy="369332"/>
          </a:xfrm>
          <a:prstGeom prst="rect">
            <a:avLst/>
          </a:prstGeom>
          <a:noFill/>
        </p:spPr>
        <p:txBody>
          <a:bodyPr wrap="none" rtlCol="0">
            <a:spAutoFit/>
          </a:bodyPr>
          <a:lstStyle/>
          <a:p>
            <a:r>
              <a:rPr kumimoji="1" lang="en-US" altLang="zh-TW" dirty="0"/>
              <a:t>1 2 3 4 5</a:t>
            </a:r>
            <a:endParaRPr kumimoji="1" lang="zh-TW" altLang="en-US" dirty="0"/>
          </a:p>
        </p:txBody>
      </p:sp>
      <p:sp>
        <p:nvSpPr>
          <p:cNvPr id="25" name="文字方塊 24">
            <a:extLst>
              <a:ext uri="{FF2B5EF4-FFF2-40B4-BE49-F238E27FC236}">
                <a16:creationId xmlns="" xmlns:a16="http://schemas.microsoft.com/office/drawing/2014/main" id="{C020E262-17DD-6645-9C9F-CE12472C3C11}"/>
              </a:ext>
            </a:extLst>
          </p:cNvPr>
          <p:cNvSpPr txBox="1"/>
          <p:nvPr/>
        </p:nvSpPr>
        <p:spPr>
          <a:xfrm>
            <a:off x="5085362" y="2438890"/>
            <a:ext cx="1210588" cy="369332"/>
          </a:xfrm>
          <a:prstGeom prst="rect">
            <a:avLst/>
          </a:prstGeom>
          <a:noFill/>
        </p:spPr>
        <p:txBody>
          <a:bodyPr wrap="none" rtlCol="0">
            <a:spAutoFit/>
          </a:bodyPr>
          <a:lstStyle/>
          <a:p>
            <a:r>
              <a:rPr kumimoji="1" lang="en-US" altLang="zh-TW" dirty="0"/>
              <a:t>10 </a:t>
            </a:r>
            <a:r>
              <a:rPr lang="en-US" altLang="zh-TW" dirty="0"/>
              <a:t>9</a:t>
            </a:r>
            <a:r>
              <a:rPr kumimoji="1" lang="en-US" altLang="zh-TW" dirty="0"/>
              <a:t> </a:t>
            </a:r>
            <a:r>
              <a:rPr lang="en-US" altLang="zh-TW" dirty="0"/>
              <a:t>8</a:t>
            </a:r>
            <a:r>
              <a:rPr kumimoji="1" lang="en-US" altLang="zh-TW" dirty="0"/>
              <a:t> </a:t>
            </a:r>
            <a:r>
              <a:rPr lang="en-US" altLang="zh-TW" dirty="0"/>
              <a:t>7</a:t>
            </a:r>
            <a:r>
              <a:rPr kumimoji="1" lang="en-US" altLang="zh-TW" dirty="0"/>
              <a:t> 6</a:t>
            </a:r>
            <a:endParaRPr kumimoji="1" lang="zh-TW" altLang="en-US" dirty="0"/>
          </a:p>
        </p:txBody>
      </p:sp>
      <p:graphicFrame>
        <p:nvGraphicFramePr>
          <p:cNvPr id="26" name="表格 25">
            <a:extLst>
              <a:ext uri="{FF2B5EF4-FFF2-40B4-BE49-F238E27FC236}">
                <a16:creationId xmlns="" xmlns:a16="http://schemas.microsoft.com/office/drawing/2014/main" id="{96EC5AE6-631A-C547-856B-28EFE3B021AE}"/>
              </a:ext>
            </a:extLst>
          </p:cNvPr>
          <p:cNvGraphicFramePr>
            <a:graphicFrameLocks noGrp="1"/>
          </p:cNvGraphicFramePr>
          <p:nvPr>
            <p:extLst>
              <p:ext uri="{D42A27DB-BD31-4B8C-83A1-F6EECF244321}">
                <p14:modId xmlns:p14="http://schemas.microsoft.com/office/powerpoint/2010/main" val="1437174668"/>
              </p:ext>
            </p:extLst>
          </p:nvPr>
        </p:nvGraphicFramePr>
        <p:xfrm>
          <a:off x="6497137" y="2164239"/>
          <a:ext cx="2031886" cy="3708400"/>
        </p:xfrm>
        <a:graphic>
          <a:graphicData uri="http://schemas.openxmlformats.org/drawingml/2006/table">
            <a:tbl>
              <a:tblPr firstRow="1" bandRow="1">
                <a:tableStyleId>{5940675A-B579-460E-94D1-54222C63F5DA}</a:tableStyleId>
              </a:tblPr>
              <a:tblGrid>
                <a:gridCol w="1446821">
                  <a:extLst>
                    <a:ext uri="{9D8B030D-6E8A-4147-A177-3AD203B41FA5}">
                      <a16:colId xmlns="" xmlns:a16="http://schemas.microsoft.com/office/drawing/2014/main" val="1297153618"/>
                    </a:ext>
                  </a:extLst>
                </a:gridCol>
                <a:gridCol w="585065">
                  <a:extLst>
                    <a:ext uri="{9D8B030D-6E8A-4147-A177-3AD203B41FA5}">
                      <a16:colId xmlns="" xmlns:a16="http://schemas.microsoft.com/office/drawing/2014/main" val="1889557833"/>
                    </a:ext>
                  </a:extLst>
                </a:gridCol>
              </a:tblGrid>
              <a:tr h="370840">
                <a:tc>
                  <a:txBody>
                    <a:bodyPr/>
                    <a:lstStyle/>
                    <a:p>
                      <a:r>
                        <a:rPr lang="en-US" altLang="zh-TW" dirty="0"/>
                        <a:t>Connection</a:t>
                      </a:r>
                      <a:endParaRPr lang="zh-TW" altLang="en-US" dirty="0"/>
                    </a:p>
                  </a:txBody>
                  <a:tcPr/>
                </a:tc>
                <a:tc>
                  <a:txBody>
                    <a:bodyPr/>
                    <a:lstStyle/>
                    <a:p>
                      <a:r>
                        <a:rPr lang="en-US" altLang="zh-TW" dirty="0"/>
                        <a:t>pin</a:t>
                      </a:r>
                      <a:endParaRPr lang="zh-TW" altLang="en-US" dirty="0"/>
                    </a:p>
                  </a:txBody>
                  <a:tcPr/>
                </a:tc>
                <a:extLst>
                  <a:ext uri="{0D108BD9-81ED-4DB2-BD59-A6C34878D82A}">
                    <a16:rowId xmlns="" xmlns:a16="http://schemas.microsoft.com/office/drawing/2014/main" val="1351654146"/>
                  </a:ext>
                </a:extLst>
              </a:tr>
              <a:tr h="370840">
                <a:tc>
                  <a:txBody>
                    <a:bodyPr/>
                    <a:lstStyle/>
                    <a:p>
                      <a:r>
                        <a:rPr lang="en-US" altLang="zh-TW" dirty="0"/>
                        <a:t>D4 </a:t>
                      </a:r>
                      <a:r>
                        <a:rPr lang="en-US" altLang="zh-TW" dirty="0">
                          <a:sym typeface="Wingdings" pitchFamily="2" charset="2"/>
                        </a:rPr>
                        <a:t> 10</a:t>
                      </a:r>
                      <a:endParaRPr lang="zh-TW" altLang="en-US" dirty="0"/>
                    </a:p>
                  </a:txBody>
                  <a:tcPr/>
                </a:tc>
                <a:tc>
                  <a:txBody>
                    <a:bodyPr/>
                    <a:lstStyle/>
                    <a:p>
                      <a:r>
                        <a:rPr lang="en-US" altLang="zh-TW" dirty="0"/>
                        <a:t>g</a:t>
                      </a:r>
                      <a:endParaRPr lang="zh-TW" altLang="en-US" dirty="0"/>
                    </a:p>
                  </a:txBody>
                  <a:tcPr/>
                </a:tc>
                <a:extLst>
                  <a:ext uri="{0D108BD9-81ED-4DB2-BD59-A6C34878D82A}">
                    <a16:rowId xmlns="" xmlns:a16="http://schemas.microsoft.com/office/drawing/2014/main" val="1654382504"/>
                  </a:ext>
                </a:extLst>
              </a:tr>
              <a:tr h="370840">
                <a:tc>
                  <a:txBody>
                    <a:bodyPr/>
                    <a:lstStyle/>
                    <a:p>
                      <a:r>
                        <a:rPr lang="en-US" altLang="zh-TW" dirty="0"/>
                        <a:t>D5 </a:t>
                      </a:r>
                      <a:r>
                        <a:rPr lang="en-US" altLang="zh-TW" dirty="0">
                          <a:sym typeface="Wingdings" pitchFamily="2" charset="2"/>
                        </a:rPr>
                        <a:t> 9  </a:t>
                      </a:r>
                      <a:endParaRPr lang="zh-TW" altLang="en-US" dirty="0"/>
                    </a:p>
                  </a:txBody>
                  <a:tcPr/>
                </a:tc>
                <a:tc>
                  <a:txBody>
                    <a:bodyPr/>
                    <a:lstStyle/>
                    <a:p>
                      <a:r>
                        <a:rPr lang="en-US" altLang="zh-TW" dirty="0"/>
                        <a:t>f</a:t>
                      </a:r>
                      <a:endParaRPr lang="zh-TW" altLang="en-US" dirty="0"/>
                    </a:p>
                  </a:txBody>
                  <a:tcPr/>
                </a:tc>
                <a:extLst>
                  <a:ext uri="{0D108BD9-81ED-4DB2-BD59-A6C34878D82A}">
                    <a16:rowId xmlns="" xmlns:a16="http://schemas.microsoft.com/office/drawing/2014/main" val="1663598298"/>
                  </a:ext>
                </a:extLst>
              </a:tr>
              <a:tr h="370840">
                <a:tc>
                  <a:txBody>
                    <a:bodyPr/>
                    <a:lstStyle/>
                    <a:p>
                      <a:r>
                        <a:rPr lang="en-US" altLang="zh-TW" dirty="0"/>
                        <a:t>D6 </a:t>
                      </a:r>
                      <a:r>
                        <a:rPr lang="en-US" altLang="zh-TW" dirty="0">
                          <a:sym typeface="Wingdings" pitchFamily="2" charset="2"/>
                        </a:rPr>
                        <a:t> 7</a:t>
                      </a:r>
                      <a:endParaRPr lang="zh-TW" altLang="en-US" dirty="0"/>
                    </a:p>
                  </a:txBody>
                  <a:tcPr/>
                </a:tc>
                <a:tc>
                  <a:txBody>
                    <a:bodyPr/>
                    <a:lstStyle/>
                    <a:p>
                      <a:r>
                        <a:rPr lang="en-US" altLang="zh-TW" dirty="0"/>
                        <a:t>a</a:t>
                      </a:r>
                      <a:endParaRPr lang="zh-TW" altLang="en-US" dirty="0"/>
                    </a:p>
                  </a:txBody>
                  <a:tcPr/>
                </a:tc>
                <a:extLst>
                  <a:ext uri="{0D108BD9-81ED-4DB2-BD59-A6C34878D82A}">
                    <a16:rowId xmlns="" xmlns:a16="http://schemas.microsoft.com/office/drawing/2014/main" val="899842839"/>
                  </a:ext>
                </a:extLst>
              </a:tr>
              <a:tr h="370840">
                <a:tc>
                  <a:txBody>
                    <a:bodyPr/>
                    <a:lstStyle/>
                    <a:p>
                      <a:r>
                        <a:rPr lang="en-US" altLang="zh-TW" dirty="0"/>
                        <a:t>D7 </a:t>
                      </a:r>
                      <a:r>
                        <a:rPr lang="en-US" altLang="zh-TW" dirty="0">
                          <a:sym typeface="Wingdings" pitchFamily="2" charset="2"/>
                        </a:rPr>
                        <a:t> 6</a:t>
                      </a:r>
                      <a:endParaRPr lang="zh-TW" altLang="en-US" dirty="0"/>
                    </a:p>
                  </a:txBody>
                  <a:tcPr/>
                </a:tc>
                <a:tc>
                  <a:txBody>
                    <a:bodyPr/>
                    <a:lstStyle/>
                    <a:p>
                      <a:r>
                        <a:rPr lang="en-US" altLang="zh-TW" dirty="0"/>
                        <a:t>b</a:t>
                      </a:r>
                      <a:endParaRPr lang="zh-TW" altLang="en-US" dirty="0"/>
                    </a:p>
                  </a:txBody>
                  <a:tcPr/>
                </a:tc>
                <a:extLst>
                  <a:ext uri="{0D108BD9-81ED-4DB2-BD59-A6C34878D82A}">
                    <a16:rowId xmlns="" xmlns:a16="http://schemas.microsoft.com/office/drawing/2014/main" val="1462118405"/>
                  </a:ext>
                </a:extLst>
              </a:tr>
              <a:tr h="370840">
                <a:tc>
                  <a:txBody>
                    <a:bodyPr/>
                    <a:lstStyle/>
                    <a:p>
                      <a:r>
                        <a:rPr lang="en-US" altLang="zh-TW" dirty="0"/>
                        <a:t>D8 </a:t>
                      </a:r>
                      <a:r>
                        <a:rPr lang="en-US" altLang="zh-TW" dirty="0">
                          <a:sym typeface="Wingdings" pitchFamily="2" charset="2"/>
                        </a:rPr>
                        <a:t> 5</a:t>
                      </a:r>
                      <a:endParaRPr lang="zh-TW" altLang="en-US" dirty="0"/>
                    </a:p>
                  </a:txBody>
                  <a:tcPr/>
                </a:tc>
                <a:tc>
                  <a:txBody>
                    <a:bodyPr/>
                    <a:lstStyle/>
                    <a:p>
                      <a:r>
                        <a:rPr lang="en-US" altLang="zh-TW" dirty="0"/>
                        <a:t>DP</a:t>
                      </a:r>
                      <a:endParaRPr lang="zh-TW" altLang="en-US" dirty="0"/>
                    </a:p>
                  </a:txBody>
                  <a:tcPr/>
                </a:tc>
                <a:extLst>
                  <a:ext uri="{0D108BD9-81ED-4DB2-BD59-A6C34878D82A}">
                    <a16:rowId xmlns="" xmlns:a16="http://schemas.microsoft.com/office/drawing/2014/main" val="2516763664"/>
                  </a:ext>
                </a:extLst>
              </a:tr>
              <a:tr h="370840">
                <a:tc>
                  <a:txBody>
                    <a:bodyPr/>
                    <a:lstStyle/>
                    <a:p>
                      <a:r>
                        <a:rPr lang="en-US" altLang="zh-TW" dirty="0"/>
                        <a:t>D9 </a:t>
                      </a:r>
                      <a:r>
                        <a:rPr lang="en-US" altLang="zh-TW" dirty="0">
                          <a:sym typeface="Wingdings" pitchFamily="2" charset="2"/>
                        </a:rPr>
                        <a:t> 4</a:t>
                      </a:r>
                      <a:endParaRPr lang="zh-TW" altLang="en-US" dirty="0"/>
                    </a:p>
                  </a:txBody>
                  <a:tcPr/>
                </a:tc>
                <a:tc>
                  <a:txBody>
                    <a:bodyPr/>
                    <a:lstStyle/>
                    <a:p>
                      <a:r>
                        <a:rPr lang="en-US" altLang="zh-TW" dirty="0"/>
                        <a:t>c</a:t>
                      </a:r>
                      <a:endParaRPr lang="zh-TW" altLang="en-US" dirty="0"/>
                    </a:p>
                  </a:txBody>
                  <a:tcPr/>
                </a:tc>
                <a:extLst>
                  <a:ext uri="{0D108BD9-81ED-4DB2-BD59-A6C34878D82A}">
                    <a16:rowId xmlns="" xmlns:a16="http://schemas.microsoft.com/office/drawing/2014/main" val="1019499286"/>
                  </a:ext>
                </a:extLst>
              </a:tr>
              <a:tr h="370840">
                <a:tc>
                  <a:txBody>
                    <a:bodyPr/>
                    <a:lstStyle/>
                    <a:p>
                      <a:r>
                        <a:rPr lang="en-US" altLang="zh-TW" dirty="0"/>
                        <a:t>D10 </a:t>
                      </a:r>
                      <a:r>
                        <a:rPr lang="en-US" altLang="zh-TW" dirty="0">
                          <a:sym typeface="Wingdings" pitchFamily="2" charset="2"/>
                        </a:rPr>
                        <a:t> 2</a:t>
                      </a:r>
                      <a:endParaRPr lang="zh-TW" altLang="en-US" dirty="0"/>
                    </a:p>
                  </a:txBody>
                  <a:tcPr/>
                </a:tc>
                <a:tc>
                  <a:txBody>
                    <a:bodyPr/>
                    <a:lstStyle/>
                    <a:p>
                      <a:r>
                        <a:rPr lang="en-US" altLang="zh-TW" dirty="0"/>
                        <a:t>d</a:t>
                      </a:r>
                      <a:endParaRPr lang="zh-TW" altLang="en-US" dirty="0"/>
                    </a:p>
                  </a:txBody>
                  <a:tcPr/>
                </a:tc>
                <a:extLst>
                  <a:ext uri="{0D108BD9-81ED-4DB2-BD59-A6C34878D82A}">
                    <a16:rowId xmlns="" xmlns:a16="http://schemas.microsoft.com/office/drawing/2014/main" val="1442762059"/>
                  </a:ext>
                </a:extLst>
              </a:tr>
              <a:tr h="370840">
                <a:tc>
                  <a:txBody>
                    <a:bodyPr/>
                    <a:lstStyle/>
                    <a:p>
                      <a:r>
                        <a:rPr lang="en-US" altLang="zh-TW" dirty="0"/>
                        <a:t>D11 </a:t>
                      </a:r>
                      <a:r>
                        <a:rPr lang="en-US" altLang="zh-TW" dirty="0">
                          <a:sym typeface="Wingdings" pitchFamily="2" charset="2"/>
                        </a:rPr>
                        <a:t> 1</a:t>
                      </a:r>
                      <a:endParaRPr lang="zh-TW" altLang="en-US" dirty="0"/>
                    </a:p>
                  </a:txBody>
                  <a:tcPr/>
                </a:tc>
                <a:tc>
                  <a:txBody>
                    <a:bodyPr/>
                    <a:lstStyle/>
                    <a:p>
                      <a:r>
                        <a:rPr lang="en-US" altLang="zh-TW" dirty="0"/>
                        <a:t>e</a:t>
                      </a:r>
                      <a:endParaRPr lang="zh-TW" altLang="en-US" dirty="0"/>
                    </a:p>
                  </a:txBody>
                  <a:tcPr/>
                </a:tc>
                <a:extLst>
                  <a:ext uri="{0D108BD9-81ED-4DB2-BD59-A6C34878D82A}">
                    <a16:rowId xmlns="" xmlns:a16="http://schemas.microsoft.com/office/drawing/2014/main" val="1792990013"/>
                  </a:ext>
                </a:extLst>
              </a:tr>
              <a:tr h="370840">
                <a:tc>
                  <a:txBody>
                    <a:bodyPr/>
                    <a:lstStyle/>
                    <a:p>
                      <a:r>
                        <a:rPr lang="en-US" altLang="zh-TW" dirty="0">
                          <a:solidFill>
                            <a:srgbClr val="0033CC"/>
                          </a:solidFill>
                        </a:rPr>
                        <a:t>GND </a:t>
                      </a:r>
                      <a:r>
                        <a:rPr lang="en-US" altLang="zh-TW" dirty="0">
                          <a:solidFill>
                            <a:srgbClr val="0033CC"/>
                          </a:solidFill>
                          <a:sym typeface="Wingdings" pitchFamily="2" charset="2"/>
                        </a:rPr>
                        <a:t> 3, 8</a:t>
                      </a:r>
                      <a:endParaRPr lang="zh-TW" altLang="en-US" dirty="0">
                        <a:solidFill>
                          <a:srgbClr val="0033CC"/>
                        </a:solidFill>
                      </a:endParaRPr>
                    </a:p>
                  </a:txBody>
                  <a:tcPr/>
                </a:tc>
                <a:tc>
                  <a:txBody>
                    <a:bodyPr/>
                    <a:lstStyle/>
                    <a:p>
                      <a:endParaRPr lang="zh-TW" altLang="en-US" dirty="0"/>
                    </a:p>
                  </a:txBody>
                  <a:tcPr/>
                </a:tc>
                <a:extLst>
                  <a:ext uri="{0D108BD9-81ED-4DB2-BD59-A6C34878D82A}">
                    <a16:rowId xmlns="" xmlns:a16="http://schemas.microsoft.com/office/drawing/2014/main" val="2934101405"/>
                  </a:ext>
                </a:extLst>
              </a:tr>
            </a:tbl>
          </a:graphicData>
        </a:graphic>
      </p:graphicFrame>
      <p:sp>
        <p:nvSpPr>
          <p:cNvPr id="27" name="矩形 26">
            <a:extLst>
              <a:ext uri="{FF2B5EF4-FFF2-40B4-BE49-F238E27FC236}">
                <a16:creationId xmlns="" xmlns:a16="http://schemas.microsoft.com/office/drawing/2014/main" id="{FF1C6523-3F40-BD4E-BD36-67572CA8C9F6}"/>
              </a:ext>
            </a:extLst>
          </p:cNvPr>
          <p:cNvSpPr/>
          <p:nvPr/>
        </p:nvSpPr>
        <p:spPr>
          <a:xfrm>
            <a:off x="5406472" y="5919787"/>
            <a:ext cx="3249608" cy="369332"/>
          </a:xfrm>
          <a:prstGeom prst="rect">
            <a:avLst/>
          </a:prstGeom>
        </p:spPr>
        <p:txBody>
          <a:bodyPr wrap="none">
            <a:spAutoFit/>
          </a:bodyPr>
          <a:lstStyle/>
          <a:p>
            <a:r>
              <a:rPr lang="en-US" altLang="zh-TW" dirty="0"/>
              <a:t>Common cathode connection </a:t>
            </a:r>
            <a:endParaRPr lang="zh-TW" altLang="en-US" dirty="0"/>
          </a:p>
        </p:txBody>
      </p:sp>
    </p:spTree>
    <p:extLst>
      <p:ext uri="{BB962C8B-B14F-4D97-AF65-F5344CB8AC3E}">
        <p14:creationId xmlns:p14="http://schemas.microsoft.com/office/powerpoint/2010/main" val="1448704386"/>
      </p:ext>
    </p:extLst>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B41C1ED-B2CF-B94E-AF1D-00AA3D3FF2C6}"/>
              </a:ext>
            </a:extLst>
          </p:cNvPr>
          <p:cNvSpPr>
            <a:spLocks noGrp="1"/>
          </p:cNvSpPr>
          <p:nvPr>
            <p:ph type="title"/>
          </p:nvPr>
        </p:nvSpPr>
        <p:spPr/>
        <p:txBody>
          <a:bodyPr/>
          <a:lstStyle/>
          <a:p>
            <a:r>
              <a:rPr kumimoji="1" lang="en-US" altLang="zh-TW" dirty="0" err="1"/>
              <a:t>mbed</a:t>
            </a:r>
            <a:r>
              <a:rPr kumimoji="1" lang="en-US" altLang="zh-TW" dirty="0"/>
              <a:t> code example for 7-segment display</a:t>
            </a:r>
            <a:endParaRPr kumimoji="1" lang="zh-TW" altLang="en-US" dirty="0"/>
          </a:p>
        </p:txBody>
      </p:sp>
      <p:sp>
        <p:nvSpPr>
          <p:cNvPr id="3" name="內容版面配置區 2">
            <a:extLst>
              <a:ext uri="{FF2B5EF4-FFF2-40B4-BE49-F238E27FC236}">
                <a16:creationId xmlns="" xmlns:a16="http://schemas.microsoft.com/office/drawing/2014/main" id="{F05061F6-AC54-E946-B7A4-9D298B1970D7}"/>
              </a:ext>
            </a:extLst>
          </p:cNvPr>
          <p:cNvSpPr>
            <a:spLocks noGrp="1"/>
          </p:cNvSpPr>
          <p:nvPr>
            <p:ph idx="1"/>
          </p:nvPr>
        </p:nvSpPr>
        <p:spPr>
          <a:xfrm>
            <a:off x="457200" y="1719262"/>
            <a:ext cx="8229600" cy="5138737"/>
          </a:xfrm>
        </p:spPr>
        <p:txBody>
          <a:bodyPr>
            <a:normAutofit fontScale="62500" lnSpcReduction="20000"/>
          </a:bodyPr>
          <a:lstStyle/>
          <a:p>
            <a:pPr marL="0" indent="0">
              <a:buNone/>
            </a:pPr>
            <a:r>
              <a:rPr lang="en-US" altLang="zh-TW" sz="3200" dirty="0">
                <a:solidFill>
                  <a:srgbClr val="008000"/>
                </a:solidFill>
                <a:latin typeface="Consolas" panose="020B0609020204030204" pitchFamily="49" charset="0"/>
              </a:rPr>
              <a:t>/*Program Example 3.7: Simple of 7-segment display. Display demonstration digits 0 to 9 in turn. */</a:t>
            </a:r>
            <a:r>
              <a:rPr lang="en-US" altLang="zh-TW" sz="3200" dirty="0">
                <a:latin typeface="Consolas" panose="020B0609020204030204" pitchFamily="49" charset="0"/>
              </a:rPr>
              <a:t> </a:t>
            </a:r>
          </a:p>
          <a:p>
            <a:pPr marL="0" indent="0">
              <a:buNone/>
            </a:pPr>
            <a:r>
              <a:rPr lang="en-US" altLang="zh-TW" sz="3200" dirty="0">
                <a:solidFill>
                  <a:srgbClr val="804000"/>
                </a:solidFill>
                <a:latin typeface="Consolas" panose="020B0609020204030204" pitchFamily="49" charset="0"/>
              </a:rPr>
              <a:t>#include "</a:t>
            </a:r>
            <a:r>
              <a:rPr lang="en-US" altLang="zh-TW" sz="3200" dirty="0" err="1">
                <a:solidFill>
                  <a:srgbClr val="804000"/>
                </a:solidFill>
                <a:latin typeface="Consolas" panose="020B0609020204030204" pitchFamily="49" charset="0"/>
              </a:rPr>
              <a:t>mbed.h</a:t>
            </a:r>
            <a:r>
              <a:rPr lang="en-US" altLang="zh-TW" sz="3200" dirty="0">
                <a:solidFill>
                  <a:srgbClr val="804000"/>
                </a:solidFill>
                <a:latin typeface="Consolas" panose="020B0609020204030204" pitchFamily="49" charset="0"/>
              </a:rPr>
              <a:t>" </a:t>
            </a:r>
          </a:p>
          <a:p>
            <a:pPr marL="0" indent="0">
              <a:buNone/>
            </a:pPr>
            <a:endParaRPr lang="en-US" altLang="zh-TW" sz="3200" dirty="0">
              <a:solidFill>
                <a:srgbClr val="804000"/>
              </a:solidFill>
              <a:latin typeface="Consolas" panose="020B0609020204030204" pitchFamily="49" charset="0"/>
            </a:endParaRPr>
          </a:p>
          <a:p>
            <a:pPr marL="0" indent="0">
              <a:buNone/>
            </a:pPr>
            <a:r>
              <a:rPr lang="en-US" altLang="zh-TW" sz="3200" dirty="0" err="1">
                <a:latin typeface="Consolas" panose="020B0609020204030204" pitchFamily="49" charset="0"/>
              </a:rPr>
              <a:t>BusOut</a:t>
            </a:r>
            <a:r>
              <a:rPr lang="en-US" altLang="zh-TW" sz="3200" dirty="0">
                <a:latin typeface="Consolas" panose="020B0609020204030204" pitchFamily="49" charset="0"/>
              </a:rPr>
              <a:t> display</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D6</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D7</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D9</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D10</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D11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D5</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D4</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D8</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solidFill>
                  <a:srgbClr val="8000FF"/>
                </a:solidFill>
                <a:latin typeface="Consolas" panose="020B0609020204030204" pitchFamily="49" charset="0"/>
              </a:rPr>
              <a:t>char</a:t>
            </a:r>
            <a:r>
              <a:rPr lang="en-US" altLang="zh-TW" sz="3200" dirty="0">
                <a:latin typeface="Consolas" panose="020B0609020204030204" pitchFamily="49" charset="0"/>
              </a:rPr>
              <a:t> table</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10</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0x3F</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0x06</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0x5B</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0x4F</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0x66</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0x6D</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0x7D</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0x07</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0x7F</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0x6F</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008000"/>
                </a:solidFill>
                <a:latin typeface="Consolas" panose="020B0609020204030204" pitchFamily="49" charset="0"/>
              </a:rPr>
              <a:t>//The table contains 0-9 </a:t>
            </a:r>
          </a:p>
          <a:p>
            <a:pPr marL="0" indent="0">
              <a:buNone/>
            </a:pPr>
            <a:endParaRPr lang="en-US" altLang="zh-TW" sz="3200" dirty="0">
              <a:solidFill>
                <a:srgbClr val="008000"/>
              </a:solidFill>
              <a:latin typeface="Consolas" panose="020B0609020204030204" pitchFamily="49" charset="0"/>
            </a:endParaRPr>
          </a:p>
          <a:p>
            <a:pPr marL="0" indent="0">
              <a:buNone/>
            </a:pPr>
            <a:r>
              <a:rPr lang="en-US" altLang="zh-TW" sz="3200" dirty="0" err="1">
                <a:solidFill>
                  <a:srgbClr val="8000FF"/>
                </a:solidFill>
                <a:latin typeface="Consolas" panose="020B0609020204030204" pitchFamily="49" charset="0"/>
              </a:rPr>
              <a:t>int</a:t>
            </a:r>
            <a:r>
              <a:rPr lang="en-US" altLang="zh-TW" sz="3200" dirty="0">
                <a:latin typeface="Consolas" panose="020B0609020204030204" pitchFamily="49" charset="0"/>
              </a:rPr>
              <a:t> main</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b="1" dirty="0">
                <a:solidFill>
                  <a:srgbClr val="0000FF"/>
                </a:solidFill>
                <a:latin typeface="Consolas" panose="020B0609020204030204" pitchFamily="49" charset="0"/>
              </a:rPr>
              <a:t>	while</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b="1" dirty="0">
                <a:solidFill>
                  <a:srgbClr val="0000FF"/>
                </a:solidFill>
                <a:latin typeface="Consolas" panose="020B0609020204030204" pitchFamily="49" charset="0"/>
              </a:rPr>
              <a:t>	   for</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err="1">
                <a:solidFill>
                  <a:srgbClr val="8000FF"/>
                </a:solidFill>
                <a:latin typeface="Consolas" panose="020B0609020204030204" pitchFamily="49" charset="0"/>
              </a:rPr>
              <a:t>int</a:t>
            </a:r>
            <a:r>
              <a:rPr lang="en-US" altLang="zh-TW" sz="3200" dirty="0">
                <a:latin typeface="Consolas" panose="020B0609020204030204" pitchFamily="49" charset="0"/>
              </a:rPr>
              <a:t> </a:t>
            </a:r>
            <a:r>
              <a:rPr lang="en-US" altLang="zh-TW" sz="3200" dirty="0" err="1">
                <a:latin typeface="Consolas" panose="020B0609020204030204" pitchFamily="49" charset="0"/>
              </a:rPr>
              <a:t>i</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a:solidFill>
                  <a:srgbClr val="FF0000"/>
                </a:solidFill>
                <a:latin typeface="Consolas" panose="020B0609020204030204" pitchFamily="49" charset="0"/>
              </a:rPr>
              <a:t>0</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err="1">
                <a:latin typeface="Consolas" panose="020B0609020204030204" pitchFamily="49" charset="0"/>
              </a:rPr>
              <a:t>i</a:t>
            </a:r>
            <a:r>
              <a:rPr lang="en-US" altLang="zh-TW" sz="3200" b="1" dirty="0">
                <a:solidFill>
                  <a:srgbClr val="000080"/>
                </a:solidFill>
                <a:latin typeface="Consolas" panose="020B0609020204030204" pitchFamily="49" charset="0"/>
              </a:rPr>
              <a:t>&lt;</a:t>
            </a:r>
            <a:r>
              <a:rPr lang="en-US" altLang="zh-TW" sz="3200" dirty="0">
                <a:solidFill>
                  <a:srgbClr val="FF0000"/>
                </a:solidFill>
                <a:latin typeface="Consolas" panose="020B0609020204030204" pitchFamily="49" charset="0"/>
              </a:rPr>
              <a:t>10</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r>
              <a:rPr lang="en-US" altLang="zh-TW" sz="3200" dirty="0" err="1">
                <a:latin typeface="Consolas" panose="020B0609020204030204" pitchFamily="49" charset="0"/>
              </a:rPr>
              <a:t>i</a:t>
            </a:r>
            <a:r>
              <a:rPr lang="en-US" altLang="zh-TW" sz="3200" dirty="0">
                <a:latin typeface="Consolas" panose="020B0609020204030204" pitchFamily="49" charset="0"/>
              </a:rPr>
              <a:t>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i</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display </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table</a:t>
            </a:r>
            <a:r>
              <a:rPr lang="en-US" altLang="zh-TW" sz="3200" b="1" dirty="0">
                <a:solidFill>
                  <a:srgbClr val="000080"/>
                </a:solidFill>
                <a:latin typeface="Consolas" panose="020B0609020204030204" pitchFamily="49" charset="0"/>
              </a:rPr>
              <a:t>[</a:t>
            </a:r>
            <a:r>
              <a:rPr lang="en-US" altLang="zh-TW" sz="3200" dirty="0" err="1">
                <a:latin typeface="Consolas" panose="020B0609020204030204" pitchFamily="49" charset="0"/>
              </a:rPr>
              <a:t>i</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dirty="0">
                <a:latin typeface="Consolas" panose="020B0609020204030204" pitchFamily="49" charset="0"/>
              </a:rPr>
              <a:t>	      wait</a:t>
            </a:r>
            <a:r>
              <a:rPr lang="en-US" altLang="zh-TW" sz="3200" b="1" dirty="0">
                <a:solidFill>
                  <a:srgbClr val="000080"/>
                </a:solidFill>
                <a:latin typeface="Consolas" panose="020B0609020204030204" pitchFamily="49" charset="0"/>
              </a:rPr>
              <a:t>(</a:t>
            </a:r>
            <a:r>
              <a:rPr lang="en-US" altLang="zh-TW" sz="3200" dirty="0">
                <a:solidFill>
                  <a:srgbClr val="FF0000"/>
                </a:solidFill>
                <a:latin typeface="Consolas" panose="020B0609020204030204" pitchFamily="49" charset="0"/>
              </a:rPr>
              <a:t>1</a:t>
            </a:r>
            <a:r>
              <a:rPr lang="en-US" altLang="zh-TW" sz="3200" b="1" dirty="0">
                <a:solidFill>
                  <a:srgbClr val="000080"/>
                </a:solidFill>
                <a:latin typeface="Consolas" panose="020B0609020204030204" pitchFamily="49" charset="0"/>
              </a:rPr>
              <a:t>);</a:t>
            </a:r>
            <a:r>
              <a:rPr lang="en-US" altLang="zh-TW" sz="3200" dirty="0">
                <a:latin typeface="Consolas" panose="020B0609020204030204" pitchFamily="49" charset="0"/>
              </a:rPr>
              <a:t> </a:t>
            </a:r>
          </a:p>
          <a:p>
            <a:pPr marL="0" indent="0">
              <a:buNone/>
            </a:pPr>
            <a:r>
              <a:rPr lang="en-US" altLang="zh-TW" sz="3200" b="1" dirty="0">
                <a:solidFill>
                  <a:srgbClr val="000080"/>
                </a:solidFill>
                <a:latin typeface="Consolas" panose="020B0609020204030204" pitchFamily="49" charset="0"/>
              </a:rPr>
              <a:t>	   }</a:t>
            </a:r>
            <a:r>
              <a:rPr lang="en-US" altLang="zh-TW" sz="3200" dirty="0">
                <a:latin typeface="Consolas" panose="020B0609020204030204" pitchFamily="49" charset="0"/>
              </a:rPr>
              <a:t> </a:t>
            </a:r>
          </a:p>
          <a:p>
            <a:pPr marL="0" indent="0">
              <a:buNone/>
            </a:pPr>
            <a:r>
              <a:rPr lang="en-US" altLang="zh-TW" sz="3200" b="1" dirty="0">
                <a:solidFill>
                  <a:srgbClr val="000080"/>
                </a:solidFill>
                <a:latin typeface="Consolas" panose="020B0609020204030204" pitchFamily="49" charset="0"/>
              </a:rPr>
              <a:t>	}</a:t>
            </a:r>
            <a:r>
              <a:rPr lang="en-US" altLang="zh-TW" sz="3200" dirty="0">
                <a:latin typeface="Consolas" panose="020B0609020204030204" pitchFamily="49" charset="0"/>
              </a:rPr>
              <a:t> </a:t>
            </a:r>
          </a:p>
          <a:p>
            <a:pPr marL="0" indent="0">
              <a:buNone/>
            </a:pPr>
            <a:r>
              <a:rPr lang="en-US" altLang="zh-TW" sz="3200" b="1" dirty="0">
                <a:solidFill>
                  <a:srgbClr val="000080"/>
                </a:solidFill>
                <a:latin typeface="Consolas" panose="020B0609020204030204" pitchFamily="49" charset="0"/>
              </a:rPr>
              <a:t>}</a:t>
            </a:r>
            <a:endParaRPr kumimoji="1" lang="zh-TW" altLang="en-US" dirty="0"/>
          </a:p>
        </p:txBody>
      </p:sp>
      <p:sp>
        <p:nvSpPr>
          <p:cNvPr id="4" name="投影片編號版面配置區 3">
            <a:extLst>
              <a:ext uri="{FF2B5EF4-FFF2-40B4-BE49-F238E27FC236}">
                <a16:creationId xmlns="" xmlns:a16="http://schemas.microsoft.com/office/drawing/2014/main" id="{FB662BFF-4BB3-AF40-BA3F-D494394E68A1}"/>
              </a:ext>
            </a:extLst>
          </p:cNvPr>
          <p:cNvSpPr>
            <a:spLocks noGrp="1"/>
          </p:cNvSpPr>
          <p:nvPr>
            <p:ph type="sldNum" sz="quarter" idx="12"/>
          </p:nvPr>
        </p:nvSpPr>
        <p:spPr/>
        <p:txBody>
          <a:bodyPr/>
          <a:lstStyle/>
          <a:p>
            <a:fld id="{B6E0B0A6-70CB-4CB1-BAEB-8949881E3F44}" type="slidenum">
              <a:rPr lang="en-US" altLang="zh-TW" smtClean="0"/>
              <a:pPr/>
              <a:t>29</a:t>
            </a:fld>
            <a:endParaRPr lang="en-US" altLang="zh-TW"/>
          </a:p>
        </p:txBody>
      </p:sp>
      <p:sp>
        <p:nvSpPr>
          <p:cNvPr id="5" name="文字方塊 4">
            <a:extLst>
              <a:ext uri="{FF2B5EF4-FFF2-40B4-BE49-F238E27FC236}">
                <a16:creationId xmlns="" xmlns:a16="http://schemas.microsoft.com/office/drawing/2014/main" id="{BF665E35-A1A3-6345-A2CD-9ED5AD761656}"/>
              </a:ext>
            </a:extLst>
          </p:cNvPr>
          <p:cNvSpPr txBox="1"/>
          <p:nvPr/>
        </p:nvSpPr>
        <p:spPr>
          <a:xfrm>
            <a:off x="3491880" y="6063734"/>
            <a:ext cx="474040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zh-TW" dirty="0">
                <a:cs typeface="Arial" panose="020B0604020202020204" pitchFamily="34" charset="0"/>
              </a:rPr>
              <a:t>Note: </a:t>
            </a:r>
            <a:r>
              <a:rPr kumimoji="1" lang="en-US" altLang="zh-TW" dirty="0" err="1" smtClean="0">
                <a:latin typeface="Consolas" panose="020B0609020204030204" pitchFamily="49" charset="0"/>
                <a:cs typeface="Consolas" panose="020B0609020204030204" pitchFamily="49" charset="0"/>
              </a:rPr>
              <a:t>BusOut</a:t>
            </a:r>
            <a:r>
              <a:rPr kumimoji="1" lang="en-US" altLang="zh-TW" dirty="0" smtClean="0"/>
              <a:t> </a:t>
            </a:r>
            <a:r>
              <a:rPr kumimoji="1" lang="en-US" altLang="zh-TW" dirty="0"/>
              <a:t>is a collection of </a:t>
            </a:r>
            <a:r>
              <a:rPr kumimoji="1" lang="en-US" altLang="zh-TW" dirty="0" err="1">
                <a:latin typeface="Consolas" panose="020B0609020204030204" pitchFamily="49" charset="0"/>
                <a:cs typeface="Consolas" panose="020B0609020204030204" pitchFamily="49" charset="0"/>
              </a:rPr>
              <a:t>DigitalOut</a:t>
            </a:r>
            <a:endParaRPr kumimoji="1" lang="zh-TW"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49242773"/>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81F7931-A61B-BB40-A3A0-FF506836F299}"/>
              </a:ext>
            </a:extLst>
          </p:cNvPr>
          <p:cNvSpPr>
            <a:spLocks noGrp="1"/>
          </p:cNvSpPr>
          <p:nvPr>
            <p:ph type="title"/>
          </p:nvPr>
        </p:nvSpPr>
        <p:spPr/>
        <p:txBody>
          <a:bodyPr/>
          <a:lstStyle/>
          <a:p>
            <a:r>
              <a:rPr lang="en-US" altLang="zh-TW" dirty="0" err="1">
                <a:latin typeface="Consolas" panose="020B0609020204030204" pitchFamily="49" charset="0"/>
                <a:cs typeface="Consolas" panose="020B0609020204030204" pitchFamily="49" charset="0"/>
              </a:rPr>
              <a:t>DigitalOut</a:t>
            </a:r>
            <a:endParaRPr kumimoji="1" lang="zh-TW" altLang="en-US" dirty="0">
              <a:latin typeface="Consolas" panose="020B0609020204030204" pitchFamily="49" charset="0"/>
              <a:cs typeface="Consolas" panose="020B0609020204030204" pitchFamily="49" charset="0"/>
            </a:endParaRPr>
          </a:p>
        </p:txBody>
      </p:sp>
      <p:sp>
        <p:nvSpPr>
          <p:cNvPr id="3" name="內容版面配置區 2">
            <a:extLst>
              <a:ext uri="{FF2B5EF4-FFF2-40B4-BE49-F238E27FC236}">
                <a16:creationId xmlns="" xmlns:a16="http://schemas.microsoft.com/office/drawing/2014/main" id="{356CF951-1FCA-164D-A9DC-A4BF128675E2}"/>
              </a:ext>
            </a:extLst>
          </p:cNvPr>
          <p:cNvSpPr>
            <a:spLocks noGrp="1"/>
          </p:cNvSpPr>
          <p:nvPr>
            <p:ph idx="1"/>
          </p:nvPr>
        </p:nvSpPr>
        <p:spPr/>
        <p:txBody>
          <a:bodyPr/>
          <a:lstStyle/>
          <a:p>
            <a:r>
              <a:rPr lang="en-US" altLang="zh-TW" dirty="0" err="1">
                <a:latin typeface="Consolas" panose="020B0609020204030204" pitchFamily="49" charset="0"/>
                <a:cs typeface="Consolas" panose="020B0609020204030204" pitchFamily="49" charset="0"/>
              </a:rPr>
              <a:t>DigitalOut</a:t>
            </a:r>
            <a:r>
              <a:rPr lang="en-US" altLang="zh-TW" dirty="0"/>
              <a:t> is a C++ class</a:t>
            </a:r>
            <a:endParaRPr kumimoji="1" lang="zh-TW" altLang="en-US" dirty="0"/>
          </a:p>
        </p:txBody>
      </p:sp>
      <p:graphicFrame>
        <p:nvGraphicFramePr>
          <p:cNvPr id="5" name="Shape 78">
            <a:extLst>
              <a:ext uri="{FF2B5EF4-FFF2-40B4-BE49-F238E27FC236}">
                <a16:creationId xmlns="" xmlns:a16="http://schemas.microsoft.com/office/drawing/2014/main" id="{206A8480-F294-FB45-BEA6-7AD8F99FB7AD}"/>
              </a:ext>
            </a:extLst>
          </p:cNvPr>
          <p:cNvGraphicFramePr/>
          <p:nvPr>
            <p:extLst>
              <p:ext uri="{D42A27DB-BD31-4B8C-83A1-F6EECF244321}">
                <p14:modId xmlns:p14="http://schemas.microsoft.com/office/powerpoint/2010/main" val="2602587"/>
              </p:ext>
            </p:extLst>
          </p:nvPr>
        </p:nvGraphicFramePr>
        <p:xfrm>
          <a:off x="881590" y="2448130"/>
          <a:ext cx="7020975" cy="1645920"/>
        </p:xfrm>
        <a:graphic>
          <a:graphicData uri="http://schemas.openxmlformats.org/drawingml/2006/table">
            <a:tbl>
              <a:tblPr firstRow="1" bandRow="1">
                <a:noFill/>
              </a:tblPr>
              <a:tblGrid>
                <a:gridCol w="1935215">
                  <a:extLst>
                    <a:ext uri="{9D8B030D-6E8A-4147-A177-3AD203B41FA5}">
                      <a16:colId xmlns="" xmlns:a16="http://schemas.microsoft.com/office/drawing/2014/main" val="20000"/>
                    </a:ext>
                  </a:extLst>
                </a:gridCol>
                <a:gridCol w="5085760">
                  <a:extLst>
                    <a:ext uri="{9D8B030D-6E8A-4147-A177-3AD203B41FA5}">
                      <a16:colId xmlns="" xmlns:a16="http://schemas.microsoft.com/office/drawing/2014/main" val="20001"/>
                    </a:ext>
                  </a:extLst>
                </a:gridCol>
              </a:tblGrid>
              <a:tr h="243850">
                <a:tc>
                  <a:txBody>
                    <a:bodyPr/>
                    <a:lstStyle/>
                    <a:p>
                      <a:pPr marL="780415" marR="0" lvl="0" indent="-5715" algn="l" rtl="0">
                        <a:lnSpc>
                          <a:spcPct val="100000"/>
                        </a:lnSpc>
                        <a:spcBef>
                          <a:spcPts val="0"/>
                        </a:spcBef>
                        <a:buSzPct val="25000"/>
                        <a:buNone/>
                      </a:pPr>
                      <a:r>
                        <a:rPr lang="en-US" sz="1800" dirty="0">
                          <a:solidFill>
                            <a:srgbClr val="FFFFFF"/>
                          </a:solidFill>
                          <a:latin typeface="Calibri"/>
                          <a:ea typeface="Calibri"/>
                          <a:cs typeface="Calibri"/>
                          <a:sym typeface="Calibri"/>
                        </a:rPr>
                        <a:t>Function</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F81BC"/>
                    </a:solidFill>
                  </a:tcPr>
                </a:tc>
                <a:tc>
                  <a:txBody>
                    <a:bodyPr/>
                    <a:lstStyle/>
                    <a:p>
                      <a:pPr marL="0" marR="0" lvl="0" indent="0" algn="ctr" rtl="0">
                        <a:lnSpc>
                          <a:spcPct val="100000"/>
                        </a:lnSpc>
                        <a:spcBef>
                          <a:spcPts val="0"/>
                        </a:spcBef>
                        <a:buSzPct val="25000"/>
                        <a:buNone/>
                      </a:pPr>
                      <a:r>
                        <a:rPr lang="en-US" sz="1800" dirty="0">
                          <a:solidFill>
                            <a:srgbClr val="FFFFFF"/>
                          </a:solidFill>
                          <a:latin typeface="Calibri"/>
                          <a:ea typeface="Calibri"/>
                          <a:cs typeface="Calibri"/>
                          <a:sym typeface="Calibri"/>
                        </a:rPr>
                        <a:t>Usage</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F81BC"/>
                    </a:solidFill>
                  </a:tcPr>
                </a:tc>
                <a:extLst>
                  <a:ext uri="{0D108BD9-81ED-4DB2-BD59-A6C34878D82A}">
                    <a16:rowId xmlns="" xmlns:a16="http://schemas.microsoft.com/office/drawing/2014/main" val="10000"/>
                  </a:ext>
                </a:extLst>
              </a:tr>
              <a:tr h="243850">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DigitalOut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dirty="0">
                          <a:latin typeface="Calibri"/>
                          <a:ea typeface="Calibri"/>
                          <a:cs typeface="Calibri"/>
                          <a:sym typeface="Calibri"/>
                        </a:rPr>
                        <a:t>Create a </a:t>
                      </a:r>
                      <a:r>
                        <a:rPr lang="en-US" sz="1800" dirty="0" err="1">
                          <a:latin typeface="Calibri"/>
                          <a:ea typeface="Calibri"/>
                          <a:cs typeface="Calibri"/>
                          <a:sym typeface="Calibri"/>
                        </a:rPr>
                        <a:t>DigitalOut</a:t>
                      </a:r>
                      <a:r>
                        <a:rPr lang="en-US" sz="1800" dirty="0">
                          <a:latin typeface="Calibri"/>
                          <a:ea typeface="Calibri"/>
                          <a:cs typeface="Calibri"/>
                          <a:sym typeface="Calibri"/>
                        </a:rPr>
                        <a:t> connected to the specified pin</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43800">
                <a:tc>
                  <a:txBody>
                    <a:bodyPr/>
                    <a:lstStyle/>
                    <a:p>
                      <a:pPr marL="62230" marR="0" lvl="0" indent="-11430" algn="l" rtl="0">
                        <a:lnSpc>
                          <a:spcPct val="100000"/>
                        </a:lnSpc>
                        <a:spcBef>
                          <a:spcPts val="0"/>
                        </a:spcBef>
                        <a:buSzPct val="25000"/>
                        <a:buNone/>
                      </a:pPr>
                      <a:r>
                        <a:rPr lang="en-US" sz="1800" dirty="0">
                          <a:latin typeface="Calibri"/>
                          <a:ea typeface="Calibri"/>
                          <a:cs typeface="Calibri"/>
                          <a:sym typeface="Calibri"/>
                        </a:rPr>
                        <a:t>write</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Set the output, specified as 0 or 1 (int)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43850">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read</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Return the output setting, represented as 0 or 1 (int)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43850">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operator =</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dirty="0">
                          <a:latin typeface="Calibri"/>
                          <a:ea typeface="Calibri"/>
                          <a:cs typeface="Calibri"/>
                          <a:sym typeface="Calibri"/>
                        </a:rPr>
                        <a:t>A shorthand for write (overload operator)</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43850">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operator int()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dirty="0">
                          <a:latin typeface="Calibri"/>
                          <a:ea typeface="Calibri"/>
                          <a:cs typeface="Calibri"/>
                          <a:sym typeface="Calibri"/>
                        </a:rPr>
                        <a:t>A shorthand for read </a:t>
                      </a:r>
                      <a:r>
                        <a:rPr lang="en-US" altLang="zh-TW" sz="1800" dirty="0">
                          <a:latin typeface="Calibri"/>
                          <a:ea typeface="Calibri"/>
                          <a:cs typeface="Calibri"/>
                          <a:sym typeface="Calibri"/>
                        </a:rPr>
                        <a:t>(overload operator)</a:t>
                      </a:r>
                      <a:endParaRPr lang="en-US" sz="1800" dirty="0">
                        <a:latin typeface="Calibri"/>
                        <a:ea typeface="Calibri"/>
                        <a:cs typeface="Calibri"/>
                        <a:sym typeface="Calibri"/>
                      </a:endParaRP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6" name="投影片編號版面配置區 5">
            <a:extLst>
              <a:ext uri="{FF2B5EF4-FFF2-40B4-BE49-F238E27FC236}">
                <a16:creationId xmlns="" xmlns:a16="http://schemas.microsoft.com/office/drawing/2014/main" id="{0A73D0DA-6E4D-EF4B-90EA-1EC83106F13B}"/>
              </a:ext>
            </a:extLst>
          </p:cNvPr>
          <p:cNvSpPr>
            <a:spLocks noGrp="1"/>
          </p:cNvSpPr>
          <p:nvPr>
            <p:ph type="sldNum" sz="quarter" idx="12"/>
          </p:nvPr>
        </p:nvSpPr>
        <p:spPr/>
        <p:txBody>
          <a:bodyPr/>
          <a:lstStyle/>
          <a:p>
            <a:fld id="{B6E0B0A6-70CB-4CB1-BAEB-8949881E3F44}" type="slidenum">
              <a:rPr lang="en-US" altLang="zh-TW" smtClean="0"/>
              <a:pPr/>
              <a:t>3</a:t>
            </a:fld>
            <a:endParaRPr lang="en-US" altLang="zh-TW"/>
          </a:p>
        </p:txBody>
      </p:sp>
    </p:spTree>
    <p:extLst>
      <p:ext uri="{BB962C8B-B14F-4D97-AF65-F5344CB8AC3E}">
        <p14:creationId xmlns:p14="http://schemas.microsoft.com/office/powerpoint/2010/main" val="4177182167"/>
      </p:ext>
    </p:extLst>
  </p:cSld>
  <p:clrMapOvr>
    <a:masterClrMapping/>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 xmlns:a16="http://schemas.microsoft.com/office/drawing/2014/main" id="{CBC33CF3-EFC3-004C-88FA-3781C9B13D21}"/>
              </a:ext>
            </a:extLst>
          </p:cNvPr>
          <p:cNvSpPr>
            <a:spLocks noGrp="1"/>
          </p:cNvSpPr>
          <p:nvPr>
            <p:ph type="title"/>
          </p:nvPr>
        </p:nvSpPr>
        <p:spPr/>
        <p:txBody>
          <a:bodyPr/>
          <a:lstStyle/>
          <a:p>
            <a:r>
              <a:rPr lang="en-US" altLang="zh-TW"/>
              <a:t>Chapter Review</a:t>
            </a:r>
            <a:endParaRPr lang="zh-TW" altLang="en-US" dirty="0"/>
          </a:p>
        </p:txBody>
      </p:sp>
      <p:sp>
        <p:nvSpPr>
          <p:cNvPr id="5" name="內容版面配置區 4">
            <a:extLst>
              <a:ext uri="{FF2B5EF4-FFF2-40B4-BE49-F238E27FC236}">
                <a16:creationId xmlns="" xmlns:a16="http://schemas.microsoft.com/office/drawing/2014/main" id="{35283A55-31E9-A747-9AE0-E8461C15B021}"/>
              </a:ext>
            </a:extLst>
          </p:cNvPr>
          <p:cNvSpPr>
            <a:spLocks noGrp="1"/>
          </p:cNvSpPr>
          <p:nvPr>
            <p:ph idx="1"/>
          </p:nvPr>
        </p:nvSpPr>
        <p:spPr>
          <a:xfrm>
            <a:off x="457200" y="1571612"/>
            <a:ext cx="8229600" cy="4714907"/>
          </a:xfrm>
        </p:spPr>
        <p:txBody>
          <a:bodyPr>
            <a:normAutofit fontScale="70000" lnSpcReduction="20000"/>
          </a:bodyPr>
          <a:lstStyle/>
          <a:p>
            <a:pPr lvl="0"/>
            <a:r>
              <a:rPr lang="en-US" altLang="zh-TW" dirty="0">
                <a:solidFill>
                  <a:srgbClr val="C00000"/>
                </a:solidFill>
                <a:sym typeface="Arial"/>
              </a:rPr>
              <a:t>Logic signals</a:t>
            </a:r>
            <a:r>
              <a:rPr lang="en-US" altLang="zh-TW" dirty="0">
                <a:sym typeface="Arial"/>
              </a:rPr>
              <a:t>, expressed mathematically as 0 or 1, are represented in digital electronic circuits as </a:t>
            </a:r>
            <a:r>
              <a:rPr lang="en-US" altLang="zh-TW" dirty="0">
                <a:solidFill>
                  <a:srgbClr val="C00000"/>
                </a:solidFill>
                <a:sym typeface="Arial"/>
              </a:rPr>
              <a:t>voltages</a:t>
            </a:r>
            <a:r>
              <a:rPr lang="en-US" altLang="zh-TW" dirty="0">
                <a:sym typeface="Arial"/>
              </a:rPr>
              <a:t>. One range of voltages represents 0, another represents 1.</a:t>
            </a:r>
          </a:p>
          <a:p>
            <a:pPr lvl="0"/>
            <a:r>
              <a:rPr lang="en-US" altLang="zh-TW" dirty="0">
                <a:solidFill>
                  <a:schemeClr val="tx2">
                    <a:lumMod val="60000"/>
                    <a:lumOff val="40000"/>
                  </a:schemeClr>
                </a:solidFill>
                <a:sym typeface="Arial"/>
              </a:rPr>
              <a:t>LED</a:t>
            </a:r>
            <a:r>
              <a:rPr lang="en-US" altLang="zh-TW" dirty="0">
                <a:sym typeface="Arial"/>
              </a:rPr>
              <a:t>s can be </a:t>
            </a:r>
            <a:r>
              <a:rPr lang="en-US" altLang="zh-TW" dirty="0">
                <a:solidFill>
                  <a:srgbClr val="0000CC"/>
                </a:solidFill>
                <a:sym typeface="Arial"/>
              </a:rPr>
              <a:t>driven directly</a:t>
            </a:r>
            <a:r>
              <a:rPr lang="en-US" altLang="zh-TW" dirty="0">
                <a:sym typeface="Arial"/>
              </a:rPr>
              <a:t> from the </a:t>
            </a:r>
            <a:r>
              <a:rPr lang="en-US" altLang="zh-TW" dirty="0" err="1">
                <a:solidFill>
                  <a:srgbClr val="0033CC"/>
                </a:solidFill>
                <a:sym typeface="Arial"/>
              </a:rPr>
              <a:t>mbed</a:t>
            </a:r>
            <a:r>
              <a:rPr lang="en-US" altLang="zh-TW" dirty="0">
                <a:solidFill>
                  <a:srgbClr val="0033CC"/>
                </a:solidFill>
                <a:sym typeface="Arial"/>
              </a:rPr>
              <a:t> digital outputs</a:t>
            </a:r>
            <a:r>
              <a:rPr lang="en-US" altLang="zh-TW" dirty="0">
                <a:sym typeface="Arial"/>
              </a:rPr>
              <a:t>. They are a useful means  of  displaying a logic value, and of contributing to a </a:t>
            </a:r>
            <a:r>
              <a:rPr lang="en-US" altLang="zh-TW" dirty="0">
                <a:solidFill>
                  <a:srgbClr val="C00000"/>
                </a:solidFill>
                <a:sym typeface="Arial"/>
              </a:rPr>
              <a:t>simple human interface</a:t>
            </a:r>
            <a:r>
              <a:rPr lang="en-US" altLang="zh-TW" dirty="0">
                <a:sym typeface="Arial"/>
              </a:rPr>
              <a:t>.</a:t>
            </a:r>
          </a:p>
          <a:p>
            <a:pPr lvl="0"/>
            <a:r>
              <a:rPr lang="en-US" altLang="zh-TW" dirty="0">
                <a:solidFill>
                  <a:schemeClr val="tx2">
                    <a:lumMod val="60000"/>
                    <a:lumOff val="40000"/>
                  </a:schemeClr>
                </a:solidFill>
                <a:sym typeface="Arial"/>
              </a:rPr>
              <a:t>Electromechanical switches </a:t>
            </a:r>
            <a:r>
              <a:rPr lang="en-US" altLang="zh-TW" dirty="0">
                <a:sym typeface="Arial"/>
              </a:rPr>
              <a:t>can be connected to provide logic values to </a:t>
            </a:r>
            <a:r>
              <a:rPr lang="en-US" altLang="zh-TW" dirty="0">
                <a:solidFill>
                  <a:srgbClr val="C00000"/>
                </a:solidFill>
                <a:sym typeface="Arial"/>
              </a:rPr>
              <a:t>digital inputs</a:t>
            </a:r>
            <a:r>
              <a:rPr lang="en-US" altLang="zh-TW" dirty="0">
                <a:sym typeface="Arial"/>
              </a:rPr>
              <a:t>.</a:t>
            </a:r>
          </a:p>
          <a:p>
            <a:pPr lvl="0"/>
            <a:r>
              <a:rPr lang="en-US" altLang="zh-TW" dirty="0">
                <a:solidFill>
                  <a:srgbClr val="C00000"/>
                </a:solidFill>
                <a:sym typeface="Arial"/>
              </a:rPr>
              <a:t>Multi-</a:t>
            </a:r>
            <a:r>
              <a:rPr lang="en-US" altLang="zh-TW" dirty="0" err="1">
                <a:solidFill>
                  <a:srgbClr val="C00000"/>
                </a:solidFill>
                <a:sym typeface="Arial"/>
              </a:rPr>
              <a:t>coloured</a:t>
            </a:r>
            <a:r>
              <a:rPr lang="en-US" altLang="zh-TW" dirty="0">
                <a:solidFill>
                  <a:srgbClr val="C00000"/>
                </a:solidFill>
                <a:sym typeface="Arial"/>
              </a:rPr>
              <a:t> LED</a:t>
            </a:r>
            <a:r>
              <a:rPr lang="en-US" altLang="zh-TW" dirty="0">
                <a:sym typeface="Arial"/>
              </a:rPr>
              <a:t>s can be made by enclosing several individual  LEDs of different colors in the same housing. The </a:t>
            </a:r>
            <a:r>
              <a:rPr lang="en-US" altLang="zh-TW" dirty="0" err="1">
                <a:sym typeface="Arial"/>
              </a:rPr>
              <a:t>mbed</a:t>
            </a:r>
            <a:r>
              <a:rPr lang="en-US" altLang="zh-TW" dirty="0">
                <a:sym typeface="Arial"/>
              </a:rPr>
              <a:t> application board contains one of these.</a:t>
            </a:r>
          </a:p>
          <a:p>
            <a:pPr lvl="0"/>
            <a:r>
              <a:rPr lang="en-US" altLang="zh-TW" dirty="0">
                <a:sym typeface="Arial"/>
              </a:rPr>
              <a:t>A range of </a:t>
            </a:r>
            <a:r>
              <a:rPr lang="en-US" altLang="zh-TW" dirty="0">
                <a:solidFill>
                  <a:srgbClr val="0033CC"/>
                </a:solidFill>
                <a:sym typeface="Arial"/>
              </a:rPr>
              <a:t>simple opto-sensors </a:t>
            </a:r>
            <a:r>
              <a:rPr lang="en-US" altLang="zh-TW" dirty="0">
                <a:sym typeface="Arial"/>
              </a:rPr>
              <a:t>have </a:t>
            </a:r>
            <a:r>
              <a:rPr lang="en-US" altLang="zh-TW" dirty="0">
                <a:solidFill>
                  <a:srgbClr val="0000CC"/>
                </a:solidFill>
                <a:sym typeface="Arial"/>
              </a:rPr>
              <a:t>almost digital outputs</a:t>
            </a:r>
            <a:r>
              <a:rPr lang="en-US" altLang="zh-TW" dirty="0">
                <a:sym typeface="Arial"/>
              </a:rPr>
              <a:t>, and can with care be </a:t>
            </a:r>
            <a:r>
              <a:rPr lang="en-US" altLang="zh-TW" dirty="0">
                <a:solidFill>
                  <a:srgbClr val="C00000"/>
                </a:solidFill>
                <a:sym typeface="Arial"/>
              </a:rPr>
              <a:t>connected directly to </a:t>
            </a:r>
            <a:r>
              <a:rPr lang="en-US" altLang="zh-TW" dirty="0" err="1">
                <a:solidFill>
                  <a:srgbClr val="C00000"/>
                </a:solidFill>
                <a:sym typeface="Arial"/>
              </a:rPr>
              <a:t>mbed</a:t>
            </a:r>
            <a:r>
              <a:rPr lang="en-US" altLang="zh-TW" dirty="0">
                <a:solidFill>
                  <a:srgbClr val="C00000"/>
                </a:solidFill>
                <a:sym typeface="Arial"/>
              </a:rPr>
              <a:t> </a:t>
            </a:r>
            <a:r>
              <a:rPr lang="en-US" altLang="zh-TW" dirty="0" smtClean="0">
                <a:solidFill>
                  <a:srgbClr val="C00000"/>
                </a:solidFill>
                <a:sym typeface="Arial"/>
              </a:rPr>
              <a:t>pins </a:t>
            </a:r>
            <a:r>
              <a:rPr lang="en-US" altLang="zh-TW" dirty="0" smtClean="0">
                <a:sym typeface="Arial"/>
              </a:rPr>
              <a:t>as </a:t>
            </a:r>
            <a:r>
              <a:rPr lang="en-US" altLang="zh-TW" dirty="0" smtClean="0">
                <a:solidFill>
                  <a:srgbClr val="C00000"/>
                </a:solidFill>
                <a:sym typeface="Arial"/>
              </a:rPr>
              <a:t>digital inputs</a:t>
            </a:r>
            <a:r>
              <a:rPr lang="en-US" altLang="zh-TW" dirty="0" smtClean="0">
                <a:sym typeface="Arial"/>
              </a:rPr>
              <a:t>.</a:t>
            </a:r>
            <a:endParaRPr lang="en-US" altLang="zh-TW" dirty="0">
              <a:sym typeface="Arial"/>
            </a:endParaRPr>
          </a:p>
          <a:p>
            <a:pPr lvl="0"/>
            <a:r>
              <a:rPr lang="en-US" altLang="zh-TW" dirty="0">
                <a:sym typeface="Arial"/>
              </a:rPr>
              <a:t>Where the </a:t>
            </a:r>
            <a:r>
              <a:rPr lang="en-US" altLang="zh-TW" dirty="0" err="1">
                <a:sym typeface="Arial"/>
              </a:rPr>
              <a:t>mbed</a:t>
            </a:r>
            <a:r>
              <a:rPr lang="en-US" altLang="zh-TW" dirty="0">
                <a:sym typeface="Arial"/>
              </a:rPr>
              <a:t> pin cannot provide </a:t>
            </a:r>
            <a:r>
              <a:rPr lang="en-US" altLang="zh-TW" dirty="0">
                <a:solidFill>
                  <a:srgbClr val="C00000"/>
                </a:solidFill>
                <a:sym typeface="Arial"/>
              </a:rPr>
              <a:t>enough power </a:t>
            </a:r>
            <a:r>
              <a:rPr lang="en-US" altLang="zh-TW" dirty="0">
                <a:sym typeface="Arial"/>
              </a:rPr>
              <a:t>to drive an electrical load directly, </a:t>
            </a:r>
            <a:r>
              <a:rPr lang="en-US" altLang="zh-TW" dirty="0">
                <a:solidFill>
                  <a:schemeClr val="tx2">
                    <a:lumMod val="60000"/>
                    <a:lumOff val="40000"/>
                  </a:schemeClr>
                </a:solidFill>
                <a:sym typeface="Arial"/>
              </a:rPr>
              <a:t>interface circuits </a:t>
            </a:r>
            <a:r>
              <a:rPr lang="en-US" altLang="zh-TW" dirty="0">
                <a:sym typeface="Arial"/>
              </a:rPr>
              <a:t>must be used.  </a:t>
            </a:r>
            <a:endParaRPr lang="zh-TW" altLang="en-US" dirty="0"/>
          </a:p>
        </p:txBody>
      </p:sp>
      <p:sp>
        <p:nvSpPr>
          <p:cNvPr id="8" name="投影片編號版面配置區 7">
            <a:extLst>
              <a:ext uri="{FF2B5EF4-FFF2-40B4-BE49-F238E27FC236}">
                <a16:creationId xmlns="" xmlns:a16="http://schemas.microsoft.com/office/drawing/2014/main" id="{10F29D26-070A-9246-A85C-1A5C2C263FFE}"/>
              </a:ext>
            </a:extLst>
          </p:cNvPr>
          <p:cNvSpPr>
            <a:spLocks noGrp="1"/>
          </p:cNvSpPr>
          <p:nvPr>
            <p:ph type="sldNum" sz="quarter" idx="12"/>
          </p:nvPr>
        </p:nvSpPr>
        <p:spPr/>
        <p:txBody>
          <a:bodyPr/>
          <a:lstStyle/>
          <a:p>
            <a:fld id="{B6E0B0A6-70CB-4CB1-BAEB-8949881E3F44}" type="slidenum">
              <a:rPr lang="en-US" altLang="zh-TW" smtClean="0"/>
              <a:pPr/>
              <a:t>30</a:t>
            </a:fld>
            <a:endParaRPr lang="en-US" altLang="zh-TW"/>
          </a:p>
        </p:txBody>
      </p:sp>
    </p:spTree>
    <p:extLst>
      <p:ext uri="{BB962C8B-B14F-4D97-AF65-F5344CB8AC3E}">
        <p14:creationId xmlns:p14="http://schemas.microsoft.com/office/powerpoint/2010/main" val="2081659658"/>
      </p:ext>
    </p:extLst>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81F7931-A61B-BB40-A3A0-FF506836F299}"/>
              </a:ext>
            </a:extLst>
          </p:cNvPr>
          <p:cNvSpPr>
            <a:spLocks noGrp="1"/>
          </p:cNvSpPr>
          <p:nvPr>
            <p:ph type="title"/>
          </p:nvPr>
        </p:nvSpPr>
        <p:spPr/>
        <p:txBody>
          <a:bodyPr/>
          <a:lstStyle/>
          <a:p>
            <a:r>
              <a:rPr lang="en-US" altLang="zh-TW" sz="4000" b="0" dirty="0">
                <a:solidFill>
                  <a:schemeClr val="dk1"/>
                </a:solidFill>
                <a:ea typeface="Arial"/>
                <a:cs typeface="Arial"/>
                <a:sym typeface="Arial"/>
              </a:rPr>
              <a:t>wait functions</a:t>
            </a:r>
            <a:endParaRPr kumimoji="1" lang="zh-TW" altLang="en-US" dirty="0">
              <a:latin typeface="Consolas" panose="020B0609020204030204" pitchFamily="49" charset="0"/>
              <a:cs typeface="Consolas" panose="020B0609020204030204" pitchFamily="49" charset="0"/>
            </a:endParaRPr>
          </a:p>
        </p:txBody>
      </p:sp>
      <p:sp>
        <p:nvSpPr>
          <p:cNvPr id="3" name="內容版面配置區 2">
            <a:extLst>
              <a:ext uri="{FF2B5EF4-FFF2-40B4-BE49-F238E27FC236}">
                <a16:creationId xmlns="" xmlns:a16="http://schemas.microsoft.com/office/drawing/2014/main" id="{356CF951-1FCA-164D-A9DC-A4BF128675E2}"/>
              </a:ext>
            </a:extLst>
          </p:cNvPr>
          <p:cNvSpPr>
            <a:spLocks noGrp="1"/>
          </p:cNvSpPr>
          <p:nvPr>
            <p:ph idx="1"/>
          </p:nvPr>
        </p:nvSpPr>
        <p:spPr/>
        <p:txBody>
          <a:bodyPr/>
          <a:lstStyle/>
          <a:p>
            <a:r>
              <a:rPr lang="en-US" altLang="zh-TW" dirty="0"/>
              <a:t>Note data types in each function parameter</a:t>
            </a:r>
            <a:endParaRPr kumimoji="1" lang="zh-TW" altLang="en-US" dirty="0"/>
          </a:p>
        </p:txBody>
      </p:sp>
      <p:graphicFrame>
        <p:nvGraphicFramePr>
          <p:cNvPr id="6" name="Shape 98">
            <a:extLst>
              <a:ext uri="{FF2B5EF4-FFF2-40B4-BE49-F238E27FC236}">
                <a16:creationId xmlns="" xmlns:a16="http://schemas.microsoft.com/office/drawing/2014/main" id="{427469B2-B3DE-7B42-A71B-C0B26A772457}"/>
              </a:ext>
            </a:extLst>
          </p:cNvPr>
          <p:cNvGraphicFramePr/>
          <p:nvPr>
            <p:extLst>
              <p:ext uri="{D42A27DB-BD31-4B8C-83A1-F6EECF244321}">
                <p14:modId xmlns:p14="http://schemas.microsoft.com/office/powerpoint/2010/main" val="2716909269"/>
              </p:ext>
            </p:extLst>
          </p:nvPr>
        </p:nvGraphicFramePr>
        <p:xfrm>
          <a:off x="881590" y="3364244"/>
          <a:ext cx="7001331" cy="1121700"/>
        </p:xfrm>
        <a:graphic>
          <a:graphicData uri="http://schemas.openxmlformats.org/drawingml/2006/table">
            <a:tbl>
              <a:tblPr firstRow="1" bandRow="1">
                <a:noFill/>
              </a:tblPr>
              <a:tblGrid>
                <a:gridCol w="1645736">
                  <a:extLst>
                    <a:ext uri="{9D8B030D-6E8A-4147-A177-3AD203B41FA5}">
                      <a16:colId xmlns="" xmlns:a16="http://schemas.microsoft.com/office/drawing/2014/main" val="20000"/>
                    </a:ext>
                  </a:extLst>
                </a:gridCol>
                <a:gridCol w="5355595">
                  <a:extLst>
                    <a:ext uri="{9D8B030D-6E8A-4147-A177-3AD203B41FA5}">
                      <a16:colId xmlns="" xmlns:a16="http://schemas.microsoft.com/office/drawing/2014/main" val="20001"/>
                    </a:ext>
                  </a:extLst>
                </a:gridCol>
              </a:tblGrid>
              <a:tr h="280425">
                <a:tc>
                  <a:txBody>
                    <a:bodyPr/>
                    <a:lstStyle/>
                    <a:p>
                      <a:pPr marL="86360" marR="0" lvl="0" indent="-10160" algn="l" rtl="0">
                        <a:lnSpc>
                          <a:spcPct val="100000"/>
                        </a:lnSpc>
                        <a:spcBef>
                          <a:spcPts val="0"/>
                        </a:spcBef>
                        <a:buSzPct val="25000"/>
                        <a:buNone/>
                      </a:pPr>
                      <a:r>
                        <a:rPr lang="en-US" sz="1800" b="1" dirty="0">
                          <a:solidFill>
                            <a:srgbClr val="FFFFFF"/>
                          </a:solidFill>
                          <a:latin typeface="Calibri"/>
                          <a:ea typeface="Calibri"/>
                          <a:cs typeface="Calibri"/>
                          <a:sym typeface="Calibri"/>
                        </a:rPr>
                        <a:t>Function</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F81BC"/>
                    </a:solidFill>
                  </a:tcPr>
                </a:tc>
                <a:tc>
                  <a:txBody>
                    <a:bodyPr/>
                    <a:lstStyle/>
                    <a:p>
                      <a:pPr marL="0" marR="0" lvl="0" indent="0" algn="ctr" rtl="0">
                        <a:lnSpc>
                          <a:spcPct val="100000"/>
                        </a:lnSpc>
                        <a:spcBef>
                          <a:spcPts val="0"/>
                        </a:spcBef>
                        <a:buSzPct val="25000"/>
                        <a:buNone/>
                      </a:pPr>
                      <a:r>
                        <a:rPr lang="en-US" sz="1800" b="1">
                          <a:solidFill>
                            <a:srgbClr val="FFFFFF"/>
                          </a:solidFill>
                          <a:latin typeface="Calibri"/>
                          <a:ea typeface="Calibri"/>
                          <a:cs typeface="Calibri"/>
                          <a:sym typeface="Calibri"/>
                        </a:rPr>
                        <a:t>Action</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F81BC"/>
                    </a:solidFill>
                  </a:tcPr>
                </a:tc>
                <a:extLst>
                  <a:ext uri="{0D108BD9-81ED-4DB2-BD59-A6C34878D82A}">
                    <a16:rowId xmlns="" xmlns:a16="http://schemas.microsoft.com/office/drawing/2014/main" val="10000"/>
                  </a:ext>
                </a:extLst>
              </a:tr>
              <a:tr h="280425">
                <a:tc>
                  <a:txBody>
                    <a:bodyPr/>
                    <a:lstStyle/>
                    <a:p>
                      <a:pPr marL="62230" marR="0" lvl="0" indent="-11430" algn="l" rtl="0">
                        <a:lnSpc>
                          <a:spcPct val="100000"/>
                        </a:lnSpc>
                        <a:spcBef>
                          <a:spcPts val="0"/>
                        </a:spcBef>
                        <a:buSzPct val="25000"/>
                        <a:buNone/>
                      </a:pPr>
                      <a:r>
                        <a:rPr lang="en-US" sz="1800" dirty="0">
                          <a:latin typeface="Calibri"/>
                          <a:ea typeface="Calibri"/>
                          <a:cs typeface="Calibri"/>
                          <a:sym typeface="Calibri"/>
                        </a:rPr>
                        <a:t>wait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waits for the number of seconds specified (float)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80425">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wait_ms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dirty="0">
                          <a:latin typeface="Calibri"/>
                          <a:ea typeface="Calibri"/>
                          <a:cs typeface="Calibri"/>
                          <a:sym typeface="Calibri"/>
                        </a:rPr>
                        <a:t>waits for the number of milliseconds specified (</a:t>
                      </a:r>
                      <a:r>
                        <a:rPr lang="en-US" sz="1800" dirty="0" err="1">
                          <a:latin typeface="Calibri"/>
                          <a:ea typeface="Calibri"/>
                          <a:cs typeface="Calibri"/>
                          <a:sym typeface="Calibri"/>
                        </a:rPr>
                        <a:t>int</a:t>
                      </a:r>
                      <a:r>
                        <a:rPr lang="en-US" sz="1800" dirty="0">
                          <a:latin typeface="Calibri"/>
                          <a:ea typeface="Calibri"/>
                          <a:cs typeface="Calibri"/>
                          <a:sym typeface="Calibri"/>
                        </a:rPr>
                        <a: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80425">
                <a:tc>
                  <a:txBody>
                    <a:bodyPr/>
                    <a:lstStyle/>
                    <a:p>
                      <a:pPr marL="62230" marR="0" lvl="0" indent="-11430" algn="l" rtl="0">
                        <a:lnSpc>
                          <a:spcPct val="100000"/>
                        </a:lnSpc>
                        <a:spcBef>
                          <a:spcPts val="0"/>
                        </a:spcBef>
                        <a:buSzPct val="25000"/>
                        <a:buNone/>
                      </a:pPr>
                      <a:r>
                        <a:rPr lang="en-US" sz="1800">
                          <a:latin typeface="Calibri"/>
                          <a:ea typeface="Calibri"/>
                          <a:cs typeface="Calibri"/>
                          <a:sym typeface="Calibri"/>
                        </a:rPr>
                        <a:t>wait_us</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2230" marR="0" lvl="0" indent="-11430" algn="l" rtl="0">
                        <a:lnSpc>
                          <a:spcPct val="100000"/>
                        </a:lnSpc>
                        <a:spcBef>
                          <a:spcPts val="0"/>
                        </a:spcBef>
                        <a:buSzPct val="25000"/>
                        <a:buNone/>
                      </a:pPr>
                      <a:r>
                        <a:rPr lang="en-US" sz="1800" dirty="0">
                          <a:latin typeface="Calibri"/>
                          <a:ea typeface="Calibri"/>
                          <a:cs typeface="Calibri"/>
                          <a:sym typeface="Calibri"/>
                        </a:rPr>
                        <a:t>waits for the number of microseconds specified (</a:t>
                      </a:r>
                      <a:r>
                        <a:rPr lang="en-US" sz="1800" dirty="0" err="1">
                          <a:latin typeface="Calibri"/>
                          <a:ea typeface="Calibri"/>
                          <a:cs typeface="Calibri"/>
                          <a:sym typeface="Calibri"/>
                        </a:rPr>
                        <a:t>int</a:t>
                      </a:r>
                      <a:r>
                        <a:rPr lang="en-US" sz="1800" dirty="0">
                          <a:latin typeface="Calibri"/>
                          <a:ea typeface="Calibri"/>
                          <a:cs typeface="Calibri"/>
                          <a:sym typeface="Calibri"/>
                        </a:rPr>
                        <a:t>)</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7" name="投影片編號版面配置區 6">
            <a:extLst>
              <a:ext uri="{FF2B5EF4-FFF2-40B4-BE49-F238E27FC236}">
                <a16:creationId xmlns="" xmlns:a16="http://schemas.microsoft.com/office/drawing/2014/main" id="{2B4283D8-1EB7-1048-A5BC-8C9DA79A96E2}"/>
              </a:ext>
            </a:extLst>
          </p:cNvPr>
          <p:cNvSpPr>
            <a:spLocks noGrp="1"/>
          </p:cNvSpPr>
          <p:nvPr>
            <p:ph type="sldNum" sz="quarter" idx="12"/>
          </p:nvPr>
        </p:nvSpPr>
        <p:spPr/>
        <p:txBody>
          <a:bodyPr/>
          <a:lstStyle/>
          <a:p>
            <a:fld id="{B6E0B0A6-70CB-4CB1-BAEB-8949881E3F44}" type="slidenum">
              <a:rPr lang="en-US" altLang="zh-TW" smtClean="0"/>
              <a:pPr/>
              <a:t>4</a:t>
            </a:fld>
            <a:endParaRPr lang="en-US" altLang="zh-TW"/>
          </a:p>
        </p:txBody>
      </p:sp>
    </p:spTree>
    <p:extLst>
      <p:ext uri="{BB962C8B-B14F-4D97-AF65-F5344CB8AC3E}">
        <p14:creationId xmlns:p14="http://schemas.microsoft.com/office/powerpoint/2010/main" val="1901982352"/>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p:nvPr/>
        </p:nvSpPr>
        <p:spPr>
          <a:xfrm>
            <a:off x="420117" y="862642"/>
            <a:ext cx="8317786" cy="4278701"/>
          </a:xfrm>
          <a:prstGeom prst="rect">
            <a:avLst/>
          </a:prstGeom>
          <a:noFill/>
          <a:ln>
            <a:noFill/>
          </a:ln>
        </p:spPr>
        <p:txBody>
          <a:bodyPr lIns="0" tIns="0" rIns="0" bIns="0" anchor="t" anchorCtr="0">
            <a:noAutofit/>
          </a:bodyPr>
          <a:lstStyle/>
          <a:p>
            <a:endParaRPr lang="en-US" altLang="zh-TW" sz="1800" dirty="0">
              <a:effectLst/>
            </a:endParaRPr>
          </a:p>
        </p:txBody>
      </p:sp>
      <p:sp>
        <p:nvSpPr>
          <p:cNvPr id="67" name="Shape 67"/>
          <p:cNvSpPr txBox="1">
            <a:spLocks noGrp="1"/>
          </p:cNvSpPr>
          <p:nvPr>
            <p:ph type="title"/>
          </p:nvPr>
        </p:nvSpPr>
        <p:spPr/>
        <p:txBody>
          <a:bodyPr/>
          <a:lstStyle/>
          <a:p>
            <a:pPr lvl="0"/>
            <a:r>
              <a:rPr lang="en-US" dirty="0" smtClean="0"/>
              <a:t>Another p</a:t>
            </a:r>
            <a:r>
              <a:rPr lang="en-US" dirty="0" smtClean="0">
                <a:sym typeface="Arial"/>
              </a:rPr>
              <a:t>rogram</a:t>
            </a:r>
            <a:endParaRPr lang="en-US" dirty="0">
              <a:sym typeface="Arial"/>
            </a:endParaRPr>
          </a:p>
        </p:txBody>
      </p:sp>
      <p:sp>
        <p:nvSpPr>
          <p:cNvPr id="5" name="內容版面配置區 4">
            <a:extLst>
              <a:ext uri="{FF2B5EF4-FFF2-40B4-BE49-F238E27FC236}">
                <a16:creationId xmlns="" xmlns:a16="http://schemas.microsoft.com/office/drawing/2014/main" id="{36660881-BBE9-C34B-AAD9-688DEB335A86}"/>
              </a:ext>
            </a:extLst>
          </p:cNvPr>
          <p:cNvSpPr>
            <a:spLocks noGrp="1"/>
          </p:cNvSpPr>
          <p:nvPr>
            <p:ph idx="1"/>
          </p:nvPr>
        </p:nvSpPr>
        <p:spPr>
          <a:xfrm>
            <a:off x="457200" y="1428736"/>
            <a:ext cx="8229600" cy="5357826"/>
          </a:xfrm>
        </p:spPr>
        <p:txBody>
          <a:bodyPr>
            <a:normAutofit fontScale="40000" lnSpcReduction="20000"/>
          </a:bodyPr>
          <a:lstStyle/>
          <a:p>
            <a:pPr>
              <a:buNone/>
            </a:pPr>
            <a:r>
              <a:rPr lang="en-US" altLang="zh-TW" sz="3300" dirty="0" smtClean="0">
                <a:solidFill>
                  <a:srgbClr val="008000"/>
                </a:solidFill>
                <a:latin typeface="Consolas" panose="020B0609020204030204" pitchFamily="49" charset="0"/>
              </a:rPr>
              <a:t>/*Program Example 3.1: Demonstrates use of while loops. No external connection</a:t>
            </a:r>
          </a:p>
          <a:p>
            <a:pPr>
              <a:buNone/>
            </a:pPr>
            <a:r>
              <a:rPr lang="en-US" altLang="zh-TW" sz="3300" dirty="0" smtClean="0">
                <a:solidFill>
                  <a:srgbClr val="008000"/>
                </a:solidFill>
                <a:latin typeface="Consolas" panose="020B0609020204030204" pitchFamily="49" charset="0"/>
              </a:rPr>
              <a:t>required */</a:t>
            </a:r>
          </a:p>
          <a:p>
            <a:pPr>
              <a:buNone/>
            </a:pPr>
            <a:r>
              <a:rPr lang="en-US" altLang="zh-TW" sz="3300" dirty="0" smtClean="0">
                <a:solidFill>
                  <a:srgbClr val="008000"/>
                </a:solidFill>
                <a:latin typeface="Consolas" panose="020B0609020204030204" pitchFamily="49" charset="0"/>
              </a:rPr>
              <a:t>#include "</a:t>
            </a:r>
            <a:r>
              <a:rPr lang="en-US" altLang="zh-TW" sz="3300" dirty="0" err="1" smtClean="0">
                <a:solidFill>
                  <a:srgbClr val="008000"/>
                </a:solidFill>
                <a:latin typeface="Consolas" panose="020B0609020204030204" pitchFamily="49" charset="0"/>
              </a:rPr>
              <a:t>mbed.h</a:t>
            </a:r>
            <a:r>
              <a:rPr lang="en-US" altLang="zh-TW" sz="3300" dirty="0" smtClean="0">
                <a:solidFill>
                  <a:srgbClr val="008000"/>
                </a:solidFill>
                <a:latin typeface="Consolas" panose="020B0609020204030204" pitchFamily="49" charset="0"/>
              </a:rPr>
              <a:t>"</a:t>
            </a:r>
          </a:p>
          <a:p>
            <a:pPr>
              <a:buNone/>
            </a:pPr>
            <a:r>
              <a:rPr lang="en-US" altLang="zh-TW" sz="3300" dirty="0" err="1" smtClean="0">
                <a:solidFill>
                  <a:srgbClr val="008000"/>
                </a:solidFill>
                <a:latin typeface="Consolas" panose="020B0609020204030204" pitchFamily="49" charset="0"/>
              </a:rPr>
              <a:t>DigitalOut</a:t>
            </a:r>
            <a:r>
              <a:rPr lang="en-US" altLang="zh-TW" sz="3300" dirty="0" smtClean="0">
                <a:solidFill>
                  <a:srgbClr val="008000"/>
                </a:solidFill>
                <a:latin typeface="Consolas" panose="020B0609020204030204" pitchFamily="49" charset="0"/>
              </a:rPr>
              <a:t> </a:t>
            </a:r>
            <a:r>
              <a:rPr lang="en-US" altLang="zh-TW" sz="3300" dirty="0" err="1" smtClean="0">
                <a:solidFill>
                  <a:srgbClr val="008000"/>
                </a:solidFill>
                <a:latin typeface="Consolas" panose="020B0609020204030204" pitchFamily="49" charset="0"/>
              </a:rPr>
              <a:t>myled</a:t>
            </a:r>
            <a:r>
              <a:rPr lang="en-US" altLang="zh-TW" sz="3300" dirty="0" smtClean="0">
                <a:solidFill>
                  <a:srgbClr val="008000"/>
                </a:solidFill>
                <a:latin typeface="Consolas" panose="020B0609020204030204" pitchFamily="49" charset="0"/>
              </a:rPr>
              <a:t>(LED1);</a:t>
            </a:r>
          </a:p>
          <a:p>
            <a:pPr>
              <a:buNone/>
            </a:pPr>
            <a:r>
              <a:rPr lang="en-US" altLang="zh-TW" sz="3300" dirty="0" err="1" smtClean="0">
                <a:solidFill>
                  <a:srgbClr val="008000"/>
                </a:solidFill>
                <a:latin typeface="Consolas" panose="020B0609020204030204" pitchFamily="49" charset="0"/>
              </a:rPr>
              <a:t>DigitalOut</a:t>
            </a:r>
            <a:r>
              <a:rPr lang="en-US" altLang="zh-TW" sz="3300" dirty="0" smtClean="0">
                <a:solidFill>
                  <a:srgbClr val="008000"/>
                </a:solidFill>
                <a:latin typeface="Consolas" panose="020B0609020204030204" pitchFamily="49" charset="0"/>
              </a:rPr>
              <a:t> </a:t>
            </a:r>
            <a:r>
              <a:rPr lang="en-US" altLang="zh-TW" sz="3300" dirty="0" err="1" smtClean="0">
                <a:solidFill>
                  <a:srgbClr val="008000"/>
                </a:solidFill>
                <a:latin typeface="Consolas" panose="020B0609020204030204" pitchFamily="49" charset="0"/>
              </a:rPr>
              <a:t>yourled</a:t>
            </a:r>
            <a:r>
              <a:rPr lang="en-US" altLang="zh-TW" sz="3300" dirty="0" smtClean="0">
                <a:solidFill>
                  <a:srgbClr val="008000"/>
                </a:solidFill>
                <a:latin typeface="Consolas" panose="020B0609020204030204" pitchFamily="49" charset="0"/>
              </a:rPr>
              <a:t>(LED4);#</a:t>
            </a:r>
            <a:r>
              <a:rPr lang="en-US" altLang="zh-TW" sz="3300" dirty="0">
                <a:solidFill>
                  <a:srgbClr val="008000"/>
                </a:solidFill>
                <a:latin typeface="Consolas" panose="020B0609020204030204" pitchFamily="49" charset="0"/>
              </a:rPr>
              <a:t>include "</a:t>
            </a:r>
            <a:r>
              <a:rPr lang="en-US" altLang="zh-TW" sz="3300" dirty="0" err="1">
                <a:solidFill>
                  <a:srgbClr val="008000"/>
                </a:solidFill>
                <a:latin typeface="Consolas" panose="020B0609020204030204" pitchFamily="49" charset="0"/>
              </a:rPr>
              <a:t>mbed.h</a:t>
            </a:r>
            <a:r>
              <a:rPr lang="en-US" altLang="zh-TW" sz="3300" dirty="0">
                <a:solidFill>
                  <a:srgbClr val="008000"/>
                </a:solidFill>
                <a:latin typeface="Consolas" panose="020B0609020204030204" pitchFamily="49" charset="0"/>
              </a:rPr>
              <a:t>" </a:t>
            </a:r>
          </a:p>
          <a:p>
            <a:pPr marL="0" indent="0">
              <a:buNone/>
            </a:pPr>
            <a:endParaRPr lang="en-US" altLang="zh-TW" sz="3200" dirty="0" smtClean="0">
              <a:latin typeface="Consolas" panose="020B0609020204030204" pitchFamily="49" charset="0"/>
            </a:endParaRPr>
          </a:p>
          <a:p>
            <a:pPr marL="0" indent="0">
              <a:buNone/>
            </a:pPr>
            <a:r>
              <a:rPr lang="en-US" altLang="zh-TW" sz="3200" dirty="0" err="1" smtClean="0">
                <a:solidFill>
                  <a:srgbClr val="8000FF"/>
                </a:solidFill>
                <a:latin typeface="Consolas" panose="020B0609020204030204" pitchFamily="49" charset="0"/>
              </a:rPr>
              <a:t>int</a:t>
            </a:r>
            <a:r>
              <a:rPr lang="en-US" altLang="zh-TW" sz="3200" dirty="0" smtClean="0">
                <a:latin typeface="Consolas" panose="020B0609020204030204" pitchFamily="49" charset="0"/>
              </a:rPr>
              <a:t> main</a:t>
            </a:r>
            <a:r>
              <a:rPr lang="en-US" altLang="zh-TW" sz="3200" b="1" dirty="0" smtClean="0">
                <a:solidFill>
                  <a:srgbClr val="000080"/>
                </a:solidFill>
                <a:latin typeface="Consolas" panose="020B0609020204030204" pitchFamily="49" charset="0"/>
              </a:rPr>
              <a:t>(){</a:t>
            </a:r>
            <a:r>
              <a:rPr lang="en-US" altLang="zh-TW" sz="3200" dirty="0" smtClean="0">
                <a:latin typeface="Consolas" panose="020B0609020204030204" pitchFamily="49" charset="0"/>
              </a:rPr>
              <a:t> </a:t>
            </a:r>
          </a:p>
          <a:p>
            <a:pPr>
              <a:buNone/>
            </a:pPr>
            <a:r>
              <a:rPr lang="en-US" altLang="zh-TW" sz="3200" dirty="0" smtClean="0">
                <a:solidFill>
                  <a:srgbClr val="008000"/>
                </a:solidFill>
                <a:latin typeface="Consolas" panose="020B0609020204030204" pitchFamily="49" charset="0"/>
              </a:rPr>
              <a:t>	</a:t>
            </a:r>
            <a:r>
              <a:rPr lang="en-US" altLang="zh-TW" sz="3100" dirty="0" smtClean="0">
                <a:solidFill>
                  <a:srgbClr val="8000FF"/>
                </a:solidFill>
                <a:latin typeface="Consolas" panose="020B0609020204030204" pitchFamily="49" charset="0"/>
              </a:rPr>
              <a:t>char</a:t>
            </a:r>
            <a:r>
              <a:rPr lang="en-US" altLang="zh-TW" sz="3200" dirty="0" smtClean="0">
                <a:solidFill>
                  <a:srgbClr val="008000"/>
                </a:solidFill>
                <a:latin typeface="Consolas" panose="020B0609020204030204" pitchFamily="49" charset="0"/>
              </a:rPr>
              <a:t> </a:t>
            </a:r>
            <a:r>
              <a:rPr lang="en-US" altLang="zh-TW" sz="3200" dirty="0" err="1" smtClean="0">
                <a:solidFill>
                  <a:srgbClr val="008000"/>
                </a:solidFill>
                <a:latin typeface="Consolas" panose="020B0609020204030204" pitchFamily="49" charset="0"/>
              </a:rPr>
              <a:t>i</a:t>
            </a:r>
            <a:r>
              <a:rPr lang="en-US" altLang="zh-TW" sz="3200" dirty="0" smtClean="0">
                <a:solidFill>
                  <a:srgbClr val="008000"/>
                </a:solidFill>
                <a:latin typeface="Consolas" panose="020B0609020204030204" pitchFamily="49" charset="0"/>
              </a:rPr>
              <a:t>=0; //declare variable </a:t>
            </a:r>
            <a:r>
              <a:rPr lang="en-US" altLang="zh-TW" sz="3200" dirty="0" err="1" smtClean="0">
                <a:solidFill>
                  <a:srgbClr val="008000"/>
                </a:solidFill>
                <a:latin typeface="Consolas" panose="020B0609020204030204" pitchFamily="49" charset="0"/>
              </a:rPr>
              <a:t>i</a:t>
            </a:r>
            <a:r>
              <a:rPr lang="en-US" altLang="zh-TW" sz="3200" dirty="0" smtClean="0">
                <a:solidFill>
                  <a:srgbClr val="008000"/>
                </a:solidFill>
                <a:latin typeface="Consolas" panose="020B0609020204030204" pitchFamily="49" charset="0"/>
              </a:rPr>
              <a:t>, and set to 0</a:t>
            </a:r>
          </a:p>
          <a:p>
            <a:pPr>
              <a:buNone/>
            </a:pPr>
            <a:r>
              <a:rPr lang="en-US" altLang="zh-TW" sz="3200" dirty="0" smtClean="0">
                <a:solidFill>
                  <a:srgbClr val="008000"/>
                </a:solidFill>
                <a:latin typeface="Consolas" panose="020B0609020204030204" pitchFamily="49" charset="0"/>
              </a:rPr>
              <a:t>	</a:t>
            </a:r>
            <a:r>
              <a:rPr lang="en-US" altLang="zh-TW" sz="3200" b="1" dirty="0" smtClean="0">
                <a:solidFill>
                  <a:srgbClr val="0000FF"/>
                </a:solidFill>
                <a:latin typeface="Consolas" panose="020B0609020204030204" pitchFamily="49" charset="0"/>
              </a:rPr>
              <a:t> while</a:t>
            </a:r>
            <a:r>
              <a:rPr lang="en-US" altLang="zh-TW" sz="3200" b="1" dirty="0" smtClean="0">
                <a:solidFill>
                  <a:srgbClr val="000080"/>
                </a:solidFill>
                <a:latin typeface="Consolas" panose="020B0609020204030204" pitchFamily="49" charset="0"/>
              </a:rPr>
              <a:t>(</a:t>
            </a:r>
            <a:r>
              <a:rPr lang="en-US" altLang="zh-TW" sz="3200" dirty="0" smtClean="0">
                <a:solidFill>
                  <a:srgbClr val="FF0000"/>
                </a:solidFill>
                <a:latin typeface="Consolas" panose="020B0609020204030204" pitchFamily="49" charset="0"/>
              </a:rPr>
              <a:t>1</a:t>
            </a:r>
            <a:r>
              <a:rPr lang="en-US" altLang="zh-TW" sz="3200" b="1" dirty="0" smtClean="0">
                <a:solidFill>
                  <a:srgbClr val="000080"/>
                </a:solidFill>
                <a:latin typeface="Consolas" panose="020B0609020204030204" pitchFamily="49" charset="0"/>
              </a:rPr>
              <a:t>){</a:t>
            </a:r>
            <a:r>
              <a:rPr lang="en-US" altLang="zh-TW" sz="3200" dirty="0" smtClean="0">
                <a:latin typeface="Consolas" panose="020B0609020204030204" pitchFamily="49" charset="0"/>
              </a:rPr>
              <a:t> </a:t>
            </a:r>
            <a:r>
              <a:rPr lang="en-US" altLang="zh-TW" sz="3400" dirty="0" smtClean="0">
                <a:solidFill>
                  <a:srgbClr val="008000"/>
                </a:solidFill>
                <a:latin typeface="Consolas" panose="020B0609020204030204" pitchFamily="49" charset="0"/>
              </a:rPr>
              <a:t>//start endless loop</a:t>
            </a:r>
          </a:p>
          <a:p>
            <a:pPr>
              <a:buNone/>
            </a:pPr>
            <a:r>
              <a:rPr lang="en-US" altLang="zh-TW" sz="3400" dirty="0" smtClean="0">
                <a:solidFill>
                  <a:srgbClr val="008000"/>
                </a:solidFill>
                <a:latin typeface="Consolas" panose="020B0609020204030204" pitchFamily="49" charset="0"/>
              </a:rPr>
              <a:t>	    </a:t>
            </a:r>
            <a:r>
              <a:rPr lang="en-US" altLang="zh-TW" sz="3400" dirty="0" smtClean="0">
                <a:solidFill>
                  <a:srgbClr val="0000CC"/>
                </a:solidFill>
                <a:latin typeface="Consolas" panose="020B0609020204030204" pitchFamily="49" charset="0"/>
              </a:rPr>
              <a:t>while(</a:t>
            </a:r>
            <a:r>
              <a:rPr lang="en-US" altLang="zh-TW" sz="3400" dirty="0" err="1" smtClean="0">
                <a:solidFill>
                  <a:srgbClr val="008000"/>
                </a:solidFill>
                <a:latin typeface="Consolas" panose="020B0609020204030204" pitchFamily="49" charset="0"/>
              </a:rPr>
              <a:t>i</a:t>
            </a:r>
            <a:r>
              <a:rPr lang="en-US" altLang="zh-TW" sz="3400" dirty="0" smtClean="0">
                <a:solidFill>
                  <a:srgbClr val="008000"/>
                </a:solidFill>
                <a:latin typeface="Consolas" panose="020B0609020204030204" pitchFamily="49" charset="0"/>
              </a:rPr>
              <a:t>&lt;</a:t>
            </a:r>
            <a:r>
              <a:rPr lang="en-US" altLang="zh-TW" sz="3400" dirty="0" smtClean="0">
                <a:solidFill>
                  <a:srgbClr val="FF0000"/>
                </a:solidFill>
                <a:latin typeface="Consolas" panose="020B0609020204030204" pitchFamily="49" charset="0"/>
              </a:rPr>
              <a:t>10</a:t>
            </a:r>
            <a:r>
              <a:rPr lang="en-US" altLang="zh-TW" sz="3400" dirty="0" smtClean="0">
                <a:solidFill>
                  <a:srgbClr val="0000CC"/>
                </a:solidFill>
                <a:latin typeface="Consolas" panose="020B0609020204030204" pitchFamily="49" charset="0"/>
              </a:rPr>
              <a:t>) {</a:t>
            </a:r>
            <a:r>
              <a:rPr lang="en-US" altLang="zh-TW" sz="3400" dirty="0" smtClean="0">
                <a:solidFill>
                  <a:srgbClr val="008000"/>
                </a:solidFill>
                <a:latin typeface="Consolas" panose="020B0609020204030204" pitchFamily="49" charset="0"/>
              </a:rPr>
              <a:t> //start first conditional while loop</a:t>
            </a:r>
          </a:p>
          <a:p>
            <a:pPr>
              <a:buNone/>
            </a:pPr>
            <a:r>
              <a:rPr lang="en-US" altLang="zh-TW" sz="3400" dirty="0" smtClean="0">
                <a:solidFill>
                  <a:srgbClr val="008000"/>
                </a:solidFill>
                <a:latin typeface="Consolas" panose="020B0609020204030204" pitchFamily="49" charset="0"/>
              </a:rPr>
              <a:t>		</a:t>
            </a:r>
            <a:r>
              <a:rPr lang="en-US" altLang="zh-TW" sz="3400" dirty="0" err="1" smtClean="0">
                <a:latin typeface="Consolas" panose="020B0609020204030204" pitchFamily="49" charset="0"/>
              </a:rPr>
              <a:t>myled</a:t>
            </a:r>
            <a:r>
              <a:rPr lang="en-US" altLang="zh-TW" sz="3400" dirty="0" smtClean="0">
                <a:solidFill>
                  <a:srgbClr val="008000"/>
                </a:solidFill>
                <a:latin typeface="Consolas" panose="020B0609020204030204" pitchFamily="49" charset="0"/>
              </a:rPr>
              <a:t> = </a:t>
            </a:r>
            <a:r>
              <a:rPr lang="en-US" altLang="zh-TW" sz="3400" dirty="0" smtClean="0">
                <a:solidFill>
                  <a:srgbClr val="FF0000"/>
                </a:solidFill>
                <a:latin typeface="Consolas" panose="020B0609020204030204" pitchFamily="49" charset="0"/>
              </a:rPr>
              <a:t>1</a:t>
            </a:r>
            <a:r>
              <a:rPr lang="en-US" altLang="zh-TW" sz="3400" dirty="0" smtClean="0">
                <a:solidFill>
                  <a:srgbClr val="0000CC"/>
                </a:solidFill>
                <a:latin typeface="Consolas" panose="020B0609020204030204" pitchFamily="49" charset="0"/>
              </a:rPr>
              <a:t>;</a:t>
            </a:r>
          </a:p>
          <a:p>
            <a:pPr>
              <a:buNone/>
            </a:pPr>
            <a:r>
              <a:rPr lang="en-US" altLang="zh-TW" sz="3400" dirty="0" smtClean="0">
                <a:solidFill>
                  <a:srgbClr val="008000"/>
                </a:solidFill>
                <a:latin typeface="Consolas" panose="020B0609020204030204" pitchFamily="49" charset="0"/>
              </a:rPr>
              <a:t>		</a:t>
            </a:r>
            <a:r>
              <a:rPr lang="en-US" altLang="zh-TW" sz="3400" dirty="0" smtClean="0">
                <a:latin typeface="Consolas" panose="020B0609020204030204" pitchFamily="49" charset="0"/>
              </a:rPr>
              <a:t>wait</a:t>
            </a:r>
            <a:r>
              <a:rPr lang="en-US" altLang="zh-TW" sz="3400" dirty="0" smtClean="0">
                <a:solidFill>
                  <a:srgbClr val="0000CC"/>
                </a:solidFill>
                <a:latin typeface="Consolas" panose="020B0609020204030204" pitchFamily="49" charset="0"/>
              </a:rPr>
              <a:t>(</a:t>
            </a:r>
            <a:r>
              <a:rPr lang="en-US" altLang="zh-TW" sz="3400" dirty="0" smtClean="0">
                <a:solidFill>
                  <a:srgbClr val="FF0000"/>
                </a:solidFill>
                <a:latin typeface="Consolas" panose="020B0609020204030204" pitchFamily="49" charset="0"/>
              </a:rPr>
              <a:t>0.2</a:t>
            </a:r>
            <a:r>
              <a:rPr lang="en-US" altLang="zh-TW" sz="3400" dirty="0" smtClean="0">
                <a:solidFill>
                  <a:srgbClr val="0000CC"/>
                </a:solidFill>
                <a:latin typeface="Consolas" panose="020B0609020204030204" pitchFamily="49" charset="0"/>
              </a:rPr>
              <a:t>);</a:t>
            </a:r>
          </a:p>
          <a:p>
            <a:pPr>
              <a:buNone/>
            </a:pPr>
            <a:r>
              <a:rPr lang="en-US" altLang="zh-TW" sz="3400" dirty="0" smtClean="0">
                <a:solidFill>
                  <a:srgbClr val="008000"/>
                </a:solidFill>
                <a:latin typeface="Consolas" panose="020B0609020204030204" pitchFamily="49" charset="0"/>
              </a:rPr>
              <a:t>		</a:t>
            </a:r>
            <a:r>
              <a:rPr lang="en-US" altLang="zh-TW" sz="3400" dirty="0" err="1" smtClean="0">
                <a:latin typeface="Consolas" panose="020B0609020204030204" pitchFamily="49" charset="0"/>
              </a:rPr>
              <a:t>myled</a:t>
            </a:r>
            <a:r>
              <a:rPr lang="en-US" altLang="zh-TW" sz="3400" dirty="0" smtClean="0">
                <a:solidFill>
                  <a:srgbClr val="008000"/>
                </a:solidFill>
                <a:latin typeface="Consolas" panose="020B0609020204030204" pitchFamily="49" charset="0"/>
              </a:rPr>
              <a:t> = </a:t>
            </a:r>
            <a:r>
              <a:rPr lang="en-US" altLang="zh-TW" sz="3400" dirty="0" smtClean="0">
                <a:solidFill>
                  <a:srgbClr val="FF0000"/>
                </a:solidFill>
                <a:latin typeface="Consolas" panose="020B0609020204030204" pitchFamily="49" charset="0"/>
              </a:rPr>
              <a:t>0</a:t>
            </a:r>
            <a:r>
              <a:rPr lang="en-US" altLang="zh-TW" sz="3400" dirty="0" smtClean="0">
                <a:solidFill>
                  <a:srgbClr val="0000CC"/>
                </a:solidFill>
                <a:latin typeface="Consolas" panose="020B0609020204030204" pitchFamily="49" charset="0"/>
              </a:rPr>
              <a:t>;</a:t>
            </a:r>
          </a:p>
          <a:p>
            <a:pPr>
              <a:buNone/>
            </a:pPr>
            <a:r>
              <a:rPr lang="en-US" altLang="zh-TW" sz="3400" dirty="0" smtClean="0">
                <a:solidFill>
                  <a:srgbClr val="008000"/>
                </a:solidFill>
                <a:latin typeface="Consolas" panose="020B0609020204030204" pitchFamily="49" charset="0"/>
              </a:rPr>
              <a:t>		</a:t>
            </a:r>
            <a:r>
              <a:rPr lang="en-US" altLang="zh-TW" sz="3400" dirty="0" smtClean="0">
                <a:latin typeface="Consolas" panose="020B0609020204030204" pitchFamily="49" charset="0"/>
              </a:rPr>
              <a:t>wait</a:t>
            </a:r>
            <a:r>
              <a:rPr lang="en-US" altLang="zh-TW" sz="3400" dirty="0" smtClean="0">
                <a:solidFill>
                  <a:srgbClr val="0000CC"/>
                </a:solidFill>
                <a:latin typeface="Consolas" panose="020B0609020204030204" pitchFamily="49" charset="0"/>
              </a:rPr>
              <a:t>(</a:t>
            </a:r>
            <a:r>
              <a:rPr lang="en-US" altLang="zh-TW" sz="3400" dirty="0" smtClean="0">
                <a:solidFill>
                  <a:srgbClr val="FF0000"/>
                </a:solidFill>
                <a:latin typeface="Consolas" panose="020B0609020204030204" pitchFamily="49" charset="0"/>
              </a:rPr>
              <a:t>0.2</a:t>
            </a:r>
            <a:r>
              <a:rPr lang="en-US" altLang="zh-TW" sz="3400" dirty="0" smtClean="0">
                <a:solidFill>
                  <a:srgbClr val="0000CC"/>
                </a:solidFill>
                <a:latin typeface="Consolas" panose="020B0609020204030204" pitchFamily="49" charset="0"/>
              </a:rPr>
              <a:t>);</a:t>
            </a:r>
          </a:p>
          <a:p>
            <a:pPr>
              <a:buNone/>
            </a:pPr>
            <a:r>
              <a:rPr lang="en-US" altLang="zh-TW" sz="3400" dirty="0" smtClean="0">
                <a:solidFill>
                  <a:srgbClr val="008000"/>
                </a:solidFill>
                <a:latin typeface="Consolas" panose="020B0609020204030204" pitchFamily="49" charset="0"/>
              </a:rPr>
              <a:t>		</a:t>
            </a:r>
            <a:r>
              <a:rPr lang="en-US" altLang="zh-TW" sz="3400" dirty="0" err="1" smtClean="0">
                <a:solidFill>
                  <a:srgbClr val="008000"/>
                </a:solidFill>
                <a:latin typeface="Consolas" panose="020B0609020204030204" pitchFamily="49" charset="0"/>
              </a:rPr>
              <a:t>i</a:t>
            </a:r>
            <a:r>
              <a:rPr lang="en-US" altLang="zh-TW" sz="3400" dirty="0" smtClean="0">
                <a:solidFill>
                  <a:srgbClr val="008000"/>
                </a:solidFill>
                <a:latin typeface="Consolas" panose="020B0609020204030204" pitchFamily="49" charset="0"/>
              </a:rPr>
              <a:t> = i+</a:t>
            </a:r>
            <a:r>
              <a:rPr lang="en-US" altLang="zh-TW" sz="3400" dirty="0" smtClean="0">
                <a:solidFill>
                  <a:srgbClr val="FF0000"/>
                </a:solidFill>
                <a:latin typeface="Consolas" panose="020B0609020204030204" pitchFamily="49" charset="0"/>
              </a:rPr>
              <a:t>1</a:t>
            </a:r>
            <a:r>
              <a:rPr lang="en-US" altLang="zh-TW" sz="3400" dirty="0" smtClean="0">
                <a:solidFill>
                  <a:srgbClr val="0000CC"/>
                </a:solidFill>
                <a:latin typeface="Consolas" panose="020B0609020204030204" pitchFamily="49" charset="0"/>
              </a:rPr>
              <a:t>;</a:t>
            </a:r>
            <a:r>
              <a:rPr lang="en-US" altLang="zh-TW" sz="3400" dirty="0" smtClean="0">
                <a:solidFill>
                  <a:srgbClr val="008000"/>
                </a:solidFill>
                <a:latin typeface="Consolas" panose="020B0609020204030204" pitchFamily="49" charset="0"/>
              </a:rPr>
              <a:t> //increment </a:t>
            </a:r>
            <a:r>
              <a:rPr lang="en-US" altLang="zh-TW" sz="3400" dirty="0" err="1" smtClean="0">
                <a:solidFill>
                  <a:srgbClr val="008000"/>
                </a:solidFill>
                <a:latin typeface="Consolas" panose="020B0609020204030204" pitchFamily="49" charset="0"/>
              </a:rPr>
              <a:t>i</a:t>
            </a:r>
            <a:endParaRPr lang="en-US" altLang="zh-TW" sz="3400" dirty="0" smtClean="0">
              <a:solidFill>
                <a:srgbClr val="008000"/>
              </a:solidFill>
              <a:latin typeface="Consolas" panose="020B0609020204030204" pitchFamily="49" charset="0"/>
            </a:endParaRPr>
          </a:p>
          <a:p>
            <a:pPr>
              <a:buNone/>
            </a:pPr>
            <a:r>
              <a:rPr lang="en-US" altLang="zh-TW" sz="3400" dirty="0" smtClean="0">
                <a:solidFill>
                  <a:srgbClr val="008000"/>
                </a:solidFill>
                <a:latin typeface="Consolas" panose="020B0609020204030204" pitchFamily="49" charset="0"/>
              </a:rPr>
              <a:t>	    } //end of first conditional while loop</a:t>
            </a:r>
          </a:p>
          <a:p>
            <a:pPr>
              <a:buNone/>
            </a:pPr>
            <a:r>
              <a:rPr lang="en-US" altLang="zh-TW" sz="3400" dirty="0" smtClean="0">
                <a:solidFill>
                  <a:srgbClr val="008000"/>
                </a:solidFill>
                <a:latin typeface="Consolas" panose="020B0609020204030204" pitchFamily="49" charset="0"/>
              </a:rPr>
              <a:t>	    </a:t>
            </a:r>
            <a:r>
              <a:rPr lang="en-US" altLang="zh-TW" sz="3200" b="1" dirty="0" smtClean="0">
                <a:solidFill>
                  <a:srgbClr val="0000FF"/>
                </a:solidFill>
                <a:latin typeface="Consolas" panose="020B0609020204030204" pitchFamily="49" charset="0"/>
              </a:rPr>
              <a:t>while(</a:t>
            </a:r>
            <a:r>
              <a:rPr lang="en-US" altLang="zh-TW" sz="3400" dirty="0" err="1" smtClean="0">
                <a:solidFill>
                  <a:srgbClr val="008000"/>
                </a:solidFill>
                <a:latin typeface="Consolas" panose="020B0609020204030204" pitchFamily="49" charset="0"/>
              </a:rPr>
              <a:t>i</a:t>
            </a:r>
            <a:r>
              <a:rPr lang="en-US" altLang="zh-TW" sz="3400" dirty="0" smtClean="0">
                <a:solidFill>
                  <a:srgbClr val="008000"/>
                </a:solidFill>
                <a:latin typeface="Consolas" panose="020B0609020204030204" pitchFamily="49" charset="0"/>
              </a:rPr>
              <a:t>&gt;</a:t>
            </a:r>
            <a:r>
              <a:rPr lang="en-US" altLang="zh-TW" sz="3400" dirty="0" smtClean="0">
                <a:solidFill>
                  <a:srgbClr val="FF0000"/>
                </a:solidFill>
                <a:latin typeface="Consolas" panose="020B0609020204030204" pitchFamily="49" charset="0"/>
              </a:rPr>
              <a:t>0</a:t>
            </a:r>
            <a:r>
              <a:rPr lang="en-US" altLang="zh-TW" sz="3400" dirty="0" smtClean="0">
                <a:solidFill>
                  <a:srgbClr val="0000CC"/>
                </a:solidFill>
                <a:latin typeface="Consolas" panose="020B0609020204030204" pitchFamily="49" charset="0"/>
              </a:rPr>
              <a:t>) {</a:t>
            </a:r>
            <a:r>
              <a:rPr lang="en-US" altLang="zh-TW" sz="3400" dirty="0" smtClean="0">
                <a:solidFill>
                  <a:srgbClr val="008000"/>
                </a:solidFill>
                <a:latin typeface="Consolas" panose="020B0609020204030204" pitchFamily="49" charset="0"/>
              </a:rPr>
              <a:t> //start second conditional loop</a:t>
            </a:r>
          </a:p>
          <a:p>
            <a:pPr>
              <a:buNone/>
            </a:pPr>
            <a:r>
              <a:rPr lang="en-US" altLang="zh-TW" sz="3400" dirty="0" smtClean="0">
                <a:solidFill>
                  <a:srgbClr val="008000"/>
                </a:solidFill>
                <a:latin typeface="Consolas" panose="020B0609020204030204" pitchFamily="49" charset="0"/>
              </a:rPr>
              <a:t>	  	</a:t>
            </a:r>
            <a:r>
              <a:rPr lang="en-US" altLang="zh-TW" sz="3400" dirty="0" err="1" smtClean="0">
                <a:latin typeface="Consolas" panose="020B0609020204030204" pitchFamily="49" charset="0"/>
              </a:rPr>
              <a:t>yourled</a:t>
            </a:r>
            <a:r>
              <a:rPr lang="en-US" altLang="zh-TW" sz="3400" dirty="0" smtClean="0">
                <a:latin typeface="Consolas" panose="020B0609020204030204" pitchFamily="49" charset="0"/>
              </a:rPr>
              <a:t> = </a:t>
            </a:r>
            <a:r>
              <a:rPr lang="en-US" altLang="zh-TW" sz="3400" dirty="0" smtClean="0">
                <a:solidFill>
                  <a:srgbClr val="FF0000"/>
                </a:solidFill>
                <a:latin typeface="Consolas" panose="020B0609020204030204" pitchFamily="49" charset="0"/>
              </a:rPr>
              <a:t>1</a:t>
            </a:r>
            <a:r>
              <a:rPr lang="en-US" altLang="zh-TW" sz="3400" dirty="0" smtClean="0">
                <a:solidFill>
                  <a:srgbClr val="0000CC"/>
                </a:solidFill>
                <a:latin typeface="Consolas" panose="020B0609020204030204" pitchFamily="49" charset="0"/>
              </a:rPr>
              <a:t>;</a:t>
            </a:r>
          </a:p>
          <a:p>
            <a:pPr>
              <a:buNone/>
            </a:pPr>
            <a:r>
              <a:rPr lang="en-US" altLang="zh-TW" sz="3400" dirty="0" smtClean="0">
                <a:solidFill>
                  <a:srgbClr val="008000"/>
                </a:solidFill>
                <a:latin typeface="Consolas" panose="020B0609020204030204" pitchFamily="49" charset="0"/>
              </a:rPr>
              <a:t>	  	</a:t>
            </a:r>
            <a:r>
              <a:rPr lang="en-US" altLang="zh-TW" sz="3400" dirty="0" smtClean="0">
                <a:latin typeface="Consolas" panose="020B0609020204030204" pitchFamily="49" charset="0"/>
              </a:rPr>
              <a:t>wait</a:t>
            </a:r>
            <a:r>
              <a:rPr lang="en-US" altLang="zh-TW" sz="3400" dirty="0" smtClean="0">
                <a:solidFill>
                  <a:srgbClr val="0000CC"/>
                </a:solidFill>
                <a:latin typeface="Consolas" panose="020B0609020204030204" pitchFamily="49" charset="0"/>
              </a:rPr>
              <a:t>(</a:t>
            </a:r>
            <a:r>
              <a:rPr lang="en-US" altLang="zh-TW" sz="3400" dirty="0" smtClean="0">
                <a:solidFill>
                  <a:srgbClr val="FF0000"/>
                </a:solidFill>
                <a:latin typeface="Consolas" panose="020B0609020204030204" pitchFamily="49" charset="0"/>
              </a:rPr>
              <a:t>0.2</a:t>
            </a:r>
            <a:r>
              <a:rPr lang="en-US" altLang="zh-TW" sz="3400" dirty="0" smtClean="0">
                <a:solidFill>
                  <a:srgbClr val="0000CC"/>
                </a:solidFill>
                <a:latin typeface="Consolas" panose="020B0609020204030204" pitchFamily="49" charset="0"/>
              </a:rPr>
              <a:t>);</a:t>
            </a:r>
          </a:p>
          <a:p>
            <a:pPr>
              <a:buNone/>
            </a:pPr>
            <a:r>
              <a:rPr lang="en-US" altLang="zh-TW" sz="3400" dirty="0" smtClean="0">
                <a:solidFill>
                  <a:srgbClr val="008000"/>
                </a:solidFill>
                <a:latin typeface="Consolas" panose="020B0609020204030204" pitchFamily="49" charset="0"/>
              </a:rPr>
              <a:t>	  	</a:t>
            </a:r>
            <a:r>
              <a:rPr lang="en-US" altLang="zh-TW" sz="3400" dirty="0" err="1" smtClean="0">
                <a:latin typeface="Consolas" panose="020B0609020204030204" pitchFamily="49" charset="0"/>
              </a:rPr>
              <a:t>yourled</a:t>
            </a:r>
            <a:r>
              <a:rPr lang="en-US" altLang="zh-TW" sz="3400" dirty="0" smtClean="0">
                <a:solidFill>
                  <a:srgbClr val="008000"/>
                </a:solidFill>
                <a:latin typeface="Consolas" panose="020B0609020204030204" pitchFamily="49" charset="0"/>
              </a:rPr>
              <a:t> = </a:t>
            </a:r>
            <a:r>
              <a:rPr lang="en-US" altLang="zh-TW" sz="3400" dirty="0" smtClean="0">
                <a:solidFill>
                  <a:srgbClr val="FF0000"/>
                </a:solidFill>
                <a:latin typeface="Consolas" panose="020B0609020204030204" pitchFamily="49" charset="0"/>
              </a:rPr>
              <a:t>0</a:t>
            </a:r>
            <a:r>
              <a:rPr lang="en-US" altLang="zh-TW" sz="3400" dirty="0" smtClean="0">
                <a:solidFill>
                  <a:srgbClr val="0000CC"/>
                </a:solidFill>
                <a:latin typeface="Consolas" panose="020B0609020204030204" pitchFamily="49" charset="0"/>
              </a:rPr>
              <a:t>;</a:t>
            </a:r>
          </a:p>
          <a:p>
            <a:pPr>
              <a:buNone/>
            </a:pPr>
            <a:r>
              <a:rPr lang="en-US" altLang="zh-TW" sz="3400" dirty="0" smtClean="0">
                <a:solidFill>
                  <a:srgbClr val="008000"/>
                </a:solidFill>
                <a:latin typeface="Consolas" panose="020B0609020204030204" pitchFamily="49" charset="0"/>
              </a:rPr>
              <a:t>	  	</a:t>
            </a:r>
            <a:r>
              <a:rPr lang="en-US" altLang="zh-TW" sz="3400" dirty="0" smtClean="0">
                <a:latin typeface="Consolas" panose="020B0609020204030204" pitchFamily="49" charset="0"/>
              </a:rPr>
              <a:t>wait</a:t>
            </a:r>
            <a:r>
              <a:rPr lang="en-US" altLang="zh-TW" sz="3400" dirty="0" smtClean="0">
                <a:solidFill>
                  <a:srgbClr val="0000CC"/>
                </a:solidFill>
                <a:latin typeface="Consolas" panose="020B0609020204030204" pitchFamily="49" charset="0"/>
              </a:rPr>
              <a:t>(</a:t>
            </a:r>
            <a:r>
              <a:rPr lang="en-US" altLang="zh-TW" sz="3400" dirty="0" smtClean="0">
                <a:solidFill>
                  <a:srgbClr val="FF0000"/>
                </a:solidFill>
                <a:latin typeface="Consolas" panose="020B0609020204030204" pitchFamily="49" charset="0"/>
              </a:rPr>
              <a:t>0.2</a:t>
            </a:r>
            <a:r>
              <a:rPr lang="en-US" altLang="zh-TW" sz="3400" dirty="0" smtClean="0">
                <a:solidFill>
                  <a:srgbClr val="0000CC"/>
                </a:solidFill>
                <a:latin typeface="Consolas" panose="020B0609020204030204" pitchFamily="49" charset="0"/>
              </a:rPr>
              <a:t>);</a:t>
            </a:r>
          </a:p>
          <a:p>
            <a:pPr>
              <a:buNone/>
            </a:pPr>
            <a:r>
              <a:rPr lang="en-US" altLang="zh-TW" sz="3400" dirty="0" smtClean="0">
                <a:solidFill>
                  <a:srgbClr val="008000"/>
                </a:solidFill>
                <a:latin typeface="Consolas" panose="020B0609020204030204" pitchFamily="49" charset="0"/>
              </a:rPr>
              <a:t>	  	</a:t>
            </a:r>
            <a:r>
              <a:rPr lang="en-US" altLang="zh-TW" sz="3400" dirty="0" err="1" smtClean="0">
                <a:solidFill>
                  <a:srgbClr val="008000"/>
                </a:solidFill>
                <a:latin typeface="Consolas" panose="020B0609020204030204" pitchFamily="49" charset="0"/>
              </a:rPr>
              <a:t>i</a:t>
            </a:r>
            <a:r>
              <a:rPr lang="en-US" altLang="zh-TW" sz="3400" dirty="0" smtClean="0">
                <a:solidFill>
                  <a:srgbClr val="008000"/>
                </a:solidFill>
                <a:latin typeface="Consolas" panose="020B0609020204030204" pitchFamily="49" charset="0"/>
              </a:rPr>
              <a:t> = i-</a:t>
            </a:r>
            <a:r>
              <a:rPr lang="en-US" altLang="zh-TW" sz="3400" dirty="0" smtClean="0">
                <a:solidFill>
                  <a:srgbClr val="FF0000"/>
                </a:solidFill>
                <a:latin typeface="Consolas" panose="020B0609020204030204" pitchFamily="49" charset="0"/>
              </a:rPr>
              <a:t>1</a:t>
            </a:r>
            <a:r>
              <a:rPr lang="en-US" altLang="zh-TW" sz="3400" dirty="0" smtClean="0">
                <a:solidFill>
                  <a:srgbClr val="0000CC"/>
                </a:solidFill>
                <a:latin typeface="Consolas" panose="020B0609020204030204" pitchFamily="49" charset="0"/>
              </a:rPr>
              <a:t>;</a:t>
            </a:r>
          </a:p>
          <a:p>
            <a:pPr>
              <a:buNone/>
            </a:pPr>
            <a:r>
              <a:rPr lang="en-US" altLang="zh-TW" sz="3400" dirty="0" smtClean="0">
                <a:solidFill>
                  <a:srgbClr val="008000"/>
                </a:solidFill>
                <a:latin typeface="Consolas" panose="020B0609020204030204" pitchFamily="49" charset="0"/>
              </a:rPr>
              <a:t>	    </a:t>
            </a:r>
            <a:r>
              <a:rPr lang="en-US" altLang="zh-TW" sz="3400" dirty="0" smtClean="0">
                <a:solidFill>
                  <a:srgbClr val="0000CC"/>
                </a:solidFill>
                <a:latin typeface="Consolas" panose="020B0609020204030204" pitchFamily="49" charset="0"/>
              </a:rPr>
              <a:t>}</a:t>
            </a:r>
          </a:p>
          <a:p>
            <a:pPr>
              <a:buNone/>
            </a:pPr>
            <a:r>
              <a:rPr lang="en-US" altLang="zh-TW" sz="3400" dirty="0" smtClean="0">
                <a:solidFill>
                  <a:srgbClr val="008000"/>
                </a:solidFill>
                <a:latin typeface="Consolas" panose="020B0609020204030204" pitchFamily="49" charset="0"/>
              </a:rPr>
              <a:t>	</a:t>
            </a:r>
            <a:r>
              <a:rPr lang="en-US" altLang="zh-TW" sz="3400" dirty="0" smtClean="0">
                <a:solidFill>
                  <a:srgbClr val="0000CC"/>
                </a:solidFill>
                <a:latin typeface="Consolas" panose="020B0609020204030204" pitchFamily="49" charset="0"/>
              </a:rPr>
              <a:t>}</a:t>
            </a:r>
            <a:r>
              <a:rPr lang="en-US" altLang="zh-TW" sz="3400" dirty="0" smtClean="0">
                <a:solidFill>
                  <a:srgbClr val="008000"/>
                </a:solidFill>
                <a:latin typeface="Consolas" panose="020B0609020204030204" pitchFamily="49" charset="0"/>
              </a:rPr>
              <a:t> //end infinite loop block</a:t>
            </a:r>
          </a:p>
          <a:p>
            <a:pPr>
              <a:buNone/>
            </a:pPr>
            <a:r>
              <a:rPr lang="en-US" altLang="zh-TW" sz="3400" dirty="0" smtClean="0">
                <a:solidFill>
                  <a:srgbClr val="0000CC"/>
                </a:solidFill>
                <a:latin typeface="Consolas" panose="020B0609020204030204" pitchFamily="49" charset="0"/>
              </a:rPr>
              <a:t>}</a:t>
            </a:r>
            <a:r>
              <a:rPr lang="en-US" altLang="zh-TW" sz="3400" dirty="0" smtClean="0">
                <a:solidFill>
                  <a:srgbClr val="008000"/>
                </a:solidFill>
                <a:latin typeface="Consolas" panose="020B0609020204030204" pitchFamily="49" charset="0"/>
              </a:rPr>
              <a:t> //end of main</a:t>
            </a:r>
            <a:endParaRPr lang="en-US" altLang="zh-TW" sz="3400" dirty="0">
              <a:solidFill>
                <a:srgbClr val="008000"/>
              </a:solidFill>
              <a:latin typeface="Consolas" panose="020B0609020204030204" pitchFamily="49" charset="0"/>
            </a:endParaRPr>
          </a:p>
        </p:txBody>
      </p:sp>
      <p:sp>
        <p:nvSpPr>
          <p:cNvPr id="6" name="投影片編號版面配置區 5">
            <a:extLst>
              <a:ext uri="{FF2B5EF4-FFF2-40B4-BE49-F238E27FC236}">
                <a16:creationId xmlns="" xmlns:a16="http://schemas.microsoft.com/office/drawing/2014/main" id="{328E6AF8-2FE0-C043-AC7C-C7D8199D0491}"/>
              </a:ext>
            </a:extLst>
          </p:cNvPr>
          <p:cNvSpPr>
            <a:spLocks noGrp="1"/>
          </p:cNvSpPr>
          <p:nvPr>
            <p:ph type="sldNum" sz="quarter" idx="12"/>
          </p:nvPr>
        </p:nvSpPr>
        <p:spPr/>
        <p:txBody>
          <a:bodyPr/>
          <a:lstStyle/>
          <a:p>
            <a:fld id="{B6E0B0A6-70CB-4CB1-BAEB-8949881E3F44}" type="slidenum">
              <a:rPr lang="en-US" altLang="zh-TW" smtClean="0"/>
              <a:pPr/>
              <a:t>5</a:t>
            </a:fld>
            <a:endParaRPr lang="en-US" altLang="zh-TW"/>
          </a:p>
        </p:txBody>
      </p:sp>
    </p:spTree>
    <p:extLst>
      <p:ext uri="{BB962C8B-B14F-4D97-AF65-F5344CB8AC3E}">
        <p14:creationId xmlns:p14="http://schemas.microsoft.com/office/powerpoint/2010/main" val="2406244207"/>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75694D5-9B84-CD49-92D9-9CD230F17968}"/>
              </a:ext>
            </a:extLst>
          </p:cNvPr>
          <p:cNvSpPr>
            <a:spLocks noGrp="1"/>
          </p:cNvSpPr>
          <p:nvPr>
            <p:ph type="title"/>
          </p:nvPr>
        </p:nvSpPr>
        <p:spPr/>
        <p:txBody>
          <a:bodyPr/>
          <a:lstStyle/>
          <a:p>
            <a:r>
              <a:rPr kumimoji="1" lang="en-US" altLang="zh-TW" dirty="0"/>
              <a:t>Logic values and voltages</a:t>
            </a:r>
            <a:endParaRPr kumimoji="1" lang="zh-TW" altLang="en-US" dirty="0"/>
          </a:p>
        </p:txBody>
      </p:sp>
      <p:sp>
        <p:nvSpPr>
          <p:cNvPr id="3" name="內容版面配置區 2">
            <a:extLst>
              <a:ext uri="{FF2B5EF4-FFF2-40B4-BE49-F238E27FC236}">
                <a16:creationId xmlns="" xmlns:a16="http://schemas.microsoft.com/office/drawing/2014/main" id="{790E447B-14D2-7D4B-A202-4F9C897BCA29}"/>
              </a:ext>
            </a:extLst>
          </p:cNvPr>
          <p:cNvSpPr>
            <a:spLocks noGrp="1"/>
          </p:cNvSpPr>
          <p:nvPr>
            <p:ph idx="1"/>
          </p:nvPr>
        </p:nvSpPr>
        <p:spPr/>
        <p:txBody>
          <a:bodyPr/>
          <a:lstStyle/>
          <a:p>
            <a:r>
              <a:rPr lang="en-US" altLang="zh-TW" sz="3200" dirty="0">
                <a:solidFill>
                  <a:schemeClr val="dk1"/>
                </a:solidFill>
                <a:latin typeface="Calibri"/>
                <a:ea typeface="Calibri"/>
                <a:cs typeface="Calibri"/>
                <a:sym typeface="Calibri"/>
              </a:rPr>
              <a:t>Logic values are represented as </a:t>
            </a:r>
            <a:r>
              <a:rPr lang="en-US" altLang="zh-TW" sz="3200" dirty="0">
                <a:solidFill>
                  <a:srgbClr val="0000CC"/>
                </a:solidFill>
                <a:latin typeface="Calibri"/>
                <a:ea typeface="Calibri"/>
                <a:cs typeface="Calibri"/>
                <a:sym typeface="Calibri"/>
              </a:rPr>
              <a:t>electrical voltages</a:t>
            </a:r>
            <a:r>
              <a:rPr lang="en-US" altLang="zh-TW" sz="3200" dirty="0">
                <a:solidFill>
                  <a:schemeClr val="dk1"/>
                </a:solidFill>
                <a:latin typeface="Calibri"/>
                <a:ea typeface="Calibri"/>
                <a:cs typeface="Calibri"/>
                <a:sym typeface="Calibri"/>
              </a:rPr>
              <a:t>:</a:t>
            </a:r>
          </a:p>
          <a:p>
            <a:pPr lvl="1"/>
            <a:r>
              <a:rPr kumimoji="1" lang="en-US" altLang="zh-TW" dirty="0">
                <a:solidFill>
                  <a:schemeClr val="dk1"/>
                </a:solidFill>
                <a:latin typeface="Calibri"/>
                <a:cs typeface="Calibri"/>
                <a:sym typeface="Calibri"/>
              </a:rPr>
              <a:t>Logic </a:t>
            </a:r>
            <a:r>
              <a:rPr kumimoji="1" lang="en-US" altLang="zh-TW" dirty="0">
                <a:solidFill>
                  <a:srgbClr val="C00000"/>
                </a:solidFill>
                <a:latin typeface="Calibri"/>
                <a:cs typeface="Calibri"/>
                <a:sym typeface="Calibri"/>
              </a:rPr>
              <a:t>0</a:t>
            </a:r>
            <a:r>
              <a:rPr kumimoji="1" lang="en-US" altLang="zh-TW" dirty="0">
                <a:solidFill>
                  <a:schemeClr val="dk1"/>
                </a:solidFill>
                <a:latin typeface="Calibri"/>
                <a:cs typeface="Calibri"/>
                <a:sym typeface="Calibri"/>
              </a:rPr>
              <a:t> == </a:t>
            </a:r>
            <a:r>
              <a:rPr kumimoji="1" lang="en-US" altLang="zh-TW" dirty="0">
                <a:solidFill>
                  <a:srgbClr val="C00000"/>
                </a:solidFill>
                <a:latin typeface="Calibri"/>
                <a:cs typeface="Calibri"/>
                <a:sym typeface="Calibri"/>
              </a:rPr>
              <a:t>0 - 1.0V</a:t>
            </a:r>
          </a:p>
          <a:p>
            <a:pPr lvl="1"/>
            <a:r>
              <a:rPr lang="en-US" altLang="zh-TW" dirty="0">
                <a:solidFill>
                  <a:schemeClr val="dk1"/>
                </a:solidFill>
                <a:latin typeface="Calibri"/>
                <a:cs typeface="Calibri"/>
                <a:sym typeface="Calibri"/>
              </a:rPr>
              <a:t>Logic </a:t>
            </a:r>
            <a:r>
              <a:rPr lang="en-US" altLang="zh-TW" dirty="0">
                <a:solidFill>
                  <a:srgbClr val="C00000"/>
                </a:solidFill>
                <a:latin typeface="Calibri"/>
                <a:cs typeface="Calibri"/>
                <a:sym typeface="Calibri"/>
              </a:rPr>
              <a:t>1</a:t>
            </a:r>
            <a:r>
              <a:rPr lang="en-US" altLang="zh-TW" dirty="0">
                <a:solidFill>
                  <a:schemeClr val="dk1"/>
                </a:solidFill>
                <a:latin typeface="Calibri"/>
                <a:cs typeface="Calibri"/>
                <a:sym typeface="Calibri"/>
              </a:rPr>
              <a:t> == </a:t>
            </a:r>
            <a:r>
              <a:rPr lang="en-US" altLang="zh-TW" dirty="0">
                <a:solidFill>
                  <a:srgbClr val="C00000"/>
                </a:solidFill>
                <a:latin typeface="Calibri"/>
                <a:cs typeface="Calibri"/>
                <a:sym typeface="Calibri"/>
              </a:rPr>
              <a:t>2.3-3.3V</a:t>
            </a:r>
          </a:p>
          <a:p>
            <a:r>
              <a:rPr lang="en-US" altLang="zh-TW" dirty="0">
                <a:solidFill>
                  <a:schemeClr val="dk1"/>
                </a:solidFill>
                <a:latin typeface="Calibri"/>
                <a:cs typeface="Calibri"/>
                <a:sym typeface="Calibri"/>
              </a:rPr>
              <a:t>In this example, both logic 0 </a:t>
            </a:r>
            <a:br>
              <a:rPr lang="en-US" altLang="zh-TW" dirty="0">
                <a:solidFill>
                  <a:schemeClr val="dk1"/>
                </a:solidFill>
                <a:latin typeface="Calibri"/>
                <a:cs typeface="Calibri"/>
                <a:sym typeface="Calibri"/>
              </a:rPr>
            </a:br>
            <a:r>
              <a:rPr lang="en-US" altLang="zh-TW" dirty="0">
                <a:solidFill>
                  <a:schemeClr val="dk1"/>
                </a:solidFill>
                <a:latin typeface="Calibri"/>
                <a:cs typeface="Calibri"/>
                <a:sym typeface="Calibri"/>
              </a:rPr>
              <a:t>and </a:t>
            </a:r>
            <a:r>
              <a:rPr lang="en-US" altLang="zh-TW" dirty="0" smtClean="0">
                <a:solidFill>
                  <a:schemeClr val="dk1"/>
                </a:solidFill>
                <a:latin typeface="Calibri"/>
                <a:cs typeface="Calibri"/>
                <a:sym typeface="Calibri"/>
              </a:rPr>
              <a:t>1 </a:t>
            </a:r>
            <a:r>
              <a:rPr lang="en-US" altLang="zh-TW" dirty="0">
                <a:solidFill>
                  <a:schemeClr val="dk1"/>
                </a:solidFill>
                <a:latin typeface="Calibri"/>
                <a:cs typeface="Calibri"/>
                <a:sym typeface="Calibri"/>
              </a:rPr>
              <a:t>has a </a:t>
            </a:r>
            <a:r>
              <a:rPr lang="en-US" altLang="zh-TW" dirty="0">
                <a:solidFill>
                  <a:srgbClr val="0000CC"/>
                </a:solidFill>
                <a:latin typeface="Calibri"/>
                <a:cs typeface="Calibri"/>
                <a:sym typeface="Calibri"/>
              </a:rPr>
              <a:t>margin of 1V</a:t>
            </a:r>
            <a:r>
              <a:rPr lang="en-US" altLang="zh-TW" dirty="0">
                <a:solidFill>
                  <a:schemeClr val="dk1"/>
                </a:solidFill>
                <a:latin typeface="Calibri"/>
                <a:cs typeface="Calibri"/>
                <a:sym typeface="Calibri"/>
              </a:rPr>
              <a:t>.</a:t>
            </a:r>
          </a:p>
          <a:p>
            <a:pPr lvl="1"/>
            <a:r>
              <a:rPr lang="en-US" altLang="zh-TW" dirty="0">
                <a:solidFill>
                  <a:schemeClr val="dk1"/>
                </a:solidFill>
                <a:latin typeface="Calibri"/>
                <a:cs typeface="Calibri"/>
                <a:sym typeface="Calibri"/>
              </a:rPr>
              <a:t>To provide </a:t>
            </a:r>
            <a:r>
              <a:rPr lang="en-US" altLang="zh-TW" dirty="0">
                <a:solidFill>
                  <a:srgbClr val="C00000"/>
                </a:solidFill>
                <a:latin typeface="Calibri"/>
                <a:cs typeface="Calibri"/>
                <a:sym typeface="Calibri"/>
              </a:rPr>
              <a:t>noise margin </a:t>
            </a:r>
            <a:r>
              <a:rPr lang="en-US" altLang="zh-TW" dirty="0">
                <a:solidFill>
                  <a:schemeClr val="dk1"/>
                </a:solidFill>
                <a:latin typeface="Calibri"/>
                <a:cs typeface="Calibri"/>
                <a:sym typeface="Calibri"/>
              </a:rPr>
              <a:t>to </a:t>
            </a:r>
            <a:br>
              <a:rPr lang="en-US" altLang="zh-TW" dirty="0">
                <a:solidFill>
                  <a:schemeClr val="dk1"/>
                </a:solidFill>
                <a:latin typeface="Calibri"/>
                <a:cs typeface="Calibri"/>
                <a:sym typeface="Calibri"/>
              </a:rPr>
            </a:br>
            <a:r>
              <a:rPr lang="en-US" altLang="zh-TW" dirty="0">
                <a:solidFill>
                  <a:schemeClr val="dk1"/>
                </a:solidFill>
                <a:latin typeface="Calibri"/>
                <a:cs typeface="Calibri"/>
                <a:sym typeface="Calibri"/>
              </a:rPr>
              <a:t>tolerate variations and </a:t>
            </a:r>
            <a:br>
              <a:rPr lang="en-US" altLang="zh-TW" dirty="0">
                <a:solidFill>
                  <a:schemeClr val="dk1"/>
                </a:solidFill>
                <a:latin typeface="Calibri"/>
                <a:cs typeface="Calibri"/>
                <a:sym typeface="Calibri"/>
              </a:rPr>
            </a:br>
            <a:r>
              <a:rPr lang="en-US" altLang="zh-TW" dirty="0">
                <a:solidFill>
                  <a:schemeClr val="dk1"/>
                </a:solidFill>
                <a:latin typeface="Calibri"/>
                <a:cs typeface="Calibri"/>
                <a:sym typeface="Calibri"/>
              </a:rPr>
              <a:t>environment changes.</a:t>
            </a:r>
            <a:endParaRPr lang="zh-TW" altLang="en-US" dirty="0"/>
          </a:p>
          <a:p>
            <a:pPr lvl="1"/>
            <a:endParaRPr kumimoji="1" lang="zh-TW" altLang="en-US" dirty="0"/>
          </a:p>
        </p:txBody>
      </p:sp>
      <p:grpSp>
        <p:nvGrpSpPr>
          <p:cNvPr id="5" name="Shape 151">
            <a:extLst>
              <a:ext uri="{FF2B5EF4-FFF2-40B4-BE49-F238E27FC236}">
                <a16:creationId xmlns="" xmlns:a16="http://schemas.microsoft.com/office/drawing/2014/main" id="{27229745-9400-4A45-B066-813B6E248898}"/>
              </a:ext>
            </a:extLst>
          </p:cNvPr>
          <p:cNvGrpSpPr/>
          <p:nvPr/>
        </p:nvGrpSpPr>
        <p:grpSpPr>
          <a:xfrm>
            <a:off x="5623643" y="2213865"/>
            <a:ext cx="3510406" cy="3562937"/>
            <a:chOff x="2591573" y="2244152"/>
            <a:chExt cx="3510406" cy="3562937"/>
          </a:xfrm>
        </p:grpSpPr>
        <p:sp>
          <p:nvSpPr>
            <p:cNvPr id="6" name="Shape 152">
              <a:extLst>
                <a:ext uri="{FF2B5EF4-FFF2-40B4-BE49-F238E27FC236}">
                  <a16:creationId xmlns="" xmlns:a16="http://schemas.microsoft.com/office/drawing/2014/main" id="{B60BB7DF-5047-FB46-B405-267D67B70228}"/>
                </a:ext>
              </a:extLst>
            </p:cNvPr>
            <p:cNvSpPr/>
            <p:nvPr/>
          </p:nvSpPr>
          <p:spPr>
            <a:xfrm>
              <a:off x="2591573" y="2285380"/>
              <a:ext cx="3510406" cy="3521710"/>
            </a:xfrm>
            <a:prstGeom prst="rect">
              <a:avLst/>
            </a:prstGeom>
            <a:blipFill rotWithShape="1">
              <a:blip r:embed="rId2">
                <a:alphaModFix/>
              </a:blip>
              <a:stretch>
                <a:fillRect/>
              </a:stretch>
            </a:blip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 name="Shape 153">
              <a:extLst>
                <a:ext uri="{FF2B5EF4-FFF2-40B4-BE49-F238E27FC236}">
                  <a16:creationId xmlns="" xmlns:a16="http://schemas.microsoft.com/office/drawing/2014/main" id="{61DB30E7-4E56-A64D-8965-F680DEFF8234}"/>
                </a:ext>
              </a:extLst>
            </p:cNvPr>
            <p:cNvSpPr/>
            <p:nvPr/>
          </p:nvSpPr>
          <p:spPr>
            <a:xfrm>
              <a:off x="2591689" y="2244152"/>
              <a:ext cx="3420744" cy="3521710"/>
            </a:xfrm>
            <a:custGeom>
              <a:avLst/>
              <a:gdLst/>
              <a:ahLst/>
              <a:cxnLst/>
              <a:rect l="0" t="0" r="0" b="0"/>
              <a:pathLst>
                <a:path w="120000" h="120000" extrusionOk="0">
                  <a:moveTo>
                    <a:pt x="0" y="120000"/>
                  </a:moveTo>
                  <a:lnTo>
                    <a:pt x="119991" y="120000"/>
                  </a:lnTo>
                  <a:lnTo>
                    <a:pt x="119991" y="0"/>
                  </a:lnTo>
                  <a:lnTo>
                    <a:pt x="0" y="0"/>
                  </a:lnTo>
                  <a:lnTo>
                    <a:pt x="0" y="120000"/>
                  </a:lnTo>
                  <a:close/>
                </a:path>
              </a:pathLst>
            </a:custGeom>
            <a:noFill/>
            <a:ln w="12700" cap="flat" cmpd="sng">
              <a:solidFill>
                <a:srgbClr val="C0000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8" name="投影片編號版面配置區 7">
            <a:extLst>
              <a:ext uri="{FF2B5EF4-FFF2-40B4-BE49-F238E27FC236}">
                <a16:creationId xmlns="" xmlns:a16="http://schemas.microsoft.com/office/drawing/2014/main" id="{3C6BBB26-8486-704F-A2D5-18B3A6CC5CA3}"/>
              </a:ext>
            </a:extLst>
          </p:cNvPr>
          <p:cNvSpPr>
            <a:spLocks noGrp="1"/>
          </p:cNvSpPr>
          <p:nvPr>
            <p:ph type="sldNum" sz="quarter" idx="12"/>
          </p:nvPr>
        </p:nvSpPr>
        <p:spPr/>
        <p:txBody>
          <a:bodyPr/>
          <a:lstStyle/>
          <a:p>
            <a:fld id="{B6E0B0A6-70CB-4CB1-BAEB-8949881E3F44}" type="slidenum">
              <a:rPr lang="en-US" altLang="zh-TW" smtClean="0"/>
              <a:pPr/>
              <a:t>6</a:t>
            </a:fld>
            <a:endParaRPr lang="en-US" altLang="zh-TW"/>
          </a:p>
        </p:txBody>
      </p:sp>
    </p:spTree>
    <p:extLst>
      <p:ext uri="{BB962C8B-B14F-4D97-AF65-F5344CB8AC3E}">
        <p14:creationId xmlns:p14="http://schemas.microsoft.com/office/powerpoint/2010/main" val="3145498726"/>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FE9C084-BAE3-1D4D-B3BB-7F499FA3C3C9}"/>
              </a:ext>
            </a:extLst>
          </p:cNvPr>
          <p:cNvSpPr>
            <a:spLocks noGrp="1"/>
          </p:cNvSpPr>
          <p:nvPr>
            <p:ph type="title"/>
          </p:nvPr>
        </p:nvSpPr>
        <p:spPr/>
        <p:txBody>
          <a:bodyPr/>
          <a:lstStyle/>
          <a:p>
            <a:endParaRPr kumimoji="1" lang="zh-TW" altLang="en-US"/>
          </a:p>
        </p:txBody>
      </p:sp>
      <p:sp>
        <p:nvSpPr>
          <p:cNvPr id="3" name="內容版面配置區 2">
            <a:extLst>
              <a:ext uri="{FF2B5EF4-FFF2-40B4-BE49-F238E27FC236}">
                <a16:creationId xmlns="" xmlns:a16="http://schemas.microsoft.com/office/drawing/2014/main" id="{466F4025-336E-A845-BB79-222ECFFF7D45}"/>
              </a:ext>
            </a:extLst>
          </p:cNvPr>
          <p:cNvSpPr>
            <a:spLocks noGrp="1"/>
          </p:cNvSpPr>
          <p:nvPr>
            <p:ph idx="1"/>
          </p:nvPr>
        </p:nvSpPr>
        <p:spPr/>
        <p:txBody>
          <a:bodyPr/>
          <a:lstStyle/>
          <a:p>
            <a:endParaRPr kumimoji="1" lang="zh-TW" altLang="en-US"/>
          </a:p>
        </p:txBody>
      </p:sp>
      <p:pic>
        <p:nvPicPr>
          <p:cNvPr id="5" name="圖片 4">
            <a:extLst>
              <a:ext uri="{FF2B5EF4-FFF2-40B4-BE49-F238E27FC236}">
                <a16:creationId xmlns="" xmlns:a16="http://schemas.microsoft.com/office/drawing/2014/main" id="{4708F65A-63EA-F649-8866-9124AE4D1842}"/>
              </a:ext>
            </a:extLst>
          </p:cNvPr>
          <p:cNvPicPr>
            <a:picLocks noChangeAspect="1"/>
          </p:cNvPicPr>
          <p:nvPr/>
        </p:nvPicPr>
        <p:blipFill>
          <a:blip r:embed="rId2"/>
          <a:stretch>
            <a:fillRect/>
          </a:stretch>
        </p:blipFill>
        <p:spPr>
          <a:xfrm>
            <a:off x="451703" y="226637"/>
            <a:ext cx="8229490" cy="6478963"/>
          </a:xfrm>
          <a:prstGeom prst="rect">
            <a:avLst/>
          </a:prstGeom>
        </p:spPr>
      </p:pic>
      <p:sp>
        <p:nvSpPr>
          <p:cNvPr id="7" name="文字方塊 6">
            <a:extLst>
              <a:ext uri="{FF2B5EF4-FFF2-40B4-BE49-F238E27FC236}">
                <a16:creationId xmlns="" xmlns:a16="http://schemas.microsoft.com/office/drawing/2014/main" id="{B50F5B10-BF49-CB42-915B-40A3BA1951C6}"/>
              </a:ext>
            </a:extLst>
          </p:cNvPr>
          <p:cNvSpPr txBox="1"/>
          <p:nvPr/>
        </p:nvSpPr>
        <p:spPr>
          <a:xfrm>
            <a:off x="468247" y="6399330"/>
            <a:ext cx="8291052" cy="400110"/>
          </a:xfrm>
          <a:prstGeom prst="rect">
            <a:avLst/>
          </a:prstGeom>
          <a:noFill/>
        </p:spPr>
        <p:txBody>
          <a:bodyPr wrap="none" rtlCol="0">
            <a:spAutoFit/>
          </a:bodyPr>
          <a:lstStyle/>
          <a:p>
            <a:r>
              <a:rPr kumimoji="1" lang="en-US" altLang="zh-TW" sz="2000" dirty="0"/>
              <a:t>All numbered pins (PT_XX) can be used as </a:t>
            </a:r>
            <a:r>
              <a:rPr kumimoji="1" lang="en-US" altLang="zh-TW" sz="2000" b="1" dirty="0" err="1">
                <a:latin typeface="Consolas" panose="020B0609020204030204" pitchFamily="49" charset="0"/>
                <a:cs typeface="Consolas" panose="020B0609020204030204" pitchFamily="49" charset="0"/>
              </a:rPr>
              <a:t>DigitalIn</a:t>
            </a:r>
            <a:r>
              <a:rPr kumimoji="1" lang="en-US" altLang="zh-TW" sz="2000" dirty="0"/>
              <a:t> or </a:t>
            </a:r>
            <a:r>
              <a:rPr kumimoji="1" lang="en-US" altLang="zh-TW" sz="2000" b="1" dirty="0" err="1">
                <a:latin typeface="Consolas" panose="020B0609020204030204" pitchFamily="49" charset="0"/>
                <a:cs typeface="Consolas" panose="020B0609020204030204" pitchFamily="49" charset="0"/>
              </a:rPr>
              <a:t>DigitalOut</a:t>
            </a:r>
            <a:r>
              <a:rPr lang="en-US" altLang="zh-TW" sz="2000" dirty="0"/>
              <a:t>.</a:t>
            </a:r>
            <a:endParaRPr kumimoji="1" lang="zh-TW" altLang="en-US" sz="2000" dirty="0"/>
          </a:p>
        </p:txBody>
      </p:sp>
      <p:sp>
        <p:nvSpPr>
          <p:cNvPr id="8" name="投影片編號版面配置區 7">
            <a:extLst>
              <a:ext uri="{FF2B5EF4-FFF2-40B4-BE49-F238E27FC236}">
                <a16:creationId xmlns="" xmlns:a16="http://schemas.microsoft.com/office/drawing/2014/main" id="{02668C4A-B58D-A145-B81E-4997BC426B6A}"/>
              </a:ext>
            </a:extLst>
          </p:cNvPr>
          <p:cNvSpPr>
            <a:spLocks noGrp="1"/>
          </p:cNvSpPr>
          <p:nvPr>
            <p:ph type="sldNum" sz="quarter" idx="12"/>
          </p:nvPr>
        </p:nvSpPr>
        <p:spPr/>
        <p:txBody>
          <a:bodyPr/>
          <a:lstStyle/>
          <a:p>
            <a:fld id="{B6E0B0A6-70CB-4CB1-BAEB-8949881E3F44}" type="slidenum">
              <a:rPr lang="en-US" altLang="zh-TW" smtClean="0"/>
              <a:pPr/>
              <a:t>7</a:t>
            </a:fld>
            <a:endParaRPr lang="en-US" altLang="zh-TW"/>
          </a:p>
        </p:txBody>
      </p:sp>
    </p:spTree>
    <p:extLst>
      <p:ext uri="{BB962C8B-B14F-4D97-AF65-F5344CB8AC3E}">
        <p14:creationId xmlns:p14="http://schemas.microsoft.com/office/powerpoint/2010/main" val="226093199"/>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6B0D89B-053F-D741-B54C-0BA9A7A5D8FA}"/>
              </a:ext>
            </a:extLst>
          </p:cNvPr>
          <p:cNvSpPr>
            <a:spLocks noGrp="1"/>
          </p:cNvSpPr>
          <p:nvPr>
            <p:ph type="title"/>
          </p:nvPr>
        </p:nvSpPr>
        <p:spPr/>
        <p:txBody>
          <a:bodyPr/>
          <a:lstStyle/>
          <a:p>
            <a:r>
              <a:rPr kumimoji="1" lang="en-US" altLang="zh-TW" dirty="0"/>
              <a:t>K66F </a:t>
            </a:r>
            <a:r>
              <a:rPr kumimoji="1" lang="en-US" altLang="zh-TW" dirty="0" err="1"/>
              <a:t>mbed</a:t>
            </a:r>
            <a:r>
              <a:rPr kumimoji="1" lang="en-US" altLang="zh-TW" dirty="0"/>
              <a:t> pin names</a:t>
            </a:r>
            <a:endParaRPr kumimoji="1" lang="zh-TW" altLang="en-US" dirty="0"/>
          </a:p>
        </p:txBody>
      </p:sp>
      <p:sp>
        <p:nvSpPr>
          <p:cNvPr id="3" name="內容版面配置區 2">
            <a:extLst>
              <a:ext uri="{FF2B5EF4-FFF2-40B4-BE49-F238E27FC236}">
                <a16:creationId xmlns="" xmlns:a16="http://schemas.microsoft.com/office/drawing/2014/main" id="{DA1B68AE-876C-7643-BC84-F7AE1DBB341B}"/>
              </a:ext>
            </a:extLst>
          </p:cNvPr>
          <p:cNvSpPr>
            <a:spLocks noGrp="1"/>
          </p:cNvSpPr>
          <p:nvPr>
            <p:ph sz="half" idx="1"/>
          </p:nvPr>
        </p:nvSpPr>
        <p:spPr/>
        <p:txBody>
          <a:bodyPr>
            <a:normAutofit fontScale="47500" lnSpcReduction="20000"/>
          </a:bodyPr>
          <a:lstStyle/>
          <a:p>
            <a:r>
              <a:rPr lang="en-US" altLang="zh-TW" b="1" dirty="0"/>
              <a:t>LED (RGB) </a:t>
            </a:r>
            <a:r>
              <a:rPr lang="en-US" altLang="zh-TW" dirty="0"/>
              <a:t/>
            </a:r>
            <a:br>
              <a:rPr lang="en-US" altLang="zh-TW" dirty="0"/>
            </a:br>
            <a:r>
              <a:rPr lang="en-US" altLang="zh-TW" dirty="0"/>
              <a:t>LED_RED = </a:t>
            </a:r>
            <a:r>
              <a:rPr lang="en-US" altLang="zh-TW" b="1" dirty="0"/>
              <a:t>PTC9</a:t>
            </a:r>
            <a:r>
              <a:rPr lang="en-US" altLang="zh-TW" dirty="0"/>
              <a:t> </a:t>
            </a:r>
            <a:br>
              <a:rPr lang="en-US" altLang="zh-TW" dirty="0"/>
            </a:br>
            <a:r>
              <a:rPr lang="en-US" altLang="zh-TW" dirty="0"/>
              <a:t>LED_GREEN = </a:t>
            </a:r>
            <a:r>
              <a:rPr lang="en-US" altLang="zh-TW" b="1" dirty="0"/>
              <a:t>PTE6</a:t>
            </a:r>
            <a:r>
              <a:rPr lang="en-US" altLang="zh-TW" dirty="0"/>
              <a:t> </a:t>
            </a:r>
            <a:br>
              <a:rPr lang="en-US" altLang="zh-TW" dirty="0"/>
            </a:br>
            <a:r>
              <a:rPr lang="en-US" altLang="zh-TW" dirty="0"/>
              <a:t>LED_BLUE = </a:t>
            </a:r>
            <a:r>
              <a:rPr lang="en-US" altLang="zh-TW" b="1" dirty="0"/>
              <a:t>PTA11 </a:t>
            </a:r>
            <a:r>
              <a:rPr lang="en-US" altLang="zh-TW" dirty="0"/>
              <a:t/>
            </a:r>
            <a:br>
              <a:rPr lang="en-US" altLang="zh-TW" dirty="0"/>
            </a:br>
            <a:endParaRPr lang="en-US" altLang="zh-TW" dirty="0"/>
          </a:p>
          <a:p>
            <a:r>
              <a:rPr lang="en-US" altLang="zh-TW" b="1" dirty="0" err="1">
                <a:solidFill>
                  <a:srgbClr val="0000CC"/>
                </a:solidFill>
              </a:rPr>
              <a:t>mbed</a:t>
            </a:r>
            <a:r>
              <a:rPr lang="en-US" altLang="zh-TW" b="1" dirty="0">
                <a:solidFill>
                  <a:srgbClr val="0000CC"/>
                </a:solidFill>
              </a:rPr>
              <a:t> original LED naming</a:t>
            </a:r>
            <a:r>
              <a:rPr lang="en-US" altLang="zh-TW" b="1" dirty="0"/>
              <a:t> </a:t>
            </a:r>
            <a:r>
              <a:rPr lang="en-US" altLang="zh-TW" dirty="0"/>
              <a:t/>
            </a:r>
            <a:br>
              <a:rPr lang="en-US" altLang="zh-TW" dirty="0"/>
            </a:br>
            <a:r>
              <a:rPr lang="en-US" altLang="zh-TW" dirty="0"/>
              <a:t>LED1 = LED_RED </a:t>
            </a:r>
            <a:br>
              <a:rPr lang="en-US" altLang="zh-TW" dirty="0"/>
            </a:br>
            <a:r>
              <a:rPr lang="en-US" altLang="zh-TW" dirty="0"/>
              <a:t>LED2 = LED_GREEN </a:t>
            </a:r>
            <a:br>
              <a:rPr lang="en-US" altLang="zh-TW" dirty="0"/>
            </a:br>
            <a:r>
              <a:rPr lang="en-US" altLang="zh-TW" dirty="0"/>
              <a:t>LED3 = LED_BLUE </a:t>
            </a:r>
            <a:br>
              <a:rPr lang="en-US" altLang="zh-TW" dirty="0"/>
            </a:br>
            <a:r>
              <a:rPr lang="en-US" altLang="zh-TW" dirty="0"/>
              <a:t>LED4 = LED_RED </a:t>
            </a:r>
            <a:br>
              <a:rPr lang="en-US" altLang="zh-TW" dirty="0"/>
            </a:br>
            <a:endParaRPr lang="en-US" altLang="zh-TW" dirty="0"/>
          </a:p>
          <a:p>
            <a:r>
              <a:rPr lang="en-US" altLang="zh-TW" b="1" dirty="0">
                <a:solidFill>
                  <a:srgbClr val="0000CC"/>
                </a:solidFill>
              </a:rPr>
              <a:t>Push buttons</a:t>
            </a:r>
            <a:r>
              <a:rPr lang="en-US" altLang="zh-TW" b="1" dirty="0"/>
              <a:t> </a:t>
            </a:r>
            <a:r>
              <a:rPr lang="en-US" altLang="zh-TW" dirty="0"/>
              <a:t/>
            </a:r>
            <a:br>
              <a:rPr lang="en-US" altLang="zh-TW" dirty="0"/>
            </a:br>
            <a:r>
              <a:rPr lang="en-US" altLang="zh-TW" dirty="0"/>
              <a:t>SW2 = PTD11 </a:t>
            </a:r>
            <a:br>
              <a:rPr lang="en-US" altLang="zh-TW" dirty="0"/>
            </a:br>
            <a:r>
              <a:rPr lang="en-US" altLang="zh-TW" dirty="0"/>
              <a:t>SW3 = PTA10 </a:t>
            </a:r>
            <a:br>
              <a:rPr lang="en-US" altLang="zh-TW" dirty="0"/>
            </a:br>
            <a:endParaRPr lang="en-US" altLang="zh-TW" dirty="0"/>
          </a:p>
          <a:p>
            <a:r>
              <a:rPr lang="en-US" altLang="zh-TW" b="1" dirty="0"/>
              <a:t>USB Pins </a:t>
            </a:r>
            <a:r>
              <a:rPr lang="en-US" altLang="zh-TW" dirty="0"/>
              <a:t/>
            </a:r>
            <a:br>
              <a:rPr lang="en-US" altLang="zh-TW" dirty="0"/>
            </a:br>
            <a:r>
              <a:rPr lang="en-US" altLang="zh-TW" dirty="0"/>
              <a:t>USBTX = PTB17 </a:t>
            </a:r>
            <a:br>
              <a:rPr lang="en-US" altLang="zh-TW" dirty="0"/>
            </a:br>
            <a:r>
              <a:rPr lang="en-US" altLang="zh-TW" dirty="0"/>
              <a:t>USBRX = PTB16 </a:t>
            </a:r>
            <a:br>
              <a:rPr lang="en-US" altLang="zh-TW" dirty="0"/>
            </a:br>
            <a:endParaRPr lang="en-US" altLang="zh-TW" dirty="0"/>
          </a:p>
        </p:txBody>
      </p:sp>
      <p:sp>
        <p:nvSpPr>
          <p:cNvPr id="6" name="內容版面配置區 5">
            <a:extLst>
              <a:ext uri="{FF2B5EF4-FFF2-40B4-BE49-F238E27FC236}">
                <a16:creationId xmlns="" xmlns:a16="http://schemas.microsoft.com/office/drawing/2014/main" id="{B9F73883-5D52-974D-AEB0-B1971DFB8297}"/>
              </a:ext>
            </a:extLst>
          </p:cNvPr>
          <p:cNvSpPr>
            <a:spLocks noGrp="1"/>
          </p:cNvSpPr>
          <p:nvPr>
            <p:ph sz="half" idx="2"/>
          </p:nvPr>
        </p:nvSpPr>
        <p:spPr>
          <a:xfrm>
            <a:off x="4648200" y="1719262"/>
            <a:ext cx="4038600" cy="5074205"/>
          </a:xfrm>
        </p:spPr>
        <p:txBody>
          <a:bodyPr>
            <a:normAutofit fontScale="47500" lnSpcReduction="20000"/>
          </a:bodyPr>
          <a:lstStyle/>
          <a:p>
            <a:r>
              <a:rPr lang="en-US" altLang="zh-TW" b="1" dirty="0">
                <a:solidFill>
                  <a:srgbClr val="FF0000"/>
                </a:solidFill>
              </a:rPr>
              <a:t>Arduino Headers </a:t>
            </a:r>
            <a:r>
              <a:rPr lang="en-US" altLang="zh-TW" dirty="0">
                <a:solidFill>
                  <a:srgbClr val="FF0000"/>
                </a:solidFill>
              </a:rPr>
              <a:t/>
            </a:r>
            <a:br>
              <a:rPr lang="en-US" altLang="zh-TW" dirty="0">
                <a:solidFill>
                  <a:srgbClr val="FF0000"/>
                </a:solidFill>
              </a:rPr>
            </a:br>
            <a:r>
              <a:rPr lang="en-US" altLang="zh-TW" dirty="0"/>
              <a:t>D0 = PTC3 </a:t>
            </a:r>
            <a:br>
              <a:rPr lang="en-US" altLang="zh-TW" dirty="0"/>
            </a:br>
            <a:r>
              <a:rPr lang="en-US" altLang="zh-TW" dirty="0"/>
              <a:t>D1 = PTC4 </a:t>
            </a:r>
            <a:br>
              <a:rPr lang="en-US" altLang="zh-TW" dirty="0"/>
            </a:br>
            <a:r>
              <a:rPr lang="en-US" altLang="zh-TW" dirty="0"/>
              <a:t>D2 = PTC16 </a:t>
            </a:r>
            <a:br>
              <a:rPr lang="en-US" altLang="zh-TW" dirty="0"/>
            </a:br>
            <a:r>
              <a:rPr lang="en-US" altLang="zh-TW" dirty="0"/>
              <a:t>D3 = PTC8 </a:t>
            </a:r>
            <a:br>
              <a:rPr lang="en-US" altLang="zh-TW" dirty="0"/>
            </a:br>
            <a:r>
              <a:rPr lang="en-US" altLang="zh-TW" dirty="0"/>
              <a:t>D4 = PTC12 </a:t>
            </a:r>
            <a:br>
              <a:rPr lang="en-US" altLang="zh-TW" dirty="0"/>
            </a:br>
            <a:r>
              <a:rPr lang="en-US" altLang="zh-TW" dirty="0"/>
              <a:t>D5 = PTC5 </a:t>
            </a:r>
            <a:br>
              <a:rPr lang="en-US" altLang="zh-TW" dirty="0"/>
            </a:br>
            <a:r>
              <a:rPr lang="en-US" altLang="zh-TW" dirty="0"/>
              <a:t>D6 = PTC2 </a:t>
            </a:r>
            <a:br>
              <a:rPr lang="en-US" altLang="zh-TW" dirty="0"/>
            </a:br>
            <a:r>
              <a:rPr lang="en-US" altLang="zh-TW" dirty="0"/>
              <a:t>D7 = PTA25 </a:t>
            </a:r>
            <a:br>
              <a:rPr lang="en-US" altLang="zh-TW" dirty="0"/>
            </a:br>
            <a:r>
              <a:rPr lang="en-US" altLang="zh-TW" dirty="0"/>
              <a:t>D8 = PTB18 </a:t>
            </a:r>
            <a:br>
              <a:rPr lang="en-US" altLang="zh-TW" dirty="0"/>
            </a:br>
            <a:r>
              <a:rPr lang="en-US" altLang="zh-TW" dirty="0"/>
              <a:t>D9 = PTB19 </a:t>
            </a:r>
            <a:br>
              <a:rPr lang="en-US" altLang="zh-TW" dirty="0"/>
            </a:br>
            <a:r>
              <a:rPr lang="en-US" altLang="zh-TW" dirty="0"/>
              <a:t>D10 = PTD0 </a:t>
            </a:r>
            <a:br>
              <a:rPr lang="en-US" altLang="zh-TW" dirty="0"/>
            </a:br>
            <a:r>
              <a:rPr lang="en-US" altLang="zh-TW" dirty="0"/>
              <a:t>D11 = PTD2 </a:t>
            </a:r>
            <a:br>
              <a:rPr lang="en-US" altLang="zh-TW" dirty="0"/>
            </a:br>
            <a:r>
              <a:rPr lang="en-US" altLang="zh-TW" dirty="0"/>
              <a:t>D12 = PTD3 </a:t>
            </a:r>
            <a:br>
              <a:rPr lang="en-US" altLang="zh-TW" dirty="0"/>
            </a:br>
            <a:r>
              <a:rPr lang="en-US" altLang="zh-TW" dirty="0"/>
              <a:t>D13 = PTD1 </a:t>
            </a:r>
            <a:br>
              <a:rPr lang="en-US" altLang="zh-TW" dirty="0"/>
            </a:br>
            <a:r>
              <a:rPr lang="en-US" altLang="zh-TW" dirty="0"/>
              <a:t>D14 = PTC11 </a:t>
            </a:r>
            <a:br>
              <a:rPr lang="en-US" altLang="zh-TW" dirty="0"/>
            </a:br>
            <a:r>
              <a:rPr lang="en-US" altLang="zh-TW" dirty="0"/>
              <a:t>D15 = PTC10 </a:t>
            </a:r>
            <a:br>
              <a:rPr lang="en-US" altLang="zh-TW" dirty="0"/>
            </a:br>
            <a:endParaRPr lang="en-US" altLang="zh-TW" dirty="0"/>
          </a:p>
          <a:p>
            <a:r>
              <a:rPr lang="en-US" altLang="zh-TW" dirty="0"/>
              <a:t>A0 = PTB7 </a:t>
            </a:r>
            <a:br>
              <a:rPr lang="en-US" altLang="zh-TW" dirty="0"/>
            </a:br>
            <a:r>
              <a:rPr lang="en-US" altLang="zh-TW" dirty="0"/>
              <a:t>A1 = PTB6 </a:t>
            </a:r>
            <a:br>
              <a:rPr lang="en-US" altLang="zh-TW" dirty="0"/>
            </a:br>
            <a:r>
              <a:rPr lang="en-US" altLang="zh-TW" dirty="0"/>
              <a:t>A2 = PTB5 </a:t>
            </a:r>
            <a:br>
              <a:rPr lang="en-US" altLang="zh-TW" dirty="0"/>
            </a:br>
            <a:r>
              <a:rPr lang="en-US" altLang="zh-TW" dirty="0"/>
              <a:t>A3 = PTB4 </a:t>
            </a:r>
            <a:br>
              <a:rPr lang="en-US" altLang="zh-TW" dirty="0"/>
            </a:br>
            <a:r>
              <a:rPr lang="en-US" altLang="zh-TW" dirty="0"/>
              <a:t>A4 = PTB3 </a:t>
            </a:r>
            <a:br>
              <a:rPr lang="en-US" altLang="zh-TW" dirty="0"/>
            </a:br>
            <a:r>
              <a:rPr lang="en-US" altLang="zh-TW" dirty="0"/>
              <a:t>A5 = PTB2 </a:t>
            </a:r>
            <a:br>
              <a:rPr lang="en-US" altLang="zh-TW" dirty="0"/>
            </a:br>
            <a:endParaRPr lang="en-US" altLang="zh-TW" dirty="0"/>
          </a:p>
          <a:p>
            <a:r>
              <a:rPr lang="en-US" altLang="zh-TW" b="1" dirty="0"/>
              <a:t>I2C pins </a:t>
            </a:r>
            <a:r>
              <a:rPr lang="en-US" altLang="zh-TW" dirty="0"/>
              <a:t/>
            </a:r>
            <a:br>
              <a:rPr lang="en-US" altLang="zh-TW" dirty="0"/>
            </a:br>
            <a:r>
              <a:rPr lang="en-US" altLang="zh-TW" dirty="0"/>
              <a:t>I2C_SCL = D15 </a:t>
            </a:r>
            <a:br>
              <a:rPr lang="en-US" altLang="zh-TW" dirty="0"/>
            </a:br>
            <a:r>
              <a:rPr lang="en-US" altLang="zh-TW" dirty="0"/>
              <a:t>I2C_SDA = D14 </a:t>
            </a:r>
          </a:p>
          <a:p>
            <a:endParaRPr kumimoji="1" lang="zh-TW" altLang="en-US" dirty="0"/>
          </a:p>
        </p:txBody>
      </p:sp>
      <p:sp>
        <p:nvSpPr>
          <p:cNvPr id="4" name="投影片編號版面配置區 3">
            <a:extLst>
              <a:ext uri="{FF2B5EF4-FFF2-40B4-BE49-F238E27FC236}">
                <a16:creationId xmlns="" xmlns:a16="http://schemas.microsoft.com/office/drawing/2014/main" id="{F55E4679-D233-4D49-8F85-4CA9443632E4}"/>
              </a:ext>
            </a:extLst>
          </p:cNvPr>
          <p:cNvSpPr>
            <a:spLocks noGrp="1"/>
          </p:cNvSpPr>
          <p:nvPr>
            <p:ph type="sldNum" sz="quarter" idx="12"/>
          </p:nvPr>
        </p:nvSpPr>
        <p:spPr/>
        <p:txBody>
          <a:bodyPr/>
          <a:lstStyle/>
          <a:p>
            <a:fld id="{B6E0B0A6-70CB-4CB1-BAEB-8949881E3F44}" type="slidenum">
              <a:rPr lang="en-US" altLang="zh-TW" smtClean="0"/>
              <a:pPr/>
              <a:t>8</a:t>
            </a:fld>
            <a:endParaRPr lang="en-US" altLang="zh-TW"/>
          </a:p>
        </p:txBody>
      </p:sp>
      <p:sp>
        <p:nvSpPr>
          <p:cNvPr id="5" name="矩形 4">
            <a:extLst>
              <a:ext uri="{FF2B5EF4-FFF2-40B4-BE49-F238E27FC236}">
                <a16:creationId xmlns="" xmlns:a16="http://schemas.microsoft.com/office/drawing/2014/main" id="{60DD9F3C-10E6-B746-BBE1-0992B80081C4}"/>
              </a:ext>
            </a:extLst>
          </p:cNvPr>
          <p:cNvSpPr/>
          <p:nvPr/>
        </p:nvSpPr>
        <p:spPr>
          <a:xfrm>
            <a:off x="451703" y="6336268"/>
            <a:ext cx="7020780" cy="369332"/>
          </a:xfrm>
          <a:prstGeom prst="rect">
            <a:avLst/>
          </a:prstGeom>
        </p:spPr>
        <p:txBody>
          <a:bodyPr wrap="square">
            <a:spAutoFit/>
          </a:bodyPr>
          <a:lstStyle/>
          <a:p>
            <a:r>
              <a:rPr lang="zh-TW" altLang="en-US" dirty="0"/>
              <a:t>https://os.mbed.com/teams/NXP/wiki/FRDM-K66F-Pinnames</a:t>
            </a:r>
          </a:p>
        </p:txBody>
      </p:sp>
      <p:sp>
        <p:nvSpPr>
          <p:cNvPr id="7" name="文字方塊 6"/>
          <p:cNvSpPr txBox="1"/>
          <p:nvPr/>
        </p:nvSpPr>
        <p:spPr>
          <a:xfrm>
            <a:off x="3221850" y="1915531"/>
            <a:ext cx="1207274" cy="584775"/>
          </a:xfrm>
          <a:prstGeom prst="rect">
            <a:avLst/>
          </a:prstGeom>
          <a:noFill/>
        </p:spPr>
        <p:txBody>
          <a:bodyPr wrap="square" rtlCol="0">
            <a:spAutoFit/>
          </a:bodyPr>
          <a:lstStyle/>
          <a:p>
            <a:r>
              <a:rPr lang="en-US" altLang="zh-TW" sz="1600" dirty="0" err="1" smtClean="0">
                <a:solidFill>
                  <a:schemeClr val="tx2">
                    <a:lumMod val="60000"/>
                    <a:lumOff val="40000"/>
                  </a:schemeClr>
                </a:solidFill>
              </a:rPr>
              <a:t>DigitalOut</a:t>
            </a:r>
            <a:r>
              <a:rPr lang="en-US" altLang="zh-TW" sz="1600" dirty="0" smtClean="0">
                <a:solidFill>
                  <a:schemeClr val="tx2">
                    <a:lumMod val="60000"/>
                    <a:lumOff val="40000"/>
                  </a:schemeClr>
                </a:solidFill>
              </a:rPr>
              <a:t>/PWM</a:t>
            </a:r>
            <a:endParaRPr lang="zh-TW" altLang="en-US" sz="1600" dirty="0">
              <a:solidFill>
                <a:schemeClr val="tx2">
                  <a:lumMod val="60000"/>
                  <a:lumOff val="40000"/>
                </a:schemeClr>
              </a:solidFill>
            </a:endParaRPr>
          </a:p>
        </p:txBody>
      </p:sp>
      <p:sp>
        <p:nvSpPr>
          <p:cNvPr id="8" name="文字方塊 7"/>
          <p:cNvSpPr txBox="1"/>
          <p:nvPr/>
        </p:nvSpPr>
        <p:spPr>
          <a:xfrm>
            <a:off x="3038442" y="3689211"/>
            <a:ext cx="923651" cy="338554"/>
          </a:xfrm>
          <a:prstGeom prst="rect">
            <a:avLst/>
          </a:prstGeom>
          <a:noFill/>
        </p:spPr>
        <p:txBody>
          <a:bodyPr wrap="none" rtlCol="0">
            <a:spAutoFit/>
          </a:bodyPr>
          <a:lstStyle/>
          <a:p>
            <a:r>
              <a:rPr lang="en-US" altLang="zh-TW" sz="1600" dirty="0" err="1" smtClean="0">
                <a:solidFill>
                  <a:schemeClr val="tx2">
                    <a:lumMod val="60000"/>
                    <a:lumOff val="40000"/>
                  </a:schemeClr>
                </a:solidFill>
              </a:rPr>
              <a:t>DigitalIn</a:t>
            </a:r>
            <a:endParaRPr lang="zh-TW" altLang="en-US" sz="1600" dirty="0">
              <a:solidFill>
                <a:schemeClr val="tx2">
                  <a:lumMod val="60000"/>
                  <a:lumOff val="40000"/>
                </a:schemeClr>
              </a:solidFill>
            </a:endParaRPr>
          </a:p>
        </p:txBody>
      </p:sp>
      <p:cxnSp>
        <p:nvCxnSpPr>
          <p:cNvPr id="10" name="直線單箭頭接點 9"/>
          <p:cNvCxnSpPr>
            <a:stCxn id="7" idx="1"/>
          </p:cNvCxnSpPr>
          <p:nvPr/>
        </p:nvCxnSpPr>
        <p:spPr bwMode="auto">
          <a:xfrm rot="10800000">
            <a:off x="2546782" y="2187481"/>
            <a:ext cx="675068" cy="2043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直線單箭頭接點 11"/>
          <p:cNvCxnSpPr>
            <a:stCxn id="7" idx="1"/>
          </p:cNvCxnSpPr>
          <p:nvPr/>
        </p:nvCxnSpPr>
        <p:spPr bwMode="auto">
          <a:xfrm rot="10800000" flipV="1">
            <a:off x="3038448" y="2207919"/>
            <a:ext cx="183402" cy="42769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4" name="直線單箭頭接點 13"/>
          <p:cNvCxnSpPr>
            <a:stCxn id="8" idx="1"/>
          </p:cNvCxnSpPr>
          <p:nvPr/>
        </p:nvCxnSpPr>
        <p:spPr bwMode="auto">
          <a:xfrm flipH="1" flipV="1">
            <a:off x="2096725" y="3855035"/>
            <a:ext cx="941717" cy="3453"/>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5" name="文字方塊 14"/>
          <p:cNvSpPr txBox="1"/>
          <p:nvPr/>
        </p:nvSpPr>
        <p:spPr>
          <a:xfrm>
            <a:off x="4071934" y="4857760"/>
            <a:ext cx="992579" cy="338554"/>
          </a:xfrm>
          <a:prstGeom prst="rect">
            <a:avLst/>
          </a:prstGeom>
          <a:noFill/>
        </p:spPr>
        <p:txBody>
          <a:bodyPr wrap="none" rtlCol="0">
            <a:spAutoFit/>
          </a:bodyPr>
          <a:lstStyle/>
          <a:p>
            <a:r>
              <a:rPr lang="en-US" altLang="zh-TW" sz="1600" dirty="0" err="1" smtClean="0">
                <a:solidFill>
                  <a:schemeClr val="tx2">
                    <a:lumMod val="60000"/>
                    <a:lumOff val="40000"/>
                  </a:schemeClr>
                </a:solidFill>
              </a:rPr>
              <a:t>AnalogIn</a:t>
            </a:r>
            <a:endParaRPr lang="zh-TW" altLang="en-US" sz="1600" dirty="0">
              <a:solidFill>
                <a:schemeClr val="tx2">
                  <a:lumMod val="60000"/>
                  <a:lumOff val="40000"/>
                </a:schemeClr>
              </a:solidFill>
            </a:endParaRPr>
          </a:p>
        </p:txBody>
      </p:sp>
      <p:sp>
        <p:nvSpPr>
          <p:cNvPr id="16" name="文字方塊 15"/>
          <p:cNvSpPr txBox="1"/>
          <p:nvPr/>
        </p:nvSpPr>
        <p:spPr>
          <a:xfrm>
            <a:off x="4000496" y="2487035"/>
            <a:ext cx="1166263" cy="584775"/>
          </a:xfrm>
          <a:prstGeom prst="rect">
            <a:avLst/>
          </a:prstGeom>
          <a:noFill/>
        </p:spPr>
        <p:txBody>
          <a:bodyPr wrap="square" rtlCol="0">
            <a:spAutoFit/>
          </a:bodyPr>
          <a:lstStyle/>
          <a:p>
            <a:r>
              <a:rPr lang="en-US" altLang="zh-TW" sz="1600" dirty="0" err="1" smtClean="0">
                <a:solidFill>
                  <a:schemeClr val="tx2">
                    <a:lumMod val="60000"/>
                    <a:lumOff val="40000"/>
                  </a:schemeClr>
                </a:solidFill>
              </a:rPr>
              <a:t>DigitalOut</a:t>
            </a:r>
            <a:r>
              <a:rPr lang="en-US" altLang="zh-TW" sz="1600" dirty="0" smtClean="0">
                <a:solidFill>
                  <a:schemeClr val="tx2">
                    <a:lumMod val="60000"/>
                    <a:lumOff val="40000"/>
                  </a:schemeClr>
                </a:solidFill>
              </a:rPr>
              <a:t>/</a:t>
            </a:r>
            <a:r>
              <a:rPr lang="en-US" altLang="zh-TW" sz="1600" dirty="0" err="1" smtClean="0">
                <a:solidFill>
                  <a:schemeClr val="tx2">
                    <a:lumMod val="60000"/>
                    <a:lumOff val="40000"/>
                  </a:schemeClr>
                </a:solidFill>
              </a:rPr>
              <a:t>DigitalIn</a:t>
            </a:r>
            <a:endParaRPr lang="zh-TW" altLang="en-US" sz="1600" dirty="0">
              <a:solidFill>
                <a:schemeClr val="tx2">
                  <a:lumMod val="60000"/>
                  <a:lumOff val="40000"/>
                </a:schemeClr>
              </a:solidFill>
            </a:endParaRPr>
          </a:p>
        </p:txBody>
      </p:sp>
      <p:sp>
        <p:nvSpPr>
          <p:cNvPr id="17" name="矩形 16"/>
          <p:cNvSpPr/>
          <p:nvPr/>
        </p:nvSpPr>
        <p:spPr>
          <a:xfrm>
            <a:off x="6286512" y="2714620"/>
            <a:ext cx="2643206" cy="2585323"/>
          </a:xfrm>
          <a:prstGeom prst="rect">
            <a:avLst/>
          </a:prstGeom>
        </p:spPr>
        <p:txBody>
          <a:bodyPr wrap="square">
            <a:spAutoFit/>
          </a:bodyPr>
          <a:lstStyle/>
          <a:p>
            <a:r>
              <a:rPr lang="en-US" altLang="zh-TW" dirty="0" smtClean="0">
                <a:solidFill>
                  <a:srgbClr val="0000CC"/>
                </a:solidFill>
              </a:rPr>
              <a:t>The I/O headers on the FRDM-K66F are arranged to allow compatibility with </a:t>
            </a:r>
            <a:r>
              <a:rPr lang="en-US" altLang="zh-TW" dirty="0" smtClean="0">
                <a:solidFill>
                  <a:srgbClr val="C00000"/>
                </a:solidFill>
              </a:rPr>
              <a:t>peripheral boards </a:t>
            </a:r>
            <a:r>
              <a:rPr lang="en-US" altLang="zh-TW" dirty="0" smtClean="0">
                <a:solidFill>
                  <a:srgbClr val="0000CC"/>
                </a:solidFill>
              </a:rPr>
              <a:t>(known as </a:t>
            </a:r>
            <a:r>
              <a:rPr lang="en-US" altLang="zh-TW" dirty="0" smtClean="0">
                <a:solidFill>
                  <a:srgbClr val="C00000"/>
                </a:solidFill>
              </a:rPr>
              <a:t>shields</a:t>
            </a:r>
            <a:r>
              <a:rPr lang="en-US" altLang="zh-TW" dirty="0" smtClean="0">
                <a:solidFill>
                  <a:srgbClr val="0000CC"/>
                </a:solidFill>
              </a:rPr>
              <a:t>) that connect to </a:t>
            </a:r>
            <a:r>
              <a:rPr lang="en-US" altLang="zh-TW" dirty="0" err="1" smtClean="0">
                <a:solidFill>
                  <a:srgbClr val="008000"/>
                </a:solidFill>
              </a:rPr>
              <a:t>Arduino</a:t>
            </a:r>
            <a:r>
              <a:rPr lang="en-US" altLang="zh-TW" dirty="0" smtClean="0">
                <a:solidFill>
                  <a:srgbClr val="0000CC"/>
                </a:solidFill>
              </a:rPr>
              <a:t> and </a:t>
            </a:r>
            <a:r>
              <a:rPr lang="en-US" altLang="zh-TW" dirty="0" err="1" smtClean="0">
                <a:solidFill>
                  <a:srgbClr val="008000"/>
                </a:solidFill>
              </a:rPr>
              <a:t>Arduino</a:t>
            </a:r>
            <a:r>
              <a:rPr lang="en-US" altLang="zh-TW" dirty="0" smtClean="0">
                <a:solidFill>
                  <a:srgbClr val="008000"/>
                </a:solidFill>
              </a:rPr>
              <a:t>-compatible </a:t>
            </a:r>
            <a:r>
              <a:rPr lang="en-US" altLang="zh-TW" dirty="0" smtClean="0">
                <a:solidFill>
                  <a:srgbClr val="0000CC"/>
                </a:solidFill>
              </a:rPr>
              <a:t>microcontroller boards. </a:t>
            </a:r>
            <a:endParaRPr lang="zh-TW" altLang="en-US" dirty="0">
              <a:solidFill>
                <a:srgbClr val="0000CC"/>
              </a:solidFill>
            </a:endParaRPr>
          </a:p>
        </p:txBody>
      </p:sp>
      <p:sp>
        <p:nvSpPr>
          <p:cNvPr id="18" name="矩形 17"/>
          <p:cNvSpPr/>
          <p:nvPr/>
        </p:nvSpPr>
        <p:spPr>
          <a:xfrm>
            <a:off x="6858016" y="1500174"/>
            <a:ext cx="1866708" cy="923330"/>
          </a:xfrm>
          <a:prstGeom prst="rect">
            <a:avLst/>
          </a:prstGeom>
        </p:spPr>
        <p:txBody>
          <a:bodyPr wrap="square">
            <a:spAutoFit/>
          </a:bodyPr>
          <a:lstStyle/>
          <a:p>
            <a:r>
              <a:rPr lang="it-IT" altLang="zh-TW" dirty="0" smtClean="0">
                <a:solidFill>
                  <a:srgbClr val="008000"/>
                </a:solidFill>
              </a:rPr>
              <a:t>Arduino Revision 3 (R3) standard. </a:t>
            </a:r>
            <a:endParaRPr lang="zh-TW" altLang="en-US" dirty="0">
              <a:solidFill>
                <a:srgbClr val="008000"/>
              </a:solidFill>
            </a:endParaRPr>
          </a:p>
        </p:txBody>
      </p:sp>
    </p:spTree>
    <p:extLst>
      <p:ext uri="{BB962C8B-B14F-4D97-AF65-F5344CB8AC3E}">
        <p14:creationId xmlns:p14="http://schemas.microsoft.com/office/powerpoint/2010/main" val="2077745847"/>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 xmlns:a16="http://schemas.microsoft.com/office/drawing/2014/main" id="{F4CF047C-9A02-8A4D-BA8C-2AC5D39F9295}"/>
              </a:ext>
            </a:extLst>
          </p:cNvPr>
          <p:cNvSpPr>
            <a:spLocks noGrp="1"/>
          </p:cNvSpPr>
          <p:nvPr>
            <p:ph type="title"/>
          </p:nvPr>
        </p:nvSpPr>
        <p:spPr/>
        <p:txBody>
          <a:bodyPr/>
          <a:lstStyle/>
          <a:p>
            <a:r>
              <a:rPr kumimoji="1" lang="en-US" altLang="zh-TW" dirty="0"/>
              <a:t>Additional pin out of K66F</a:t>
            </a:r>
            <a:endParaRPr kumimoji="1" lang="zh-TW" altLang="en-US" dirty="0"/>
          </a:p>
        </p:txBody>
      </p:sp>
      <p:sp>
        <p:nvSpPr>
          <p:cNvPr id="5" name="投影片編號版面配置區 4">
            <a:extLst>
              <a:ext uri="{FF2B5EF4-FFF2-40B4-BE49-F238E27FC236}">
                <a16:creationId xmlns="" xmlns:a16="http://schemas.microsoft.com/office/drawing/2014/main" id="{415813BA-559C-254F-8035-D2C3BF4F9F43}"/>
              </a:ext>
            </a:extLst>
          </p:cNvPr>
          <p:cNvSpPr>
            <a:spLocks noGrp="1"/>
          </p:cNvSpPr>
          <p:nvPr>
            <p:ph type="sldNum" sz="quarter" idx="12"/>
          </p:nvPr>
        </p:nvSpPr>
        <p:spPr/>
        <p:txBody>
          <a:bodyPr/>
          <a:lstStyle/>
          <a:p>
            <a:fld id="{A6C19773-172D-46B1-A941-DE87E8BDF7FA}" type="slidenum">
              <a:rPr lang="en-US" altLang="zh-TW" smtClean="0"/>
              <a:pPr/>
              <a:t>9</a:t>
            </a:fld>
            <a:endParaRPr lang="en-US" altLang="zh-TW"/>
          </a:p>
        </p:txBody>
      </p:sp>
      <p:pic>
        <p:nvPicPr>
          <p:cNvPr id="7" name="圖片 6">
            <a:extLst>
              <a:ext uri="{FF2B5EF4-FFF2-40B4-BE49-F238E27FC236}">
                <a16:creationId xmlns="" xmlns:a16="http://schemas.microsoft.com/office/drawing/2014/main" id="{1CD224B8-6B4B-B34A-BBD3-D6AC8D533EB5}"/>
              </a:ext>
            </a:extLst>
          </p:cNvPr>
          <p:cNvPicPr>
            <a:picLocks noChangeAspect="1"/>
          </p:cNvPicPr>
          <p:nvPr/>
        </p:nvPicPr>
        <p:blipFill>
          <a:blip r:embed="rId2"/>
          <a:stretch>
            <a:fillRect/>
          </a:stretch>
        </p:blipFill>
        <p:spPr>
          <a:xfrm>
            <a:off x="1511660" y="1409700"/>
            <a:ext cx="6270685" cy="5448300"/>
          </a:xfrm>
          <a:prstGeom prst="rect">
            <a:avLst/>
          </a:prstGeom>
        </p:spPr>
      </p:pic>
    </p:spTree>
    <p:extLst>
      <p:ext uri="{BB962C8B-B14F-4D97-AF65-F5344CB8AC3E}">
        <p14:creationId xmlns:p14="http://schemas.microsoft.com/office/powerpoint/2010/main" val="2103882297"/>
      </p:ext>
    </p:extLst>
  </p:cSld>
  <p:clrMapOvr>
    <a:masterClrMapping/>
  </p:clrMapOvr>
  <p:transition spd="med">
    <p:dissolve/>
  </p:transition>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20092</TotalTime>
  <Pages>2</Pages>
  <Words>1689</Words>
  <Application>Microsoft Office PowerPoint</Application>
  <PresentationFormat>如螢幕大小 (4:3)</PresentationFormat>
  <Paragraphs>528</Paragraphs>
  <Slides>30</Slides>
  <Notes>3</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30</vt:i4>
      </vt:variant>
    </vt:vector>
  </HeadingPairs>
  <TitlesOfParts>
    <vt:vector size="42" baseType="lpstr">
      <vt:lpstr>DFKai-SB</vt:lpstr>
      <vt:lpstr>DFKai-SB</vt:lpstr>
      <vt:lpstr>Lato</vt:lpstr>
      <vt:lpstr>PMingLiU</vt:lpstr>
      <vt:lpstr>Arial</vt:lpstr>
      <vt:lpstr>Calibri</vt:lpstr>
      <vt:lpstr>Cambria Math</vt:lpstr>
      <vt:lpstr>Consolas</vt:lpstr>
      <vt:lpstr>Courier New</vt:lpstr>
      <vt:lpstr>Times New Roman</vt:lpstr>
      <vt:lpstr>Wingdings</vt:lpstr>
      <vt:lpstr>Network</vt:lpstr>
      <vt:lpstr>Chapter 3: Digital Input and Output</vt:lpstr>
      <vt:lpstr>The first program</vt:lpstr>
      <vt:lpstr>DigitalOut</vt:lpstr>
      <vt:lpstr>wait functions</vt:lpstr>
      <vt:lpstr>Another program</vt:lpstr>
      <vt:lpstr>Logic values and voltages</vt:lpstr>
      <vt:lpstr>PowerPoint 簡報</vt:lpstr>
      <vt:lpstr>K66F mbed pin names</vt:lpstr>
      <vt:lpstr>Additional pin out of K66F</vt:lpstr>
      <vt:lpstr>Light Emitting Diode (LED)</vt:lpstr>
      <vt:lpstr>Drive a LED with a logic pin</vt:lpstr>
      <vt:lpstr>LED driver circuit</vt:lpstr>
      <vt:lpstr> Tri-color LED </vt:lpstr>
      <vt:lpstr>Switches as inputs</vt:lpstr>
      <vt:lpstr>FRDM K66F Switch Inputs</vt:lpstr>
      <vt:lpstr>DigitalIn</vt:lpstr>
      <vt:lpstr>Example of DigitalIn</vt:lpstr>
      <vt:lpstr>Example of DigitalIn </vt:lpstr>
      <vt:lpstr>Example of DigitalIn</vt:lpstr>
      <vt:lpstr>BusIn</vt:lpstr>
      <vt:lpstr>PowerPoint 簡報</vt:lpstr>
      <vt:lpstr>PowerPoint 簡報</vt:lpstr>
      <vt:lpstr>BusOut</vt:lpstr>
      <vt:lpstr>PowerPoint 簡報</vt:lpstr>
      <vt:lpstr>PowerPoint 簡報</vt:lpstr>
      <vt:lpstr>Seven Segment Display</vt:lpstr>
      <vt:lpstr>Example codes of display</vt:lpstr>
      <vt:lpstr>Connect K66F to 7-segment display </vt:lpstr>
      <vt:lpstr>mbed code example for 7-segment display</vt:lpstr>
      <vt:lpstr>Chapter Review</vt:lpstr>
    </vt:vector>
  </TitlesOfParts>
  <Company>EE NTHU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EE6470 Course Introduction</dc:title>
  <dc:subject/>
  <dc:creator>Jing-Jia Liou</dc:creator>
  <cp:keywords/>
  <dc:description/>
  <cp:lastModifiedBy>user</cp:lastModifiedBy>
  <cp:revision>1040</cp:revision>
  <cp:lastPrinted>2016-09-10T01:08:14Z</cp:lastPrinted>
  <dcterms:created xsi:type="dcterms:W3CDTF">1999-03-09T06:40:43Z</dcterms:created>
  <dcterms:modified xsi:type="dcterms:W3CDTF">2019-03-05T03:24:29Z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4</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C:\WINNT\Profiles\sy.huang\桌面\Shi-Yu\PowerPoint\SRAM-BIST</vt:lpwstr>
  </property>
  <property fmtid="{D5CDD505-2E9C-101B-9397-08002B2CF9AE}" pid="22" name="EncodingType">
    <vt:i4>-99</vt:i4>
  </property>
</Properties>
</file>