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firstSlideNum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5" roundtripDataSignature="AMtx7mhmqKJL8+dVAh5dUsYyOuUqEiBC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vmlDrawing" Target="../drawings/vmlDrawing1.vml"/><Relationship Id="rId3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8.png"/><Relationship Id="rId7" Type="http://schemas.openxmlformats.org/officeDocument/2006/relationships/image" Target="../media/image2.png"/><Relationship Id="rId8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vmlDrawing" Target="../drawings/vmlDrawing2.vml"/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3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" name="Google Shape;1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31"/>
          <p:cNvSpPr/>
          <p:nvPr/>
        </p:nvSpPr>
        <p:spPr>
          <a:xfrm>
            <a:off x="214313" y="590550"/>
            <a:ext cx="5786437" cy="708025"/>
          </a:xfrm>
          <a:prstGeom prst="rect">
            <a:avLst/>
          </a:prstGeom>
          <a:noFill/>
          <a:ln>
            <a:noFill/>
          </a:ln>
          <a:effectLst>
            <a:outerShdw blurRad="76200" kx="1200000" rotWithShape="0" algn="br" sy="230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93B3D7"/>
                </a:solidFill>
                <a:latin typeface="Impact"/>
                <a:ea typeface="Impact"/>
                <a:cs typeface="Impact"/>
                <a:sym typeface="Impact"/>
              </a:rPr>
              <a:t>Laboratory for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93B3D7"/>
                </a:solidFill>
                <a:latin typeface="Impact"/>
                <a:ea typeface="Impact"/>
                <a:cs typeface="Impact"/>
                <a:sym typeface="Impact"/>
              </a:rPr>
              <a:t>Reliable Computing</a:t>
            </a:r>
            <a:endParaRPr/>
          </a:p>
        </p:txBody>
      </p:sp>
      <p:pic>
        <p:nvPicPr>
          <p:cNvPr descr="[Laboratory for Reliable Computing]" id="19" name="Google Shape;19;p31"/>
          <p:cNvPicPr preferRelativeResize="0"/>
          <p:nvPr/>
        </p:nvPicPr>
        <p:blipFill rotWithShape="1">
          <a:blip r:embed="rId3">
            <a:alphaModFix/>
          </a:blip>
          <a:srcRect b="0" l="0" r="60306" t="0"/>
          <a:stretch/>
        </p:blipFill>
        <p:spPr>
          <a:xfrm>
            <a:off x="2357438" y="376237"/>
            <a:ext cx="844550" cy="8778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" name="Google Shape;20;p31"/>
          <p:cNvGraphicFramePr/>
          <p:nvPr/>
        </p:nvGraphicFramePr>
        <p:xfrm>
          <a:off x="3214688" y="447675"/>
          <a:ext cx="550862" cy="763588"/>
        </p:xfrm>
        <a:graphic>
          <a:graphicData uri="http://schemas.openxmlformats.org/presentationml/2006/ole">
            <mc:AlternateContent>
              <mc:Choice Requires="v">
                <p:oleObj r:id="rId4" imgH="763588" imgW="550862" progId="Word.Document.8" spid="_x0000_s1">
                  <p:embed/>
                </p:oleObj>
              </mc:Choice>
              <mc:Fallback>
                <p:oleObj r:id="rId5" imgH="763588" imgW="550862" progId="Word.Document.8">
                  <p:embed/>
                  <p:pic>
                    <p:nvPicPr>
                      <p:cNvPr id="20" name="Google Shape;20;p3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214688" y="447675"/>
                        <a:ext cx="550862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Google Shape;21;p31"/>
          <p:cNvSpPr/>
          <p:nvPr/>
        </p:nvSpPr>
        <p:spPr>
          <a:xfrm>
            <a:off x="4786313" y="590550"/>
            <a:ext cx="4071937" cy="708025"/>
          </a:xfrm>
          <a:prstGeom prst="rect">
            <a:avLst/>
          </a:prstGeom>
          <a:noFill/>
          <a:ln>
            <a:noFill/>
          </a:ln>
          <a:effectLst>
            <a:outerShdw blurRad="76200" kx="1200000" rotWithShape="0" algn="br" sy="230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93B3D7"/>
                </a:solidFill>
                <a:latin typeface="Impact"/>
                <a:ea typeface="Impact"/>
                <a:cs typeface="Impact"/>
                <a:sym typeface="Impact"/>
              </a:rPr>
              <a:t>Signal Sensing and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93B3D7"/>
                </a:solidFill>
                <a:latin typeface="Impact"/>
                <a:ea typeface="Impact"/>
                <a:cs typeface="Impact"/>
                <a:sym typeface="Impact"/>
              </a:rPr>
              <a:t>Application Laboratory</a:t>
            </a:r>
            <a:endParaRPr/>
          </a:p>
        </p:txBody>
      </p:sp>
      <p:pic>
        <p:nvPicPr>
          <p:cNvPr id="22" name="Google Shape;22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23735" y="5975604"/>
            <a:ext cx="3691398" cy="863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hinLinLee\Pictures\123\1479787_10200521646518565_210450756_n.jpg" id="23" name="Google Shape;23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80312" y="461583"/>
            <a:ext cx="1320904" cy="792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1" name="Google Shape;81;p40"/>
          <p:cNvSpPr/>
          <p:nvPr>
            <p:ph idx="2" type="pic"/>
          </p:nvPr>
        </p:nvSpPr>
        <p:spPr>
          <a:xfrm>
            <a:off x="1835696" y="1412776"/>
            <a:ext cx="5486400" cy="3314799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4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3" name="Google Shape;83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>
  <p:cSld name="標題及直排文字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1"/>
          <p:cNvSpPr txBox="1"/>
          <p:nvPr>
            <p:ph idx="1" type="body"/>
          </p:nvPr>
        </p:nvSpPr>
        <p:spPr>
          <a:xfrm rot="5400000">
            <a:off x="2215307" y="-345331"/>
            <a:ext cx="4713387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9" name="Google Shape;89;p41"/>
          <p:cNvCxnSpPr/>
          <p:nvPr/>
        </p:nvCxnSpPr>
        <p:spPr>
          <a:xfrm>
            <a:off x="323528" y="1268760"/>
            <a:ext cx="8820472" cy="0"/>
          </a:xfrm>
          <a:prstGeom prst="straightConnector1">
            <a:avLst/>
          </a:prstGeom>
          <a:noFill/>
          <a:ln cap="flat" cmpd="sng" w="76200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0" name="Google Shape;90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7808" y="266924"/>
            <a:ext cx="1309686" cy="78581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1"/>
          <p:cNvSpPr txBox="1"/>
          <p:nvPr>
            <p:ph type="title"/>
          </p:nvPr>
        </p:nvSpPr>
        <p:spPr>
          <a:xfrm>
            <a:off x="179512" y="274638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2"/>
          <p:cNvSpPr txBox="1"/>
          <p:nvPr>
            <p:ph type="title"/>
          </p:nvPr>
        </p:nvSpPr>
        <p:spPr>
          <a:xfrm rot="5400000">
            <a:off x="5301407" y="2740770"/>
            <a:ext cx="4713387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4" name="Google Shape;94;p42"/>
          <p:cNvSpPr txBox="1"/>
          <p:nvPr>
            <p:ph idx="1" type="body"/>
          </p:nvPr>
        </p:nvSpPr>
        <p:spPr>
          <a:xfrm rot="5400000">
            <a:off x="1110406" y="759569"/>
            <a:ext cx="4713387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>
  <p:cSld name="標題及物件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2"/>
          <p:cNvSpPr txBox="1"/>
          <p:nvPr>
            <p:ph idx="1" type="body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32"/>
          <p:cNvSpPr txBox="1"/>
          <p:nvPr>
            <p:ph type="title"/>
          </p:nvPr>
        </p:nvSpPr>
        <p:spPr>
          <a:xfrm>
            <a:off x="179512" y="274638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29" name="Google Shape;29;p32"/>
          <p:cNvCxnSpPr/>
          <p:nvPr/>
        </p:nvCxnSpPr>
        <p:spPr>
          <a:xfrm>
            <a:off x="323528" y="1268760"/>
            <a:ext cx="8820472" cy="0"/>
          </a:xfrm>
          <a:prstGeom prst="straightConnector1">
            <a:avLst/>
          </a:prstGeom>
          <a:noFill/>
          <a:ln cap="flat" cmpd="sng" w="76200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:\Users\ChinLinLee\Pictures\123\1479787_10200521646518565_210450756_n.jpg" id="30" name="Google Shape;3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512" y="260648"/>
            <a:ext cx="1320904" cy="792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3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結尾">
  <p:cSld name="結尾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4"/>
          <p:cNvSpPr txBox="1"/>
          <p:nvPr>
            <p:ph type="title"/>
          </p:nvPr>
        </p:nvSpPr>
        <p:spPr>
          <a:xfrm>
            <a:off x="457200" y="25717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aphicFrame>
        <p:nvGraphicFramePr>
          <p:cNvPr id="38" name="Google Shape;38;p34"/>
          <p:cNvGraphicFramePr/>
          <p:nvPr/>
        </p:nvGraphicFramePr>
        <p:xfrm>
          <a:off x="3214688" y="661988"/>
          <a:ext cx="550862" cy="763587"/>
        </p:xfrm>
        <a:graphic>
          <a:graphicData uri="http://schemas.openxmlformats.org/presentationml/2006/ole">
            <mc:AlternateContent>
              <mc:Choice Requires="v">
                <p:oleObj r:id="rId3" imgH="763587" imgW="550862" progId="Word.Document.8" spid="_x0000_s1">
                  <p:embed/>
                </p:oleObj>
              </mc:Choice>
              <mc:Fallback>
                <p:oleObj r:id="rId4" imgH="763587" imgW="550862" progId="Word.Document.8">
                  <p:embed/>
                  <p:pic>
                    <p:nvPicPr>
                      <p:cNvPr id="38" name="Google Shape;38;p34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214688" y="661988"/>
                        <a:ext cx="550862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descr="[Laboratory for Reliable Computing]" id="39" name="Google Shape;39;p34"/>
          <p:cNvPicPr preferRelativeResize="0"/>
          <p:nvPr/>
        </p:nvPicPr>
        <p:blipFill rotWithShape="1">
          <a:blip r:embed="rId6">
            <a:alphaModFix/>
          </a:blip>
          <a:srcRect b="0" l="0" r="60306" t="0"/>
          <a:stretch/>
        </p:blipFill>
        <p:spPr>
          <a:xfrm>
            <a:off x="2357438" y="590550"/>
            <a:ext cx="844550" cy="87788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34"/>
          <p:cNvSpPr/>
          <p:nvPr/>
        </p:nvSpPr>
        <p:spPr>
          <a:xfrm>
            <a:off x="214313" y="804863"/>
            <a:ext cx="5786437" cy="708025"/>
          </a:xfrm>
          <a:prstGeom prst="rect">
            <a:avLst/>
          </a:prstGeom>
          <a:noFill/>
          <a:ln>
            <a:noFill/>
          </a:ln>
          <a:effectLst>
            <a:outerShdw blurRad="76200" kx="1200000" rotWithShape="0" algn="br" sy="230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La</a:t>
            </a:r>
            <a:r>
              <a:rPr lang="en-US" sz="2000">
                <a:solidFill>
                  <a:srgbClr val="DAEEF3"/>
                </a:solidFill>
                <a:latin typeface="Impact"/>
                <a:ea typeface="Impact"/>
                <a:cs typeface="Impact"/>
                <a:sym typeface="Impact"/>
              </a:rPr>
              <a:t>boratory for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R</a:t>
            </a:r>
            <a:r>
              <a:rPr lang="en-US" sz="2000">
                <a:solidFill>
                  <a:srgbClr val="DAEEF3"/>
                </a:solidFill>
                <a:latin typeface="Impact"/>
                <a:ea typeface="Impact"/>
                <a:cs typeface="Impact"/>
                <a:sym typeface="Impact"/>
              </a:rPr>
              <a:t>eliable </a:t>
            </a:r>
            <a:r>
              <a:rPr lang="en-US" sz="2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  <a:r>
              <a:rPr lang="en-US" sz="2000">
                <a:solidFill>
                  <a:srgbClr val="DAEEF3"/>
                </a:solidFill>
                <a:latin typeface="Impact"/>
                <a:ea typeface="Impact"/>
                <a:cs typeface="Impact"/>
                <a:sym typeface="Impact"/>
              </a:rPr>
              <a:t>omputing</a:t>
            </a:r>
            <a:endParaRPr/>
          </a:p>
        </p:txBody>
      </p:sp>
      <p:pic>
        <p:nvPicPr>
          <p:cNvPr id="41" name="Google Shape;41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09669" y="661988"/>
            <a:ext cx="1309686" cy="78581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4"/>
          <p:cNvSpPr/>
          <p:nvPr/>
        </p:nvSpPr>
        <p:spPr>
          <a:xfrm>
            <a:off x="4786313" y="804863"/>
            <a:ext cx="4071937" cy="708025"/>
          </a:xfrm>
          <a:prstGeom prst="rect">
            <a:avLst/>
          </a:prstGeom>
          <a:noFill/>
          <a:ln>
            <a:noFill/>
          </a:ln>
          <a:effectLst>
            <a:outerShdw blurRad="76200" kx="1200000" rotWithShape="0" algn="br" sy="23000">
              <a:srgbClr val="000000">
                <a:alpha val="2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Si</a:t>
            </a:r>
            <a:r>
              <a:rPr lang="en-US" sz="2000">
                <a:solidFill>
                  <a:srgbClr val="92CCDC"/>
                </a:solidFill>
                <a:latin typeface="Impact"/>
                <a:ea typeface="Impact"/>
                <a:cs typeface="Impact"/>
                <a:sym typeface="Impact"/>
              </a:rPr>
              <a:t>gnal</a:t>
            </a:r>
            <a:r>
              <a:rPr lang="en-US" sz="2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2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S</a:t>
            </a:r>
            <a:r>
              <a:rPr lang="en-US" sz="2000">
                <a:solidFill>
                  <a:srgbClr val="92CCDC"/>
                </a:solidFill>
                <a:latin typeface="Impact"/>
                <a:ea typeface="Impact"/>
                <a:cs typeface="Impact"/>
                <a:sym typeface="Impact"/>
              </a:rPr>
              <a:t>ensing</a:t>
            </a:r>
            <a:r>
              <a:rPr lang="en-US" sz="2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2000">
                <a:solidFill>
                  <a:srgbClr val="92CCDC"/>
                </a:solidFill>
                <a:latin typeface="Impact"/>
                <a:ea typeface="Impact"/>
                <a:cs typeface="Impact"/>
                <a:sym typeface="Impact"/>
              </a:rPr>
              <a:t>and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r>
              <a:rPr lang="en-US" sz="2000">
                <a:solidFill>
                  <a:srgbClr val="92CCDC"/>
                </a:solidFill>
                <a:latin typeface="Impact"/>
                <a:ea typeface="Impact"/>
                <a:cs typeface="Impact"/>
                <a:sym typeface="Impact"/>
              </a:rPr>
              <a:t>pplication</a:t>
            </a:r>
            <a:r>
              <a:rPr lang="en-US" sz="20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-US" sz="2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L</a:t>
            </a:r>
            <a:r>
              <a:rPr lang="en-US" sz="2000">
                <a:solidFill>
                  <a:srgbClr val="92CCDC"/>
                </a:solidFill>
                <a:latin typeface="Impact"/>
                <a:ea typeface="Impact"/>
                <a:cs typeface="Impact"/>
                <a:sym typeface="Impact"/>
              </a:rPr>
              <a:t>aboratory</a:t>
            </a:r>
            <a:endParaRPr/>
          </a:p>
        </p:txBody>
      </p:sp>
      <p:pic>
        <p:nvPicPr>
          <p:cNvPr id="43" name="Google Shape;43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46150" y="5404941"/>
            <a:ext cx="3691398" cy="86312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>
  <p:cSld name="兩項物件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/>
          <p:nvPr>
            <p:ph idx="1" type="body"/>
          </p:nvPr>
        </p:nvSpPr>
        <p:spPr>
          <a:xfrm>
            <a:off x="457200" y="1412776"/>
            <a:ext cx="4038600" cy="4713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8" name="Google Shape;48;p35"/>
          <p:cNvSpPr txBox="1"/>
          <p:nvPr>
            <p:ph idx="2" type="body"/>
          </p:nvPr>
        </p:nvSpPr>
        <p:spPr>
          <a:xfrm>
            <a:off x="4648200" y="1412776"/>
            <a:ext cx="4038600" cy="4713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1" name="Google Shape;51;p35"/>
          <p:cNvCxnSpPr/>
          <p:nvPr/>
        </p:nvCxnSpPr>
        <p:spPr>
          <a:xfrm>
            <a:off x="323528" y="1268760"/>
            <a:ext cx="8820472" cy="0"/>
          </a:xfrm>
          <a:prstGeom prst="straightConnector1">
            <a:avLst/>
          </a:prstGeom>
          <a:noFill/>
          <a:ln cap="flat" cmpd="sng" w="76200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2" name="Google Shape;5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7808" y="266924"/>
            <a:ext cx="1309686" cy="78581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5"/>
          <p:cNvSpPr txBox="1"/>
          <p:nvPr>
            <p:ph type="title"/>
          </p:nvPr>
        </p:nvSpPr>
        <p:spPr>
          <a:xfrm>
            <a:off x="179512" y="274638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>
  <p:cSld name="比對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/>
          <p:nvPr>
            <p:ph idx="1" type="body"/>
          </p:nvPr>
        </p:nvSpPr>
        <p:spPr>
          <a:xfrm>
            <a:off x="457200" y="1412776"/>
            <a:ext cx="4040188" cy="762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3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36"/>
          <p:cNvSpPr txBox="1"/>
          <p:nvPr>
            <p:ph idx="3" type="body"/>
          </p:nvPr>
        </p:nvSpPr>
        <p:spPr>
          <a:xfrm>
            <a:off x="4645025" y="1412776"/>
            <a:ext cx="4041775" cy="762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3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9" name="Google Shape;59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1" name="Google Shape;61;p36"/>
          <p:cNvCxnSpPr/>
          <p:nvPr/>
        </p:nvCxnSpPr>
        <p:spPr>
          <a:xfrm>
            <a:off x="323528" y="1268760"/>
            <a:ext cx="8820472" cy="0"/>
          </a:xfrm>
          <a:prstGeom prst="straightConnector1">
            <a:avLst/>
          </a:prstGeom>
          <a:noFill/>
          <a:ln cap="flat" cmpd="sng" w="76200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2" name="Google Shape;6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7808" y="266924"/>
            <a:ext cx="1309686" cy="78581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6"/>
          <p:cNvSpPr txBox="1"/>
          <p:nvPr>
            <p:ph type="title"/>
          </p:nvPr>
        </p:nvSpPr>
        <p:spPr>
          <a:xfrm>
            <a:off x="179512" y="274638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>
  <p:cSld name="只有標題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7" name="Google Shape;67;p37"/>
          <p:cNvCxnSpPr/>
          <p:nvPr/>
        </p:nvCxnSpPr>
        <p:spPr>
          <a:xfrm>
            <a:off x="323528" y="1268760"/>
            <a:ext cx="8820472" cy="0"/>
          </a:xfrm>
          <a:prstGeom prst="straightConnector1">
            <a:avLst/>
          </a:prstGeom>
          <a:noFill/>
          <a:ln cap="flat" cmpd="sng" w="76200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8" name="Google Shape;6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7808" y="266924"/>
            <a:ext cx="1309686" cy="78581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7"/>
          <p:cNvSpPr txBox="1"/>
          <p:nvPr>
            <p:ph type="title"/>
          </p:nvPr>
        </p:nvSpPr>
        <p:spPr>
          <a:xfrm>
            <a:off x="179512" y="274638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9"/>
          <p:cNvSpPr txBox="1"/>
          <p:nvPr>
            <p:ph type="title"/>
          </p:nvPr>
        </p:nvSpPr>
        <p:spPr>
          <a:xfrm>
            <a:off x="467544" y="1412776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39"/>
          <p:cNvSpPr txBox="1"/>
          <p:nvPr>
            <p:ph idx="1" type="body"/>
          </p:nvPr>
        </p:nvSpPr>
        <p:spPr>
          <a:xfrm>
            <a:off x="3575050" y="1412776"/>
            <a:ext cx="5111750" cy="4713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6" name="Google Shape;76;p39"/>
          <p:cNvSpPr txBox="1"/>
          <p:nvPr>
            <p:ph idx="2" type="body"/>
          </p:nvPr>
        </p:nvSpPr>
        <p:spPr>
          <a:xfrm>
            <a:off x="457200" y="2564904"/>
            <a:ext cx="3008313" cy="35612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idx="1" type="body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ng"/><Relationship Id="rId4" Type="http://schemas.openxmlformats.org/officeDocument/2006/relationships/image" Target="../media/image28.png"/><Relationship Id="rId5" Type="http://schemas.openxmlformats.org/officeDocument/2006/relationships/image" Target="../media/image3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Relationship Id="rId4" Type="http://schemas.openxmlformats.org/officeDocument/2006/relationships/image" Target="../media/image39.png"/><Relationship Id="rId5" Type="http://schemas.openxmlformats.org/officeDocument/2006/relationships/image" Target="../media/image51.png"/><Relationship Id="rId6" Type="http://schemas.openxmlformats.org/officeDocument/2006/relationships/image" Target="../media/image4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8.png"/><Relationship Id="rId4" Type="http://schemas.openxmlformats.org/officeDocument/2006/relationships/image" Target="../media/image45.png"/><Relationship Id="rId5" Type="http://schemas.openxmlformats.org/officeDocument/2006/relationships/image" Target="../media/image43.png"/><Relationship Id="rId6" Type="http://schemas.openxmlformats.org/officeDocument/2006/relationships/image" Target="../media/image4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1.png"/><Relationship Id="rId4" Type="http://schemas.openxmlformats.org/officeDocument/2006/relationships/image" Target="../media/image48.png"/><Relationship Id="rId5" Type="http://schemas.openxmlformats.org/officeDocument/2006/relationships/image" Target="../media/image44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mobaxterm.mobatek.net/download-home-edition.html" TargetMode="External"/><Relationship Id="rId4" Type="http://schemas.openxmlformats.org/officeDocument/2006/relationships/hyperlink" Target="http://mobaxterm.mobatek.net/download-home-edition.html" TargetMode="External"/><Relationship Id="rId5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431032" y="2708920"/>
            <a:ext cx="8712968" cy="1109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HSPICE and Waveform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 txBox="1"/>
          <p:nvPr>
            <p:ph idx="1" type="body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97" name="Google Shape;19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p10"/>
          <p:cNvSpPr txBox="1"/>
          <p:nvPr>
            <p:ph type="title"/>
          </p:nvPr>
        </p:nvSpPr>
        <p:spPr>
          <a:xfrm>
            <a:off x="179512" y="274638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/>
              <a:t>SPICE Netlist Example</a:t>
            </a:r>
            <a:endParaRPr sz="4000"/>
          </a:p>
        </p:txBody>
      </p:sp>
      <p:pic>
        <p:nvPicPr>
          <p:cNvPr id="199" name="Google Shape;19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162" y="1512218"/>
            <a:ext cx="8369676" cy="484981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0"/>
          <p:cNvSpPr/>
          <p:nvPr/>
        </p:nvSpPr>
        <p:spPr>
          <a:xfrm>
            <a:off x="387162" y="1916832"/>
            <a:ext cx="1664558" cy="216024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1691680" y="2708920"/>
            <a:ext cx="504056" cy="576063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3430216" y="1844824"/>
            <a:ext cx="133672" cy="576064"/>
          </a:xfrm>
          <a:prstGeom prst="rightBracket">
            <a:avLst>
              <a:gd fmla="val 8333" name="adj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3430216" y="2559842"/>
            <a:ext cx="133672" cy="2021285"/>
          </a:xfrm>
          <a:prstGeom prst="rightBracket">
            <a:avLst>
              <a:gd fmla="val 8333" name="adj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3430216" y="4777581"/>
            <a:ext cx="153020" cy="1348582"/>
          </a:xfrm>
          <a:prstGeom prst="rightBracket">
            <a:avLst>
              <a:gd fmla="val 8333" name="adj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3576216" y="2024844"/>
            <a:ext cx="7489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setup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3544644" y="3444314"/>
            <a:ext cx="10438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 ckt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3590265" y="5267206"/>
            <a:ext cx="10438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Analysis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0"/>
          <p:cNvSpPr txBox="1"/>
          <p:nvPr/>
        </p:nvSpPr>
        <p:spPr>
          <a:xfrm>
            <a:off x="1943708" y="3329558"/>
            <a:ext cx="1478405" cy="75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Different lib. has different MOS model name.</a:t>
            </a: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 txBox="1"/>
          <p:nvPr>
            <p:ph type="title"/>
          </p:nvPr>
        </p:nvSpPr>
        <p:spPr>
          <a:xfrm>
            <a:off x="179512" y="274638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3">
            <a:alphaModFix/>
          </a:blip>
          <a:srcRect b="1" l="0" r="56022" t="-2051"/>
          <a:stretch/>
        </p:blipFill>
        <p:spPr>
          <a:xfrm>
            <a:off x="457200" y="1407096"/>
            <a:ext cx="3680782" cy="494925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1"/>
          <p:cNvSpPr/>
          <p:nvPr/>
        </p:nvSpPr>
        <p:spPr>
          <a:xfrm>
            <a:off x="4838657" y="1388687"/>
            <a:ext cx="3321743" cy="3385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line is always a comment.</a:t>
            </a:r>
            <a:endParaRPr/>
          </a:p>
        </p:txBody>
      </p:sp>
      <p:sp>
        <p:nvSpPr>
          <p:cNvPr id="216" name="Google Shape;216;p11"/>
          <p:cNvSpPr/>
          <p:nvPr/>
        </p:nvSpPr>
        <p:spPr>
          <a:xfrm>
            <a:off x="4838657" y="1821907"/>
            <a:ext cx="742511" cy="3385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library</a:t>
            </a:r>
            <a:endParaRPr/>
          </a:p>
        </p:txBody>
      </p:sp>
      <p:sp>
        <p:nvSpPr>
          <p:cNvPr id="217" name="Google Shape;217;p11"/>
          <p:cNvSpPr/>
          <p:nvPr/>
        </p:nvSpPr>
        <p:spPr>
          <a:xfrm>
            <a:off x="4838657" y="2888171"/>
            <a:ext cx="1858201" cy="3385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Simulation options</a:t>
            </a:r>
            <a:endParaRPr/>
          </a:p>
        </p:txBody>
      </p:sp>
      <p:sp>
        <p:nvSpPr>
          <p:cNvPr id="218" name="Google Shape;218;p11"/>
          <p:cNvSpPr/>
          <p:nvPr/>
        </p:nvSpPr>
        <p:spPr>
          <a:xfrm>
            <a:off x="4838657" y="4185143"/>
            <a:ext cx="1210588" cy="3385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不分大小寫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1"/>
          <p:cNvSpPr/>
          <p:nvPr/>
        </p:nvSpPr>
        <p:spPr>
          <a:xfrm>
            <a:off x="4838657" y="3295348"/>
            <a:ext cx="2377574" cy="83099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註解方式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可用”</a:t>
            </a: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******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”(限單行開頭)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或”</a:t>
            </a: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”(行中)</a:t>
            </a:r>
            <a:endParaRPr/>
          </a:p>
        </p:txBody>
      </p:sp>
      <p:sp>
        <p:nvSpPr>
          <p:cNvPr id="220" name="Google Shape;220;p11"/>
          <p:cNvSpPr/>
          <p:nvPr/>
        </p:nvSpPr>
        <p:spPr>
          <a:xfrm>
            <a:off x="4853512" y="5260364"/>
            <a:ext cx="1758815" cy="3385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.op 分析節點偏壓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4856018" y="5786247"/>
            <a:ext cx="1426994" cy="3385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Always “.end”</a:t>
            </a:r>
            <a:endParaRPr/>
          </a:p>
        </p:txBody>
      </p:sp>
      <p:cxnSp>
        <p:nvCxnSpPr>
          <p:cNvPr id="222" name="Google Shape;222;p11"/>
          <p:cNvCxnSpPr>
            <a:stCxn id="215" idx="1"/>
          </p:cNvCxnSpPr>
          <p:nvPr/>
        </p:nvCxnSpPr>
        <p:spPr>
          <a:xfrm flipH="1">
            <a:off x="4029857" y="1557964"/>
            <a:ext cx="808800" cy="65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23" name="Google Shape;223;p11"/>
          <p:cNvCxnSpPr>
            <a:stCxn id="216" idx="1"/>
          </p:cNvCxnSpPr>
          <p:nvPr/>
        </p:nvCxnSpPr>
        <p:spPr>
          <a:xfrm flipH="1">
            <a:off x="2089157" y="1991184"/>
            <a:ext cx="2749500" cy="32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24" name="Google Shape;224;p11"/>
          <p:cNvCxnSpPr>
            <a:stCxn id="217" idx="1"/>
          </p:cNvCxnSpPr>
          <p:nvPr/>
        </p:nvCxnSpPr>
        <p:spPr>
          <a:xfrm rot="10800000">
            <a:off x="2411657" y="2424448"/>
            <a:ext cx="2427000" cy="633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25" name="Google Shape;225;p11"/>
          <p:cNvCxnSpPr>
            <a:stCxn id="219" idx="1"/>
          </p:cNvCxnSpPr>
          <p:nvPr/>
        </p:nvCxnSpPr>
        <p:spPr>
          <a:xfrm flipH="1">
            <a:off x="1907657" y="3710846"/>
            <a:ext cx="2931000" cy="99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26" name="Google Shape;226;p11"/>
          <p:cNvCxnSpPr>
            <a:stCxn id="218" idx="1"/>
          </p:cNvCxnSpPr>
          <p:nvPr/>
        </p:nvCxnSpPr>
        <p:spPr>
          <a:xfrm rot="10800000">
            <a:off x="4029857" y="4150420"/>
            <a:ext cx="808800" cy="204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27" name="Google Shape;227;p11"/>
          <p:cNvCxnSpPr>
            <a:stCxn id="220" idx="1"/>
          </p:cNvCxnSpPr>
          <p:nvPr/>
        </p:nvCxnSpPr>
        <p:spPr>
          <a:xfrm rot="10800000">
            <a:off x="827512" y="5072941"/>
            <a:ext cx="4026000" cy="356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28" name="Google Shape;228;p11"/>
          <p:cNvCxnSpPr>
            <a:stCxn id="221" idx="1"/>
          </p:cNvCxnSpPr>
          <p:nvPr/>
        </p:nvCxnSpPr>
        <p:spPr>
          <a:xfrm flipH="1">
            <a:off x="922718" y="5955524"/>
            <a:ext cx="3933300" cy="2538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9" name="Google Shape;229;p11"/>
          <p:cNvSpPr/>
          <p:nvPr/>
        </p:nvSpPr>
        <p:spPr>
          <a:xfrm>
            <a:off x="4838657" y="4736957"/>
            <a:ext cx="4291559" cy="3385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(0, GND, GND!)Always refer to global ground</a:t>
            </a:r>
            <a:endParaRPr/>
          </a:p>
        </p:txBody>
      </p:sp>
      <p:cxnSp>
        <p:nvCxnSpPr>
          <p:cNvPr id="230" name="Google Shape;230;p11"/>
          <p:cNvCxnSpPr>
            <a:stCxn id="229" idx="1"/>
          </p:cNvCxnSpPr>
          <p:nvPr/>
        </p:nvCxnSpPr>
        <p:spPr>
          <a:xfrm rot="10800000">
            <a:off x="1403657" y="4632934"/>
            <a:ext cx="3435000" cy="273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31" name="Google Shape;231;p11"/>
          <p:cNvSpPr/>
          <p:nvPr/>
        </p:nvSpPr>
        <p:spPr>
          <a:xfrm>
            <a:off x="4838657" y="2217608"/>
            <a:ext cx="3911648" cy="5847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.prot/.unprot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Things btw will not appears in results file</a:t>
            </a:r>
            <a:endParaRPr/>
          </a:p>
        </p:txBody>
      </p:sp>
      <p:cxnSp>
        <p:nvCxnSpPr>
          <p:cNvPr id="232" name="Google Shape;232;p11"/>
          <p:cNvCxnSpPr/>
          <p:nvPr/>
        </p:nvCxnSpPr>
        <p:spPr>
          <a:xfrm rot="10800000">
            <a:off x="1259632" y="2156224"/>
            <a:ext cx="3579025" cy="39346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/>
          <p:nvPr>
            <p:ph idx="1" type="body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38" name="Google Shape;238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" name="Google Shape;239;p12"/>
          <p:cNvSpPr txBox="1"/>
          <p:nvPr>
            <p:ph type="title"/>
          </p:nvPr>
        </p:nvSpPr>
        <p:spPr>
          <a:xfrm>
            <a:off x="179512" y="274638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/>
              <a:t>Scale Factor</a:t>
            </a:r>
            <a:endParaRPr sz="4000"/>
          </a:p>
        </p:txBody>
      </p:sp>
      <p:pic>
        <p:nvPicPr>
          <p:cNvPr id="240" name="Google Shape;240;p12"/>
          <p:cNvPicPr preferRelativeResize="0"/>
          <p:nvPr/>
        </p:nvPicPr>
        <p:blipFill rotWithShape="1">
          <a:blip r:embed="rId3">
            <a:alphaModFix/>
          </a:blip>
          <a:srcRect b="1022" l="0" r="477" t="701"/>
          <a:stretch/>
        </p:blipFill>
        <p:spPr>
          <a:xfrm>
            <a:off x="2987824" y="1844824"/>
            <a:ext cx="3384376" cy="410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"/>
          <p:cNvSpPr txBox="1"/>
          <p:nvPr>
            <p:ph idx="1" type="body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  </a:t>
            </a:r>
            <a:endParaRPr/>
          </a:p>
        </p:txBody>
      </p:sp>
      <p:sp>
        <p:nvSpPr>
          <p:cNvPr id="246" name="Google Shape;24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p13"/>
          <p:cNvSpPr txBox="1"/>
          <p:nvPr>
            <p:ph type="title"/>
          </p:nvPr>
        </p:nvSpPr>
        <p:spPr>
          <a:xfrm>
            <a:off x="179512" y="274638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Device</a:t>
            </a:r>
            <a:endParaRPr/>
          </a:p>
        </p:txBody>
      </p:sp>
      <p:pic>
        <p:nvPicPr>
          <p:cNvPr id="248" name="Google Shape;248;p13"/>
          <p:cNvPicPr preferRelativeResize="0"/>
          <p:nvPr/>
        </p:nvPicPr>
        <p:blipFill rotWithShape="1">
          <a:blip r:embed="rId3">
            <a:alphaModFix/>
          </a:blip>
          <a:srcRect b="-461" l="1" r="775" t="0"/>
          <a:stretch/>
        </p:blipFill>
        <p:spPr>
          <a:xfrm>
            <a:off x="457201" y="1609960"/>
            <a:ext cx="4186808" cy="441132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3"/>
          <p:cNvSpPr txBox="1"/>
          <p:nvPr/>
        </p:nvSpPr>
        <p:spPr>
          <a:xfrm>
            <a:off x="3280824" y="1772816"/>
            <a:ext cx="2234907" cy="3385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Rx node1 node2 </a:t>
            </a: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value</a:t>
            </a: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3"/>
          <p:cNvSpPr txBox="1"/>
          <p:nvPr/>
        </p:nvSpPr>
        <p:spPr>
          <a:xfrm>
            <a:off x="3275856" y="2168860"/>
            <a:ext cx="2234907" cy="3385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Cx node1 node2 </a:t>
            </a: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value</a:t>
            </a: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3"/>
          <p:cNvSpPr txBox="1"/>
          <p:nvPr/>
        </p:nvSpPr>
        <p:spPr>
          <a:xfrm>
            <a:off x="3297706" y="2564904"/>
            <a:ext cx="2201244" cy="3385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Lx node1 node2 </a:t>
            </a: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value</a:t>
            </a: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3"/>
          <p:cNvSpPr txBox="1"/>
          <p:nvPr/>
        </p:nvSpPr>
        <p:spPr>
          <a:xfrm>
            <a:off x="3297706" y="3897236"/>
            <a:ext cx="4605748" cy="3385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Mx D G S B </a:t>
            </a:r>
            <a:r>
              <a:rPr lang="en-US" sz="1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m_name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W=value L=value m=value</a:t>
            </a: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3"/>
          <p:cNvSpPr txBox="1"/>
          <p:nvPr/>
        </p:nvSpPr>
        <p:spPr>
          <a:xfrm>
            <a:off x="3275856" y="3461499"/>
            <a:ext cx="1896673" cy="3385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Qx C B E </a:t>
            </a:r>
            <a:r>
              <a:rPr lang="en-US" sz="1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m_name</a:t>
            </a:r>
            <a:endParaRPr sz="16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3"/>
          <p:cNvSpPr txBox="1"/>
          <p:nvPr/>
        </p:nvSpPr>
        <p:spPr>
          <a:xfrm>
            <a:off x="3297706" y="4586290"/>
            <a:ext cx="3331361" cy="3385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 node1 node2 … nodeN  </a:t>
            </a: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name</a:t>
            </a: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3"/>
          <p:cNvSpPr/>
          <p:nvPr/>
        </p:nvSpPr>
        <p:spPr>
          <a:xfrm>
            <a:off x="5842894" y="3230849"/>
            <a:ext cx="230704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*m_name: model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P_18/N_18 in cic018.l</a:t>
            </a:r>
            <a:endParaRPr sz="16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"/>
          <p:cNvSpPr txBox="1"/>
          <p:nvPr>
            <p:ph idx="1" type="body"/>
          </p:nvPr>
        </p:nvSpPr>
        <p:spPr>
          <a:xfrm>
            <a:off x="457200" y="1484784"/>
            <a:ext cx="8229600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Use hierarchical structure to simplify complex connection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Definition with </a:t>
            </a:r>
            <a:r>
              <a:rPr lang="en-US" sz="2000">
                <a:solidFill>
                  <a:srgbClr val="FF0000"/>
                </a:solidFill>
              </a:rPr>
              <a:t>.subckt </a:t>
            </a:r>
            <a:r>
              <a:rPr lang="en-US" sz="2000"/>
              <a:t>and </a:t>
            </a:r>
            <a:r>
              <a:rPr lang="en-US" sz="2000">
                <a:solidFill>
                  <a:srgbClr val="FF0000"/>
                </a:solidFill>
              </a:rPr>
              <a:t>.ends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Use </a:t>
            </a:r>
            <a:r>
              <a:rPr lang="en-US" sz="2000">
                <a:solidFill>
                  <a:srgbClr val="FF0000"/>
                </a:solidFill>
              </a:rPr>
              <a:t>X&lt;subckt_nanme&gt; </a:t>
            </a:r>
            <a:r>
              <a:rPr lang="en-US" sz="2000"/>
              <a:t>to call subcircuit.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Access nodes of subcircuits by “</a:t>
            </a:r>
            <a:r>
              <a:rPr lang="en-US" sz="2000">
                <a:solidFill>
                  <a:srgbClr val="FF0000"/>
                </a:solidFill>
              </a:rPr>
              <a:t>(.)</a:t>
            </a:r>
            <a:r>
              <a:rPr lang="en-US" sz="2000"/>
              <a:t>” extension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Ex：.print V(X1.node)</a:t>
            </a:r>
            <a:endParaRPr/>
          </a:p>
        </p:txBody>
      </p:sp>
      <p:sp>
        <p:nvSpPr>
          <p:cNvPr id="261" name="Google Shape;261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2" name="Google Shape;262;p14"/>
          <p:cNvSpPr txBox="1"/>
          <p:nvPr>
            <p:ph type="title"/>
          </p:nvPr>
        </p:nvSpPr>
        <p:spPr>
          <a:xfrm>
            <a:off x="179512" y="274638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Subcircuits</a:t>
            </a:r>
            <a:endParaRPr/>
          </a:p>
        </p:txBody>
      </p:sp>
      <p:pic>
        <p:nvPicPr>
          <p:cNvPr id="263" name="Google Shape;2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9009" y="2708920"/>
            <a:ext cx="4410247" cy="212743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4"/>
          <p:cNvSpPr/>
          <p:nvPr/>
        </p:nvSpPr>
        <p:spPr>
          <a:xfrm>
            <a:off x="2407121" y="2996953"/>
            <a:ext cx="720080" cy="28803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4"/>
          <p:cNvSpPr/>
          <p:nvPr/>
        </p:nvSpPr>
        <p:spPr>
          <a:xfrm>
            <a:off x="3703265" y="4548324"/>
            <a:ext cx="720080" cy="28803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" name="Google Shape;266;p14"/>
          <p:cNvCxnSpPr/>
          <p:nvPr/>
        </p:nvCxnSpPr>
        <p:spPr>
          <a:xfrm>
            <a:off x="3199209" y="3284985"/>
            <a:ext cx="504056" cy="1152127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67" name="Google Shape;267;p14"/>
          <p:cNvSpPr txBox="1"/>
          <p:nvPr/>
        </p:nvSpPr>
        <p:spPr>
          <a:xfrm>
            <a:off x="2806477" y="2620909"/>
            <a:ext cx="15953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subckt_name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4"/>
          <p:cNvSpPr txBox="1"/>
          <p:nvPr/>
        </p:nvSpPr>
        <p:spPr>
          <a:xfrm>
            <a:off x="395028" y="4527982"/>
            <a:ext cx="13131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Call subckt</a:t>
            </a:r>
            <a:endParaRPr sz="18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9" name="Google Shape;269;p14"/>
          <p:cNvCxnSpPr/>
          <p:nvPr/>
        </p:nvCxnSpPr>
        <p:spPr>
          <a:xfrm>
            <a:off x="1726391" y="4859810"/>
            <a:ext cx="2696954" cy="0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0" name="Google Shape;27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7201" y="4958271"/>
            <a:ext cx="4829175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4"/>
          <p:cNvSpPr txBox="1"/>
          <p:nvPr/>
        </p:nvSpPr>
        <p:spPr>
          <a:xfrm>
            <a:off x="4469288" y="4363658"/>
            <a:ext cx="24801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注意subckt_name位置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"/>
          <p:cNvSpPr txBox="1"/>
          <p:nvPr>
            <p:ph idx="1" type="body"/>
          </p:nvPr>
        </p:nvSpPr>
        <p:spPr>
          <a:xfrm>
            <a:off x="457200" y="1484784"/>
            <a:ext cx="8579296" cy="511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Independent source elements --- DC/AC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Syntax：</a:t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Ex：</a:t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FF0000"/>
              </a:solidFill>
            </a:endParaRPr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DC sweep range is specified in .DC analysis statement.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AC frequency sweep range is specified in .AC analysis statement.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2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2" marL="914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277" name="Google Shape;277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p15"/>
          <p:cNvSpPr txBox="1"/>
          <p:nvPr>
            <p:ph type="title"/>
          </p:nvPr>
        </p:nvSpPr>
        <p:spPr>
          <a:xfrm>
            <a:off x="179512" y="274638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/>
              <a:t>Input Source</a:t>
            </a:r>
            <a:endParaRPr sz="4000"/>
          </a:p>
        </p:txBody>
      </p:sp>
      <p:sp>
        <p:nvSpPr>
          <p:cNvPr id="279" name="Google Shape;279;p15"/>
          <p:cNvSpPr txBox="1"/>
          <p:nvPr/>
        </p:nvSpPr>
        <p:spPr>
          <a:xfrm>
            <a:off x="2088974" y="2403058"/>
            <a:ext cx="5363346" cy="646331"/>
          </a:xfrm>
          <a:prstGeom prst="rect">
            <a:avLst/>
          </a:prstGeom>
          <a:noFill/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Vxx n1 n2 &lt;DC=dcval&gt; &lt;AC=acval&gt;, &lt;ac.phase&gt;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Ixx n1 n2 &lt;DC=dcval&gt; &lt;AC=acval&gt;, &lt;ac.phase&gt;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 txBox="1"/>
          <p:nvPr/>
        </p:nvSpPr>
        <p:spPr>
          <a:xfrm>
            <a:off x="2111070" y="3343808"/>
            <a:ext cx="2460930" cy="923330"/>
          </a:xfrm>
          <a:prstGeom prst="rect">
            <a:avLst/>
          </a:prstGeom>
          <a:noFill/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V1 net1 net2 DC=1.8v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V2 net3 net4 3.3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I3  net5 net6 1uA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 txBox="1"/>
          <p:nvPr/>
        </p:nvSpPr>
        <p:spPr>
          <a:xfrm>
            <a:off x="2111070" y="4510861"/>
            <a:ext cx="3908186" cy="646331"/>
          </a:xfrm>
          <a:prstGeom prst="rect">
            <a:avLst/>
          </a:prstGeom>
          <a:noFill/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Vinp Vinp 0 DC common AC 0.5 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Vinn Vinn 0 DC common AC 0.5 180</a:t>
            </a:r>
            <a:endParaRPr/>
          </a:p>
        </p:txBody>
      </p:sp>
      <p:sp>
        <p:nvSpPr>
          <p:cNvPr id="282" name="Google Shape;282;p15"/>
          <p:cNvSpPr txBox="1"/>
          <p:nvPr/>
        </p:nvSpPr>
        <p:spPr>
          <a:xfrm>
            <a:off x="6313068" y="4510861"/>
            <a:ext cx="27879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*而外定義 common mode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.param common=0.9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"/>
          <p:cNvSpPr txBox="1"/>
          <p:nvPr>
            <p:ph idx="1" type="body"/>
          </p:nvPr>
        </p:nvSpPr>
        <p:spPr>
          <a:xfrm>
            <a:off x="611560" y="1556792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Independent source elements --- Transient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SIN：</a:t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Example：</a:t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288" name="Google Shape;28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2722" y="1969184"/>
            <a:ext cx="48672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0" name="Google Shape;290;p16"/>
          <p:cNvSpPr txBox="1"/>
          <p:nvPr>
            <p:ph type="title"/>
          </p:nvPr>
        </p:nvSpPr>
        <p:spPr>
          <a:xfrm>
            <a:off x="179512" y="274638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/>
              <a:t>Independent source elements</a:t>
            </a:r>
            <a:endParaRPr sz="3600"/>
          </a:p>
        </p:txBody>
      </p:sp>
      <p:pic>
        <p:nvPicPr>
          <p:cNvPr id="291" name="Google Shape;29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3688" y="3174209"/>
            <a:ext cx="6269709" cy="3032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"/>
          <p:cNvSpPr txBox="1"/>
          <p:nvPr>
            <p:ph idx="1" type="body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PULSE (pulse waveform)：</a:t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297" name="Google Shape;297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8" name="Google Shape;298;p17"/>
          <p:cNvSpPr txBox="1"/>
          <p:nvPr>
            <p:ph type="title"/>
          </p:nvPr>
        </p:nvSpPr>
        <p:spPr>
          <a:xfrm>
            <a:off x="456840" y="298835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/>
              <a:t>Independent source elements</a:t>
            </a:r>
            <a:endParaRPr sz="3600"/>
          </a:p>
        </p:txBody>
      </p:sp>
      <p:pic>
        <p:nvPicPr>
          <p:cNvPr id="299" name="Google Shape;29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4" y="1988840"/>
            <a:ext cx="556260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7016" y="3212976"/>
            <a:ext cx="4291912" cy="1528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/>
          <p:nvPr>
            <p:ph idx="1" type="body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PWL (piece-wise linear waveform)：</a:t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Example：</a:t>
            </a:r>
            <a:endParaRPr sz="20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306" name="Google Shape;30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7" name="Google Shape;307;p18"/>
          <p:cNvSpPr txBox="1"/>
          <p:nvPr>
            <p:ph type="title"/>
          </p:nvPr>
        </p:nvSpPr>
        <p:spPr>
          <a:xfrm>
            <a:off x="457200" y="250095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/>
              <a:t>Independent source elements</a:t>
            </a:r>
            <a:endParaRPr sz="3600"/>
          </a:p>
        </p:txBody>
      </p:sp>
      <p:pic>
        <p:nvPicPr>
          <p:cNvPr id="308" name="Google Shape;30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1988840"/>
            <a:ext cx="582930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2200" y="3016679"/>
            <a:ext cx="43529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43808" y="3548962"/>
            <a:ext cx="4200525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9"/>
          <p:cNvSpPr txBox="1"/>
          <p:nvPr>
            <p:ph idx="1" type="body"/>
          </p:nvPr>
        </p:nvSpPr>
        <p:spPr>
          <a:xfrm>
            <a:off x="179512" y="1273996"/>
            <a:ext cx="8229600" cy="50823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.OP：Operating point analysis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/>
              <a:t>In .tran simulation, resulting DC operating point is initial estimate)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–"/>
            </a:pPr>
            <a:r>
              <a:rPr lang="en-US" sz="1800">
                <a:solidFill>
                  <a:srgbClr val="FF0000"/>
                </a:solidFill>
              </a:rPr>
              <a:t>syntax：   .OP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/>
              <a:t>Example：.OP </a:t>
            </a:r>
            <a:endParaRPr sz="20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.DC：sweep parameter, source and temperature values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–"/>
            </a:pPr>
            <a:r>
              <a:rPr lang="en-US" sz="1800">
                <a:solidFill>
                  <a:srgbClr val="FF0000"/>
                </a:solidFill>
              </a:rPr>
              <a:t>syntax：    .DC &lt;var1&gt; &lt;start&gt; &lt;stop&gt; &lt;step&gt;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/>
              <a:t>Example： .DC   Vin        0           1.8       0.1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.AC：sweep frequency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–"/>
            </a:pPr>
            <a:r>
              <a:rPr lang="en-US" sz="1800">
                <a:solidFill>
                  <a:srgbClr val="FF0000"/>
                </a:solidFill>
              </a:rPr>
              <a:t>syntax：    .AC &lt;DEC/LIN&gt; &lt;np&gt; &lt;start&gt; &lt;stop&gt;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/>
              <a:t>Example： .AC     DEC         10     1kHz   10MHz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.Tran：sweep time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rgbClr val="FF0000"/>
              </a:buClr>
              <a:buSzPts val="1800"/>
              <a:buChar char="–"/>
            </a:pPr>
            <a:r>
              <a:rPr lang="en-US" sz="1800">
                <a:solidFill>
                  <a:srgbClr val="FF0000"/>
                </a:solidFill>
              </a:rPr>
              <a:t>syntax：    .TRAN &lt;step&gt; &lt;stop&gt;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/>
              <a:t>Example： .TRAN   1ns     10us</a:t>
            </a:r>
            <a:endParaRPr/>
          </a:p>
        </p:txBody>
      </p:sp>
      <p:sp>
        <p:nvSpPr>
          <p:cNvPr id="316" name="Google Shape;316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7" name="Google Shape;317;p19"/>
          <p:cNvSpPr txBox="1"/>
          <p:nvPr>
            <p:ph type="title"/>
          </p:nvPr>
        </p:nvSpPr>
        <p:spPr>
          <a:xfrm>
            <a:off x="179512" y="332656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/>
              <a:t>Analysis Types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idx="1" type="body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Login method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MobaXterm</a:t>
            </a:r>
            <a:endParaRPr sz="20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Elements and Device Models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Input Sources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Analysis Types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Simulation Step and Graphic Tools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Run HSPICE &amp; Waveform explorer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107" name="Google Shape;107;p2"/>
          <p:cNvSpPr txBox="1"/>
          <p:nvPr>
            <p:ph type="title"/>
          </p:nvPr>
        </p:nvSpPr>
        <p:spPr>
          <a:xfrm>
            <a:off x="179512" y="274638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08" name="Google Shape;10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"/>
          <p:cNvSpPr txBox="1"/>
          <p:nvPr>
            <p:ph idx="1" type="body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.Probe：probe the observation will not show in the result 	        file but can be seen at waveform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Char char="–"/>
            </a:pPr>
            <a:r>
              <a:rPr lang="en-US" sz="2400">
                <a:solidFill>
                  <a:srgbClr val="FF0000"/>
                </a:solidFill>
              </a:rPr>
              <a:t>syntax：    .probe V(net) I(device)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Example：.probe  V(Vout) or .probe I(MCS)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.Print：Print the observation in result file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Char char="–"/>
            </a:pPr>
            <a:r>
              <a:rPr lang="en-US" sz="2400">
                <a:solidFill>
                  <a:srgbClr val="FF0000"/>
                </a:solidFill>
              </a:rPr>
              <a:t>syntax：    .print V(net) I(device)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.Plot：plot the observation in the result file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Char char="–"/>
            </a:pPr>
            <a:r>
              <a:rPr lang="en-US" sz="2400">
                <a:solidFill>
                  <a:srgbClr val="FF0000"/>
                </a:solidFill>
              </a:rPr>
              <a:t>syntax：   .plot V(net) I(device)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333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323" name="Google Shape;32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4" name="Google Shape;324;p20"/>
          <p:cNvSpPr txBox="1"/>
          <p:nvPr>
            <p:ph type="title"/>
          </p:nvPr>
        </p:nvSpPr>
        <p:spPr>
          <a:xfrm>
            <a:off x="179512" y="332656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/>
              <a:t>Analysis Types</a:t>
            </a:r>
            <a:endParaRPr sz="3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"/>
          <p:cNvSpPr txBox="1"/>
          <p:nvPr>
            <p:ph idx="1" type="body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Running HSPICE：</a:t>
            </a:r>
            <a:endParaRPr sz="2400"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.l file (library)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.sp file 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Make sure all files are in the same folder.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指令：</a:t>
            </a:r>
            <a:endParaRPr sz="2400"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Type</a:t>
            </a:r>
            <a:r>
              <a:rPr lang="en-US" sz="2000">
                <a:solidFill>
                  <a:srgbClr val="FF0000"/>
                </a:solidFill>
              </a:rPr>
              <a:t> hspice  XXX.sp  &gt;!   XXX.lis </a:t>
            </a:r>
            <a:r>
              <a:rPr lang="en-US" sz="2000"/>
              <a:t>at terminal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FF0000"/>
              </a:solidFill>
            </a:endParaRPr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FF0000"/>
              </a:solidFill>
            </a:endParaRPr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FF0000"/>
              </a:solidFill>
            </a:endParaRPr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FF0000"/>
              </a:solidFill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–"/>
            </a:pPr>
            <a:r>
              <a:rPr lang="en-US" sz="2000">
                <a:solidFill>
                  <a:srgbClr val="FF0000"/>
                </a:solidFill>
              </a:rPr>
              <a:t>Hspice job concluded </a:t>
            </a:r>
            <a:r>
              <a:rPr lang="en-US" sz="2000"/>
              <a:t>🡪 circuit run correctly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Char char="–"/>
            </a:pPr>
            <a:r>
              <a:rPr lang="en-US" sz="2000">
                <a:solidFill>
                  <a:srgbClr val="FF0000"/>
                </a:solidFill>
              </a:rPr>
              <a:t>Hspice job aborted </a:t>
            </a:r>
            <a:r>
              <a:rPr lang="en-US" sz="2000"/>
              <a:t>🡪 circuit has error (error will show in .lis file)</a:t>
            </a:r>
            <a:endParaRPr sz="1600"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FF0000"/>
              </a:solidFill>
            </a:endParaRPr>
          </a:p>
        </p:txBody>
      </p:sp>
      <p:sp>
        <p:nvSpPr>
          <p:cNvPr id="330" name="Google Shape;33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1" name="Google Shape;331;p21"/>
          <p:cNvSpPr txBox="1"/>
          <p:nvPr>
            <p:ph type="title"/>
          </p:nvPr>
        </p:nvSpPr>
        <p:spPr>
          <a:xfrm>
            <a:off x="359024" y="372531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Simulation Step and Graphic Tools</a:t>
            </a:r>
            <a:endParaRPr sz="3200"/>
          </a:p>
        </p:txBody>
      </p:sp>
      <p:pic>
        <p:nvPicPr>
          <p:cNvPr id="332" name="Google Shape;33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3933056"/>
            <a:ext cx="5724525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2"/>
          <p:cNvSpPr txBox="1"/>
          <p:nvPr>
            <p:ph idx="1" type="body"/>
          </p:nvPr>
        </p:nvSpPr>
        <p:spPr>
          <a:xfrm>
            <a:off x="0" y="1340768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SPICE explorer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Type </a:t>
            </a:r>
            <a:r>
              <a:rPr lang="en-US" sz="2000">
                <a:solidFill>
                  <a:srgbClr val="FF0000"/>
                </a:solidFill>
              </a:rPr>
              <a:t>wv &amp; </a:t>
            </a:r>
            <a:r>
              <a:rPr lang="en-US" sz="2000"/>
              <a:t>at terminal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Or </a:t>
            </a:r>
            <a:r>
              <a:rPr lang="en-US" sz="2000">
                <a:solidFill>
                  <a:srgbClr val="FF0000"/>
                </a:solidFill>
              </a:rPr>
              <a:t>sx &amp;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FF0000"/>
              </a:solidFill>
            </a:endParaRPr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FF0000"/>
              </a:solidFill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Open result files</a:t>
            </a:r>
            <a:endParaRPr sz="2000"/>
          </a:p>
        </p:txBody>
      </p:sp>
      <p:sp>
        <p:nvSpPr>
          <p:cNvPr id="338" name="Google Shape;338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9" name="Google Shape;339;p22"/>
          <p:cNvSpPr txBox="1"/>
          <p:nvPr>
            <p:ph type="title"/>
          </p:nvPr>
        </p:nvSpPr>
        <p:spPr>
          <a:xfrm>
            <a:off x="491488" y="404491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Simulation Step and Graphic Tools</a:t>
            </a:r>
            <a:endParaRPr sz="3200"/>
          </a:p>
        </p:txBody>
      </p:sp>
      <p:pic>
        <p:nvPicPr>
          <p:cNvPr id="340" name="Google Shape;34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6086" y="1383129"/>
            <a:ext cx="507624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488" y="3300021"/>
            <a:ext cx="6159849" cy="3557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3"/>
          <p:cNvSpPr txBox="1"/>
          <p:nvPr>
            <p:ph idx="1" type="body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Choose the node</a:t>
            </a:r>
            <a:endParaRPr sz="2000"/>
          </a:p>
        </p:txBody>
      </p:sp>
      <p:sp>
        <p:nvSpPr>
          <p:cNvPr id="347" name="Google Shape;347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8" name="Google Shape;348;p23"/>
          <p:cNvSpPr txBox="1"/>
          <p:nvPr>
            <p:ph type="title"/>
          </p:nvPr>
        </p:nvSpPr>
        <p:spPr>
          <a:xfrm>
            <a:off x="179512" y="274638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349" name="Google Shape;34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779" y="2067162"/>
            <a:ext cx="7844441" cy="4414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228" y="4097938"/>
            <a:ext cx="3833815" cy="255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8024" y="3905674"/>
            <a:ext cx="3900699" cy="295232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4"/>
          <p:cNvSpPr txBox="1"/>
          <p:nvPr>
            <p:ph idx="12" type="sldNum"/>
          </p:nvPr>
        </p:nvSpPr>
        <p:spPr>
          <a:xfrm>
            <a:off x="6948264" y="647249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7" name="Google Shape;357;p24"/>
          <p:cNvSpPr txBox="1"/>
          <p:nvPr>
            <p:ph type="title"/>
          </p:nvPr>
        </p:nvSpPr>
        <p:spPr>
          <a:xfrm>
            <a:off x="179512" y="274638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Tools</a:t>
            </a:r>
            <a:endParaRPr/>
          </a:p>
        </p:txBody>
      </p:sp>
      <p:pic>
        <p:nvPicPr>
          <p:cNvPr id="358" name="Google Shape;35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3237" y="1463136"/>
            <a:ext cx="7503292" cy="241347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4"/>
          <p:cNvSpPr/>
          <p:nvPr/>
        </p:nvSpPr>
        <p:spPr>
          <a:xfrm>
            <a:off x="1043608" y="1700808"/>
            <a:ext cx="288032" cy="216024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4"/>
          <p:cNvSpPr txBox="1"/>
          <p:nvPr/>
        </p:nvSpPr>
        <p:spPr>
          <a:xfrm>
            <a:off x="821979" y="2099883"/>
            <a:ext cx="7312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update</a:t>
            </a:r>
            <a:endParaRPr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4"/>
          <p:cNvSpPr/>
          <p:nvPr/>
        </p:nvSpPr>
        <p:spPr>
          <a:xfrm>
            <a:off x="4050380" y="1916832"/>
            <a:ext cx="593627" cy="336939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4"/>
          <p:cNvSpPr txBox="1"/>
          <p:nvPr/>
        </p:nvSpPr>
        <p:spPr>
          <a:xfrm>
            <a:off x="3457767" y="2139241"/>
            <a:ext cx="18742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Cursor/</a:t>
            </a:r>
            <a:r>
              <a:rPr lang="en-US" sz="1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monitor</a:t>
            </a:r>
            <a:r>
              <a:rPr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4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meter</a:t>
            </a:r>
            <a:endParaRPr sz="14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4"/>
          <p:cNvSpPr/>
          <p:nvPr/>
        </p:nvSpPr>
        <p:spPr>
          <a:xfrm>
            <a:off x="5331998" y="5176330"/>
            <a:ext cx="8771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Cursor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4"/>
          <p:cNvSpPr/>
          <p:nvPr/>
        </p:nvSpPr>
        <p:spPr>
          <a:xfrm rot="-5400000">
            <a:off x="4780160" y="4448669"/>
            <a:ext cx="9611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monitor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4"/>
          <p:cNvSpPr/>
          <p:nvPr/>
        </p:nvSpPr>
        <p:spPr>
          <a:xfrm>
            <a:off x="6225402" y="4365104"/>
            <a:ext cx="7745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meter</a:t>
            </a:r>
            <a:endParaRPr sz="180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4"/>
          <p:cNvSpPr/>
          <p:nvPr/>
        </p:nvSpPr>
        <p:spPr>
          <a:xfrm>
            <a:off x="5429540" y="1693177"/>
            <a:ext cx="288032" cy="216024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4"/>
          <p:cNvSpPr txBox="1"/>
          <p:nvPr/>
        </p:nvSpPr>
        <p:spPr>
          <a:xfrm>
            <a:off x="5364858" y="1415740"/>
            <a:ext cx="100540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functions</a:t>
            </a: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4"/>
          <p:cNvSpPr/>
          <p:nvPr/>
        </p:nvSpPr>
        <p:spPr>
          <a:xfrm>
            <a:off x="2898854" y="1708933"/>
            <a:ext cx="288032" cy="216024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9" name="Google Shape;369;p24"/>
          <p:cNvCxnSpPr/>
          <p:nvPr/>
        </p:nvCxnSpPr>
        <p:spPr>
          <a:xfrm flipH="1">
            <a:off x="2145882" y="1972353"/>
            <a:ext cx="834391" cy="3904919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5"/>
          <p:cNvSpPr txBox="1"/>
          <p:nvPr>
            <p:ph idx="1" type="body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.OP statement prints out the following items in </a:t>
            </a:r>
            <a:r>
              <a:rPr lang="en-US" sz="2400">
                <a:solidFill>
                  <a:srgbClr val="FF0000"/>
                </a:solidFill>
              </a:rPr>
              <a:t>xxx.lis </a:t>
            </a:r>
            <a:r>
              <a:rPr lang="en-US" sz="2400"/>
              <a:t>file.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/>
              <a:t>Node voltage 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/>
              <a:t>Source current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/>
              <a:t>Power dissipation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/>
              <a:t>Device information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/>
              <a:t>…..</a:t>
            </a:r>
            <a:endParaRPr/>
          </a:p>
          <a:p>
            <a:pPr indent="-203200" lvl="0" marL="3429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Specify time at which operating point is to be calculated 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/>
              <a:t>.OP </a:t>
            </a:r>
            <a:r>
              <a:rPr lang="en-US" sz="1800">
                <a:solidFill>
                  <a:srgbClr val="FF0000"/>
                </a:solidFill>
              </a:rPr>
              <a:t>at 3us </a:t>
            </a:r>
            <a:r>
              <a:rPr lang="en-US" sz="1800"/>
              <a:t>(show the operating point at 3us in transient simulation)</a:t>
            </a:r>
            <a:endParaRPr sz="1800"/>
          </a:p>
        </p:txBody>
      </p:sp>
      <p:sp>
        <p:nvSpPr>
          <p:cNvPr id="375" name="Google Shape;375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6" name="Google Shape;376;p25"/>
          <p:cNvSpPr txBox="1"/>
          <p:nvPr>
            <p:ph type="title"/>
          </p:nvPr>
        </p:nvSpPr>
        <p:spPr>
          <a:xfrm>
            <a:off x="179512" y="332656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/>
              <a:t>Analysis Type - OP</a:t>
            </a:r>
            <a:endParaRPr sz="3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6"/>
          <p:cNvSpPr txBox="1"/>
          <p:nvPr>
            <p:ph idx="1" type="body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Sweep for param/temp/supply voltage…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Syntax：</a:t>
            </a:r>
            <a:endParaRPr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Example：</a:t>
            </a:r>
            <a:endParaRPr sz="2000"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Syntax：</a:t>
            </a:r>
            <a:endParaRPr sz="2000"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Results：</a:t>
            </a:r>
            <a:endParaRPr/>
          </a:p>
        </p:txBody>
      </p:sp>
      <p:sp>
        <p:nvSpPr>
          <p:cNvPr id="382" name="Google Shape;382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3" name="Google Shape;383;p26"/>
          <p:cNvSpPr txBox="1"/>
          <p:nvPr>
            <p:ph type="title"/>
          </p:nvPr>
        </p:nvSpPr>
        <p:spPr>
          <a:xfrm>
            <a:off x="179512" y="274638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/>
              <a:t>Analysis Type - DC</a:t>
            </a:r>
            <a:endParaRPr sz="3600"/>
          </a:p>
        </p:txBody>
      </p:sp>
      <p:pic>
        <p:nvPicPr>
          <p:cNvPr id="384" name="Google Shape;38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3728" y="1919785"/>
            <a:ext cx="5772150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8504" y="2653412"/>
            <a:ext cx="425767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8504" y="3761036"/>
            <a:ext cx="421957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48504" y="4439730"/>
            <a:ext cx="4191000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7"/>
          <p:cNvSpPr txBox="1"/>
          <p:nvPr>
            <p:ph idx="1" type="body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Syntax：</a:t>
            </a:r>
            <a:endParaRPr sz="2000"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Example：</a:t>
            </a:r>
            <a:endParaRPr sz="2000"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Syntax：</a:t>
            </a:r>
            <a:endParaRPr sz="2000"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Example：</a:t>
            </a:r>
            <a:endParaRPr sz="2000"/>
          </a:p>
        </p:txBody>
      </p:sp>
      <p:sp>
        <p:nvSpPr>
          <p:cNvPr id="393" name="Google Shape;39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4" name="Google Shape;394;p27"/>
          <p:cNvSpPr txBox="1"/>
          <p:nvPr>
            <p:ph type="title"/>
          </p:nvPr>
        </p:nvSpPr>
        <p:spPr>
          <a:xfrm>
            <a:off x="322610" y="272280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Analysis Type – AC &amp; Transient</a:t>
            </a:r>
            <a:endParaRPr sz="3200"/>
          </a:p>
        </p:txBody>
      </p:sp>
      <p:pic>
        <p:nvPicPr>
          <p:cNvPr id="395" name="Google Shape;39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736" y="1496592"/>
            <a:ext cx="503872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5736" y="2289646"/>
            <a:ext cx="21240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7"/>
          <p:cNvSpPr txBox="1"/>
          <p:nvPr/>
        </p:nvSpPr>
        <p:spPr>
          <a:xfrm>
            <a:off x="4563992" y="2233197"/>
            <a:ext cx="327685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Frequency sweep 10 point per decade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1kHz to 100MHz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83184" y="3760229"/>
            <a:ext cx="5629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95736" y="4626826"/>
            <a:ext cx="481012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8"/>
          <p:cNvSpPr txBox="1"/>
          <p:nvPr>
            <p:ph idx="1" type="body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Output commands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.PRINT – print numeric analysis results in .lis file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.PLOT 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.PROBE – Allows save output variables only into graphic data files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.MEAS – Print numeric results of measured specifications</a:t>
            </a:r>
            <a:endParaRPr/>
          </a:p>
          <a:p>
            <a:pPr indent="-1841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Output file type</a:t>
            </a:r>
            <a:endParaRPr sz="2000"/>
          </a:p>
        </p:txBody>
      </p:sp>
      <p:sp>
        <p:nvSpPr>
          <p:cNvPr id="405" name="Google Shape;405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6" name="Google Shape;406;p28"/>
          <p:cNvSpPr txBox="1"/>
          <p:nvPr>
            <p:ph type="title"/>
          </p:nvPr>
        </p:nvSpPr>
        <p:spPr>
          <a:xfrm>
            <a:off x="179512" y="384723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Simulation output and controls</a:t>
            </a:r>
            <a:endParaRPr sz="3200"/>
          </a:p>
        </p:txBody>
      </p:sp>
      <p:pic>
        <p:nvPicPr>
          <p:cNvPr id="407" name="Google Shape;40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225" y="3783123"/>
            <a:ext cx="5514975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9"/>
          <p:cNvSpPr txBox="1"/>
          <p:nvPr>
            <p:ph idx="1" type="body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DC and Transient analysis：</a:t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AC analysis：</a:t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Element templates：</a:t>
            </a:r>
            <a:r>
              <a:rPr lang="en-US" sz="1600"/>
              <a:t>(see HSPICE simulation and Analysis user guide)</a:t>
            </a:r>
            <a:endParaRPr sz="1600"/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1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	</a:t>
            </a:r>
            <a:endParaRPr sz="2000"/>
          </a:p>
        </p:txBody>
      </p:sp>
      <p:sp>
        <p:nvSpPr>
          <p:cNvPr id="413" name="Google Shape;41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4" name="Google Shape;414;p29"/>
          <p:cNvSpPr txBox="1"/>
          <p:nvPr>
            <p:ph type="title"/>
          </p:nvPr>
        </p:nvSpPr>
        <p:spPr>
          <a:xfrm>
            <a:off x="179512" y="404491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Output variable Example</a:t>
            </a:r>
            <a:endParaRPr sz="3200"/>
          </a:p>
        </p:txBody>
      </p:sp>
      <p:pic>
        <p:nvPicPr>
          <p:cNvPr id="415" name="Google Shape;41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1988840"/>
            <a:ext cx="51435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608" y="3242705"/>
            <a:ext cx="35433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4132" y="2766455"/>
            <a:ext cx="13716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07263" y="4721673"/>
            <a:ext cx="3572620" cy="170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5003" y="5844723"/>
            <a:ext cx="3154457" cy="580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43640" y="4653136"/>
            <a:ext cx="215265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9"/>
          <p:cNvSpPr txBox="1"/>
          <p:nvPr/>
        </p:nvSpPr>
        <p:spPr>
          <a:xfrm>
            <a:off x="3995936" y="6445553"/>
            <a:ext cx="33608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*Need another .option DCCAP </a:t>
            </a:r>
            <a:endParaRPr sz="18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9"/>
          <p:cNvSpPr txBox="1"/>
          <p:nvPr/>
        </p:nvSpPr>
        <p:spPr>
          <a:xfrm>
            <a:off x="1322310" y="6442200"/>
            <a:ext cx="15953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*Hint for HW1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idx="1" type="body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Use MobaXterm for example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Download website：</a:t>
            </a:r>
            <a:endParaRPr sz="2400"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http</a:t>
            </a:r>
            <a:r>
              <a:rPr lang="en-US" sz="2000" u="sng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://mobaxterm.mobatek.net/download-home-edition.html</a:t>
            </a:r>
            <a:endParaRPr sz="2000" u="sng">
              <a:solidFill>
                <a:srgbClr val="FF0000"/>
              </a:solidFill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Download the free version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Execute the .exe file</a:t>
            </a:r>
            <a:endParaRPr/>
          </a:p>
        </p:txBody>
      </p:sp>
      <p:sp>
        <p:nvSpPr>
          <p:cNvPr id="114" name="Google Shape;11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3"/>
          <p:cNvSpPr txBox="1"/>
          <p:nvPr>
            <p:ph type="title"/>
          </p:nvPr>
        </p:nvSpPr>
        <p:spPr>
          <a:xfrm>
            <a:off x="179512" y="274638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/>
              <a:t>Login Method</a:t>
            </a:r>
            <a:endParaRPr sz="4000"/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3888" y="3374293"/>
            <a:ext cx="4902825" cy="3439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8088" y="2060848"/>
            <a:ext cx="7048525" cy="474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169168" y="1346177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US" sz="2800">
                <a:solidFill>
                  <a:srgbClr val="FF0000"/>
                </a:solidFill>
              </a:rPr>
              <a:t>Session</a:t>
            </a:r>
            <a:r>
              <a:rPr lang="en-US" sz="2800"/>
              <a:t> 🡪 </a:t>
            </a:r>
            <a:r>
              <a:rPr lang="en-US" sz="2800">
                <a:solidFill>
                  <a:srgbClr val="00B050"/>
                </a:solidFill>
              </a:rPr>
              <a:t>SSH </a:t>
            </a:r>
            <a:r>
              <a:rPr lang="en-US" sz="2800"/>
              <a:t>🡪 Remote host </a:t>
            </a:r>
            <a:r>
              <a:rPr lang="en-US" sz="2800">
                <a:solidFill>
                  <a:srgbClr val="00B0F0"/>
                </a:solidFill>
              </a:rPr>
              <a:t>140.114.24.31</a:t>
            </a:r>
            <a:endParaRPr/>
          </a:p>
        </p:txBody>
      </p:sp>
      <p:sp>
        <p:nvSpPr>
          <p:cNvPr id="123" name="Google Shape;123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4"/>
          <p:cNvSpPr txBox="1"/>
          <p:nvPr>
            <p:ph type="title"/>
          </p:nvPr>
        </p:nvSpPr>
        <p:spPr>
          <a:xfrm>
            <a:off x="179512" y="274638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/>
              <a:t>Login Method</a:t>
            </a:r>
            <a:endParaRPr sz="4000"/>
          </a:p>
        </p:txBody>
      </p:sp>
      <p:sp>
        <p:nvSpPr>
          <p:cNvPr id="125" name="Google Shape;125;p4"/>
          <p:cNvSpPr/>
          <p:nvPr/>
        </p:nvSpPr>
        <p:spPr>
          <a:xfrm>
            <a:off x="1187624" y="2420888"/>
            <a:ext cx="483964" cy="504056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3347864" y="2420888"/>
            <a:ext cx="504056" cy="48542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3419872" y="3266348"/>
            <a:ext cx="1728192" cy="335825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4"/>
          <p:cNvCxnSpPr/>
          <p:nvPr/>
        </p:nvCxnSpPr>
        <p:spPr>
          <a:xfrm flipH="1">
            <a:off x="5229288" y="1844824"/>
            <a:ext cx="1214920" cy="1339298"/>
          </a:xfrm>
          <a:prstGeom prst="straightConnector1">
            <a:avLst/>
          </a:prstGeom>
          <a:noFill/>
          <a:ln cap="flat" cmpd="sng" w="38100">
            <a:solidFill>
              <a:srgbClr val="00B0F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9" name="Google Shape;129;p4"/>
          <p:cNvCxnSpPr/>
          <p:nvPr/>
        </p:nvCxnSpPr>
        <p:spPr>
          <a:xfrm>
            <a:off x="1835696" y="2634646"/>
            <a:ext cx="1368152" cy="28952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0" name="Google Shape;130;p4"/>
          <p:cNvCxnSpPr/>
          <p:nvPr/>
        </p:nvCxnSpPr>
        <p:spPr>
          <a:xfrm>
            <a:off x="3995936" y="2763694"/>
            <a:ext cx="304105" cy="48853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1" name="Google Shape;131;p4"/>
          <p:cNvCxnSpPr/>
          <p:nvPr/>
        </p:nvCxnSpPr>
        <p:spPr>
          <a:xfrm>
            <a:off x="4147988" y="3717032"/>
            <a:ext cx="784052" cy="2402173"/>
          </a:xfrm>
          <a:prstGeom prst="straightConnector1">
            <a:avLst/>
          </a:prstGeom>
          <a:noFill/>
          <a:ln cap="flat" cmpd="sng" w="57150">
            <a:solidFill>
              <a:srgbClr val="00B0F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2" name="Google Shape;132;p4"/>
          <p:cNvSpPr/>
          <p:nvPr/>
        </p:nvSpPr>
        <p:spPr>
          <a:xfrm>
            <a:off x="4665598" y="6091782"/>
            <a:ext cx="964932" cy="489503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936" y="2371768"/>
            <a:ext cx="8258175" cy="425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 txBox="1"/>
          <p:nvPr>
            <p:ph idx="1" type="body"/>
          </p:nvPr>
        </p:nvSpPr>
        <p:spPr>
          <a:xfrm>
            <a:off x="457200" y="1255368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Login：</a:t>
            </a:r>
            <a:r>
              <a:rPr lang="en-US" sz="2800">
                <a:solidFill>
                  <a:srgbClr val="FF0000"/>
                </a:solidFill>
              </a:rPr>
              <a:t>&lt;your account&gt;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Password：</a:t>
            </a:r>
            <a:r>
              <a:rPr lang="en-US" sz="2800">
                <a:solidFill>
                  <a:srgbClr val="FF0000"/>
                </a:solidFill>
              </a:rPr>
              <a:t>&lt;your password&gt;</a:t>
            </a:r>
            <a:endParaRPr sz="2800">
              <a:solidFill>
                <a:srgbClr val="FF0000"/>
              </a:solidFill>
            </a:endParaRPr>
          </a:p>
        </p:txBody>
      </p:sp>
      <p:sp>
        <p:nvSpPr>
          <p:cNvPr id="139" name="Google Shape;139;p5"/>
          <p:cNvSpPr txBox="1"/>
          <p:nvPr>
            <p:ph idx="12" type="sldNum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5"/>
          <p:cNvSpPr txBox="1"/>
          <p:nvPr>
            <p:ph type="title"/>
          </p:nvPr>
        </p:nvSpPr>
        <p:spPr>
          <a:xfrm>
            <a:off x="179512" y="274638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Login Method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971600" y="4673029"/>
            <a:ext cx="1440160" cy="28803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3000800" y="6038797"/>
            <a:ext cx="3335065" cy="479078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2482709" y="5927229"/>
            <a:ext cx="5180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Ex.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6106" y="3944513"/>
            <a:ext cx="5049773" cy="277696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/>
          <p:nvPr>
            <p:ph idx="1" type="body"/>
          </p:nvPr>
        </p:nvSpPr>
        <p:spPr>
          <a:xfrm>
            <a:off x="42720" y="1351427"/>
            <a:ext cx="3521168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Type ssh -</a:t>
            </a:r>
            <a:r>
              <a:rPr lang="en-US" sz="1800">
                <a:solidFill>
                  <a:srgbClr val="FF0000"/>
                </a:solidFill>
              </a:rPr>
              <a:t>X</a:t>
            </a:r>
            <a:r>
              <a:rPr lang="en-US" sz="1800"/>
              <a:t> ws</a:t>
            </a:r>
            <a:r>
              <a:rPr lang="en-US" sz="1800">
                <a:solidFill>
                  <a:srgbClr val="FF0000"/>
                </a:solidFill>
              </a:rPr>
              <a:t>31</a:t>
            </a:r>
            <a:r>
              <a:rPr lang="en-US" sz="1800"/>
              <a:t>   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en-US" sz="1400"/>
              <a:t>(Note：</a:t>
            </a:r>
            <a:r>
              <a:rPr lang="en-US" sz="1400">
                <a:solidFill>
                  <a:srgbClr val="FF0000"/>
                </a:solidFill>
              </a:rPr>
              <a:t>X</a:t>
            </a:r>
            <a:r>
              <a:rPr lang="en-US" sz="1400"/>
              <a:t> need to be capital)</a:t>
            </a:r>
            <a:endParaRPr/>
          </a:p>
          <a:p>
            <a:pPr indent="-2857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ws：choose the workstation from the list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Type your password</a:t>
            </a:r>
            <a:endParaRPr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Enter the host ws31….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When using your PC…     You can use remote desktop by typing：</a:t>
            </a:r>
            <a:r>
              <a:rPr lang="en-US" sz="1800">
                <a:solidFill>
                  <a:srgbClr val="FF0000"/>
                </a:solidFill>
              </a:rPr>
              <a:t>nautilus &amp; </a:t>
            </a:r>
            <a:endParaRPr/>
          </a:p>
        </p:txBody>
      </p:sp>
      <p:sp>
        <p:nvSpPr>
          <p:cNvPr id="150" name="Google Shape;15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p6"/>
          <p:cNvSpPr txBox="1"/>
          <p:nvPr>
            <p:ph type="title"/>
          </p:nvPr>
        </p:nvSpPr>
        <p:spPr>
          <a:xfrm>
            <a:off x="179512" y="274638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/>
              <a:t>Login Method</a:t>
            </a:r>
            <a:endParaRPr sz="4000"/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6107" y="1464268"/>
            <a:ext cx="5049772" cy="241548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/>
          <p:nvPr/>
        </p:nvSpPr>
        <p:spPr>
          <a:xfrm>
            <a:off x="3851920" y="3469098"/>
            <a:ext cx="2957961" cy="406039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3937963" y="1389341"/>
            <a:ext cx="412091" cy="183445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6470009" y="1393462"/>
            <a:ext cx="396170" cy="1795919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3419872" y="3350313"/>
            <a:ext cx="51809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Ex.</a:t>
            </a:r>
            <a:endParaRPr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3966106" y="6453336"/>
            <a:ext cx="2258015" cy="309053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698" y="4750930"/>
            <a:ext cx="3684206" cy="20723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6"/>
          <p:cNvCxnSpPr/>
          <p:nvPr/>
        </p:nvCxnSpPr>
        <p:spPr>
          <a:xfrm rot="10800000">
            <a:off x="3499739" y="2319661"/>
            <a:ext cx="432050" cy="363794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60" name="Google Shape;160;p6"/>
          <p:cNvCxnSpPr/>
          <p:nvPr/>
        </p:nvCxnSpPr>
        <p:spPr>
          <a:xfrm rot="10800000">
            <a:off x="3576237" y="2191619"/>
            <a:ext cx="2890704" cy="236806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/>
          <p:nvPr>
            <p:ph idx="1" type="body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Download &amp; Upload files</a:t>
            </a:r>
            <a:endParaRPr sz="2800"/>
          </a:p>
        </p:txBody>
      </p:sp>
      <p:sp>
        <p:nvSpPr>
          <p:cNvPr id="166" name="Google Shape;16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7"/>
          <p:cNvSpPr txBox="1"/>
          <p:nvPr>
            <p:ph type="title"/>
          </p:nvPr>
        </p:nvSpPr>
        <p:spPr>
          <a:xfrm>
            <a:off x="179512" y="274638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792" y="2492896"/>
            <a:ext cx="4680520" cy="374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/>
          <p:nvPr/>
        </p:nvSpPr>
        <p:spPr>
          <a:xfrm>
            <a:off x="2987824" y="3645024"/>
            <a:ext cx="720080" cy="412477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5239446" y="3232547"/>
            <a:ext cx="720080" cy="412477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/>
          <p:nvPr>
            <p:ph idx="1" type="body"/>
          </p:nvPr>
        </p:nvSpPr>
        <p:spPr>
          <a:xfrm>
            <a:off x="457200" y="1484784"/>
            <a:ext cx="7067128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mkdir #### (新增”####”資料夾)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ls                (查看當前目錄下之檔案)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cd ####      (進入”####”資料夾)</a:t>
            </a:r>
            <a:endParaRPr sz="2400"/>
          </a:p>
        </p:txBody>
      </p:sp>
      <p:sp>
        <p:nvSpPr>
          <p:cNvPr id="176" name="Google Shape;176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p8"/>
          <p:cNvSpPr txBox="1"/>
          <p:nvPr>
            <p:ph type="title"/>
          </p:nvPr>
        </p:nvSpPr>
        <p:spPr>
          <a:xfrm>
            <a:off x="179512" y="274638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/>
              <a:t>Create a New Directory</a:t>
            </a:r>
            <a:endParaRPr sz="4000"/>
          </a:p>
        </p:txBody>
      </p:sp>
      <p:pic>
        <p:nvPicPr>
          <p:cNvPr id="178" name="Google Shape;17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3450653"/>
            <a:ext cx="7126474" cy="267551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/>
          <p:nvPr/>
        </p:nvSpPr>
        <p:spPr>
          <a:xfrm>
            <a:off x="827584" y="4149081"/>
            <a:ext cx="1296144" cy="288032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8"/>
          <p:cNvCxnSpPr/>
          <p:nvPr/>
        </p:nvCxnSpPr>
        <p:spPr>
          <a:xfrm>
            <a:off x="2987824" y="3645024"/>
            <a:ext cx="1728192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1" name="Google Shape;181;p8"/>
          <p:cNvCxnSpPr/>
          <p:nvPr/>
        </p:nvCxnSpPr>
        <p:spPr>
          <a:xfrm flipH="1" rot="10800000">
            <a:off x="2987824" y="3805473"/>
            <a:ext cx="288032" cy="124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2" name="Google Shape;182;p8"/>
          <p:cNvCxnSpPr/>
          <p:nvPr/>
        </p:nvCxnSpPr>
        <p:spPr>
          <a:xfrm>
            <a:off x="2987824" y="5877272"/>
            <a:ext cx="1728192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3" name="Google Shape;183;p8"/>
          <p:cNvCxnSpPr/>
          <p:nvPr/>
        </p:nvCxnSpPr>
        <p:spPr>
          <a:xfrm>
            <a:off x="899592" y="6021288"/>
            <a:ext cx="3563237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>
            <p:ph idx="1" type="body"/>
          </p:nvPr>
        </p:nvSpPr>
        <p:spPr>
          <a:xfrm>
            <a:off x="251520" y="1484784"/>
            <a:ext cx="8892480" cy="4641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Library file：cic018.l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/>
              <a:t>SPICE model </a:t>
            </a:r>
            <a:endParaRPr/>
          </a:p>
          <a:p>
            <a:pPr indent="-2857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/>
              <a:t>Syntax: </a:t>
            </a:r>
            <a:r>
              <a:rPr lang="en-US" sz="1800">
                <a:solidFill>
                  <a:srgbClr val="FF0000"/>
                </a:solidFill>
              </a:rPr>
              <a:t>.lib “cic018.l” TT/SS/FF/SF/FS</a:t>
            </a:r>
            <a:endParaRPr/>
          </a:p>
          <a:p>
            <a:pPr indent="-171450" lvl="1" marL="74295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  <a:p>
            <a:pPr indent="0" lvl="1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Simulation file：XXX.sp (a netlist from schematic tool, ex: Composer)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Setup 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Main circuit</a:t>
            </a:r>
            <a:endParaRPr/>
          </a:p>
          <a:p>
            <a:pPr indent="-228600" lvl="2" marL="1143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Can include another netlist by using </a:t>
            </a:r>
            <a:r>
              <a:rPr lang="en-US" sz="1600">
                <a:solidFill>
                  <a:srgbClr val="FF0000"/>
                </a:solidFill>
              </a:rPr>
              <a:t>.inc ‘XXX.spi’.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 sz="2000"/>
              <a:t>Analysis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189" name="Google Shape;189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p9"/>
          <p:cNvSpPr txBox="1"/>
          <p:nvPr>
            <p:ph type="title"/>
          </p:nvPr>
        </p:nvSpPr>
        <p:spPr>
          <a:xfrm>
            <a:off x="683568" y="404491"/>
            <a:ext cx="8784976" cy="85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Prepare for simulation in Synopsys HSPICE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2013-12-12T05:47:02Z</dcterms:created>
  <dc:creator>ChinLinLee</dc:creator>
</cp:coreProperties>
</file>