
<file path=[Content_Types].xml><?xml version="1.0" encoding="utf-8"?>
<Types xmlns="http://schemas.openxmlformats.org/package/2006/content-types">
  <Default Extension="vsd" ContentType="application/vnd.visio"/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8"/>
  </p:notesMasterIdLst>
  <p:handoutMasterIdLst>
    <p:handoutMasterId r:id="rId99"/>
  </p:handoutMasterIdLst>
  <p:sldIdLst>
    <p:sldId id="256" r:id="rId2"/>
    <p:sldId id="463" r:id="rId3"/>
    <p:sldId id="480" r:id="rId4"/>
    <p:sldId id="525" r:id="rId5"/>
    <p:sldId id="533" r:id="rId6"/>
    <p:sldId id="546" r:id="rId7"/>
    <p:sldId id="581" r:id="rId8"/>
    <p:sldId id="534" r:id="rId9"/>
    <p:sldId id="545" r:id="rId10"/>
    <p:sldId id="481" r:id="rId11"/>
    <p:sldId id="543" r:id="rId12"/>
    <p:sldId id="544" r:id="rId13"/>
    <p:sldId id="535" r:id="rId14"/>
    <p:sldId id="464" r:id="rId15"/>
    <p:sldId id="465" r:id="rId16"/>
    <p:sldId id="482" r:id="rId17"/>
    <p:sldId id="523" r:id="rId18"/>
    <p:sldId id="524" r:id="rId19"/>
    <p:sldId id="536" r:id="rId20"/>
    <p:sldId id="483" r:id="rId21"/>
    <p:sldId id="566" r:id="rId22"/>
    <p:sldId id="547" r:id="rId23"/>
    <p:sldId id="542" r:id="rId24"/>
    <p:sldId id="537" r:id="rId25"/>
    <p:sldId id="580" r:id="rId26"/>
    <p:sldId id="567" r:id="rId27"/>
    <p:sldId id="474" r:id="rId28"/>
    <p:sldId id="468" r:id="rId29"/>
    <p:sldId id="568" r:id="rId30"/>
    <p:sldId id="526" r:id="rId31"/>
    <p:sldId id="541" r:id="rId32"/>
    <p:sldId id="489" r:id="rId33"/>
    <p:sldId id="569" r:id="rId34"/>
    <p:sldId id="548" r:id="rId35"/>
    <p:sldId id="469" r:id="rId36"/>
    <p:sldId id="540" r:id="rId37"/>
    <p:sldId id="570" r:id="rId38"/>
    <p:sldId id="549" r:id="rId39"/>
    <p:sldId id="471" r:id="rId40"/>
    <p:sldId id="472" r:id="rId41"/>
    <p:sldId id="475" r:id="rId42"/>
    <p:sldId id="476" r:id="rId43"/>
    <p:sldId id="577" r:id="rId44"/>
    <p:sldId id="582" r:id="rId45"/>
    <p:sldId id="578" r:id="rId46"/>
    <p:sldId id="571" r:id="rId47"/>
    <p:sldId id="572" r:id="rId48"/>
    <p:sldId id="573" r:id="rId49"/>
    <p:sldId id="576" r:id="rId50"/>
    <p:sldId id="583" r:id="rId51"/>
    <p:sldId id="585" r:id="rId52"/>
    <p:sldId id="574" r:id="rId53"/>
    <p:sldId id="586" r:id="rId54"/>
    <p:sldId id="584" r:id="rId55"/>
    <p:sldId id="575" r:id="rId56"/>
    <p:sldId id="539" r:id="rId57"/>
    <p:sldId id="488" r:id="rId58"/>
    <p:sldId id="579" r:id="rId59"/>
    <p:sldId id="550" r:id="rId60"/>
    <p:sldId id="473" r:id="rId61"/>
    <p:sldId id="518" r:id="rId62"/>
    <p:sldId id="519" r:id="rId63"/>
    <p:sldId id="520" r:id="rId64"/>
    <p:sldId id="521" r:id="rId65"/>
    <p:sldId id="522" r:id="rId66"/>
    <p:sldId id="477" r:id="rId67"/>
    <p:sldId id="479" r:id="rId68"/>
    <p:sldId id="538" r:id="rId69"/>
    <p:sldId id="487" r:id="rId70"/>
    <p:sldId id="490" r:id="rId71"/>
    <p:sldId id="551" r:id="rId72"/>
    <p:sldId id="554" r:id="rId73"/>
    <p:sldId id="555" r:id="rId74"/>
    <p:sldId id="556" r:id="rId75"/>
    <p:sldId id="557" r:id="rId76"/>
    <p:sldId id="558" r:id="rId77"/>
    <p:sldId id="559" r:id="rId78"/>
    <p:sldId id="561" r:id="rId79"/>
    <p:sldId id="528" r:id="rId80"/>
    <p:sldId id="492" r:id="rId81"/>
    <p:sldId id="527" r:id="rId82"/>
    <p:sldId id="495" r:id="rId83"/>
    <p:sldId id="587" r:id="rId84"/>
    <p:sldId id="560" r:id="rId85"/>
    <p:sldId id="496" r:id="rId86"/>
    <p:sldId id="529" r:id="rId87"/>
    <p:sldId id="588" r:id="rId88"/>
    <p:sldId id="530" r:id="rId89"/>
    <p:sldId id="531" r:id="rId90"/>
    <p:sldId id="562" r:id="rId91"/>
    <p:sldId id="552" r:id="rId92"/>
    <p:sldId id="563" r:id="rId93"/>
    <p:sldId id="564" r:id="rId94"/>
    <p:sldId id="565" r:id="rId95"/>
    <p:sldId id="553" r:id="rId96"/>
    <p:sldId id="517" r:id="rId9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未命名的章節" id="{A67434EA-A851-42F4-9EB5-30B56F4ACFE5}">
          <p14:sldIdLst>
            <p14:sldId id="256"/>
            <p14:sldId id="463"/>
            <p14:sldId id="480"/>
            <p14:sldId id="525"/>
            <p14:sldId id="533"/>
            <p14:sldId id="546"/>
            <p14:sldId id="581"/>
            <p14:sldId id="534"/>
            <p14:sldId id="545"/>
            <p14:sldId id="481"/>
            <p14:sldId id="543"/>
            <p14:sldId id="544"/>
            <p14:sldId id="535"/>
            <p14:sldId id="464"/>
            <p14:sldId id="465"/>
            <p14:sldId id="482"/>
            <p14:sldId id="523"/>
            <p14:sldId id="524"/>
            <p14:sldId id="536"/>
            <p14:sldId id="483"/>
            <p14:sldId id="566"/>
            <p14:sldId id="547"/>
            <p14:sldId id="542"/>
            <p14:sldId id="537"/>
            <p14:sldId id="580"/>
            <p14:sldId id="567"/>
            <p14:sldId id="474"/>
            <p14:sldId id="468"/>
            <p14:sldId id="568"/>
            <p14:sldId id="526"/>
            <p14:sldId id="541"/>
            <p14:sldId id="489"/>
            <p14:sldId id="569"/>
            <p14:sldId id="548"/>
            <p14:sldId id="469"/>
            <p14:sldId id="540"/>
            <p14:sldId id="570"/>
            <p14:sldId id="549"/>
            <p14:sldId id="471"/>
            <p14:sldId id="472"/>
            <p14:sldId id="475"/>
            <p14:sldId id="476"/>
            <p14:sldId id="577"/>
            <p14:sldId id="582"/>
            <p14:sldId id="578"/>
            <p14:sldId id="571"/>
            <p14:sldId id="572"/>
            <p14:sldId id="573"/>
            <p14:sldId id="576"/>
            <p14:sldId id="583"/>
            <p14:sldId id="585"/>
            <p14:sldId id="574"/>
            <p14:sldId id="586"/>
            <p14:sldId id="584"/>
            <p14:sldId id="575"/>
            <p14:sldId id="539"/>
            <p14:sldId id="488"/>
            <p14:sldId id="579"/>
            <p14:sldId id="550"/>
            <p14:sldId id="473"/>
            <p14:sldId id="518"/>
            <p14:sldId id="519"/>
            <p14:sldId id="520"/>
            <p14:sldId id="521"/>
            <p14:sldId id="522"/>
            <p14:sldId id="477"/>
            <p14:sldId id="479"/>
            <p14:sldId id="538"/>
            <p14:sldId id="487"/>
            <p14:sldId id="490"/>
            <p14:sldId id="551"/>
            <p14:sldId id="554"/>
            <p14:sldId id="555"/>
            <p14:sldId id="556"/>
            <p14:sldId id="557"/>
            <p14:sldId id="558"/>
            <p14:sldId id="559"/>
            <p14:sldId id="561"/>
            <p14:sldId id="528"/>
            <p14:sldId id="492"/>
            <p14:sldId id="527"/>
            <p14:sldId id="495"/>
            <p14:sldId id="587"/>
            <p14:sldId id="560"/>
            <p14:sldId id="496"/>
            <p14:sldId id="529"/>
            <p14:sldId id="588"/>
            <p14:sldId id="530"/>
            <p14:sldId id="531"/>
            <p14:sldId id="562"/>
            <p14:sldId id="552"/>
            <p14:sldId id="563"/>
            <p14:sldId id="564"/>
            <p14:sldId id="565"/>
            <p14:sldId id="553"/>
            <p14:sldId id="51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800080"/>
    <a:srgbClr val="F3D2F4"/>
    <a:srgbClr val="FF9999"/>
    <a:srgbClr val="CC66FF"/>
    <a:srgbClr val="C00000"/>
    <a:srgbClr val="DEEBF7"/>
    <a:srgbClr val="A6A6A6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淺色樣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淺色樣式 1 - 輔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77851" autoAdjust="0"/>
  </p:normalViewPr>
  <p:slideViewPr>
    <p:cSldViewPr snapToGrid="0">
      <p:cViewPr varScale="1">
        <p:scale>
          <a:sx n="71" d="100"/>
          <a:sy n="71" d="100"/>
        </p:scale>
        <p:origin x="55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17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2676" y="72"/>
      </p:cViewPr>
      <p:guideLst/>
    </p:cSldViewPr>
  </p:notesViewPr>
  <p:gridSpacing cx="76330" cy="7633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theme" Target="theme/theme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handoutMaster" Target="handoutMasters/handoutMaster1.xml"/><Relationship Id="rId10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DB912-6339-47EF-B733-9A114BEF5F8E}" type="datetimeFigureOut">
              <a:rPr lang="zh-TW" altLang="en-US" smtClean="0"/>
              <a:pPr/>
              <a:t>2021/5/27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B78320-428D-44F8-BC05-AB451E0821C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5024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F74847-DEDB-4ED8-A241-3E26F295FA8C}" type="datetimeFigureOut">
              <a:rPr lang="zh-TW" altLang="en-US" smtClean="0"/>
              <a:pPr/>
              <a:t>2021/5/27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79F22C-31DE-4B64-BADE-26261F70D11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7911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79F22C-31DE-4B64-BADE-26261F70D11A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7685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24AD8-50C4-4572-B8AE-FD5B0BB64D8A}" type="datetime1">
              <a:rPr lang="zh-TW" altLang="en-US" smtClean="0"/>
              <a:pPr/>
              <a:t>2021/5/27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1767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3A754-E793-403F-AF21-93AD6C943E50}" type="datetime1">
              <a:rPr lang="zh-TW" altLang="en-US" smtClean="0"/>
              <a:pPr/>
              <a:t>2021/5/27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2190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4B08-5DCE-4DDB-BA8A-F854858EE414}" type="datetime1">
              <a:rPr lang="zh-TW" altLang="en-US" smtClean="0"/>
              <a:pPr/>
              <a:t>2021/5/27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5712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636671" y="1342670"/>
            <a:ext cx="7886700" cy="62390"/>
          </a:xfrm>
          <a:prstGeom prst="rect">
            <a:avLst/>
          </a:prstGeom>
          <a:solidFill>
            <a:srgbClr val="F3D2F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97552" y="254610"/>
            <a:ext cx="1144207" cy="11442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19429"/>
          </a:xfrm>
        </p:spPr>
        <p:txBody>
          <a:bodyPr/>
          <a:lstStyle>
            <a:lvl1pPr>
              <a:defRPr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09333"/>
            <a:ext cx="7886700" cy="5100014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C36EB-242E-4F6F-909D-12653E15CE77}" type="datetime1">
              <a:rPr lang="zh-TW" altLang="en-US" smtClean="0"/>
              <a:pPr/>
              <a:t>2021/5/27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fld id="{E709601E-3B4E-4928-8AF0-88D45E7837C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8" name="圖片 7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2201" y="612166"/>
            <a:ext cx="1099116" cy="52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19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CAAEA-49DA-4DA1-BF4C-13D5FCD93C2A}" type="datetime1">
              <a:rPr lang="zh-TW" altLang="en-US" smtClean="0"/>
              <a:pPr/>
              <a:t>2021/5/27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0334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09333"/>
            <a:ext cx="3886200" cy="466763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09333"/>
            <a:ext cx="3886200" cy="466763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357F-6A00-43BC-B4B7-F146617DC39D}" type="datetime1">
              <a:rPr lang="zh-TW" altLang="en-US" smtClean="0"/>
              <a:pPr/>
              <a:t>2021/5/27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636671" y="1342670"/>
            <a:ext cx="7886700" cy="62390"/>
          </a:xfrm>
          <a:prstGeom prst="rect">
            <a:avLst/>
          </a:prstGeom>
          <a:solidFill>
            <a:srgbClr val="F3D2F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1" name="圖片 10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78552" y="254610"/>
            <a:ext cx="1144207" cy="11442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33691"/>
          </a:xfrm>
        </p:spPr>
        <p:txBody>
          <a:bodyPr/>
          <a:lstStyle>
            <a:lvl1pPr>
              <a:defRPr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877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441B-78E6-4CE0-9A9A-E0F5A2FBCD0A}" type="datetime1">
              <a:rPr lang="zh-TW" altLang="en-US" smtClean="0"/>
              <a:pPr/>
              <a:t>2021/5/27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4389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F86C-C5A4-45C4-BEF1-05421A725B11}" type="datetime1">
              <a:rPr lang="zh-TW" altLang="en-US" smtClean="0"/>
              <a:pPr/>
              <a:t>2021/5/27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1158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72340-58AC-44AD-AB72-52A3B9D05F79}" type="datetime1">
              <a:rPr lang="zh-TW" altLang="en-US" smtClean="0"/>
              <a:pPr/>
              <a:t>2021/5/27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450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B8FF4-8397-430C-AA34-3D6ADF2FEA59}" type="datetime1">
              <a:rPr lang="zh-TW" altLang="en-US" smtClean="0"/>
              <a:pPr/>
              <a:t>2021/5/27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322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BABF2-AB14-4299-9244-0D0E3DDC918F}" type="datetime1">
              <a:rPr lang="zh-TW" altLang="en-US" smtClean="0"/>
              <a:pPr/>
              <a:t>2021/5/27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3308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EB8A8-C2F2-4714-86E1-48177C028317}" type="datetime1">
              <a:rPr lang="zh-TW" altLang="en-US" smtClean="0"/>
              <a:pPr/>
              <a:t>2021/5/27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9601E-3B4E-4928-8AF0-88D45E7837C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5730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e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__1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emf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__2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9.png"/><Relationship Id="rId4" Type="http://schemas.openxmlformats.org/officeDocument/2006/relationships/image" Target="../media/image10.emf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0.emf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1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2.emf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5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3.emf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61967" y="1446726"/>
            <a:ext cx="5626100" cy="1735137"/>
          </a:xfrm>
        </p:spPr>
        <p:txBody>
          <a:bodyPr>
            <a:noAutofit/>
          </a:bodyPr>
          <a:lstStyle/>
          <a:p>
            <a:pPr algn="l"/>
            <a:r>
              <a:rPr lang="en-US" altLang="zh-TW" b="1" dirty="0" smtClean="0">
                <a:latin typeface="Vrinda" panose="020B0502040204020203" pitchFamily="34" charset="0"/>
                <a:cs typeface="Vrinda" panose="020B0502040204020203" pitchFamily="34" charset="0"/>
              </a:rPr>
              <a:t>Data </a:t>
            </a:r>
            <a:br>
              <a:rPr lang="en-US" altLang="zh-TW" b="1" dirty="0" smtClean="0">
                <a:latin typeface="Vrinda" panose="020B0502040204020203" pitchFamily="34" charset="0"/>
                <a:cs typeface="Vrinda" panose="020B0502040204020203" pitchFamily="34" charset="0"/>
              </a:rPr>
            </a:br>
            <a:r>
              <a:rPr lang="en-US" altLang="zh-TW" b="1" dirty="0" smtClean="0">
                <a:latin typeface="Vrinda" panose="020B0502040204020203" pitchFamily="34" charset="0"/>
                <a:cs typeface="Vrinda" panose="020B0502040204020203" pitchFamily="34" charset="0"/>
              </a:rPr>
              <a:t>Structures</a:t>
            </a:r>
            <a:endParaRPr lang="zh-TW" altLang="en-US" b="1" dirty="0">
              <a:latin typeface="Vrinda" panose="020B0502040204020203" pitchFamily="34" charset="0"/>
              <a:cs typeface="Vrinda" panose="020B0502040204020203" pitchFamily="34" charset="0"/>
            </a:endParaRPr>
          </a:p>
        </p:txBody>
      </p:sp>
      <p:sp>
        <p:nvSpPr>
          <p:cNvPr id="52" name="副標題 2"/>
          <p:cNvSpPr txBox="1">
            <a:spLocks/>
          </p:cNvSpPr>
          <p:nvPr/>
        </p:nvSpPr>
        <p:spPr>
          <a:xfrm>
            <a:off x="886732" y="3125219"/>
            <a:ext cx="6858000" cy="8570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TW" sz="3600" spc="-150" dirty="0" smtClean="0">
                <a:solidFill>
                  <a:srgbClr val="C00000"/>
                </a:solidFill>
                <a:cs typeface="Vrinda" panose="020B0502040204020203" pitchFamily="34" charset="0"/>
              </a:rPr>
              <a:t>CH7 Sorting </a:t>
            </a:r>
            <a:endParaRPr lang="zh-TW" altLang="en-US" sz="3600" spc="-150" dirty="0">
              <a:solidFill>
                <a:srgbClr val="C00000"/>
              </a:solidFill>
              <a:cs typeface="Vrinda" panose="020B0502040204020203" pitchFamily="34" charset="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51419" y="1447042"/>
            <a:ext cx="3444240" cy="4191000"/>
          </a:xfrm>
          <a:prstGeom prst="rect">
            <a:avLst/>
          </a:prstGeom>
        </p:spPr>
      </p:pic>
      <p:sp>
        <p:nvSpPr>
          <p:cNvPr id="8" name="副標題 2"/>
          <p:cNvSpPr txBox="1">
            <a:spLocks/>
          </p:cNvSpPr>
          <p:nvPr/>
        </p:nvSpPr>
        <p:spPr>
          <a:xfrm>
            <a:off x="911011" y="3982280"/>
            <a:ext cx="4050456" cy="21645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Prof. Tai-Lang </a:t>
            </a:r>
            <a:r>
              <a:rPr kumimoji="0" lang="en-US" altLang="zh-TW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Jong</a:t>
            </a:r>
            <a:r>
              <a:rPr kumimoji="0" lang="en-US" altLang="zh-TW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Office: Delta 928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Tel: 42577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email: tljong@mx.nthu.edu.tw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Spring 2021</a:t>
            </a:r>
            <a:endParaRPr kumimoji="0" lang="en-US" altLang="zh-TW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4143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圓角矩形 14"/>
          <p:cNvSpPr/>
          <p:nvPr/>
        </p:nvSpPr>
        <p:spPr>
          <a:xfrm>
            <a:off x="5169092" y="1509333"/>
            <a:ext cx="3751384" cy="2429353"/>
          </a:xfrm>
          <a:prstGeom prst="roundRect">
            <a:avLst>
              <a:gd name="adj" fmla="val 8528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Classification of Sorting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Complexity</a:t>
            </a:r>
          </a:p>
          <a:p>
            <a:pPr lvl="1"/>
            <a:r>
              <a:rPr lang="en-US" altLang="zh-TW" dirty="0" smtClean="0"/>
              <a:t>Time complexity</a:t>
            </a:r>
          </a:p>
          <a:p>
            <a:pPr lvl="1"/>
            <a:r>
              <a:rPr lang="en-US" altLang="zh-TW" dirty="0" smtClean="0"/>
              <a:t>Space complexity</a:t>
            </a:r>
          </a:p>
          <a:p>
            <a:r>
              <a:rPr lang="en-US" altLang="zh-TW" dirty="0" smtClean="0"/>
              <a:t>Stability</a:t>
            </a:r>
          </a:p>
          <a:p>
            <a:pPr lvl="1"/>
            <a:r>
              <a:rPr lang="en-US" altLang="zh-TW" dirty="0" smtClean="0"/>
              <a:t>A sort is called </a:t>
            </a:r>
            <a:r>
              <a:rPr lang="en-US" altLang="zh-TW" dirty="0" smtClean="0">
                <a:solidFill>
                  <a:srgbClr val="FF0000"/>
                </a:solidFill>
              </a:rPr>
              <a:t>stable</a:t>
            </a:r>
            <a:r>
              <a:rPr lang="en-US" altLang="zh-TW" dirty="0" smtClean="0"/>
              <a:t> </a:t>
            </a:r>
            <a:r>
              <a:rPr lang="en-US" altLang="zh-TW" i="1" dirty="0" err="1" smtClean="0"/>
              <a:t>iff</a:t>
            </a:r>
            <a:r>
              <a:rPr lang="en-US" altLang="zh-TW" dirty="0" smtClean="0"/>
              <a:t> it </a:t>
            </a:r>
            <a:br>
              <a:rPr lang="en-US" altLang="zh-TW" dirty="0" smtClean="0"/>
            </a:br>
            <a:r>
              <a:rPr lang="en-US" altLang="zh-TW" dirty="0" smtClean="0"/>
              <a:t>maintains the </a:t>
            </a:r>
            <a:r>
              <a:rPr lang="en-US" altLang="zh-TW" dirty="0" smtClean="0">
                <a:solidFill>
                  <a:srgbClr val="0000CC"/>
                </a:solidFill>
              </a:rPr>
              <a:t>relative order </a:t>
            </a:r>
            <a:r>
              <a:rPr lang="en-US" altLang="zh-TW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altLang="zh-TW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altLang="zh-TW" dirty="0" smtClean="0"/>
              <a:t>of records with </a:t>
            </a:r>
            <a:r>
              <a:rPr lang="en-US" altLang="zh-TW" dirty="0" smtClean="0">
                <a:solidFill>
                  <a:srgbClr val="0000CC"/>
                </a:solidFill>
              </a:rPr>
              <a:t>equal keys</a:t>
            </a:r>
          </a:p>
          <a:p>
            <a:r>
              <a:rPr lang="en-US" altLang="zh-TW" dirty="0" smtClean="0"/>
              <a:t>Internal vs. external</a:t>
            </a:r>
          </a:p>
          <a:p>
            <a:pPr lvl="1"/>
            <a:r>
              <a:rPr lang="en-US" altLang="zh-TW" dirty="0" smtClean="0"/>
              <a:t>An </a:t>
            </a:r>
            <a:r>
              <a:rPr lang="en-US" altLang="zh-TW" dirty="0" smtClean="0">
                <a:solidFill>
                  <a:srgbClr val="0000CC"/>
                </a:solidFill>
              </a:rPr>
              <a:t>internal sort </a:t>
            </a:r>
            <a:r>
              <a:rPr lang="en-US" altLang="zh-TW" dirty="0" smtClean="0"/>
              <a:t>requires its inputs to be small enough so that the entire sort can be carried out </a:t>
            </a:r>
            <a:r>
              <a:rPr lang="en-US" altLang="zh-TW" dirty="0" smtClean="0">
                <a:solidFill>
                  <a:srgbClr val="C00000"/>
                </a:solidFill>
              </a:rPr>
              <a:t>in main memory</a:t>
            </a:r>
          </a:p>
          <a:p>
            <a:pPr lvl="2"/>
            <a:r>
              <a:rPr lang="en-US" altLang="zh-TW" dirty="0" smtClean="0"/>
              <a:t>Examples: Selection Sort, Insertion Sort, Quick Sort, Heap Sort</a:t>
            </a:r>
          </a:p>
          <a:p>
            <a:pPr lvl="1"/>
            <a:r>
              <a:rPr lang="en-US" altLang="zh-TW" dirty="0" smtClean="0"/>
              <a:t>An</a:t>
            </a:r>
            <a:r>
              <a:rPr lang="en-US" altLang="zh-TW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altLang="zh-TW" dirty="0" smtClean="0">
                <a:solidFill>
                  <a:srgbClr val="0000CC"/>
                </a:solidFill>
              </a:rPr>
              <a:t>external sort</a:t>
            </a:r>
            <a:r>
              <a:rPr lang="en-US" altLang="zh-TW" dirty="0" smtClean="0"/>
              <a:t> has no abovementioned requirement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10</a:t>
            </a:fld>
            <a:endParaRPr lang="zh-TW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735262"/>
              </p:ext>
            </p:extLst>
          </p:nvPr>
        </p:nvGraphicFramePr>
        <p:xfrm>
          <a:off x="5262875" y="1678354"/>
          <a:ext cx="1586524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32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932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30200">
                <a:tc>
                  <a:txBody>
                    <a:bodyPr/>
                    <a:lstStyle/>
                    <a:p>
                      <a:r>
                        <a:rPr lang="en-US" altLang="zh-TW" b="1" dirty="0" smtClean="0"/>
                        <a:t>Score</a:t>
                      </a:r>
                      <a:endParaRPr lang="zh-TW" altLang="en-US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1" dirty="0" smtClean="0"/>
                        <a:t>Name</a:t>
                      </a:r>
                      <a:endParaRPr lang="zh-TW" altLang="en-US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100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Alice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90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Bob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100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David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90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Emily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297969"/>
              </p:ext>
            </p:extLst>
          </p:nvPr>
        </p:nvGraphicFramePr>
        <p:xfrm>
          <a:off x="7247983" y="1670539"/>
          <a:ext cx="1586524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32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932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30200">
                <a:tc>
                  <a:txBody>
                    <a:bodyPr/>
                    <a:lstStyle/>
                    <a:p>
                      <a:r>
                        <a:rPr lang="en-US" altLang="zh-TW" b="1" dirty="0" smtClean="0"/>
                        <a:t>Score</a:t>
                      </a:r>
                      <a:endParaRPr lang="zh-TW" altLang="en-US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1" dirty="0" smtClean="0"/>
                        <a:t>Name</a:t>
                      </a:r>
                      <a:endParaRPr lang="zh-TW" altLang="en-US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100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Alice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100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David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90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Emily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90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Bob</a:t>
                      </a:r>
                      <a:endParaRPr lang="zh-TW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cxnSp>
        <p:nvCxnSpPr>
          <p:cNvPr id="8" name="直線單箭頭接點 7"/>
          <p:cNvCxnSpPr/>
          <p:nvPr/>
        </p:nvCxnSpPr>
        <p:spPr>
          <a:xfrm>
            <a:off x="6833768" y="2618154"/>
            <a:ext cx="398585" cy="71901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單箭頭接點 9"/>
          <p:cNvCxnSpPr/>
          <p:nvPr/>
        </p:nvCxnSpPr>
        <p:spPr>
          <a:xfrm flipV="1">
            <a:off x="6857214" y="2969847"/>
            <a:ext cx="375139" cy="36732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字方塊 15"/>
          <p:cNvSpPr txBox="1"/>
          <p:nvPr/>
        </p:nvSpPr>
        <p:spPr>
          <a:xfrm>
            <a:off x="5897017" y="3569354"/>
            <a:ext cx="2493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/>
              <a:t>non-stable sort example</a:t>
            </a:r>
            <a:endParaRPr lang="zh-TW" altLang="en-US" b="1" dirty="0"/>
          </a:p>
        </p:txBody>
      </p:sp>
      <p:sp>
        <p:nvSpPr>
          <p:cNvPr id="7" name="向右箭號 6"/>
          <p:cNvSpPr/>
          <p:nvPr/>
        </p:nvSpPr>
        <p:spPr>
          <a:xfrm>
            <a:off x="6990076" y="2506025"/>
            <a:ext cx="171938" cy="372426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0364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Internal Sort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pitchFamily="18" charset="-120"/>
              </a:rPr>
              <a:t>Bubble sort – simple but slow</a:t>
            </a:r>
          </a:p>
          <a:p>
            <a:r>
              <a:rPr lang="en-US" altLang="zh-TW" dirty="0" smtClean="0">
                <a:ea typeface="新細明體" pitchFamily="18" charset="-120"/>
              </a:rPr>
              <a:t>Priority queue sort</a:t>
            </a:r>
          </a:p>
          <a:p>
            <a:pPr lvl="1"/>
            <a:r>
              <a:rPr lang="en-US" altLang="zh-TW" dirty="0" smtClean="0">
                <a:ea typeface="新細明體" pitchFamily="18" charset="-120"/>
              </a:rPr>
              <a:t>Sequence</a:t>
            </a:r>
          </a:p>
          <a:p>
            <a:pPr lvl="2"/>
            <a:r>
              <a:rPr lang="en-US" altLang="zh-TW" dirty="0" smtClean="0">
                <a:solidFill>
                  <a:srgbClr val="0000CC"/>
                </a:solidFill>
                <a:ea typeface="新細明體" pitchFamily="18" charset="-120"/>
              </a:rPr>
              <a:t>Insertion sort</a:t>
            </a:r>
          </a:p>
          <a:p>
            <a:pPr lvl="2"/>
            <a:r>
              <a:rPr lang="en-US" altLang="zh-TW" dirty="0" smtClean="0">
                <a:ea typeface="新細明體" pitchFamily="18" charset="-120"/>
              </a:rPr>
              <a:t>Selection sort</a:t>
            </a:r>
          </a:p>
          <a:p>
            <a:pPr lvl="1"/>
            <a:r>
              <a:rPr lang="en-US" altLang="zh-TW" dirty="0" smtClean="0">
                <a:ea typeface="新細明體" pitchFamily="18" charset="-120"/>
              </a:rPr>
              <a:t>Heap </a:t>
            </a:r>
          </a:p>
          <a:p>
            <a:pPr lvl="2"/>
            <a:r>
              <a:rPr lang="en-US" altLang="zh-TW" dirty="0" smtClean="0">
                <a:solidFill>
                  <a:srgbClr val="0000CC"/>
                </a:solidFill>
                <a:ea typeface="新細明體" pitchFamily="18" charset="-120"/>
              </a:rPr>
              <a:t>Heap sort</a:t>
            </a:r>
          </a:p>
          <a:p>
            <a:r>
              <a:rPr lang="en-US" altLang="zh-TW" dirty="0" smtClean="0">
                <a:solidFill>
                  <a:srgbClr val="0000CC"/>
                </a:solidFill>
                <a:ea typeface="新細明體" pitchFamily="18" charset="-120"/>
              </a:rPr>
              <a:t>Quick sort </a:t>
            </a:r>
            <a:r>
              <a:rPr lang="en-US" altLang="zh-TW" dirty="0" smtClean="0">
                <a:ea typeface="新細明體" pitchFamily="18" charset="-120"/>
              </a:rPr>
              <a:t>– divide-and-conquer</a:t>
            </a:r>
          </a:p>
          <a:p>
            <a:r>
              <a:rPr lang="en-US" altLang="zh-TW" dirty="0" smtClean="0">
                <a:solidFill>
                  <a:srgbClr val="0000CC"/>
                </a:solidFill>
                <a:ea typeface="新細明體" pitchFamily="18" charset="-120"/>
              </a:rPr>
              <a:t>Merge sort </a:t>
            </a:r>
            <a:r>
              <a:rPr lang="en-US" altLang="zh-TW" dirty="0" smtClean="0">
                <a:ea typeface="新細明體" pitchFamily="18" charset="-120"/>
              </a:rPr>
              <a:t>–divide-and-conquer, set ADT </a:t>
            </a:r>
          </a:p>
          <a:p>
            <a:r>
              <a:rPr lang="en-US" altLang="zh-TW" dirty="0" smtClean="0">
                <a:ea typeface="新細明體" pitchFamily="18" charset="-120"/>
              </a:rPr>
              <a:t>Bucket sort</a:t>
            </a:r>
          </a:p>
          <a:p>
            <a:r>
              <a:rPr lang="en-US" altLang="zh-TW" dirty="0" smtClean="0">
                <a:solidFill>
                  <a:srgbClr val="0000CC"/>
                </a:solidFill>
                <a:ea typeface="新細明體" pitchFamily="18" charset="-120"/>
              </a:rPr>
              <a:t>Radix sort</a:t>
            </a:r>
            <a:endParaRPr lang="zh-TW" altLang="en-US" dirty="0">
              <a:solidFill>
                <a:srgbClr val="0000CC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</a:rPr>
              <a:t>7.1 Introduction</a:t>
            </a:r>
          </a:p>
          <a:p>
            <a:r>
              <a:rPr lang="en-US" altLang="zh-TW" dirty="0" smtClean="0">
                <a:solidFill>
                  <a:srgbClr val="C00000"/>
                </a:solidFill>
              </a:rPr>
              <a:t>7.2 </a:t>
            </a:r>
            <a:r>
              <a:rPr lang="en-US" altLang="zh-TW" dirty="0">
                <a:solidFill>
                  <a:srgbClr val="C00000"/>
                </a:solidFill>
              </a:rPr>
              <a:t>Insertion Sort</a:t>
            </a:r>
          </a:p>
          <a:p>
            <a:r>
              <a:rPr lang="en-US" altLang="zh-TW" dirty="0" smtClean="0"/>
              <a:t>7.3 Quick Sort</a:t>
            </a:r>
          </a:p>
          <a:p>
            <a:r>
              <a:rPr lang="en-US" altLang="zh-TW" dirty="0" smtClean="0"/>
              <a:t>7.4 How fast we can sort</a:t>
            </a:r>
          </a:p>
          <a:p>
            <a:r>
              <a:rPr lang="en-US" altLang="zh-TW" dirty="0" smtClean="0"/>
              <a:t>7.5 Merge sort</a:t>
            </a:r>
          </a:p>
          <a:p>
            <a:r>
              <a:rPr lang="en-US" altLang="zh-TW" dirty="0" smtClean="0"/>
              <a:t>7.6 Heap sort</a:t>
            </a:r>
          </a:p>
          <a:p>
            <a:r>
              <a:rPr lang="en-US" altLang="zh-TW" dirty="0" smtClean="0"/>
              <a:t>7.7 Radix sort</a:t>
            </a:r>
          </a:p>
          <a:p>
            <a:r>
              <a:rPr lang="en-US" altLang="zh-TW" dirty="0" smtClean="0"/>
              <a:t>7.8 (List and table sorts)</a:t>
            </a:r>
          </a:p>
          <a:p>
            <a:r>
              <a:rPr lang="en-US" altLang="zh-TW" dirty="0" smtClean="0"/>
              <a:t>7.9 Summary of internal sorting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4333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Insertion Sort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509333"/>
            <a:ext cx="7886700" cy="1810642"/>
          </a:xfrm>
        </p:spPr>
        <p:txBody>
          <a:bodyPr/>
          <a:lstStyle/>
          <a:p>
            <a:r>
              <a:rPr lang="en-US" altLang="zh-TW" dirty="0" smtClean="0"/>
              <a:t>The basic step in insertion sort is to </a:t>
            </a:r>
            <a:r>
              <a:rPr lang="en-US" altLang="zh-TW" dirty="0" smtClean="0">
                <a:solidFill>
                  <a:srgbClr val="C00000"/>
                </a:solidFill>
              </a:rPr>
              <a:t>insert a new record </a:t>
            </a:r>
            <a:r>
              <a:rPr lang="en-US" altLang="zh-TW" dirty="0" smtClean="0"/>
              <a:t>into a </a:t>
            </a:r>
            <a:r>
              <a:rPr lang="en-US" altLang="zh-TW" dirty="0" smtClean="0">
                <a:solidFill>
                  <a:srgbClr val="0000CC"/>
                </a:solidFill>
              </a:rPr>
              <a:t>sorted sequence of </a:t>
            </a:r>
            <a:r>
              <a:rPr lang="en-US" altLang="zh-TW" dirty="0" err="1" smtClean="0">
                <a:solidFill>
                  <a:srgbClr val="0000CC"/>
                </a:solidFill>
              </a:rPr>
              <a:t>i</a:t>
            </a:r>
            <a:r>
              <a:rPr lang="en-US" altLang="zh-TW" dirty="0" smtClean="0">
                <a:solidFill>
                  <a:srgbClr val="0000CC"/>
                </a:solidFill>
              </a:rPr>
              <a:t> records</a:t>
            </a:r>
            <a:r>
              <a:rPr lang="en-US" altLang="zh-TW" dirty="0" smtClean="0"/>
              <a:t> in such a way that </a:t>
            </a:r>
            <a:r>
              <a:rPr lang="en-US" altLang="zh-TW" dirty="0" smtClean="0">
                <a:solidFill>
                  <a:srgbClr val="0000CC"/>
                </a:solidFill>
              </a:rPr>
              <a:t>the resulting sequence of size (</a:t>
            </a:r>
            <a:r>
              <a:rPr lang="en-US" altLang="zh-TW" dirty="0" err="1" smtClean="0">
                <a:solidFill>
                  <a:srgbClr val="0000CC"/>
                </a:solidFill>
              </a:rPr>
              <a:t>i</a:t>
            </a:r>
            <a:r>
              <a:rPr lang="en-US" altLang="zh-TW" dirty="0" smtClean="0">
                <a:solidFill>
                  <a:srgbClr val="0000CC"/>
                </a:solidFill>
              </a:rPr>
              <a:t> + 1) is also ordered</a:t>
            </a:r>
            <a:r>
              <a:rPr lang="en-US" altLang="zh-TW" dirty="0" smtClean="0"/>
              <a:t> (sorted)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13</a:t>
            </a:fld>
            <a:endParaRPr lang="zh-TW" altLang="en-US"/>
          </a:p>
        </p:txBody>
      </p:sp>
      <p:grpSp>
        <p:nvGrpSpPr>
          <p:cNvPr id="17" name="群組 16"/>
          <p:cNvGrpSpPr/>
          <p:nvPr/>
        </p:nvGrpSpPr>
        <p:grpSpPr>
          <a:xfrm>
            <a:off x="2839329" y="3960672"/>
            <a:ext cx="2698664" cy="805706"/>
            <a:chOff x="2079673" y="3974740"/>
            <a:chExt cx="2698664" cy="805706"/>
          </a:xfrm>
        </p:grpSpPr>
        <p:sp>
          <p:nvSpPr>
            <p:cNvPr id="5" name="矩形 4"/>
            <p:cNvSpPr/>
            <p:nvPr/>
          </p:nvSpPr>
          <p:spPr>
            <a:xfrm>
              <a:off x="2419642" y="3981157"/>
              <a:ext cx="337625" cy="32355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400"/>
            </a:p>
          </p:txBody>
        </p:sp>
        <p:sp>
          <p:nvSpPr>
            <p:cNvPr id="6" name="矩形 5"/>
            <p:cNvSpPr/>
            <p:nvPr/>
          </p:nvSpPr>
          <p:spPr>
            <a:xfrm>
              <a:off x="2079673" y="3978812"/>
              <a:ext cx="337625" cy="32355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400"/>
            </a:p>
          </p:txBody>
        </p:sp>
        <p:sp>
          <p:nvSpPr>
            <p:cNvPr id="7" name="矩形 6"/>
            <p:cNvSpPr/>
            <p:nvPr/>
          </p:nvSpPr>
          <p:spPr>
            <a:xfrm>
              <a:off x="3092532" y="3978812"/>
              <a:ext cx="337625" cy="32355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400"/>
            </a:p>
          </p:txBody>
        </p:sp>
        <p:sp>
          <p:nvSpPr>
            <p:cNvPr id="8" name="矩形 7"/>
            <p:cNvSpPr/>
            <p:nvPr/>
          </p:nvSpPr>
          <p:spPr>
            <a:xfrm>
              <a:off x="2752563" y="3976467"/>
              <a:ext cx="337625" cy="32355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400"/>
            </a:p>
          </p:txBody>
        </p:sp>
        <p:sp>
          <p:nvSpPr>
            <p:cNvPr id="9" name="矩形 8"/>
            <p:cNvSpPr/>
            <p:nvPr/>
          </p:nvSpPr>
          <p:spPr>
            <a:xfrm>
              <a:off x="3767822" y="3978809"/>
              <a:ext cx="337625" cy="32355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400"/>
            </a:p>
          </p:txBody>
        </p:sp>
        <p:sp>
          <p:nvSpPr>
            <p:cNvPr id="10" name="矩形 9"/>
            <p:cNvSpPr/>
            <p:nvPr/>
          </p:nvSpPr>
          <p:spPr>
            <a:xfrm>
              <a:off x="3427853" y="3976464"/>
              <a:ext cx="337625" cy="32355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400"/>
            </a:p>
          </p:txBody>
        </p:sp>
        <p:sp>
          <p:nvSpPr>
            <p:cNvPr id="11" name="矩形 10"/>
            <p:cNvSpPr/>
            <p:nvPr/>
          </p:nvSpPr>
          <p:spPr>
            <a:xfrm>
              <a:off x="4440712" y="3976464"/>
              <a:ext cx="337625" cy="32355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400"/>
            </a:p>
          </p:txBody>
        </p:sp>
        <p:sp>
          <p:nvSpPr>
            <p:cNvPr id="12" name="矩形 11"/>
            <p:cNvSpPr/>
            <p:nvPr/>
          </p:nvSpPr>
          <p:spPr>
            <a:xfrm>
              <a:off x="4100743" y="3974740"/>
              <a:ext cx="337625" cy="32355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400"/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2110153" y="4318781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dirty="0" smtClean="0"/>
                <a:t>1</a:t>
              </a:r>
              <a:endParaRPr lang="zh-TW" altLang="en-US" sz="2400" dirty="0"/>
            </a:p>
          </p:txBody>
        </p:sp>
        <p:sp>
          <p:nvSpPr>
            <p:cNvPr id="15" name="文字方塊 14"/>
            <p:cNvSpPr txBox="1"/>
            <p:nvPr/>
          </p:nvSpPr>
          <p:spPr>
            <a:xfrm>
              <a:off x="4471181" y="4302368"/>
              <a:ext cx="2551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dirty="0" err="1" smtClean="0"/>
                <a:t>i</a:t>
              </a:r>
              <a:endParaRPr lang="zh-TW" altLang="en-US" sz="2400" dirty="0"/>
            </a:p>
          </p:txBody>
        </p:sp>
      </p:grpSp>
      <p:sp>
        <p:nvSpPr>
          <p:cNvPr id="16" name="矩形 15"/>
          <p:cNvSpPr/>
          <p:nvPr/>
        </p:nvSpPr>
        <p:spPr>
          <a:xfrm>
            <a:off x="3453630" y="3312939"/>
            <a:ext cx="337625" cy="3235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400"/>
          </a:p>
        </p:txBody>
      </p:sp>
      <p:sp>
        <p:nvSpPr>
          <p:cNvPr id="18" name="弧形 17"/>
          <p:cNvSpPr/>
          <p:nvPr/>
        </p:nvSpPr>
        <p:spPr>
          <a:xfrm>
            <a:off x="3559126" y="3530991"/>
            <a:ext cx="576776" cy="647114"/>
          </a:xfrm>
          <a:prstGeom prst="arc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 sz="2400"/>
          </a:p>
        </p:txBody>
      </p:sp>
      <p:grpSp>
        <p:nvGrpSpPr>
          <p:cNvPr id="31" name="群組 30"/>
          <p:cNvGrpSpPr/>
          <p:nvPr/>
        </p:nvGrpSpPr>
        <p:grpSpPr>
          <a:xfrm>
            <a:off x="2836972" y="5280692"/>
            <a:ext cx="3293711" cy="805706"/>
            <a:chOff x="2077316" y="5210352"/>
            <a:chExt cx="3293711" cy="805706"/>
          </a:xfrm>
        </p:grpSpPr>
        <p:sp>
          <p:nvSpPr>
            <p:cNvPr id="20" name="矩形 19"/>
            <p:cNvSpPr/>
            <p:nvPr/>
          </p:nvSpPr>
          <p:spPr>
            <a:xfrm>
              <a:off x="2417285" y="5216769"/>
              <a:ext cx="337625" cy="32355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400"/>
            </a:p>
          </p:txBody>
        </p:sp>
        <p:sp>
          <p:nvSpPr>
            <p:cNvPr id="21" name="矩形 20"/>
            <p:cNvSpPr/>
            <p:nvPr/>
          </p:nvSpPr>
          <p:spPr>
            <a:xfrm>
              <a:off x="2077316" y="5214424"/>
              <a:ext cx="337625" cy="32355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400"/>
            </a:p>
          </p:txBody>
        </p:sp>
        <p:sp>
          <p:nvSpPr>
            <p:cNvPr id="22" name="矩形 21"/>
            <p:cNvSpPr/>
            <p:nvPr/>
          </p:nvSpPr>
          <p:spPr>
            <a:xfrm>
              <a:off x="3090175" y="5214424"/>
              <a:ext cx="337625" cy="32355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400"/>
            </a:p>
          </p:txBody>
        </p:sp>
        <p:sp>
          <p:nvSpPr>
            <p:cNvPr id="23" name="矩形 22"/>
            <p:cNvSpPr/>
            <p:nvPr/>
          </p:nvSpPr>
          <p:spPr>
            <a:xfrm>
              <a:off x="2764274" y="5212079"/>
              <a:ext cx="337625" cy="32355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400"/>
            </a:p>
          </p:txBody>
        </p:sp>
        <p:sp>
          <p:nvSpPr>
            <p:cNvPr id="24" name="矩形 23"/>
            <p:cNvSpPr/>
            <p:nvPr/>
          </p:nvSpPr>
          <p:spPr>
            <a:xfrm>
              <a:off x="3765465" y="5214421"/>
              <a:ext cx="337625" cy="32355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400"/>
            </a:p>
          </p:txBody>
        </p:sp>
        <p:sp>
          <p:nvSpPr>
            <p:cNvPr id="25" name="矩形 24"/>
            <p:cNvSpPr/>
            <p:nvPr/>
          </p:nvSpPr>
          <p:spPr>
            <a:xfrm>
              <a:off x="3425496" y="5212697"/>
              <a:ext cx="337625" cy="32355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400"/>
            </a:p>
          </p:txBody>
        </p:sp>
        <p:sp>
          <p:nvSpPr>
            <p:cNvPr id="26" name="矩形 25"/>
            <p:cNvSpPr/>
            <p:nvPr/>
          </p:nvSpPr>
          <p:spPr>
            <a:xfrm>
              <a:off x="4452423" y="5212697"/>
              <a:ext cx="337625" cy="32355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400"/>
            </a:p>
          </p:txBody>
        </p:sp>
        <p:sp>
          <p:nvSpPr>
            <p:cNvPr id="27" name="矩形 26"/>
            <p:cNvSpPr/>
            <p:nvPr/>
          </p:nvSpPr>
          <p:spPr>
            <a:xfrm>
              <a:off x="4112454" y="5210352"/>
              <a:ext cx="337625" cy="32355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400"/>
            </a:p>
          </p:txBody>
        </p:sp>
        <p:sp>
          <p:nvSpPr>
            <p:cNvPr id="28" name="文字方塊 27"/>
            <p:cNvSpPr txBox="1"/>
            <p:nvPr/>
          </p:nvSpPr>
          <p:spPr>
            <a:xfrm>
              <a:off x="2107796" y="5554393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dirty="0" smtClean="0"/>
                <a:t>1</a:t>
              </a:r>
              <a:endParaRPr lang="zh-TW" altLang="en-US" sz="2400" dirty="0"/>
            </a:p>
          </p:txBody>
        </p:sp>
        <p:sp>
          <p:nvSpPr>
            <p:cNvPr id="29" name="文字方塊 28"/>
            <p:cNvSpPr txBox="1"/>
            <p:nvPr/>
          </p:nvSpPr>
          <p:spPr>
            <a:xfrm>
              <a:off x="4806449" y="5537980"/>
              <a:ext cx="5645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dirty="0" smtClean="0"/>
                <a:t>i+1</a:t>
              </a:r>
              <a:endParaRPr lang="zh-TW" altLang="en-US" sz="2400" dirty="0"/>
            </a:p>
          </p:txBody>
        </p:sp>
        <p:sp>
          <p:nvSpPr>
            <p:cNvPr id="30" name="矩形 29"/>
            <p:cNvSpPr/>
            <p:nvPr/>
          </p:nvSpPr>
          <p:spPr>
            <a:xfrm>
              <a:off x="4787702" y="5210352"/>
              <a:ext cx="337625" cy="32355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400"/>
            </a:p>
          </p:txBody>
        </p:sp>
      </p:grpSp>
      <p:sp>
        <p:nvSpPr>
          <p:cNvPr id="32" name="向下箭號 31"/>
          <p:cNvSpPr/>
          <p:nvPr/>
        </p:nvSpPr>
        <p:spPr>
          <a:xfrm>
            <a:off x="4121834" y="4628271"/>
            <a:ext cx="253218" cy="464234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400"/>
          </a:p>
        </p:txBody>
      </p:sp>
      <p:sp>
        <p:nvSpPr>
          <p:cNvPr id="33" name="文字方塊 32"/>
          <p:cNvSpPr txBox="1"/>
          <p:nvPr/>
        </p:nvSpPr>
        <p:spPr>
          <a:xfrm>
            <a:off x="5641145" y="3953022"/>
            <a:ext cx="989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sorted</a:t>
            </a:r>
            <a:endParaRPr lang="zh-TW" altLang="en-US" sz="2400" dirty="0"/>
          </a:p>
        </p:txBody>
      </p:sp>
      <p:sp>
        <p:nvSpPr>
          <p:cNvPr id="34" name="文字方塊 33"/>
          <p:cNvSpPr txBox="1"/>
          <p:nvPr/>
        </p:nvSpPr>
        <p:spPr>
          <a:xfrm>
            <a:off x="6018628" y="5287109"/>
            <a:ext cx="989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sorted</a:t>
            </a:r>
            <a:endParaRPr lang="zh-TW" altLang="en-US" sz="2400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2264898" y="3938954"/>
            <a:ext cx="590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a[ ]</a:t>
            </a:r>
            <a:endParaRPr lang="zh-TW" altLang="en-US" sz="2400" dirty="0"/>
          </a:p>
        </p:txBody>
      </p:sp>
      <p:sp>
        <p:nvSpPr>
          <p:cNvPr id="36" name="文字方塊 35"/>
          <p:cNvSpPr txBox="1"/>
          <p:nvPr/>
        </p:nvSpPr>
        <p:spPr>
          <a:xfrm>
            <a:off x="2276621" y="5258973"/>
            <a:ext cx="590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a[ ]</a:t>
            </a:r>
            <a:endParaRPr lang="zh-TW" altLang="en-US" sz="2400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6428935" y="3348111"/>
            <a:ext cx="2010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solidFill>
                  <a:srgbClr val="C00000"/>
                </a:solidFill>
              </a:rPr>
              <a:t>Priority Queue</a:t>
            </a:r>
            <a:endParaRPr lang="zh-TW" altLang="en-US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Insertion Sort Concept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509333"/>
            <a:ext cx="5074312" cy="5100014"/>
          </a:xfrm>
        </p:spPr>
        <p:txBody>
          <a:bodyPr>
            <a:normAutofit lnSpcReduction="10000"/>
          </a:bodyPr>
          <a:lstStyle/>
          <a:p>
            <a:r>
              <a:rPr lang="en-US" altLang="zh-TW" dirty="0" smtClean="0">
                <a:solidFill>
                  <a:srgbClr val="0000CC"/>
                </a:solidFill>
              </a:rPr>
              <a:t>array[0]</a:t>
            </a:r>
            <a:r>
              <a:rPr lang="en-US" altLang="zh-TW" dirty="0" smtClean="0"/>
              <a:t> is used as </a:t>
            </a:r>
            <a:r>
              <a:rPr lang="en-US" altLang="zh-TW" dirty="0" smtClean="0">
                <a:solidFill>
                  <a:srgbClr val="C00000"/>
                </a:solidFill>
              </a:rPr>
              <a:t>temporary space</a:t>
            </a:r>
          </a:p>
          <a:p>
            <a:r>
              <a:rPr lang="en-US" altLang="zh-TW" dirty="0" smtClean="0"/>
              <a:t>array[1] is the </a:t>
            </a:r>
            <a:r>
              <a:rPr lang="en-US" altLang="zh-TW" dirty="0" smtClean="0">
                <a:solidFill>
                  <a:srgbClr val="0000CC"/>
                </a:solidFill>
              </a:rPr>
              <a:t>initial sorted </a:t>
            </a:r>
            <a:r>
              <a:rPr lang="en-US" altLang="zh-TW" dirty="0" err="1" smtClean="0">
                <a:solidFill>
                  <a:srgbClr val="0000CC"/>
                </a:solidFill>
              </a:rPr>
              <a:t>sublist</a:t>
            </a:r>
            <a:endParaRPr lang="en-US" altLang="zh-TW" dirty="0" smtClean="0">
              <a:solidFill>
                <a:srgbClr val="0000CC"/>
              </a:solidFill>
            </a:endParaRPr>
          </a:p>
          <a:p>
            <a:r>
              <a:rPr lang="en-US" altLang="zh-TW" dirty="0" smtClean="0"/>
              <a:t>Insertion pass</a:t>
            </a:r>
          </a:p>
          <a:p>
            <a:pPr lvl="1"/>
            <a:r>
              <a:rPr lang="en-US" altLang="zh-TW" dirty="0" smtClean="0"/>
              <a:t>Place the element next to the </a:t>
            </a:r>
            <a:r>
              <a:rPr lang="en-US" altLang="zh-TW" dirty="0" err="1" smtClean="0"/>
              <a:t>sublist</a:t>
            </a:r>
            <a:r>
              <a:rPr lang="en-US" altLang="zh-TW" dirty="0" smtClean="0"/>
              <a:t> to the temporary space </a:t>
            </a:r>
          </a:p>
          <a:p>
            <a:pPr lvl="1"/>
            <a:r>
              <a:rPr lang="en-US" altLang="zh-TW" dirty="0" smtClean="0">
                <a:solidFill>
                  <a:srgbClr val="C00000"/>
                </a:solidFill>
              </a:rPr>
              <a:t>Insert the element to the </a:t>
            </a:r>
            <a:r>
              <a:rPr lang="en-US" altLang="zh-TW" dirty="0" err="1" smtClean="0">
                <a:solidFill>
                  <a:srgbClr val="C00000"/>
                </a:solidFill>
              </a:rPr>
              <a:t>sublist</a:t>
            </a:r>
            <a:endParaRPr lang="en-US" altLang="zh-TW" dirty="0" smtClean="0">
              <a:solidFill>
                <a:srgbClr val="C00000"/>
              </a:solidFill>
            </a:endParaRPr>
          </a:p>
          <a:p>
            <a:r>
              <a:rPr lang="en-US" altLang="zh-TW" dirty="0" smtClean="0"/>
              <a:t>Insertion passes are continued until the </a:t>
            </a:r>
            <a:r>
              <a:rPr lang="en-US" altLang="zh-TW" dirty="0" err="1" smtClean="0"/>
              <a:t>sublist</a:t>
            </a:r>
            <a:r>
              <a:rPr lang="en-US" altLang="zh-TW" dirty="0" smtClean="0"/>
              <a:t> contains all records</a:t>
            </a:r>
          </a:p>
          <a:p>
            <a:r>
              <a:rPr lang="en-US" altLang="zh-TW" dirty="0" smtClean="0"/>
              <a:t>Insertion Sort is a </a:t>
            </a:r>
            <a:r>
              <a:rPr lang="en-US" altLang="zh-TW" dirty="0" smtClean="0">
                <a:solidFill>
                  <a:srgbClr val="0000CC"/>
                </a:solidFill>
              </a:rPr>
              <a:t>stable sort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14</a:t>
            </a:fld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6361703" y="1067055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2" name="矩形 11"/>
          <p:cNvSpPr/>
          <p:nvPr/>
        </p:nvSpPr>
        <p:spPr>
          <a:xfrm>
            <a:off x="6792652" y="1067055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3" name="矩形 12"/>
          <p:cNvSpPr/>
          <p:nvPr/>
        </p:nvSpPr>
        <p:spPr>
          <a:xfrm>
            <a:off x="7223601" y="1067055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4" name="矩形 13"/>
          <p:cNvSpPr/>
          <p:nvPr/>
        </p:nvSpPr>
        <p:spPr>
          <a:xfrm>
            <a:off x="7654551" y="1067055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5" name="矩形 14"/>
          <p:cNvSpPr/>
          <p:nvPr/>
        </p:nvSpPr>
        <p:spPr>
          <a:xfrm>
            <a:off x="8085500" y="1067055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6" name="矩形 15"/>
          <p:cNvSpPr/>
          <p:nvPr/>
        </p:nvSpPr>
        <p:spPr>
          <a:xfrm>
            <a:off x="5931853" y="1067052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7" name="文字方塊 16"/>
          <p:cNvSpPr txBox="1"/>
          <p:nvPr/>
        </p:nvSpPr>
        <p:spPr>
          <a:xfrm>
            <a:off x="5987080" y="73209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0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6415649" y="73209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6844218" y="73209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7272786" y="73209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3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7701355" y="73209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4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8129925" y="73209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5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6361703" y="1701695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9" name="矩形 28"/>
          <p:cNvSpPr/>
          <p:nvPr/>
        </p:nvSpPr>
        <p:spPr>
          <a:xfrm>
            <a:off x="6792652" y="1701695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30" name="矩形 29"/>
          <p:cNvSpPr/>
          <p:nvPr/>
        </p:nvSpPr>
        <p:spPr>
          <a:xfrm>
            <a:off x="7223601" y="1701695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31" name="矩形 30"/>
          <p:cNvSpPr/>
          <p:nvPr/>
        </p:nvSpPr>
        <p:spPr>
          <a:xfrm>
            <a:off x="7654551" y="1701695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32" name="矩形 31"/>
          <p:cNvSpPr/>
          <p:nvPr/>
        </p:nvSpPr>
        <p:spPr>
          <a:xfrm>
            <a:off x="8085500" y="1701695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33" name="矩形 32"/>
          <p:cNvSpPr/>
          <p:nvPr/>
        </p:nvSpPr>
        <p:spPr>
          <a:xfrm>
            <a:off x="5931853" y="1701693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45" name="矩形 44"/>
          <p:cNvSpPr/>
          <p:nvPr/>
        </p:nvSpPr>
        <p:spPr>
          <a:xfrm>
            <a:off x="6361703" y="2317906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46" name="矩形 45"/>
          <p:cNvSpPr/>
          <p:nvPr/>
        </p:nvSpPr>
        <p:spPr>
          <a:xfrm>
            <a:off x="6792652" y="2317906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47" name="矩形 46"/>
          <p:cNvSpPr/>
          <p:nvPr/>
        </p:nvSpPr>
        <p:spPr>
          <a:xfrm>
            <a:off x="7223601" y="2317906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48" name="矩形 47"/>
          <p:cNvSpPr/>
          <p:nvPr/>
        </p:nvSpPr>
        <p:spPr>
          <a:xfrm>
            <a:off x="7654551" y="2317906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49" name="矩形 48"/>
          <p:cNvSpPr/>
          <p:nvPr/>
        </p:nvSpPr>
        <p:spPr>
          <a:xfrm>
            <a:off x="8085500" y="2317906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50" name="矩形 49"/>
          <p:cNvSpPr/>
          <p:nvPr/>
        </p:nvSpPr>
        <p:spPr>
          <a:xfrm>
            <a:off x="5931853" y="231790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62" name="矩形 61"/>
          <p:cNvSpPr/>
          <p:nvPr/>
        </p:nvSpPr>
        <p:spPr>
          <a:xfrm>
            <a:off x="6361703" y="2934114"/>
            <a:ext cx="430949" cy="43094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63" name="矩形 62"/>
          <p:cNvSpPr/>
          <p:nvPr/>
        </p:nvSpPr>
        <p:spPr>
          <a:xfrm>
            <a:off x="6792652" y="293411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64" name="矩形 63"/>
          <p:cNvSpPr/>
          <p:nvPr/>
        </p:nvSpPr>
        <p:spPr>
          <a:xfrm>
            <a:off x="7223601" y="293411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65" name="矩形 64"/>
          <p:cNvSpPr/>
          <p:nvPr/>
        </p:nvSpPr>
        <p:spPr>
          <a:xfrm>
            <a:off x="7654551" y="293411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66" name="矩形 65"/>
          <p:cNvSpPr/>
          <p:nvPr/>
        </p:nvSpPr>
        <p:spPr>
          <a:xfrm>
            <a:off x="8085500" y="293411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67" name="矩形 66"/>
          <p:cNvSpPr/>
          <p:nvPr/>
        </p:nvSpPr>
        <p:spPr>
          <a:xfrm>
            <a:off x="5931853" y="2934112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73" name="矩形 72"/>
          <p:cNvSpPr/>
          <p:nvPr/>
        </p:nvSpPr>
        <p:spPr>
          <a:xfrm>
            <a:off x="6361703" y="3548442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74" name="矩形 73"/>
          <p:cNvSpPr/>
          <p:nvPr/>
        </p:nvSpPr>
        <p:spPr>
          <a:xfrm>
            <a:off x="6792652" y="3548442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75" name="矩形 74"/>
          <p:cNvSpPr/>
          <p:nvPr/>
        </p:nvSpPr>
        <p:spPr>
          <a:xfrm>
            <a:off x="7223601" y="3548442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76" name="矩形 75"/>
          <p:cNvSpPr/>
          <p:nvPr/>
        </p:nvSpPr>
        <p:spPr>
          <a:xfrm>
            <a:off x="7654551" y="3548442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77" name="矩形 76"/>
          <p:cNvSpPr/>
          <p:nvPr/>
        </p:nvSpPr>
        <p:spPr>
          <a:xfrm>
            <a:off x="8085500" y="3548442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78" name="矩形 77"/>
          <p:cNvSpPr/>
          <p:nvPr/>
        </p:nvSpPr>
        <p:spPr>
          <a:xfrm>
            <a:off x="5931853" y="3548440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85" name="矩形 84"/>
          <p:cNvSpPr/>
          <p:nvPr/>
        </p:nvSpPr>
        <p:spPr>
          <a:xfrm>
            <a:off x="6361703" y="416276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86" name="矩形 85"/>
          <p:cNvSpPr/>
          <p:nvPr/>
        </p:nvSpPr>
        <p:spPr>
          <a:xfrm>
            <a:off x="6792652" y="416276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87" name="矩形 86"/>
          <p:cNvSpPr/>
          <p:nvPr/>
        </p:nvSpPr>
        <p:spPr>
          <a:xfrm>
            <a:off x="7223601" y="416276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88" name="矩形 87"/>
          <p:cNvSpPr/>
          <p:nvPr/>
        </p:nvSpPr>
        <p:spPr>
          <a:xfrm>
            <a:off x="7654551" y="416276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89" name="矩形 88"/>
          <p:cNvSpPr/>
          <p:nvPr/>
        </p:nvSpPr>
        <p:spPr>
          <a:xfrm>
            <a:off x="8085500" y="416276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90" name="矩形 89"/>
          <p:cNvSpPr/>
          <p:nvPr/>
        </p:nvSpPr>
        <p:spPr>
          <a:xfrm>
            <a:off x="5931853" y="4162766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96" name="矩形 95"/>
          <p:cNvSpPr/>
          <p:nvPr/>
        </p:nvSpPr>
        <p:spPr>
          <a:xfrm>
            <a:off x="6361703" y="4781959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97" name="矩形 96"/>
          <p:cNvSpPr/>
          <p:nvPr/>
        </p:nvSpPr>
        <p:spPr>
          <a:xfrm>
            <a:off x="6792652" y="4781959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98" name="矩形 97"/>
          <p:cNvSpPr/>
          <p:nvPr/>
        </p:nvSpPr>
        <p:spPr>
          <a:xfrm>
            <a:off x="7223601" y="4781959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99" name="矩形 98"/>
          <p:cNvSpPr/>
          <p:nvPr/>
        </p:nvSpPr>
        <p:spPr>
          <a:xfrm>
            <a:off x="7654551" y="4781959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00" name="矩形 99"/>
          <p:cNvSpPr/>
          <p:nvPr/>
        </p:nvSpPr>
        <p:spPr>
          <a:xfrm>
            <a:off x="8085500" y="4781959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01" name="矩形 100"/>
          <p:cNvSpPr/>
          <p:nvPr/>
        </p:nvSpPr>
        <p:spPr>
          <a:xfrm>
            <a:off x="5931853" y="4781957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07" name="矩形 106"/>
          <p:cNvSpPr/>
          <p:nvPr/>
        </p:nvSpPr>
        <p:spPr>
          <a:xfrm>
            <a:off x="6360604" y="5390772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08" name="矩形 107"/>
          <p:cNvSpPr/>
          <p:nvPr/>
        </p:nvSpPr>
        <p:spPr>
          <a:xfrm>
            <a:off x="6791553" y="5390772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09" name="矩形 108"/>
          <p:cNvSpPr/>
          <p:nvPr/>
        </p:nvSpPr>
        <p:spPr>
          <a:xfrm>
            <a:off x="7222502" y="5390772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10" name="矩形 109"/>
          <p:cNvSpPr/>
          <p:nvPr/>
        </p:nvSpPr>
        <p:spPr>
          <a:xfrm>
            <a:off x="7653452" y="5390772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11" name="矩形 110"/>
          <p:cNvSpPr/>
          <p:nvPr/>
        </p:nvSpPr>
        <p:spPr>
          <a:xfrm>
            <a:off x="8084401" y="5390772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12" name="矩形 111"/>
          <p:cNvSpPr/>
          <p:nvPr/>
        </p:nvSpPr>
        <p:spPr>
          <a:xfrm>
            <a:off x="5930754" y="5390770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18" name="矩形 117"/>
          <p:cNvSpPr/>
          <p:nvPr/>
        </p:nvSpPr>
        <p:spPr>
          <a:xfrm>
            <a:off x="6360604" y="601437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19" name="矩形 118"/>
          <p:cNvSpPr/>
          <p:nvPr/>
        </p:nvSpPr>
        <p:spPr>
          <a:xfrm>
            <a:off x="6791553" y="601437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20" name="矩形 119"/>
          <p:cNvSpPr/>
          <p:nvPr/>
        </p:nvSpPr>
        <p:spPr>
          <a:xfrm>
            <a:off x="7222502" y="601437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21" name="矩形 120"/>
          <p:cNvSpPr/>
          <p:nvPr/>
        </p:nvSpPr>
        <p:spPr>
          <a:xfrm>
            <a:off x="7653452" y="601437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22" name="矩形 121"/>
          <p:cNvSpPr/>
          <p:nvPr/>
        </p:nvSpPr>
        <p:spPr>
          <a:xfrm>
            <a:off x="8084401" y="601437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23" name="矩形 122"/>
          <p:cNvSpPr/>
          <p:nvPr/>
        </p:nvSpPr>
        <p:spPr>
          <a:xfrm>
            <a:off x="5930754" y="6014376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6" name="橢圓 5"/>
          <p:cNvSpPr/>
          <p:nvPr/>
        </p:nvSpPr>
        <p:spPr>
          <a:xfrm>
            <a:off x="6424078" y="1123759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7" name="橢圓 6"/>
          <p:cNvSpPr/>
          <p:nvPr/>
        </p:nvSpPr>
        <p:spPr>
          <a:xfrm>
            <a:off x="6855027" y="1123759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8" name="橢圓 7"/>
          <p:cNvSpPr/>
          <p:nvPr/>
        </p:nvSpPr>
        <p:spPr>
          <a:xfrm>
            <a:off x="7285976" y="1123759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9" name="橢圓 8"/>
          <p:cNvSpPr/>
          <p:nvPr/>
        </p:nvSpPr>
        <p:spPr>
          <a:xfrm>
            <a:off x="7716925" y="1123759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0" name="橢圓 9"/>
          <p:cNvSpPr/>
          <p:nvPr/>
        </p:nvSpPr>
        <p:spPr>
          <a:xfrm>
            <a:off x="8152304" y="1123759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3" name="橢圓 22"/>
          <p:cNvSpPr/>
          <p:nvPr/>
        </p:nvSpPr>
        <p:spPr>
          <a:xfrm>
            <a:off x="6424078" y="1758400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4" name="橢圓 23"/>
          <p:cNvSpPr/>
          <p:nvPr/>
        </p:nvSpPr>
        <p:spPr>
          <a:xfrm>
            <a:off x="5992417" y="1758400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5" name="橢圓 24"/>
          <p:cNvSpPr/>
          <p:nvPr/>
        </p:nvSpPr>
        <p:spPr>
          <a:xfrm>
            <a:off x="7285976" y="1758400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6" name="橢圓 25"/>
          <p:cNvSpPr/>
          <p:nvPr/>
        </p:nvSpPr>
        <p:spPr>
          <a:xfrm>
            <a:off x="7716925" y="1758400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7" name="橢圓 26"/>
          <p:cNvSpPr/>
          <p:nvPr/>
        </p:nvSpPr>
        <p:spPr>
          <a:xfrm>
            <a:off x="8152304" y="1758400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40" name="橢圓 39"/>
          <p:cNvSpPr/>
          <p:nvPr/>
        </p:nvSpPr>
        <p:spPr>
          <a:xfrm>
            <a:off x="6849781" y="2374610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41" name="橢圓 40"/>
          <p:cNvSpPr/>
          <p:nvPr/>
        </p:nvSpPr>
        <p:spPr>
          <a:xfrm>
            <a:off x="6418120" y="2374610"/>
            <a:ext cx="317541" cy="317541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42" name="橢圓 41"/>
          <p:cNvSpPr/>
          <p:nvPr/>
        </p:nvSpPr>
        <p:spPr>
          <a:xfrm>
            <a:off x="7285976" y="2374610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43" name="橢圓 42"/>
          <p:cNvSpPr/>
          <p:nvPr/>
        </p:nvSpPr>
        <p:spPr>
          <a:xfrm>
            <a:off x="7716925" y="2374610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44" name="橢圓 43"/>
          <p:cNvSpPr/>
          <p:nvPr/>
        </p:nvSpPr>
        <p:spPr>
          <a:xfrm>
            <a:off x="8152304" y="2374610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57" name="橢圓 56"/>
          <p:cNvSpPr/>
          <p:nvPr/>
        </p:nvSpPr>
        <p:spPr>
          <a:xfrm>
            <a:off x="6849781" y="2990819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58" name="橢圓 57"/>
          <p:cNvSpPr/>
          <p:nvPr/>
        </p:nvSpPr>
        <p:spPr>
          <a:xfrm>
            <a:off x="6418120" y="2990819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59" name="橢圓 58"/>
          <p:cNvSpPr/>
          <p:nvPr/>
        </p:nvSpPr>
        <p:spPr>
          <a:xfrm>
            <a:off x="5992416" y="2990819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60" name="橢圓 59"/>
          <p:cNvSpPr/>
          <p:nvPr/>
        </p:nvSpPr>
        <p:spPr>
          <a:xfrm>
            <a:off x="7716925" y="2990819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61" name="橢圓 60"/>
          <p:cNvSpPr/>
          <p:nvPr/>
        </p:nvSpPr>
        <p:spPr>
          <a:xfrm>
            <a:off x="8152304" y="2990819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68" name="橢圓 67"/>
          <p:cNvSpPr/>
          <p:nvPr/>
        </p:nvSpPr>
        <p:spPr>
          <a:xfrm>
            <a:off x="7274635" y="3605146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69" name="橢圓 68"/>
          <p:cNvSpPr/>
          <p:nvPr/>
        </p:nvSpPr>
        <p:spPr>
          <a:xfrm>
            <a:off x="6418120" y="3605146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70" name="橢圓 69"/>
          <p:cNvSpPr/>
          <p:nvPr/>
        </p:nvSpPr>
        <p:spPr>
          <a:xfrm>
            <a:off x="6849356" y="3605144"/>
            <a:ext cx="317541" cy="317541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71" name="橢圓 70"/>
          <p:cNvSpPr/>
          <p:nvPr/>
        </p:nvSpPr>
        <p:spPr>
          <a:xfrm>
            <a:off x="7716925" y="3605146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72" name="橢圓 71"/>
          <p:cNvSpPr/>
          <p:nvPr/>
        </p:nvSpPr>
        <p:spPr>
          <a:xfrm>
            <a:off x="8152304" y="3605146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80" name="橢圓 79"/>
          <p:cNvSpPr/>
          <p:nvPr/>
        </p:nvSpPr>
        <p:spPr>
          <a:xfrm>
            <a:off x="7274635" y="4219472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81" name="橢圓 80"/>
          <p:cNvSpPr/>
          <p:nvPr/>
        </p:nvSpPr>
        <p:spPr>
          <a:xfrm>
            <a:off x="6418120" y="4219472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82" name="橢圓 81"/>
          <p:cNvSpPr/>
          <p:nvPr/>
        </p:nvSpPr>
        <p:spPr>
          <a:xfrm>
            <a:off x="6849356" y="4219470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83" name="橢圓 82"/>
          <p:cNvSpPr/>
          <p:nvPr/>
        </p:nvSpPr>
        <p:spPr>
          <a:xfrm>
            <a:off x="5987185" y="4219472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84" name="橢圓 83"/>
          <p:cNvSpPr/>
          <p:nvPr/>
        </p:nvSpPr>
        <p:spPr>
          <a:xfrm>
            <a:off x="8152304" y="4219472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91" name="橢圓 90"/>
          <p:cNvSpPr/>
          <p:nvPr/>
        </p:nvSpPr>
        <p:spPr>
          <a:xfrm>
            <a:off x="7716595" y="4838663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92" name="橢圓 91"/>
          <p:cNvSpPr/>
          <p:nvPr/>
        </p:nvSpPr>
        <p:spPr>
          <a:xfrm>
            <a:off x="6860080" y="4838663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93" name="橢圓 92"/>
          <p:cNvSpPr/>
          <p:nvPr/>
        </p:nvSpPr>
        <p:spPr>
          <a:xfrm>
            <a:off x="7291316" y="4838661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94" name="橢圓 93"/>
          <p:cNvSpPr/>
          <p:nvPr/>
        </p:nvSpPr>
        <p:spPr>
          <a:xfrm>
            <a:off x="6429145" y="4838663"/>
            <a:ext cx="317541" cy="317541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95" name="橢圓 94"/>
          <p:cNvSpPr/>
          <p:nvPr/>
        </p:nvSpPr>
        <p:spPr>
          <a:xfrm>
            <a:off x="8152304" y="4838663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02" name="橢圓 101"/>
          <p:cNvSpPr/>
          <p:nvPr/>
        </p:nvSpPr>
        <p:spPr>
          <a:xfrm>
            <a:off x="7715496" y="5447476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03" name="橢圓 102"/>
          <p:cNvSpPr/>
          <p:nvPr/>
        </p:nvSpPr>
        <p:spPr>
          <a:xfrm>
            <a:off x="6858981" y="5447476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04" name="橢圓 103"/>
          <p:cNvSpPr/>
          <p:nvPr/>
        </p:nvSpPr>
        <p:spPr>
          <a:xfrm>
            <a:off x="7290217" y="5447474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05" name="橢圓 104"/>
          <p:cNvSpPr/>
          <p:nvPr/>
        </p:nvSpPr>
        <p:spPr>
          <a:xfrm>
            <a:off x="6428046" y="5447476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06" name="橢圓 105"/>
          <p:cNvSpPr/>
          <p:nvPr/>
        </p:nvSpPr>
        <p:spPr>
          <a:xfrm>
            <a:off x="5987125" y="5447476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13" name="橢圓 112"/>
          <p:cNvSpPr/>
          <p:nvPr/>
        </p:nvSpPr>
        <p:spPr>
          <a:xfrm>
            <a:off x="8134596" y="6071082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14" name="橢圓 113"/>
          <p:cNvSpPr/>
          <p:nvPr/>
        </p:nvSpPr>
        <p:spPr>
          <a:xfrm>
            <a:off x="7278081" y="6071082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15" name="橢圓 114"/>
          <p:cNvSpPr/>
          <p:nvPr/>
        </p:nvSpPr>
        <p:spPr>
          <a:xfrm>
            <a:off x="7709317" y="6071080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16" name="橢圓 115"/>
          <p:cNvSpPr/>
          <p:nvPr/>
        </p:nvSpPr>
        <p:spPr>
          <a:xfrm>
            <a:off x="6428046" y="6071082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17" name="橢圓 116"/>
          <p:cNvSpPr/>
          <p:nvPr/>
        </p:nvSpPr>
        <p:spPr>
          <a:xfrm>
            <a:off x="6840565" y="6071082"/>
            <a:ext cx="317541" cy="317541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cxnSp>
        <p:nvCxnSpPr>
          <p:cNvPr id="125" name="直線單箭頭接點 124"/>
          <p:cNvCxnSpPr>
            <a:stCxn id="7" idx="3"/>
            <a:endCxn id="24" idx="7"/>
          </p:cNvCxnSpPr>
          <p:nvPr/>
        </p:nvCxnSpPr>
        <p:spPr>
          <a:xfrm flipH="1">
            <a:off x="6263455" y="1394797"/>
            <a:ext cx="638075" cy="410106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單箭頭接點 125"/>
          <p:cNvCxnSpPr>
            <a:stCxn id="24" idx="5"/>
            <a:endCxn id="41" idx="1"/>
          </p:cNvCxnSpPr>
          <p:nvPr/>
        </p:nvCxnSpPr>
        <p:spPr>
          <a:xfrm>
            <a:off x="6263455" y="2029438"/>
            <a:ext cx="201168" cy="391675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線單箭頭接點 131"/>
          <p:cNvCxnSpPr>
            <a:stCxn id="42" idx="3"/>
            <a:endCxn id="59" idx="7"/>
          </p:cNvCxnSpPr>
          <p:nvPr/>
        </p:nvCxnSpPr>
        <p:spPr>
          <a:xfrm flipH="1">
            <a:off x="6263454" y="2645648"/>
            <a:ext cx="1069025" cy="391674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單箭頭接點 136"/>
          <p:cNvCxnSpPr>
            <a:stCxn id="59" idx="5"/>
            <a:endCxn id="70" idx="1"/>
          </p:cNvCxnSpPr>
          <p:nvPr/>
        </p:nvCxnSpPr>
        <p:spPr>
          <a:xfrm>
            <a:off x="6263454" y="3261857"/>
            <a:ext cx="632405" cy="389790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線單箭頭接點 139"/>
          <p:cNvCxnSpPr>
            <a:stCxn id="71" idx="3"/>
            <a:endCxn id="83" idx="7"/>
          </p:cNvCxnSpPr>
          <p:nvPr/>
        </p:nvCxnSpPr>
        <p:spPr>
          <a:xfrm flipH="1">
            <a:off x="6258223" y="3876184"/>
            <a:ext cx="1505205" cy="389791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單箭頭接點 151"/>
          <p:cNvCxnSpPr>
            <a:stCxn id="83" idx="5"/>
            <a:endCxn id="94" idx="1"/>
          </p:cNvCxnSpPr>
          <p:nvPr/>
        </p:nvCxnSpPr>
        <p:spPr>
          <a:xfrm>
            <a:off x="6258223" y="4490510"/>
            <a:ext cx="217425" cy="394656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線單箭頭接點 155"/>
          <p:cNvCxnSpPr>
            <a:stCxn id="95" idx="3"/>
            <a:endCxn id="106" idx="7"/>
          </p:cNvCxnSpPr>
          <p:nvPr/>
        </p:nvCxnSpPr>
        <p:spPr>
          <a:xfrm flipH="1">
            <a:off x="6258163" y="5109701"/>
            <a:ext cx="1940644" cy="384278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直線單箭頭接點 162"/>
          <p:cNvCxnSpPr>
            <a:stCxn id="106" idx="5"/>
            <a:endCxn id="117" idx="1"/>
          </p:cNvCxnSpPr>
          <p:nvPr/>
        </p:nvCxnSpPr>
        <p:spPr>
          <a:xfrm>
            <a:off x="6258163" y="5718514"/>
            <a:ext cx="628905" cy="399071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矩形 4"/>
          <p:cNvSpPr/>
          <p:nvPr/>
        </p:nvSpPr>
        <p:spPr>
          <a:xfrm>
            <a:off x="6353161" y="1067052"/>
            <a:ext cx="430949" cy="43094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7" name="矩形 126"/>
          <p:cNvSpPr/>
          <p:nvPr/>
        </p:nvSpPr>
        <p:spPr>
          <a:xfrm>
            <a:off x="6353161" y="1696690"/>
            <a:ext cx="430949" cy="43094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8" name="矩形 127"/>
          <p:cNvSpPr/>
          <p:nvPr/>
        </p:nvSpPr>
        <p:spPr>
          <a:xfrm>
            <a:off x="6353161" y="2320110"/>
            <a:ext cx="866011" cy="43094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0" name="矩形 129"/>
          <p:cNvSpPr/>
          <p:nvPr/>
        </p:nvSpPr>
        <p:spPr>
          <a:xfrm>
            <a:off x="6353161" y="2934111"/>
            <a:ext cx="866011" cy="43094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1" name="矩形 130"/>
          <p:cNvSpPr/>
          <p:nvPr/>
        </p:nvSpPr>
        <p:spPr>
          <a:xfrm>
            <a:off x="6353161" y="3547260"/>
            <a:ext cx="1288672" cy="43094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3" name="矩形 132"/>
          <p:cNvSpPr/>
          <p:nvPr/>
        </p:nvSpPr>
        <p:spPr>
          <a:xfrm>
            <a:off x="6360058" y="4162765"/>
            <a:ext cx="1288672" cy="43094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4" name="矩形 133"/>
          <p:cNvSpPr/>
          <p:nvPr/>
        </p:nvSpPr>
        <p:spPr>
          <a:xfrm>
            <a:off x="6360057" y="4788834"/>
            <a:ext cx="1724343" cy="43094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5" name="矩形 134"/>
          <p:cNvSpPr/>
          <p:nvPr/>
        </p:nvSpPr>
        <p:spPr>
          <a:xfrm>
            <a:off x="6360057" y="6017849"/>
            <a:ext cx="2155293" cy="43094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8" name="矩形 137"/>
          <p:cNvSpPr/>
          <p:nvPr/>
        </p:nvSpPr>
        <p:spPr>
          <a:xfrm>
            <a:off x="6360057" y="5397509"/>
            <a:ext cx="1724343" cy="43094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3706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Insertion Sort Algorithm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5458265"/>
            <a:ext cx="7886700" cy="1151082"/>
          </a:xfrm>
        </p:spPr>
        <p:txBody>
          <a:bodyPr/>
          <a:lstStyle/>
          <a:p>
            <a:r>
              <a:rPr lang="en-US" altLang="zh-TW" dirty="0" smtClean="0"/>
              <a:t>Need </a:t>
            </a:r>
            <a:r>
              <a:rPr lang="en-US" altLang="zh-TW" dirty="0" smtClean="0">
                <a:solidFill>
                  <a:srgbClr val="C00000"/>
                </a:solidFill>
              </a:rPr>
              <a:t>one extra space a[0]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15</a:t>
            </a:fld>
            <a:endParaRPr lang="zh-TW" altLang="en-US"/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629784" y="1509332"/>
            <a:ext cx="7885566" cy="39067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template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&lt;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T&gt;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InsertionSort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(T *a, </a:t>
            </a:r>
            <a:r>
              <a:rPr lang="en-US" altLang="zh-TW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 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sort a[1:n]</a:t>
            </a:r>
            <a:r>
              <a:rPr lang="zh-TW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into </a:t>
            </a:r>
            <a:r>
              <a:rPr lang="en-US" altLang="zh-TW" sz="2000" dirty="0" err="1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nondecreasing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order</a:t>
            </a:r>
            <a:endParaRPr lang="en-US" altLang="zh-TW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altLang="zh-TW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TW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j = 2; j &lt;= n ; j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++){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a[0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] =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a[j];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altLang="zh-TW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altLang="zh-TW" sz="20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j - 1; a[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 &gt; a[0]; 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--)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{</a:t>
            </a:r>
            <a:endParaRPr lang="en-US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a[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+ 1] = a [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];</a:t>
            </a:r>
            <a:endParaRPr lang="en-US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}</a:t>
            </a:r>
            <a:endParaRPr lang="en-US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a[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+ 1] =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a[0];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}  </a:t>
            </a:r>
            <a:endParaRPr lang="en-US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cxnSp>
        <p:nvCxnSpPr>
          <p:cNvPr id="7" name="直線接點 6"/>
          <p:cNvCxnSpPr/>
          <p:nvPr/>
        </p:nvCxnSpPr>
        <p:spPr>
          <a:xfrm>
            <a:off x="1242060" y="2621280"/>
            <a:ext cx="9965" cy="2119532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接點 7"/>
          <p:cNvCxnSpPr/>
          <p:nvPr/>
        </p:nvCxnSpPr>
        <p:spPr>
          <a:xfrm>
            <a:off x="1524585" y="3267224"/>
            <a:ext cx="8793" cy="93901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字方塊 11"/>
          <p:cNvSpPr txBox="1"/>
          <p:nvPr/>
        </p:nvSpPr>
        <p:spPr>
          <a:xfrm>
            <a:off x="6767543" y="3062587"/>
            <a:ext cx="14382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solidFill>
                  <a:srgbClr val="0000CC"/>
                </a:solidFill>
              </a:rPr>
              <a:t>Comparison</a:t>
            </a:r>
            <a:endParaRPr lang="zh-TW" altLang="en-US" sz="2000" dirty="0">
              <a:solidFill>
                <a:srgbClr val="0000CC"/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4865077" y="3669323"/>
            <a:ext cx="1307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solidFill>
                  <a:srgbClr val="0000CC"/>
                </a:solidFill>
              </a:rPr>
              <a:t>Data move</a:t>
            </a:r>
            <a:endParaRPr lang="zh-TW" altLang="en-US" sz="2000" dirty="0">
              <a:solidFill>
                <a:srgbClr val="0000CC"/>
              </a:solidFill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3877994" y="4285957"/>
            <a:ext cx="1307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solidFill>
                  <a:srgbClr val="0000CC"/>
                </a:solidFill>
              </a:rPr>
              <a:t>Data move</a:t>
            </a:r>
            <a:endParaRPr lang="zh-TW" altLang="en-US" sz="20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51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How Fast is Insertion Sort?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509333"/>
            <a:ext cx="5216572" cy="5100014"/>
          </a:xfrm>
        </p:spPr>
        <p:txBody>
          <a:bodyPr/>
          <a:lstStyle/>
          <a:p>
            <a:r>
              <a:rPr lang="en-US" altLang="zh-TW" dirty="0" smtClean="0"/>
              <a:t>Worst-case time complexity</a:t>
            </a:r>
          </a:p>
          <a:p>
            <a:pPr lvl="1"/>
            <a:r>
              <a:rPr lang="en-US" altLang="zh-TW" dirty="0" smtClean="0"/>
              <a:t>When input is in a </a:t>
            </a:r>
            <a:r>
              <a:rPr lang="en-US" altLang="zh-TW" dirty="0" smtClean="0">
                <a:solidFill>
                  <a:srgbClr val="0000CC"/>
                </a:solidFill>
              </a:rPr>
              <a:t>reversed order</a:t>
            </a:r>
          </a:p>
          <a:p>
            <a:pPr lvl="1"/>
            <a:r>
              <a:rPr lang="en-US" altLang="zh-TW" dirty="0" smtClean="0"/>
              <a:t>Each insertion pass involves </a:t>
            </a:r>
            <a:r>
              <a:rPr lang="en-US" altLang="zh-TW" dirty="0" err="1" smtClean="0">
                <a:solidFill>
                  <a:srgbClr val="C00000"/>
                </a:solidFill>
              </a:rPr>
              <a:t>i</a:t>
            </a:r>
            <a:r>
              <a:rPr lang="en-US" altLang="zh-TW" dirty="0" smtClean="0">
                <a:solidFill>
                  <a:srgbClr val="C00000"/>
                </a:solidFill>
              </a:rPr>
              <a:t> comparisons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= 1..n</a:t>
            </a:r>
          </a:p>
          <a:p>
            <a:pPr lvl="1"/>
            <a:r>
              <a:rPr lang="en-US" altLang="zh-TW" dirty="0" smtClean="0"/>
              <a:t>1+2+…+n = </a:t>
            </a:r>
            <a:r>
              <a:rPr lang="en-US" altLang="zh-TW" dirty="0" smtClean="0">
                <a:solidFill>
                  <a:srgbClr val="FF0000"/>
                </a:solidFill>
              </a:rPr>
              <a:t>O(n</a:t>
            </a:r>
            <a:r>
              <a:rPr lang="en-US" altLang="zh-TW" baseline="30000" dirty="0" smtClean="0">
                <a:solidFill>
                  <a:srgbClr val="FF0000"/>
                </a:solidFill>
              </a:rPr>
              <a:t>2</a:t>
            </a:r>
            <a:r>
              <a:rPr lang="en-US" altLang="zh-TW" dirty="0" smtClean="0">
                <a:solidFill>
                  <a:srgbClr val="FF0000"/>
                </a:solidFill>
              </a:rPr>
              <a:t>)</a:t>
            </a:r>
          </a:p>
          <a:p>
            <a:pPr lvl="2"/>
            <a:endParaRPr lang="en-US" altLang="zh-TW" dirty="0" smtClean="0"/>
          </a:p>
          <a:p>
            <a:r>
              <a:rPr lang="en-US" altLang="zh-TW" dirty="0" smtClean="0"/>
              <a:t>Average </a:t>
            </a:r>
            <a:r>
              <a:rPr lang="en-US" altLang="zh-TW" dirty="0"/>
              <a:t>time complexity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It has been shown that Insertion Sort is </a:t>
            </a:r>
            <a:r>
              <a:rPr lang="en-US" altLang="zh-TW" dirty="0" smtClean="0">
                <a:solidFill>
                  <a:srgbClr val="FF0000"/>
                </a:solidFill>
              </a:rPr>
              <a:t>O(n</a:t>
            </a:r>
            <a:r>
              <a:rPr lang="en-US" altLang="zh-TW" baseline="30000" dirty="0" smtClean="0">
                <a:solidFill>
                  <a:srgbClr val="FF0000"/>
                </a:solidFill>
              </a:rPr>
              <a:t>2</a:t>
            </a:r>
            <a:r>
              <a:rPr lang="en-US" altLang="zh-TW" dirty="0" smtClean="0">
                <a:solidFill>
                  <a:srgbClr val="FF0000"/>
                </a:solidFill>
              </a:rPr>
              <a:t>) </a:t>
            </a:r>
            <a:r>
              <a:rPr lang="en-US" altLang="zh-TW" dirty="0" smtClean="0"/>
              <a:t>on average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16</a:t>
            </a:fld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6361703" y="1067055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6" name="矩形 5"/>
          <p:cNvSpPr/>
          <p:nvPr/>
        </p:nvSpPr>
        <p:spPr>
          <a:xfrm>
            <a:off x="6792652" y="1067055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7" name="矩形 6"/>
          <p:cNvSpPr/>
          <p:nvPr/>
        </p:nvSpPr>
        <p:spPr>
          <a:xfrm>
            <a:off x="7223601" y="1067055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8" name="矩形 7"/>
          <p:cNvSpPr/>
          <p:nvPr/>
        </p:nvSpPr>
        <p:spPr>
          <a:xfrm>
            <a:off x="7654551" y="1067055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9" name="矩形 8"/>
          <p:cNvSpPr/>
          <p:nvPr/>
        </p:nvSpPr>
        <p:spPr>
          <a:xfrm>
            <a:off x="8085500" y="1067055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0" name="矩形 9"/>
          <p:cNvSpPr/>
          <p:nvPr/>
        </p:nvSpPr>
        <p:spPr>
          <a:xfrm>
            <a:off x="5931853" y="1067052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7" name="矩形 16"/>
          <p:cNvSpPr/>
          <p:nvPr/>
        </p:nvSpPr>
        <p:spPr>
          <a:xfrm>
            <a:off x="6361703" y="1701695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8" name="矩形 17"/>
          <p:cNvSpPr/>
          <p:nvPr/>
        </p:nvSpPr>
        <p:spPr>
          <a:xfrm>
            <a:off x="6792652" y="1701695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9" name="矩形 18"/>
          <p:cNvSpPr/>
          <p:nvPr/>
        </p:nvSpPr>
        <p:spPr>
          <a:xfrm>
            <a:off x="7223601" y="1701695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0" name="矩形 19"/>
          <p:cNvSpPr/>
          <p:nvPr/>
        </p:nvSpPr>
        <p:spPr>
          <a:xfrm>
            <a:off x="7654551" y="1701695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1" name="矩形 20"/>
          <p:cNvSpPr/>
          <p:nvPr/>
        </p:nvSpPr>
        <p:spPr>
          <a:xfrm>
            <a:off x="8085500" y="1701695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2" name="矩形 21"/>
          <p:cNvSpPr/>
          <p:nvPr/>
        </p:nvSpPr>
        <p:spPr>
          <a:xfrm>
            <a:off x="5931853" y="1701693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3" name="矩形 22"/>
          <p:cNvSpPr/>
          <p:nvPr/>
        </p:nvSpPr>
        <p:spPr>
          <a:xfrm>
            <a:off x="6361703" y="2317906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4" name="矩形 23"/>
          <p:cNvSpPr/>
          <p:nvPr/>
        </p:nvSpPr>
        <p:spPr>
          <a:xfrm>
            <a:off x="6792652" y="2317906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5" name="矩形 24"/>
          <p:cNvSpPr/>
          <p:nvPr/>
        </p:nvSpPr>
        <p:spPr>
          <a:xfrm>
            <a:off x="7223601" y="2317906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6" name="矩形 25"/>
          <p:cNvSpPr/>
          <p:nvPr/>
        </p:nvSpPr>
        <p:spPr>
          <a:xfrm>
            <a:off x="7654551" y="2317906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7" name="矩形 26"/>
          <p:cNvSpPr/>
          <p:nvPr/>
        </p:nvSpPr>
        <p:spPr>
          <a:xfrm>
            <a:off x="8085500" y="2317906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8" name="矩形 27"/>
          <p:cNvSpPr/>
          <p:nvPr/>
        </p:nvSpPr>
        <p:spPr>
          <a:xfrm>
            <a:off x="5931853" y="231790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9" name="矩形 28"/>
          <p:cNvSpPr/>
          <p:nvPr/>
        </p:nvSpPr>
        <p:spPr>
          <a:xfrm>
            <a:off x="6361703" y="2934114"/>
            <a:ext cx="430949" cy="43094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30" name="矩形 29"/>
          <p:cNvSpPr/>
          <p:nvPr/>
        </p:nvSpPr>
        <p:spPr>
          <a:xfrm>
            <a:off x="6792652" y="293411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31" name="矩形 30"/>
          <p:cNvSpPr/>
          <p:nvPr/>
        </p:nvSpPr>
        <p:spPr>
          <a:xfrm>
            <a:off x="7223601" y="293411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32" name="矩形 31"/>
          <p:cNvSpPr/>
          <p:nvPr/>
        </p:nvSpPr>
        <p:spPr>
          <a:xfrm>
            <a:off x="7654551" y="293411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33" name="矩形 32"/>
          <p:cNvSpPr/>
          <p:nvPr/>
        </p:nvSpPr>
        <p:spPr>
          <a:xfrm>
            <a:off x="8085500" y="293411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34" name="矩形 33"/>
          <p:cNvSpPr/>
          <p:nvPr/>
        </p:nvSpPr>
        <p:spPr>
          <a:xfrm>
            <a:off x="5931853" y="2934112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35" name="矩形 34"/>
          <p:cNvSpPr/>
          <p:nvPr/>
        </p:nvSpPr>
        <p:spPr>
          <a:xfrm>
            <a:off x="6361703" y="3548442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36" name="矩形 35"/>
          <p:cNvSpPr/>
          <p:nvPr/>
        </p:nvSpPr>
        <p:spPr>
          <a:xfrm>
            <a:off x="6792652" y="3548442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37" name="矩形 36"/>
          <p:cNvSpPr/>
          <p:nvPr/>
        </p:nvSpPr>
        <p:spPr>
          <a:xfrm>
            <a:off x="7223601" y="3548442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38" name="矩形 37"/>
          <p:cNvSpPr/>
          <p:nvPr/>
        </p:nvSpPr>
        <p:spPr>
          <a:xfrm>
            <a:off x="7654551" y="3548442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39" name="矩形 38"/>
          <p:cNvSpPr/>
          <p:nvPr/>
        </p:nvSpPr>
        <p:spPr>
          <a:xfrm>
            <a:off x="8085500" y="3548442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40" name="矩形 39"/>
          <p:cNvSpPr/>
          <p:nvPr/>
        </p:nvSpPr>
        <p:spPr>
          <a:xfrm>
            <a:off x="5931853" y="3548440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41" name="矩形 40"/>
          <p:cNvSpPr/>
          <p:nvPr/>
        </p:nvSpPr>
        <p:spPr>
          <a:xfrm>
            <a:off x="6361703" y="416276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42" name="矩形 41"/>
          <p:cNvSpPr/>
          <p:nvPr/>
        </p:nvSpPr>
        <p:spPr>
          <a:xfrm>
            <a:off x="6792652" y="416276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43" name="矩形 42"/>
          <p:cNvSpPr/>
          <p:nvPr/>
        </p:nvSpPr>
        <p:spPr>
          <a:xfrm>
            <a:off x="7223601" y="416276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44" name="矩形 43"/>
          <p:cNvSpPr/>
          <p:nvPr/>
        </p:nvSpPr>
        <p:spPr>
          <a:xfrm>
            <a:off x="7654551" y="416276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45" name="矩形 44"/>
          <p:cNvSpPr/>
          <p:nvPr/>
        </p:nvSpPr>
        <p:spPr>
          <a:xfrm>
            <a:off x="8085500" y="416276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46" name="矩形 45"/>
          <p:cNvSpPr/>
          <p:nvPr/>
        </p:nvSpPr>
        <p:spPr>
          <a:xfrm>
            <a:off x="5931853" y="4162766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47" name="矩形 46"/>
          <p:cNvSpPr/>
          <p:nvPr/>
        </p:nvSpPr>
        <p:spPr>
          <a:xfrm>
            <a:off x="6361703" y="4781959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48" name="矩形 47"/>
          <p:cNvSpPr/>
          <p:nvPr/>
        </p:nvSpPr>
        <p:spPr>
          <a:xfrm>
            <a:off x="6792652" y="4781959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49" name="矩形 48"/>
          <p:cNvSpPr/>
          <p:nvPr/>
        </p:nvSpPr>
        <p:spPr>
          <a:xfrm>
            <a:off x="7223601" y="4781959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50" name="矩形 49"/>
          <p:cNvSpPr/>
          <p:nvPr/>
        </p:nvSpPr>
        <p:spPr>
          <a:xfrm>
            <a:off x="7654551" y="4781959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51" name="矩形 50"/>
          <p:cNvSpPr/>
          <p:nvPr/>
        </p:nvSpPr>
        <p:spPr>
          <a:xfrm>
            <a:off x="8085500" y="4781959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52" name="矩形 51"/>
          <p:cNvSpPr/>
          <p:nvPr/>
        </p:nvSpPr>
        <p:spPr>
          <a:xfrm>
            <a:off x="5931853" y="4781957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53" name="矩形 52"/>
          <p:cNvSpPr/>
          <p:nvPr/>
        </p:nvSpPr>
        <p:spPr>
          <a:xfrm>
            <a:off x="6360604" y="5390772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54" name="矩形 53"/>
          <p:cNvSpPr/>
          <p:nvPr/>
        </p:nvSpPr>
        <p:spPr>
          <a:xfrm>
            <a:off x="6791553" y="5390772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55" name="矩形 54"/>
          <p:cNvSpPr/>
          <p:nvPr/>
        </p:nvSpPr>
        <p:spPr>
          <a:xfrm>
            <a:off x="7222502" y="5390772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56" name="矩形 55"/>
          <p:cNvSpPr/>
          <p:nvPr/>
        </p:nvSpPr>
        <p:spPr>
          <a:xfrm>
            <a:off x="7653452" y="5390772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57" name="矩形 56"/>
          <p:cNvSpPr/>
          <p:nvPr/>
        </p:nvSpPr>
        <p:spPr>
          <a:xfrm>
            <a:off x="8084401" y="5390772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58" name="矩形 57"/>
          <p:cNvSpPr/>
          <p:nvPr/>
        </p:nvSpPr>
        <p:spPr>
          <a:xfrm>
            <a:off x="5930754" y="5390770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59" name="矩形 58"/>
          <p:cNvSpPr/>
          <p:nvPr/>
        </p:nvSpPr>
        <p:spPr>
          <a:xfrm>
            <a:off x="6360604" y="601437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60" name="矩形 59"/>
          <p:cNvSpPr/>
          <p:nvPr/>
        </p:nvSpPr>
        <p:spPr>
          <a:xfrm>
            <a:off x="6791553" y="601437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61" name="矩形 60"/>
          <p:cNvSpPr/>
          <p:nvPr/>
        </p:nvSpPr>
        <p:spPr>
          <a:xfrm>
            <a:off x="7222502" y="601437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62" name="矩形 61"/>
          <p:cNvSpPr/>
          <p:nvPr/>
        </p:nvSpPr>
        <p:spPr>
          <a:xfrm>
            <a:off x="7653452" y="601437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63" name="矩形 62"/>
          <p:cNvSpPr/>
          <p:nvPr/>
        </p:nvSpPr>
        <p:spPr>
          <a:xfrm>
            <a:off x="8084401" y="601437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64" name="矩形 63"/>
          <p:cNvSpPr/>
          <p:nvPr/>
        </p:nvSpPr>
        <p:spPr>
          <a:xfrm>
            <a:off x="5930754" y="6014376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65" name="橢圓 64"/>
          <p:cNvSpPr/>
          <p:nvPr/>
        </p:nvSpPr>
        <p:spPr>
          <a:xfrm>
            <a:off x="6424078" y="1123759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66" name="橢圓 65"/>
          <p:cNvSpPr/>
          <p:nvPr/>
        </p:nvSpPr>
        <p:spPr>
          <a:xfrm>
            <a:off x="6855027" y="1123759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67" name="橢圓 66"/>
          <p:cNvSpPr/>
          <p:nvPr/>
        </p:nvSpPr>
        <p:spPr>
          <a:xfrm>
            <a:off x="7285976" y="1123759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68" name="橢圓 67"/>
          <p:cNvSpPr/>
          <p:nvPr/>
        </p:nvSpPr>
        <p:spPr>
          <a:xfrm>
            <a:off x="7716925" y="1123759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69" name="橢圓 68"/>
          <p:cNvSpPr/>
          <p:nvPr/>
        </p:nvSpPr>
        <p:spPr>
          <a:xfrm>
            <a:off x="8152304" y="1123759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70" name="橢圓 69"/>
          <p:cNvSpPr/>
          <p:nvPr/>
        </p:nvSpPr>
        <p:spPr>
          <a:xfrm>
            <a:off x="6424078" y="1758400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71" name="橢圓 70"/>
          <p:cNvSpPr/>
          <p:nvPr/>
        </p:nvSpPr>
        <p:spPr>
          <a:xfrm>
            <a:off x="5992417" y="1758400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72" name="橢圓 71"/>
          <p:cNvSpPr/>
          <p:nvPr/>
        </p:nvSpPr>
        <p:spPr>
          <a:xfrm>
            <a:off x="7285976" y="1758400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73" name="橢圓 72"/>
          <p:cNvSpPr/>
          <p:nvPr/>
        </p:nvSpPr>
        <p:spPr>
          <a:xfrm>
            <a:off x="7716925" y="1758400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74" name="橢圓 73"/>
          <p:cNvSpPr/>
          <p:nvPr/>
        </p:nvSpPr>
        <p:spPr>
          <a:xfrm>
            <a:off x="8152304" y="1758400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75" name="橢圓 74"/>
          <p:cNvSpPr/>
          <p:nvPr/>
        </p:nvSpPr>
        <p:spPr>
          <a:xfrm>
            <a:off x="6849781" y="2374610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76" name="橢圓 75"/>
          <p:cNvSpPr/>
          <p:nvPr/>
        </p:nvSpPr>
        <p:spPr>
          <a:xfrm>
            <a:off x="6418120" y="2374610"/>
            <a:ext cx="317541" cy="317541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77" name="橢圓 76"/>
          <p:cNvSpPr/>
          <p:nvPr/>
        </p:nvSpPr>
        <p:spPr>
          <a:xfrm>
            <a:off x="7285976" y="2374610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78" name="橢圓 77"/>
          <p:cNvSpPr/>
          <p:nvPr/>
        </p:nvSpPr>
        <p:spPr>
          <a:xfrm>
            <a:off x="7716925" y="2374610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79" name="橢圓 78"/>
          <p:cNvSpPr/>
          <p:nvPr/>
        </p:nvSpPr>
        <p:spPr>
          <a:xfrm>
            <a:off x="8152304" y="2374610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80" name="橢圓 79"/>
          <p:cNvSpPr/>
          <p:nvPr/>
        </p:nvSpPr>
        <p:spPr>
          <a:xfrm>
            <a:off x="6849781" y="2990819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81" name="橢圓 80"/>
          <p:cNvSpPr/>
          <p:nvPr/>
        </p:nvSpPr>
        <p:spPr>
          <a:xfrm>
            <a:off x="6418120" y="2990819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82" name="橢圓 81"/>
          <p:cNvSpPr/>
          <p:nvPr/>
        </p:nvSpPr>
        <p:spPr>
          <a:xfrm>
            <a:off x="5992416" y="2990819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83" name="橢圓 82"/>
          <p:cNvSpPr/>
          <p:nvPr/>
        </p:nvSpPr>
        <p:spPr>
          <a:xfrm>
            <a:off x="7716925" y="2990819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84" name="橢圓 83"/>
          <p:cNvSpPr/>
          <p:nvPr/>
        </p:nvSpPr>
        <p:spPr>
          <a:xfrm>
            <a:off x="8152304" y="2990819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85" name="橢圓 84"/>
          <p:cNvSpPr/>
          <p:nvPr/>
        </p:nvSpPr>
        <p:spPr>
          <a:xfrm>
            <a:off x="7274635" y="3605146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86" name="橢圓 85"/>
          <p:cNvSpPr/>
          <p:nvPr/>
        </p:nvSpPr>
        <p:spPr>
          <a:xfrm>
            <a:off x="6418120" y="3605146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87" name="橢圓 86"/>
          <p:cNvSpPr/>
          <p:nvPr/>
        </p:nvSpPr>
        <p:spPr>
          <a:xfrm>
            <a:off x="6849356" y="3605144"/>
            <a:ext cx="317541" cy="317541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88" name="橢圓 87"/>
          <p:cNvSpPr/>
          <p:nvPr/>
        </p:nvSpPr>
        <p:spPr>
          <a:xfrm>
            <a:off x="7716925" y="3605146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89" name="橢圓 88"/>
          <p:cNvSpPr/>
          <p:nvPr/>
        </p:nvSpPr>
        <p:spPr>
          <a:xfrm>
            <a:off x="8152304" y="3605146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90" name="橢圓 89"/>
          <p:cNvSpPr/>
          <p:nvPr/>
        </p:nvSpPr>
        <p:spPr>
          <a:xfrm>
            <a:off x="7274635" y="4219472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91" name="橢圓 90"/>
          <p:cNvSpPr/>
          <p:nvPr/>
        </p:nvSpPr>
        <p:spPr>
          <a:xfrm>
            <a:off x="6418120" y="4219472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92" name="橢圓 91"/>
          <p:cNvSpPr/>
          <p:nvPr/>
        </p:nvSpPr>
        <p:spPr>
          <a:xfrm>
            <a:off x="6849356" y="4219470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93" name="橢圓 92"/>
          <p:cNvSpPr/>
          <p:nvPr/>
        </p:nvSpPr>
        <p:spPr>
          <a:xfrm>
            <a:off x="5987185" y="4219472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94" name="橢圓 93"/>
          <p:cNvSpPr/>
          <p:nvPr/>
        </p:nvSpPr>
        <p:spPr>
          <a:xfrm>
            <a:off x="8152304" y="4219472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95" name="橢圓 94"/>
          <p:cNvSpPr/>
          <p:nvPr/>
        </p:nvSpPr>
        <p:spPr>
          <a:xfrm>
            <a:off x="7716595" y="4838663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96" name="橢圓 95"/>
          <p:cNvSpPr/>
          <p:nvPr/>
        </p:nvSpPr>
        <p:spPr>
          <a:xfrm>
            <a:off x="6860080" y="4838663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97" name="橢圓 96"/>
          <p:cNvSpPr/>
          <p:nvPr/>
        </p:nvSpPr>
        <p:spPr>
          <a:xfrm>
            <a:off x="7291316" y="4838661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98" name="橢圓 97"/>
          <p:cNvSpPr/>
          <p:nvPr/>
        </p:nvSpPr>
        <p:spPr>
          <a:xfrm>
            <a:off x="6429145" y="4838663"/>
            <a:ext cx="317541" cy="317541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99" name="橢圓 98"/>
          <p:cNvSpPr/>
          <p:nvPr/>
        </p:nvSpPr>
        <p:spPr>
          <a:xfrm>
            <a:off x="8152304" y="4838663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00" name="橢圓 99"/>
          <p:cNvSpPr/>
          <p:nvPr/>
        </p:nvSpPr>
        <p:spPr>
          <a:xfrm>
            <a:off x="7715496" y="5447476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01" name="橢圓 100"/>
          <p:cNvSpPr/>
          <p:nvPr/>
        </p:nvSpPr>
        <p:spPr>
          <a:xfrm>
            <a:off x="6858981" y="5447476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02" name="橢圓 101"/>
          <p:cNvSpPr/>
          <p:nvPr/>
        </p:nvSpPr>
        <p:spPr>
          <a:xfrm>
            <a:off x="7290217" y="5447474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03" name="橢圓 102"/>
          <p:cNvSpPr/>
          <p:nvPr/>
        </p:nvSpPr>
        <p:spPr>
          <a:xfrm>
            <a:off x="6428046" y="5447476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04" name="橢圓 103"/>
          <p:cNvSpPr/>
          <p:nvPr/>
        </p:nvSpPr>
        <p:spPr>
          <a:xfrm>
            <a:off x="5987125" y="5447476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05" name="橢圓 104"/>
          <p:cNvSpPr/>
          <p:nvPr/>
        </p:nvSpPr>
        <p:spPr>
          <a:xfrm>
            <a:off x="8134596" y="6071082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06" name="橢圓 105"/>
          <p:cNvSpPr/>
          <p:nvPr/>
        </p:nvSpPr>
        <p:spPr>
          <a:xfrm>
            <a:off x="7278081" y="6071082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07" name="橢圓 106"/>
          <p:cNvSpPr/>
          <p:nvPr/>
        </p:nvSpPr>
        <p:spPr>
          <a:xfrm>
            <a:off x="7709317" y="6071080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08" name="橢圓 107"/>
          <p:cNvSpPr/>
          <p:nvPr/>
        </p:nvSpPr>
        <p:spPr>
          <a:xfrm>
            <a:off x="6428046" y="6071082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09" name="橢圓 108"/>
          <p:cNvSpPr/>
          <p:nvPr/>
        </p:nvSpPr>
        <p:spPr>
          <a:xfrm>
            <a:off x="6840565" y="6071082"/>
            <a:ext cx="317541" cy="317541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cxnSp>
        <p:nvCxnSpPr>
          <p:cNvPr id="110" name="直線單箭頭接點 109"/>
          <p:cNvCxnSpPr>
            <a:stCxn id="66" idx="3"/>
            <a:endCxn id="71" idx="7"/>
          </p:cNvCxnSpPr>
          <p:nvPr/>
        </p:nvCxnSpPr>
        <p:spPr>
          <a:xfrm flipH="1">
            <a:off x="6263455" y="1394797"/>
            <a:ext cx="638075" cy="410106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線單箭頭接點 110"/>
          <p:cNvCxnSpPr>
            <a:stCxn id="71" idx="5"/>
            <a:endCxn id="76" idx="1"/>
          </p:cNvCxnSpPr>
          <p:nvPr/>
        </p:nvCxnSpPr>
        <p:spPr>
          <a:xfrm>
            <a:off x="6263455" y="2029438"/>
            <a:ext cx="201168" cy="391675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單箭頭接點 111"/>
          <p:cNvCxnSpPr>
            <a:stCxn id="77" idx="3"/>
            <a:endCxn id="82" idx="7"/>
          </p:cNvCxnSpPr>
          <p:nvPr/>
        </p:nvCxnSpPr>
        <p:spPr>
          <a:xfrm flipH="1">
            <a:off x="6263454" y="2645648"/>
            <a:ext cx="1069025" cy="391674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線單箭頭接點 112"/>
          <p:cNvCxnSpPr>
            <a:stCxn id="82" idx="5"/>
            <a:endCxn id="87" idx="1"/>
          </p:cNvCxnSpPr>
          <p:nvPr/>
        </p:nvCxnSpPr>
        <p:spPr>
          <a:xfrm>
            <a:off x="6263454" y="3261857"/>
            <a:ext cx="632405" cy="389790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線單箭頭接點 113"/>
          <p:cNvCxnSpPr>
            <a:stCxn id="88" idx="3"/>
            <a:endCxn id="93" idx="7"/>
          </p:cNvCxnSpPr>
          <p:nvPr/>
        </p:nvCxnSpPr>
        <p:spPr>
          <a:xfrm flipH="1">
            <a:off x="6258223" y="3876184"/>
            <a:ext cx="1505205" cy="389791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線單箭頭接點 114"/>
          <p:cNvCxnSpPr>
            <a:stCxn id="93" idx="5"/>
            <a:endCxn id="98" idx="1"/>
          </p:cNvCxnSpPr>
          <p:nvPr/>
        </p:nvCxnSpPr>
        <p:spPr>
          <a:xfrm>
            <a:off x="6258223" y="4490510"/>
            <a:ext cx="217425" cy="394656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單箭頭接點 115"/>
          <p:cNvCxnSpPr>
            <a:stCxn id="99" idx="3"/>
            <a:endCxn id="104" idx="7"/>
          </p:cNvCxnSpPr>
          <p:nvPr/>
        </p:nvCxnSpPr>
        <p:spPr>
          <a:xfrm flipH="1">
            <a:off x="6258163" y="5109701"/>
            <a:ext cx="1940644" cy="384278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線單箭頭接點 116"/>
          <p:cNvCxnSpPr>
            <a:stCxn id="104" idx="5"/>
            <a:endCxn id="109" idx="1"/>
          </p:cNvCxnSpPr>
          <p:nvPr/>
        </p:nvCxnSpPr>
        <p:spPr>
          <a:xfrm>
            <a:off x="6258163" y="5718514"/>
            <a:ext cx="628905" cy="399071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矩形 117"/>
          <p:cNvSpPr/>
          <p:nvPr/>
        </p:nvSpPr>
        <p:spPr>
          <a:xfrm>
            <a:off x="6353161" y="1067052"/>
            <a:ext cx="430949" cy="43094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9" name="矩形 118"/>
          <p:cNvSpPr/>
          <p:nvPr/>
        </p:nvSpPr>
        <p:spPr>
          <a:xfrm>
            <a:off x="6353161" y="1696690"/>
            <a:ext cx="430949" cy="43094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0" name="矩形 119"/>
          <p:cNvSpPr/>
          <p:nvPr/>
        </p:nvSpPr>
        <p:spPr>
          <a:xfrm>
            <a:off x="6353161" y="2320110"/>
            <a:ext cx="866011" cy="43094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1" name="矩形 120"/>
          <p:cNvSpPr/>
          <p:nvPr/>
        </p:nvSpPr>
        <p:spPr>
          <a:xfrm>
            <a:off x="6353161" y="2934111"/>
            <a:ext cx="866011" cy="43094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2" name="矩形 121"/>
          <p:cNvSpPr/>
          <p:nvPr/>
        </p:nvSpPr>
        <p:spPr>
          <a:xfrm>
            <a:off x="6353161" y="3547260"/>
            <a:ext cx="1288672" cy="43094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3" name="矩形 122"/>
          <p:cNvSpPr/>
          <p:nvPr/>
        </p:nvSpPr>
        <p:spPr>
          <a:xfrm>
            <a:off x="6360058" y="4162765"/>
            <a:ext cx="1288672" cy="43094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4" name="矩形 123"/>
          <p:cNvSpPr/>
          <p:nvPr/>
        </p:nvSpPr>
        <p:spPr>
          <a:xfrm>
            <a:off x="6360057" y="4788834"/>
            <a:ext cx="1724343" cy="43094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5" name="矩形 124"/>
          <p:cNvSpPr/>
          <p:nvPr/>
        </p:nvSpPr>
        <p:spPr>
          <a:xfrm>
            <a:off x="6360057" y="6017849"/>
            <a:ext cx="2155293" cy="43094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6" name="矩形 125"/>
          <p:cNvSpPr/>
          <p:nvPr/>
        </p:nvSpPr>
        <p:spPr>
          <a:xfrm>
            <a:off x="6360057" y="5397509"/>
            <a:ext cx="1724343" cy="43094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5000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Insertion Sort Algorithm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5106571"/>
            <a:ext cx="7886700" cy="1502775"/>
          </a:xfrm>
        </p:spPr>
        <p:txBody>
          <a:bodyPr/>
          <a:lstStyle/>
          <a:p>
            <a:r>
              <a:rPr lang="en-US" altLang="zh-TW" dirty="0" smtClean="0"/>
              <a:t>Insert makes i+1 comparisons so complexity is </a:t>
            </a:r>
            <a:r>
              <a:rPr lang="en-US" altLang="zh-TW" dirty="0" smtClean="0">
                <a:solidFill>
                  <a:srgbClr val="FF0000"/>
                </a:solidFill>
              </a:rPr>
              <a:t>O(</a:t>
            </a:r>
            <a:r>
              <a:rPr lang="en-US" altLang="zh-TW" dirty="0" err="1" smtClean="0">
                <a:solidFill>
                  <a:srgbClr val="FF0000"/>
                </a:solidFill>
              </a:rPr>
              <a:t>i</a:t>
            </a:r>
            <a:r>
              <a:rPr lang="en-US" altLang="zh-TW" dirty="0" smtClean="0">
                <a:solidFill>
                  <a:srgbClr val="FF0000"/>
                </a:solidFill>
              </a:rPr>
              <a:t>)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17</a:t>
            </a:fld>
            <a:endParaRPr lang="zh-TW" altLang="en-US"/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629784" y="1392702"/>
            <a:ext cx="7885566" cy="3474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template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&lt;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T&gt;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Insert(</a:t>
            </a:r>
            <a:r>
              <a:rPr lang="en-US" altLang="zh-TW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T&amp; e, T* a, 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const </a:t>
            </a:r>
            <a:r>
              <a:rPr lang="en-US" altLang="zh-TW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 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insert e into ordered </a:t>
            </a:r>
            <a:r>
              <a:rPr lang="en-US" altLang="zh-TW" sz="2000" b="1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a[1:i]</a:t>
            </a:r>
            <a:r>
              <a:rPr lang="zh-TW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endParaRPr lang="en-US" altLang="zh-TW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a[0] = e;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while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(e &lt; a[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a[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+ 1] =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a[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--;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a[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+ 1] =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e;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51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Insertion  Sort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4501661"/>
            <a:ext cx="7886700" cy="2107685"/>
          </a:xfrm>
        </p:spPr>
        <p:txBody>
          <a:bodyPr/>
          <a:lstStyle/>
          <a:p>
            <a:r>
              <a:rPr lang="en-US" altLang="zh-TW" dirty="0" err="1" smtClean="0"/>
              <a:t>InsertionSort</a:t>
            </a:r>
            <a:r>
              <a:rPr lang="en-US" altLang="zh-TW" dirty="0" smtClean="0"/>
              <a:t> invokes Insert() for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= j-1 = 1,2,…,n-1, so the complexity of </a:t>
            </a:r>
            <a:r>
              <a:rPr lang="en-US" altLang="zh-TW" dirty="0" err="1" smtClean="0"/>
              <a:t>InsertionSort</a:t>
            </a:r>
            <a:r>
              <a:rPr lang="en-US" altLang="zh-TW" dirty="0" smtClean="0"/>
              <a:t> is </a:t>
            </a:r>
          </a:p>
          <a:p>
            <a:pPr>
              <a:buNone/>
            </a:pPr>
            <a:r>
              <a:rPr lang="en-US" altLang="zh-TW" dirty="0" smtClean="0"/>
              <a:t>         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18</a:t>
            </a:fld>
            <a:endParaRPr lang="zh-TW" altLang="en-US"/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629784" y="1509332"/>
            <a:ext cx="7885566" cy="28516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template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&lt;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T&gt;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InsertionSort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(T* a, 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const </a:t>
            </a:r>
            <a:r>
              <a:rPr lang="en-US" altLang="zh-TW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n)</a:t>
            </a:r>
            <a:endParaRPr lang="en-US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 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Sort a[1:n] into </a:t>
            </a:r>
            <a:r>
              <a:rPr lang="en-US" altLang="zh-TW" sz="2000" dirty="0" err="1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nondecreasing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order</a:t>
            </a:r>
            <a:r>
              <a:rPr lang="zh-TW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endParaRPr lang="en-US" altLang="zh-TW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for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j = 2; j&lt;=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n;j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++)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T temp = a[j];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insert(temp, a, j-1);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  <a:endParaRPr lang="en-US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aphicFrame>
        <p:nvGraphicFramePr>
          <p:cNvPr id="6" name="物件 5"/>
          <p:cNvGraphicFramePr>
            <a:graphicFrameLocks noChangeAspect="1"/>
          </p:cNvGraphicFramePr>
          <p:nvPr/>
        </p:nvGraphicFramePr>
        <p:xfrm>
          <a:off x="2974975" y="5424488"/>
          <a:ext cx="2976563" cy="1131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1" name="文件" r:id="rId3" imgW="3001891" imgH="1141029" progId="Word.Document.12">
                  <p:embed/>
                </p:oleObj>
              </mc:Choice>
              <mc:Fallback>
                <p:oleObj name="文件" r:id="rId3" imgW="3001891" imgH="1141029" progId="Word.Document.12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4975" y="5424488"/>
                        <a:ext cx="2976563" cy="1131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451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Relative Disorder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0000CC"/>
                </a:solidFill>
              </a:rPr>
              <a:t>Left out of order </a:t>
            </a:r>
            <a:r>
              <a:rPr lang="en-US" altLang="zh-TW" dirty="0" smtClean="0"/>
              <a:t>(</a:t>
            </a:r>
            <a:r>
              <a:rPr lang="en-US" altLang="zh-TW" dirty="0" smtClean="0">
                <a:solidFill>
                  <a:srgbClr val="C00000"/>
                </a:solidFill>
              </a:rPr>
              <a:t>LOO</a:t>
            </a:r>
            <a:r>
              <a:rPr lang="en-US" altLang="zh-TW" dirty="0" smtClean="0"/>
              <a:t>):</a:t>
            </a:r>
          </a:p>
          <a:p>
            <a:pPr>
              <a:buNone/>
            </a:pPr>
            <a:r>
              <a:rPr lang="en-US" altLang="zh-TW" dirty="0" smtClean="0"/>
              <a:t>	   Record </a:t>
            </a:r>
            <a:r>
              <a:rPr lang="en-US" altLang="zh-TW" dirty="0" err="1" smtClean="0"/>
              <a:t>R</a:t>
            </a:r>
            <a:r>
              <a:rPr lang="en-US" altLang="zh-TW" baseline="-25000" dirty="0" err="1" smtClean="0"/>
              <a:t>i</a:t>
            </a:r>
            <a:r>
              <a:rPr lang="en-US" altLang="zh-TW" dirty="0" smtClean="0"/>
              <a:t> is LOO </a:t>
            </a:r>
            <a:r>
              <a:rPr lang="en-US" altLang="zh-TW" dirty="0" err="1" smtClean="0"/>
              <a:t>iff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R</a:t>
            </a:r>
            <a:r>
              <a:rPr lang="en-US" altLang="zh-TW" baseline="-25000" dirty="0" err="1" smtClean="0"/>
              <a:t>i</a:t>
            </a:r>
            <a:r>
              <a:rPr lang="en-US" altLang="zh-TW" dirty="0" smtClean="0"/>
              <a:t> &lt; max</a:t>
            </a:r>
            <a:r>
              <a:rPr lang="en-US" altLang="zh-TW" baseline="-25000" dirty="0" smtClean="0"/>
              <a:t>1≤j&lt;</a:t>
            </a:r>
            <a:r>
              <a:rPr lang="en-US" altLang="zh-TW" baseline="-25000" dirty="0" err="1" smtClean="0"/>
              <a:t>i</a:t>
            </a:r>
            <a:r>
              <a:rPr lang="en-US" altLang="zh-TW" baseline="-25000" dirty="0" smtClean="0"/>
              <a:t> </a:t>
            </a:r>
            <a:r>
              <a:rPr lang="en-US" altLang="zh-TW" dirty="0" smtClean="0"/>
              <a:t>{</a:t>
            </a:r>
            <a:r>
              <a:rPr lang="en-US" altLang="zh-TW" dirty="0" err="1" smtClean="0"/>
              <a:t>R</a:t>
            </a:r>
            <a:r>
              <a:rPr lang="en-US" altLang="zh-TW" baseline="-25000" dirty="0" err="1" smtClean="0"/>
              <a:t>j</a:t>
            </a:r>
            <a:r>
              <a:rPr lang="en-US" altLang="zh-TW" dirty="0" smtClean="0"/>
              <a:t>}</a:t>
            </a:r>
          </a:p>
          <a:p>
            <a:r>
              <a:rPr lang="en-US" altLang="zh-TW" dirty="0" smtClean="0"/>
              <a:t>The </a:t>
            </a:r>
            <a:r>
              <a:rPr lang="en-US" altLang="zh-TW" dirty="0" smtClean="0">
                <a:solidFill>
                  <a:srgbClr val="C00000"/>
                </a:solidFill>
              </a:rPr>
              <a:t>insertion step has to be carried out only for those records that are LOO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If </a:t>
            </a:r>
            <a:r>
              <a:rPr lang="en-US" altLang="zh-TW" dirty="0" smtClean="0">
                <a:solidFill>
                  <a:srgbClr val="0000CC"/>
                </a:solidFill>
              </a:rPr>
              <a:t>k</a:t>
            </a:r>
            <a:r>
              <a:rPr lang="en-US" altLang="zh-TW" dirty="0" smtClean="0"/>
              <a:t> is the number of LOO records, the computing time is </a:t>
            </a:r>
            <a:r>
              <a:rPr lang="en-US" altLang="zh-TW" dirty="0" smtClean="0">
                <a:solidFill>
                  <a:srgbClr val="FF0000"/>
                </a:solidFill>
              </a:rPr>
              <a:t>O((k+1)n)</a:t>
            </a:r>
            <a:r>
              <a:rPr lang="en-US" altLang="zh-TW" dirty="0" smtClean="0">
                <a:solidFill>
                  <a:srgbClr val="0000CC"/>
                </a:solidFill>
              </a:rPr>
              <a:t> </a:t>
            </a:r>
            <a:r>
              <a:rPr lang="en-US" altLang="zh-TW" dirty="0" smtClean="0"/>
              <a:t>= </a:t>
            </a:r>
            <a:r>
              <a:rPr lang="en-US" altLang="zh-TW" dirty="0" smtClean="0">
                <a:solidFill>
                  <a:srgbClr val="FF0000"/>
                </a:solidFill>
              </a:rPr>
              <a:t>O(</a:t>
            </a:r>
            <a:r>
              <a:rPr lang="en-US" altLang="zh-TW" dirty="0" err="1" smtClean="0">
                <a:solidFill>
                  <a:srgbClr val="FF0000"/>
                </a:solidFill>
              </a:rPr>
              <a:t>kn</a:t>
            </a:r>
            <a:r>
              <a:rPr lang="en-US" altLang="zh-TW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altLang="zh-TW" dirty="0" smtClean="0"/>
              <a:t>The computing time is </a:t>
            </a:r>
            <a:r>
              <a:rPr lang="en-US" altLang="zh-TW" dirty="0" smtClean="0">
                <a:solidFill>
                  <a:srgbClr val="FF0000"/>
                </a:solidFill>
              </a:rPr>
              <a:t>O(</a:t>
            </a:r>
            <a:r>
              <a:rPr lang="en-US" altLang="zh-TW" dirty="0" err="1" smtClean="0">
                <a:solidFill>
                  <a:srgbClr val="FF0000"/>
                </a:solidFill>
              </a:rPr>
              <a:t>kn</a:t>
            </a:r>
            <a:r>
              <a:rPr lang="en-US" altLang="zh-TW" dirty="0" smtClean="0">
                <a:solidFill>
                  <a:srgbClr val="FF0000"/>
                </a:solidFill>
              </a:rPr>
              <a:t>)</a:t>
            </a:r>
            <a:r>
              <a:rPr lang="en-US" altLang="zh-TW" dirty="0" smtClean="0"/>
              <a:t> makes </a:t>
            </a:r>
            <a:r>
              <a:rPr lang="en-US" altLang="zh-TW" dirty="0" err="1" smtClean="0"/>
              <a:t>InsertionSort</a:t>
            </a:r>
            <a:r>
              <a:rPr lang="en-US" altLang="zh-TW" dirty="0" smtClean="0"/>
              <a:t> very desirable in sorting sequences in which only a </a:t>
            </a:r>
            <a:r>
              <a:rPr lang="en-US" altLang="zh-TW" dirty="0" smtClean="0">
                <a:solidFill>
                  <a:srgbClr val="0000CC"/>
                </a:solidFill>
              </a:rPr>
              <a:t>very few records are LOO </a:t>
            </a:r>
            <a:r>
              <a:rPr lang="en-US" altLang="zh-TW" dirty="0" smtClean="0"/>
              <a:t>(i.e., </a:t>
            </a:r>
            <a:r>
              <a:rPr lang="en-US" altLang="zh-TW" dirty="0" smtClean="0">
                <a:solidFill>
                  <a:srgbClr val="0000CC"/>
                </a:solidFill>
              </a:rPr>
              <a:t>k &lt; n</a:t>
            </a:r>
            <a:r>
              <a:rPr lang="en-US" altLang="zh-TW" dirty="0" smtClean="0"/>
              <a:t>). </a:t>
            </a:r>
          </a:p>
          <a:p>
            <a:r>
              <a:rPr lang="en-US" altLang="zh-TW" dirty="0" smtClean="0"/>
              <a:t>The simplicity of this scheme makes it about the </a:t>
            </a:r>
            <a:r>
              <a:rPr lang="en-US" altLang="zh-TW" dirty="0" smtClean="0">
                <a:solidFill>
                  <a:srgbClr val="C00000"/>
                </a:solidFill>
              </a:rPr>
              <a:t>fastest sorting method for small n (say n ≤ 30)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7.1 Introduction</a:t>
            </a:r>
          </a:p>
          <a:p>
            <a:r>
              <a:rPr lang="en-US" altLang="zh-TW" dirty="0" smtClean="0"/>
              <a:t>7.2 </a:t>
            </a:r>
            <a:r>
              <a:rPr lang="en-US" altLang="zh-TW" dirty="0"/>
              <a:t>Insertion Sort</a:t>
            </a:r>
          </a:p>
          <a:p>
            <a:r>
              <a:rPr lang="en-US" altLang="zh-TW" dirty="0" smtClean="0"/>
              <a:t>7.3 Quick Sort</a:t>
            </a:r>
          </a:p>
          <a:p>
            <a:r>
              <a:rPr lang="en-US" altLang="zh-TW" dirty="0" smtClean="0"/>
              <a:t>7.4 How fast we can sort</a:t>
            </a:r>
          </a:p>
          <a:p>
            <a:r>
              <a:rPr lang="en-US" altLang="zh-TW" dirty="0" smtClean="0"/>
              <a:t>7.5 Merge sort</a:t>
            </a:r>
          </a:p>
          <a:p>
            <a:r>
              <a:rPr lang="en-US" altLang="zh-TW" dirty="0" smtClean="0"/>
              <a:t>7.6 Heap sort</a:t>
            </a:r>
          </a:p>
          <a:p>
            <a:r>
              <a:rPr lang="en-US" altLang="zh-TW" dirty="0" smtClean="0"/>
              <a:t>7.7 Radix sort</a:t>
            </a:r>
          </a:p>
          <a:p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7.8 (List and table sorts)</a:t>
            </a:r>
          </a:p>
          <a:p>
            <a:r>
              <a:rPr lang="en-US" altLang="zh-TW" dirty="0" smtClean="0"/>
              <a:t>7.9 Summary of internal sorting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4333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Variations of Insertion Sort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0000CC"/>
                </a:solidFill>
              </a:rPr>
              <a:t>Binary</a:t>
            </a:r>
            <a:r>
              <a:rPr lang="en-US" altLang="zh-TW" dirty="0" smtClean="0"/>
              <a:t> Insertion Sort</a:t>
            </a:r>
          </a:p>
          <a:p>
            <a:pPr lvl="1"/>
            <a:r>
              <a:rPr lang="en-US" altLang="zh-TW" dirty="0" smtClean="0"/>
              <a:t>Use binary search rather than sequential search for insertion passes to reduce the </a:t>
            </a:r>
            <a:r>
              <a:rPr lang="en-US" altLang="zh-TW" dirty="0" smtClean="0">
                <a:solidFill>
                  <a:srgbClr val="C00000"/>
                </a:solidFill>
              </a:rPr>
              <a:t>number of comparisons</a:t>
            </a:r>
          </a:p>
          <a:p>
            <a:pPr lvl="1"/>
            <a:r>
              <a:rPr lang="en-US" altLang="zh-TW" dirty="0" smtClean="0"/>
              <a:t>The </a:t>
            </a:r>
            <a:r>
              <a:rPr lang="en-US" altLang="zh-TW" dirty="0" smtClean="0">
                <a:solidFill>
                  <a:srgbClr val="C00000"/>
                </a:solidFill>
              </a:rPr>
              <a:t>number of</a:t>
            </a:r>
            <a:r>
              <a:rPr lang="en-US" altLang="zh-TW" dirty="0" smtClean="0"/>
              <a:t> </a:t>
            </a:r>
            <a:r>
              <a:rPr lang="en-US" altLang="zh-TW" dirty="0" smtClean="0">
                <a:solidFill>
                  <a:srgbClr val="C00000"/>
                </a:solidFill>
              </a:rPr>
              <a:t>record moves </a:t>
            </a:r>
            <a:r>
              <a:rPr lang="en-US" altLang="zh-TW" dirty="0" smtClean="0"/>
              <a:t>remains unchanged</a:t>
            </a:r>
          </a:p>
          <a:p>
            <a:pPr lvl="2"/>
            <a:endParaRPr lang="en-US" altLang="zh-TW" dirty="0" smtClean="0"/>
          </a:p>
          <a:p>
            <a:r>
              <a:rPr lang="en-US" altLang="zh-TW" dirty="0" smtClean="0">
                <a:solidFill>
                  <a:srgbClr val="0000CC"/>
                </a:solidFill>
              </a:rPr>
              <a:t>Linked</a:t>
            </a:r>
            <a:r>
              <a:rPr lang="en-US" altLang="zh-TW" dirty="0" smtClean="0"/>
              <a:t> Insertion Sort</a:t>
            </a:r>
          </a:p>
          <a:p>
            <a:pPr lvl="1"/>
            <a:r>
              <a:rPr lang="en-US" altLang="zh-TW" dirty="0" smtClean="0"/>
              <a:t>The records to be sorted are stored in a </a:t>
            </a:r>
            <a:r>
              <a:rPr lang="en-US" altLang="zh-TW" dirty="0" smtClean="0">
                <a:solidFill>
                  <a:srgbClr val="C00000"/>
                </a:solidFill>
              </a:rPr>
              <a:t>linked list </a:t>
            </a:r>
            <a:r>
              <a:rPr lang="en-US" altLang="zh-TW" dirty="0" smtClean="0"/>
              <a:t>rather than an array</a:t>
            </a:r>
          </a:p>
          <a:p>
            <a:pPr lvl="1"/>
            <a:r>
              <a:rPr lang="en-US" altLang="zh-TW" dirty="0" smtClean="0"/>
              <a:t>The </a:t>
            </a:r>
            <a:r>
              <a:rPr lang="en-US" altLang="zh-TW" dirty="0" smtClean="0">
                <a:solidFill>
                  <a:srgbClr val="C00000"/>
                </a:solidFill>
              </a:rPr>
              <a:t>number of record moves becomes zero </a:t>
            </a:r>
            <a:r>
              <a:rPr lang="en-US" altLang="zh-TW" dirty="0" smtClean="0"/>
              <a:t>because only the link fields require adjustment</a:t>
            </a:r>
          </a:p>
          <a:p>
            <a:pPr lvl="1"/>
            <a:r>
              <a:rPr lang="en-US" altLang="zh-TW" dirty="0"/>
              <a:t>Complexity does not change </a:t>
            </a:r>
            <a:r>
              <a:rPr lang="en-US" altLang="zh-TW" dirty="0" smtClean="0"/>
              <a:t>because </a:t>
            </a:r>
            <a:r>
              <a:rPr lang="en-US" altLang="zh-TW" dirty="0" smtClean="0">
                <a:solidFill>
                  <a:srgbClr val="0000CC"/>
                </a:solidFill>
              </a:rPr>
              <a:t>sequential search is required </a:t>
            </a:r>
            <a:r>
              <a:rPr lang="en-US" altLang="zh-TW" dirty="0" smtClean="0"/>
              <a:t>for insertion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9006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charset="-120"/>
              </a:rPr>
              <a:t>Selection Sort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3404381"/>
            <a:ext cx="7886700" cy="3204965"/>
          </a:xfrm>
        </p:spPr>
        <p:txBody>
          <a:bodyPr>
            <a:normAutofit lnSpcReduction="10000"/>
          </a:bodyPr>
          <a:lstStyle/>
          <a:p>
            <a:pPr>
              <a:buClr>
                <a:schemeClr val="tx2"/>
              </a:buClr>
            </a:pPr>
            <a:r>
              <a:rPr lang="en-US" altLang="zh-TW" dirty="0" smtClean="0">
                <a:ea typeface="新細明體" charset="-120"/>
              </a:rPr>
              <a:t>n &lt;= 1 </a:t>
            </a:r>
            <a:r>
              <a:rPr lang="en-US" altLang="zh-TW" dirty="0" smtClean="0">
                <a:ea typeface="新細明體" charset="-120"/>
                <a:sym typeface="Wingdings" pitchFamily="2" charset="2"/>
              </a:rPr>
              <a:t> already sorted. So, assume n &gt; 1.</a:t>
            </a:r>
            <a:r>
              <a:rPr lang="en-US" altLang="zh-TW" dirty="0" smtClean="0">
                <a:ea typeface="新細明體" charset="-120"/>
              </a:rPr>
              <a:t> </a:t>
            </a:r>
          </a:p>
          <a:p>
            <a:pPr>
              <a:buClr>
                <a:schemeClr val="tx2"/>
              </a:buClr>
            </a:pPr>
            <a:r>
              <a:rPr lang="en-US" altLang="zh-TW" dirty="0" smtClean="0">
                <a:solidFill>
                  <a:srgbClr val="0000CC"/>
                </a:solidFill>
                <a:ea typeface="新細明體" charset="-120"/>
              </a:rPr>
              <a:t>Select </a:t>
            </a:r>
            <a:r>
              <a:rPr lang="en-US" altLang="zh-TW" dirty="0" smtClean="0">
                <a:ea typeface="新細明體" charset="-120"/>
              </a:rPr>
              <a:t>the </a:t>
            </a:r>
            <a:r>
              <a:rPr lang="en-US" altLang="zh-TW" dirty="0" smtClean="0">
                <a:solidFill>
                  <a:srgbClr val="C00000"/>
                </a:solidFill>
                <a:ea typeface="新細明體" charset="-120"/>
              </a:rPr>
              <a:t>largest element </a:t>
            </a:r>
            <a:r>
              <a:rPr lang="en-US" altLang="zh-TW" dirty="0" smtClean="0">
                <a:ea typeface="新細明體" charset="-120"/>
              </a:rPr>
              <a:t>and</a:t>
            </a:r>
            <a:r>
              <a:rPr lang="en-US" altLang="zh-TW" dirty="0" smtClean="0">
                <a:solidFill>
                  <a:srgbClr val="C00000"/>
                </a:solidFill>
                <a:ea typeface="新細明體" charset="-120"/>
              </a:rPr>
              <a:t> </a:t>
            </a:r>
            <a:r>
              <a:rPr lang="en-US" altLang="zh-TW" dirty="0" smtClean="0">
                <a:solidFill>
                  <a:srgbClr val="0000CC"/>
                </a:solidFill>
                <a:ea typeface="新細明體" charset="-120"/>
              </a:rPr>
              <a:t>Move</a:t>
            </a:r>
            <a:r>
              <a:rPr lang="en-US" altLang="zh-TW" dirty="0" smtClean="0">
                <a:ea typeface="新細明體" charset="-120"/>
              </a:rPr>
              <a:t> it to the right end of the list (swap).</a:t>
            </a:r>
          </a:p>
          <a:p>
            <a:pPr>
              <a:buClr>
                <a:schemeClr val="tx2"/>
              </a:buClr>
            </a:pPr>
            <a:r>
              <a:rPr lang="en-US" altLang="zh-TW" dirty="0" smtClean="0">
                <a:ea typeface="新細明體" charset="-120"/>
              </a:rPr>
              <a:t>Recursively sort the remaining n-1 elements a[1:n-1].</a:t>
            </a:r>
          </a:p>
          <a:p>
            <a:pPr>
              <a:buClr>
                <a:schemeClr val="tx2"/>
              </a:buClr>
            </a:pPr>
            <a:r>
              <a:rPr lang="en-US" altLang="zh-TW" dirty="0" smtClean="0">
                <a:ea typeface="新細明體" charset="-120"/>
              </a:rPr>
              <a:t>Complexity is </a:t>
            </a:r>
            <a:r>
              <a:rPr lang="en-US" altLang="zh-TW" dirty="0" smtClean="0">
                <a:solidFill>
                  <a:srgbClr val="FF0000"/>
                </a:solidFill>
                <a:ea typeface="新細明體" charset="-120"/>
              </a:rPr>
              <a:t>O(n</a:t>
            </a:r>
            <a:r>
              <a:rPr lang="en-US" altLang="zh-TW" baseline="30000" dirty="0" smtClean="0">
                <a:solidFill>
                  <a:srgbClr val="FF0000"/>
                </a:solidFill>
                <a:ea typeface="新細明體" charset="-120"/>
              </a:rPr>
              <a:t>2</a:t>
            </a:r>
            <a:r>
              <a:rPr lang="en-US" altLang="zh-TW" dirty="0" smtClean="0">
                <a:solidFill>
                  <a:srgbClr val="FF0000"/>
                </a:solidFill>
                <a:ea typeface="新細明體" charset="-120"/>
              </a:rPr>
              <a:t>)</a:t>
            </a:r>
            <a:r>
              <a:rPr lang="en-US" altLang="zh-TW" dirty="0" smtClean="0">
                <a:ea typeface="新細明體" charset="-120"/>
              </a:rPr>
              <a:t>.</a:t>
            </a:r>
          </a:p>
          <a:p>
            <a:pPr>
              <a:buClr>
                <a:schemeClr val="tx2"/>
              </a:buClr>
            </a:pPr>
            <a:r>
              <a:rPr lang="en-US" altLang="zh-TW" dirty="0" smtClean="0">
                <a:ea typeface="新細明體" charset="-120"/>
              </a:rPr>
              <a:t>Usually implemented </a:t>
            </a:r>
            <a:r>
              <a:rPr lang="en-US" altLang="zh-TW" dirty="0" err="1" smtClean="0">
                <a:ea typeface="新細明體" charset="-120"/>
              </a:rPr>
              <a:t>nonrecursively</a:t>
            </a:r>
            <a:r>
              <a:rPr lang="en-US" altLang="zh-TW" dirty="0" smtClean="0">
                <a:ea typeface="新細明體" charset="-120"/>
              </a:rPr>
              <a:t>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21</a:t>
            </a:fld>
            <a:endParaRPr lang="zh-TW" altLang="en-US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304800" y="1524000"/>
            <a:ext cx="8323263" cy="1143000"/>
            <a:chOff x="384" y="480"/>
            <a:chExt cx="5243" cy="720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576" y="864"/>
              <a:ext cx="4656" cy="33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384" y="480"/>
              <a:ext cx="624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400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ea typeface="新細明體" charset="-120"/>
                </a:rPr>
                <a:t>a[1]</a:t>
              </a:r>
              <a:endParaRPr lang="en-US" altLang="zh-TW" sz="2400" dirty="0">
                <a:effectLst>
                  <a:outerShdw blurRad="38100" dist="38100" dir="2700000" algn="tl">
                    <a:srgbClr val="C0C0C0"/>
                  </a:outerShdw>
                </a:effectLst>
                <a:ea typeface="新細明體" charset="-120"/>
              </a:endParaRP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5003" y="532"/>
              <a:ext cx="624" cy="288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4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新細明體" charset="-120"/>
                </a:rPr>
                <a:t>a[n]</a:t>
              </a:r>
              <a:endParaRPr lang="en-US" altLang="zh-TW" sz="2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新細明體" charset="-120"/>
              </a:endParaRPr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609600" y="1600200"/>
            <a:ext cx="7162800" cy="1066800"/>
            <a:chOff x="576" y="1584"/>
            <a:chExt cx="4512" cy="672"/>
          </a:xfrm>
        </p:grpSpPr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576" y="1920"/>
              <a:ext cx="4416" cy="3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4464" y="1584"/>
              <a:ext cx="624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400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ea typeface="新細明體" charset="-120"/>
                </a:rPr>
                <a:t>a[n-1]</a:t>
              </a:r>
              <a:endParaRPr lang="en-US" altLang="zh-TW" sz="2400" dirty="0">
                <a:effectLst>
                  <a:outerShdw blurRad="38100" dist="38100" dir="2700000" algn="tl">
                    <a:srgbClr val="C0C0C0"/>
                  </a:outerShdw>
                </a:effectLst>
                <a:ea typeface="新細明體" charset="-120"/>
              </a:endParaRPr>
            </a:p>
          </p:txBody>
        </p:sp>
      </p:grp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620000" y="2133600"/>
            <a:ext cx="381000" cy="533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</a:rPr>
              <a:t>7.1 Introduction</a:t>
            </a:r>
          </a:p>
          <a:p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</a:rPr>
              <a:t>7.2 </a:t>
            </a:r>
            <a:r>
              <a:rPr lang="en-US" altLang="zh-TW" dirty="0">
                <a:solidFill>
                  <a:schemeClr val="bg2">
                    <a:lumMod val="50000"/>
                  </a:schemeClr>
                </a:solidFill>
              </a:rPr>
              <a:t>Insertion Sort</a:t>
            </a:r>
          </a:p>
          <a:p>
            <a:r>
              <a:rPr lang="en-US" altLang="zh-TW" dirty="0" smtClean="0">
                <a:solidFill>
                  <a:srgbClr val="C00000"/>
                </a:solidFill>
              </a:rPr>
              <a:t>7.3 Quick Sort</a:t>
            </a:r>
          </a:p>
          <a:p>
            <a:r>
              <a:rPr lang="en-US" altLang="zh-TW" dirty="0" smtClean="0"/>
              <a:t>7.4 How fast we can sort</a:t>
            </a:r>
          </a:p>
          <a:p>
            <a:r>
              <a:rPr lang="en-US" altLang="zh-TW" dirty="0" smtClean="0"/>
              <a:t>7.5 Merge sort</a:t>
            </a:r>
          </a:p>
          <a:p>
            <a:r>
              <a:rPr lang="en-US" altLang="zh-TW" dirty="0" smtClean="0"/>
              <a:t>7.6 Heap sort</a:t>
            </a:r>
          </a:p>
          <a:p>
            <a:r>
              <a:rPr lang="en-US" altLang="zh-TW" dirty="0" smtClean="0"/>
              <a:t>7.7 Radix sort</a:t>
            </a:r>
          </a:p>
          <a:p>
            <a:r>
              <a:rPr lang="en-US" altLang="zh-TW" dirty="0" smtClean="0"/>
              <a:t>7.8 (List and table sorts)</a:t>
            </a:r>
          </a:p>
          <a:p>
            <a:r>
              <a:rPr lang="en-US" altLang="zh-TW" dirty="0" smtClean="0"/>
              <a:t>7.9 Summary of internal sorting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4333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pitchFamily="18" charset="-120"/>
              </a:rPr>
              <a:t>Divide-and-Conquer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C00000"/>
                </a:solidFill>
                <a:ea typeface="新細明體" pitchFamily="18" charset="-120"/>
              </a:rPr>
              <a:t>Divide-and conquer</a:t>
            </a:r>
            <a:r>
              <a:rPr lang="en-US" altLang="zh-TW" dirty="0" smtClean="0">
                <a:ea typeface="新細明體" pitchFamily="18" charset="-120"/>
              </a:rPr>
              <a:t> is a general algorithm design paradigm:</a:t>
            </a:r>
          </a:p>
          <a:p>
            <a:pPr>
              <a:lnSpc>
                <a:spcPct val="80000"/>
              </a:lnSpc>
            </a:pPr>
            <a:r>
              <a:rPr lang="en-US" altLang="zh-TW" b="1" dirty="0" smtClean="0">
                <a:solidFill>
                  <a:srgbClr val="0000CC"/>
                </a:solidFill>
                <a:ea typeface="新細明體" pitchFamily="18" charset="-120"/>
              </a:rPr>
              <a:t>Divide</a:t>
            </a:r>
            <a:r>
              <a:rPr lang="en-US" altLang="zh-TW" dirty="0" smtClean="0">
                <a:solidFill>
                  <a:srgbClr val="0000CC"/>
                </a:solidFill>
                <a:ea typeface="新細明體" pitchFamily="18" charset="-120"/>
              </a:rPr>
              <a:t>:</a:t>
            </a:r>
            <a:r>
              <a:rPr lang="en-US" altLang="zh-TW" dirty="0" smtClean="0">
                <a:ea typeface="新細明體" pitchFamily="18" charset="-120"/>
              </a:rPr>
              <a:t> if the input size is smaller than a certain threshold (one or two elements), solve the problem directly (</a:t>
            </a:r>
            <a:r>
              <a:rPr lang="en-US" altLang="zh-TW" dirty="0" smtClean="0">
                <a:solidFill>
                  <a:srgbClr val="0000CC"/>
                </a:solidFill>
                <a:ea typeface="新細明體" pitchFamily="18" charset="-120"/>
              </a:rPr>
              <a:t>base case</a:t>
            </a:r>
            <a:r>
              <a:rPr lang="en-US" altLang="zh-TW" dirty="0" smtClean="0">
                <a:ea typeface="新細明體" pitchFamily="18" charset="-120"/>
              </a:rPr>
              <a:t>). Otherwise, </a:t>
            </a:r>
            <a:r>
              <a:rPr lang="en-US" altLang="zh-TW" dirty="0" smtClean="0">
                <a:solidFill>
                  <a:srgbClr val="C00000"/>
                </a:solidFill>
                <a:ea typeface="新細明體" pitchFamily="18" charset="-120"/>
              </a:rPr>
              <a:t>divide the input data </a:t>
            </a:r>
            <a:r>
              <a:rPr lang="en-US" altLang="zh-TW" b="1" i="1" dirty="0" smtClean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S</a:t>
            </a:r>
            <a:r>
              <a:rPr lang="en-US" altLang="zh-TW" dirty="0" smtClean="0">
                <a:solidFill>
                  <a:srgbClr val="C00000"/>
                </a:solidFill>
                <a:ea typeface="新細明體" pitchFamily="18" charset="-120"/>
              </a:rPr>
              <a:t> in two disjoint subsets </a:t>
            </a:r>
            <a:r>
              <a:rPr lang="en-US" altLang="zh-TW" b="1" i="1" dirty="0" smtClean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S</a:t>
            </a:r>
            <a:r>
              <a:rPr lang="en-US" altLang="zh-TW" baseline="-25000" dirty="0" smtClean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1</a:t>
            </a:r>
            <a:r>
              <a:rPr lang="en-US" altLang="zh-TW" b="1" i="1" dirty="0" smtClean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 </a:t>
            </a:r>
            <a:r>
              <a:rPr lang="en-US" altLang="zh-TW" dirty="0" smtClean="0">
                <a:solidFill>
                  <a:srgbClr val="C00000"/>
                </a:solidFill>
                <a:ea typeface="新細明體" pitchFamily="18" charset="-120"/>
              </a:rPr>
              <a:t>and </a:t>
            </a:r>
            <a:r>
              <a:rPr lang="en-US" altLang="zh-TW" b="1" i="1" dirty="0" smtClean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S</a:t>
            </a:r>
            <a:r>
              <a:rPr lang="en-US" altLang="zh-TW" baseline="-25000" dirty="0" smtClean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2</a:t>
            </a:r>
            <a:endParaRPr lang="en-US" altLang="zh-TW" dirty="0" smtClean="0">
              <a:solidFill>
                <a:srgbClr val="C00000"/>
              </a:solidFill>
              <a:ea typeface="新細明體" pitchFamily="18" charset="-120"/>
            </a:endParaRPr>
          </a:p>
          <a:p>
            <a:pPr>
              <a:lnSpc>
                <a:spcPct val="80000"/>
              </a:lnSpc>
            </a:pPr>
            <a:r>
              <a:rPr lang="en-US" altLang="zh-TW" b="1" dirty="0" smtClean="0">
                <a:solidFill>
                  <a:srgbClr val="0000CC"/>
                </a:solidFill>
                <a:ea typeface="新細明體" pitchFamily="18" charset="-120"/>
              </a:rPr>
              <a:t>Recur</a:t>
            </a:r>
            <a:r>
              <a:rPr lang="en-US" altLang="zh-TW" dirty="0" smtClean="0">
                <a:solidFill>
                  <a:srgbClr val="0000CC"/>
                </a:solidFill>
                <a:ea typeface="新細明體" pitchFamily="18" charset="-120"/>
              </a:rPr>
              <a:t>: </a:t>
            </a:r>
            <a:r>
              <a:rPr lang="en-US" altLang="zh-TW" dirty="0" smtClean="0">
                <a:ea typeface="新細明體" pitchFamily="18" charset="-120"/>
              </a:rPr>
              <a:t>recursively solve the </a:t>
            </a:r>
            <a:r>
              <a:rPr lang="en-US" altLang="zh-TW" dirty="0" err="1" smtClean="0">
                <a:ea typeface="新細明體" pitchFamily="18" charset="-120"/>
              </a:rPr>
              <a:t>subproblems</a:t>
            </a:r>
            <a:r>
              <a:rPr lang="en-US" altLang="zh-TW" dirty="0" smtClean="0">
                <a:ea typeface="新細明體" pitchFamily="18" charset="-120"/>
              </a:rPr>
              <a:t> associated with </a:t>
            </a:r>
            <a:r>
              <a:rPr lang="en-US" altLang="zh-TW" b="1" i="1" dirty="0" smtClean="0">
                <a:latin typeface="Times New Roman" pitchFamily="18" charset="0"/>
                <a:ea typeface="新細明體" pitchFamily="18" charset="-120"/>
              </a:rPr>
              <a:t>S</a:t>
            </a:r>
            <a:r>
              <a:rPr lang="en-US" altLang="zh-TW" baseline="-25000" dirty="0" smtClean="0">
                <a:latin typeface="Times New Roman" pitchFamily="18" charset="0"/>
                <a:ea typeface="新細明體" pitchFamily="18" charset="-120"/>
              </a:rPr>
              <a:t>1</a:t>
            </a:r>
            <a:r>
              <a:rPr lang="en-US" altLang="zh-TW" b="1" i="1" dirty="0" smtClean="0">
                <a:latin typeface="Times New Roman" pitchFamily="18" charset="0"/>
                <a:ea typeface="新細明體" pitchFamily="18" charset="-120"/>
              </a:rPr>
              <a:t> </a:t>
            </a:r>
            <a:r>
              <a:rPr lang="en-US" altLang="zh-TW" dirty="0" smtClean="0">
                <a:ea typeface="新細明體" pitchFamily="18" charset="-120"/>
              </a:rPr>
              <a:t>and </a:t>
            </a:r>
            <a:r>
              <a:rPr lang="en-US" altLang="zh-TW" b="1" i="1" dirty="0" smtClean="0">
                <a:latin typeface="Times New Roman" pitchFamily="18" charset="0"/>
                <a:ea typeface="新細明體" pitchFamily="18" charset="-120"/>
              </a:rPr>
              <a:t>S</a:t>
            </a:r>
            <a:r>
              <a:rPr lang="en-US" altLang="zh-TW" baseline="-25000" dirty="0" smtClean="0">
                <a:latin typeface="Times New Roman" pitchFamily="18" charset="0"/>
                <a:ea typeface="新細明體" pitchFamily="18" charset="-120"/>
              </a:rPr>
              <a:t>2</a:t>
            </a:r>
            <a:endParaRPr lang="en-US" altLang="zh-TW" dirty="0" smtClean="0">
              <a:ea typeface="新細明體" pitchFamily="18" charset="-120"/>
            </a:endParaRPr>
          </a:p>
          <a:p>
            <a:pPr>
              <a:lnSpc>
                <a:spcPct val="80000"/>
              </a:lnSpc>
            </a:pPr>
            <a:r>
              <a:rPr lang="en-US" altLang="zh-TW" b="1" dirty="0" smtClean="0">
                <a:solidFill>
                  <a:srgbClr val="0000CC"/>
                </a:solidFill>
                <a:ea typeface="新細明體" pitchFamily="18" charset="-120"/>
              </a:rPr>
              <a:t>Conquer</a:t>
            </a:r>
            <a:r>
              <a:rPr lang="en-US" altLang="zh-TW" dirty="0" smtClean="0">
                <a:solidFill>
                  <a:srgbClr val="0000CC"/>
                </a:solidFill>
                <a:ea typeface="新細明體" pitchFamily="18" charset="-120"/>
              </a:rPr>
              <a:t>:</a:t>
            </a:r>
            <a:r>
              <a:rPr lang="en-US" altLang="zh-TW" dirty="0" smtClean="0">
                <a:ea typeface="新細明體" pitchFamily="18" charset="-120"/>
              </a:rPr>
              <a:t> combine (“</a:t>
            </a:r>
            <a:r>
              <a:rPr lang="en-US" altLang="zh-TW" b="1" dirty="0" smtClean="0">
                <a:solidFill>
                  <a:srgbClr val="FF0000"/>
                </a:solidFill>
                <a:ea typeface="新細明體" pitchFamily="18" charset="-120"/>
              </a:rPr>
              <a:t>merge</a:t>
            </a:r>
            <a:r>
              <a:rPr lang="en-US" altLang="zh-TW" dirty="0" smtClean="0">
                <a:ea typeface="新細明體" pitchFamily="18" charset="-120"/>
              </a:rPr>
              <a:t>”) the solutions for </a:t>
            </a:r>
            <a:r>
              <a:rPr lang="en-US" altLang="zh-TW" b="1" i="1" dirty="0" smtClean="0">
                <a:latin typeface="Times New Roman" pitchFamily="18" charset="0"/>
                <a:ea typeface="新細明體" pitchFamily="18" charset="-120"/>
              </a:rPr>
              <a:t>S</a:t>
            </a:r>
            <a:r>
              <a:rPr lang="en-US" altLang="zh-TW" baseline="-25000" dirty="0" smtClean="0">
                <a:latin typeface="Times New Roman" pitchFamily="18" charset="0"/>
                <a:ea typeface="新細明體" pitchFamily="18" charset="-120"/>
              </a:rPr>
              <a:t>1</a:t>
            </a:r>
            <a:r>
              <a:rPr lang="en-US" altLang="zh-TW" b="1" i="1" dirty="0" smtClean="0">
                <a:latin typeface="Times New Roman" pitchFamily="18" charset="0"/>
                <a:ea typeface="新細明體" pitchFamily="18" charset="-120"/>
              </a:rPr>
              <a:t> </a:t>
            </a:r>
            <a:r>
              <a:rPr lang="en-US" altLang="zh-TW" dirty="0" smtClean="0">
                <a:ea typeface="新細明體" pitchFamily="18" charset="-120"/>
              </a:rPr>
              <a:t>and </a:t>
            </a:r>
            <a:r>
              <a:rPr lang="en-US" altLang="zh-TW" b="1" i="1" dirty="0" smtClean="0">
                <a:latin typeface="Times New Roman" pitchFamily="18" charset="0"/>
                <a:ea typeface="新細明體" pitchFamily="18" charset="-120"/>
              </a:rPr>
              <a:t>S</a:t>
            </a:r>
            <a:r>
              <a:rPr lang="en-US" altLang="zh-TW" baseline="-25000" dirty="0" smtClean="0">
                <a:latin typeface="Times New Roman" pitchFamily="18" charset="0"/>
                <a:ea typeface="新細明體" pitchFamily="18" charset="-120"/>
              </a:rPr>
              <a:t>2</a:t>
            </a:r>
            <a:r>
              <a:rPr lang="en-US" altLang="zh-TW" dirty="0" smtClean="0">
                <a:ea typeface="新細明體" pitchFamily="18" charset="-120"/>
              </a:rPr>
              <a:t> into a solution for </a:t>
            </a:r>
            <a:r>
              <a:rPr lang="en-US" altLang="zh-TW" b="1" i="1" dirty="0" smtClean="0">
                <a:latin typeface="Times New Roman" pitchFamily="18" charset="0"/>
                <a:ea typeface="新細明體" pitchFamily="18" charset="-120"/>
              </a:rPr>
              <a:t>S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23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Quick Sort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Developed by </a:t>
            </a:r>
            <a:r>
              <a:rPr lang="en-US" altLang="zh-TW" dirty="0" smtClean="0">
                <a:solidFill>
                  <a:srgbClr val="0000CC"/>
                </a:solidFill>
              </a:rPr>
              <a:t>C. A. R. Hoare</a:t>
            </a:r>
          </a:p>
          <a:p>
            <a:r>
              <a:rPr lang="en-US" altLang="zh-TW" dirty="0" smtClean="0"/>
              <a:t>Very good average behavior, actually </a:t>
            </a:r>
            <a:r>
              <a:rPr lang="en-US" altLang="zh-TW" dirty="0" smtClean="0">
                <a:solidFill>
                  <a:srgbClr val="FF0000"/>
                </a:solidFill>
              </a:rPr>
              <a:t>the best average behavior among the sorting methods</a:t>
            </a:r>
            <a:r>
              <a:rPr lang="en-US" altLang="zh-TW" dirty="0" smtClean="0"/>
              <a:t>: insertion sort, selection sort, heap sort, merge sort</a:t>
            </a:r>
          </a:p>
          <a:p>
            <a:r>
              <a:rPr lang="en-US" altLang="zh-TW" dirty="0" smtClean="0">
                <a:ea typeface="新細明體" pitchFamily="18" charset="-120"/>
              </a:rPr>
              <a:t>Is a randomized sorting algorithm based on the </a:t>
            </a:r>
            <a:r>
              <a:rPr lang="en-US" altLang="zh-TW" dirty="0" smtClean="0">
                <a:solidFill>
                  <a:srgbClr val="0000CC"/>
                </a:solidFill>
                <a:ea typeface="新細明體" pitchFamily="18" charset="-120"/>
              </a:rPr>
              <a:t>divide-and-conquer</a:t>
            </a:r>
            <a:r>
              <a:rPr lang="en-US" altLang="zh-TW" dirty="0" smtClean="0">
                <a:ea typeface="新細明體" pitchFamily="18" charset="-120"/>
              </a:rPr>
              <a:t> paradigm</a:t>
            </a:r>
          </a:p>
          <a:p>
            <a:pPr lvl="1"/>
            <a:r>
              <a:rPr lang="en-US" altLang="zh-TW" dirty="0" smtClean="0">
                <a:solidFill>
                  <a:srgbClr val="C00000"/>
                </a:solidFill>
                <a:ea typeface="新細明體" pitchFamily="18" charset="-120"/>
              </a:rPr>
              <a:t>Divide</a:t>
            </a:r>
            <a:r>
              <a:rPr lang="en-US" altLang="zh-TW" dirty="0" smtClean="0">
                <a:ea typeface="新細明體" pitchFamily="18" charset="-120"/>
              </a:rPr>
              <a:t>: pick a random element </a:t>
            </a:r>
            <a:r>
              <a:rPr lang="en-US" altLang="zh-TW" b="1" i="1" dirty="0" smtClean="0">
                <a:latin typeface="Times New Roman" pitchFamily="18" charset="0"/>
                <a:ea typeface="新細明體" pitchFamily="18" charset="-120"/>
              </a:rPr>
              <a:t>x</a:t>
            </a:r>
            <a:r>
              <a:rPr lang="en-US" altLang="zh-TW" dirty="0" smtClean="0">
                <a:ea typeface="新細明體" pitchFamily="18" charset="-120"/>
              </a:rPr>
              <a:t> (called </a:t>
            </a:r>
            <a:r>
              <a:rPr lang="en-US" altLang="zh-TW" dirty="0" smtClean="0">
                <a:solidFill>
                  <a:srgbClr val="0000CC"/>
                </a:solidFill>
                <a:ea typeface="新細明體" pitchFamily="18" charset="-120"/>
              </a:rPr>
              <a:t>pivot</a:t>
            </a:r>
            <a:r>
              <a:rPr lang="en-US" altLang="zh-TW" dirty="0" smtClean="0">
                <a:ea typeface="新細明體" pitchFamily="18" charset="-120"/>
              </a:rPr>
              <a:t>) and partition </a:t>
            </a:r>
            <a:r>
              <a:rPr lang="en-US" altLang="zh-TW" b="1" i="1" dirty="0" smtClean="0">
                <a:latin typeface="Times New Roman" pitchFamily="18" charset="0"/>
                <a:ea typeface="新細明體" pitchFamily="18" charset="-120"/>
              </a:rPr>
              <a:t>S</a:t>
            </a:r>
            <a:r>
              <a:rPr lang="en-US" altLang="zh-TW" dirty="0" smtClean="0">
                <a:ea typeface="新細明體" pitchFamily="18" charset="-120"/>
              </a:rPr>
              <a:t> into</a:t>
            </a:r>
          </a:p>
          <a:p>
            <a:pPr lvl="2"/>
            <a:r>
              <a:rPr lang="en-US" altLang="zh-TW" b="1" i="1" dirty="0" smtClean="0">
                <a:latin typeface="Times New Roman" pitchFamily="18" charset="0"/>
                <a:ea typeface="新細明體" pitchFamily="18" charset="-120"/>
              </a:rPr>
              <a:t>L </a:t>
            </a:r>
            <a:r>
              <a:rPr lang="en-US" altLang="zh-TW" dirty="0" smtClean="0">
                <a:ea typeface="新細明體" pitchFamily="18" charset="-120"/>
              </a:rPr>
              <a:t>elements less than </a:t>
            </a:r>
            <a:r>
              <a:rPr lang="en-US" altLang="zh-TW" b="1" i="1" dirty="0" smtClean="0">
                <a:latin typeface="Times New Roman" pitchFamily="18" charset="0"/>
                <a:ea typeface="新細明體" pitchFamily="18" charset="-120"/>
              </a:rPr>
              <a:t>x</a:t>
            </a:r>
          </a:p>
          <a:p>
            <a:pPr lvl="2"/>
            <a:r>
              <a:rPr lang="en-US" altLang="zh-TW" sz="2000" b="1" i="1" dirty="0" smtClean="0">
                <a:latin typeface="Times New Roman" pitchFamily="18" charset="0"/>
                <a:ea typeface="新細明體" pitchFamily="18" charset="-120"/>
              </a:rPr>
              <a:t>E </a:t>
            </a:r>
            <a:r>
              <a:rPr lang="en-US" altLang="zh-TW" sz="2000" dirty="0" smtClean="0">
                <a:ea typeface="新細明體" pitchFamily="18" charset="-120"/>
              </a:rPr>
              <a:t>elements equal </a:t>
            </a:r>
            <a:r>
              <a:rPr lang="en-US" altLang="zh-TW" sz="2000" b="1" i="1" dirty="0" smtClean="0">
                <a:latin typeface="Times New Roman" pitchFamily="18" charset="0"/>
                <a:ea typeface="新細明體" pitchFamily="18" charset="-120"/>
              </a:rPr>
              <a:t>x</a:t>
            </a:r>
          </a:p>
          <a:p>
            <a:pPr lvl="2"/>
            <a:r>
              <a:rPr lang="en-US" altLang="zh-TW" sz="2000" b="1" i="1" dirty="0" smtClean="0">
                <a:latin typeface="Times New Roman" pitchFamily="18" charset="0"/>
                <a:ea typeface="新細明體" pitchFamily="18" charset="-120"/>
              </a:rPr>
              <a:t>G </a:t>
            </a:r>
            <a:r>
              <a:rPr lang="en-US" altLang="zh-TW" sz="2000" dirty="0" smtClean="0">
                <a:ea typeface="新細明體" pitchFamily="18" charset="-120"/>
              </a:rPr>
              <a:t>elements greater than </a:t>
            </a:r>
            <a:r>
              <a:rPr lang="en-US" altLang="zh-TW" sz="2000" b="1" i="1" dirty="0" smtClean="0">
                <a:latin typeface="Times New Roman" pitchFamily="18" charset="0"/>
                <a:ea typeface="新細明體" pitchFamily="18" charset="-120"/>
              </a:rPr>
              <a:t>x</a:t>
            </a:r>
          </a:p>
          <a:p>
            <a:pPr lvl="1"/>
            <a:r>
              <a:rPr lang="en-US" altLang="zh-TW" sz="2400" dirty="0" smtClean="0">
                <a:solidFill>
                  <a:srgbClr val="C00000"/>
                </a:solidFill>
                <a:ea typeface="新細明體" pitchFamily="18" charset="-120"/>
              </a:rPr>
              <a:t>Recur</a:t>
            </a:r>
            <a:r>
              <a:rPr lang="en-US" altLang="zh-TW" sz="2400" dirty="0" smtClean="0">
                <a:ea typeface="新細明體" pitchFamily="18" charset="-120"/>
              </a:rPr>
              <a:t>: sort </a:t>
            </a:r>
            <a:r>
              <a:rPr lang="en-US" altLang="zh-TW" sz="2400" b="1" i="1" dirty="0" smtClean="0">
                <a:latin typeface="Times New Roman" pitchFamily="18" charset="0"/>
                <a:ea typeface="新細明體" pitchFamily="18" charset="-120"/>
              </a:rPr>
              <a:t>L </a:t>
            </a:r>
            <a:r>
              <a:rPr lang="en-US" altLang="zh-TW" sz="2400" dirty="0" smtClean="0">
                <a:ea typeface="新細明體" pitchFamily="18" charset="-120"/>
              </a:rPr>
              <a:t>and </a:t>
            </a:r>
            <a:r>
              <a:rPr lang="en-US" altLang="zh-TW" sz="2400" b="1" i="1" dirty="0" smtClean="0">
                <a:latin typeface="Times New Roman" pitchFamily="18" charset="0"/>
                <a:ea typeface="新細明體" pitchFamily="18" charset="-120"/>
              </a:rPr>
              <a:t>G</a:t>
            </a:r>
          </a:p>
          <a:p>
            <a:pPr lvl="1"/>
            <a:r>
              <a:rPr lang="en-US" altLang="zh-TW" sz="2400" dirty="0" smtClean="0">
                <a:solidFill>
                  <a:srgbClr val="C00000"/>
                </a:solidFill>
                <a:ea typeface="新細明體" pitchFamily="18" charset="-120"/>
              </a:rPr>
              <a:t>Conquer</a:t>
            </a:r>
            <a:r>
              <a:rPr lang="en-US" altLang="zh-TW" sz="2400" dirty="0" smtClean="0">
                <a:ea typeface="新細明體" pitchFamily="18" charset="-120"/>
              </a:rPr>
              <a:t>: join </a:t>
            </a:r>
            <a:r>
              <a:rPr lang="en-US" altLang="zh-TW" sz="2400" b="1" i="1" dirty="0" smtClean="0">
                <a:latin typeface="Times New Roman" pitchFamily="18" charset="0"/>
                <a:ea typeface="新細明體" pitchFamily="18" charset="-120"/>
              </a:rPr>
              <a:t>L</a:t>
            </a:r>
            <a:r>
              <a:rPr lang="en-US" altLang="zh-TW" sz="2400" dirty="0" smtClean="0">
                <a:ea typeface="新細明體" pitchFamily="18" charset="-120"/>
              </a:rPr>
              <a:t>, </a:t>
            </a:r>
            <a:r>
              <a:rPr lang="en-US" altLang="zh-TW" sz="2400" b="1" i="1" dirty="0" smtClean="0">
                <a:latin typeface="Times New Roman" pitchFamily="18" charset="0"/>
                <a:ea typeface="新細明體" pitchFamily="18" charset="-120"/>
              </a:rPr>
              <a:t>E</a:t>
            </a:r>
            <a:r>
              <a:rPr lang="en-US" altLang="zh-TW" sz="2400" b="1" i="1" dirty="0" smtClean="0">
                <a:ea typeface="新細明體" pitchFamily="18" charset="-120"/>
              </a:rPr>
              <a:t> </a:t>
            </a:r>
            <a:r>
              <a:rPr lang="en-US" altLang="zh-TW" sz="2400" dirty="0" smtClean="0">
                <a:ea typeface="新細明體" pitchFamily="18" charset="-120"/>
              </a:rPr>
              <a:t>and </a:t>
            </a:r>
            <a:r>
              <a:rPr lang="en-US" altLang="zh-TW" sz="2400" b="1" i="1" dirty="0" smtClean="0">
                <a:latin typeface="Times New Roman" pitchFamily="18" charset="0"/>
                <a:ea typeface="新細明體" pitchFamily="18" charset="-120"/>
              </a:rPr>
              <a:t>G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24</a:t>
            </a:fld>
            <a:endParaRPr lang="zh-TW" alt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4775538" y="4529798"/>
            <a:ext cx="4185578" cy="1630143"/>
            <a:chOff x="1176" y="2496"/>
            <a:chExt cx="3426" cy="1440"/>
          </a:xfrm>
        </p:grpSpPr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1528" y="2496"/>
              <a:ext cx="2688" cy="288"/>
            </a:xfrm>
            <a:prstGeom prst="roundRect">
              <a:avLst>
                <a:gd name="adj" fmla="val 16667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altLang="zh-TW" sz="1800">
                  <a:ea typeface="新細明體" pitchFamily="18" charset="-120"/>
                </a:rPr>
                <a:t>7  4  9  </a:t>
              </a:r>
              <a:r>
                <a:rPr lang="en-US" altLang="zh-TW" sz="1800" u="sng">
                  <a:solidFill>
                    <a:srgbClr val="000000"/>
                  </a:solidFill>
                  <a:ea typeface="新細明體" pitchFamily="18" charset="-120"/>
                </a:rPr>
                <a:t>6</a:t>
              </a:r>
              <a:r>
                <a:rPr lang="en-US" altLang="zh-TW" sz="1800">
                  <a:ea typeface="新細明體" pitchFamily="18" charset="-120"/>
                </a:rPr>
                <a:t>  2  </a:t>
              </a:r>
              <a:r>
                <a:rPr lang="en-US" altLang="zh-TW" sz="1800" b="1">
                  <a:solidFill>
                    <a:srgbClr val="000000"/>
                  </a:solidFill>
                  <a:ea typeface="新細明體" pitchFamily="18" charset="-120"/>
                  <a:sym typeface="Symbol" pitchFamily="18" charset="2"/>
                </a:rPr>
                <a:t></a:t>
              </a:r>
              <a:r>
                <a:rPr lang="en-US" altLang="zh-TW" sz="1800">
                  <a:ea typeface="新細明體" pitchFamily="18" charset="-120"/>
                </a:rPr>
                <a:t>  </a:t>
              </a:r>
              <a:r>
                <a:rPr lang="en-US" altLang="zh-TW" sz="1800">
                  <a:solidFill>
                    <a:schemeClr val="tx2"/>
                  </a:solidFill>
                  <a:ea typeface="新細明體" pitchFamily="18" charset="-120"/>
                </a:rPr>
                <a:t>2  4  </a:t>
              </a:r>
              <a:r>
                <a:rPr lang="en-US" altLang="zh-TW" sz="1800" u="sng">
                  <a:solidFill>
                    <a:srgbClr val="000000"/>
                  </a:solidFill>
                  <a:ea typeface="新細明體" pitchFamily="18" charset="-120"/>
                </a:rPr>
                <a:t>6</a:t>
              </a:r>
              <a:r>
                <a:rPr lang="en-US" altLang="zh-TW" sz="1800">
                  <a:solidFill>
                    <a:schemeClr val="tx2"/>
                  </a:solidFill>
                  <a:ea typeface="新細明體" pitchFamily="18" charset="-120"/>
                </a:rPr>
                <a:t>  7  9</a:t>
              </a: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1248" y="3072"/>
              <a:ext cx="1344" cy="288"/>
            </a:xfrm>
            <a:prstGeom prst="roundRect">
              <a:avLst>
                <a:gd name="adj" fmla="val 16667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altLang="zh-TW" sz="1800" u="sng">
                  <a:solidFill>
                    <a:srgbClr val="000000"/>
                  </a:solidFill>
                  <a:ea typeface="新細明體" pitchFamily="18" charset="-120"/>
                </a:rPr>
                <a:t>4</a:t>
              </a:r>
              <a:r>
                <a:rPr lang="en-US" altLang="zh-TW" sz="1800">
                  <a:ea typeface="新細明體" pitchFamily="18" charset="-120"/>
                </a:rPr>
                <a:t>  2  </a:t>
              </a:r>
              <a:r>
                <a:rPr lang="en-US" altLang="zh-TW" sz="1800" b="1">
                  <a:solidFill>
                    <a:srgbClr val="000000"/>
                  </a:solidFill>
                  <a:ea typeface="新細明體" pitchFamily="18" charset="-120"/>
                  <a:sym typeface="Symbol" pitchFamily="18" charset="2"/>
                </a:rPr>
                <a:t></a:t>
              </a:r>
              <a:r>
                <a:rPr lang="en-US" altLang="zh-TW" sz="1800">
                  <a:ea typeface="新細明體" pitchFamily="18" charset="-120"/>
                </a:rPr>
                <a:t>  </a:t>
              </a:r>
              <a:r>
                <a:rPr lang="en-US" altLang="zh-TW" sz="1800">
                  <a:solidFill>
                    <a:schemeClr val="tx2"/>
                  </a:solidFill>
                  <a:ea typeface="新細明體" pitchFamily="18" charset="-120"/>
                </a:rPr>
                <a:t>2  </a:t>
              </a:r>
              <a:r>
                <a:rPr lang="en-US" altLang="zh-TW" sz="1800" u="sng">
                  <a:solidFill>
                    <a:srgbClr val="000000"/>
                  </a:solidFill>
                  <a:ea typeface="新細明體" pitchFamily="18" charset="-120"/>
                </a:rPr>
                <a:t>4</a:t>
              </a:r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>
              <a:off x="3168" y="3072"/>
              <a:ext cx="1344" cy="288"/>
            </a:xfrm>
            <a:prstGeom prst="roundRect">
              <a:avLst>
                <a:gd name="adj" fmla="val 16667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altLang="zh-TW" sz="1800" u="sng">
                  <a:solidFill>
                    <a:srgbClr val="000000"/>
                  </a:solidFill>
                  <a:ea typeface="新細明體" pitchFamily="18" charset="-120"/>
                </a:rPr>
                <a:t>7</a:t>
              </a:r>
              <a:r>
                <a:rPr lang="en-US" altLang="zh-TW" sz="1800">
                  <a:ea typeface="新細明體" pitchFamily="18" charset="-120"/>
                </a:rPr>
                <a:t>  9  </a:t>
              </a:r>
              <a:r>
                <a:rPr lang="en-US" altLang="zh-TW" sz="1800" b="1">
                  <a:solidFill>
                    <a:srgbClr val="000000"/>
                  </a:solidFill>
                  <a:ea typeface="新細明體" pitchFamily="18" charset="-120"/>
                  <a:sym typeface="Symbol" pitchFamily="18" charset="2"/>
                </a:rPr>
                <a:t></a:t>
              </a:r>
              <a:r>
                <a:rPr lang="en-US" altLang="zh-TW" sz="1800">
                  <a:ea typeface="新細明體" pitchFamily="18" charset="-120"/>
                </a:rPr>
                <a:t>  </a:t>
              </a:r>
              <a:r>
                <a:rPr lang="en-US" altLang="zh-TW" sz="1800" u="sng">
                  <a:solidFill>
                    <a:srgbClr val="000000"/>
                  </a:solidFill>
                  <a:ea typeface="新細明體" pitchFamily="18" charset="-120"/>
                </a:rPr>
                <a:t>7</a:t>
              </a:r>
              <a:r>
                <a:rPr lang="en-US" altLang="zh-TW" sz="1800">
                  <a:solidFill>
                    <a:schemeClr val="tx2"/>
                  </a:solidFill>
                  <a:ea typeface="新細明體" pitchFamily="18" charset="-120"/>
                </a:rPr>
                <a:t>  9</a:t>
              </a: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1176" y="3648"/>
              <a:ext cx="648" cy="288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altLang="zh-TW" sz="1800">
                  <a:ea typeface="新細明體" pitchFamily="18" charset="-120"/>
                </a:rPr>
                <a:t>2 </a:t>
              </a:r>
              <a:r>
                <a:rPr lang="en-US" altLang="zh-TW" sz="1800" b="1">
                  <a:solidFill>
                    <a:srgbClr val="000000"/>
                  </a:solidFill>
                  <a:ea typeface="新細明體" pitchFamily="18" charset="-120"/>
                  <a:sym typeface="Symbol" pitchFamily="18" charset="2"/>
                </a:rPr>
                <a:t></a:t>
              </a:r>
              <a:r>
                <a:rPr lang="en-US" altLang="zh-TW" sz="1800">
                  <a:ea typeface="新細明體" pitchFamily="18" charset="-120"/>
                </a:rPr>
                <a:t> </a:t>
              </a:r>
              <a:r>
                <a:rPr lang="en-US" altLang="zh-TW" sz="1800">
                  <a:solidFill>
                    <a:schemeClr val="tx2"/>
                  </a:solidFill>
                  <a:ea typeface="新細明體" pitchFamily="18" charset="-120"/>
                </a:rPr>
                <a:t>2</a:t>
              </a:r>
            </a:p>
          </p:txBody>
        </p:sp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>
              <a:off x="2064" y="3648"/>
              <a:ext cx="624" cy="288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 sz="1800" dirty="0">
                <a:solidFill>
                  <a:srgbClr val="0000CC"/>
                </a:solidFill>
                <a:ea typeface="新細明體" pitchFamily="18" charset="-120"/>
              </a:endParaRPr>
            </a:p>
          </p:txBody>
        </p:sp>
        <p:sp>
          <p:nvSpPr>
            <p:cNvPr id="11" name="AutoShape 9"/>
            <p:cNvSpPr>
              <a:spLocks noChangeArrowheads="1"/>
            </p:cNvSpPr>
            <p:nvPr/>
          </p:nvSpPr>
          <p:spPr bwMode="auto">
            <a:xfrm>
              <a:off x="3090" y="3648"/>
              <a:ext cx="636" cy="288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 sz="1800">
                <a:solidFill>
                  <a:schemeClr val="tx2"/>
                </a:solidFill>
                <a:ea typeface="新細明體" pitchFamily="18" charset="-120"/>
              </a:endParaRPr>
            </a:p>
          </p:txBody>
        </p:sp>
        <p:sp>
          <p:nvSpPr>
            <p:cNvPr id="12" name="AutoShape 10"/>
            <p:cNvSpPr>
              <a:spLocks noChangeArrowheads="1"/>
            </p:cNvSpPr>
            <p:nvPr/>
          </p:nvSpPr>
          <p:spPr bwMode="auto">
            <a:xfrm>
              <a:off x="3984" y="3648"/>
              <a:ext cx="618" cy="288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altLang="zh-TW" sz="1800">
                  <a:ea typeface="新細明體" pitchFamily="18" charset="-120"/>
                </a:rPr>
                <a:t>9 </a:t>
              </a:r>
              <a:r>
                <a:rPr lang="en-US" altLang="zh-TW" sz="1800" b="1">
                  <a:solidFill>
                    <a:srgbClr val="000000"/>
                  </a:solidFill>
                  <a:ea typeface="新細明體" pitchFamily="18" charset="-120"/>
                  <a:sym typeface="Symbol" pitchFamily="18" charset="2"/>
                </a:rPr>
                <a:t></a:t>
              </a:r>
              <a:r>
                <a:rPr lang="en-US" altLang="zh-TW" sz="1800">
                  <a:ea typeface="新細明體" pitchFamily="18" charset="-120"/>
                </a:rPr>
                <a:t> </a:t>
              </a:r>
              <a:r>
                <a:rPr lang="en-US" altLang="zh-TW" sz="1800">
                  <a:solidFill>
                    <a:schemeClr val="tx2"/>
                  </a:solidFill>
                  <a:ea typeface="新細明體" pitchFamily="18" charset="-120"/>
                </a:rPr>
                <a:t>9</a:t>
              </a:r>
            </a:p>
          </p:txBody>
        </p:sp>
        <p:cxnSp>
          <p:nvCxnSpPr>
            <p:cNvPr id="13" name="AutoShape 11"/>
            <p:cNvCxnSpPr>
              <a:cxnSpLocks noChangeShapeType="1"/>
              <a:stCxn id="7" idx="0"/>
              <a:endCxn id="6" idx="2"/>
            </p:cNvCxnSpPr>
            <p:nvPr/>
          </p:nvCxnSpPr>
          <p:spPr bwMode="auto">
            <a:xfrm flipV="1">
              <a:off x="1920" y="2790"/>
              <a:ext cx="952" cy="27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4" name="AutoShape 12"/>
            <p:cNvCxnSpPr>
              <a:cxnSpLocks noChangeShapeType="1"/>
              <a:stCxn id="8" idx="0"/>
              <a:endCxn id="6" idx="2"/>
            </p:cNvCxnSpPr>
            <p:nvPr/>
          </p:nvCxnSpPr>
          <p:spPr bwMode="auto">
            <a:xfrm flipH="1" flipV="1">
              <a:off x="2872" y="2790"/>
              <a:ext cx="968" cy="27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5" name="AutoShape 13"/>
            <p:cNvCxnSpPr>
              <a:cxnSpLocks noChangeShapeType="1"/>
              <a:stCxn id="9" idx="0"/>
              <a:endCxn id="7" idx="2"/>
            </p:cNvCxnSpPr>
            <p:nvPr/>
          </p:nvCxnSpPr>
          <p:spPr bwMode="auto">
            <a:xfrm flipV="1">
              <a:off x="1500" y="3366"/>
              <a:ext cx="420" cy="27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" name="AutoShape 14"/>
            <p:cNvCxnSpPr>
              <a:cxnSpLocks noChangeShapeType="1"/>
              <a:stCxn id="11" idx="0"/>
              <a:endCxn id="8" idx="2"/>
            </p:cNvCxnSpPr>
            <p:nvPr/>
          </p:nvCxnSpPr>
          <p:spPr bwMode="auto">
            <a:xfrm flipV="1">
              <a:off x="3408" y="3366"/>
              <a:ext cx="432" cy="27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" name="AutoShape 15"/>
            <p:cNvCxnSpPr>
              <a:cxnSpLocks noChangeShapeType="1"/>
              <a:stCxn id="7" idx="2"/>
              <a:endCxn id="10" idx="0"/>
            </p:cNvCxnSpPr>
            <p:nvPr/>
          </p:nvCxnSpPr>
          <p:spPr bwMode="auto">
            <a:xfrm>
              <a:off x="1920" y="3366"/>
              <a:ext cx="456" cy="27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8" name="AutoShape 16"/>
            <p:cNvCxnSpPr>
              <a:cxnSpLocks noChangeShapeType="1"/>
              <a:stCxn id="8" idx="2"/>
              <a:endCxn id="12" idx="0"/>
            </p:cNvCxnSpPr>
            <p:nvPr/>
          </p:nvCxnSpPr>
          <p:spPr bwMode="auto">
            <a:xfrm>
              <a:off x="3840" y="3366"/>
              <a:ext cx="453" cy="27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矩形 261"/>
          <p:cNvSpPr/>
          <p:nvPr/>
        </p:nvSpPr>
        <p:spPr>
          <a:xfrm>
            <a:off x="5335895" y="744296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63" name="矩形 262"/>
          <p:cNvSpPr/>
          <p:nvPr/>
        </p:nvSpPr>
        <p:spPr>
          <a:xfrm>
            <a:off x="5766844" y="744296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64" name="矩形 263"/>
          <p:cNvSpPr/>
          <p:nvPr/>
        </p:nvSpPr>
        <p:spPr>
          <a:xfrm>
            <a:off x="6197793" y="744296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65" name="矩形 264"/>
          <p:cNvSpPr/>
          <p:nvPr/>
        </p:nvSpPr>
        <p:spPr>
          <a:xfrm>
            <a:off x="6628743" y="744296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66" name="矩形 265"/>
          <p:cNvSpPr/>
          <p:nvPr/>
        </p:nvSpPr>
        <p:spPr>
          <a:xfrm>
            <a:off x="7059692" y="744296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67" name="橢圓 266"/>
          <p:cNvSpPr/>
          <p:nvPr/>
        </p:nvSpPr>
        <p:spPr>
          <a:xfrm>
            <a:off x="5398270" y="801000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6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68" name="橢圓 267"/>
          <p:cNvSpPr/>
          <p:nvPr/>
        </p:nvSpPr>
        <p:spPr>
          <a:xfrm>
            <a:off x="5829219" y="801000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69" name="橢圓 268"/>
          <p:cNvSpPr/>
          <p:nvPr/>
        </p:nvSpPr>
        <p:spPr>
          <a:xfrm>
            <a:off x="6260168" y="801000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7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70" name="橢圓 269"/>
          <p:cNvSpPr/>
          <p:nvPr/>
        </p:nvSpPr>
        <p:spPr>
          <a:xfrm>
            <a:off x="6691117" y="801000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71" name="橢圓 270"/>
          <p:cNvSpPr/>
          <p:nvPr/>
        </p:nvSpPr>
        <p:spPr>
          <a:xfrm>
            <a:off x="7126496" y="801000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8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72" name="矩形 271"/>
          <p:cNvSpPr/>
          <p:nvPr/>
        </p:nvSpPr>
        <p:spPr>
          <a:xfrm>
            <a:off x="7495247" y="744296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73" name="矩形 272"/>
          <p:cNvSpPr/>
          <p:nvPr/>
        </p:nvSpPr>
        <p:spPr>
          <a:xfrm>
            <a:off x="7926196" y="744296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74" name="矩形 273"/>
          <p:cNvSpPr/>
          <p:nvPr/>
        </p:nvSpPr>
        <p:spPr>
          <a:xfrm>
            <a:off x="8357145" y="744296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75" name="橢圓 274"/>
          <p:cNvSpPr/>
          <p:nvPr/>
        </p:nvSpPr>
        <p:spPr>
          <a:xfrm>
            <a:off x="7557622" y="801000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76" name="橢圓 275"/>
          <p:cNvSpPr/>
          <p:nvPr/>
        </p:nvSpPr>
        <p:spPr>
          <a:xfrm>
            <a:off x="7988571" y="801000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77" name="橢圓 276"/>
          <p:cNvSpPr/>
          <p:nvPr/>
        </p:nvSpPr>
        <p:spPr>
          <a:xfrm>
            <a:off x="8419520" y="801000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Quick Sort Concept</a:t>
            </a:r>
            <a:endParaRPr lang="zh-TW" altLang="en-US" dirty="0"/>
          </a:p>
        </p:txBody>
      </p:sp>
      <p:pic>
        <p:nvPicPr>
          <p:cNvPr id="1030" name="Picture 6" descr="http://st.depositphotos.com/2131499/4576/v/170/depositphotos_45764847-red-triangular-flag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157252" y="532092"/>
            <a:ext cx="396793" cy="338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1" name="矩形 180"/>
          <p:cNvSpPr/>
          <p:nvPr/>
        </p:nvSpPr>
        <p:spPr>
          <a:xfrm>
            <a:off x="5340781" y="1316120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82" name="矩形 181"/>
          <p:cNvSpPr/>
          <p:nvPr/>
        </p:nvSpPr>
        <p:spPr>
          <a:xfrm>
            <a:off x="5771730" y="1316120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83" name="矩形 182"/>
          <p:cNvSpPr/>
          <p:nvPr/>
        </p:nvSpPr>
        <p:spPr>
          <a:xfrm>
            <a:off x="6202679" y="1316120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84" name="矩形 183"/>
          <p:cNvSpPr/>
          <p:nvPr/>
        </p:nvSpPr>
        <p:spPr>
          <a:xfrm>
            <a:off x="6633629" y="1316120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85" name="矩形 184"/>
          <p:cNvSpPr/>
          <p:nvPr/>
        </p:nvSpPr>
        <p:spPr>
          <a:xfrm>
            <a:off x="7064578" y="1316120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86" name="橢圓 185"/>
          <p:cNvSpPr/>
          <p:nvPr/>
        </p:nvSpPr>
        <p:spPr>
          <a:xfrm>
            <a:off x="5403156" y="1372824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87" name="橢圓 186"/>
          <p:cNvSpPr/>
          <p:nvPr/>
        </p:nvSpPr>
        <p:spPr>
          <a:xfrm>
            <a:off x="5834105" y="1372824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88" name="橢圓 187"/>
          <p:cNvSpPr/>
          <p:nvPr/>
        </p:nvSpPr>
        <p:spPr>
          <a:xfrm>
            <a:off x="6265054" y="1372824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89" name="橢圓 188"/>
          <p:cNvSpPr/>
          <p:nvPr/>
        </p:nvSpPr>
        <p:spPr>
          <a:xfrm>
            <a:off x="6696003" y="1372824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90" name="橢圓 189"/>
          <p:cNvSpPr/>
          <p:nvPr/>
        </p:nvSpPr>
        <p:spPr>
          <a:xfrm>
            <a:off x="7131382" y="1372824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91" name="矩形 190"/>
          <p:cNvSpPr/>
          <p:nvPr/>
        </p:nvSpPr>
        <p:spPr>
          <a:xfrm>
            <a:off x="7500133" y="1316120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92" name="矩形 191"/>
          <p:cNvSpPr/>
          <p:nvPr/>
        </p:nvSpPr>
        <p:spPr>
          <a:xfrm>
            <a:off x="7931082" y="1316120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93" name="矩形 192"/>
          <p:cNvSpPr/>
          <p:nvPr/>
        </p:nvSpPr>
        <p:spPr>
          <a:xfrm>
            <a:off x="8362031" y="1316120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94" name="橢圓 193"/>
          <p:cNvSpPr/>
          <p:nvPr/>
        </p:nvSpPr>
        <p:spPr>
          <a:xfrm>
            <a:off x="7562508" y="1372824"/>
            <a:ext cx="317541" cy="317541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6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95" name="橢圓 194"/>
          <p:cNvSpPr/>
          <p:nvPr/>
        </p:nvSpPr>
        <p:spPr>
          <a:xfrm>
            <a:off x="7993457" y="1372824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8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96" name="橢圓 195"/>
          <p:cNvSpPr/>
          <p:nvPr/>
        </p:nvSpPr>
        <p:spPr>
          <a:xfrm>
            <a:off x="8424406" y="1372824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7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字方塊 10"/>
              <p:cNvSpPr txBox="1"/>
              <p:nvPr/>
            </p:nvSpPr>
            <p:spPr>
              <a:xfrm>
                <a:off x="5717545" y="1860099"/>
                <a:ext cx="13474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TW" dirty="0" err="1" smtClean="0"/>
                  <a:t>sublist</a:t>
                </a:r>
                <a:r>
                  <a:rPr lang="en-US" altLang="zh-TW" dirty="0" smtClean="0"/>
                  <a:t> (</a:t>
                </a:r>
                <a14:m>
                  <m:oMath xmlns:m="http://schemas.openxmlformats.org/officeDocument/2006/math">
                    <m:r>
                      <a:rPr lang="en-US" altLang="zh-TW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US" altLang="zh-TW" dirty="0" smtClean="0"/>
                  <a:t>)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11" name="文字方塊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7545" y="1860099"/>
                <a:ext cx="1347485" cy="369332"/>
              </a:xfrm>
              <a:prstGeom prst="rect">
                <a:avLst/>
              </a:prstGeom>
              <a:blipFill rotWithShape="0">
                <a:blip r:embed="rId3" cstate="print"/>
                <a:stretch>
                  <a:fillRect l="-4072" t="-8197" r="-3167" b="-245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文字方塊 69"/>
          <p:cNvSpPr txBox="1"/>
          <p:nvPr/>
        </p:nvSpPr>
        <p:spPr>
          <a:xfrm>
            <a:off x="5402253" y="339269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1" name="文字方塊 70"/>
          <p:cNvSpPr txBox="1"/>
          <p:nvPr/>
        </p:nvSpPr>
        <p:spPr>
          <a:xfrm>
            <a:off x="5832613" y="339269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2" name="文字方塊 71"/>
          <p:cNvSpPr txBox="1"/>
          <p:nvPr/>
        </p:nvSpPr>
        <p:spPr>
          <a:xfrm>
            <a:off x="6262973" y="339269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3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3" name="文字方塊 72"/>
          <p:cNvSpPr txBox="1"/>
          <p:nvPr/>
        </p:nvSpPr>
        <p:spPr>
          <a:xfrm>
            <a:off x="6693333" y="339269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4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4" name="文字方塊 73"/>
          <p:cNvSpPr txBox="1"/>
          <p:nvPr/>
        </p:nvSpPr>
        <p:spPr>
          <a:xfrm>
            <a:off x="7123693" y="339269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5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5" name="文字方塊 74"/>
          <p:cNvSpPr txBox="1"/>
          <p:nvPr/>
        </p:nvSpPr>
        <p:spPr>
          <a:xfrm>
            <a:off x="7554053" y="339269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6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6" name="文字方塊 75"/>
          <p:cNvSpPr txBox="1"/>
          <p:nvPr/>
        </p:nvSpPr>
        <p:spPr>
          <a:xfrm>
            <a:off x="7984413" y="339269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7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7" name="文字方塊 76"/>
          <p:cNvSpPr txBox="1"/>
          <p:nvPr/>
        </p:nvSpPr>
        <p:spPr>
          <a:xfrm>
            <a:off x="8414773" y="339269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8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5338570" y="247882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79" name="矩形 78"/>
          <p:cNvSpPr/>
          <p:nvPr/>
        </p:nvSpPr>
        <p:spPr>
          <a:xfrm>
            <a:off x="5769519" y="247882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80" name="矩形 79"/>
          <p:cNvSpPr/>
          <p:nvPr/>
        </p:nvSpPr>
        <p:spPr>
          <a:xfrm>
            <a:off x="6200468" y="247882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81" name="矩形 80"/>
          <p:cNvSpPr/>
          <p:nvPr/>
        </p:nvSpPr>
        <p:spPr>
          <a:xfrm>
            <a:off x="6631418" y="247882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82" name="矩形 81"/>
          <p:cNvSpPr/>
          <p:nvPr/>
        </p:nvSpPr>
        <p:spPr>
          <a:xfrm>
            <a:off x="7062367" y="247882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83" name="橢圓 82"/>
          <p:cNvSpPr/>
          <p:nvPr/>
        </p:nvSpPr>
        <p:spPr>
          <a:xfrm>
            <a:off x="5400945" y="2535532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84" name="橢圓 83"/>
          <p:cNvSpPr/>
          <p:nvPr/>
        </p:nvSpPr>
        <p:spPr>
          <a:xfrm>
            <a:off x="5831894" y="2535532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85" name="橢圓 84"/>
          <p:cNvSpPr/>
          <p:nvPr/>
        </p:nvSpPr>
        <p:spPr>
          <a:xfrm>
            <a:off x="6262843" y="2535532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86" name="橢圓 85"/>
          <p:cNvSpPr/>
          <p:nvPr/>
        </p:nvSpPr>
        <p:spPr>
          <a:xfrm>
            <a:off x="6693792" y="2535532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87" name="橢圓 86"/>
          <p:cNvSpPr/>
          <p:nvPr/>
        </p:nvSpPr>
        <p:spPr>
          <a:xfrm>
            <a:off x="7129171" y="2535532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88" name="矩形 87"/>
          <p:cNvSpPr/>
          <p:nvPr/>
        </p:nvSpPr>
        <p:spPr>
          <a:xfrm>
            <a:off x="7497922" y="247882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89" name="矩形 88"/>
          <p:cNvSpPr/>
          <p:nvPr/>
        </p:nvSpPr>
        <p:spPr>
          <a:xfrm>
            <a:off x="7928871" y="247882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90" name="矩形 89"/>
          <p:cNvSpPr/>
          <p:nvPr/>
        </p:nvSpPr>
        <p:spPr>
          <a:xfrm>
            <a:off x="8359820" y="247882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91" name="橢圓 90"/>
          <p:cNvSpPr/>
          <p:nvPr/>
        </p:nvSpPr>
        <p:spPr>
          <a:xfrm>
            <a:off x="7560297" y="2535532"/>
            <a:ext cx="317541" cy="317541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6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92" name="橢圓 91"/>
          <p:cNvSpPr/>
          <p:nvPr/>
        </p:nvSpPr>
        <p:spPr>
          <a:xfrm>
            <a:off x="7991246" y="2535532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8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93" name="橢圓 92"/>
          <p:cNvSpPr/>
          <p:nvPr/>
        </p:nvSpPr>
        <p:spPr>
          <a:xfrm>
            <a:off x="8422195" y="2535532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7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pic>
        <p:nvPicPr>
          <p:cNvPr id="94" name="Picture 6" descr="http://st.depositphotos.com/2131499/4576/v/170/depositphotos_45764847-red-triangular-flag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157252" y="2322193"/>
            <a:ext cx="396793" cy="338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5" name="Picture 6" descr="http://st.depositphotos.com/2131499/4576/v/170/depositphotos_45764847-red-triangular-flag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60523" y="2322193"/>
            <a:ext cx="396793" cy="338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6" name="矩形 95"/>
          <p:cNvSpPr/>
          <p:nvPr/>
        </p:nvSpPr>
        <p:spPr>
          <a:xfrm>
            <a:off x="5338570" y="3057731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97" name="矩形 96"/>
          <p:cNvSpPr/>
          <p:nvPr/>
        </p:nvSpPr>
        <p:spPr>
          <a:xfrm>
            <a:off x="5769519" y="3057731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98" name="矩形 97"/>
          <p:cNvSpPr/>
          <p:nvPr/>
        </p:nvSpPr>
        <p:spPr>
          <a:xfrm>
            <a:off x="6200468" y="3057731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99" name="矩形 98"/>
          <p:cNvSpPr/>
          <p:nvPr/>
        </p:nvSpPr>
        <p:spPr>
          <a:xfrm>
            <a:off x="6631418" y="3057731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03" name="矩形 102"/>
          <p:cNvSpPr/>
          <p:nvPr/>
        </p:nvSpPr>
        <p:spPr>
          <a:xfrm>
            <a:off x="7062367" y="3057731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04" name="橢圓 103"/>
          <p:cNvSpPr/>
          <p:nvPr/>
        </p:nvSpPr>
        <p:spPr>
          <a:xfrm>
            <a:off x="5400945" y="3114435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05" name="橢圓 104"/>
          <p:cNvSpPr/>
          <p:nvPr/>
        </p:nvSpPr>
        <p:spPr>
          <a:xfrm>
            <a:off x="5831894" y="3114435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06" name="橢圓 105"/>
          <p:cNvSpPr/>
          <p:nvPr/>
        </p:nvSpPr>
        <p:spPr>
          <a:xfrm>
            <a:off x="6262843" y="3114435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07" name="橢圓 106"/>
          <p:cNvSpPr/>
          <p:nvPr/>
        </p:nvSpPr>
        <p:spPr>
          <a:xfrm>
            <a:off x="6693792" y="3114435"/>
            <a:ext cx="317541" cy="317541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08" name="橢圓 107"/>
          <p:cNvSpPr/>
          <p:nvPr/>
        </p:nvSpPr>
        <p:spPr>
          <a:xfrm>
            <a:off x="7129171" y="3114435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09" name="矩形 108"/>
          <p:cNvSpPr/>
          <p:nvPr/>
        </p:nvSpPr>
        <p:spPr>
          <a:xfrm>
            <a:off x="7497922" y="3057731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10" name="矩形 109"/>
          <p:cNvSpPr/>
          <p:nvPr/>
        </p:nvSpPr>
        <p:spPr>
          <a:xfrm>
            <a:off x="7928871" y="3057731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11" name="矩形 110"/>
          <p:cNvSpPr/>
          <p:nvPr/>
        </p:nvSpPr>
        <p:spPr>
          <a:xfrm>
            <a:off x="8359820" y="3057731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12" name="橢圓 111"/>
          <p:cNvSpPr/>
          <p:nvPr/>
        </p:nvSpPr>
        <p:spPr>
          <a:xfrm>
            <a:off x="7560297" y="3114435"/>
            <a:ext cx="317541" cy="317541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6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13" name="橢圓 112"/>
          <p:cNvSpPr/>
          <p:nvPr/>
        </p:nvSpPr>
        <p:spPr>
          <a:xfrm>
            <a:off x="7991246" y="3114435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7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14" name="橢圓 113"/>
          <p:cNvSpPr/>
          <p:nvPr/>
        </p:nvSpPr>
        <p:spPr>
          <a:xfrm>
            <a:off x="8422195" y="3114435"/>
            <a:ext cx="317541" cy="317541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8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20" name="矩形 119"/>
          <p:cNvSpPr/>
          <p:nvPr/>
        </p:nvSpPr>
        <p:spPr>
          <a:xfrm>
            <a:off x="5338017" y="549334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21" name="矩形 120"/>
          <p:cNvSpPr/>
          <p:nvPr/>
        </p:nvSpPr>
        <p:spPr>
          <a:xfrm>
            <a:off x="5768966" y="549334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22" name="矩形 121"/>
          <p:cNvSpPr/>
          <p:nvPr/>
        </p:nvSpPr>
        <p:spPr>
          <a:xfrm>
            <a:off x="6199915" y="549334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23" name="矩形 122"/>
          <p:cNvSpPr/>
          <p:nvPr/>
        </p:nvSpPr>
        <p:spPr>
          <a:xfrm>
            <a:off x="6630865" y="549334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24" name="矩形 123"/>
          <p:cNvSpPr/>
          <p:nvPr/>
        </p:nvSpPr>
        <p:spPr>
          <a:xfrm>
            <a:off x="7061814" y="549334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25" name="橢圓 124"/>
          <p:cNvSpPr/>
          <p:nvPr/>
        </p:nvSpPr>
        <p:spPr>
          <a:xfrm>
            <a:off x="5400392" y="5550052"/>
            <a:ext cx="317541" cy="317541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26" name="橢圓 125"/>
          <p:cNvSpPr/>
          <p:nvPr/>
        </p:nvSpPr>
        <p:spPr>
          <a:xfrm>
            <a:off x="5831341" y="5550052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27" name="橢圓 126"/>
          <p:cNvSpPr/>
          <p:nvPr/>
        </p:nvSpPr>
        <p:spPr>
          <a:xfrm>
            <a:off x="6262290" y="5550052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28" name="橢圓 127"/>
          <p:cNvSpPr/>
          <p:nvPr/>
        </p:nvSpPr>
        <p:spPr>
          <a:xfrm>
            <a:off x="6693239" y="5550052"/>
            <a:ext cx="317541" cy="317541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29" name="橢圓 128"/>
          <p:cNvSpPr/>
          <p:nvPr/>
        </p:nvSpPr>
        <p:spPr>
          <a:xfrm>
            <a:off x="7128618" y="5550052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30" name="矩形 129"/>
          <p:cNvSpPr/>
          <p:nvPr/>
        </p:nvSpPr>
        <p:spPr>
          <a:xfrm>
            <a:off x="7497369" y="549334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31" name="矩形 130"/>
          <p:cNvSpPr/>
          <p:nvPr/>
        </p:nvSpPr>
        <p:spPr>
          <a:xfrm>
            <a:off x="7928318" y="549334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32" name="矩形 131"/>
          <p:cNvSpPr/>
          <p:nvPr/>
        </p:nvSpPr>
        <p:spPr>
          <a:xfrm>
            <a:off x="8359267" y="549334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33" name="橢圓 132"/>
          <p:cNvSpPr/>
          <p:nvPr/>
        </p:nvSpPr>
        <p:spPr>
          <a:xfrm>
            <a:off x="7559744" y="5550052"/>
            <a:ext cx="317541" cy="317541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6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34" name="橢圓 133"/>
          <p:cNvSpPr/>
          <p:nvPr/>
        </p:nvSpPr>
        <p:spPr>
          <a:xfrm>
            <a:off x="7990693" y="5550052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7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35" name="橢圓 134"/>
          <p:cNvSpPr/>
          <p:nvPr/>
        </p:nvSpPr>
        <p:spPr>
          <a:xfrm>
            <a:off x="8421642" y="5550052"/>
            <a:ext cx="317541" cy="317541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8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pic>
        <p:nvPicPr>
          <p:cNvPr id="136" name="Picture 6" descr="http://st.depositphotos.com/2131499/4576/v/170/depositphotos_45764847-red-triangular-flag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73333" y="5321989"/>
            <a:ext cx="396793" cy="338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7" name="矩形 136"/>
          <p:cNvSpPr/>
          <p:nvPr/>
        </p:nvSpPr>
        <p:spPr>
          <a:xfrm>
            <a:off x="5338017" y="6084675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38" name="矩形 137"/>
          <p:cNvSpPr/>
          <p:nvPr/>
        </p:nvSpPr>
        <p:spPr>
          <a:xfrm>
            <a:off x="5768966" y="6084675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39" name="矩形 138"/>
          <p:cNvSpPr/>
          <p:nvPr/>
        </p:nvSpPr>
        <p:spPr>
          <a:xfrm>
            <a:off x="6199915" y="6084675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40" name="矩形 139"/>
          <p:cNvSpPr/>
          <p:nvPr/>
        </p:nvSpPr>
        <p:spPr>
          <a:xfrm>
            <a:off x="6630865" y="6084675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42" name="矩形 141"/>
          <p:cNvSpPr/>
          <p:nvPr/>
        </p:nvSpPr>
        <p:spPr>
          <a:xfrm>
            <a:off x="7061814" y="6084675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44" name="橢圓 143"/>
          <p:cNvSpPr/>
          <p:nvPr/>
        </p:nvSpPr>
        <p:spPr>
          <a:xfrm>
            <a:off x="5400392" y="6141379"/>
            <a:ext cx="317541" cy="317541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45" name="橢圓 144"/>
          <p:cNvSpPr/>
          <p:nvPr/>
        </p:nvSpPr>
        <p:spPr>
          <a:xfrm>
            <a:off x="5831341" y="6141379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46" name="橢圓 145"/>
          <p:cNvSpPr/>
          <p:nvPr/>
        </p:nvSpPr>
        <p:spPr>
          <a:xfrm>
            <a:off x="6262290" y="6141379"/>
            <a:ext cx="317541" cy="317541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47" name="橢圓 146"/>
          <p:cNvSpPr/>
          <p:nvPr/>
        </p:nvSpPr>
        <p:spPr>
          <a:xfrm>
            <a:off x="6693239" y="6141379"/>
            <a:ext cx="317541" cy="317541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48" name="橢圓 147"/>
          <p:cNvSpPr/>
          <p:nvPr/>
        </p:nvSpPr>
        <p:spPr>
          <a:xfrm>
            <a:off x="7128618" y="6141379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49" name="矩形 148"/>
          <p:cNvSpPr/>
          <p:nvPr/>
        </p:nvSpPr>
        <p:spPr>
          <a:xfrm>
            <a:off x="7497369" y="6084675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50" name="矩形 149"/>
          <p:cNvSpPr/>
          <p:nvPr/>
        </p:nvSpPr>
        <p:spPr>
          <a:xfrm>
            <a:off x="7928318" y="6084675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51" name="矩形 150"/>
          <p:cNvSpPr/>
          <p:nvPr/>
        </p:nvSpPr>
        <p:spPr>
          <a:xfrm>
            <a:off x="8359267" y="6084675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52" name="橢圓 151"/>
          <p:cNvSpPr/>
          <p:nvPr/>
        </p:nvSpPr>
        <p:spPr>
          <a:xfrm>
            <a:off x="7559744" y="6141379"/>
            <a:ext cx="317541" cy="317541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6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53" name="橢圓 152"/>
          <p:cNvSpPr/>
          <p:nvPr/>
        </p:nvSpPr>
        <p:spPr>
          <a:xfrm>
            <a:off x="7990693" y="6141379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7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54" name="橢圓 153"/>
          <p:cNvSpPr/>
          <p:nvPr/>
        </p:nvSpPr>
        <p:spPr>
          <a:xfrm>
            <a:off x="8421642" y="6141379"/>
            <a:ext cx="317541" cy="317541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8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57" name="文字方塊 156"/>
          <p:cNvSpPr txBox="1"/>
          <p:nvPr/>
        </p:nvSpPr>
        <p:spPr>
          <a:xfrm>
            <a:off x="7978104" y="1846002"/>
            <a:ext cx="788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 err="1" smtClean="0"/>
              <a:t>sublist</a:t>
            </a:r>
            <a:endParaRPr lang="zh-TW" altLang="en-US" dirty="0"/>
          </a:p>
        </p:txBody>
      </p:sp>
      <p:sp>
        <p:nvSpPr>
          <p:cNvPr id="200" name="矩形 199"/>
          <p:cNvSpPr/>
          <p:nvPr/>
        </p:nvSpPr>
        <p:spPr>
          <a:xfrm>
            <a:off x="5338570" y="396289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01" name="矩形 200"/>
          <p:cNvSpPr/>
          <p:nvPr/>
        </p:nvSpPr>
        <p:spPr>
          <a:xfrm>
            <a:off x="5769519" y="396289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02" name="矩形 201"/>
          <p:cNvSpPr/>
          <p:nvPr/>
        </p:nvSpPr>
        <p:spPr>
          <a:xfrm>
            <a:off x="6200468" y="396289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03" name="矩形 202"/>
          <p:cNvSpPr/>
          <p:nvPr/>
        </p:nvSpPr>
        <p:spPr>
          <a:xfrm>
            <a:off x="6631418" y="396289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04" name="矩形 203"/>
          <p:cNvSpPr/>
          <p:nvPr/>
        </p:nvSpPr>
        <p:spPr>
          <a:xfrm>
            <a:off x="7062367" y="396289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05" name="橢圓 204"/>
          <p:cNvSpPr/>
          <p:nvPr/>
        </p:nvSpPr>
        <p:spPr>
          <a:xfrm>
            <a:off x="5400945" y="4019602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06" name="橢圓 205"/>
          <p:cNvSpPr/>
          <p:nvPr/>
        </p:nvSpPr>
        <p:spPr>
          <a:xfrm>
            <a:off x="5831894" y="4019602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07" name="橢圓 206"/>
          <p:cNvSpPr/>
          <p:nvPr/>
        </p:nvSpPr>
        <p:spPr>
          <a:xfrm>
            <a:off x="6262843" y="4019602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08" name="橢圓 207"/>
          <p:cNvSpPr/>
          <p:nvPr/>
        </p:nvSpPr>
        <p:spPr>
          <a:xfrm>
            <a:off x="6693792" y="4019602"/>
            <a:ext cx="317541" cy="317541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09" name="橢圓 208"/>
          <p:cNvSpPr/>
          <p:nvPr/>
        </p:nvSpPr>
        <p:spPr>
          <a:xfrm>
            <a:off x="7129171" y="4019602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10" name="矩形 209"/>
          <p:cNvSpPr/>
          <p:nvPr/>
        </p:nvSpPr>
        <p:spPr>
          <a:xfrm>
            <a:off x="7497922" y="396289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11" name="矩形 210"/>
          <p:cNvSpPr/>
          <p:nvPr/>
        </p:nvSpPr>
        <p:spPr>
          <a:xfrm>
            <a:off x="7928871" y="396289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12" name="矩形 211"/>
          <p:cNvSpPr/>
          <p:nvPr/>
        </p:nvSpPr>
        <p:spPr>
          <a:xfrm>
            <a:off x="8359820" y="396289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13" name="橢圓 212"/>
          <p:cNvSpPr/>
          <p:nvPr/>
        </p:nvSpPr>
        <p:spPr>
          <a:xfrm>
            <a:off x="7560297" y="4019602"/>
            <a:ext cx="317541" cy="317541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6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14" name="橢圓 213"/>
          <p:cNvSpPr/>
          <p:nvPr/>
        </p:nvSpPr>
        <p:spPr>
          <a:xfrm>
            <a:off x="7991246" y="4019602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7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15" name="橢圓 214"/>
          <p:cNvSpPr/>
          <p:nvPr/>
        </p:nvSpPr>
        <p:spPr>
          <a:xfrm>
            <a:off x="8422195" y="4019602"/>
            <a:ext cx="317541" cy="317541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8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pic>
        <p:nvPicPr>
          <p:cNvPr id="216" name="Picture 6" descr="http://st.depositphotos.com/2131499/4576/v/170/depositphotos_45764847-red-triangular-flag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156699" y="3819179"/>
            <a:ext cx="396793" cy="338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7" name="矩形 216"/>
          <p:cNvSpPr/>
          <p:nvPr/>
        </p:nvSpPr>
        <p:spPr>
          <a:xfrm>
            <a:off x="5338017" y="4526963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18" name="矩形 217"/>
          <p:cNvSpPr/>
          <p:nvPr/>
        </p:nvSpPr>
        <p:spPr>
          <a:xfrm>
            <a:off x="5768966" y="4526963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19" name="矩形 218"/>
          <p:cNvSpPr/>
          <p:nvPr/>
        </p:nvSpPr>
        <p:spPr>
          <a:xfrm>
            <a:off x="6199915" y="4526963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20" name="矩形 219"/>
          <p:cNvSpPr/>
          <p:nvPr/>
        </p:nvSpPr>
        <p:spPr>
          <a:xfrm>
            <a:off x="6630865" y="4526963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21" name="矩形 220"/>
          <p:cNvSpPr/>
          <p:nvPr/>
        </p:nvSpPr>
        <p:spPr>
          <a:xfrm>
            <a:off x="7061814" y="4526963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22" name="橢圓 221"/>
          <p:cNvSpPr/>
          <p:nvPr/>
        </p:nvSpPr>
        <p:spPr>
          <a:xfrm>
            <a:off x="5400392" y="4583667"/>
            <a:ext cx="317541" cy="317541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23" name="橢圓 222"/>
          <p:cNvSpPr/>
          <p:nvPr/>
        </p:nvSpPr>
        <p:spPr>
          <a:xfrm>
            <a:off x="5831341" y="4583667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24" name="橢圓 223"/>
          <p:cNvSpPr/>
          <p:nvPr/>
        </p:nvSpPr>
        <p:spPr>
          <a:xfrm>
            <a:off x="6262290" y="4583667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25" name="橢圓 224"/>
          <p:cNvSpPr/>
          <p:nvPr/>
        </p:nvSpPr>
        <p:spPr>
          <a:xfrm>
            <a:off x="6693239" y="4583667"/>
            <a:ext cx="317541" cy="317541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26" name="橢圓 225"/>
          <p:cNvSpPr/>
          <p:nvPr/>
        </p:nvSpPr>
        <p:spPr>
          <a:xfrm>
            <a:off x="7128618" y="4583667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27" name="矩形 226"/>
          <p:cNvSpPr/>
          <p:nvPr/>
        </p:nvSpPr>
        <p:spPr>
          <a:xfrm>
            <a:off x="7497369" y="4526963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28" name="矩形 227"/>
          <p:cNvSpPr/>
          <p:nvPr/>
        </p:nvSpPr>
        <p:spPr>
          <a:xfrm>
            <a:off x="7928318" y="4526963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29" name="矩形 228"/>
          <p:cNvSpPr/>
          <p:nvPr/>
        </p:nvSpPr>
        <p:spPr>
          <a:xfrm>
            <a:off x="8359267" y="4526963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30" name="橢圓 229"/>
          <p:cNvSpPr/>
          <p:nvPr/>
        </p:nvSpPr>
        <p:spPr>
          <a:xfrm>
            <a:off x="7559744" y="4583667"/>
            <a:ext cx="317541" cy="317541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6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31" name="橢圓 230"/>
          <p:cNvSpPr/>
          <p:nvPr/>
        </p:nvSpPr>
        <p:spPr>
          <a:xfrm>
            <a:off x="7990693" y="4583667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7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32" name="橢圓 231"/>
          <p:cNvSpPr/>
          <p:nvPr/>
        </p:nvSpPr>
        <p:spPr>
          <a:xfrm>
            <a:off x="8421642" y="4583667"/>
            <a:ext cx="317541" cy="317541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8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2" name="左中括弧 21"/>
          <p:cNvSpPr/>
          <p:nvPr/>
        </p:nvSpPr>
        <p:spPr>
          <a:xfrm rot="16200000">
            <a:off x="6339190" y="782466"/>
            <a:ext cx="152400" cy="2154746"/>
          </a:xfrm>
          <a:prstGeom prst="leftBracket">
            <a:avLst>
              <a:gd name="adj" fmla="val 43347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3" name="左中括弧 232"/>
          <p:cNvSpPr/>
          <p:nvPr/>
        </p:nvSpPr>
        <p:spPr>
          <a:xfrm rot="16200000">
            <a:off x="8287670" y="1433665"/>
            <a:ext cx="152400" cy="852693"/>
          </a:xfrm>
          <a:prstGeom prst="leftBracket">
            <a:avLst>
              <a:gd name="adj" fmla="val 43347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4" name="左中括弧 233"/>
          <p:cNvSpPr/>
          <p:nvPr/>
        </p:nvSpPr>
        <p:spPr>
          <a:xfrm rot="16200000">
            <a:off x="5908240" y="2967266"/>
            <a:ext cx="152400" cy="1292848"/>
          </a:xfrm>
          <a:prstGeom prst="leftBracket">
            <a:avLst>
              <a:gd name="adj" fmla="val 43347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5" name="左中括弧 234"/>
          <p:cNvSpPr/>
          <p:nvPr/>
        </p:nvSpPr>
        <p:spPr>
          <a:xfrm rot="16200000">
            <a:off x="8072197" y="3402990"/>
            <a:ext cx="152400" cy="421746"/>
          </a:xfrm>
          <a:prstGeom prst="leftBracket">
            <a:avLst>
              <a:gd name="adj" fmla="val 43347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6" name="左中括弧 235"/>
          <p:cNvSpPr/>
          <p:nvPr/>
        </p:nvSpPr>
        <p:spPr>
          <a:xfrm rot="16200000">
            <a:off x="7202121" y="3393769"/>
            <a:ext cx="152400" cy="433014"/>
          </a:xfrm>
          <a:prstGeom prst="leftBracket">
            <a:avLst>
              <a:gd name="adj" fmla="val 43347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7" name="左中括弧 236"/>
          <p:cNvSpPr/>
          <p:nvPr/>
        </p:nvSpPr>
        <p:spPr>
          <a:xfrm rot="16200000">
            <a:off x="6123715" y="4652196"/>
            <a:ext cx="152400" cy="861900"/>
          </a:xfrm>
          <a:prstGeom prst="leftBracket">
            <a:avLst>
              <a:gd name="adj" fmla="val 43347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8" name="左中括弧 237"/>
          <p:cNvSpPr/>
          <p:nvPr/>
        </p:nvSpPr>
        <p:spPr>
          <a:xfrm rot="16200000">
            <a:off x="8072197" y="4872446"/>
            <a:ext cx="152400" cy="421745"/>
          </a:xfrm>
          <a:prstGeom prst="leftBracket">
            <a:avLst>
              <a:gd name="adj" fmla="val 43347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9" name="左中括弧 238"/>
          <p:cNvSpPr/>
          <p:nvPr/>
        </p:nvSpPr>
        <p:spPr>
          <a:xfrm rot="16200000">
            <a:off x="7202122" y="4863225"/>
            <a:ext cx="152400" cy="433014"/>
          </a:xfrm>
          <a:prstGeom prst="leftBracket">
            <a:avLst>
              <a:gd name="adj" fmla="val 43347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0" name="左中括弧 239"/>
          <p:cNvSpPr/>
          <p:nvPr/>
        </p:nvSpPr>
        <p:spPr>
          <a:xfrm rot="16200000">
            <a:off x="5908240" y="6413167"/>
            <a:ext cx="152400" cy="430949"/>
          </a:xfrm>
          <a:prstGeom prst="leftBracket">
            <a:avLst>
              <a:gd name="adj" fmla="val 43347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1" name="左中括弧 240"/>
          <p:cNvSpPr/>
          <p:nvPr/>
        </p:nvSpPr>
        <p:spPr>
          <a:xfrm rot="16200000">
            <a:off x="8062991" y="6417942"/>
            <a:ext cx="152400" cy="421745"/>
          </a:xfrm>
          <a:prstGeom prst="leftBracket">
            <a:avLst>
              <a:gd name="adj" fmla="val 43347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2" name="左中括弧 241"/>
          <p:cNvSpPr/>
          <p:nvPr/>
        </p:nvSpPr>
        <p:spPr>
          <a:xfrm rot="16200000">
            <a:off x="7192916" y="6408721"/>
            <a:ext cx="152400" cy="433014"/>
          </a:xfrm>
          <a:prstGeom prst="leftBracket">
            <a:avLst>
              <a:gd name="adj" fmla="val 43347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3" name="文字方塊 242"/>
          <p:cNvSpPr txBox="1"/>
          <p:nvPr/>
        </p:nvSpPr>
        <p:spPr>
          <a:xfrm>
            <a:off x="7572697" y="173488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^</a:t>
            </a:r>
            <a:endParaRPr lang="zh-TW" altLang="en-US" dirty="0"/>
          </a:p>
        </p:txBody>
      </p:sp>
      <p:sp>
        <p:nvSpPr>
          <p:cNvPr id="249" name="文字方塊 248"/>
          <p:cNvSpPr txBox="1"/>
          <p:nvPr/>
        </p:nvSpPr>
        <p:spPr>
          <a:xfrm>
            <a:off x="6718884" y="34230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^</a:t>
            </a:r>
            <a:endParaRPr lang="zh-TW" altLang="en-US" dirty="0"/>
          </a:p>
        </p:txBody>
      </p:sp>
      <p:sp>
        <p:nvSpPr>
          <p:cNvPr id="250" name="文字方塊 249"/>
          <p:cNvSpPr txBox="1"/>
          <p:nvPr/>
        </p:nvSpPr>
        <p:spPr>
          <a:xfrm>
            <a:off x="7561632" y="34230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^</a:t>
            </a:r>
            <a:endParaRPr lang="zh-TW" altLang="en-US" dirty="0"/>
          </a:p>
        </p:txBody>
      </p:sp>
      <p:sp>
        <p:nvSpPr>
          <p:cNvPr id="251" name="文字方塊 250"/>
          <p:cNvSpPr txBox="1"/>
          <p:nvPr/>
        </p:nvSpPr>
        <p:spPr>
          <a:xfrm>
            <a:off x="8435080" y="34230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^</a:t>
            </a:r>
            <a:endParaRPr lang="zh-TW" altLang="en-US" dirty="0"/>
          </a:p>
        </p:txBody>
      </p:sp>
      <p:sp>
        <p:nvSpPr>
          <p:cNvPr id="252" name="文字方塊 251"/>
          <p:cNvSpPr txBox="1"/>
          <p:nvPr/>
        </p:nvSpPr>
        <p:spPr>
          <a:xfrm>
            <a:off x="6729949" y="491586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^</a:t>
            </a:r>
            <a:endParaRPr lang="zh-TW" altLang="en-US" dirty="0"/>
          </a:p>
        </p:txBody>
      </p:sp>
      <p:sp>
        <p:nvSpPr>
          <p:cNvPr id="253" name="文字方塊 252"/>
          <p:cNvSpPr txBox="1"/>
          <p:nvPr/>
        </p:nvSpPr>
        <p:spPr>
          <a:xfrm>
            <a:off x="7572697" y="491586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^</a:t>
            </a:r>
            <a:endParaRPr lang="zh-TW" altLang="en-US" dirty="0"/>
          </a:p>
        </p:txBody>
      </p:sp>
      <p:sp>
        <p:nvSpPr>
          <p:cNvPr id="254" name="文字方塊 253"/>
          <p:cNvSpPr txBox="1"/>
          <p:nvPr/>
        </p:nvSpPr>
        <p:spPr>
          <a:xfrm>
            <a:off x="8446145" y="491586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^</a:t>
            </a:r>
            <a:endParaRPr lang="zh-TW" altLang="en-US" dirty="0"/>
          </a:p>
        </p:txBody>
      </p:sp>
      <p:sp>
        <p:nvSpPr>
          <p:cNvPr id="255" name="文字方塊 254"/>
          <p:cNvSpPr txBox="1"/>
          <p:nvPr/>
        </p:nvSpPr>
        <p:spPr>
          <a:xfrm>
            <a:off x="5413941" y="491586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^</a:t>
            </a:r>
            <a:endParaRPr lang="zh-TW" altLang="en-US" dirty="0"/>
          </a:p>
        </p:txBody>
      </p:sp>
      <p:sp>
        <p:nvSpPr>
          <p:cNvPr id="256" name="文字方塊 255"/>
          <p:cNvSpPr txBox="1"/>
          <p:nvPr/>
        </p:nvSpPr>
        <p:spPr>
          <a:xfrm>
            <a:off x="6716400" y="649328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^</a:t>
            </a:r>
            <a:endParaRPr lang="zh-TW" altLang="en-US" dirty="0"/>
          </a:p>
        </p:txBody>
      </p:sp>
      <p:sp>
        <p:nvSpPr>
          <p:cNvPr id="257" name="文字方塊 256"/>
          <p:cNvSpPr txBox="1"/>
          <p:nvPr/>
        </p:nvSpPr>
        <p:spPr>
          <a:xfrm>
            <a:off x="7559148" y="649328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^</a:t>
            </a:r>
            <a:endParaRPr lang="zh-TW" altLang="en-US" dirty="0"/>
          </a:p>
        </p:txBody>
      </p:sp>
      <p:sp>
        <p:nvSpPr>
          <p:cNvPr id="258" name="文字方塊 257"/>
          <p:cNvSpPr txBox="1"/>
          <p:nvPr/>
        </p:nvSpPr>
        <p:spPr>
          <a:xfrm>
            <a:off x="8432596" y="649328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^</a:t>
            </a:r>
            <a:endParaRPr lang="zh-TW" altLang="en-US" dirty="0"/>
          </a:p>
        </p:txBody>
      </p:sp>
      <p:sp>
        <p:nvSpPr>
          <p:cNvPr id="259" name="文字方塊 258"/>
          <p:cNvSpPr txBox="1"/>
          <p:nvPr/>
        </p:nvSpPr>
        <p:spPr>
          <a:xfrm>
            <a:off x="5400392" y="649328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^</a:t>
            </a:r>
            <a:endParaRPr lang="zh-TW" altLang="en-US" dirty="0"/>
          </a:p>
        </p:txBody>
      </p:sp>
      <p:sp>
        <p:nvSpPr>
          <p:cNvPr id="260" name="文字方塊 259"/>
          <p:cNvSpPr txBox="1"/>
          <p:nvPr/>
        </p:nvSpPr>
        <p:spPr>
          <a:xfrm>
            <a:off x="6289517" y="649328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^</a:t>
            </a:r>
            <a:endParaRPr lang="zh-TW" altLang="en-US" dirty="0"/>
          </a:p>
        </p:txBody>
      </p:sp>
      <p:sp>
        <p:nvSpPr>
          <p:cNvPr id="261" name="文字方塊 260"/>
          <p:cNvSpPr txBox="1"/>
          <p:nvPr/>
        </p:nvSpPr>
        <p:spPr>
          <a:xfrm>
            <a:off x="7331001" y="1831735"/>
            <a:ext cx="660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pivot</a:t>
            </a:r>
            <a:endParaRPr lang="zh-TW" altLang="en-US" dirty="0"/>
          </a:p>
        </p:txBody>
      </p:sp>
      <p:sp>
        <p:nvSpPr>
          <p:cNvPr id="23" name="向右箭號 22"/>
          <p:cNvSpPr/>
          <p:nvPr/>
        </p:nvSpPr>
        <p:spPr>
          <a:xfrm rot="5400000">
            <a:off x="7012050" y="1111701"/>
            <a:ext cx="95282" cy="270601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8" name="向右箭號 277"/>
          <p:cNvSpPr/>
          <p:nvPr/>
        </p:nvSpPr>
        <p:spPr>
          <a:xfrm rot="5400000">
            <a:off x="7005462" y="2260468"/>
            <a:ext cx="95282" cy="270601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9" name="向右箭號 278"/>
          <p:cNvSpPr/>
          <p:nvPr/>
        </p:nvSpPr>
        <p:spPr>
          <a:xfrm rot="5400000">
            <a:off x="7005462" y="2855501"/>
            <a:ext cx="95282" cy="270601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0" name="向右箭號 279"/>
          <p:cNvSpPr/>
          <p:nvPr/>
        </p:nvSpPr>
        <p:spPr>
          <a:xfrm rot="5400000">
            <a:off x="7012050" y="3758958"/>
            <a:ext cx="95282" cy="270601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1" name="向右箭號 280"/>
          <p:cNvSpPr/>
          <p:nvPr/>
        </p:nvSpPr>
        <p:spPr>
          <a:xfrm rot="5400000">
            <a:off x="7012050" y="4336722"/>
            <a:ext cx="95282" cy="270601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2" name="向右箭號 281"/>
          <p:cNvSpPr/>
          <p:nvPr/>
        </p:nvSpPr>
        <p:spPr>
          <a:xfrm rot="5400000">
            <a:off x="7012050" y="5276424"/>
            <a:ext cx="95282" cy="270601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3" name="向右箭號 282"/>
          <p:cNvSpPr/>
          <p:nvPr/>
        </p:nvSpPr>
        <p:spPr>
          <a:xfrm rot="5400000">
            <a:off x="7012050" y="5881654"/>
            <a:ext cx="95282" cy="270601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9" name="內容版面配置區 178"/>
          <p:cNvSpPr>
            <a:spLocks noGrp="1"/>
          </p:cNvSpPr>
          <p:nvPr>
            <p:ph idx="1"/>
          </p:nvPr>
        </p:nvSpPr>
        <p:spPr>
          <a:xfrm>
            <a:off x="628650" y="1509333"/>
            <a:ext cx="4548261" cy="5100014"/>
          </a:xfrm>
        </p:spPr>
        <p:txBody>
          <a:bodyPr>
            <a:normAutofit lnSpcReduction="10000"/>
          </a:bodyPr>
          <a:lstStyle/>
          <a:p>
            <a:r>
              <a:rPr lang="en-US" altLang="zh-TW" dirty="0" smtClean="0"/>
              <a:t>Divide-and-conquer</a:t>
            </a:r>
          </a:p>
          <a:p>
            <a:r>
              <a:rPr lang="en-US" altLang="zh-TW" dirty="0" smtClean="0"/>
              <a:t>Division pass</a:t>
            </a:r>
          </a:p>
          <a:p>
            <a:pPr lvl="1"/>
            <a:r>
              <a:rPr lang="en-US" altLang="zh-TW" dirty="0" smtClean="0"/>
              <a:t>Pick the </a:t>
            </a:r>
            <a:r>
              <a:rPr lang="en-US" altLang="zh-TW" dirty="0" smtClean="0">
                <a:solidFill>
                  <a:srgbClr val="FF0000"/>
                </a:solidFill>
              </a:rPr>
              <a:t>first element </a:t>
            </a:r>
            <a:r>
              <a:rPr lang="en-US" altLang="zh-TW" dirty="0" smtClean="0"/>
              <a:t>as the </a:t>
            </a:r>
            <a:r>
              <a:rPr lang="en-US" altLang="zh-TW" dirty="0" smtClean="0">
                <a:solidFill>
                  <a:srgbClr val="FF0000"/>
                </a:solidFill>
              </a:rPr>
              <a:t>pivot</a:t>
            </a:r>
          </a:p>
          <a:p>
            <a:pPr lvl="1"/>
            <a:r>
              <a:rPr lang="en-US" altLang="zh-TW" dirty="0" smtClean="0"/>
              <a:t>Make elements whose key ≤ pivot the </a:t>
            </a:r>
            <a:r>
              <a:rPr lang="en-US" altLang="zh-TW" dirty="0" smtClean="0">
                <a:solidFill>
                  <a:srgbClr val="0000CC"/>
                </a:solidFill>
              </a:rPr>
              <a:t>left </a:t>
            </a:r>
            <a:r>
              <a:rPr lang="en-US" altLang="zh-TW" dirty="0" err="1" smtClean="0">
                <a:solidFill>
                  <a:srgbClr val="0000CC"/>
                </a:solidFill>
              </a:rPr>
              <a:t>sublist</a:t>
            </a:r>
            <a:endParaRPr lang="en-US" altLang="zh-TW" dirty="0" smtClean="0">
              <a:solidFill>
                <a:srgbClr val="0000CC"/>
              </a:solidFill>
            </a:endParaRPr>
          </a:p>
          <a:p>
            <a:pPr lvl="1"/>
            <a:r>
              <a:rPr lang="en-US" altLang="zh-TW" dirty="0" smtClean="0"/>
              <a:t>Make elements whose key &gt; pivot the </a:t>
            </a:r>
            <a:r>
              <a:rPr lang="en-US" altLang="zh-TW" dirty="0" smtClean="0">
                <a:solidFill>
                  <a:srgbClr val="0000CC"/>
                </a:solidFill>
              </a:rPr>
              <a:t>right </a:t>
            </a:r>
            <a:r>
              <a:rPr lang="en-US" altLang="zh-TW" dirty="0" err="1" smtClean="0">
                <a:solidFill>
                  <a:srgbClr val="0000CC"/>
                </a:solidFill>
              </a:rPr>
              <a:t>sublist</a:t>
            </a:r>
            <a:endParaRPr lang="en-US" altLang="zh-TW" dirty="0" smtClean="0">
              <a:solidFill>
                <a:srgbClr val="0000CC"/>
              </a:solidFill>
            </a:endParaRPr>
          </a:p>
          <a:p>
            <a:r>
              <a:rPr lang="en-US" altLang="zh-TW" dirty="0" smtClean="0"/>
              <a:t>Division passes are continued until all </a:t>
            </a:r>
            <a:r>
              <a:rPr lang="en-US" altLang="zh-TW" dirty="0" err="1" smtClean="0"/>
              <a:t>sublists</a:t>
            </a:r>
            <a:r>
              <a:rPr lang="en-US" altLang="zh-TW" dirty="0" smtClean="0"/>
              <a:t> are of size ≤ 1.</a:t>
            </a:r>
          </a:p>
          <a:p>
            <a:r>
              <a:rPr lang="en-US" altLang="zh-TW" dirty="0" err="1" smtClean="0"/>
              <a:t>Baically</a:t>
            </a:r>
            <a:r>
              <a:rPr lang="en-US" altLang="zh-TW" dirty="0" smtClean="0"/>
              <a:t>, quick sort is </a:t>
            </a:r>
            <a:r>
              <a:rPr lang="en-US" altLang="zh-TW" dirty="0" err="1" smtClean="0">
                <a:solidFill>
                  <a:srgbClr val="FF0000"/>
                </a:solidFill>
              </a:rPr>
              <a:t>nonstable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60088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Choice of Pivot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en-US" altLang="zh-TW" dirty="0" smtClean="0">
                <a:ea typeface="新細明體" charset="-120"/>
              </a:rPr>
              <a:t>Pivot is the </a:t>
            </a:r>
            <a:r>
              <a:rPr lang="en-US" altLang="zh-TW" dirty="0" smtClean="0">
                <a:solidFill>
                  <a:srgbClr val="0000CC"/>
                </a:solidFill>
                <a:ea typeface="新細明體" charset="-120"/>
              </a:rPr>
              <a:t>leftmost</a:t>
            </a:r>
            <a:r>
              <a:rPr lang="en-US" altLang="zh-TW" dirty="0" smtClean="0">
                <a:ea typeface="新細明體" charset="-120"/>
              </a:rPr>
              <a:t> element in list that is to be sorted.</a:t>
            </a:r>
          </a:p>
          <a:p>
            <a:pPr lvl="1"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zh-TW" dirty="0" smtClean="0">
                <a:ea typeface="新細明體" charset="-120"/>
              </a:rPr>
              <a:t>When sorting </a:t>
            </a:r>
            <a:r>
              <a:rPr lang="en-US" altLang="zh-TW" dirty="0" smtClean="0">
                <a:solidFill>
                  <a:srgbClr val="C00000"/>
                </a:solidFill>
                <a:ea typeface="新細明體" charset="-120"/>
              </a:rPr>
              <a:t>a[6:20],</a:t>
            </a:r>
            <a:r>
              <a:rPr lang="en-US" altLang="zh-TW" dirty="0" smtClean="0">
                <a:solidFill>
                  <a:schemeClr val="bg2"/>
                </a:solidFill>
                <a:ea typeface="新細明體" charset="-120"/>
              </a:rPr>
              <a:t> </a:t>
            </a:r>
            <a:r>
              <a:rPr lang="en-US" altLang="zh-TW" dirty="0" smtClean="0">
                <a:ea typeface="新細明體" charset="-120"/>
              </a:rPr>
              <a:t>use</a:t>
            </a:r>
            <a:r>
              <a:rPr lang="en-US" altLang="zh-TW" dirty="0" smtClean="0">
                <a:solidFill>
                  <a:schemeClr val="bg2"/>
                </a:solidFill>
                <a:ea typeface="新細明體" charset="-120"/>
              </a:rPr>
              <a:t> </a:t>
            </a:r>
            <a:r>
              <a:rPr lang="en-US" altLang="zh-TW" dirty="0" smtClean="0">
                <a:solidFill>
                  <a:srgbClr val="C00000"/>
                </a:solidFill>
                <a:ea typeface="新細明體" charset="-120"/>
              </a:rPr>
              <a:t>a[6] </a:t>
            </a:r>
            <a:r>
              <a:rPr lang="en-US" altLang="zh-TW" dirty="0" smtClean="0">
                <a:ea typeface="新細明體" charset="-120"/>
              </a:rPr>
              <a:t>as the pivot. </a:t>
            </a:r>
          </a:p>
          <a:p>
            <a:pPr lvl="1"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zh-TW" dirty="0" smtClean="0">
                <a:ea typeface="新細明體" charset="-120"/>
              </a:rPr>
              <a:t>Textbook implementation does this.</a:t>
            </a:r>
          </a:p>
          <a:p>
            <a:pPr>
              <a:buClr>
                <a:schemeClr val="tx2"/>
              </a:buClr>
            </a:pPr>
            <a:r>
              <a:rPr lang="en-US" altLang="zh-TW" dirty="0" smtClean="0">
                <a:solidFill>
                  <a:srgbClr val="0000CC"/>
                </a:solidFill>
                <a:ea typeface="新細明體" charset="-120"/>
              </a:rPr>
              <a:t>Randomly</a:t>
            </a:r>
            <a:r>
              <a:rPr lang="en-US" altLang="zh-TW" dirty="0" smtClean="0">
                <a:solidFill>
                  <a:schemeClr val="tx2"/>
                </a:solidFill>
                <a:ea typeface="新細明體" charset="-120"/>
              </a:rPr>
              <a:t> </a:t>
            </a:r>
            <a:r>
              <a:rPr lang="en-US" altLang="zh-TW" dirty="0" smtClean="0">
                <a:ea typeface="新細明體" charset="-120"/>
              </a:rPr>
              <a:t>select one of the elements to be sorted as the pivot.</a:t>
            </a:r>
          </a:p>
          <a:p>
            <a:pPr lvl="1"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zh-TW" dirty="0" smtClean="0">
                <a:ea typeface="新細明體" charset="-120"/>
              </a:rPr>
              <a:t>When sorting </a:t>
            </a:r>
            <a:r>
              <a:rPr lang="en-US" altLang="zh-TW" dirty="0" smtClean="0">
                <a:solidFill>
                  <a:srgbClr val="C00000"/>
                </a:solidFill>
                <a:ea typeface="新細明體" charset="-120"/>
              </a:rPr>
              <a:t>a[6:20], </a:t>
            </a:r>
            <a:r>
              <a:rPr lang="en-US" altLang="zh-TW" dirty="0" smtClean="0">
                <a:ea typeface="新細明體" charset="-120"/>
              </a:rPr>
              <a:t>generate a </a:t>
            </a:r>
            <a:r>
              <a:rPr lang="en-US" altLang="zh-TW" dirty="0" smtClean="0">
                <a:solidFill>
                  <a:srgbClr val="0000CC"/>
                </a:solidFill>
                <a:ea typeface="新細明體" charset="-120"/>
              </a:rPr>
              <a:t>random number </a:t>
            </a:r>
            <a:r>
              <a:rPr lang="en-US" altLang="zh-TW" dirty="0" smtClean="0">
                <a:solidFill>
                  <a:srgbClr val="C00000"/>
                </a:solidFill>
                <a:ea typeface="新細明體" charset="-120"/>
              </a:rPr>
              <a:t>r</a:t>
            </a:r>
            <a:r>
              <a:rPr lang="en-US" altLang="zh-TW" dirty="0" smtClean="0">
                <a:solidFill>
                  <a:schemeClr val="hlink"/>
                </a:solidFill>
                <a:ea typeface="新細明體" charset="-120"/>
              </a:rPr>
              <a:t> </a:t>
            </a:r>
            <a:r>
              <a:rPr lang="en-US" altLang="zh-TW" dirty="0" smtClean="0">
                <a:ea typeface="新細明體" charset="-120"/>
              </a:rPr>
              <a:t>in the range</a:t>
            </a:r>
            <a:r>
              <a:rPr lang="en-US" altLang="zh-TW" dirty="0" smtClean="0">
                <a:solidFill>
                  <a:schemeClr val="bg2"/>
                </a:solidFill>
                <a:ea typeface="新細明體" charset="-120"/>
              </a:rPr>
              <a:t> </a:t>
            </a:r>
            <a:r>
              <a:rPr lang="en-US" altLang="zh-TW" dirty="0" smtClean="0">
                <a:solidFill>
                  <a:srgbClr val="0000CC"/>
                </a:solidFill>
                <a:ea typeface="新細明體" charset="-120"/>
              </a:rPr>
              <a:t>[6, 20]</a:t>
            </a:r>
            <a:r>
              <a:rPr lang="en-US" altLang="zh-TW" dirty="0" smtClean="0">
                <a:ea typeface="新細明體" charset="-120"/>
              </a:rPr>
              <a:t>. Use </a:t>
            </a:r>
            <a:r>
              <a:rPr lang="en-US" altLang="zh-TW" dirty="0" smtClean="0">
                <a:solidFill>
                  <a:srgbClr val="C00000"/>
                </a:solidFill>
                <a:ea typeface="新細明體" charset="-120"/>
              </a:rPr>
              <a:t>a[r]</a:t>
            </a:r>
            <a:r>
              <a:rPr lang="en-US" altLang="zh-TW" dirty="0" smtClean="0">
                <a:solidFill>
                  <a:schemeClr val="hlink"/>
                </a:solidFill>
                <a:ea typeface="新細明體" charset="-120"/>
              </a:rPr>
              <a:t> </a:t>
            </a:r>
            <a:r>
              <a:rPr lang="en-US" altLang="zh-TW" dirty="0" smtClean="0">
                <a:ea typeface="新細明體" charset="-120"/>
              </a:rPr>
              <a:t>as the pivot.</a:t>
            </a:r>
          </a:p>
          <a:p>
            <a:pPr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zh-TW" dirty="0" smtClean="0">
                <a:solidFill>
                  <a:srgbClr val="C00000"/>
                </a:solidFill>
                <a:ea typeface="新細明體" charset="-120"/>
              </a:rPr>
              <a:t>Median-of-Three rule</a:t>
            </a:r>
            <a:r>
              <a:rPr lang="en-US" altLang="zh-TW" dirty="0" smtClean="0">
                <a:ea typeface="新細明體" charset="-120"/>
              </a:rPr>
              <a:t>. From the leftmost, middle, and rightmost elements of the list to be sorted, select the one with </a:t>
            </a:r>
            <a:r>
              <a:rPr lang="en-US" altLang="zh-TW" dirty="0" smtClean="0">
                <a:solidFill>
                  <a:srgbClr val="0000CC"/>
                </a:solidFill>
                <a:ea typeface="新細明體" charset="-120"/>
              </a:rPr>
              <a:t>median key </a:t>
            </a:r>
            <a:r>
              <a:rPr lang="en-US" altLang="zh-TW" dirty="0" smtClean="0">
                <a:ea typeface="新細明體" charset="-120"/>
              </a:rPr>
              <a:t>as the pivot.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26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向右箭號 263"/>
          <p:cNvSpPr/>
          <p:nvPr/>
        </p:nvSpPr>
        <p:spPr>
          <a:xfrm rot="5400000">
            <a:off x="7022801" y="2412733"/>
            <a:ext cx="95282" cy="270601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5" name="向右箭號 264"/>
          <p:cNvSpPr/>
          <p:nvPr/>
        </p:nvSpPr>
        <p:spPr>
          <a:xfrm rot="5400000">
            <a:off x="7022801" y="3479929"/>
            <a:ext cx="95282" cy="270601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6" name="向右箭號 265"/>
          <p:cNvSpPr/>
          <p:nvPr/>
        </p:nvSpPr>
        <p:spPr>
          <a:xfrm rot="5400000">
            <a:off x="7022801" y="5110103"/>
            <a:ext cx="95282" cy="270601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Quick Sort </a:t>
            </a:r>
            <a:r>
              <a:rPr lang="en-US" altLang="zh-TW" dirty="0"/>
              <a:t>Concept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509333"/>
            <a:ext cx="4500704" cy="5100014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Steps for generating </a:t>
            </a:r>
            <a:r>
              <a:rPr lang="en-US" altLang="zh-TW" dirty="0" err="1" smtClean="0"/>
              <a:t>sublists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Place pivot at a[1] (swap with a[1] if random pivot a[r] or median-of-three pivot is used)</a:t>
            </a:r>
          </a:p>
          <a:p>
            <a:pPr lvl="1"/>
            <a:r>
              <a:rPr lang="en-US" altLang="zh-TW" dirty="0" smtClean="0">
                <a:solidFill>
                  <a:srgbClr val="C00000"/>
                </a:solidFill>
              </a:rPr>
              <a:t>Linear searching from the both ends</a:t>
            </a:r>
          </a:p>
          <a:p>
            <a:pPr lvl="1"/>
            <a:r>
              <a:rPr lang="en-US" altLang="zh-TW" dirty="0" smtClean="0"/>
              <a:t>Find candidates to swap</a:t>
            </a:r>
          </a:p>
          <a:p>
            <a:pPr lvl="1"/>
            <a:r>
              <a:rPr lang="en-US" altLang="zh-TW" dirty="0" smtClean="0"/>
              <a:t>Perform swapping </a:t>
            </a:r>
          </a:p>
          <a:p>
            <a:pPr lvl="1"/>
            <a:r>
              <a:rPr lang="en-US" altLang="zh-TW" dirty="0" smtClean="0">
                <a:solidFill>
                  <a:srgbClr val="C00000"/>
                </a:solidFill>
              </a:rPr>
              <a:t>In-place </a:t>
            </a:r>
            <a:r>
              <a:rPr lang="en-US" altLang="zh-TW" dirty="0" smtClean="0">
                <a:solidFill>
                  <a:srgbClr val="0000CC"/>
                </a:solidFill>
              </a:rPr>
              <a:t>partition and sorting</a:t>
            </a:r>
          </a:p>
          <a:p>
            <a:pPr lvl="1"/>
            <a:r>
              <a:rPr lang="en-US" altLang="zh-TW" dirty="0" smtClean="0"/>
              <a:t>One can use an </a:t>
            </a:r>
            <a:r>
              <a:rPr lang="en-US" altLang="zh-TW" dirty="0" smtClean="0">
                <a:solidFill>
                  <a:srgbClr val="0000CC"/>
                </a:solidFill>
              </a:rPr>
              <a:t>additional array </a:t>
            </a:r>
            <a:r>
              <a:rPr lang="en-US" altLang="zh-TW" dirty="0" smtClean="0"/>
              <a:t>for partition 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27</a:t>
            </a:fld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5340781" y="2643260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6" name="矩形 5"/>
          <p:cNvSpPr/>
          <p:nvPr/>
        </p:nvSpPr>
        <p:spPr>
          <a:xfrm>
            <a:off x="5771730" y="2643260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7" name="矩形 6"/>
          <p:cNvSpPr/>
          <p:nvPr/>
        </p:nvSpPr>
        <p:spPr>
          <a:xfrm>
            <a:off x="6202679" y="2643260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8" name="矩形 7"/>
          <p:cNvSpPr/>
          <p:nvPr/>
        </p:nvSpPr>
        <p:spPr>
          <a:xfrm>
            <a:off x="6633629" y="2643260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9" name="矩形 8"/>
          <p:cNvSpPr/>
          <p:nvPr/>
        </p:nvSpPr>
        <p:spPr>
          <a:xfrm>
            <a:off x="7064578" y="2643260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7" name="橢圓 16"/>
          <p:cNvSpPr/>
          <p:nvPr/>
        </p:nvSpPr>
        <p:spPr>
          <a:xfrm>
            <a:off x="5403156" y="2699964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6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8" name="橢圓 17"/>
          <p:cNvSpPr/>
          <p:nvPr/>
        </p:nvSpPr>
        <p:spPr>
          <a:xfrm>
            <a:off x="5834105" y="2699964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9" name="橢圓 18"/>
          <p:cNvSpPr/>
          <p:nvPr/>
        </p:nvSpPr>
        <p:spPr>
          <a:xfrm>
            <a:off x="6265054" y="2699964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0" name="橢圓 19"/>
          <p:cNvSpPr/>
          <p:nvPr/>
        </p:nvSpPr>
        <p:spPr>
          <a:xfrm>
            <a:off x="6696003" y="2699964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1" name="橢圓 20"/>
          <p:cNvSpPr/>
          <p:nvPr/>
        </p:nvSpPr>
        <p:spPr>
          <a:xfrm>
            <a:off x="7131382" y="2699964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8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7500133" y="2643260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43" name="矩形 42"/>
          <p:cNvSpPr/>
          <p:nvPr/>
        </p:nvSpPr>
        <p:spPr>
          <a:xfrm>
            <a:off x="7931082" y="2643260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44" name="矩形 43"/>
          <p:cNvSpPr/>
          <p:nvPr/>
        </p:nvSpPr>
        <p:spPr>
          <a:xfrm>
            <a:off x="8362031" y="2643260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47" name="橢圓 46"/>
          <p:cNvSpPr/>
          <p:nvPr/>
        </p:nvSpPr>
        <p:spPr>
          <a:xfrm>
            <a:off x="7562508" y="2699964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48" name="橢圓 47"/>
          <p:cNvSpPr/>
          <p:nvPr/>
        </p:nvSpPr>
        <p:spPr>
          <a:xfrm>
            <a:off x="7993457" y="2699964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49" name="橢圓 48"/>
          <p:cNvSpPr/>
          <p:nvPr/>
        </p:nvSpPr>
        <p:spPr>
          <a:xfrm>
            <a:off x="8424406" y="2699964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7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63" name="矩形 162"/>
          <p:cNvSpPr/>
          <p:nvPr/>
        </p:nvSpPr>
        <p:spPr>
          <a:xfrm>
            <a:off x="5340781" y="3710456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64" name="矩形 163"/>
          <p:cNvSpPr/>
          <p:nvPr/>
        </p:nvSpPr>
        <p:spPr>
          <a:xfrm>
            <a:off x="5771730" y="3710456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65" name="矩形 164"/>
          <p:cNvSpPr/>
          <p:nvPr/>
        </p:nvSpPr>
        <p:spPr>
          <a:xfrm>
            <a:off x="6202679" y="3710456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66" name="矩形 165"/>
          <p:cNvSpPr/>
          <p:nvPr/>
        </p:nvSpPr>
        <p:spPr>
          <a:xfrm>
            <a:off x="6633629" y="3710456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67" name="矩形 166"/>
          <p:cNvSpPr/>
          <p:nvPr/>
        </p:nvSpPr>
        <p:spPr>
          <a:xfrm>
            <a:off x="7064578" y="3710456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68" name="橢圓 167"/>
          <p:cNvSpPr/>
          <p:nvPr/>
        </p:nvSpPr>
        <p:spPr>
          <a:xfrm>
            <a:off x="5403156" y="3767160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6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69" name="橢圓 168"/>
          <p:cNvSpPr/>
          <p:nvPr/>
        </p:nvSpPr>
        <p:spPr>
          <a:xfrm>
            <a:off x="5834105" y="3767160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70" name="橢圓 169"/>
          <p:cNvSpPr/>
          <p:nvPr/>
        </p:nvSpPr>
        <p:spPr>
          <a:xfrm>
            <a:off x="6265054" y="3767160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71" name="橢圓 170"/>
          <p:cNvSpPr/>
          <p:nvPr/>
        </p:nvSpPr>
        <p:spPr>
          <a:xfrm>
            <a:off x="6696003" y="3767160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72" name="橢圓 171"/>
          <p:cNvSpPr/>
          <p:nvPr/>
        </p:nvSpPr>
        <p:spPr>
          <a:xfrm>
            <a:off x="7131382" y="3767160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73" name="矩形 172"/>
          <p:cNvSpPr/>
          <p:nvPr/>
        </p:nvSpPr>
        <p:spPr>
          <a:xfrm>
            <a:off x="7500133" y="3710456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74" name="矩形 173"/>
          <p:cNvSpPr/>
          <p:nvPr/>
        </p:nvSpPr>
        <p:spPr>
          <a:xfrm>
            <a:off x="7931082" y="3710456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75" name="矩形 174"/>
          <p:cNvSpPr/>
          <p:nvPr/>
        </p:nvSpPr>
        <p:spPr>
          <a:xfrm>
            <a:off x="8362031" y="3710456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76" name="橢圓 175"/>
          <p:cNvSpPr/>
          <p:nvPr/>
        </p:nvSpPr>
        <p:spPr>
          <a:xfrm>
            <a:off x="7562508" y="3767160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77" name="橢圓 176"/>
          <p:cNvSpPr/>
          <p:nvPr/>
        </p:nvSpPr>
        <p:spPr>
          <a:xfrm>
            <a:off x="7993457" y="3767160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8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78" name="橢圓 177"/>
          <p:cNvSpPr/>
          <p:nvPr/>
        </p:nvSpPr>
        <p:spPr>
          <a:xfrm>
            <a:off x="8424406" y="3767160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7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81" name="矩形 180"/>
          <p:cNvSpPr/>
          <p:nvPr/>
        </p:nvSpPr>
        <p:spPr>
          <a:xfrm>
            <a:off x="5340781" y="5354122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82" name="矩形 181"/>
          <p:cNvSpPr/>
          <p:nvPr/>
        </p:nvSpPr>
        <p:spPr>
          <a:xfrm>
            <a:off x="5771730" y="5354122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83" name="矩形 182"/>
          <p:cNvSpPr/>
          <p:nvPr/>
        </p:nvSpPr>
        <p:spPr>
          <a:xfrm>
            <a:off x="6202679" y="5354122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84" name="矩形 183"/>
          <p:cNvSpPr/>
          <p:nvPr/>
        </p:nvSpPr>
        <p:spPr>
          <a:xfrm>
            <a:off x="6633629" y="5354122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85" name="矩形 184"/>
          <p:cNvSpPr/>
          <p:nvPr/>
        </p:nvSpPr>
        <p:spPr>
          <a:xfrm>
            <a:off x="7064578" y="5354122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86" name="橢圓 185"/>
          <p:cNvSpPr/>
          <p:nvPr/>
        </p:nvSpPr>
        <p:spPr>
          <a:xfrm>
            <a:off x="5403156" y="5410826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87" name="橢圓 186"/>
          <p:cNvSpPr/>
          <p:nvPr/>
        </p:nvSpPr>
        <p:spPr>
          <a:xfrm>
            <a:off x="5834105" y="5410826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88" name="橢圓 187"/>
          <p:cNvSpPr/>
          <p:nvPr/>
        </p:nvSpPr>
        <p:spPr>
          <a:xfrm>
            <a:off x="6265054" y="5410826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89" name="橢圓 188"/>
          <p:cNvSpPr/>
          <p:nvPr/>
        </p:nvSpPr>
        <p:spPr>
          <a:xfrm>
            <a:off x="6696003" y="5410826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90" name="橢圓 189"/>
          <p:cNvSpPr/>
          <p:nvPr/>
        </p:nvSpPr>
        <p:spPr>
          <a:xfrm>
            <a:off x="7131382" y="5410826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91" name="矩形 190"/>
          <p:cNvSpPr/>
          <p:nvPr/>
        </p:nvSpPr>
        <p:spPr>
          <a:xfrm>
            <a:off x="7500133" y="5354122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92" name="矩形 191"/>
          <p:cNvSpPr/>
          <p:nvPr/>
        </p:nvSpPr>
        <p:spPr>
          <a:xfrm>
            <a:off x="7931082" y="5354122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93" name="矩形 192"/>
          <p:cNvSpPr/>
          <p:nvPr/>
        </p:nvSpPr>
        <p:spPr>
          <a:xfrm>
            <a:off x="8362031" y="5354122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94" name="橢圓 193"/>
          <p:cNvSpPr/>
          <p:nvPr/>
        </p:nvSpPr>
        <p:spPr>
          <a:xfrm>
            <a:off x="7562508" y="5410826"/>
            <a:ext cx="317541" cy="317541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6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95" name="橢圓 194"/>
          <p:cNvSpPr/>
          <p:nvPr/>
        </p:nvSpPr>
        <p:spPr>
          <a:xfrm>
            <a:off x="7993457" y="5410826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8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96" name="橢圓 195"/>
          <p:cNvSpPr/>
          <p:nvPr/>
        </p:nvSpPr>
        <p:spPr>
          <a:xfrm>
            <a:off x="8424406" y="5410826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7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57" name="文字方塊 156"/>
          <p:cNvSpPr txBox="1"/>
          <p:nvPr/>
        </p:nvSpPr>
        <p:spPr>
          <a:xfrm>
            <a:off x="5939881" y="5916272"/>
            <a:ext cx="788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sublist</a:t>
            </a:r>
            <a:endParaRPr lang="zh-TW" altLang="en-US" dirty="0"/>
          </a:p>
        </p:txBody>
      </p:sp>
      <p:sp>
        <p:nvSpPr>
          <p:cNvPr id="158" name="文字方塊 157"/>
          <p:cNvSpPr txBox="1"/>
          <p:nvPr/>
        </p:nvSpPr>
        <p:spPr>
          <a:xfrm>
            <a:off x="7920718" y="5902175"/>
            <a:ext cx="788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/>
              <a:t>sublist</a:t>
            </a:r>
            <a:endParaRPr lang="zh-TW" altLang="en-US" dirty="0"/>
          </a:p>
        </p:txBody>
      </p:sp>
      <p:sp>
        <p:nvSpPr>
          <p:cNvPr id="159" name="左中括弧 158"/>
          <p:cNvSpPr/>
          <p:nvPr/>
        </p:nvSpPr>
        <p:spPr>
          <a:xfrm rot="16200000">
            <a:off x="6339190" y="4838639"/>
            <a:ext cx="152400" cy="2154746"/>
          </a:xfrm>
          <a:prstGeom prst="leftBracket">
            <a:avLst>
              <a:gd name="adj" fmla="val 43347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0" name="左中括弧 159"/>
          <p:cNvSpPr/>
          <p:nvPr/>
        </p:nvSpPr>
        <p:spPr>
          <a:xfrm rot="16200000">
            <a:off x="8287670" y="5489838"/>
            <a:ext cx="152400" cy="852693"/>
          </a:xfrm>
          <a:prstGeom prst="leftBracket">
            <a:avLst>
              <a:gd name="adj" fmla="val 43347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1" name="文字方塊 160"/>
          <p:cNvSpPr txBox="1"/>
          <p:nvPr/>
        </p:nvSpPr>
        <p:spPr>
          <a:xfrm>
            <a:off x="7572697" y="579106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^</a:t>
            </a:r>
            <a:endParaRPr lang="zh-TW" altLang="en-US" dirty="0"/>
          </a:p>
        </p:txBody>
      </p:sp>
      <p:sp>
        <p:nvSpPr>
          <p:cNvPr id="162" name="文字方塊 161"/>
          <p:cNvSpPr txBox="1"/>
          <p:nvPr/>
        </p:nvSpPr>
        <p:spPr>
          <a:xfrm>
            <a:off x="7331001" y="5887908"/>
            <a:ext cx="660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pivot</a:t>
            </a:r>
            <a:endParaRPr lang="zh-TW" altLang="en-US" dirty="0"/>
          </a:p>
        </p:txBody>
      </p:sp>
      <p:sp>
        <p:nvSpPr>
          <p:cNvPr id="215" name="矩形 214"/>
          <p:cNvSpPr/>
          <p:nvPr/>
        </p:nvSpPr>
        <p:spPr>
          <a:xfrm>
            <a:off x="5338017" y="1284201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16" name="矩形 215"/>
          <p:cNvSpPr/>
          <p:nvPr/>
        </p:nvSpPr>
        <p:spPr>
          <a:xfrm>
            <a:off x="5768966" y="1284201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17" name="矩形 216"/>
          <p:cNvSpPr/>
          <p:nvPr/>
        </p:nvSpPr>
        <p:spPr>
          <a:xfrm>
            <a:off x="6199915" y="1284201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18" name="矩形 217"/>
          <p:cNvSpPr/>
          <p:nvPr/>
        </p:nvSpPr>
        <p:spPr>
          <a:xfrm>
            <a:off x="6630865" y="1284201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19" name="矩形 218"/>
          <p:cNvSpPr/>
          <p:nvPr/>
        </p:nvSpPr>
        <p:spPr>
          <a:xfrm>
            <a:off x="7061814" y="1284201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20" name="橢圓 219"/>
          <p:cNvSpPr/>
          <p:nvPr/>
        </p:nvSpPr>
        <p:spPr>
          <a:xfrm>
            <a:off x="5400392" y="1340905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6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21" name="橢圓 220"/>
          <p:cNvSpPr/>
          <p:nvPr/>
        </p:nvSpPr>
        <p:spPr>
          <a:xfrm>
            <a:off x="5831341" y="1340905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22" name="橢圓 221"/>
          <p:cNvSpPr/>
          <p:nvPr/>
        </p:nvSpPr>
        <p:spPr>
          <a:xfrm>
            <a:off x="6262290" y="1340905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7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23" name="橢圓 222"/>
          <p:cNvSpPr/>
          <p:nvPr/>
        </p:nvSpPr>
        <p:spPr>
          <a:xfrm>
            <a:off x="6693239" y="1340905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24" name="橢圓 223"/>
          <p:cNvSpPr/>
          <p:nvPr/>
        </p:nvSpPr>
        <p:spPr>
          <a:xfrm>
            <a:off x="7128618" y="1340905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8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25" name="矩形 224"/>
          <p:cNvSpPr/>
          <p:nvPr/>
        </p:nvSpPr>
        <p:spPr>
          <a:xfrm>
            <a:off x="7497369" y="1284201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26" name="矩形 225"/>
          <p:cNvSpPr/>
          <p:nvPr/>
        </p:nvSpPr>
        <p:spPr>
          <a:xfrm>
            <a:off x="7928318" y="1284201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27" name="矩形 226"/>
          <p:cNvSpPr/>
          <p:nvPr/>
        </p:nvSpPr>
        <p:spPr>
          <a:xfrm>
            <a:off x="8359267" y="1284201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28" name="橢圓 227"/>
          <p:cNvSpPr/>
          <p:nvPr/>
        </p:nvSpPr>
        <p:spPr>
          <a:xfrm>
            <a:off x="7559744" y="1340905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29" name="橢圓 228"/>
          <p:cNvSpPr/>
          <p:nvPr/>
        </p:nvSpPr>
        <p:spPr>
          <a:xfrm>
            <a:off x="7990693" y="1340905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30" name="橢圓 229"/>
          <p:cNvSpPr/>
          <p:nvPr/>
        </p:nvSpPr>
        <p:spPr>
          <a:xfrm>
            <a:off x="8421642" y="1340905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pic>
        <p:nvPicPr>
          <p:cNvPr id="1030" name="Picture 6" descr="http://st.depositphotos.com/2131499/4576/v/170/depositphotos_45764847-red-triangular-flag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157252" y="1106525"/>
            <a:ext cx="396793" cy="338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" name="文字方塊 69"/>
          <p:cNvSpPr txBox="1"/>
          <p:nvPr/>
        </p:nvSpPr>
        <p:spPr>
          <a:xfrm>
            <a:off x="5402253" y="91370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1" name="文字方塊 70"/>
          <p:cNvSpPr txBox="1"/>
          <p:nvPr/>
        </p:nvSpPr>
        <p:spPr>
          <a:xfrm>
            <a:off x="5832613" y="91370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2" name="文字方塊 71"/>
          <p:cNvSpPr txBox="1"/>
          <p:nvPr/>
        </p:nvSpPr>
        <p:spPr>
          <a:xfrm>
            <a:off x="6262973" y="91370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3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3" name="文字方塊 72"/>
          <p:cNvSpPr txBox="1"/>
          <p:nvPr/>
        </p:nvSpPr>
        <p:spPr>
          <a:xfrm>
            <a:off x="6693333" y="91370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4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4" name="文字方塊 73"/>
          <p:cNvSpPr txBox="1"/>
          <p:nvPr/>
        </p:nvSpPr>
        <p:spPr>
          <a:xfrm>
            <a:off x="7123693" y="91370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5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5" name="文字方塊 74"/>
          <p:cNvSpPr txBox="1"/>
          <p:nvPr/>
        </p:nvSpPr>
        <p:spPr>
          <a:xfrm>
            <a:off x="7554053" y="91370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6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6" name="文字方塊 75"/>
          <p:cNvSpPr txBox="1"/>
          <p:nvPr/>
        </p:nvSpPr>
        <p:spPr>
          <a:xfrm>
            <a:off x="7984413" y="91370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7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7" name="文字方塊 76"/>
          <p:cNvSpPr txBox="1"/>
          <p:nvPr/>
        </p:nvSpPr>
        <p:spPr>
          <a:xfrm>
            <a:off x="8414773" y="91370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8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33" name="Picture 6" descr="http://st.depositphotos.com/2131499/4576/v/170/depositphotos_45764847-red-triangular-flag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157252" y="2485056"/>
            <a:ext cx="396793" cy="338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4" name="Picture 6" descr="http://st.depositphotos.com/2131499/4576/v/170/depositphotos_45764847-red-triangular-flag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157252" y="3541408"/>
            <a:ext cx="396793" cy="338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0" name="直線單箭頭接點 29"/>
          <p:cNvCxnSpPr/>
          <p:nvPr/>
        </p:nvCxnSpPr>
        <p:spPr>
          <a:xfrm>
            <a:off x="5768966" y="1817078"/>
            <a:ext cx="646423" cy="0"/>
          </a:xfrm>
          <a:prstGeom prst="straightConnector1">
            <a:avLst/>
          </a:prstGeom>
          <a:ln w="28575">
            <a:solidFill>
              <a:srgbClr val="7030A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直線單箭頭接點 234"/>
          <p:cNvCxnSpPr/>
          <p:nvPr/>
        </p:nvCxnSpPr>
        <p:spPr>
          <a:xfrm flipH="1">
            <a:off x="8556022" y="1817078"/>
            <a:ext cx="216528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直線單箭頭接點 236"/>
          <p:cNvCxnSpPr/>
          <p:nvPr/>
        </p:nvCxnSpPr>
        <p:spPr>
          <a:xfrm flipH="1">
            <a:off x="8149463" y="3176955"/>
            <a:ext cx="408731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直線單箭頭接點 238"/>
          <p:cNvCxnSpPr/>
          <p:nvPr/>
        </p:nvCxnSpPr>
        <p:spPr>
          <a:xfrm>
            <a:off x="6432387" y="3176955"/>
            <a:ext cx="845671" cy="0"/>
          </a:xfrm>
          <a:prstGeom prst="straightConnector1">
            <a:avLst/>
          </a:prstGeom>
          <a:ln w="28575">
            <a:solidFill>
              <a:srgbClr val="7030A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直線單箭頭接點 240"/>
          <p:cNvCxnSpPr/>
          <p:nvPr/>
        </p:nvCxnSpPr>
        <p:spPr>
          <a:xfrm>
            <a:off x="6846339" y="4270357"/>
            <a:ext cx="1303124" cy="0"/>
          </a:xfrm>
          <a:prstGeom prst="straightConnector1">
            <a:avLst/>
          </a:prstGeom>
          <a:ln w="28575">
            <a:solidFill>
              <a:srgbClr val="7030A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直線單箭頭接點 242"/>
          <p:cNvCxnSpPr/>
          <p:nvPr/>
        </p:nvCxnSpPr>
        <p:spPr>
          <a:xfrm flipH="1">
            <a:off x="7718514" y="4325816"/>
            <a:ext cx="408731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4" name="文字方塊 243"/>
              <p:cNvSpPr txBox="1"/>
              <p:nvPr/>
            </p:nvSpPr>
            <p:spPr>
              <a:xfrm>
                <a:off x="5440504" y="1774162"/>
                <a:ext cx="18375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>
                    <a:solidFill>
                      <a:srgbClr val="7030A0"/>
                    </a:solidFill>
                  </a:rPr>
                  <a:t>find a key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US" altLang="zh-TW" dirty="0" smtClean="0">
                    <a:solidFill>
                      <a:srgbClr val="7030A0"/>
                    </a:solidFill>
                  </a:rPr>
                  <a:t>pivot</a:t>
                </a:r>
                <a:endParaRPr lang="zh-TW" alt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44" name="文字方塊 2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0504" y="1774162"/>
                <a:ext cx="1837554" cy="369332"/>
              </a:xfrm>
              <a:prstGeom prst="rect">
                <a:avLst/>
              </a:prstGeom>
              <a:blipFill rotWithShape="0">
                <a:blip r:embed="rId3" cstate="print"/>
                <a:stretch>
                  <a:fillRect l="-2649" t="-8197" b="-245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5" name="文字方塊 244"/>
              <p:cNvSpPr txBox="1"/>
              <p:nvPr/>
            </p:nvSpPr>
            <p:spPr>
              <a:xfrm>
                <a:off x="7447910" y="1772828"/>
                <a:ext cx="18375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>
                    <a:solidFill>
                      <a:srgbClr val="00B050"/>
                    </a:solidFill>
                  </a:rPr>
                  <a:t>find a key </a:t>
                </a:r>
                <a14:m>
                  <m:oMath xmlns:m="http://schemas.openxmlformats.org/officeDocument/2006/math">
                    <m:r>
                      <a:rPr lang="en-US" altLang="zh-TW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altLang="zh-TW" dirty="0" smtClean="0">
                    <a:solidFill>
                      <a:srgbClr val="00B050"/>
                    </a:solidFill>
                  </a:rPr>
                  <a:t>pivot</a:t>
                </a:r>
                <a:endParaRPr lang="zh-TW" alt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45" name="文字方塊 2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7910" y="1772828"/>
                <a:ext cx="1837554" cy="369332"/>
              </a:xfrm>
              <a:prstGeom prst="rect">
                <a:avLst/>
              </a:prstGeom>
              <a:blipFill rotWithShape="0">
                <a:blip r:embed="rId4" cstate="print"/>
                <a:stretch>
                  <a:fillRect l="-2990" t="-10000" b="-266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7" name="文字方塊 246"/>
          <p:cNvSpPr txBox="1"/>
          <p:nvPr/>
        </p:nvSpPr>
        <p:spPr>
          <a:xfrm>
            <a:off x="6550094" y="3142521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7030A0"/>
                </a:solidFill>
              </a:rPr>
              <a:t>find</a:t>
            </a:r>
            <a:endParaRPr lang="zh-TW" altLang="en-US" dirty="0">
              <a:solidFill>
                <a:srgbClr val="7030A0"/>
              </a:solidFill>
            </a:endParaRPr>
          </a:p>
        </p:txBody>
      </p:sp>
      <p:sp>
        <p:nvSpPr>
          <p:cNvPr id="248" name="文字方塊 247"/>
          <p:cNvSpPr txBox="1"/>
          <p:nvPr/>
        </p:nvSpPr>
        <p:spPr>
          <a:xfrm>
            <a:off x="8162352" y="3142521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00B050"/>
                </a:solidFill>
              </a:rPr>
              <a:t>find</a:t>
            </a:r>
            <a:endParaRPr lang="zh-TW" altLang="en-US" dirty="0">
              <a:solidFill>
                <a:srgbClr val="00B050"/>
              </a:solidFill>
            </a:endParaRPr>
          </a:p>
        </p:txBody>
      </p:sp>
      <p:sp>
        <p:nvSpPr>
          <p:cNvPr id="249" name="文字方塊 248"/>
          <p:cNvSpPr txBox="1"/>
          <p:nvPr/>
        </p:nvSpPr>
        <p:spPr>
          <a:xfrm>
            <a:off x="7738473" y="4292057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00B050"/>
                </a:solidFill>
              </a:rPr>
              <a:t>find</a:t>
            </a:r>
            <a:endParaRPr lang="zh-TW" altLang="en-US" dirty="0">
              <a:solidFill>
                <a:srgbClr val="00B050"/>
              </a:solidFill>
            </a:endParaRPr>
          </a:p>
        </p:txBody>
      </p:sp>
      <p:sp>
        <p:nvSpPr>
          <p:cNvPr id="250" name="文字方塊 249"/>
          <p:cNvSpPr txBox="1"/>
          <p:nvPr/>
        </p:nvSpPr>
        <p:spPr>
          <a:xfrm>
            <a:off x="7084231" y="4292544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7030A0"/>
                </a:solidFill>
              </a:rPr>
              <a:t>find</a:t>
            </a:r>
            <a:endParaRPr lang="zh-TW" altLang="en-US" dirty="0">
              <a:solidFill>
                <a:srgbClr val="7030A0"/>
              </a:solidFill>
            </a:endParaRPr>
          </a:p>
        </p:txBody>
      </p:sp>
      <p:sp>
        <p:nvSpPr>
          <p:cNvPr id="252" name="文字方塊 251"/>
          <p:cNvSpPr txBox="1"/>
          <p:nvPr/>
        </p:nvSpPr>
        <p:spPr>
          <a:xfrm>
            <a:off x="5554045" y="12504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  <p:grpSp>
        <p:nvGrpSpPr>
          <p:cNvPr id="32" name="群組 31"/>
          <p:cNvGrpSpPr/>
          <p:nvPr/>
        </p:nvGrpSpPr>
        <p:grpSpPr>
          <a:xfrm>
            <a:off x="6415389" y="2148151"/>
            <a:ext cx="2145973" cy="549096"/>
            <a:chOff x="6415389" y="2264329"/>
            <a:chExt cx="2145973" cy="432918"/>
          </a:xfrm>
        </p:grpSpPr>
        <p:sp>
          <p:nvSpPr>
            <p:cNvPr id="254" name="手繪多邊形 253"/>
            <p:cNvSpPr/>
            <p:nvPr/>
          </p:nvSpPr>
          <p:spPr>
            <a:xfrm>
              <a:off x="6415389" y="2269385"/>
              <a:ext cx="2140633" cy="427862"/>
            </a:xfrm>
            <a:custGeom>
              <a:avLst/>
              <a:gdLst>
                <a:gd name="connsiteX0" fmla="*/ 1078523 w 1078523"/>
                <a:gd name="connsiteY0" fmla="*/ 0 h 945662"/>
                <a:gd name="connsiteX1" fmla="*/ 844062 w 1078523"/>
                <a:gd name="connsiteY1" fmla="*/ 343877 h 945662"/>
                <a:gd name="connsiteX2" fmla="*/ 437662 w 1078523"/>
                <a:gd name="connsiteY2" fmla="*/ 445477 h 945662"/>
                <a:gd name="connsiteX3" fmla="*/ 93785 w 1078523"/>
                <a:gd name="connsiteY3" fmla="*/ 640862 h 945662"/>
                <a:gd name="connsiteX4" fmla="*/ 0 w 1078523"/>
                <a:gd name="connsiteY4" fmla="*/ 945662 h 945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8523" h="945662">
                  <a:moveTo>
                    <a:pt x="1078523" y="0"/>
                  </a:moveTo>
                  <a:cubicBezTo>
                    <a:pt x="1014697" y="134815"/>
                    <a:pt x="950872" y="269631"/>
                    <a:pt x="844062" y="343877"/>
                  </a:cubicBezTo>
                  <a:cubicBezTo>
                    <a:pt x="737252" y="418123"/>
                    <a:pt x="562708" y="395980"/>
                    <a:pt x="437662" y="445477"/>
                  </a:cubicBezTo>
                  <a:cubicBezTo>
                    <a:pt x="312616" y="494975"/>
                    <a:pt x="166729" y="557498"/>
                    <a:pt x="93785" y="640862"/>
                  </a:cubicBezTo>
                  <a:cubicBezTo>
                    <a:pt x="20841" y="724226"/>
                    <a:pt x="10420" y="834944"/>
                    <a:pt x="0" y="945662"/>
                  </a:cubicBezTo>
                </a:path>
              </a:pathLst>
            </a:custGeom>
            <a:ln w="1905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5" name="手繪多邊形 254"/>
            <p:cNvSpPr/>
            <p:nvPr/>
          </p:nvSpPr>
          <p:spPr>
            <a:xfrm flipH="1">
              <a:off x="6420729" y="2264329"/>
              <a:ext cx="2140633" cy="427862"/>
            </a:xfrm>
            <a:custGeom>
              <a:avLst/>
              <a:gdLst>
                <a:gd name="connsiteX0" fmla="*/ 1078523 w 1078523"/>
                <a:gd name="connsiteY0" fmla="*/ 0 h 945662"/>
                <a:gd name="connsiteX1" fmla="*/ 844062 w 1078523"/>
                <a:gd name="connsiteY1" fmla="*/ 343877 h 945662"/>
                <a:gd name="connsiteX2" fmla="*/ 437662 w 1078523"/>
                <a:gd name="connsiteY2" fmla="*/ 445477 h 945662"/>
                <a:gd name="connsiteX3" fmla="*/ 93785 w 1078523"/>
                <a:gd name="connsiteY3" fmla="*/ 640862 h 945662"/>
                <a:gd name="connsiteX4" fmla="*/ 0 w 1078523"/>
                <a:gd name="connsiteY4" fmla="*/ 945662 h 945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8523" h="945662">
                  <a:moveTo>
                    <a:pt x="1078523" y="0"/>
                  </a:moveTo>
                  <a:cubicBezTo>
                    <a:pt x="1014697" y="134815"/>
                    <a:pt x="950872" y="269631"/>
                    <a:pt x="844062" y="343877"/>
                  </a:cubicBezTo>
                  <a:cubicBezTo>
                    <a:pt x="737252" y="418123"/>
                    <a:pt x="562708" y="395980"/>
                    <a:pt x="437662" y="445477"/>
                  </a:cubicBezTo>
                  <a:cubicBezTo>
                    <a:pt x="312616" y="494975"/>
                    <a:pt x="166729" y="557498"/>
                    <a:pt x="93785" y="640862"/>
                  </a:cubicBezTo>
                  <a:cubicBezTo>
                    <a:pt x="20841" y="724226"/>
                    <a:pt x="10420" y="834944"/>
                    <a:pt x="0" y="945662"/>
                  </a:cubicBezTo>
                </a:path>
              </a:pathLst>
            </a:custGeom>
            <a:ln w="1905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46" name="文字方塊 245"/>
          <p:cNvSpPr txBox="1"/>
          <p:nvPr/>
        </p:nvSpPr>
        <p:spPr>
          <a:xfrm>
            <a:off x="7151575" y="2102125"/>
            <a:ext cx="668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swap</a:t>
            </a:r>
            <a:endParaRPr lang="zh-TW" altLang="en-US" dirty="0"/>
          </a:p>
        </p:txBody>
      </p:sp>
      <p:grpSp>
        <p:nvGrpSpPr>
          <p:cNvPr id="256" name="群組 255"/>
          <p:cNvGrpSpPr/>
          <p:nvPr/>
        </p:nvGrpSpPr>
        <p:grpSpPr>
          <a:xfrm>
            <a:off x="7268118" y="3325592"/>
            <a:ext cx="859127" cy="438454"/>
            <a:chOff x="6415389" y="2264329"/>
            <a:chExt cx="2145973" cy="432918"/>
          </a:xfrm>
        </p:grpSpPr>
        <p:sp>
          <p:nvSpPr>
            <p:cNvPr id="257" name="手繪多邊形 256"/>
            <p:cNvSpPr/>
            <p:nvPr/>
          </p:nvSpPr>
          <p:spPr>
            <a:xfrm>
              <a:off x="6415389" y="2269385"/>
              <a:ext cx="2140633" cy="427862"/>
            </a:xfrm>
            <a:custGeom>
              <a:avLst/>
              <a:gdLst>
                <a:gd name="connsiteX0" fmla="*/ 1078523 w 1078523"/>
                <a:gd name="connsiteY0" fmla="*/ 0 h 945662"/>
                <a:gd name="connsiteX1" fmla="*/ 844062 w 1078523"/>
                <a:gd name="connsiteY1" fmla="*/ 343877 h 945662"/>
                <a:gd name="connsiteX2" fmla="*/ 437662 w 1078523"/>
                <a:gd name="connsiteY2" fmla="*/ 445477 h 945662"/>
                <a:gd name="connsiteX3" fmla="*/ 93785 w 1078523"/>
                <a:gd name="connsiteY3" fmla="*/ 640862 h 945662"/>
                <a:gd name="connsiteX4" fmla="*/ 0 w 1078523"/>
                <a:gd name="connsiteY4" fmla="*/ 945662 h 945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8523" h="945662">
                  <a:moveTo>
                    <a:pt x="1078523" y="0"/>
                  </a:moveTo>
                  <a:cubicBezTo>
                    <a:pt x="1014697" y="134815"/>
                    <a:pt x="950872" y="269631"/>
                    <a:pt x="844062" y="343877"/>
                  </a:cubicBezTo>
                  <a:cubicBezTo>
                    <a:pt x="737252" y="418123"/>
                    <a:pt x="562708" y="395980"/>
                    <a:pt x="437662" y="445477"/>
                  </a:cubicBezTo>
                  <a:cubicBezTo>
                    <a:pt x="312616" y="494975"/>
                    <a:pt x="166729" y="557498"/>
                    <a:pt x="93785" y="640862"/>
                  </a:cubicBezTo>
                  <a:cubicBezTo>
                    <a:pt x="20841" y="724226"/>
                    <a:pt x="10420" y="834944"/>
                    <a:pt x="0" y="945662"/>
                  </a:cubicBezTo>
                </a:path>
              </a:pathLst>
            </a:custGeom>
            <a:ln w="1905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8" name="手繪多邊形 257"/>
            <p:cNvSpPr/>
            <p:nvPr/>
          </p:nvSpPr>
          <p:spPr>
            <a:xfrm flipH="1">
              <a:off x="6420729" y="2264329"/>
              <a:ext cx="2140633" cy="427862"/>
            </a:xfrm>
            <a:custGeom>
              <a:avLst/>
              <a:gdLst>
                <a:gd name="connsiteX0" fmla="*/ 1078523 w 1078523"/>
                <a:gd name="connsiteY0" fmla="*/ 0 h 945662"/>
                <a:gd name="connsiteX1" fmla="*/ 844062 w 1078523"/>
                <a:gd name="connsiteY1" fmla="*/ 343877 h 945662"/>
                <a:gd name="connsiteX2" fmla="*/ 437662 w 1078523"/>
                <a:gd name="connsiteY2" fmla="*/ 445477 h 945662"/>
                <a:gd name="connsiteX3" fmla="*/ 93785 w 1078523"/>
                <a:gd name="connsiteY3" fmla="*/ 640862 h 945662"/>
                <a:gd name="connsiteX4" fmla="*/ 0 w 1078523"/>
                <a:gd name="connsiteY4" fmla="*/ 945662 h 945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8523" h="945662">
                  <a:moveTo>
                    <a:pt x="1078523" y="0"/>
                  </a:moveTo>
                  <a:cubicBezTo>
                    <a:pt x="1014697" y="134815"/>
                    <a:pt x="950872" y="269631"/>
                    <a:pt x="844062" y="343877"/>
                  </a:cubicBezTo>
                  <a:cubicBezTo>
                    <a:pt x="737252" y="418123"/>
                    <a:pt x="562708" y="395980"/>
                    <a:pt x="437662" y="445477"/>
                  </a:cubicBezTo>
                  <a:cubicBezTo>
                    <a:pt x="312616" y="494975"/>
                    <a:pt x="166729" y="557498"/>
                    <a:pt x="93785" y="640862"/>
                  </a:cubicBezTo>
                  <a:cubicBezTo>
                    <a:pt x="20841" y="724226"/>
                    <a:pt x="10420" y="834944"/>
                    <a:pt x="0" y="945662"/>
                  </a:cubicBezTo>
                </a:path>
              </a:pathLst>
            </a:custGeom>
            <a:ln w="1905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59" name="群組 258"/>
          <p:cNvGrpSpPr/>
          <p:nvPr/>
        </p:nvGrpSpPr>
        <p:grpSpPr>
          <a:xfrm>
            <a:off x="5559116" y="4629020"/>
            <a:ext cx="2159398" cy="760556"/>
            <a:chOff x="6415389" y="2264329"/>
            <a:chExt cx="2145973" cy="432918"/>
          </a:xfrm>
        </p:grpSpPr>
        <p:sp>
          <p:nvSpPr>
            <p:cNvPr id="260" name="手繪多邊形 259"/>
            <p:cNvSpPr/>
            <p:nvPr/>
          </p:nvSpPr>
          <p:spPr>
            <a:xfrm>
              <a:off x="6415389" y="2269385"/>
              <a:ext cx="2140633" cy="427862"/>
            </a:xfrm>
            <a:custGeom>
              <a:avLst/>
              <a:gdLst>
                <a:gd name="connsiteX0" fmla="*/ 1078523 w 1078523"/>
                <a:gd name="connsiteY0" fmla="*/ 0 h 945662"/>
                <a:gd name="connsiteX1" fmla="*/ 844062 w 1078523"/>
                <a:gd name="connsiteY1" fmla="*/ 343877 h 945662"/>
                <a:gd name="connsiteX2" fmla="*/ 437662 w 1078523"/>
                <a:gd name="connsiteY2" fmla="*/ 445477 h 945662"/>
                <a:gd name="connsiteX3" fmla="*/ 93785 w 1078523"/>
                <a:gd name="connsiteY3" fmla="*/ 640862 h 945662"/>
                <a:gd name="connsiteX4" fmla="*/ 0 w 1078523"/>
                <a:gd name="connsiteY4" fmla="*/ 945662 h 945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8523" h="945662">
                  <a:moveTo>
                    <a:pt x="1078523" y="0"/>
                  </a:moveTo>
                  <a:cubicBezTo>
                    <a:pt x="1014697" y="134815"/>
                    <a:pt x="950872" y="269631"/>
                    <a:pt x="844062" y="343877"/>
                  </a:cubicBezTo>
                  <a:cubicBezTo>
                    <a:pt x="737252" y="418123"/>
                    <a:pt x="562708" y="395980"/>
                    <a:pt x="437662" y="445477"/>
                  </a:cubicBezTo>
                  <a:cubicBezTo>
                    <a:pt x="312616" y="494975"/>
                    <a:pt x="166729" y="557498"/>
                    <a:pt x="93785" y="640862"/>
                  </a:cubicBezTo>
                  <a:cubicBezTo>
                    <a:pt x="20841" y="724226"/>
                    <a:pt x="10420" y="834944"/>
                    <a:pt x="0" y="945662"/>
                  </a:cubicBezTo>
                </a:path>
              </a:pathLst>
            </a:custGeom>
            <a:ln w="1905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1" name="手繪多邊形 260"/>
            <p:cNvSpPr/>
            <p:nvPr/>
          </p:nvSpPr>
          <p:spPr>
            <a:xfrm flipH="1">
              <a:off x="6420729" y="2264329"/>
              <a:ext cx="2140633" cy="427862"/>
            </a:xfrm>
            <a:custGeom>
              <a:avLst/>
              <a:gdLst>
                <a:gd name="connsiteX0" fmla="*/ 1078523 w 1078523"/>
                <a:gd name="connsiteY0" fmla="*/ 0 h 945662"/>
                <a:gd name="connsiteX1" fmla="*/ 844062 w 1078523"/>
                <a:gd name="connsiteY1" fmla="*/ 343877 h 945662"/>
                <a:gd name="connsiteX2" fmla="*/ 437662 w 1078523"/>
                <a:gd name="connsiteY2" fmla="*/ 445477 h 945662"/>
                <a:gd name="connsiteX3" fmla="*/ 93785 w 1078523"/>
                <a:gd name="connsiteY3" fmla="*/ 640862 h 945662"/>
                <a:gd name="connsiteX4" fmla="*/ 0 w 1078523"/>
                <a:gd name="connsiteY4" fmla="*/ 945662 h 945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8523" h="945662">
                  <a:moveTo>
                    <a:pt x="1078523" y="0"/>
                  </a:moveTo>
                  <a:cubicBezTo>
                    <a:pt x="1014697" y="134815"/>
                    <a:pt x="950872" y="269631"/>
                    <a:pt x="844062" y="343877"/>
                  </a:cubicBezTo>
                  <a:cubicBezTo>
                    <a:pt x="737252" y="418123"/>
                    <a:pt x="562708" y="395980"/>
                    <a:pt x="437662" y="445477"/>
                  </a:cubicBezTo>
                  <a:cubicBezTo>
                    <a:pt x="312616" y="494975"/>
                    <a:pt x="166729" y="557498"/>
                    <a:pt x="93785" y="640862"/>
                  </a:cubicBezTo>
                  <a:cubicBezTo>
                    <a:pt x="20841" y="724226"/>
                    <a:pt x="10420" y="834944"/>
                    <a:pt x="0" y="945662"/>
                  </a:cubicBezTo>
                </a:path>
              </a:pathLst>
            </a:custGeom>
            <a:ln w="1905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51" name="文字方塊 250"/>
          <p:cNvSpPr txBox="1"/>
          <p:nvPr/>
        </p:nvSpPr>
        <p:spPr>
          <a:xfrm>
            <a:off x="5674194" y="4645197"/>
            <a:ext cx="27405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last swap place the pivot between the two </a:t>
            </a:r>
            <a:r>
              <a:rPr lang="en-US" altLang="zh-TW" dirty="0" err="1" smtClean="0"/>
              <a:t>sublists</a:t>
            </a:r>
            <a:endParaRPr lang="zh-TW" altLang="en-US" dirty="0"/>
          </a:p>
        </p:txBody>
      </p:sp>
      <p:sp>
        <p:nvSpPr>
          <p:cNvPr id="262" name="文字方塊 261"/>
          <p:cNvSpPr txBox="1"/>
          <p:nvPr/>
        </p:nvSpPr>
        <p:spPr>
          <a:xfrm>
            <a:off x="7174281" y="3228890"/>
            <a:ext cx="668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swap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47767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Quick Sort Algorithm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28</a:t>
            </a:fld>
            <a:endParaRPr lang="zh-TW" altLang="en-US"/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629784" y="1509332"/>
            <a:ext cx="7885566" cy="51000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template</a:t>
            </a: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 &lt;</a:t>
            </a:r>
            <a:r>
              <a:rPr lang="en-US" altLang="zh-TW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 T&gt;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QuickSort</a:t>
            </a: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(T *a, </a:t>
            </a:r>
            <a:r>
              <a:rPr lang="en-US" altLang="zh-TW" sz="18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18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left, </a:t>
            </a:r>
            <a:r>
              <a:rPr lang="en-US" altLang="zh-TW" sz="18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18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right)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{ </a:t>
            </a:r>
            <a:r>
              <a:rPr lang="en-US" altLang="zh-TW" sz="18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sort a[</a:t>
            </a:r>
            <a:r>
              <a:rPr lang="en-US" altLang="zh-TW" sz="1800" dirty="0" err="1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left:right</a:t>
            </a:r>
            <a:r>
              <a:rPr lang="en-US" altLang="zh-TW" sz="18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 into </a:t>
            </a:r>
            <a:r>
              <a:rPr lang="en-US" altLang="zh-TW" sz="1800" dirty="0" err="1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nondecreasing</a:t>
            </a:r>
            <a:r>
              <a:rPr lang="en-US" altLang="zh-TW" sz="18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zh-TW" sz="1800" b="1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a[left] as pivot</a:t>
            </a:r>
            <a:endParaRPr lang="zh-TW" altLang="en-US" sz="1800" b="1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zh-TW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altLang="zh-TW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(left &lt; right) </a:t>
            </a:r>
            <a:r>
              <a:rPr lang="en-US" altLang="zh-TW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altLang="zh-TW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T </a:t>
            </a:r>
            <a:r>
              <a:rPr lang="en-US" altLang="zh-TW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&amp;</a:t>
            </a:r>
            <a:r>
              <a:rPr lang="en-US" altLang="zh-TW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pivot = a[left];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zh-TW" sz="18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zh-TW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left;</a:t>
            </a:r>
            <a:endParaRPr lang="en-US" altLang="zh-TW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zh-TW" sz="18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j </a:t>
            </a: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= right + </a:t>
            </a:r>
            <a:r>
              <a:rPr lang="en-US" altLang="zh-TW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1;</a:t>
            </a:r>
            <a:endParaRPr lang="en-US" altLang="zh-TW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do</a:t>
            </a:r>
            <a:r>
              <a:rPr lang="en-US" altLang="zh-TW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do</a:t>
            </a:r>
            <a:r>
              <a:rPr lang="en-US" altLang="zh-TW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j--; </a:t>
            </a:r>
            <a:r>
              <a:rPr lang="en-US" altLang="zh-TW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while</a:t>
            </a: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 (a[j] &gt; pivot);  </a:t>
            </a:r>
            <a:r>
              <a:rPr lang="en-US" altLang="zh-TW" sz="18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//find a key ≤pivot</a:t>
            </a:r>
            <a:endParaRPr lang="en-US" altLang="zh-TW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zh-TW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do </a:t>
            </a:r>
            <a:r>
              <a:rPr lang="en-US" altLang="zh-TW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++; </a:t>
            </a:r>
            <a:r>
              <a:rPr lang="en-US" altLang="zh-TW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while</a:t>
            </a:r>
            <a:r>
              <a:rPr lang="en-US" altLang="zh-TW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(a[</a:t>
            </a:r>
            <a:r>
              <a:rPr lang="en-US" altLang="zh-TW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 &lt;= pivot);</a:t>
            </a:r>
            <a:r>
              <a:rPr lang="en-US" altLang="zh-TW" sz="18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//find a key &gt;pivot</a:t>
            </a:r>
            <a:endParaRPr lang="en-US" altLang="zh-TW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if</a:t>
            </a:r>
            <a:r>
              <a:rPr lang="en-US" altLang="zh-TW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TW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 &lt; j) </a:t>
            </a:r>
            <a:r>
              <a:rPr lang="en-US" altLang="zh-TW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swap(a[</a:t>
            </a:r>
            <a:r>
              <a:rPr lang="en-US" altLang="zh-TW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], a[j]);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 </a:t>
            </a:r>
            <a:r>
              <a:rPr lang="en-US" altLang="zh-TW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while</a:t>
            </a: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altLang="zh-TW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 &lt; j);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swap(pivot, </a:t>
            </a: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a[j</a:t>
            </a:r>
            <a:r>
              <a:rPr lang="en-US" altLang="zh-TW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]); </a:t>
            </a:r>
            <a:r>
              <a:rPr lang="en-US" altLang="zh-TW" sz="18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//place the pivot between 2 lists</a:t>
            </a:r>
            <a:endParaRPr lang="en-US" altLang="zh-TW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zh-TW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QuickSort</a:t>
            </a:r>
            <a:r>
              <a:rPr lang="en-US" altLang="zh-TW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(a</a:t>
            </a: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, left, j - 1</a:t>
            </a:r>
            <a:r>
              <a:rPr lang="en-US" altLang="zh-TW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  </a:t>
            </a:r>
            <a:r>
              <a:rPr lang="en-US" altLang="zh-TW" sz="18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recursion</a:t>
            </a:r>
            <a:endParaRPr lang="en-US" altLang="zh-TW" sz="1800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zh-TW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QuickSort</a:t>
            </a:r>
            <a:r>
              <a:rPr lang="en-US" altLang="zh-TW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(a</a:t>
            </a: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, j + 1, right</a:t>
            </a:r>
            <a:r>
              <a:rPr lang="en-US" altLang="zh-TW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18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recursion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  <a:endParaRPr lang="en-US" altLang="zh-TW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zh-TW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7" name="直線接點 6"/>
          <p:cNvCxnSpPr/>
          <p:nvPr/>
        </p:nvCxnSpPr>
        <p:spPr>
          <a:xfrm>
            <a:off x="1242646" y="2618154"/>
            <a:ext cx="0" cy="3337169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接點 7"/>
          <p:cNvCxnSpPr/>
          <p:nvPr/>
        </p:nvCxnSpPr>
        <p:spPr>
          <a:xfrm>
            <a:off x="1742830" y="3767015"/>
            <a:ext cx="0" cy="110197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7388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charset="-120"/>
              </a:rPr>
              <a:t>In-Place Partitioning Example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29</a:t>
            </a:fld>
            <a:endParaRPr lang="zh-TW" alt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734413" y="1790128"/>
            <a:ext cx="5703888" cy="519113"/>
            <a:chOff x="871" y="720"/>
            <a:chExt cx="3593" cy="327"/>
          </a:xfrm>
        </p:grpSpPr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871" y="720"/>
              <a:ext cx="3593" cy="327"/>
              <a:chOff x="871" y="720"/>
              <a:chExt cx="3593" cy="327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auto">
              <a:xfrm>
                <a:off x="1252" y="772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auto">
              <a:xfrm>
                <a:off x="1286" y="720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6</a:t>
                </a:r>
              </a:p>
            </p:txBody>
          </p:sp>
          <p:sp>
            <p:nvSpPr>
              <p:cNvPr id="12" name="Rectangle 7"/>
              <p:cNvSpPr>
                <a:spLocks noChangeArrowheads="1"/>
              </p:cNvSpPr>
              <p:nvPr/>
            </p:nvSpPr>
            <p:spPr bwMode="auto">
              <a:xfrm>
                <a:off x="1540" y="772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3" name="Rectangle 8"/>
              <p:cNvSpPr>
                <a:spLocks noChangeArrowheads="1"/>
              </p:cNvSpPr>
              <p:nvPr/>
            </p:nvSpPr>
            <p:spPr bwMode="auto">
              <a:xfrm>
                <a:off x="1574" y="720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2</a:t>
                </a:r>
              </a:p>
            </p:txBody>
          </p:sp>
          <p:sp>
            <p:nvSpPr>
              <p:cNvPr id="14" name="Rectangle 9"/>
              <p:cNvSpPr>
                <a:spLocks noChangeArrowheads="1"/>
              </p:cNvSpPr>
              <p:nvPr/>
            </p:nvSpPr>
            <p:spPr bwMode="auto">
              <a:xfrm>
                <a:off x="1828" y="772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5" name="Rectangle 10"/>
              <p:cNvSpPr>
                <a:spLocks noChangeArrowheads="1"/>
              </p:cNvSpPr>
              <p:nvPr/>
            </p:nvSpPr>
            <p:spPr bwMode="auto">
              <a:xfrm>
                <a:off x="1862" y="720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8</a:t>
                </a:r>
              </a:p>
            </p:txBody>
          </p:sp>
          <p:sp>
            <p:nvSpPr>
              <p:cNvPr id="16" name="Rectangle 11"/>
              <p:cNvSpPr>
                <a:spLocks noChangeArrowheads="1"/>
              </p:cNvSpPr>
              <p:nvPr/>
            </p:nvSpPr>
            <p:spPr bwMode="auto">
              <a:xfrm>
                <a:off x="2116" y="772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7" name="Rectangle 12"/>
              <p:cNvSpPr>
                <a:spLocks noChangeArrowheads="1"/>
              </p:cNvSpPr>
              <p:nvPr/>
            </p:nvSpPr>
            <p:spPr bwMode="auto">
              <a:xfrm>
                <a:off x="2150" y="720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5</a:t>
                </a:r>
              </a:p>
            </p:txBody>
          </p:sp>
          <p:sp>
            <p:nvSpPr>
              <p:cNvPr id="18" name="Rectangle 13"/>
              <p:cNvSpPr>
                <a:spLocks noChangeArrowheads="1"/>
              </p:cNvSpPr>
              <p:nvPr/>
            </p:nvSpPr>
            <p:spPr bwMode="auto">
              <a:xfrm>
                <a:off x="2404" y="772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9" name="Rectangle 14"/>
              <p:cNvSpPr>
                <a:spLocks noChangeArrowheads="1"/>
              </p:cNvSpPr>
              <p:nvPr/>
            </p:nvSpPr>
            <p:spPr bwMode="auto">
              <a:xfrm>
                <a:off x="2390" y="720"/>
                <a:ext cx="394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11</a:t>
                </a:r>
              </a:p>
            </p:txBody>
          </p:sp>
          <p:sp>
            <p:nvSpPr>
              <p:cNvPr id="20" name="Rectangle 15"/>
              <p:cNvSpPr>
                <a:spLocks noChangeArrowheads="1"/>
              </p:cNvSpPr>
              <p:nvPr/>
            </p:nvSpPr>
            <p:spPr bwMode="auto">
              <a:xfrm>
                <a:off x="2692" y="772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1" name="Rectangle 16"/>
              <p:cNvSpPr>
                <a:spLocks noChangeArrowheads="1"/>
              </p:cNvSpPr>
              <p:nvPr/>
            </p:nvSpPr>
            <p:spPr bwMode="auto">
              <a:xfrm>
                <a:off x="2678" y="720"/>
                <a:ext cx="442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10</a:t>
                </a:r>
              </a:p>
            </p:txBody>
          </p:sp>
          <p:sp>
            <p:nvSpPr>
              <p:cNvPr id="22" name="Rectangle 17"/>
              <p:cNvSpPr>
                <a:spLocks noChangeArrowheads="1"/>
              </p:cNvSpPr>
              <p:nvPr/>
            </p:nvSpPr>
            <p:spPr bwMode="auto">
              <a:xfrm>
                <a:off x="2980" y="772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3" name="Rectangle 18"/>
              <p:cNvSpPr>
                <a:spLocks noChangeArrowheads="1"/>
              </p:cNvSpPr>
              <p:nvPr/>
            </p:nvSpPr>
            <p:spPr bwMode="auto">
              <a:xfrm>
                <a:off x="3014" y="720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4</a:t>
                </a:r>
              </a:p>
            </p:txBody>
          </p:sp>
          <p:sp>
            <p:nvSpPr>
              <p:cNvPr id="24" name="Rectangle 19"/>
              <p:cNvSpPr>
                <a:spLocks noChangeArrowheads="1"/>
              </p:cNvSpPr>
              <p:nvPr/>
            </p:nvSpPr>
            <p:spPr bwMode="auto">
              <a:xfrm>
                <a:off x="3268" y="772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5" name="Rectangle 20"/>
              <p:cNvSpPr>
                <a:spLocks noChangeArrowheads="1"/>
              </p:cNvSpPr>
              <p:nvPr/>
            </p:nvSpPr>
            <p:spPr bwMode="auto">
              <a:xfrm>
                <a:off x="3302" y="720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1</a:t>
                </a:r>
              </a:p>
            </p:txBody>
          </p:sp>
          <p:sp>
            <p:nvSpPr>
              <p:cNvPr id="26" name="Rectangle 21"/>
              <p:cNvSpPr>
                <a:spLocks noChangeArrowheads="1"/>
              </p:cNvSpPr>
              <p:nvPr/>
            </p:nvSpPr>
            <p:spPr bwMode="auto">
              <a:xfrm>
                <a:off x="3556" y="772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7" name="Rectangle 22"/>
              <p:cNvSpPr>
                <a:spLocks noChangeArrowheads="1"/>
              </p:cNvSpPr>
              <p:nvPr/>
            </p:nvSpPr>
            <p:spPr bwMode="auto">
              <a:xfrm>
                <a:off x="3590" y="720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9</a:t>
                </a:r>
              </a:p>
            </p:txBody>
          </p:sp>
          <p:sp>
            <p:nvSpPr>
              <p:cNvPr id="28" name="Rectangle 23"/>
              <p:cNvSpPr>
                <a:spLocks noChangeArrowheads="1"/>
              </p:cNvSpPr>
              <p:nvPr/>
            </p:nvSpPr>
            <p:spPr bwMode="auto">
              <a:xfrm>
                <a:off x="3844" y="772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9" name="Rectangle 24"/>
              <p:cNvSpPr>
                <a:spLocks noChangeArrowheads="1"/>
              </p:cNvSpPr>
              <p:nvPr/>
            </p:nvSpPr>
            <p:spPr bwMode="auto">
              <a:xfrm>
                <a:off x="3878" y="720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7</a:t>
                </a:r>
              </a:p>
            </p:txBody>
          </p:sp>
          <p:sp>
            <p:nvSpPr>
              <p:cNvPr id="30" name="Rectangle 25"/>
              <p:cNvSpPr>
                <a:spLocks noChangeArrowheads="1"/>
              </p:cNvSpPr>
              <p:nvPr/>
            </p:nvSpPr>
            <p:spPr bwMode="auto">
              <a:xfrm>
                <a:off x="4132" y="772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" name="Rectangle 26"/>
              <p:cNvSpPr>
                <a:spLocks noChangeArrowheads="1"/>
              </p:cNvSpPr>
              <p:nvPr/>
            </p:nvSpPr>
            <p:spPr bwMode="auto">
              <a:xfrm>
                <a:off x="4166" y="720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3</a:t>
                </a:r>
              </a:p>
            </p:txBody>
          </p:sp>
          <p:sp>
            <p:nvSpPr>
              <p:cNvPr id="32" name="Rectangle 27"/>
              <p:cNvSpPr>
                <a:spLocks noChangeArrowheads="1"/>
              </p:cNvSpPr>
              <p:nvPr/>
            </p:nvSpPr>
            <p:spPr bwMode="auto">
              <a:xfrm>
                <a:off x="871" y="720"/>
                <a:ext cx="288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400" dirty="0">
                    <a:effectLst/>
                    <a:ea typeface="新細明體" charset="-120"/>
                  </a:rPr>
                  <a:t>a</a:t>
                </a:r>
              </a:p>
            </p:txBody>
          </p:sp>
        </p:grpSp>
        <p:grpSp>
          <p:nvGrpSpPr>
            <p:cNvPr id="7" name="Group 28"/>
            <p:cNvGrpSpPr>
              <a:grpSpLocks/>
            </p:cNvGrpSpPr>
            <p:nvPr/>
          </p:nvGrpSpPr>
          <p:grpSpPr bwMode="auto">
            <a:xfrm>
              <a:off x="1252" y="720"/>
              <a:ext cx="332" cy="327"/>
              <a:chOff x="1252" y="720"/>
              <a:chExt cx="332" cy="327"/>
            </a:xfrm>
          </p:grpSpPr>
          <p:sp>
            <p:nvSpPr>
              <p:cNvPr id="8" name="Rectangle 29"/>
              <p:cNvSpPr>
                <a:spLocks noChangeArrowheads="1"/>
              </p:cNvSpPr>
              <p:nvPr/>
            </p:nvSpPr>
            <p:spPr bwMode="auto">
              <a:xfrm>
                <a:off x="1252" y="772"/>
                <a:ext cx="280" cy="232"/>
              </a:xfrm>
              <a:prstGeom prst="rect">
                <a:avLst/>
              </a:prstGeom>
              <a:solidFill>
                <a:srgbClr val="3366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" name="Rectangle 30"/>
              <p:cNvSpPr>
                <a:spLocks noChangeArrowheads="1"/>
              </p:cNvSpPr>
              <p:nvPr/>
            </p:nvSpPr>
            <p:spPr bwMode="auto">
              <a:xfrm>
                <a:off x="1286" y="720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6</a:t>
                </a:r>
              </a:p>
            </p:txBody>
          </p:sp>
        </p:grpSp>
      </p:grpSp>
      <p:grpSp>
        <p:nvGrpSpPr>
          <p:cNvPr id="33" name="Group 31"/>
          <p:cNvGrpSpPr>
            <a:grpSpLocks/>
          </p:cNvGrpSpPr>
          <p:nvPr/>
        </p:nvGrpSpPr>
        <p:grpSpPr bwMode="auto">
          <a:xfrm>
            <a:off x="3253650" y="1790128"/>
            <a:ext cx="527050" cy="519113"/>
            <a:chOff x="1828" y="720"/>
            <a:chExt cx="332" cy="327"/>
          </a:xfrm>
        </p:grpSpPr>
        <p:sp>
          <p:nvSpPr>
            <p:cNvPr id="34" name="Rectangle 32"/>
            <p:cNvSpPr>
              <a:spLocks noChangeArrowheads="1"/>
            </p:cNvSpPr>
            <p:nvPr/>
          </p:nvSpPr>
          <p:spPr bwMode="auto">
            <a:xfrm>
              <a:off x="1828" y="772"/>
              <a:ext cx="280" cy="23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auto">
            <a:xfrm>
              <a:off x="1862" y="720"/>
              <a:ext cx="29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800">
                  <a:solidFill>
                    <a:schemeClr val="tx1"/>
                  </a:solidFill>
                  <a:effectLst/>
                  <a:ea typeface="新細明體" charset="-120"/>
                </a:rPr>
                <a:t>8</a:t>
              </a:r>
            </a:p>
          </p:txBody>
        </p:sp>
      </p:grpSp>
      <p:grpSp>
        <p:nvGrpSpPr>
          <p:cNvPr id="36" name="Group 34"/>
          <p:cNvGrpSpPr>
            <a:grpSpLocks/>
          </p:cNvGrpSpPr>
          <p:nvPr/>
        </p:nvGrpSpPr>
        <p:grpSpPr bwMode="auto">
          <a:xfrm>
            <a:off x="6911250" y="1790128"/>
            <a:ext cx="527050" cy="519113"/>
            <a:chOff x="4132" y="720"/>
            <a:chExt cx="332" cy="327"/>
          </a:xfrm>
        </p:grpSpPr>
        <p:sp>
          <p:nvSpPr>
            <p:cNvPr id="37" name="Rectangle 35"/>
            <p:cNvSpPr>
              <a:spLocks noChangeArrowheads="1"/>
            </p:cNvSpPr>
            <p:nvPr/>
          </p:nvSpPr>
          <p:spPr bwMode="auto">
            <a:xfrm>
              <a:off x="4132" y="772"/>
              <a:ext cx="280" cy="2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8" name="Rectangle 36"/>
            <p:cNvSpPr>
              <a:spLocks noChangeArrowheads="1"/>
            </p:cNvSpPr>
            <p:nvPr/>
          </p:nvSpPr>
          <p:spPr bwMode="auto">
            <a:xfrm>
              <a:off x="4166" y="720"/>
              <a:ext cx="29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800">
                  <a:solidFill>
                    <a:schemeClr val="tx1"/>
                  </a:solidFill>
                  <a:effectLst/>
                  <a:ea typeface="新細明體" charset="-120"/>
                </a:rPr>
                <a:t>3</a:t>
              </a:r>
            </a:p>
          </p:txBody>
        </p:sp>
      </p:grpSp>
      <p:grpSp>
        <p:nvGrpSpPr>
          <p:cNvPr id="39" name="Group 37"/>
          <p:cNvGrpSpPr>
            <a:grpSpLocks/>
          </p:cNvGrpSpPr>
          <p:nvPr/>
        </p:nvGrpSpPr>
        <p:grpSpPr bwMode="auto">
          <a:xfrm>
            <a:off x="1734413" y="2704528"/>
            <a:ext cx="5703888" cy="519113"/>
            <a:chOff x="871" y="1296"/>
            <a:chExt cx="3593" cy="327"/>
          </a:xfrm>
        </p:grpSpPr>
        <p:grpSp>
          <p:nvGrpSpPr>
            <p:cNvPr id="40" name="Group 38"/>
            <p:cNvGrpSpPr>
              <a:grpSpLocks/>
            </p:cNvGrpSpPr>
            <p:nvPr/>
          </p:nvGrpSpPr>
          <p:grpSpPr bwMode="auto">
            <a:xfrm>
              <a:off x="871" y="1296"/>
              <a:ext cx="3593" cy="327"/>
              <a:chOff x="871" y="1296"/>
              <a:chExt cx="3593" cy="327"/>
            </a:xfrm>
          </p:grpSpPr>
          <p:sp>
            <p:nvSpPr>
              <p:cNvPr id="44" name="Rectangle 39"/>
              <p:cNvSpPr>
                <a:spLocks noChangeArrowheads="1"/>
              </p:cNvSpPr>
              <p:nvPr/>
            </p:nvSpPr>
            <p:spPr bwMode="auto">
              <a:xfrm>
                <a:off x="1252" y="1348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5" name="Rectangle 40"/>
              <p:cNvSpPr>
                <a:spLocks noChangeArrowheads="1"/>
              </p:cNvSpPr>
              <p:nvPr/>
            </p:nvSpPr>
            <p:spPr bwMode="auto">
              <a:xfrm>
                <a:off x="1286" y="1296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6</a:t>
                </a:r>
              </a:p>
            </p:txBody>
          </p:sp>
          <p:sp>
            <p:nvSpPr>
              <p:cNvPr id="46" name="Rectangle 41"/>
              <p:cNvSpPr>
                <a:spLocks noChangeArrowheads="1"/>
              </p:cNvSpPr>
              <p:nvPr/>
            </p:nvSpPr>
            <p:spPr bwMode="auto">
              <a:xfrm>
                <a:off x="1540" y="1348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7" name="Rectangle 42"/>
              <p:cNvSpPr>
                <a:spLocks noChangeArrowheads="1"/>
              </p:cNvSpPr>
              <p:nvPr/>
            </p:nvSpPr>
            <p:spPr bwMode="auto">
              <a:xfrm>
                <a:off x="1574" y="1296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2</a:t>
                </a:r>
              </a:p>
            </p:txBody>
          </p:sp>
          <p:sp>
            <p:nvSpPr>
              <p:cNvPr id="48" name="Rectangle 43"/>
              <p:cNvSpPr>
                <a:spLocks noChangeArrowheads="1"/>
              </p:cNvSpPr>
              <p:nvPr/>
            </p:nvSpPr>
            <p:spPr bwMode="auto">
              <a:xfrm>
                <a:off x="1828" y="1348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9" name="Rectangle 44"/>
              <p:cNvSpPr>
                <a:spLocks noChangeArrowheads="1"/>
              </p:cNvSpPr>
              <p:nvPr/>
            </p:nvSpPr>
            <p:spPr bwMode="auto">
              <a:xfrm>
                <a:off x="1862" y="1296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3</a:t>
                </a:r>
              </a:p>
            </p:txBody>
          </p:sp>
          <p:sp>
            <p:nvSpPr>
              <p:cNvPr id="50" name="Rectangle 45"/>
              <p:cNvSpPr>
                <a:spLocks noChangeArrowheads="1"/>
              </p:cNvSpPr>
              <p:nvPr/>
            </p:nvSpPr>
            <p:spPr bwMode="auto">
              <a:xfrm>
                <a:off x="2116" y="1348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1" name="Rectangle 46"/>
              <p:cNvSpPr>
                <a:spLocks noChangeArrowheads="1"/>
              </p:cNvSpPr>
              <p:nvPr/>
            </p:nvSpPr>
            <p:spPr bwMode="auto">
              <a:xfrm>
                <a:off x="2150" y="1296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5</a:t>
                </a:r>
              </a:p>
            </p:txBody>
          </p:sp>
          <p:sp>
            <p:nvSpPr>
              <p:cNvPr id="52" name="Rectangle 47"/>
              <p:cNvSpPr>
                <a:spLocks noChangeArrowheads="1"/>
              </p:cNvSpPr>
              <p:nvPr/>
            </p:nvSpPr>
            <p:spPr bwMode="auto">
              <a:xfrm>
                <a:off x="2404" y="1348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3" name="Rectangle 48"/>
              <p:cNvSpPr>
                <a:spLocks noChangeArrowheads="1"/>
              </p:cNvSpPr>
              <p:nvPr/>
            </p:nvSpPr>
            <p:spPr bwMode="auto">
              <a:xfrm>
                <a:off x="2390" y="1296"/>
                <a:ext cx="394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11</a:t>
                </a:r>
              </a:p>
            </p:txBody>
          </p:sp>
          <p:sp>
            <p:nvSpPr>
              <p:cNvPr id="54" name="Rectangle 49"/>
              <p:cNvSpPr>
                <a:spLocks noChangeArrowheads="1"/>
              </p:cNvSpPr>
              <p:nvPr/>
            </p:nvSpPr>
            <p:spPr bwMode="auto">
              <a:xfrm>
                <a:off x="2692" y="1348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5" name="Rectangle 50"/>
              <p:cNvSpPr>
                <a:spLocks noChangeArrowheads="1"/>
              </p:cNvSpPr>
              <p:nvPr/>
            </p:nvSpPr>
            <p:spPr bwMode="auto">
              <a:xfrm>
                <a:off x="2678" y="1296"/>
                <a:ext cx="442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10</a:t>
                </a:r>
              </a:p>
            </p:txBody>
          </p:sp>
          <p:sp>
            <p:nvSpPr>
              <p:cNvPr id="56" name="Rectangle 51"/>
              <p:cNvSpPr>
                <a:spLocks noChangeArrowheads="1"/>
              </p:cNvSpPr>
              <p:nvPr/>
            </p:nvSpPr>
            <p:spPr bwMode="auto">
              <a:xfrm>
                <a:off x="2980" y="1348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7" name="Rectangle 52"/>
              <p:cNvSpPr>
                <a:spLocks noChangeArrowheads="1"/>
              </p:cNvSpPr>
              <p:nvPr/>
            </p:nvSpPr>
            <p:spPr bwMode="auto">
              <a:xfrm>
                <a:off x="3014" y="1296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4</a:t>
                </a:r>
              </a:p>
            </p:txBody>
          </p:sp>
          <p:sp>
            <p:nvSpPr>
              <p:cNvPr id="58" name="Rectangle 53"/>
              <p:cNvSpPr>
                <a:spLocks noChangeArrowheads="1"/>
              </p:cNvSpPr>
              <p:nvPr/>
            </p:nvSpPr>
            <p:spPr bwMode="auto">
              <a:xfrm>
                <a:off x="3268" y="1348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9" name="Rectangle 54"/>
              <p:cNvSpPr>
                <a:spLocks noChangeArrowheads="1"/>
              </p:cNvSpPr>
              <p:nvPr/>
            </p:nvSpPr>
            <p:spPr bwMode="auto">
              <a:xfrm>
                <a:off x="3302" y="1296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1</a:t>
                </a:r>
              </a:p>
            </p:txBody>
          </p:sp>
          <p:sp>
            <p:nvSpPr>
              <p:cNvPr id="60" name="Rectangle 55"/>
              <p:cNvSpPr>
                <a:spLocks noChangeArrowheads="1"/>
              </p:cNvSpPr>
              <p:nvPr/>
            </p:nvSpPr>
            <p:spPr bwMode="auto">
              <a:xfrm>
                <a:off x="3556" y="1348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61" name="Rectangle 56"/>
              <p:cNvSpPr>
                <a:spLocks noChangeArrowheads="1"/>
              </p:cNvSpPr>
              <p:nvPr/>
            </p:nvSpPr>
            <p:spPr bwMode="auto">
              <a:xfrm>
                <a:off x="3590" y="1296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9</a:t>
                </a:r>
              </a:p>
            </p:txBody>
          </p:sp>
          <p:sp>
            <p:nvSpPr>
              <p:cNvPr id="62" name="Rectangle 57"/>
              <p:cNvSpPr>
                <a:spLocks noChangeArrowheads="1"/>
              </p:cNvSpPr>
              <p:nvPr/>
            </p:nvSpPr>
            <p:spPr bwMode="auto">
              <a:xfrm>
                <a:off x="3844" y="1348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63" name="Rectangle 58"/>
              <p:cNvSpPr>
                <a:spLocks noChangeArrowheads="1"/>
              </p:cNvSpPr>
              <p:nvPr/>
            </p:nvSpPr>
            <p:spPr bwMode="auto">
              <a:xfrm>
                <a:off x="3878" y="1296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7</a:t>
                </a:r>
              </a:p>
            </p:txBody>
          </p:sp>
          <p:sp>
            <p:nvSpPr>
              <p:cNvPr id="64" name="Rectangle 59"/>
              <p:cNvSpPr>
                <a:spLocks noChangeArrowheads="1"/>
              </p:cNvSpPr>
              <p:nvPr/>
            </p:nvSpPr>
            <p:spPr bwMode="auto">
              <a:xfrm>
                <a:off x="4132" y="1348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65" name="Rectangle 60"/>
              <p:cNvSpPr>
                <a:spLocks noChangeArrowheads="1"/>
              </p:cNvSpPr>
              <p:nvPr/>
            </p:nvSpPr>
            <p:spPr bwMode="auto">
              <a:xfrm>
                <a:off x="4166" y="1296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8</a:t>
                </a:r>
              </a:p>
            </p:txBody>
          </p:sp>
          <p:sp>
            <p:nvSpPr>
              <p:cNvPr id="66" name="Rectangle 61"/>
              <p:cNvSpPr>
                <a:spLocks noChangeArrowheads="1"/>
              </p:cNvSpPr>
              <p:nvPr/>
            </p:nvSpPr>
            <p:spPr bwMode="auto">
              <a:xfrm>
                <a:off x="871" y="1296"/>
                <a:ext cx="288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400" dirty="0">
                    <a:effectLst/>
                    <a:ea typeface="新細明體" charset="-120"/>
                  </a:rPr>
                  <a:t>a</a:t>
                </a:r>
              </a:p>
            </p:txBody>
          </p:sp>
        </p:grpSp>
        <p:grpSp>
          <p:nvGrpSpPr>
            <p:cNvPr id="41" name="Group 62"/>
            <p:cNvGrpSpPr>
              <a:grpSpLocks/>
            </p:cNvGrpSpPr>
            <p:nvPr/>
          </p:nvGrpSpPr>
          <p:grpSpPr bwMode="auto">
            <a:xfrm>
              <a:off x="1252" y="1296"/>
              <a:ext cx="332" cy="327"/>
              <a:chOff x="1252" y="1296"/>
              <a:chExt cx="332" cy="327"/>
            </a:xfrm>
          </p:grpSpPr>
          <p:sp>
            <p:nvSpPr>
              <p:cNvPr id="42" name="Rectangle 63"/>
              <p:cNvSpPr>
                <a:spLocks noChangeArrowheads="1"/>
              </p:cNvSpPr>
              <p:nvPr/>
            </p:nvSpPr>
            <p:spPr bwMode="auto">
              <a:xfrm>
                <a:off x="1252" y="1348"/>
                <a:ext cx="280" cy="232"/>
              </a:xfrm>
              <a:prstGeom prst="rect">
                <a:avLst/>
              </a:prstGeom>
              <a:solidFill>
                <a:srgbClr val="3366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3" name="Rectangle 64"/>
              <p:cNvSpPr>
                <a:spLocks noChangeArrowheads="1"/>
              </p:cNvSpPr>
              <p:nvPr/>
            </p:nvSpPr>
            <p:spPr bwMode="auto">
              <a:xfrm>
                <a:off x="1286" y="1296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6</a:t>
                </a:r>
              </a:p>
            </p:txBody>
          </p:sp>
        </p:grpSp>
      </p:grpSp>
      <p:grpSp>
        <p:nvGrpSpPr>
          <p:cNvPr id="67" name="Group 65"/>
          <p:cNvGrpSpPr>
            <a:grpSpLocks/>
          </p:cNvGrpSpPr>
          <p:nvPr/>
        </p:nvGrpSpPr>
        <p:grpSpPr bwMode="auto">
          <a:xfrm>
            <a:off x="4145825" y="2704528"/>
            <a:ext cx="625475" cy="519113"/>
            <a:chOff x="2390" y="1296"/>
            <a:chExt cx="394" cy="327"/>
          </a:xfrm>
        </p:grpSpPr>
        <p:sp>
          <p:nvSpPr>
            <p:cNvPr id="68" name="Rectangle 66"/>
            <p:cNvSpPr>
              <a:spLocks noChangeArrowheads="1"/>
            </p:cNvSpPr>
            <p:nvPr/>
          </p:nvSpPr>
          <p:spPr bwMode="auto">
            <a:xfrm>
              <a:off x="2404" y="1348"/>
              <a:ext cx="280" cy="23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9" name="Rectangle 67"/>
            <p:cNvSpPr>
              <a:spLocks noChangeArrowheads="1"/>
            </p:cNvSpPr>
            <p:nvPr/>
          </p:nvSpPr>
          <p:spPr bwMode="auto">
            <a:xfrm>
              <a:off x="2390" y="1296"/>
              <a:ext cx="39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800">
                  <a:solidFill>
                    <a:schemeClr val="tx1"/>
                  </a:solidFill>
                  <a:effectLst/>
                  <a:ea typeface="新細明體" charset="-120"/>
                </a:rPr>
                <a:t>11</a:t>
              </a:r>
            </a:p>
          </p:txBody>
        </p:sp>
      </p:grpSp>
      <p:grpSp>
        <p:nvGrpSpPr>
          <p:cNvPr id="70" name="Group 68"/>
          <p:cNvGrpSpPr>
            <a:grpSpLocks/>
          </p:cNvGrpSpPr>
          <p:nvPr/>
        </p:nvGrpSpPr>
        <p:grpSpPr bwMode="auto">
          <a:xfrm>
            <a:off x="5539650" y="2704528"/>
            <a:ext cx="527050" cy="519113"/>
            <a:chOff x="3268" y="1296"/>
            <a:chExt cx="332" cy="327"/>
          </a:xfrm>
        </p:grpSpPr>
        <p:sp>
          <p:nvSpPr>
            <p:cNvPr id="71" name="Rectangle 69"/>
            <p:cNvSpPr>
              <a:spLocks noChangeArrowheads="1"/>
            </p:cNvSpPr>
            <p:nvPr/>
          </p:nvSpPr>
          <p:spPr bwMode="auto">
            <a:xfrm>
              <a:off x="3268" y="1348"/>
              <a:ext cx="280" cy="2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2" name="Rectangle 70"/>
            <p:cNvSpPr>
              <a:spLocks noChangeArrowheads="1"/>
            </p:cNvSpPr>
            <p:nvPr/>
          </p:nvSpPr>
          <p:spPr bwMode="auto">
            <a:xfrm>
              <a:off x="3302" y="1296"/>
              <a:ext cx="29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800">
                  <a:solidFill>
                    <a:schemeClr val="tx1"/>
                  </a:solidFill>
                  <a:effectLst/>
                  <a:ea typeface="新細明體" charset="-120"/>
                </a:rPr>
                <a:t>1</a:t>
              </a:r>
            </a:p>
          </p:txBody>
        </p:sp>
      </p:grpSp>
      <p:grpSp>
        <p:nvGrpSpPr>
          <p:cNvPr id="73" name="Group 71"/>
          <p:cNvGrpSpPr>
            <a:grpSpLocks/>
          </p:cNvGrpSpPr>
          <p:nvPr/>
        </p:nvGrpSpPr>
        <p:grpSpPr bwMode="auto">
          <a:xfrm>
            <a:off x="1734413" y="3542728"/>
            <a:ext cx="5703888" cy="519113"/>
            <a:chOff x="871" y="1824"/>
            <a:chExt cx="3593" cy="327"/>
          </a:xfrm>
        </p:grpSpPr>
        <p:grpSp>
          <p:nvGrpSpPr>
            <p:cNvPr id="74" name="Group 72"/>
            <p:cNvGrpSpPr>
              <a:grpSpLocks/>
            </p:cNvGrpSpPr>
            <p:nvPr/>
          </p:nvGrpSpPr>
          <p:grpSpPr bwMode="auto">
            <a:xfrm>
              <a:off x="871" y="1824"/>
              <a:ext cx="3593" cy="327"/>
              <a:chOff x="871" y="1824"/>
              <a:chExt cx="3593" cy="327"/>
            </a:xfrm>
          </p:grpSpPr>
          <p:sp>
            <p:nvSpPr>
              <p:cNvPr id="78" name="Rectangle 73"/>
              <p:cNvSpPr>
                <a:spLocks noChangeArrowheads="1"/>
              </p:cNvSpPr>
              <p:nvPr/>
            </p:nvSpPr>
            <p:spPr bwMode="auto">
              <a:xfrm>
                <a:off x="1252" y="1876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79" name="Rectangle 74"/>
              <p:cNvSpPr>
                <a:spLocks noChangeArrowheads="1"/>
              </p:cNvSpPr>
              <p:nvPr/>
            </p:nvSpPr>
            <p:spPr bwMode="auto">
              <a:xfrm>
                <a:off x="1286" y="1824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6</a:t>
                </a:r>
              </a:p>
            </p:txBody>
          </p:sp>
          <p:sp>
            <p:nvSpPr>
              <p:cNvPr id="80" name="Rectangle 75"/>
              <p:cNvSpPr>
                <a:spLocks noChangeArrowheads="1"/>
              </p:cNvSpPr>
              <p:nvPr/>
            </p:nvSpPr>
            <p:spPr bwMode="auto">
              <a:xfrm>
                <a:off x="1540" y="1876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81" name="Rectangle 76"/>
              <p:cNvSpPr>
                <a:spLocks noChangeArrowheads="1"/>
              </p:cNvSpPr>
              <p:nvPr/>
            </p:nvSpPr>
            <p:spPr bwMode="auto">
              <a:xfrm>
                <a:off x="1574" y="1824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2</a:t>
                </a:r>
              </a:p>
            </p:txBody>
          </p:sp>
          <p:sp>
            <p:nvSpPr>
              <p:cNvPr id="82" name="Rectangle 77"/>
              <p:cNvSpPr>
                <a:spLocks noChangeArrowheads="1"/>
              </p:cNvSpPr>
              <p:nvPr/>
            </p:nvSpPr>
            <p:spPr bwMode="auto">
              <a:xfrm>
                <a:off x="1828" y="1876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83" name="Rectangle 78"/>
              <p:cNvSpPr>
                <a:spLocks noChangeArrowheads="1"/>
              </p:cNvSpPr>
              <p:nvPr/>
            </p:nvSpPr>
            <p:spPr bwMode="auto">
              <a:xfrm>
                <a:off x="1862" y="1824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3</a:t>
                </a:r>
              </a:p>
            </p:txBody>
          </p:sp>
          <p:sp>
            <p:nvSpPr>
              <p:cNvPr id="84" name="Rectangle 79"/>
              <p:cNvSpPr>
                <a:spLocks noChangeArrowheads="1"/>
              </p:cNvSpPr>
              <p:nvPr/>
            </p:nvSpPr>
            <p:spPr bwMode="auto">
              <a:xfrm>
                <a:off x="2116" y="1876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85" name="Rectangle 80"/>
              <p:cNvSpPr>
                <a:spLocks noChangeArrowheads="1"/>
              </p:cNvSpPr>
              <p:nvPr/>
            </p:nvSpPr>
            <p:spPr bwMode="auto">
              <a:xfrm>
                <a:off x="2150" y="1824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5</a:t>
                </a:r>
              </a:p>
            </p:txBody>
          </p:sp>
          <p:sp>
            <p:nvSpPr>
              <p:cNvPr id="86" name="Rectangle 81"/>
              <p:cNvSpPr>
                <a:spLocks noChangeArrowheads="1"/>
              </p:cNvSpPr>
              <p:nvPr/>
            </p:nvSpPr>
            <p:spPr bwMode="auto">
              <a:xfrm>
                <a:off x="2404" y="1876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87" name="Rectangle 82"/>
              <p:cNvSpPr>
                <a:spLocks noChangeArrowheads="1"/>
              </p:cNvSpPr>
              <p:nvPr/>
            </p:nvSpPr>
            <p:spPr bwMode="auto">
              <a:xfrm>
                <a:off x="2438" y="1824"/>
                <a:ext cx="394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1</a:t>
                </a:r>
              </a:p>
            </p:txBody>
          </p:sp>
          <p:sp>
            <p:nvSpPr>
              <p:cNvPr id="88" name="Rectangle 83"/>
              <p:cNvSpPr>
                <a:spLocks noChangeArrowheads="1"/>
              </p:cNvSpPr>
              <p:nvPr/>
            </p:nvSpPr>
            <p:spPr bwMode="auto">
              <a:xfrm>
                <a:off x="2692" y="1876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89" name="Rectangle 84"/>
              <p:cNvSpPr>
                <a:spLocks noChangeArrowheads="1"/>
              </p:cNvSpPr>
              <p:nvPr/>
            </p:nvSpPr>
            <p:spPr bwMode="auto">
              <a:xfrm>
                <a:off x="2678" y="1824"/>
                <a:ext cx="442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10</a:t>
                </a:r>
              </a:p>
            </p:txBody>
          </p:sp>
          <p:sp>
            <p:nvSpPr>
              <p:cNvPr id="90" name="Rectangle 85"/>
              <p:cNvSpPr>
                <a:spLocks noChangeArrowheads="1"/>
              </p:cNvSpPr>
              <p:nvPr/>
            </p:nvSpPr>
            <p:spPr bwMode="auto">
              <a:xfrm>
                <a:off x="2980" y="1876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1" name="Rectangle 86"/>
              <p:cNvSpPr>
                <a:spLocks noChangeArrowheads="1"/>
              </p:cNvSpPr>
              <p:nvPr/>
            </p:nvSpPr>
            <p:spPr bwMode="auto">
              <a:xfrm>
                <a:off x="3014" y="1824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4</a:t>
                </a:r>
              </a:p>
            </p:txBody>
          </p:sp>
          <p:sp>
            <p:nvSpPr>
              <p:cNvPr id="92" name="Rectangle 87"/>
              <p:cNvSpPr>
                <a:spLocks noChangeArrowheads="1"/>
              </p:cNvSpPr>
              <p:nvPr/>
            </p:nvSpPr>
            <p:spPr bwMode="auto">
              <a:xfrm>
                <a:off x="3268" y="1876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3" name="Rectangle 88"/>
              <p:cNvSpPr>
                <a:spLocks noChangeArrowheads="1"/>
              </p:cNvSpPr>
              <p:nvPr/>
            </p:nvSpPr>
            <p:spPr bwMode="auto">
              <a:xfrm>
                <a:off x="3254" y="1824"/>
                <a:ext cx="394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11</a:t>
                </a:r>
              </a:p>
            </p:txBody>
          </p:sp>
          <p:sp>
            <p:nvSpPr>
              <p:cNvPr id="94" name="Rectangle 89"/>
              <p:cNvSpPr>
                <a:spLocks noChangeArrowheads="1"/>
              </p:cNvSpPr>
              <p:nvPr/>
            </p:nvSpPr>
            <p:spPr bwMode="auto">
              <a:xfrm>
                <a:off x="3556" y="1876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5" name="Rectangle 90"/>
              <p:cNvSpPr>
                <a:spLocks noChangeArrowheads="1"/>
              </p:cNvSpPr>
              <p:nvPr/>
            </p:nvSpPr>
            <p:spPr bwMode="auto">
              <a:xfrm>
                <a:off x="3590" y="1824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9</a:t>
                </a:r>
              </a:p>
            </p:txBody>
          </p:sp>
          <p:sp>
            <p:nvSpPr>
              <p:cNvPr id="96" name="Rectangle 91"/>
              <p:cNvSpPr>
                <a:spLocks noChangeArrowheads="1"/>
              </p:cNvSpPr>
              <p:nvPr/>
            </p:nvSpPr>
            <p:spPr bwMode="auto">
              <a:xfrm>
                <a:off x="3844" y="1876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7" name="Rectangle 92"/>
              <p:cNvSpPr>
                <a:spLocks noChangeArrowheads="1"/>
              </p:cNvSpPr>
              <p:nvPr/>
            </p:nvSpPr>
            <p:spPr bwMode="auto">
              <a:xfrm>
                <a:off x="3878" y="1824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7</a:t>
                </a:r>
              </a:p>
            </p:txBody>
          </p:sp>
          <p:sp>
            <p:nvSpPr>
              <p:cNvPr id="98" name="Rectangle 93"/>
              <p:cNvSpPr>
                <a:spLocks noChangeArrowheads="1"/>
              </p:cNvSpPr>
              <p:nvPr/>
            </p:nvSpPr>
            <p:spPr bwMode="auto">
              <a:xfrm>
                <a:off x="4132" y="1876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9" name="Rectangle 94"/>
              <p:cNvSpPr>
                <a:spLocks noChangeArrowheads="1"/>
              </p:cNvSpPr>
              <p:nvPr/>
            </p:nvSpPr>
            <p:spPr bwMode="auto">
              <a:xfrm>
                <a:off x="4166" y="1824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8</a:t>
                </a:r>
              </a:p>
            </p:txBody>
          </p:sp>
          <p:sp>
            <p:nvSpPr>
              <p:cNvPr id="100" name="Rectangle 95"/>
              <p:cNvSpPr>
                <a:spLocks noChangeArrowheads="1"/>
              </p:cNvSpPr>
              <p:nvPr/>
            </p:nvSpPr>
            <p:spPr bwMode="auto">
              <a:xfrm>
                <a:off x="871" y="1824"/>
                <a:ext cx="288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400" dirty="0">
                    <a:effectLst/>
                    <a:ea typeface="新細明體" charset="-120"/>
                  </a:rPr>
                  <a:t>a</a:t>
                </a:r>
              </a:p>
            </p:txBody>
          </p:sp>
        </p:grpSp>
        <p:grpSp>
          <p:nvGrpSpPr>
            <p:cNvPr id="75" name="Group 96"/>
            <p:cNvGrpSpPr>
              <a:grpSpLocks/>
            </p:cNvGrpSpPr>
            <p:nvPr/>
          </p:nvGrpSpPr>
          <p:grpSpPr bwMode="auto">
            <a:xfrm>
              <a:off x="1252" y="1824"/>
              <a:ext cx="332" cy="327"/>
              <a:chOff x="1252" y="1824"/>
              <a:chExt cx="332" cy="327"/>
            </a:xfrm>
          </p:grpSpPr>
          <p:sp>
            <p:nvSpPr>
              <p:cNvPr id="76" name="Rectangle 97"/>
              <p:cNvSpPr>
                <a:spLocks noChangeArrowheads="1"/>
              </p:cNvSpPr>
              <p:nvPr/>
            </p:nvSpPr>
            <p:spPr bwMode="auto">
              <a:xfrm>
                <a:off x="1252" y="1876"/>
                <a:ext cx="280" cy="232"/>
              </a:xfrm>
              <a:prstGeom prst="rect">
                <a:avLst/>
              </a:prstGeom>
              <a:solidFill>
                <a:srgbClr val="3366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77" name="Rectangle 98"/>
              <p:cNvSpPr>
                <a:spLocks noChangeArrowheads="1"/>
              </p:cNvSpPr>
              <p:nvPr/>
            </p:nvSpPr>
            <p:spPr bwMode="auto">
              <a:xfrm>
                <a:off x="1286" y="1824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6</a:t>
                </a:r>
              </a:p>
            </p:txBody>
          </p:sp>
        </p:grpSp>
      </p:grpSp>
      <p:grpSp>
        <p:nvGrpSpPr>
          <p:cNvPr id="101" name="Group 99"/>
          <p:cNvGrpSpPr>
            <a:grpSpLocks/>
          </p:cNvGrpSpPr>
          <p:nvPr/>
        </p:nvGrpSpPr>
        <p:grpSpPr bwMode="auto">
          <a:xfrm>
            <a:off x="4603025" y="3542728"/>
            <a:ext cx="625475" cy="519113"/>
            <a:chOff x="2678" y="1824"/>
            <a:chExt cx="394" cy="327"/>
          </a:xfrm>
        </p:grpSpPr>
        <p:sp>
          <p:nvSpPr>
            <p:cNvPr id="102" name="Rectangle 100"/>
            <p:cNvSpPr>
              <a:spLocks noChangeArrowheads="1"/>
            </p:cNvSpPr>
            <p:nvPr/>
          </p:nvSpPr>
          <p:spPr bwMode="auto">
            <a:xfrm>
              <a:off x="2692" y="1876"/>
              <a:ext cx="280" cy="23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" name="Rectangle 101"/>
            <p:cNvSpPr>
              <a:spLocks noChangeArrowheads="1"/>
            </p:cNvSpPr>
            <p:nvPr/>
          </p:nvSpPr>
          <p:spPr bwMode="auto">
            <a:xfrm>
              <a:off x="2678" y="1824"/>
              <a:ext cx="39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800">
                  <a:solidFill>
                    <a:schemeClr val="tx1"/>
                  </a:solidFill>
                  <a:effectLst/>
                  <a:ea typeface="新細明體" charset="-120"/>
                </a:rPr>
                <a:t>10</a:t>
              </a:r>
            </a:p>
          </p:txBody>
        </p:sp>
      </p:grpSp>
      <p:grpSp>
        <p:nvGrpSpPr>
          <p:cNvPr id="104" name="Group 102"/>
          <p:cNvGrpSpPr>
            <a:grpSpLocks/>
          </p:cNvGrpSpPr>
          <p:nvPr/>
        </p:nvGrpSpPr>
        <p:grpSpPr bwMode="auto">
          <a:xfrm>
            <a:off x="5082450" y="3542728"/>
            <a:ext cx="527050" cy="519113"/>
            <a:chOff x="2980" y="1824"/>
            <a:chExt cx="332" cy="327"/>
          </a:xfrm>
        </p:grpSpPr>
        <p:sp>
          <p:nvSpPr>
            <p:cNvPr id="105" name="Rectangle 103"/>
            <p:cNvSpPr>
              <a:spLocks noChangeArrowheads="1"/>
            </p:cNvSpPr>
            <p:nvPr/>
          </p:nvSpPr>
          <p:spPr bwMode="auto">
            <a:xfrm>
              <a:off x="2980" y="1876"/>
              <a:ext cx="280" cy="2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6" name="Rectangle 104"/>
            <p:cNvSpPr>
              <a:spLocks noChangeArrowheads="1"/>
            </p:cNvSpPr>
            <p:nvPr/>
          </p:nvSpPr>
          <p:spPr bwMode="auto">
            <a:xfrm>
              <a:off x="3014" y="1824"/>
              <a:ext cx="29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800">
                  <a:solidFill>
                    <a:schemeClr val="tx1"/>
                  </a:solidFill>
                  <a:effectLst/>
                  <a:ea typeface="新細明體" charset="-120"/>
                </a:rPr>
                <a:t>4</a:t>
              </a:r>
            </a:p>
          </p:txBody>
        </p:sp>
      </p:grpSp>
      <p:grpSp>
        <p:nvGrpSpPr>
          <p:cNvPr id="107" name="Group 105"/>
          <p:cNvGrpSpPr>
            <a:grpSpLocks/>
          </p:cNvGrpSpPr>
          <p:nvPr/>
        </p:nvGrpSpPr>
        <p:grpSpPr bwMode="auto">
          <a:xfrm>
            <a:off x="1734413" y="4380928"/>
            <a:ext cx="5703888" cy="519113"/>
            <a:chOff x="871" y="2352"/>
            <a:chExt cx="3593" cy="327"/>
          </a:xfrm>
        </p:grpSpPr>
        <p:grpSp>
          <p:nvGrpSpPr>
            <p:cNvPr id="108" name="Group 106"/>
            <p:cNvGrpSpPr>
              <a:grpSpLocks/>
            </p:cNvGrpSpPr>
            <p:nvPr/>
          </p:nvGrpSpPr>
          <p:grpSpPr bwMode="auto">
            <a:xfrm>
              <a:off x="871" y="2352"/>
              <a:ext cx="3593" cy="327"/>
              <a:chOff x="871" y="2352"/>
              <a:chExt cx="3593" cy="327"/>
            </a:xfrm>
          </p:grpSpPr>
          <p:sp>
            <p:nvSpPr>
              <p:cNvPr id="112" name="Rectangle 107"/>
              <p:cNvSpPr>
                <a:spLocks noChangeArrowheads="1"/>
              </p:cNvSpPr>
              <p:nvPr/>
            </p:nvSpPr>
            <p:spPr bwMode="auto">
              <a:xfrm>
                <a:off x="1252" y="2404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13" name="Rectangle 108"/>
              <p:cNvSpPr>
                <a:spLocks noChangeArrowheads="1"/>
              </p:cNvSpPr>
              <p:nvPr/>
            </p:nvSpPr>
            <p:spPr bwMode="auto">
              <a:xfrm>
                <a:off x="1286" y="2352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6</a:t>
                </a:r>
              </a:p>
            </p:txBody>
          </p:sp>
          <p:sp>
            <p:nvSpPr>
              <p:cNvPr id="114" name="Rectangle 109"/>
              <p:cNvSpPr>
                <a:spLocks noChangeArrowheads="1"/>
              </p:cNvSpPr>
              <p:nvPr/>
            </p:nvSpPr>
            <p:spPr bwMode="auto">
              <a:xfrm>
                <a:off x="1540" y="2404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15" name="Rectangle 110"/>
              <p:cNvSpPr>
                <a:spLocks noChangeArrowheads="1"/>
              </p:cNvSpPr>
              <p:nvPr/>
            </p:nvSpPr>
            <p:spPr bwMode="auto">
              <a:xfrm>
                <a:off x="1574" y="2352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2</a:t>
                </a:r>
              </a:p>
            </p:txBody>
          </p:sp>
          <p:sp>
            <p:nvSpPr>
              <p:cNvPr id="116" name="Rectangle 111"/>
              <p:cNvSpPr>
                <a:spLocks noChangeArrowheads="1"/>
              </p:cNvSpPr>
              <p:nvPr/>
            </p:nvSpPr>
            <p:spPr bwMode="auto">
              <a:xfrm>
                <a:off x="1828" y="2404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17" name="Rectangle 112"/>
              <p:cNvSpPr>
                <a:spLocks noChangeArrowheads="1"/>
              </p:cNvSpPr>
              <p:nvPr/>
            </p:nvSpPr>
            <p:spPr bwMode="auto">
              <a:xfrm>
                <a:off x="1862" y="2352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3</a:t>
                </a:r>
              </a:p>
            </p:txBody>
          </p:sp>
          <p:sp>
            <p:nvSpPr>
              <p:cNvPr id="118" name="Rectangle 113"/>
              <p:cNvSpPr>
                <a:spLocks noChangeArrowheads="1"/>
              </p:cNvSpPr>
              <p:nvPr/>
            </p:nvSpPr>
            <p:spPr bwMode="auto">
              <a:xfrm>
                <a:off x="2116" y="2404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19" name="Rectangle 114"/>
              <p:cNvSpPr>
                <a:spLocks noChangeArrowheads="1"/>
              </p:cNvSpPr>
              <p:nvPr/>
            </p:nvSpPr>
            <p:spPr bwMode="auto">
              <a:xfrm>
                <a:off x="2150" y="2352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5</a:t>
                </a:r>
              </a:p>
            </p:txBody>
          </p:sp>
          <p:sp>
            <p:nvSpPr>
              <p:cNvPr id="120" name="Rectangle 115"/>
              <p:cNvSpPr>
                <a:spLocks noChangeArrowheads="1"/>
              </p:cNvSpPr>
              <p:nvPr/>
            </p:nvSpPr>
            <p:spPr bwMode="auto">
              <a:xfrm>
                <a:off x="2404" y="2404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21" name="Rectangle 116"/>
              <p:cNvSpPr>
                <a:spLocks noChangeArrowheads="1"/>
              </p:cNvSpPr>
              <p:nvPr/>
            </p:nvSpPr>
            <p:spPr bwMode="auto">
              <a:xfrm>
                <a:off x="2438" y="2352"/>
                <a:ext cx="394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1</a:t>
                </a:r>
              </a:p>
            </p:txBody>
          </p:sp>
          <p:sp>
            <p:nvSpPr>
              <p:cNvPr id="122" name="Rectangle 117"/>
              <p:cNvSpPr>
                <a:spLocks noChangeArrowheads="1"/>
              </p:cNvSpPr>
              <p:nvPr/>
            </p:nvSpPr>
            <p:spPr bwMode="auto">
              <a:xfrm>
                <a:off x="2692" y="2404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23" name="Rectangle 118"/>
              <p:cNvSpPr>
                <a:spLocks noChangeArrowheads="1"/>
              </p:cNvSpPr>
              <p:nvPr/>
            </p:nvSpPr>
            <p:spPr bwMode="auto">
              <a:xfrm>
                <a:off x="2726" y="2352"/>
                <a:ext cx="442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4</a:t>
                </a:r>
              </a:p>
            </p:txBody>
          </p:sp>
          <p:sp>
            <p:nvSpPr>
              <p:cNvPr id="124" name="Rectangle 119"/>
              <p:cNvSpPr>
                <a:spLocks noChangeArrowheads="1"/>
              </p:cNvSpPr>
              <p:nvPr/>
            </p:nvSpPr>
            <p:spPr bwMode="auto">
              <a:xfrm>
                <a:off x="2980" y="2404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25" name="Rectangle 120"/>
              <p:cNvSpPr>
                <a:spLocks noChangeArrowheads="1"/>
              </p:cNvSpPr>
              <p:nvPr/>
            </p:nvSpPr>
            <p:spPr bwMode="auto">
              <a:xfrm>
                <a:off x="2918" y="2352"/>
                <a:ext cx="442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10</a:t>
                </a:r>
              </a:p>
            </p:txBody>
          </p:sp>
          <p:sp>
            <p:nvSpPr>
              <p:cNvPr id="126" name="Rectangle 121"/>
              <p:cNvSpPr>
                <a:spLocks noChangeArrowheads="1"/>
              </p:cNvSpPr>
              <p:nvPr/>
            </p:nvSpPr>
            <p:spPr bwMode="auto">
              <a:xfrm>
                <a:off x="3268" y="2404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27" name="Rectangle 122"/>
              <p:cNvSpPr>
                <a:spLocks noChangeArrowheads="1"/>
              </p:cNvSpPr>
              <p:nvPr/>
            </p:nvSpPr>
            <p:spPr bwMode="auto">
              <a:xfrm>
                <a:off x="3254" y="2352"/>
                <a:ext cx="394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11</a:t>
                </a:r>
              </a:p>
            </p:txBody>
          </p:sp>
          <p:sp>
            <p:nvSpPr>
              <p:cNvPr id="128" name="Rectangle 123"/>
              <p:cNvSpPr>
                <a:spLocks noChangeArrowheads="1"/>
              </p:cNvSpPr>
              <p:nvPr/>
            </p:nvSpPr>
            <p:spPr bwMode="auto">
              <a:xfrm>
                <a:off x="3556" y="2404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29" name="Rectangle 124"/>
              <p:cNvSpPr>
                <a:spLocks noChangeArrowheads="1"/>
              </p:cNvSpPr>
              <p:nvPr/>
            </p:nvSpPr>
            <p:spPr bwMode="auto">
              <a:xfrm>
                <a:off x="3590" y="2352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9</a:t>
                </a:r>
              </a:p>
            </p:txBody>
          </p:sp>
          <p:sp>
            <p:nvSpPr>
              <p:cNvPr id="130" name="Rectangle 125"/>
              <p:cNvSpPr>
                <a:spLocks noChangeArrowheads="1"/>
              </p:cNvSpPr>
              <p:nvPr/>
            </p:nvSpPr>
            <p:spPr bwMode="auto">
              <a:xfrm>
                <a:off x="3844" y="2404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31" name="Rectangle 126"/>
              <p:cNvSpPr>
                <a:spLocks noChangeArrowheads="1"/>
              </p:cNvSpPr>
              <p:nvPr/>
            </p:nvSpPr>
            <p:spPr bwMode="auto">
              <a:xfrm>
                <a:off x="3878" y="2352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7</a:t>
                </a:r>
              </a:p>
            </p:txBody>
          </p:sp>
          <p:sp>
            <p:nvSpPr>
              <p:cNvPr id="132" name="Rectangle 127"/>
              <p:cNvSpPr>
                <a:spLocks noChangeArrowheads="1"/>
              </p:cNvSpPr>
              <p:nvPr/>
            </p:nvSpPr>
            <p:spPr bwMode="auto">
              <a:xfrm>
                <a:off x="4132" y="2404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33" name="Rectangle 128"/>
              <p:cNvSpPr>
                <a:spLocks noChangeArrowheads="1"/>
              </p:cNvSpPr>
              <p:nvPr/>
            </p:nvSpPr>
            <p:spPr bwMode="auto">
              <a:xfrm>
                <a:off x="4166" y="2352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8</a:t>
                </a:r>
              </a:p>
            </p:txBody>
          </p:sp>
          <p:sp>
            <p:nvSpPr>
              <p:cNvPr id="134" name="Rectangle 129"/>
              <p:cNvSpPr>
                <a:spLocks noChangeArrowheads="1"/>
              </p:cNvSpPr>
              <p:nvPr/>
            </p:nvSpPr>
            <p:spPr bwMode="auto">
              <a:xfrm>
                <a:off x="871" y="2352"/>
                <a:ext cx="288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400" dirty="0">
                    <a:effectLst/>
                    <a:ea typeface="新細明體" charset="-120"/>
                  </a:rPr>
                  <a:t>a</a:t>
                </a:r>
              </a:p>
            </p:txBody>
          </p:sp>
        </p:grpSp>
        <p:grpSp>
          <p:nvGrpSpPr>
            <p:cNvPr id="109" name="Group 130"/>
            <p:cNvGrpSpPr>
              <a:grpSpLocks/>
            </p:cNvGrpSpPr>
            <p:nvPr/>
          </p:nvGrpSpPr>
          <p:grpSpPr bwMode="auto">
            <a:xfrm>
              <a:off x="1252" y="2352"/>
              <a:ext cx="332" cy="327"/>
              <a:chOff x="1252" y="2352"/>
              <a:chExt cx="332" cy="327"/>
            </a:xfrm>
          </p:grpSpPr>
          <p:sp>
            <p:nvSpPr>
              <p:cNvPr id="110" name="Rectangle 131"/>
              <p:cNvSpPr>
                <a:spLocks noChangeArrowheads="1"/>
              </p:cNvSpPr>
              <p:nvPr/>
            </p:nvSpPr>
            <p:spPr bwMode="auto">
              <a:xfrm>
                <a:off x="1252" y="2404"/>
                <a:ext cx="280" cy="232"/>
              </a:xfrm>
              <a:prstGeom prst="rect">
                <a:avLst/>
              </a:prstGeom>
              <a:solidFill>
                <a:srgbClr val="3366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11" name="Rectangle 132"/>
              <p:cNvSpPr>
                <a:spLocks noChangeArrowheads="1"/>
              </p:cNvSpPr>
              <p:nvPr/>
            </p:nvSpPr>
            <p:spPr bwMode="auto">
              <a:xfrm>
                <a:off x="1286" y="2352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6</a:t>
                </a:r>
              </a:p>
            </p:txBody>
          </p:sp>
        </p:grpSp>
      </p:grpSp>
      <p:grpSp>
        <p:nvGrpSpPr>
          <p:cNvPr id="135" name="Group 133"/>
          <p:cNvGrpSpPr>
            <a:grpSpLocks/>
          </p:cNvGrpSpPr>
          <p:nvPr/>
        </p:nvGrpSpPr>
        <p:grpSpPr bwMode="auto">
          <a:xfrm>
            <a:off x="5060225" y="4380928"/>
            <a:ext cx="625475" cy="519113"/>
            <a:chOff x="2966" y="2352"/>
            <a:chExt cx="394" cy="327"/>
          </a:xfrm>
        </p:grpSpPr>
        <p:sp>
          <p:nvSpPr>
            <p:cNvPr id="136" name="Rectangle 134"/>
            <p:cNvSpPr>
              <a:spLocks noChangeArrowheads="1"/>
            </p:cNvSpPr>
            <p:nvPr/>
          </p:nvSpPr>
          <p:spPr bwMode="auto">
            <a:xfrm>
              <a:off x="2980" y="2404"/>
              <a:ext cx="280" cy="23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37" name="Rectangle 135"/>
            <p:cNvSpPr>
              <a:spLocks noChangeArrowheads="1"/>
            </p:cNvSpPr>
            <p:nvPr/>
          </p:nvSpPr>
          <p:spPr bwMode="auto">
            <a:xfrm>
              <a:off x="2966" y="2352"/>
              <a:ext cx="39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800">
                  <a:solidFill>
                    <a:schemeClr val="tx1"/>
                  </a:solidFill>
                  <a:effectLst/>
                  <a:ea typeface="新細明體" charset="-120"/>
                </a:rPr>
                <a:t>10</a:t>
              </a:r>
            </a:p>
          </p:txBody>
        </p:sp>
      </p:grpSp>
      <p:grpSp>
        <p:nvGrpSpPr>
          <p:cNvPr id="138" name="Group 136"/>
          <p:cNvGrpSpPr>
            <a:grpSpLocks/>
          </p:cNvGrpSpPr>
          <p:nvPr/>
        </p:nvGrpSpPr>
        <p:grpSpPr bwMode="auto">
          <a:xfrm>
            <a:off x="4625250" y="4380928"/>
            <a:ext cx="527050" cy="519113"/>
            <a:chOff x="2692" y="2352"/>
            <a:chExt cx="332" cy="327"/>
          </a:xfrm>
        </p:grpSpPr>
        <p:sp>
          <p:nvSpPr>
            <p:cNvPr id="139" name="Rectangle 137"/>
            <p:cNvSpPr>
              <a:spLocks noChangeArrowheads="1"/>
            </p:cNvSpPr>
            <p:nvPr/>
          </p:nvSpPr>
          <p:spPr bwMode="auto">
            <a:xfrm>
              <a:off x="2692" y="2404"/>
              <a:ext cx="280" cy="2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0" name="Rectangle 138"/>
            <p:cNvSpPr>
              <a:spLocks noChangeArrowheads="1"/>
            </p:cNvSpPr>
            <p:nvPr/>
          </p:nvSpPr>
          <p:spPr bwMode="auto">
            <a:xfrm>
              <a:off x="2726" y="2352"/>
              <a:ext cx="29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800">
                  <a:solidFill>
                    <a:schemeClr val="tx1"/>
                  </a:solidFill>
                  <a:effectLst/>
                  <a:ea typeface="新細明體" charset="-120"/>
                </a:rPr>
                <a:t>4</a:t>
              </a:r>
            </a:p>
          </p:txBody>
        </p:sp>
      </p:grpSp>
      <p:grpSp>
        <p:nvGrpSpPr>
          <p:cNvPr id="141" name="Group 140"/>
          <p:cNvGrpSpPr>
            <a:grpSpLocks/>
          </p:cNvGrpSpPr>
          <p:nvPr/>
        </p:nvGrpSpPr>
        <p:grpSpPr bwMode="auto">
          <a:xfrm>
            <a:off x="1731626" y="5943601"/>
            <a:ext cx="5732463" cy="519113"/>
            <a:chOff x="949" y="3744"/>
            <a:chExt cx="3611" cy="327"/>
          </a:xfrm>
        </p:grpSpPr>
        <p:grpSp>
          <p:nvGrpSpPr>
            <p:cNvPr id="142" name="Group 141"/>
            <p:cNvGrpSpPr>
              <a:grpSpLocks/>
            </p:cNvGrpSpPr>
            <p:nvPr/>
          </p:nvGrpSpPr>
          <p:grpSpPr bwMode="auto">
            <a:xfrm>
              <a:off x="949" y="3744"/>
              <a:ext cx="3611" cy="327"/>
              <a:chOff x="949" y="3744"/>
              <a:chExt cx="3611" cy="327"/>
            </a:xfrm>
          </p:grpSpPr>
          <p:sp>
            <p:nvSpPr>
              <p:cNvPr id="146" name="Rectangle 142"/>
              <p:cNvSpPr>
                <a:spLocks noChangeArrowheads="1"/>
              </p:cNvSpPr>
              <p:nvPr/>
            </p:nvSpPr>
            <p:spPr bwMode="auto">
              <a:xfrm>
                <a:off x="3940" y="3796"/>
                <a:ext cx="280" cy="232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47" name="Rectangle 143"/>
              <p:cNvSpPr>
                <a:spLocks noChangeArrowheads="1"/>
              </p:cNvSpPr>
              <p:nvPr/>
            </p:nvSpPr>
            <p:spPr bwMode="auto">
              <a:xfrm>
                <a:off x="1348" y="3796"/>
                <a:ext cx="280" cy="23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48" name="Rectangle 144"/>
              <p:cNvSpPr>
                <a:spLocks noChangeArrowheads="1"/>
              </p:cNvSpPr>
              <p:nvPr/>
            </p:nvSpPr>
            <p:spPr bwMode="auto">
              <a:xfrm>
                <a:off x="1382" y="3744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4</a:t>
                </a:r>
              </a:p>
            </p:txBody>
          </p:sp>
          <p:sp>
            <p:nvSpPr>
              <p:cNvPr id="149" name="Rectangle 145"/>
              <p:cNvSpPr>
                <a:spLocks noChangeArrowheads="1"/>
              </p:cNvSpPr>
              <p:nvPr/>
            </p:nvSpPr>
            <p:spPr bwMode="auto">
              <a:xfrm>
                <a:off x="1636" y="3796"/>
                <a:ext cx="280" cy="23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50" name="Rectangle 146"/>
              <p:cNvSpPr>
                <a:spLocks noChangeArrowheads="1"/>
              </p:cNvSpPr>
              <p:nvPr/>
            </p:nvSpPr>
            <p:spPr bwMode="auto">
              <a:xfrm>
                <a:off x="1670" y="3744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2</a:t>
                </a:r>
              </a:p>
            </p:txBody>
          </p:sp>
          <p:sp>
            <p:nvSpPr>
              <p:cNvPr id="151" name="Rectangle 147"/>
              <p:cNvSpPr>
                <a:spLocks noChangeArrowheads="1"/>
              </p:cNvSpPr>
              <p:nvPr/>
            </p:nvSpPr>
            <p:spPr bwMode="auto">
              <a:xfrm>
                <a:off x="1924" y="3796"/>
                <a:ext cx="280" cy="23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52" name="Rectangle 148"/>
              <p:cNvSpPr>
                <a:spLocks noChangeArrowheads="1"/>
              </p:cNvSpPr>
              <p:nvPr/>
            </p:nvSpPr>
            <p:spPr bwMode="auto">
              <a:xfrm>
                <a:off x="1958" y="3744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3</a:t>
                </a:r>
              </a:p>
            </p:txBody>
          </p:sp>
          <p:sp>
            <p:nvSpPr>
              <p:cNvPr id="153" name="Rectangle 149"/>
              <p:cNvSpPr>
                <a:spLocks noChangeArrowheads="1"/>
              </p:cNvSpPr>
              <p:nvPr/>
            </p:nvSpPr>
            <p:spPr bwMode="auto">
              <a:xfrm>
                <a:off x="2212" y="3796"/>
                <a:ext cx="280" cy="23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54" name="Rectangle 150"/>
              <p:cNvSpPr>
                <a:spLocks noChangeArrowheads="1"/>
              </p:cNvSpPr>
              <p:nvPr/>
            </p:nvSpPr>
            <p:spPr bwMode="auto">
              <a:xfrm>
                <a:off x="2246" y="3744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5</a:t>
                </a:r>
              </a:p>
            </p:txBody>
          </p:sp>
          <p:sp>
            <p:nvSpPr>
              <p:cNvPr id="155" name="Rectangle 151"/>
              <p:cNvSpPr>
                <a:spLocks noChangeArrowheads="1"/>
              </p:cNvSpPr>
              <p:nvPr/>
            </p:nvSpPr>
            <p:spPr bwMode="auto">
              <a:xfrm>
                <a:off x="2500" y="3796"/>
                <a:ext cx="280" cy="23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56" name="Rectangle 152"/>
              <p:cNvSpPr>
                <a:spLocks noChangeArrowheads="1"/>
              </p:cNvSpPr>
              <p:nvPr/>
            </p:nvSpPr>
            <p:spPr bwMode="auto">
              <a:xfrm>
                <a:off x="2534" y="3744"/>
                <a:ext cx="394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1</a:t>
                </a:r>
              </a:p>
            </p:txBody>
          </p:sp>
          <p:sp>
            <p:nvSpPr>
              <p:cNvPr id="157" name="Rectangle 153"/>
              <p:cNvSpPr>
                <a:spLocks noChangeArrowheads="1"/>
              </p:cNvSpPr>
              <p:nvPr/>
            </p:nvSpPr>
            <p:spPr bwMode="auto">
              <a:xfrm>
                <a:off x="2788" y="3796"/>
                <a:ext cx="280" cy="23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58" name="Rectangle 154"/>
              <p:cNvSpPr>
                <a:spLocks noChangeArrowheads="1"/>
              </p:cNvSpPr>
              <p:nvPr/>
            </p:nvSpPr>
            <p:spPr bwMode="auto">
              <a:xfrm>
                <a:off x="2822" y="3744"/>
                <a:ext cx="442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4</a:t>
                </a:r>
              </a:p>
            </p:txBody>
          </p:sp>
          <p:sp>
            <p:nvSpPr>
              <p:cNvPr id="159" name="Rectangle 155"/>
              <p:cNvSpPr>
                <a:spLocks noChangeArrowheads="1"/>
              </p:cNvSpPr>
              <p:nvPr/>
            </p:nvSpPr>
            <p:spPr bwMode="auto">
              <a:xfrm>
                <a:off x="3364" y="3796"/>
                <a:ext cx="280" cy="232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0" name="Rectangle 156"/>
              <p:cNvSpPr>
                <a:spLocks noChangeArrowheads="1"/>
              </p:cNvSpPr>
              <p:nvPr/>
            </p:nvSpPr>
            <p:spPr bwMode="auto">
              <a:xfrm>
                <a:off x="3350" y="3744"/>
                <a:ext cx="394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11</a:t>
                </a:r>
              </a:p>
            </p:txBody>
          </p:sp>
          <p:sp>
            <p:nvSpPr>
              <p:cNvPr id="161" name="Rectangle 157"/>
              <p:cNvSpPr>
                <a:spLocks noChangeArrowheads="1"/>
              </p:cNvSpPr>
              <p:nvPr/>
            </p:nvSpPr>
            <p:spPr bwMode="auto">
              <a:xfrm>
                <a:off x="3652" y="3796"/>
                <a:ext cx="280" cy="232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2" name="Rectangle 158"/>
              <p:cNvSpPr>
                <a:spLocks noChangeArrowheads="1"/>
              </p:cNvSpPr>
              <p:nvPr/>
            </p:nvSpPr>
            <p:spPr bwMode="auto">
              <a:xfrm>
                <a:off x="3686" y="3744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9</a:t>
                </a:r>
              </a:p>
            </p:txBody>
          </p:sp>
          <p:sp>
            <p:nvSpPr>
              <p:cNvPr id="163" name="Rectangle 159"/>
              <p:cNvSpPr>
                <a:spLocks noChangeArrowheads="1"/>
              </p:cNvSpPr>
              <p:nvPr/>
            </p:nvSpPr>
            <p:spPr bwMode="auto">
              <a:xfrm>
                <a:off x="3974" y="3744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7</a:t>
                </a:r>
              </a:p>
            </p:txBody>
          </p:sp>
          <p:sp>
            <p:nvSpPr>
              <p:cNvPr id="164" name="Rectangle 160"/>
              <p:cNvSpPr>
                <a:spLocks noChangeArrowheads="1"/>
              </p:cNvSpPr>
              <p:nvPr/>
            </p:nvSpPr>
            <p:spPr bwMode="auto">
              <a:xfrm>
                <a:off x="4228" y="3796"/>
                <a:ext cx="280" cy="232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5" name="Rectangle 161"/>
              <p:cNvSpPr>
                <a:spLocks noChangeArrowheads="1"/>
              </p:cNvSpPr>
              <p:nvPr/>
            </p:nvSpPr>
            <p:spPr bwMode="auto">
              <a:xfrm>
                <a:off x="4262" y="3744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8</a:t>
                </a:r>
              </a:p>
            </p:txBody>
          </p:sp>
          <p:sp>
            <p:nvSpPr>
              <p:cNvPr id="166" name="Rectangle 162"/>
              <p:cNvSpPr>
                <a:spLocks noChangeArrowheads="1"/>
              </p:cNvSpPr>
              <p:nvPr/>
            </p:nvSpPr>
            <p:spPr bwMode="auto">
              <a:xfrm>
                <a:off x="949" y="3744"/>
                <a:ext cx="288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400" dirty="0">
                    <a:effectLst/>
                    <a:ea typeface="新細明體" charset="-120"/>
                  </a:rPr>
                  <a:t>a</a:t>
                </a:r>
              </a:p>
            </p:txBody>
          </p:sp>
          <p:sp>
            <p:nvSpPr>
              <p:cNvPr id="167" name="Rectangle 163"/>
              <p:cNvSpPr>
                <a:spLocks noChangeArrowheads="1"/>
              </p:cNvSpPr>
              <p:nvPr/>
            </p:nvSpPr>
            <p:spPr bwMode="auto">
              <a:xfrm>
                <a:off x="2788" y="3796"/>
                <a:ext cx="280" cy="232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68" name="Rectangle 164"/>
              <p:cNvSpPr>
                <a:spLocks noChangeArrowheads="1"/>
              </p:cNvSpPr>
              <p:nvPr/>
            </p:nvSpPr>
            <p:spPr bwMode="auto">
              <a:xfrm>
                <a:off x="2822" y="3744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6</a:t>
                </a:r>
              </a:p>
            </p:txBody>
          </p:sp>
          <p:sp>
            <p:nvSpPr>
              <p:cNvPr id="169" name="Rectangle 165"/>
              <p:cNvSpPr>
                <a:spLocks noChangeArrowheads="1"/>
              </p:cNvSpPr>
              <p:nvPr/>
            </p:nvSpPr>
            <p:spPr bwMode="auto">
              <a:xfrm>
                <a:off x="3076" y="3796"/>
                <a:ext cx="280" cy="232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70" name="Rectangle 166"/>
              <p:cNvSpPr>
                <a:spLocks noChangeArrowheads="1"/>
              </p:cNvSpPr>
              <p:nvPr/>
            </p:nvSpPr>
            <p:spPr bwMode="auto">
              <a:xfrm>
                <a:off x="3014" y="3744"/>
                <a:ext cx="442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10</a:t>
                </a:r>
              </a:p>
            </p:txBody>
          </p:sp>
        </p:grpSp>
        <p:grpSp>
          <p:nvGrpSpPr>
            <p:cNvPr id="143" name="Group 167"/>
            <p:cNvGrpSpPr>
              <a:grpSpLocks/>
            </p:cNvGrpSpPr>
            <p:nvPr/>
          </p:nvGrpSpPr>
          <p:grpSpPr bwMode="auto">
            <a:xfrm>
              <a:off x="2788" y="3744"/>
              <a:ext cx="332" cy="327"/>
              <a:chOff x="2788" y="3744"/>
              <a:chExt cx="332" cy="327"/>
            </a:xfrm>
          </p:grpSpPr>
          <p:sp>
            <p:nvSpPr>
              <p:cNvPr id="144" name="Rectangle 168"/>
              <p:cNvSpPr>
                <a:spLocks noChangeArrowheads="1"/>
              </p:cNvSpPr>
              <p:nvPr/>
            </p:nvSpPr>
            <p:spPr bwMode="auto">
              <a:xfrm>
                <a:off x="2788" y="3796"/>
                <a:ext cx="280" cy="232"/>
              </a:xfrm>
              <a:prstGeom prst="rect">
                <a:avLst/>
              </a:prstGeom>
              <a:solidFill>
                <a:srgbClr val="3366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45" name="Rectangle 169"/>
              <p:cNvSpPr>
                <a:spLocks noChangeArrowheads="1"/>
              </p:cNvSpPr>
              <p:nvPr/>
            </p:nvSpPr>
            <p:spPr bwMode="auto">
              <a:xfrm>
                <a:off x="2822" y="3744"/>
                <a:ext cx="29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TW" sz="2800">
                    <a:solidFill>
                      <a:schemeClr val="tx1"/>
                    </a:solidFill>
                    <a:effectLst/>
                    <a:ea typeface="新細明體" charset="-120"/>
                  </a:rPr>
                  <a:t>6</a:t>
                </a:r>
              </a:p>
            </p:txBody>
          </p:sp>
        </p:grpSp>
      </p:grpSp>
      <p:cxnSp>
        <p:nvCxnSpPr>
          <p:cNvPr id="172" name="直線單箭頭接點 171"/>
          <p:cNvCxnSpPr/>
          <p:nvPr/>
        </p:nvCxnSpPr>
        <p:spPr>
          <a:xfrm>
            <a:off x="2841674" y="2363372"/>
            <a:ext cx="61897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直線單箭頭接點 173"/>
          <p:cNvCxnSpPr/>
          <p:nvPr/>
        </p:nvCxnSpPr>
        <p:spPr>
          <a:xfrm flipH="1">
            <a:off x="6808763" y="2405575"/>
            <a:ext cx="39389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Important Uses of Sorting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Searching a List of records – a common operation</a:t>
            </a:r>
          </a:p>
          <a:p>
            <a:pPr lvl="1"/>
            <a:r>
              <a:rPr lang="en-US" altLang="zh-TW" dirty="0" smtClean="0"/>
              <a:t>Each record has 1 or more </a:t>
            </a:r>
            <a:r>
              <a:rPr lang="en-US" altLang="zh-TW" dirty="0" smtClean="0">
                <a:solidFill>
                  <a:srgbClr val="0000CC"/>
                </a:solidFill>
              </a:rPr>
              <a:t>fields</a:t>
            </a:r>
          </a:p>
          <a:p>
            <a:pPr lvl="1"/>
            <a:r>
              <a:rPr lang="en-US" altLang="zh-TW" dirty="0" smtClean="0"/>
              <a:t>Record uses </a:t>
            </a:r>
            <a:r>
              <a:rPr lang="en-US" altLang="zh-TW" dirty="0" smtClean="0">
                <a:solidFill>
                  <a:srgbClr val="0000CC"/>
                </a:solidFill>
              </a:rPr>
              <a:t>key fields </a:t>
            </a:r>
            <a:r>
              <a:rPr lang="en-US" altLang="zh-TW" dirty="0" smtClean="0"/>
              <a:t>to distinguish among records</a:t>
            </a:r>
          </a:p>
          <a:p>
            <a:pPr lvl="1"/>
            <a:r>
              <a:rPr lang="en-US" altLang="zh-TW" dirty="0" smtClean="0">
                <a:solidFill>
                  <a:srgbClr val="0000CC"/>
                </a:solidFill>
              </a:rPr>
              <a:t>Search</a:t>
            </a:r>
            <a:r>
              <a:rPr lang="en-US" altLang="zh-TW" dirty="0" smtClean="0"/>
              <a:t> for a record with the specified key</a:t>
            </a:r>
          </a:p>
          <a:p>
            <a:pPr lvl="3"/>
            <a:endParaRPr lang="zh-TW" altLang="en-US" dirty="0" smtClean="0"/>
          </a:p>
          <a:p>
            <a:r>
              <a:rPr lang="en-US" altLang="zh-TW" dirty="0" smtClean="0"/>
              <a:t>Sorting aids searching in a list</a:t>
            </a:r>
          </a:p>
          <a:p>
            <a:pPr lvl="1"/>
            <a:r>
              <a:rPr lang="en-US" altLang="zh-TW" dirty="0" smtClean="0">
                <a:solidFill>
                  <a:srgbClr val="0000CC"/>
                </a:solidFill>
              </a:rPr>
              <a:t>O(n</a:t>
            </a:r>
            <a:r>
              <a:rPr lang="en-US" altLang="zh-TW" dirty="0">
                <a:solidFill>
                  <a:srgbClr val="0000CC"/>
                </a:solidFill>
              </a:rPr>
              <a:t>) </a:t>
            </a:r>
            <a:r>
              <a:rPr lang="en-US" altLang="zh-TW" dirty="0" smtClean="0">
                <a:solidFill>
                  <a:srgbClr val="0000CC"/>
                </a:solidFill>
              </a:rPr>
              <a:t>time </a:t>
            </a:r>
            <a:r>
              <a:rPr lang="en-US" altLang="zh-TW" dirty="0" smtClean="0"/>
              <a:t>for an unordered list (with </a:t>
            </a:r>
            <a:r>
              <a:rPr lang="en-US" altLang="zh-TW" dirty="0" smtClean="0">
                <a:solidFill>
                  <a:srgbClr val="C00000"/>
                </a:solidFill>
              </a:rPr>
              <a:t>sequential search</a:t>
            </a:r>
            <a:r>
              <a:rPr lang="en-US" altLang="zh-TW" dirty="0" smtClean="0"/>
              <a:t>) </a:t>
            </a:r>
          </a:p>
          <a:p>
            <a:pPr lvl="1"/>
            <a:r>
              <a:rPr lang="en-US" altLang="zh-TW" dirty="0">
                <a:solidFill>
                  <a:srgbClr val="0000CC"/>
                </a:solidFill>
              </a:rPr>
              <a:t>O(log(n</a:t>
            </a:r>
            <a:r>
              <a:rPr lang="en-US" altLang="zh-TW" dirty="0" smtClean="0">
                <a:solidFill>
                  <a:srgbClr val="0000CC"/>
                </a:solidFill>
              </a:rPr>
              <a:t>)) time </a:t>
            </a:r>
            <a:r>
              <a:rPr lang="en-US" altLang="zh-TW" dirty="0" smtClean="0"/>
              <a:t>for a sorted list (with </a:t>
            </a:r>
            <a:r>
              <a:rPr lang="en-US" altLang="zh-TW" dirty="0">
                <a:solidFill>
                  <a:srgbClr val="C00000"/>
                </a:solidFill>
              </a:rPr>
              <a:t>binary </a:t>
            </a:r>
            <a:r>
              <a:rPr lang="en-US" altLang="zh-TW" dirty="0" smtClean="0">
                <a:solidFill>
                  <a:srgbClr val="C00000"/>
                </a:solidFill>
              </a:rPr>
              <a:t>search</a:t>
            </a:r>
            <a:r>
              <a:rPr lang="en-US" altLang="zh-TW" dirty="0" smtClean="0"/>
              <a:t>) </a:t>
            </a:r>
          </a:p>
          <a:p>
            <a:pPr lvl="3"/>
            <a:endParaRPr lang="en-US" altLang="zh-TW" dirty="0"/>
          </a:p>
          <a:p>
            <a:r>
              <a:rPr lang="en-US" altLang="zh-TW" dirty="0" smtClean="0"/>
              <a:t>Sorting aids matching two lists</a:t>
            </a:r>
          </a:p>
          <a:p>
            <a:pPr lvl="1"/>
            <a:r>
              <a:rPr lang="en-US" altLang="zh-TW" dirty="0">
                <a:solidFill>
                  <a:srgbClr val="0000CC"/>
                </a:solidFill>
              </a:rPr>
              <a:t>O(nm) </a:t>
            </a:r>
            <a:r>
              <a:rPr lang="en-US" altLang="zh-TW" dirty="0" smtClean="0">
                <a:solidFill>
                  <a:srgbClr val="0000CC"/>
                </a:solidFill>
              </a:rPr>
              <a:t>time </a:t>
            </a:r>
            <a:r>
              <a:rPr lang="en-US" altLang="zh-TW" dirty="0" smtClean="0"/>
              <a:t>for unordered lists (with </a:t>
            </a:r>
            <a:r>
              <a:rPr lang="en-US" altLang="zh-TW" dirty="0"/>
              <a:t>sequential </a:t>
            </a:r>
            <a:r>
              <a:rPr lang="en-US" altLang="zh-TW" dirty="0" smtClean="0"/>
              <a:t>search)</a:t>
            </a:r>
          </a:p>
          <a:p>
            <a:pPr lvl="1"/>
            <a:r>
              <a:rPr lang="en-US" altLang="zh-TW" dirty="0" smtClean="0">
                <a:solidFill>
                  <a:srgbClr val="0000CC"/>
                </a:solidFill>
              </a:rPr>
              <a:t>O(</a:t>
            </a:r>
            <a:r>
              <a:rPr lang="en-US" altLang="zh-TW" dirty="0" err="1" smtClean="0">
                <a:solidFill>
                  <a:srgbClr val="0000CC"/>
                </a:solidFill>
              </a:rPr>
              <a:t>n+m</a:t>
            </a:r>
            <a:r>
              <a:rPr lang="en-US" altLang="zh-TW" dirty="0" smtClean="0">
                <a:solidFill>
                  <a:srgbClr val="0000CC"/>
                </a:solidFill>
              </a:rPr>
              <a:t>) time </a:t>
            </a:r>
            <a:r>
              <a:rPr lang="en-US" altLang="zh-TW" dirty="0" smtClean="0"/>
              <a:t>for sorted lists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883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Quick Sort Example</a:t>
            </a:r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720088" y="1883728"/>
          <a:ext cx="7959672" cy="4356240"/>
        </p:xfrm>
        <a:graphic>
          <a:graphicData uri="http://schemas.openxmlformats.org/drawingml/2006/table">
            <a:tbl>
              <a:tblPr/>
              <a:tblGrid>
                <a:gridCol w="663306"/>
                <a:gridCol w="663306"/>
                <a:gridCol w="663306"/>
                <a:gridCol w="663306"/>
                <a:gridCol w="663306"/>
                <a:gridCol w="663306"/>
                <a:gridCol w="663306"/>
                <a:gridCol w="663306"/>
                <a:gridCol w="663306"/>
                <a:gridCol w="663306"/>
                <a:gridCol w="663306"/>
                <a:gridCol w="663306"/>
              </a:tblGrid>
              <a:tr h="396000"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anchor="ctr">
                    <a:lnL>
                      <a:noFill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i="1" kern="100" dirty="0" smtClean="0">
                          <a:latin typeface="Times New Roman"/>
                          <a:ea typeface="新細明體"/>
                        </a:rPr>
                        <a:t>R</a:t>
                      </a:r>
                      <a:r>
                        <a:rPr lang="en-US" sz="2000" kern="100" baseline="-25000" dirty="0" smtClean="0">
                          <a:latin typeface="Times New Roman"/>
                          <a:ea typeface="新細明體"/>
                        </a:rPr>
                        <a:t>1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i="1" kern="100" dirty="0" smtClean="0">
                          <a:latin typeface="Times New Roman"/>
                          <a:ea typeface="新細明體"/>
                        </a:rPr>
                        <a:t>R</a:t>
                      </a:r>
                      <a:r>
                        <a:rPr lang="en-US" sz="2000" kern="100" baseline="-25000" dirty="0" smtClean="0">
                          <a:latin typeface="Times New Roman"/>
                          <a:ea typeface="新細明體"/>
                        </a:rPr>
                        <a:t>2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i="1" kern="100" dirty="0" smtClean="0">
                          <a:latin typeface="Times New Roman"/>
                          <a:ea typeface="新細明體"/>
                        </a:rPr>
                        <a:t>R</a:t>
                      </a:r>
                      <a:r>
                        <a:rPr lang="en-US" sz="2000" kern="100" baseline="-25000" dirty="0" smtClean="0">
                          <a:latin typeface="Times New Roman"/>
                          <a:ea typeface="新細明體"/>
                        </a:rPr>
                        <a:t>3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i="1" kern="100">
                          <a:latin typeface="Times New Roman"/>
                          <a:ea typeface="新細明體"/>
                        </a:rPr>
                        <a:t>R</a:t>
                      </a:r>
                      <a:r>
                        <a:rPr lang="en-US" sz="2000" kern="100" baseline="-25000">
                          <a:latin typeface="Times New Roman"/>
                          <a:ea typeface="新細明體"/>
                        </a:rPr>
                        <a:t>4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i="1" kern="100" dirty="0" smtClean="0">
                          <a:latin typeface="Times New Roman"/>
                          <a:ea typeface="新細明體"/>
                        </a:rPr>
                        <a:t>R</a:t>
                      </a:r>
                      <a:r>
                        <a:rPr lang="en-US" sz="2000" kern="100" baseline="-25000" dirty="0" smtClean="0">
                          <a:latin typeface="Times New Roman"/>
                          <a:ea typeface="新細明體"/>
                        </a:rPr>
                        <a:t>5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i="1" kern="100" dirty="0" smtClean="0">
                          <a:latin typeface="Times New Roman"/>
                          <a:ea typeface="新細明體"/>
                        </a:rPr>
                        <a:t>R</a:t>
                      </a:r>
                      <a:r>
                        <a:rPr lang="en-US" sz="2000" kern="100" baseline="-25000" dirty="0" smtClean="0">
                          <a:latin typeface="Times New Roman"/>
                          <a:ea typeface="新細明體"/>
                        </a:rPr>
                        <a:t>6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i="1" kern="100" dirty="0" smtClean="0">
                          <a:latin typeface="Times New Roman"/>
                          <a:ea typeface="新細明體"/>
                        </a:rPr>
                        <a:t>R</a:t>
                      </a:r>
                      <a:r>
                        <a:rPr lang="en-US" sz="2000" kern="100" baseline="-25000" dirty="0" smtClean="0">
                          <a:latin typeface="Times New Roman"/>
                          <a:ea typeface="新細明體"/>
                        </a:rPr>
                        <a:t>7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i="1" kern="100" dirty="0" smtClean="0">
                          <a:latin typeface="Times New Roman"/>
                          <a:ea typeface="新細明體"/>
                        </a:rPr>
                        <a:t>R</a:t>
                      </a:r>
                      <a:r>
                        <a:rPr lang="en-US" sz="2000" kern="100" baseline="-25000" dirty="0" smtClean="0">
                          <a:latin typeface="Times New Roman"/>
                          <a:ea typeface="新細明體"/>
                        </a:rPr>
                        <a:t>8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i="1" kern="100" dirty="0" smtClean="0">
                          <a:latin typeface="Times New Roman"/>
                          <a:ea typeface="新細明體"/>
                        </a:rPr>
                        <a:t>R</a:t>
                      </a:r>
                      <a:r>
                        <a:rPr lang="en-US" sz="2000" kern="100" baseline="-25000" dirty="0" smtClean="0">
                          <a:latin typeface="Times New Roman"/>
                          <a:ea typeface="新細明體"/>
                        </a:rPr>
                        <a:t>9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i="1" kern="100" dirty="0" smtClean="0">
                          <a:latin typeface="Times New Roman"/>
                          <a:ea typeface="新細明體"/>
                        </a:rPr>
                        <a:t>R</a:t>
                      </a:r>
                      <a:r>
                        <a:rPr lang="en-US" sz="2000" kern="100" baseline="-25000" dirty="0" smtClean="0">
                          <a:latin typeface="Times New Roman"/>
                          <a:ea typeface="新細明體"/>
                        </a:rPr>
                        <a:t>10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i="1" kern="100">
                          <a:latin typeface="Times New Roman"/>
                          <a:ea typeface="新細明體"/>
                        </a:rPr>
                        <a:t>left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i="1" kern="100">
                          <a:latin typeface="Times New Roman"/>
                          <a:ea typeface="新細明體"/>
                        </a:rPr>
                        <a:t>right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00CC"/>
                          </a:solidFill>
                          <a:latin typeface="Times New Roman"/>
                          <a:ea typeface="新細明體"/>
                        </a:rPr>
                        <a:t>[</a:t>
                      </a:r>
                      <a:r>
                        <a:rPr lang="en-US" sz="2000" kern="100" dirty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</a:rPr>
                        <a:t>26</a:t>
                      </a:r>
                      <a:endParaRPr lang="zh-TW" sz="2000" kern="100" dirty="0">
                        <a:solidFill>
                          <a:srgbClr val="FF0000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rgbClr val="0000CC"/>
                          </a:solidFill>
                          <a:latin typeface="Times New Roman"/>
                          <a:ea typeface="新細明體"/>
                        </a:rPr>
                        <a:t>5</a:t>
                      </a:r>
                      <a:endParaRPr lang="zh-TW" sz="2000" kern="100">
                        <a:solidFill>
                          <a:srgbClr val="0000CC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rgbClr val="0000CC"/>
                          </a:solidFill>
                          <a:latin typeface="Times New Roman"/>
                          <a:ea typeface="新細明體"/>
                        </a:rPr>
                        <a:t>37</a:t>
                      </a:r>
                      <a:endParaRPr lang="zh-TW" sz="2000" kern="100">
                        <a:solidFill>
                          <a:srgbClr val="0000CC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rgbClr val="0000CC"/>
                          </a:solidFill>
                          <a:latin typeface="Times New Roman"/>
                          <a:ea typeface="新細明體"/>
                        </a:rPr>
                        <a:t>1</a:t>
                      </a:r>
                      <a:endParaRPr lang="zh-TW" sz="2000" kern="100">
                        <a:solidFill>
                          <a:srgbClr val="0000CC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rgbClr val="0000CC"/>
                          </a:solidFill>
                          <a:latin typeface="Times New Roman"/>
                          <a:ea typeface="新細明體"/>
                        </a:rPr>
                        <a:t>61</a:t>
                      </a:r>
                      <a:endParaRPr lang="zh-TW" sz="2000" kern="100">
                        <a:solidFill>
                          <a:srgbClr val="0000CC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rgbClr val="0000CC"/>
                          </a:solidFill>
                          <a:latin typeface="Times New Roman"/>
                          <a:ea typeface="新細明體"/>
                        </a:rPr>
                        <a:t>11</a:t>
                      </a:r>
                      <a:endParaRPr lang="zh-TW" sz="2000" kern="100">
                        <a:solidFill>
                          <a:srgbClr val="0000CC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rgbClr val="0000CC"/>
                          </a:solidFill>
                          <a:latin typeface="Times New Roman"/>
                          <a:ea typeface="新細明體"/>
                        </a:rPr>
                        <a:t>59</a:t>
                      </a:r>
                      <a:endParaRPr lang="zh-TW" sz="2000" kern="100">
                        <a:solidFill>
                          <a:srgbClr val="0000CC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rgbClr val="0000CC"/>
                          </a:solidFill>
                          <a:latin typeface="Times New Roman"/>
                          <a:ea typeface="新細明體"/>
                        </a:rPr>
                        <a:t>15</a:t>
                      </a:r>
                      <a:endParaRPr lang="zh-TW" sz="2000" kern="100">
                        <a:solidFill>
                          <a:srgbClr val="0000CC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rgbClr val="0000CC"/>
                          </a:solidFill>
                          <a:latin typeface="Times New Roman"/>
                          <a:ea typeface="新細明體"/>
                        </a:rPr>
                        <a:t>48</a:t>
                      </a:r>
                      <a:endParaRPr lang="zh-TW" sz="2000" kern="100">
                        <a:solidFill>
                          <a:srgbClr val="0000CC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rgbClr val="0000CC"/>
                          </a:solidFill>
                          <a:latin typeface="Times New Roman"/>
                          <a:ea typeface="新細明體"/>
                        </a:rPr>
                        <a:t>19]</a:t>
                      </a:r>
                      <a:endParaRPr lang="zh-TW" sz="2000" kern="100">
                        <a:solidFill>
                          <a:srgbClr val="0000CC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rgbClr val="0000CC"/>
                          </a:solidFill>
                          <a:latin typeface="Times New Roman"/>
                          <a:ea typeface="新細明體"/>
                        </a:rPr>
                        <a:t>1</a:t>
                      </a:r>
                      <a:endParaRPr lang="zh-TW" sz="2000" kern="100">
                        <a:solidFill>
                          <a:srgbClr val="0000CC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00CC"/>
                          </a:solidFill>
                          <a:latin typeface="Times New Roman"/>
                          <a:ea typeface="新細明體"/>
                        </a:rPr>
                        <a:t>10</a:t>
                      </a:r>
                      <a:endParaRPr lang="zh-TW" sz="2000" kern="100" dirty="0">
                        <a:solidFill>
                          <a:srgbClr val="0000CC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00CC"/>
                          </a:solidFill>
                          <a:latin typeface="Times New Roman"/>
                          <a:ea typeface="新細明體"/>
                        </a:rPr>
                        <a:t>[</a:t>
                      </a:r>
                      <a:r>
                        <a:rPr lang="en-US" sz="2000" kern="100" dirty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</a:rPr>
                        <a:t>11</a:t>
                      </a:r>
                      <a:endParaRPr lang="zh-TW" sz="2000" kern="100" dirty="0">
                        <a:solidFill>
                          <a:srgbClr val="FF0000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rgbClr val="0000CC"/>
                          </a:solidFill>
                          <a:latin typeface="Times New Roman"/>
                          <a:ea typeface="新細明體"/>
                        </a:rPr>
                        <a:t>5</a:t>
                      </a:r>
                      <a:endParaRPr lang="zh-TW" sz="2000" kern="100">
                        <a:solidFill>
                          <a:srgbClr val="0000CC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rgbClr val="0000CC"/>
                          </a:solidFill>
                          <a:latin typeface="Times New Roman"/>
                          <a:ea typeface="新細明體"/>
                        </a:rPr>
                        <a:t>19</a:t>
                      </a:r>
                      <a:endParaRPr lang="zh-TW" sz="2000" kern="100">
                        <a:solidFill>
                          <a:srgbClr val="0000CC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rgbClr val="0000CC"/>
                          </a:solidFill>
                          <a:latin typeface="Times New Roman"/>
                          <a:ea typeface="新細明體"/>
                        </a:rPr>
                        <a:t>1</a:t>
                      </a:r>
                      <a:endParaRPr lang="zh-TW" sz="2000" kern="100">
                        <a:solidFill>
                          <a:srgbClr val="0000CC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solidFill>
                            <a:srgbClr val="0000CC"/>
                          </a:solidFill>
                          <a:latin typeface="Times New Roman"/>
                          <a:ea typeface="新細明體"/>
                        </a:rPr>
                        <a:t>15]</a:t>
                      </a:r>
                      <a:endParaRPr lang="zh-TW" sz="2000" kern="100" dirty="0">
                        <a:solidFill>
                          <a:srgbClr val="0000CC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 New Roman"/>
                          <a:ea typeface="新細明體"/>
                        </a:rPr>
                        <a:t>26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[59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61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48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37]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1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5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00CC"/>
                          </a:solidFill>
                          <a:latin typeface="Times New Roman"/>
                          <a:ea typeface="新細明體"/>
                        </a:rPr>
                        <a:t>[</a:t>
                      </a:r>
                      <a:r>
                        <a:rPr lang="en-US" sz="2000" kern="100" dirty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</a:rPr>
                        <a:t>1</a:t>
                      </a:r>
                      <a:endParaRPr lang="zh-TW" sz="2000" kern="100" dirty="0">
                        <a:solidFill>
                          <a:srgbClr val="FF0000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00CC"/>
                          </a:solidFill>
                          <a:latin typeface="Times New Roman"/>
                          <a:ea typeface="新細明體"/>
                        </a:rPr>
                        <a:t>5]</a:t>
                      </a:r>
                      <a:endParaRPr lang="zh-TW" sz="2000" kern="100" dirty="0">
                        <a:solidFill>
                          <a:srgbClr val="0000CC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11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[19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latin typeface="Times New Roman"/>
                          <a:ea typeface="新細明體"/>
                        </a:rPr>
                        <a:t>15]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26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[59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61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48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37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1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2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1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5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11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00CC"/>
                          </a:solidFill>
                          <a:latin typeface="Times New Roman"/>
                          <a:ea typeface="新細明體"/>
                        </a:rPr>
                        <a:t>[</a:t>
                      </a:r>
                      <a:r>
                        <a:rPr lang="en-US" sz="2000" kern="100" dirty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</a:rPr>
                        <a:t>19</a:t>
                      </a:r>
                      <a:endParaRPr lang="zh-TW" sz="2000" kern="100" dirty="0">
                        <a:solidFill>
                          <a:srgbClr val="FF0000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solidFill>
                            <a:srgbClr val="0000CC"/>
                          </a:solidFill>
                          <a:latin typeface="Times New Roman"/>
                          <a:ea typeface="新細明體"/>
                        </a:rPr>
                        <a:t>15]</a:t>
                      </a:r>
                      <a:endParaRPr lang="zh-TW" sz="2000" kern="100" dirty="0">
                        <a:solidFill>
                          <a:srgbClr val="0000CC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26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[59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61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48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37]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4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5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1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5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11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latin typeface="Times New Roman"/>
                          <a:ea typeface="新細明體"/>
                        </a:rPr>
                        <a:t>15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19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26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00CC"/>
                          </a:solidFill>
                          <a:latin typeface="Times New Roman"/>
                          <a:ea typeface="新細明體"/>
                        </a:rPr>
                        <a:t>[</a:t>
                      </a:r>
                      <a:r>
                        <a:rPr lang="en-US" sz="2000" kern="100" dirty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</a:rPr>
                        <a:t>59</a:t>
                      </a:r>
                      <a:endParaRPr lang="zh-TW" sz="2000" kern="100" dirty="0">
                        <a:solidFill>
                          <a:srgbClr val="FF0000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00CC"/>
                          </a:solidFill>
                          <a:latin typeface="Times New Roman"/>
                          <a:ea typeface="新細明體"/>
                        </a:rPr>
                        <a:t>61</a:t>
                      </a:r>
                      <a:endParaRPr lang="zh-TW" sz="2000" kern="100" dirty="0">
                        <a:solidFill>
                          <a:srgbClr val="0000CC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00CC"/>
                          </a:solidFill>
                          <a:latin typeface="Times New Roman"/>
                          <a:ea typeface="新細明體"/>
                        </a:rPr>
                        <a:t>48</a:t>
                      </a:r>
                      <a:endParaRPr lang="zh-TW" sz="2000" kern="100" dirty="0">
                        <a:solidFill>
                          <a:srgbClr val="0000CC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00CC"/>
                          </a:solidFill>
                          <a:latin typeface="Times New Roman"/>
                          <a:ea typeface="新細明體"/>
                        </a:rPr>
                        <a:t>37]</a:t>
                      </a:r>
                      <a:endParaRPr lang="zh-TW" sz="2000" kern="100" dirty="0">
                        <a:solidFill>
                          <a:srgbClr val="0000CC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7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10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1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5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11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15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19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26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00CC"/>
                          </a:solidFill>
                          <a:latin typeface="Times New Roman"/>
                          <a:ea typeface="新細明體"/>
                        </a:rPr>
                        <a:t>[</a:t>
                      </a:r>
                      <a:r>
                        <a:rPr lang="en-US" sz="2000" kern="100" dirty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</a:rPr>
                        <a:t>48</a:t>
                      </a:r>
                      <a:endParaRPr lang="zh-TW" sz="2000" kern="100" dirty="0">
                        <a:solidFill>
                          <a:srgbClr val="FF0000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00CC"/>
                          </a:solidFill>
                          <a:latin typeface="Times New Roman"/>
                          <a:ea typeface="新細明體"/>
                        </a:rPr>
                        <a:t>37]</a:t>
                      </a:r>
                      <a:endParaRPr lang="zh-TW" sz="2000" kern="100" dirty="0">
                        <a:solidFill>
                          <a:srgbClr val="0000CC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59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[61]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7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8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1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5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11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15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19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26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37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48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59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00CC"/>
                          </a:solidFill>
                          <a:latin typeface="Times New Roman"/>
                          <a:ea typeface="新細明體"/>
                        </a:rPr>
                        <a:t>[</a:t>
                      </a:r>
                      <a:r>
                        <a:rPr lang="en-US" sz="2000" kern="100" dirty="0">
                          <a:solidFill>
                            <a:srgbClr val="FF0000"/>
                          </a:solidFill>
                          <a:latin typeface="Times New Roman"/>
                          <a:ea typeface="新細明體"/>
                        </a:rPr>
                        <a:t>61</a:t>
                      </a:r>
                      <a:r>
                        <a:rPr lang="en-US" sz="2000" kern="100" dirty="0">
                          <a:solidFill>
                            <a:srgbClr val="0000CC"/>
                          </a:solidFill>
                          <a:latin typeface="Times New Roman"/>
                          <a:ea typeface="新細明體"/>
                        </a:rPr>
                        <a:t>]</a:t>
                      </a:r>
                      <a:endParaRPr lang="zh-TW" sz="2000" kern="100" dirty="0">
                        <a:solidFill>
                          <a:srgbClr val="0000CC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10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</a:rPr>
                        <a:t>10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r>
                        <a:rPr lang="en-US" sz="2000" kern="100" dirty="0">
                          <a:solidFill>
                            <a:srgbClr val="C00000"/>
                          </a:solidFill>
                          <a:latin typeface="Times New Roman"/>
                          <a:ea typeface="新細明體"/>
                        </a:rPr>
                        <a:t>1</a:t>
                      </a:r>
                      <a:endParaRPr lang="zh-TW" sz="2000" kern="100" dirty="0">
                        <a:solidFill>
                          <a:srgbClr val="C00000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r>
                        <a:rPr lang="en-US" sz="2000" kern="100" dirty="0">
                          <a:solidFill>
                            <a:srgbClr val="C00000"/>
                          </a:solidFill>
                          <a:latin typeface="Times New Roman"/>
                          <a:ea typeface="新細明體"/>
                        </a:rPr>
                        <a:t>5</a:t>
                      </a:r>
                      <a:endParaRPr lang="zh-TW" sz="2000" kern="100" dirty="0">
                        <a:solidFill>
                          <a:srgbClr val="C00000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r>
                        <a:rPr lang="en-US" sz="2000" kern="100" dirty="0">
                          <a:solidFill>
                            <a:srgbClr val="C00000"/>
                          </a:solidFill>
                          <a:latin typeface="Times New Roman"/>
                          <a:ea typeface="新細明體"/>
                        </a:rPr>
                        <a:t>11</a:t>
                      </a:r>
                      <a:endParaRPr lang="zh-TW" sz="2000" kern="100" dirty="0">
                        <a:solidFill>
                          <a:srgbClr val="C00000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r>
                        <a:rPr lang="en-US" sz="2000" kern="100">
                          <a:solidFill>
                            <a:srgbClr val="C00000"/>
                          </a:solidFill>
                          <a:latin typeface="Times New Roman"/>
                          <a:ea typeface="新細明體"/>
                        </a:rPr>
                        <a:t>15</a:t>
                      </a:r>
                      <a:endParaRPr lang="zh-TW" sz="2000" kern="100">
                        <a:solidFill>
                          <a:srgbClr val="C00000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r>
                        <a:rPr lang="en-US" sz="2000" kern="100" dirty="0">
                          <a:solidFill>
                            <a:srgbClr val="C00000"/>
                          </a:solidFill>
                          <a:latin typeface="Times New Roman"/>
                          <a:ea typeface="新細明體"/>
                        </a:rPr>
                        <a:t>19</a:t>
                      </a:r>
                      <a:endParaRPr lang="zh-TW" sz="2000" kern="100" dirty="0">
                        <a:solidFill>
                          <a:srgbClr val="C00000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r>
                        <a:rPr lang="en-US" sz="2000" kern="100" dirty="0">
                          <a:solidFill>
                            <a:srgbClr val="C00000"/>
                          </a:solidFill>
                          <a:latin typeface="Times New Roman"/>
                          <a:ea typeface="新細明體"/>
                        </a:rPr>
                        <a:t>26</a:t>
                      </a:r>
                      <a:endParaRPr lang="zh-TW" sz="2000" kern="100" dirty="0">
                        <a:solidFill>
                          <a:srgbClr val="C00000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r>
                        <a:rPr lang="en-US" sz="2000" kern="100" dirty="0">
                          <a:solidFill>
                            <a:srgbClr val="C00000"/>
                          </a:solidFill>
                          <a:latin typeface="Times New Roman"/>
                          <a:ea typeface="新細明體"/>
                        </a:rPr>
                        <a:t>37</a:t>
                      </a:r>
                      <a:endParaRPr lang="zh-TW" sz="2000" kern="100" dirty="0">
                        <a:solidFill>
                          <a:srgbClr val="C00000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r>
                        <a:rPr lang="en-US" sz="2000" kern="100" dirty="0">
                          <a:solidFill>
                            <a:srgbClr val="C00000"/>
                          </a:solidFill>
                          <a:latin typeface="Times New Roman"/>
                          <a:ea typeface="新細明體"/>
                        </a:rPr>
                        <a:t>48</a:t>
                      </a:r>
                      <a:endParaRPr lang="zh-TW" sz="2000" kern="100" dirty="0">
                        <a:solidFill>
                          <a:srgbClr val="C00000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r>
                        <a:rPr lang="en-US" sz="2000" kern="100" dirty="0">
                          <a:solidFill>
                            <a:srgbClr val="C00000"/>
                          </a:solidFill>
                          <a:latin typeface="Times New Roman"/>
                          <a:ea typeface="新細明體"/>
                        </a:rPr>
                        <a:t>59</a:t>
                      </a:r>
                      <a:endParaRPr lang="zh-TW" sz="2000" kern="100" dirty="0">
                        <a:solidFill>
                          <a:srgbClr val="C00000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r>
                        <a:rPr lang="en-US" sz="2000" kern="100" dirty="0">
                          <a:solidFill>
                            <a:srgbClr val="C00000"/>
                          </a:solidFill>
                          <a:latin typeface="Times New Roman"/>
                          <a:ea typeface="新細明體"/>
                        </a:rPr>
                        <a:t>61</a:t>
                      </a:r>
                      <a:endParaRPr lang="zh-TW" sz="2000" kern="100" dirty="0">
                        <a:solidFill>
                          <a:srgbClr val="C00000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endParaRPr lang="en-US" sz="2000" kern="100" dirty="0">
                        <a:solidFill>
                          <a:srgbClr val="C00000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endParaRPr lang="en-US" sz="2000" kern="100" dirty="0">
                        <a:solidFill>
                          <a:srgbClr val="C00000"/>
                        </a:solidFill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endParaRPr lang="en-US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endParaRPr lang="en-US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30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How Fast is Quick Sort 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Worst case time complexity</a:t>
            </a:r>
          </a:p>
          <a:p>
            <a:pPr lvl="1"/>
            <a:r>
              <a:rPr lang="en-US" altLang="zh-TW" dirty="0" smtClean="0"/>
              <a:t>Each division pass involves n comparisons and ends up with </a:t>
            </a:r>
            <a:r>
              <a:rPr lang="en-US" altLang="zh-TW" dirty="0" err="1" smtClean="0"/>
              <a:t>sublist</a:t>
            </a:r>
            <a:r>
              <a:rPr lang="en-US" altLang="zh-TW" dirty="0" smtClean="0"/>
              <a:t> with </a:t>
            </a:r>
            <a:r>
              <a:rPr lang="en-US" altLang="zh-TW" dirty="0" smtClean="0">
                <a:solidFill>
                  <a:srgbClr val="C00000"/>
                </a:solidFill>
              </a:rPr>
              <a:t>1</a:t>
            </a:r>
            <a:r>
              <a:rPr lang="en-US" altLang="zh-TW" dirty="0" smtClean="0"/>
              <a:t> and </a:t>
            </a:r>
            <a:r>
              <a:rPr lang="en-US" altLang="zh-TW" dirty="0" smtClean="0">
                <a:solidFill>
                  <a:srgbClr val="C00000"/>
                </a:solidFill>
              </a:rPr>
              <a:t>n-1</a:t>
            </a:r>
            <a:r>
              <a:rPr lang="en-US" altLang="zh-TW" dirty="0" smtClean="0"/>
              <a:t> records (</a:t>
            </a:r>
            <a:r>
              <a:rPr lang="en-US" altLang="zh-TW" dirty="0" smtClean="0">
                <a:solidFill>
                  <a:srgbClr val="0000CC"/>
                </a:solidFill>
              </a:rPr>
              <a:t>input already sorted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T(n) = O(n) + T(n-1) = </a:t>
            </a:r>
            <a:r>
              <a:rPr lang="en-US" altLang="zh-TW" dirty="0" smtClean="0">
                <a:solidFill>
                  <a:srgbClr val="FF0000"/>
                </a:solidFill>
              </a:rPr>
              <a:t>O(</a:t>
            </a:r>
            <a:r>
              <a:rPr lang="en-US" altLang="zh-TW" b="1" dirty="0" smtClean="0">
                <a:solidFill>
                  <a:srgbClr val="FF0000"/>
                </a:solidFill>
              </a:rPr>
              <a:t>n</a:t>
            </a:r>
            <a:r>
              <a:rPr lang="en-US" altLang="zh-TW" b="1" baseline="30000" dirty="0" smtClean="0">
                <a:solidFill>
                  <a:srgbClr val="FF0000"/>
                </a:solidFill>
              </a:rPr>
              <a:t>2</a:t>
            </a:r>
            <a:r>
              <a:rPr lang="en-US" altLang="zh-TW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altLang="zh-TW" dirty="0" smtClean="0"/>
              <a:t>Average case time complexity</a:t>
            </a:r>
          </a:p>
          <a:p>
            <a:pPr lvl="1"/>
            <a:r>
              <a:rPr lang="en-US" altLang="zh-TW" dirty="0" smtClean="0"/>
              <a:t>It has been shown that quick sort is </a:t>
            </a:r>
            <a:r>
              <a:rPr lang="en-US" altLang="zh-TW" dirty="0" smtClean="0">
                <a:solidFill>
                  <a:srgbClr val="FF0000"/>
                </a:solidFill>
              </a:rPr>
              <a:t>O(</a:t>
            </a:r>
            <a:r>
              <a:rPr lang="en-US" altLang="zh-TW" dirty="0" err="1" smtClean="0">
                <a:solidFill>
                  <a:srgbClr val="FF0000"/>
                </a:solidFill>
              </a:rPr>
              <a:t>nlog</a:t>
            </a:r>
            <a:r>
              <a:rPr lang="en-US" altLang="zh-TW" dirty="0" smtClean="0">
                <a:solidFill>
                  <a:srgbClr val="FF0000"/>
                </a:solidFill>
              </a:rPr>
              <a:t>(n))</a:t>
            </a:r>
            <a:r>
              <a:rPr lang="en-US" altLang="zh-TW" dirty="0" smtClean="0">
                <a:solidFill>
                  <a:srgbClr val="0000CC"/>
                </a:solidFill>
              </a:rPr>
              <a:t> </a:t>
            </a:r>
            <a:r>
              <a:rPr lang="en-US" altLang="zh-TW" dirty="0" smtClean="0"/>
              <a:t>on average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31</a:t>
            </a:fld>
            <a:endParaRPr lang="zh-TW" altLang="en-US"/>
          </a:p>
        </p:txBody>
      </p:sp>
      <p:graphicFrame>
        <p:nvGraphicFramePr>
          <p:cNvPr id="142337" name="Object 1"/>
          <p:cNvGraphicFramePr>
            <a:graphicFrameLocks noChangeAspect="1"/>
          </p:cNvGraphicFramePr>
          <p:nvPr/>
        </p:nvGraphicFramePr>
        <p:xfrm>
          <a:off x="2602518" y="4031709"/>
          <a:ext cx="4816646" cy="2719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49" name="文件" r:id="rId3" imgW="5487063" imgH="3110715" progId="Word.Document.12">
                  <p:embed/>
                </p:oleObj>
              </mc:Choice>
              <mc:Fallback>
                <p:oleObj name="文件" r:id="rId3" imgW="5487063" imgH="3110715" progId="Word.Document.12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2518" y="4031709"/>
                        <a:ext cx="4816646" cy="27196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Variations of Quick Sort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0000CC"/>
                </a:solidFill>
              </a:rPr>
              <a:t>Median-of-three</a:t>
            </a:r>
            <a:r>
              <a:rPr lang="en-US" altLang="zh-TW" dirty="0" smtClean="0"/>
              <a:t> strategy</a:t>
            </a:r>
          </a:p>
          <a:p>
            <a:pPr lvl="1"/>
            <a:r>
              <a:rPr lang="en-US" altLang="zh-TW" dirty="0" smtClean="0"/>
              <a:t>Ordered lists are worst-case inputs for Quick Sort</a:t>
            </a:r>
          </a:p>
          <a:p>
            <a:pPr lvl="2"/>
            <a:r>
              <a:rPr lang="en-US" altLang="zh-TW" sz="2400" dirty="0" smtClean="0"/>
              <a:t>Pivot are always the smallest or largest key within a </a:t>
            </a:r>
            <a:r>
              <a:rPr lang="en-US" altLang="zh-TW" sz="2400" dirty="0" err="1" smtClean="0"/>
              <a:t>sublist</a:t>
            </a:r>
            <a:endParaRPr lang="en-US" altLang="zh-TW" sz="2400" dirty="0" smtClean="0"/>
          </a:p>
          <a:p>
            <a:pPr lvl="2"/>
            <a:r>
              <a:rPr lang="en-US" altLang="zh-TW" sz="2400" dirty="0"/>
              <a:t>Ordered lists </a:t>
            </a:r>
            <a:r>
              <a:rPr lang="en-US" altLang="zh-TW" sz="2400" dirty="0" smtClean="0"/>
              <a:t>are not rare in real life</a:t>
            </a:r>
          </a:p>
          <a:p>
            <a:pPr lvl="1"/>
            <a:r>
              <a:rPr lang="en-US" altLang="zh-TW" dirty="0" smtClean="0"/>
              <a:t>Choosing the pivot using the median of the </a:t>
            </a:r>
            <a:r>
              <a:rPr lang="en-US" altLang="zh-TW" dirty="0" smtClean="0">
                <a:solidFill>
                  <a:srgbClr val="0000CC"/>
                </a:solidFill>
              </a:rPr>
              <a:t>first</a:t>
            </a:r>
            <a:r>
              <a:rPr lang="en-US" altLang="zh-TW" dirty="0" smtClean="0"/>
              <a:t>, </a:t>
            </a:r>
            <a:r>
              <a:rPr lang="en-US" altLang="zh-TW" dirty="0" smtClean="0">
                <a:solidFill>
                  <a:srgbClr val="0000CC"/>
                </a:solidFill>
              </a:rPr>
              <a:t>middle</a:t>
            </a:r>
            <a:r>
              <a:rPr lang="en-US" altLang="zh-TW" dirty="0" smtClean="0"/>
              <a:t>, and </a:t>
            </a:r>
            <a:r>
              <a:rPr lang="en-US" altLang="zh-TW" dirty="0" smtClean="0">
                <a:solidFill>
                  <a:srgbClr val="0000CC"/>
                </a:solidFill>
              </a:rPr>
              <a:t>last</a:t>
            </a:r>
            <a:r>
              <a:rPr lang="en-US" altLang="zh-TW" dirty="0" smtClean="0"/>
              <a:t> key can address this issue</a:t>
            </a:r>
          </a:p>
          <a:p>
            <a:pPr lvl="1">
              <a:buNone/>
            </a:pPr>
            <a:r>
              <a:rPr lang="en-US" altLang="zh-TW" dirty="0" smtClean="0"/>
              <a:t>	        pivot = median{ </a:t>
            </a:r>
            <a:r>
              <a:rPr lang="en-US" altLang="zh-TW" dirty="0" err="1" smtClean="0"/>
              <a:t>K</a:t>
            </a:r>
            <a:r>
              <a:rPr lang="en-US" altLang="zh-TW" baseline="-25000" dirty="0" err="1" smtClean="0"/>
              <a:t>l</a:t>
            </a:r>
            <a:r>
              <a:rPr lang="en-US" altLang="zh-TW" dirty="0" smtClean="0"/>
              <a:t>, K</a:t>
            </a:r>
            <a:r>
              <a:rPr lang="en-US" altLang="zh-TW" baseline="-25000" dirty="0" smtClean="0"/>
              <a:t>(</a:t>
            </a:r>
            <a:r>
              <a:rPr lang="en-US" altLang="zh-TW" baseline="-25000" dirty="0" err="1" smtClean="0"/>
              <a:t>l+r</a:t>
            </a:r>
            <a:r>
              <a:rPr lang="en-US" altLang="zh-TW" baseline="-25000" dirty="0" smtClean="0"/>
              <a:t>)/2</a:t>
            </a:r>
            <a:r>
              <a:rPr lang="en-US" altLang="zh-TW" dirty="0" smtClean="0"/>
              <a:t>, K</a:t>
            </a:r>
            <a:r>
              <a:rPr lang="en-US" altLang="zh-TW" baseline="-25000" dirty="0" smtClean="0"/>
              <a:t>r</a:t>
            </a:r>
            <a:r>
              <a:rPr lang="en-US" altLang="zh-TW" dirty="0" smtClean="0"/>
              <a:t>}</a:t>
            </a:r>
          </a:p>
          <a:p>
            <a:r>
              <a:rPr lang="en-US" altLang="zh-TW" dirty="0" smtClean="0">
                <a:solidFill>
                  <a:srgbClr val="0000CC"/>
                </a:solidFill>
              </a:rPr>
              <a:t>Random pivot</a:t>
            </a:r>
            <a:r>
              <a:rPr lang="en-US" altLang="zh-TW" dirty="0" smtClean="0"/>
              <a:t> strategy</a:t>
            </a:r>
          </a:p>
          <a:p>
            <a:pPr lvl="1"/>
            <a:endParaRPr lang="en-US" altLang="zh-TW" dirty="0" smtClean="0"/>
          </a:p>
          <a:p>
            <a:pPr lvl="2"/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32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8053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Non-In-Place Partition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509333"/>
            <a:ext cx="7886700" cy="3118938"/>
          </a:xfrm>
        </p:spPr>
        <p:txBody>
          <a:bodyPr>
            <a:normAutofit lnSpcReduction="10000"/>
          </a:bodyPr>
          <a:lstStyle/>
          <a:p>
            <a:r>
              <a:rPr lang="en-US" altLang="zh-TW" dirty="0" smtClean="0">
                <a:ea typeface="新細明體" charset="-120"/>
              </a:rPr>
              <a:t>We partition an input sequence </a:t>
            </a:r>
            <a:r>
              <a:rPr lang="en-US" altLang="zh-TW" b="1" i="1" dirty="0" smtClean="0">
                <a:latin typeface="Times New Roman" pitchFamily="18" charset="0"/>
                <a:ea typeface="新細明體" charset="-120"/>
              </a:rPr>
              <a:t>S</a:t>
            </a:r>
            <a:r>
              <a:rPr lang="en-US" altLang="zh-TW" dirty="0" smtClean="0">
                <a:ea typeface="新細明體" charset="-120"/>
              </a:rPr>
              <a:t> as follows:</a:t>
            </a:r>
          </a:p>
          <a:p>
            <a:pPr lvl="1"/>
            <a:r>
              <a:rPr lang="en-US" altLang="zh-TW" dirty="0" smtClean="0">
                <a:ea typeface="新細明體" charset="-120"/>
              </a:rPr>
              <a:t>We </a:t>
            </a:r>
            <a:r>
              <a:rPr lang="en-US" altLang="zh-TW" dirty="0" smtClean="0">
                <a:solidFill>
                  <a:srgbClr val="0000CC"/>
                </a:solidFill>
                <a:ea typeface="新細明體" charset="-120"/>
              </a:rPr>
              <a:t>remove, in turn, each element </a:t>
            </a:r>
            <a:r>
              <a:rPr lang="en-US" altLang="zh-TW" b="1" i="1" dirty="0" smtClean="0">
                <a:solidFill>
                  <a:srgbClr val="0000CC"/>
                </a:solidFill>
                <a:latin typeface="Times New Roman" pitchFamily="18" charset="0"/>
                <a:ea typeface="新細明體" charset="-120"/>
              </a:rPr>
              <a:t>y</a:t>
            </a:r>
            <a:r>
              <a:rPr lang="en-US" altLang="zh-TW" dirty="0" smtClean="0">
                <a:solidFill>
                  <a:srgbClr val="0000CC"/>
                </a:solidFill>
                <a:ea typeface="新細明體" charset="-120"/>
              </a:rPr>
              <a:t> from </a:t>
            </a:r>
            <a:r>
              <a:rPr lang="en-US" altLang="zh-TW" b="1" i="1" dirty="0" smtClean="0">
                <a:solidFill>
                  <a:srgbClr val="0000CC"/>
                </a:solidFill>
                <a:latin typeface="Times New Roman" pitchFamily="18" charset="0"/>
                <a:ea typeface="新細明體" charset="-120"/>
              </a:rPr>
              <a:t>S</a:t>
            </a:r>
            <a:r>
              <a:rPr lang="en-US" altLang="zh-TW" dirty="0" smtClean="0">
                <a:solidFill>
                  <a:srgbClr val="0000CC"/>
                </a:solidFill>
                <a:ea typeface="新細明體" charset="-120"/>
              </a:rPr>
              <a:t> </a:t>
            </a:r>
            <a:r>
              <a:rPr lang="en-US" altLang="zh-TW" dirty="0" smtClean="0">
                <a:ea typeface="新細明體" charset="-120"/>
              </a:rPr>
              <a:t>and </a:t>
            </a:r>
          </a:p>
          <a:p>
            <a:pPr lvl="1"/>
            <a:r>
              <a:rPr lang="en-US" altLang="zh-TW" dirty="0" smtClean="0">
                <a:ea typeface="新細明體" charset="-120"/>
              </a:rPr>
              <a:t>We </a:t>
            </a:r>
            <a:r>
              <a:rPr lang="en-US" altLang="zh-TW" dirty="0" smtClean="0">
                <a:solidFill>
                  <a:srgbClr val="0000CC"/>
                </a:solidFill>
                <a:ea typeface="新細明體" charset="-120"/>
              </a:rPr>
              <a:t>insert </a:t>
            </a:r>
            <a:r>
              <a:rPr lang="en-US" altLang="zh-TW" b="1" i="1" dirty="0" smtClean="0">
                <a:solidFill>
                  <a:srgbClr val="0000CC"/>
                </a:solidFill>
                <a:latin typeface="Times New Roman" pitchFamily="18" charset="0"/>
                <a:ea typeface="新細明體" charset="-120"/>
              </a:rPr>
              <a:t>y</a:t>
            </a:r>
            <a:r>
              <a:rPr lang="en-US" altLang="zh-TW" dirty="0" smtClean="0">
                <a:solidFill>
                  <a:srgbClr val="0000CC"/>
                </a:solidFill>
                <a:ea typeface="新細明體" charset="-120"/>
              </a:rPr>
              <a:t> into </a:t>
            </a:r>
            <a:r>
              <a:rPr lang="en-US" altLang="zh-TW" b="1" i="1" dirty="0" smtClean="0">
                <a:solidFill>
                  <a:srgbClr val="FF0000"/>
                </a:solidFill>
                <a:latin typeface="Times New Roman" pitchFamily="18" charset="0"/>
                <a:ea typeface="新細明體" charset="-120"/>
              </a:rPr>
              <a:t>L</a:t>
            </a:r>
            <a:r>
              <a:rPr lang="en-US" altLang="zh-TW" dirty="0" smtClean="0">
                <a:solidFill>
                  <a:srgbClr val="0000CC"/>
                </a:solidFill>
                <a:ea typeface="新細明體" charset="-120"/>
              </a:rPr>
              <a:t>, </a:t>
            </a:r>
            <a:r>
              <a:rPr lang="en-US" altLang="zh-TW" b="1" i="1" dirty="0" smtClean="0">
                <a:solidFill>
                  <a:srgbClr val="FF0000"/>
                </a:solidFill>
                <a:latin typeface="Times New Roman" pitchFamily="18" charset="0"/>
                <a:ea typeface="新細明體" charset="-120"/>
              </a:rPr>
              <a:t>E</a:t>
            </a:r>
            <a:r>
              <a:rPr lang="en-US" altLang="zh-TW" b="1" i="1" dirty="0" smtClean="0">
                <a:solidFill>
                  <a:srgbClr val="0000CC"/>
                </a:solidFill>
                <a:ea typeface="新細明體" charset="-120"/>
              </a:rPr>
              <a:t> </a:t>
            </a:r>
            <a:r>
              <a:rPr lang="en-US" altLang="zh-TW" dirty="0" smtClean="0">
                <a:solidFill>
                  <a:srgbClr val="0000CC"/>
                </a:solidFill>
                <a:ea typeface="新細明體" charset="-120"/>
              </a:rPr>
              <a:t>or </a:t>
            </a:r>
            <a:r>
              <a:rPr lang="en-US" altLang="zh-TW" b="1" i="1" dirty="0" smtClean="0">
                <a:solidFill>
                  <a:srgbClr val="FF0000"/>
                </a:solidFill>
                <a:latin typeface="Times New Roman" pitchFamily="18" charset="0"/>
                <a:ea typeface="新細明體" charset="-120"/>
              </a:rPr>
              <a:t>G</a:t>
            </a:r>
            <a:r>
              <a:rPr lang="en-US" altLang="zh-TW" dirty="0" smtClean="0">
                <a:ea typeface="新細明體" charset="-120"/>
              </a:rPr>
              <a:t>,</a:t>
            </a:r>
            <a:r>
              <a:rPr lang="en-US" altLang="zh-TW" b="1" i="1" dirty="0" smtClean="0">
                <a:latin typeface="Times New Roman" pitchFamily="18" charset="0"/>
                <a:ea typeface="新細明體" charset="-120"/>
              </a:rPr>
              <a:t> </a:t>
            </a:r>
            <a:r>
              <a:rPr lang="en-US" altLang="zh-TW" dirty="0" smtClean="0">
                <a:ea typeface="新細明體" charset="-120"/>
              </a:rPr>
              <a:t>depending on the result of the comparison with the pivot </a:t>
            </a:r>
            <a:r>
              <a:rPr lang="en-US" altLang="zh-TW" b="1" i="1" dirty="0" smtClean="0">
                <a:latin typeface="Times New Roman" pitchFamily="18" charset="0"/>
                <a:ea typeface="新細明體" charset="-120"/>
              </a:rPr>
              <a:t>x</a:t>
            </a:r>
          </a:p>
          <a:p>
            <a:r>
              <a:rPr lang="en-US" altLang="zh-TW" dirty="0" smtClean="0">
                <a:ea typeface="新細明體" charset="-120"/>
              </a:rPr>
              <a:t>Each insertion and removal is at the beginning or at the end of a sequence, and hence takes </a:t>
            </a:r>
            <a:r>
              <a:rPr lang="en-US" altLang="zh-TW" b="1" dirty="0" smtClean="0">
                <a:solidFill>
                  <a:srgbClr val="C00000"/>
                </a:solidFill>
                <a:latin typeface="Times New Roman" pitchFamily="18" charset="0"/>
                <a:ea typeface="新細明體" charset="-120"/>
              </a:rPr>
              <a:t>O</a:t>
            </a:r>
            <a:r>
              <a:rPr lang="en-US" altLang="zh-TW" dirty="0" smtClean="0">
                <a:solidFill>
                  <a:srgbClr val="C00000"/>
                </a:solidFill>
                <a:latin typeface="Times New Roman" pitchFamily="18" charset="0"/>
                <a:ea typeface="新細明體" charset="-120"/>
              </a:rPr>
              <a:t>(1)</a:t>
            </a:r>
            <a:r>
              <a:rPr lang="en-US" altLang="zh-TW" dirty="0" smtClean="0">
                <a:ea typeface="新細明體" charset="-120"/>
              </a:rPr>
              <a:t> time</a:t>
            </a:r>
          </a:p>
          <a:p>
            <a:r>
              <a:rPr lang="en-US" altLang="zh-TW" dirty="0" smtClean="0">
                <a:ea typeface="新細明體" charset="-120"/>
              </a:rPr>
              <a:t>Thus, the </a:t>
            </a:r>
            <a:r>
              <a:rPr lang="en-US" altLang="zh-TW" dirty="0" smtClean="0">
                <a:solidFill>
                  <a:srgbClr val="0000CC"/>
                </a:solidFill>
                <a:ea typeface="新細明體" charset="-120"/>
              </a:rPr>
              <a:t>partition step of quick-sort </a:t>
            </a:r>
            <a:r>
              <a:rPr lang="en-US" altLang="zh-TW" dirty="0" smtClean="0">
                <a:ea typeface="新細明體" charset="-120"/>
              </a:rPr>
              <a:t>takes </a:t>
            </a:r>
            <a:r>
              <a:rPr lang="en-US" altLang="zh-TW" b="1" dirty="0" smtClean="0">
                <a:solidFill>
                  <a:srgbClr val="C00000"/>
                </a:solidFill>
                <a:latin typeface="Times New Roman" pitchFamily="18" charset="0"/>
                <a:ea typeface="新細明體" charset="-120"/>
              </a:rPr>
              <a:t>O</a:t>
            </a:r>
            <a:r>
              <a:rPr lang="en-US" altLang="zh-TW" dirty="0" smtClean="0">
                <a:solidFill>
                  <a:srgbClr val="C00000"/>
                </a:solidFill>
                <a:latin typeface="Times New Roman" pitchFamily="18" charset="0"/>
                <a:ea typeface="新細明體" charset="-120"/>
              </a:rPr>
              <a:t>(</a:t>
            </a:r>
            <a:r>
              <a:rPr lang="en-US" altLang="zh-TW" b="1" i="1" dirty="0" smtClean="0">
                <a:solidFill>
                  <a:srgbClr val="C00000"/>
                </a:solidFill>
                <a:latin typeface="Times New Roman" pitchFamily="18" charset="0"/>
                <a:ea typeface="新細明體" charset="-120"/>
              </a:rPr>
              <a:t>n</a:t>
            </a:r>
            <a:r>
              <a:rPr lang="en-US" altLang="zh-TW" dirty="0" smtClean="0">
                <a:solidFill>
                  <a:srgbClr val="C00000"/>
                </a:solidFill>
                <a:latin typeface="Times New Roman" pitchFamily="18" charset="0"/>
                <a:ea typeface="新細明體" charset="-120"/>
              </a:rPr>
              <a:t>)</a:t>
            </a:r>
            <a:r>
              <a:rPr lang="en-US" altLang="zh-TW" dirty="0" smtClean="0">
                <a:ea typeface="新細明體" charset="-120"/>
              </a:rPr>
              <a:t> time</a:t>
            </a:r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33</a:t>
            </a:fld>
            <a:endParaRPr lang="zh-TW" altLang="en-US"/>
          </a:p>
        </p:txBody>
      </p:sp>
      <p:grpSp>
        <p:nvGrpSpPr>
          <p:cNvPr id="5" name="群組 4"/>
          <p:cNvGrpSpPr/>
          <p:nvPr/>
        </p:nvGrpSpPr>
        <p:grpSpPr>
          <a:xfrm>
            <a:off x="275493" y="4814424"/>
            <a:ext cx="2256692" cy="1060450"/>
            <a:chOff x="5410200" y="1635125"/>
            <a:chExt cx="2667000" cy="1060450"/>
          </a:xfrm>
        </p:grpSpPr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5410200" y="1635125"/>
              <a:ext cx="228600" cy="106045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5816600" y="2238375"/>
              <a:ext cx="228600" cy="4572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6629400" y="2409825"/>
              <a:ext cx="228600" cy="28575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7035800" y="2066925"/>
              <a:ext cx="228600" cy="62865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altLang="zh-TW" sz="2000" b="1" i="1">
                  <a:latin typeface="Times New Roman" pitchFamily="18" charset="0"/>
                  <a:ea typeface="新細明體" charset="-120"/>
                </a:rPr>
                <a:t>x</a:t>
              </a: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7442200" y="1724025"/>
              <a:ext cx="228600" cy="97155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7848600" y="2352675"/>
              <a:ext cx="228600" cy="3429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2" name="Rectangle 23"/>
            <p:cNvSpPr>
              <a:spLocks noChangeArrowheads="1"/>
            </p:cNvSpPr>
            <p:nvPr/>
          </p:nvSpPr>
          <p:spPr bwMode="auto">
            <a:xfrm>
              <a:off x="6223000" y="1895475"/>
              <a:ext cx="228600" cy="8001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3" name="群組 12"/>
          <p:cNvGrpSpPr/>
          <p:nvPr/>
        </p:nvGrpSpPr>
        <p:grpSpPr>
          <a:xfrm>
            <a:off x="3094892" y="4783749"/>
            <a:ext cx="2904978" cy="1352550"/>
            <a:chOff x="5029200" y="3095625"/>
            <a:chExt cx="3657600" cy="1352550"/>
          </a:xfrm>
        </p:grpSpPr>
        <p:sp>
          <p:nvSpPr>
            <p:cNvPr id="14" name="Rectangle 24"/>
            <p:cNvSpPr>
              <a:spLocks noChangeArrowheads="1"/>
            </p:cNvSpPr>
            <p:nvPr/>
          </p:nvSpPr>
          <p:spPr bwMode="auto">
            <a:xfrm>
              <a:off x="7543800" y="3095625"/>
              <a:ext cx="228600" cy="106045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5" name="Rectangle 25"/>
            <p:cNvSpPr>
              <a:spLocks noChangeArrowheads="1"/>
            </p:cNvSpPr>
            <p:nvPr/>
          </p:nvSpPr>
          <p:spPr bwMode="auto">
            <a:xfrm>
              <a:off x="8382000" y="3184525"/>
              <a:ext cx="228600" cy="97155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" name="Rectangle 26"/>
            <p:cNvSpPr>
              <a:spLocks noChangeArrowheads="1"/>
            </p:cNvSpPr>
            <p:nvPr/>
          </p:nvSpPr>
          <p:spPr bwMode="auto">
            <a:xfrm>
              <a:off x="7962900" y="3355975"/>
              <a:ext cx="228600" cy="8001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17" name="Group 31"/>
            <p:cNvGrpSpPr>
              <a:grpSpLocks/>
            </p:cNvGrpSpPr>
            <p:nvPr/>
          </p:nvGrpSpPr>
          <p:grpSpPr bwMode="auto">
            <a:xfrm>
              <a:off x="5111750" y="3705225"/>
              <a:ext cx="1054100" cy="457200"/>
              <a:chOff x="3320" y="2304"/>
              <a:chExt cx="664" cy="384"/>
            </a:xfrm>
          </p:grpSpPr>
          <p:sp>
            <p:nvSpPr>
              <p:cNvPr id="22" name="Rectangle 27"/>
              <p:cNvSpPr>
                <a:spLocks noChangeArrowheads="1"/>
              </p:cNvSpPr>
              <p:nvPr/>
            </p:nvSpPr>
            <p:spPr bwMode="auto">
              <a:xfrm>
                <a:off x="3320" y="2304"/>
                <a:ext cx="144" cy="384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3" name="Rectangle 28"/>
              <p:cNvSpPr>
                <a:spLocks noChangeArrowheads="1"/>
              </p:cNvSpPr>
              <p:nvPr/>
            </p:nvSpPr>
            <p:spPr bwMode="auto">
              <a:xfrm>
                <a:off x="3580" y="2448"/>
                <a:ext cx="144" cy="240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4" name="Rectangle 29"/>
              <p:cNvSpPr>
                <a:spLocks noChangeArrowheads="1"/>
              </p:cNvSpPr>
              <p:nvPr/>
            </p:nvSpPr>
            <p:spPr bwMode="auto">
              <a:xfrm>
                <a:off x="3840" y="2400"/>
                <a:ext cx="144" cy="288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8" name="Rectangle 30"/>
            <p:cNvSpPr>
              <a:spLocks noChangeArrowheads="1"/>
            </p:cNvSpPr>
            <p:nvPr/>
          </p:nvSpPr>
          <p:spPr bwMode="auto">
            <a:xfrm>
              <a:off x="6743700" y="3533775"/>
              <a:ext cx="228600" cy="62865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altLang="zh-TW" sz="2000" b="1" i="1">
                  <a:latin typeface="Times New Roman" pitchFamily="18" charset="0"/>
                  <a:ea typeface="新細明體" charset="-120"/>
                </a:rPr>
                <a:t>x</a:t>
              </a:r>
            </a:p>
          </p:txBody>
        </p:sp>
        <p:sp>
          <p:nvSpPr>
            <p:cNvPr id="19" name="AutoShape 33"/>
            <p:cNvSpPr>
              <a:spLocks/>
            </p:cNvSpPr>
            <p:nvPr/>
          </p:nvSpPr>
          <p:spPr bwMode="auto">
            <a:xfrm rot="16200000">
              <a:off x="5486400" y="3686175"/>
              <a:ext cx="304800" cy="1219200"/>
            </a:xfrm>
            <a:prstGeom prst="leftBrace">
              <a:avLst>
                <a:gd name="adj1" fmla="val 33333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vert="eaVert" wrap="none" tIns="0" rIns="548640" bIns="0"/>
            <a:lstStyle/>
            <a:p>
              <a:r>
                <a:rPr lang="en-US" altLang="zh-TW" sz="2000" b="1" i="1">
                  <a:latin typeface="Times New Roman" pitchFamily="18" charset="0"/>
                  <a:ea typeface="新細明體" charset="-120"/>
                </a:rPr>
                <a:t>L</a:t>
              </a:r>
            </a:p>
          </p:txBody>
        </p:sp>
        <p:sp>
          <p:nvSpPr>
            <p:cNvPr id="20" name="AutoShape 35"/>
            <p:cNvSpPr>
              <a:spLocks/>
            </p:cNvSpPr>
            <p:nvPr/>
          </p:nvSpPr>
          <p:spPr bwMode="auto">
            <a:xfrm rot="16200000">
              <a:off x="7924800" y="3686175"/>
              <a:ext cx="304800" cy="1219200"/>
            </a:xfrm>
            <a:prstGeom prst="leftBrace">
              <a:avLst>
                <a:gd name="adj1" fmla="val 33333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vert="eaVert" wrap="none" tIns="0" rIns="548640" bIns="0"/>
            <a:lstStyle/>
            <a:p>
              <a:r>
                <a:rPr lang="en-US" altLang="zh-TW" sz="2000" b="1" i="1">
                  <a:latin typeface="Times New Roman" pitchFamily="18" charset="0"/>
                  <a:ea typeface="新細明體" charset="-120"/>
                </a:rPr>
                <a:t>G</a:t>
              </a:r>
            </a:p>
          </p:txBody>
        </p:sp>
        <p:sp>
          <p:nvSpPr>
            <p:cNvPr id="21" name="AutoShape 36"/>
            <p:cNvSpPr>
              <a:spLocks/>
            </p:cNvSpPr>
            <p:nvPr/>
          </p:nvSpPr>
          <p:spPr bwMode="auto">
            <a:xfrm rot="16200000">
              <a:off x="6705600" y="3990975"/>
              <a:ext cx="304800" cy="609600"/>
            </a:xfrm>
            <a:prstGeom prst="leftBrace">
              <a:avLst>
                <a:gd name="adj1" fmla="val 16667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vert="eaVert" wrap="none" tIns="0" rIns="548640" bIns="0"/>
            <a:lstStyle/>
            <a:p>
              <a:r>
                <a:rPr lang="en-US" altLang="zh-TW" sz="2000" b="1" i="1">
                  <a:latin typeface="Times New Roman" pitchFamily="18" charset="0"/>
                  <a:ea typeface="新細明體" charset="-120"/>
                </a:rPr>
                <a:t>E</a:t>
              </a:r>
            </a:p>
          </p:txBody>
        </p:sp>
      </p:grpSp>
      <p:grpSp>
        <p:nvGrpSpPr>
          <p:cNvPr id="25" name="群組 24"/>
          <p:cNvGrpSpPr/>
          <p:nvPr/>
        </p:nvGrpSpPr>
        <p:grpSpPr>
          <a:xfrm>
            <a:off x="6513341" y="4812324"/>
            <a:ext cx="2239107" cy="1060450"/>
            <a:chOff x="5410200" y="4953000"/>
            <a:chExt cx="2667000" cy="1060450"/>
          </a:xfrm>
        </p:grpSpPr>
        <p:sp>
          <p:nvSpPr>
            <p:cNvPr id="26" name="Rectangle 50"/>
            <p:cNvSpPr>
              <a:spLocks noChangeArrowheads="1"/>
            </p:cNvSpPr>
            <p:nvPr/>
          </p:nvSpPr>
          <p:spPr bwMode="auto">
            <a:xfrm>
              <a:off x="5816600" y="5670550"/>
              <a:ext cx="228600" cy="3429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zh-TW"/>
            </a:p>
          </p:txBody>
        </p:sp>
        <p:sp>
          <p:nvSpPr>
            <p:cNvPr id="27" name="Rectangle 38"/>
            <p:cNvSpPr>
              <a:spLocks noChangeArrowheads="1"/>
            </p:cNvSpPr>
            <p:nvPr/>
          </p:nvSpPr>
          <p:spPr bwMode="auto">
            <a:xfrm>
              <a:off x="7442200" y="5041900"/>
              <a:ext cx="228600" cy="97155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8" name="Rectangle 39"/>
            <p:cNvSpPr>
              <a:spLocks noChangeArrowheads="1"/>
            </p:cNvSpPr>
            <p:nvPr/>
          </p:nvSpPr>
          <p:spPr bwMode="auto">
            <a:xfrm>
              <a:off x="7848600" y="4953000"/>
              <a:ext cx="228600" cy="106045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9" name="Rectangle 42"/>
            <p:cNvSpPr>
              <a:spLocks noChangeArrowheads="1"/>
            </p:cNvSpPr>
            <p:nvPr/>
          </p:nvSpPr>
          <p:spPr bwMode="auto">
            <a:xfrm>
              <a:off x="6223000" y="5556250"/>
              <a:ext cx="228600" cy="4572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" name="Rectangle 45"/>
            <p:cNvSpPr>
              <a:spLocks noChangeArrowheads="1"/>
            </p:cNvSpPr>
            <p:nvPr/>
          </p:nvSpPr>
          <p:spPr bwMode="auto">
            <a:xfrm>
              <a:off x="6629400" y="5384800"/>
              <a:ext cx="228600" cy="62865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altLang="zh-TW" sz="2000" b="1" i="1">
                  <a:latin typeface="Times New Roman" pitchFamily="18" charset="0"/>
                  <a:ea typeface="新細明體" charset="-120"/>
                </a:rPr>
                <a:t>x</a:t>
              </a:r>
            </a:p>
          </p:txBody>
        </p:sp>
        <p:sp>
          <p:nvSpPr>
            <p:cNvPr id="31" name="Rectangle 49"/>
            <p:cNvSpPr>
              <a:spLocks noChangeArrowheads="1"/>
            </p:cNvSpPr>
            <p:nvPr/>
          </p:nvSpPr>
          <p:spPr bwMode="auto">
            <a:xfrm>
              <a:off x="5410200" y="5727700"/>
              <a:ext cx="228600" cy="28575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" name="Rectangle 51"/>
            <p:cNvSpPr>
              <a:spLocks noChangeArrowheads="1"/>
            </p:cNvSpPr>
            <p:nvPr/>
          </p:nvSpPr>
          <p:spPr bwMode="auto">
            <a:xfrm>
              <a:off x="7035800" y="5213350"/>
              <a:ext cx="228600" cy="8001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3" name="向右箭號 32"/>
          <p:cNvSpPr/>
          <p:nvPr/>
        </p:nvSpPr>
        <p:spPr>
          <a:xfrm>
            <a:off x="2672862" y="5190978"/>
            <a:ext cx="323556" cy="168813"/>
          </a:xfrm>
          <a:prstGeom prst="right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向右箭號 33"/>
          <p:cNvSpPr/>
          <p:nvPr/>
        </p:nvSpPr>
        <p:spPr>
          <a:xfrm>
            <a:off x="6131169" y="5258972"/>
            <a:ext cx="323556" cy="168813"/>
          </a:xfrm>
          <a:prstGeom prst="right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</a:rPr>
              <a:t>7.1 Introduction</a:t>
            </a:r>
          </a:p>
          <a:p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</a:rPr>
              <a:t>7.2 </a:t>
            </a:r>
            <a:r>
              <a:rPr lang="en-US" altLang="zh-TW" dirty="0">
                <a:solidFill>
                  <a:schemeClr val="bg2">
                    <a:lumMod val="50000"/>
                  </a:schemeClr>
                </a:solidFill>
              </a:rPr>
              <a:t>Insertion Sort</a:t>
            </a:r>
          </a:p>
          <a:p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</a:rPr>
              <a:t>7.3 Quick Sort</a:t>
            </a:r>
          </a:p>
          <a:p>
            <a:r>
              <a:rPr lang="en-US" altLang="zh-TW" dirty="0" smtClean="0">
                <a:solidFill>
                  <a:srgbClr val="C00000"/>
                </a:solidFill>
              </a:rPr>
              <a:t>7.4 How fast we can sort</a:t>
            </a:r>
          </a:p>
          <a:p>
            <a:r>
              <a:rPr lang="en-US" altLang="zh-TW" dirty="0" smtClean="0"/>
              <a:t>7.5 Merge sort</a:t>
            </a:r>
          </a:p>
          <a:p>
            <a:r>
              <a:rPr lang="en-US" altLang="zh-TW" dirty="0" smtClean="0"/>
              <a:t>7.6 Heap sort</a:t>
            </a:r>
          </a:p>
          <a:p>
            <a:r>
              <a:rPr lang="en-US" altLang="zh-TW" dirty="0" smtClean="0"/>
              <a:t>7.7 Radix sort</a:t>
            </a:r>
          </a:p>
          <a:p>
            <a:r>
              <a:rPr lang="en-US" altLang="zh-TW" dirty="0" smtClean="0"/>
              <a:t>7.8 (List and table sorts)</a:t>
            </a:r>
          </a:p>
          <a:p>
            <a:r>
              <a:rPr lang="en-US" altLang="zh-TW" dirty="0" smtClean="0"/>
              <a:t>7.9 Summary of internal sorting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34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4333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7.4 How Fast Can We Sort?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509333"/>
            <a:ext cx="7886700" cy="1613809"/>
          </a:xfrm>
        </p:spPr>
        <p:txBody>
          <a:bodyPr>
            <a:normAutofit fontScale="92500"/>
          </a:bodyPr>
          <a:lstStyle/>
          <a:p>
            <a:r>
              <a:rPr lang="en-US" altLang="zh-TW" dirty="0" smtClean="0"/>
              <a:t>A sorting algorithm can be represented as a </a:t>
            </a:r>
            <a:r>
              <a:rPr lang="en-US" altLang="zh-TW" dirty="0" smtClean="0">
                <a:solidFill>
                  <a:srgbClr val="0000CC"/>
                </a:solidFill>
              </a:rPr>
              <a:t>binary decision tree</a:t>
            </a:r>
          </a:p>
          <a:p>
            <a:pPr lvl="1"/>
            <a:r>
              <a:rPr lang="en-US" altLang="zh-TW" dirty="0" smtClean="0"/>
              <a:t>Non-leaf node represents a </a:t>
            </a:r>
            <a:r>
              <a:rPr lang="en-US" altLang="zh-TW" b="1" dirty="0" smtClean="0">
                <a:solidFill>
                  <a:srgbClr val="0000CC"/>
                </a:solidFill>
              </a:rPr>
              <a:t>comparison</a:t>
            </a:r>
            <a:r>
              <a:rPr lang="en-US" altLang="zh-TW" dirty="0" smtClean="0"/>
              <a:t> between two keys</a:t>
            </a:r>
          </a:p>
          <a:p>
            <a:pPr lvl="1"/>
            <a:r>
              <a:rPr lang="en-US" altLang="zh-TW" dirty="0" smtClean="0"/>
              <a:t>Leaf nodes are the sorting </a:t>
            </a:r>
            <a:r>
              <a:rPr lang="en-US" altLang="zh-TW" b="1" dirty="0" smtClean="0">
                <a:solidFill>
                  <a:srgbClr val="0000CC"/>
                </a:solidFill>
              </a:rPr>
              <a:t>results</a:t>
            </a:r>
          </a:p>
          <a:p>
            <a:pPr lvl="1"/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35</a:t>
            </a:fld>
            <a:endParaRPr lang="zh-TW" altLang="en-US"/>
          </a:p>
        </p:txBody>
      </p:sp>
      <p:grpSp>
        <p:nvGrpSpPr>
          <p:cNvPr id="38" name="群組 37"/>
          <p:cNvGrpSpPr/>
          <p:nvPr/>
        </p:nvGrpSpPr>
        <p:grpSpPr>
          <a:xfrm>
            <a:off x="1374995" y="3380867"/>
            <a:ext cx="6528894" cy="3031426"/>
            <a:chOff x="1403131" y="3380867"/>
            <a:chExt cx="6528894" cy="303142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橢圓 4"/>
                <p:cNvSpPr/>
                <p:nvPr/>
              </p:nvSpPr>
              <p:spPr>
                <a:xfrm>
                  <a:off x="3894082" y="3804252"/>
                  <a:ext cx="969579" cy="504496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en-US" altLang="zh-TW" sz="2400" dirty="0" smtClean="0">
                      <a:solidFill>
                        <a:schemeClr val="tx1"/>
                      </a:solidFill>
                    </a:rPr>
                    <a:t>a </a:t>
                  </a:r>
                  <a14:m>
                    <m:oMath xmlns:m="http://schemas.openxmlformats.org/officeDocument/2006/math">
                      <m:r>
                        <a:rPr lang="en-US" altLang="zh-TW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</m:oMath>
                  </a14:m>
                  <a:r>
                    <a:rPr lang="en-US" altLang="zh-TW" sz="2400" dirty="0" smtClean="0">
                      <a:solidFill>
                        <a:schemeClr val="tx1"/>
                      </a:solidFill>
                    </a:rPr>
                    <a:t> b</a:t>
                  </a:r>
                  <a:endParaRPr lang="zh-TW" altLang="en-US" sz="2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" name="橢圓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94082" y="3804252"/>
                  <a:ext cx="969579" cy="504496"/>
                </a:xfrm>
                <a:prstGeom prst="ellipse">
                  <a:avLst/>
                </a:prstGeom>
                <a:blipFill rotWithShape="0">
                  <a:blip r:embed="rId2" cstate="print"/>
                  <a:stretch>
                    <a:fillRect l="-3106" t="-3529" r="-3106" b="-21176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橢圓 5"/>
                <p:cNvSpPr/>
                <p:nvPr/>
              </p:nvSpPr>
              <p:spPr>
                <a:xfrm>
                  <a:off x="2238702" y="4403088"/>
                  <a:ext cx="969579" cy="504496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en-US" altLang="zh-TW" sz="2400" dirty="0" smtClean="0">
                      <a:solidFill>
                        <a:schemeClr val="tx1"/>
                      </a:solidFill>
                    </a:rPr>
                    <a:t>b </a:t>
                  </a:r>
                  <a14:m>
                    <m:oMath xmlns:m="http://schemas.openxmlformats.org/officeDocument/2006/math">
                      <m:r>
                        <a:rPr lang="en-US" altLang="zh-TW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</m:oMath>
                  </a14:m>
                  <a:r>
                    <a:rPr lang="en-US" altLang="zh-TW" sz="2400" dirty="0" smtClean="0">
                      <a:solidFill>
                        <a:schemeClr val="tx1"/>
                      </a:solidFill>
                    </a:rPr>
                    <a:t> c</a:t>
                  </a:r>
                  <a:endParaRPr lang="zh-TW" altLang="en-US" sz="2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6" name="橢圓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38702" y="4403088"/>
                  <a:ext cx="969579" cy="504496"/>
                </a:xfrm>
                <a:prstGeom prst="ellipse">
                  <a:avLst/>
                </a:prstGeom>
                <a:blipFill rotWithShape="0">
                  <a:blip r:embed="rId3" cstate="print"/>
                  <a:stretch>
                    <a:fillRect l="-2484" t="-3529" r="-2484" b="-21176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橢圓 6"/>
                <p:cNvSpPr/>
                <p:nvPr/>
              </p:nvSpPr>
              <p:spPr>
                <a:xfrm>
                  <a:off x="5475560" y="4403088"/>
                  <a:ext cx="969579" cy="504496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en-US" altLang="zh-TW" sz="2400" dirty="0" smtClean="0">
                      <a:solidFill>
                        <a:schemeClr val="tx1"/>
                      </a:solidFill>
                    </a:rPr>
                    <a:t>a </a:t>
                  </a:r>
                  <a14:m>
                    <m:oMath xmlns:m="http://schemas.openxmlformats.org/officeDocument/2006/math">
                      <m:r>
                        <a:rPr lang="en-US" altLang="zh-TW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</m:oMath>
                  </a14:m>
                  <a:r>
                    <a:rPr lang="en-US" altLang="zh-TW" sz="2400" dirty="0" smtClean="0">
                      <a:solidFill>
                        <a:schemeClr val="tx1"/>
                      </a:solidFill>
                    </a:rPr>
                    <a:t> c</a:t>
                  </a:r>
                  <a:endParaRPr lang="zh-TW" altLang="en-US" sz="2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橢圓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75560" y="4403088"/>
                  <a:ext cx="969579" cy="504496"/>
                </a:xfrm>
                <a:prstGeom prst="ellipse">
                  <a:avLst/>
                </a:prstGeom>
                <a:blipFill rotWithShape="0">
                  <a:blip r:embed="rId4" cstate="print"/>
                  <a:stretch>
                    <a:fillRect l="-1863" t="-3529" r="-1242" b="-21176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" name="橢圓 7"/>
            <p:cNvSpPr/>
            <p:nvPr/>
          </p:nvSpPr>
          <p:spPr>
            <a:xfrm>
              <a:off x="1403131" y="5126957"/>
              <a:ext cx="969579" cy="50449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r>
                <a:rPr lang="en-US" altLang="zh-TW" sz="2000" dirty="0" smtClean="0">
                  <a:solidFill>
                    <a:schemeClr val="tx1"/>
                  </a:solidFill>
                </a:rPr>
                <a:t>[a, b, c]</a:t>
              </a:r>
              <a:endParaRPr lang="zh-TW" altLang="en-US" sz="20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橢圓 8"/>
                <p:cNvSpPr/>
                <p:nvPr/>
              </p:nvSpPr>
              <p:spPr>
                <a:xfrm>
                  <a:off x="3019096" y="5126957"/>
                  <a:ext cx="969579" cy="504496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en-US" altLang="zh-TW" sz="2400" dirty="0" smtClean="0">
                      <a:solidFill>
                        <a:schemeClr val="tx1"/>
                      </a:solidFill>
                    </a:rPr>
                    <a:t>a </a:t>
                  </a:r>
                  <a14:m>
                    <m:oMath xmlns:m="http://schemas.openxmlformats.org/officeDocument/2006/math">
                      <m:r>
                        <a:rPr lang="en-US" altLang="zh-TW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</m:oMath>
                  </a14:m>
                  <a:r>
                    <a:rPr lang="en-US" altLang="zh-TW" sz="2400" dirty="0" smtClean="0">
                      <a:solidFill>
                        <a:schemeClr val="tx1"/>
                      </a:solidFill>
                    </a:rPr>
                    <a:t>c</a:t>
                  </a:r>
                  <a:endParaRPr lang="zh-TW" altLang="en-US" sz="2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橢圓 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19096" y="5126957"/>
                  <a:ext cx="969579" cy="504496"/>
                </a:xfrm>
                <a:prstGeom prst="ellipse">
                  <a:avLst/>
                </a:prstGeom>
                <a:blipFill rotWithShape="0">
                  <a:blip r:embed="rId5" cstate="print"/>
                  <a:stretch>
                    <a:fillRect l="-1863" t="-3529" r="-1242" b="-21176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橢圓 9"/>
            <p:cNvSpPr/>
            <p:nvPr/>
          </p:nvSpPr>
          <p:spPr>
            <a:xfrm>
              <a:off x="2254468" y="5907346"/>
              <a:ext cx="969579" cy="50449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TW" sz="2000" dirty="0" smtClean="0">
                  <a:solidFill>
                    <a:schemeClr val="tx1"/>
                  </a:solidFill>
                </a:rPr>
                <a:t>[a, c, b]</a:t>
              </a:r>
              <a:endParaRPr lang="zh-TW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1" name="橢圓 10"/>
            <p:cNvSpPr/>
            <p:nvPr/>
          </p:nvSpPr>
          <p:spPr>
            <a:xfrm>
              <a:off x="3697013" y="5907346"/>
              <a:ext cx="969579" cy="50449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TW" sz="2000" dirty="0" smtClean="0">
                  <a:solidFill>
                    <a:schemeClr val="tx1"/>
                  </a:solidFill>
                </a:rPr>
                <a:t>[c, a, b]</a:t>
              </a:r>
              <a:endParaRPr lang="zh-TW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3" name="橢圓 12"/>
            <p:cNvSpPr/>
            <p:nvPr/>
          </p:nvSpPr>
          <p:spPr>
            <a:xfrm>
              <a:off x="4635061" y="5126957"/>
              <a:ext cx="969579" cy="50449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TW" sz="2000" dirty="0" smtClean="0">
                  <a:solidFill>
                    <a:schemeClr val="tx1"/>
                  </a:solidFill>
                </a:rPr>
                <a:t>[b, a, c]</a:t>
              </a:r>
              <a:endParaRPr lang="zh-TW" altLang="en-US" sz="20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橢圓 13"/>
                <p:cNvSpPr/>
                <p:nvPr/>
              </p:nvSpPr>
              <p:spPr>
                <a:xfrm>
                  <a:off x="6251026" y="5126957"/>
                  <a:ext cx="969579" cy="504496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en-US" altLang="zh-TW" sz="2400" dirty="0" smtClean="0">
                      <a:solidFill>
                        <a:schemeClr val="tx1"/>
                      </a:solidFill>
                    </a:rPr>
                    <a:t>b </a:t>
                  </a:r>
                  <a14:m>
                    <m:oMath xmlns:m="http://schemas.openxmlformats.org/officeDocument/2006/math">
                      <m:r>
                        <a:rPr lang="en-US" altLang="zh-TW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</m:oMath>
                  </a14:m>
                  <a:r>
                    <a:rPr lang="en-US" altLang="zh-TW" sz="2400" dirty="0" smtClean="0">
                      <a:solidFill>
                        <a:schemeClr val="tx1"/>
                      </a:solidFill>
                    </a:rPr>
                    <a:t> c</a:t>
                  </a:r>
                  <a:endParaRPr lang="zh-TW" altLang="en-US" sz="2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4" name="橢圓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51026" y="5126957"/>
                  <a:ext cx="969579" cy="504496"/>
                </a:xfrm>
                <a:prstGeom prst="ellipse">
                  <a:avLst/>
                </a:prstGeom>
                <a:blipFill rotWithShape="0">
                  <a:blip r:embed="rId6" cstate="print"/>
                  <a:stretch>
                    <a:fillRect l="-2484" t="-3529" r="-2484" b="-21176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橢圓 14"/>
            <p:cNvSpPr/>
            <p:nvPr/>
          </p:nvSpPr>
          <p:spPr>
            <a:xfrm>
              <a:off x="5519901" y="5907797"/>
              <a:ext cx="969579" cy="50449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TW" sz="2000" dirty="0" smtClean="0">
                  <a:solidFill>
                    <a:schemeClr val="tx1"/>
                  </a:solidFill>
                </a:rPr>
                <a:t>[b, c, a]</a:t>
              </a:r>
              <a:endParaRPr lang="zh-TW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6" name="橢圓 15"/>
            <p:cNvSpPr/>
            <p:nvPr/>
          </p:nvSpPr>
          <p:spPr>
            <a:xfrm>
              <a:off x="6962446" y="5907797"/>
              <a:ext cx="969579" cy="50449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TW" sz="2000" dirty="0" smtClean="0">
                  <a:solidFill>
                    <a:schemeClr val="tx1"/>
                  </a:solidFill>
                </a:rPr>
                <a:t>[c, b, a]</a:t>
              </a:r>
              <a:endParaRPr lang="zh-TW" alt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直線單箭頭接點 17"/>
            <p:cNvCxnSpPr>
              <a:stCxn id="5" idx="3"/>
              <a:endCxn id="6" idx="7"/>
            </p:cNvCxnSpPr>
            <p:nvPr/>
          </p:nvCxnSpPr>
          <p:spPr>
            <a:xfrm flipH="1">
              <a:off x="3066289" y="4234866"/>
              <a:ext cx="969785" cy="24210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單箭頭接點 18"/>
            <p:cNvCxnSpPr>
              <a:stCxn id="5" idx="5"/>
              <a:endCxn id="7" idx="1"/>
            </p:cNvCxnSpPr>
            <p:nvPr/>
          </p:nvCxnSpPr>
          <p:spPr>
            <a:xfrm>
              <a:off x="4721669" y="4234866"/>
              <a:ext cx="895883" cy="24210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單箭頭接點 21"/>
            <p:cNvCxnSpPr>
              <a:stCxn id="6" idx="5"/>
              <a:endCxn id="9" idx="0"/>
            </p:cNvCxnSpPr>
            <p:nvPr/>
          </p:nvCxnSpPr>
          <p:spPr>
            <a:xfrm>
              <a:off x="3066289" y="4833702"/>
              <a:ext cx="437597" cy="29325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單箭頭接點 24"/>
            <p:cNvCxnSpPr>
              <a:stCxn id="6" idx="3"/>
              <a:endCxn id="8" idx="0"/>
            </p:cNvCxnSpPr>
            <p:nvPr/>
          </p:nvCxnSpPr>
          <p:spPr>
            <a:xfrm flipH="1">
              <a:off x="1887921" y="4833702"/>
              <a:ext cx="492773" cy="29325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單箭頭接點 27"/>
            <p:cNvCxnSpPr>
              <a:stCxn id="7" idx="5"/>
              <a:endCxn id="14" idx="0"/>
            </p:cNvCxnSpPr>
            <p:nvPr/>
          </p:nvCxnSpPr>
          <p:spPr>
            <a:xfrm>
              <a:off x="6303147" y="4833702"/>
              <a:ext cx="432669" cy="29325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單箭頭接點 30"/>
            <p:cNvCxnSpPr>
              <a:stCxn id="7" idx="3"/>
              <a:endCxn id="13" idx="0"/>
            </p:cNvCxnSpPr>
            <p:nvPr/>
          </p:nvCxnSpPr>
          <p:spPr>
            <a:xfrm flipH="1">
              <a:off x="5119851" y="4833702"/>
              <a:ext cx="497701" cy="29325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單箭頭接點 33"/>
            <p:cNvCxnSpPr>
              <a:stCxn id="14" idx="3"/>
              <a:endCxn id="15" idx="0"/>
            </p:cNvCxnSpPr>
            <p:nvPr/>
          </p:nvCxnSpPr>
          <p:spPr>
            <a:xfrm flipH="1">
              <a:off x="6004691" y="5557571"/>
              <a:ext cx="388327" cy="35022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單箭頭接點 36"/>
            <p:cNvCxnSpPr>
              <a:stCxn id="14" idx="5"/>
              <a:endCxn id="16" idx="0"/>
            </p:cNvCxnSpPr>
            <p:nvPr/>
          </p:nvCxnSpPr>
          <p:spPr>
            <a:xfrm>
              <a:off x="7078613" y="5557571"/>
              <a:ext cx="368623" cy="35022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單箭頭接點 39"/>
            <p:cNvCxnSpPr>
              <a:stCxn id="9" idx="5"/>
              <a:endCxn id="11" idx="0"/>
            </p:cNvCxnSpPr>
            <p:nvPr/>
          </p:nvCxnSpPr>
          <p:spPr>
            <a:xfrm>
              <a:off x="3846683" y="5557571"/>
              <a:ext cx="335120" cy="34977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單箭頭接點 42"/>
            <p:cNvCxnSpPr>
              <a:stCxn id="9" idx="3"/>
              <a:endCxn id="10" idx="0"/>
            </p:cNvCxnSpPr>
            <p:nvPr/>
          </p:nvCxnSpPr>
          <p:spPr>
            <a:xfrm flipH="1">
              <a:off x="2739258" y="5557571"/>
              <a:ext cx="421830" cy="34977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文字方塊 45"/>
            <p:cNvSpPr txBox="1"/>
            <p:nvPr/>
          </p:nvSpPr>
          <p:spPr>
            <a:xfrm>
              <a:off x="3892718" y="3380867"/>
              <a:ext cx="9444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000" dirty="0" smtClean="0"/>
                <a:t>[a, b, c]</a:t>
              </a:r>
              <a:endParaRPr lang="zh-TW" altLang="en-US" sz="2000" dirty="0"/>
            </a:p>
          </p:txBody>
        </p:sp>
        <p:sp>
          <p:nvSpPr>
            <p:cNvPr id="52" name="文字方塊 51"/>
            <p:cNvSpPr txBox="1"/>
            <p:nvPr/>
          </p:nvSpPr>
          <p:spPr>
            <a:xfrm>
              <a:off x="3402743" y="4050200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Y</a:t>
              </a:r>
              <a:endParaRPr lang="zh-TW" altLang="en-US" dirty="0"/>
            </a:p>
          </p:txBody>
        </p:sp>
        <p:sp>
          <p:nvSpPr>
            <p:cNvPr id="53" name="文字方塊 52"/>
            <p:cNvSpPr txBox="1"/>
            <p:nvPr/>
          </p:nvSpPr>
          <p:spPr>
            <a:xfrm>
              <a:off x="1958125" y="4696343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Y</a:t>
              </a:r>
              <a:endParaRPr lang="zh-TW" altLang="en-US" dirty="0"/>
            </a:p>
          </p:txBody>
        </p:sp>
        <p:sp>
          <p:nvSpPr>
            <p:cNvPr id="54" name="文字方塊 53"/>
            <p:cNvSpPr txBox="1"/>
            <p:nvPr/>
          </p:nvSpPr>
          <p:spPr>
            <a:xfrm>
              <a:off x="2761429" y="5450191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Y</a:t>
              </a:r>
              <a:endParaRPr lang="zh-TW" altLang="en-US" dirty="0"/>
            </a:p>
          </p:txBody>
        </p:sp>
        <p:sp>
          <p:nvSpPr>
            <p:cNvPr id="55" name="文字方塊 54"/>
            <p:cNvSpPr txBox="1"/>
            <p:nvPr/>
          </p:nvSpPr>
          <p:spPr>
            <a:xfrm>
              <a:off x="5175811" y="4696343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Y</a:t>
              </a:r>
              <a:endParaRPr lang="zh-TW" altLang="en-US" dirty="0"/>
            </a:p>
          </p:txBody>
        </p:sp>
        <p:sp>
          <p:nvSpPr>
            <p:cNvPr id="56" name="文字方塊 55"/>
            <p:cNvSpPr txBox="1"/>
            <p:nvPr/>
          </p:nvSpPr>
          <p:spPr>
            <a:xfrm>
              <a:off x="5968665" y="5450191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Y</a:t>
              </a:r>
              <a:endParaRPr lang="zh-TW" altLang="en-US" dirty="0"/>
            </a:p>
          </p:txBody>
        </p:sp>
        <p:sp>
          <p:nvSpPr>
            <p:cNvPr id="57" name="文字方塊 56"/>
            <p:cNvSpPr txBox="1"/>
            <p:nvPr/>
          </p:nvSpPr>
          <p:spPr>
            <a:xfrm>
              <a:off x="5072204" y="4050200"/>
              <a:ext cx="3337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N</a:t>
              </a:r>
              <a:endParaRPr lang="zh-TW" altLang="en-US" dirty="0"/>
            </a:p>
          </p:txBody>
        </p:sp>
        <p:sp>
          <p:nvSpPr>
            <p:cNvPr id="58" name="文字方塊 57"/>
            <p:cNvSpPr txBox="1"/>
            <p:nvPr/>
          </p:nvSpPr>
          <p:spPr>
            <a:xfrm>
              <a:off x="6462369" y="4696343"/>
              <a:ext cx="3337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N</a:t>
              </a:r>
              <a:endParaRPr lang="zh-TW" altLang="en-US" dirty="0"/>
            </a:p>
          </p:txBody>
        </p:sp>
        <p:sp>
          <p:nvSpPr>
            <p:cNvPr id="59" name="文字方塊 58"/>
            <p:cNvSpPr txBox="1"/>
            <p:nvPr/>
          </p:nvSpPr>
          <p:spPr>
            <a:xfrm>
              <a:off x="3208281" y="4696343"/>
              <a:ext cx="3337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N</a:t>
              </a:r>
              <a:endParaRPr lang="zh-TW" altLang="en-US" dirty="0"/>
            </a:p>
          </p:txBody>
        </p:sp>
        <p:sp>
          <p:nvSpPr>
            <p:cNvPr id="60" name="文字方塊 59"/>
            <p:cNvSpPr txBox="1"/>
            <p:nvPr/>
          </p:nvSpPr>
          <p:spPr>
            <a:xfrm>
              <a:off x="3933451" y="5450191"/>
              <a:ext cx="3337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N</a:t>
              </a:r>
              <a:endParaRPr lang="zh-TW" altLang="en-US" dirty="0"/>
            </a:p>
          </p:txBody>
        </p:sp>
        <p:sp>
          <p:nvSpPr>
            <p:cNvPr id="61" name="文字方塊 60"/>
            <p:cNvSpPr txBox="1"/>
            <p:nvPr/>
          </p:nvSpPr>
          <p:spPr>
            <a:xfrm>
              <a:off x="7226403" y="5450191"/>
              <a:ext cx="3337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N</a:t>
              </a:r>
              <a:endParaRPr lang="zh-TW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240067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How Fast Can We Sort?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509333"/>
            <a:ext cx="7886700" cy="2148267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Sorting </a:t>
            </a:r>
            <a:r>
              <a:rPr lang="en-US" altLang="zh-TW" dirty="0" smtClean="0">
                <a:solidFill>
                  <a:srgbClr val="0000CC"/>
                </a:solidFill>
              </a:rPr>
              <a:t>n</a:t>
            </a:r>
            <a:r>
              <a:rPr lang="en-US" altLang="zh-TW" dirty="0" smtClean="0"/>
              <a:t> records:</a:t>
            </a:r>
            <a:endParaRPr lang="en-US" altLang="zh-TW" dirty="0" smtClean="0">
              <a:solidFill>
                <a:srgbClr val="0000CC"/>
              </a:solidFill>
            </a:endParaRPr>
          </a:p>
          <a:p>
            <a:pPr lvl="1"/>
            <a:r>
              <a:rPr lang="en-US" altLang="zh-TW" dirty="0" smtClean="0"/>
              <a:t>Number of leaf nodes is at least </a:t>
            </a:r>
            <a:r>
              <a:rPr lang="en-US" altLang="zh-TW" dirty="0" smtClean="0">
                <a:solidFill>
                  <a:srgbClr val="0000CC"/>
                </a:solidFill>
              </a:rPr>
              <a:t>n!</a:t>
            </a:r>
          </a:p>
          <a:p>
            <a:pPr lvl="1"/>
            <a:r>
              <a:rPr lang="en-US" altLang="zh-TW" dirty="0" smtClean="0">
                <a:solidFill>
                  <a:srgbClr val="C00000"/>
                </a:solidFill>
              </a:rPr>
              <a:t>Tree height</a:t>
            </a:r>
            <a:r>
              <a:rPr lang="en-US" altLang="zh-TW" dirty="0" smtClean="0"/>
              <a:t> is at least (</a:t>
            </a:r>
            <a:r>
              <a:rPr lang="en-US" altLang="zh-TW" dirty="0" smtClean="0">
                <a:solidFill>
                  <a:srgbClr val="0000CC"/>
                </a:solidFill>
              </a:rPr>
              <a:t>log(n!) + 1</a:t>
            </a:r>
            <a:r>
              <a:rPr lang="en-US" altLang="zh-TW" dirty="0" smtClean="0"/>
              <a:t>) = </a:t>
            </a:r>
            <a:r>
              <a:rPr lang="en-US" altLang="zh-TW" dirty="0" smtClean="0">
                <a:solidFill>
                  <a:srgbClr val="FF0000"/>
                </a:solidFill>
                <a:latin typeface="Symbol" pitchFamily="18" charset="2"/>
              </a:rPr>
              <a:t>W</a:t>
            </a:r>
            <a:r>
              <a:rPr lang="en-US" altLang="zh-TW" dirty="0" smtClean="0">
                <a:solidFill>
                  <a:srgbClr val="FF0000"/>
                </a:solidFill>
              </a:rPr>
              <a:t>(</a:t>
            </a:r>
            <a:r>
              <a:rPr lang="en-US" altLang="zh-TW" dirty="0" err="1" smtClean="0">
                <a:solidFill>
                  <a:srgbClr val="FF0000"/>
                </a:solidFill>
              </a:rPr>
              <a:t>nlog</a:t>
            </a:r>
            <a:r>
              <a:rPr lang="en-US" altLang="zh-TW" dirty="0" smtClean="0">
                <a:solidFill>
                  <a:srgbClr val="FF0000"/>
                </a:solidFill>
              </a:rPr>
              <a:t>(n))</a:t>
            </a:r>
          </a:p>
          <a:p>
            <a:pPr lvl="1">
              <a:buNone/>
            </a:pPr>
            <a:r>
              <a:rPr lang="en-US" altLang="zh-TW" dirty="0" smtClean="0">
                <a:latin typeface="Calibri"/>
              </a:rPr>
              <a:t>	→ sorting with </a:t>
            </a:r>
            <a:r>
              <a:rPr lang="en-US" altLang="zh-TW" b="1" dirty="0" smtClean="0">
                <a:latin typeface="Calibri"/>
              </a:rPr>
              <a:t>worst time complexity &lt; </a:t>
            </a:r>
            <a:r>
              <a:rPr lang="en-US" altLang="zh-TW" b="1" dirty="0" err="1" smtClean="0">
                <a:solidFill>
                  <a:srgbClr val="0000CC"/>
                </a:solidFill>
                <a:latin typeface="Calibri"/>
              </a:rPr>
              <a:t>nlog</a:t>
            </a:r>
            <a:r>
              <a:rPr lang="en-US" altLang="zh-TW" b="1" dirty="0" smtClean="0">
                <a:solidFill>
                  <a:srgbClr val="0000CC"/>
                </a:solidFill>
                <a:latin typeface="Calibri"/>
              </a:rPr>
              <a:t>(n)</a:t>
            </a:r>
            <a:r>
              <a:rPr lang="en-US" altLang="zh-TW" b="1" dirty="0" smtClean="0">
                <a:latin typeface="Calibri"/>
              </a:rPr>
              <a:t> </a:t>
            </a:r>
            <a:r>
              <a:rPr lang="en-US" altLang="zh-TW" dirty="0" smtClean="0">
                <a:latin typeface="Calibri"/>
              </a:rPr>
              <a:t>is </a:t>
            </a:r>
            <a:r>
              <a:rPr lang="en-US" altLang="zh-TW" b="1" dirty="0" smtClean="0">
                <a:latin typeface="Calibri"/>
              </a:rPr>
              <a:t>impossible</a:t>
            </a:r>
          </a:p>
          <a:p>
            <a:pPr lvl="1"/>
            <a:r>
              <a:rPr lang="en-US" altLang="zh-TW" dirty="0" smtClean="0">
                <a:solidFill>
                  <a:srgbClr val="C00000"/>
                </a:solidFill>
              </a:rPr>
              <a:t>Average root-to-leaf path length</a:t>
            </a:r>
            <a:r>
              <a:rPr lang="en-US" altLang="zh-TW" dirty="0" smtClean="0"/>
              <a:t> is </a:t>
            </a:r>
            <a:r>
              <a:rPr lang="en-US" altLang="zh-TW" dirty="0" smtClean="0">
                <a:solidFill>
                  <a:srgbClr val="FF0000"/>
                </a:solidFill>
                <a:latin typeface="Symbol" pitchFamily="18" charset="2"/>
              </a:rPr>
              <a:t>W</a:t>
            </a:r>
            <a:r>
              <a:rPr lang="en-US" altLang="zh-TW" dirty="0" smtClean="0">
                <a:solidFill>
                  <a:srgbClr val="FF0000"/>
                </a:solidFill>
              </a:rPr>
              <a:t>(</a:t>
            </a:r>
            <a:r>
              <a:rPr lang="en-US" altLang="zh-TW" dirty="0" err="1" smtClean="0">
                <a:solidFill>
                  <a:srgbClr val="FF0000"/>
                </a:solidFill>
              </a:rPr>
              <a:t>nlog</a:t>
            </a:r>
            <a:r>
              <a:rPr lang="en-US" altLang="zh-TW" dirty="0" smtClean="0">
                <a:solidFill>
                  <a:srgbClr val="FF0000"/>
                </a:solidFill>
              </a:rPr>
              <a:t>(n))</a:t>
            </a:r>
          </a:p>
          <a:p>
            <a:pPr lvl="1">
              <a:buNone/>
            </a:pPr>
            <a:r>
              <a:rPr lang="en-US" altLang="zh-TW" dirty="0" smtClean="0"/>
              <a:t>	→ sorting with </a:t>
            </a:r>
            <a:r>
              <a:rPr lang="en-US" altLang="zh-TW" b="1" dirty="0" smtClean="0"/>
              <a:t>worst time complexity &lt; </a:t>
            </a:r>
            <a:r>
              <a:rPr lang="en-US" altLang="zh-TW" b="1" dirty="0" err="1" smtClean="0">
                <a:solidFill>
                  <a:srgbClr val="0000CC"/>
                </a:solidFill>
              </a:rPr>
              <a:t>nlog</a:t>
            </a:r>
            <a:r>
              <a:rPr lang="en-US" altLang="zh-TW" b="1" dirty="0" smtClean="0">
                <a:solidFill>
                  <a:srgbClr val="0000CC"/>
                </a:solidFill>
              </a:rPr>
              <a:t>(n)</a:t>
            </a:r>
            <a:r>
              <a:rPr lang="en-US" altLang="zh-TW" b="1" dirty="0" smtClean="0"/>
              <a:t> is impossible</a:t>
            </a:r>
          </a:p>
          <a:p>
            <a:pPr lvl="1"/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36</a:t>
            </a:fld>
            <a:endParaRPr lang="zh-TW" altLang="en-US"/>
          </a:p>
        </p:txBody>
      </p:sp>
      <p:grpSp>
        <p:nvGrpSpPr>
          <p:cNvPr id="38" name="群組 37"/>
          <p:cNvGrpSpPr/>
          <p:nvPr/>
        </p:nvGrpSpPr>
        <p:grpSpPr>
          <a:xfrm>
            <a:off x="1304655" y="3605955"/>
            <a:ext cx="6528894" cy="3031426"/>
            <a:chOff x="1403131" y="3380867"/>
            <a:chExt cx="6528894" cy="303142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橢圓 4"/>
                <p:cNvSpPr/>
                <p:nvPr/>
              </p:nvSpPr>
              <p:spPr>
                <a:xfrm>
                  <a:off x="3894082" y="3804252"/>
                  <a:ext cx="969579" cy="504496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en-US" altLang="zh-TW" sz="2400" dirty="0" smtClean="0">
                      <a:solidFill>
                        <a:schemeClr val="tx1"/>
                      </a:solidFill>
                    </a:rPr>
                    <a:t>a </a:t>
                  </a:r>
                  <a14:m>
                    <m:oMath xmlns:m="http://schemas.openxmlformats.org/officeDocument/2006/math">
                      <m:r>
                        <a:rPr lang="en-US" altLang="zh-TW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</m:oMath>
                  </a14:m>
                  <a:r>
                    <a:rPr lang="en-US" altLang="zh-TW" sz="2400" dirty="0" smtClean="0">
                      <a:solidFill>
                        <a:schemeClr val="tx1"/>
                      </a:solidFill>
                    </a:rPr>
                    <a:t> b</a:t>
                  </a:r>
                  <a:endParaRPr lang="zh-TW" altLang="en-US" sz="2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" name="橢圓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94082" y="3804252"/>
                  <a:ext cx="969579" cy="504496"/>
                </a:xfrm>
                <a:prstGeom prst="ellipse">
                  <a:avLst/>
                </a:prstGeom>
                <a:blipFill rotWithShape="0">
                  <a:blip r:embed="rId2" cstate="print"/>
                  <a:stretch>
                    <a:fillRect l="-3106" t="-3529" r="-3106" b="-21176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橢圓 5"/>
                <p:cNvSpPr/>
                <p:nvPr/>
              </p:nvSpPr>
              <p:spPr>
                <a:xfrm>
                  <a:off x="2238702" y="4403088"/>
                  <a:ext cx="969579" cy="504496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en-US" altLang="zh-TW" sz="2400" dirty="0" smtClean="0">
                      <a:solidFill>
                        <a:schemeClr val="tx1"/>
                      </a:solidFill>
                    </a:rPr>
                    <a:t>b </a:t>
                  </a:r>
                  <a14:m>
                    <m:oMath xmlns:m="http://schemas.openxmlformats.org/officeDocument/2006/math">
                      <m:r>
                        <a:rPr lang="en-US" altLang="zh-TW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</m:oMath>
                  </a14:m>
                  <a:r>
                    <a:rPr lang="en-US" altLang="zh-TW" sz="2400" dirty="0" smtClean="0">
                      <a:solidFill>
                        <a:schemeClr val="tx1"/>
                      </a:solidFill>
                    </a:rPr>
                    <a:t> c</a:t>
                  </a:r>
                  <a:endParaRPr lang="zh-TW" altLang="en-US" sz="2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6" name="橢圓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38702" y="4403088"/>
                  <a:ext cx="969579" cy="504496"/>
                </a:xfrm>
                <a:prstGeom prst="ellipse">
                  <a:avLst/>
                </a:prstGeom>
                <a:blipFill rotWithShape="0">
                  <a:blip r:embed="rId3" cstate="print"/>
                  <a:stretch>
                    <a:fillRect l="-2484" t="-3529" r="-2484" b="-21176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橢圓 6"/>
                <p:cNvSpPr/>
                <p:nvPr/>
              </p:nvSpPr>
              <p:spPr>
                <a:xfrm>
                  <a:off x="5475560" y="4403088"/>
                  <a:ext cx="969579" cy="504496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en-US" altLang="zh-TW" sz="2400" dirty="0" smtClean="0">
                      <a:solidFill>
                        <a:schemeClr val="tx1"/>
                      </a:solidFill>
                    </a:rPr>
                    <a:t>a </a:t>
                  </a:r>
                  <a14:m>
                    <m:oMath xmlns:m="http://schemas.openxmlformats.org/officeDocument/2006/math">
                      <m:r>
                        <a:rPr lang="en-US" altLang="zh-TW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</m:oMath>
                  </a14:m>
                  <a:r>
                    <a:rPr lang="en-US" altLang="zh-TW" sz="2400" dirty="0" smtClean="0">
                      <a:solidFill>
                        <a:schemeClr val="tx1"/>
                      </a:solidFill>
                    </a:rPr>
                    <a:t> c</a:t>
                  </a:r>
                  <a:endParaRPr lang="zh-TW" altLang="en-US" sz="2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橢圓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75560" y="4403088"/>
                  <a:ext cx="969579" cy="504496"/>
                </a:xfrm>
                <a:prstGeom prst="ellipse">
                  <a:avLst/>
                </a:prstGeom>
                <a:blipFill rotWithShape="0">
                  <a:blip r:embed="rId4" cstate="print"/>
                  <a:stretch>
                    <a:fillRect l="-1863" t="-3529" r="-1242" b="-21176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" name="橢圓 7"/>
            <p:cNvSpPr/>
            <p:nvPr/>
          </p:nvSpPr>
          <p:spPr>
            <a:xfrm>
              <a:off x="1403131" y="5126957"/>
              <a:ext cx="969579" cy="50449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r>
                <a:rPr lang="en-US" altLang="zh-TW" sz="2000" dirty="0" smtClean="0">
                  <a:solidFill>
                    <a:schemeClr val="tx1"/>
                  </a:solidFill>
                </a:rPr>
                <a:t>[a, b, c]</a:t>
              </a:r>
              <a:endParaRPr lang="zh-TW" altLang="en-US" sz="20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橢圓 8"/>
                <p:cNvSpPr/>
                <p:nvPr/>
              </p:nvSpPr>
              <p:spPr>
                <a:xfrm>
                  <a:off x="3019096" y="5126957"/>
                  <a:ext cx="969579" cy="504496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en-US" altLang="zh-TW" sz="2400" dirty="0" smtClean="0">
                      <a:solidFill>
                        <a:schemeClr val="tx1"/>
                      </a:solidFill>
                    </a:rPr>
                    <a:t>a </a:t>
                  </a:r>
                  <a14:m>
                    <m:oMath xmlns:m="http://schemas.openxmlformats.org/officeDocument/2006/math">
                      <m:r>
                        <a:rPr lang="en-US" altLang="zh-TW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</m:oMath>
                  </a14:m>
                  <a:r>
                    <a:rPr lang="en-US" altLang="zh-TW" sz="2400" dirty="0" smtClean="0">
                      <a:solidFill>
                        <a:schemeClr val="tx1"/>
                      </a:solidFill>
                    </a:rPr>
                    <a:t>c</a:t>
                  </a:r>
                  <a:endParaRPr lang="zh-TW" altLang="en-US" sz="2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橢圓 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19096" y="5126957"/>
                  <a:ext cx="969579" cy="504496"/>
                </a:xfrm>
                <a:prstGeom prst="ellipse">
                  <a:avLst/>
                </a:prstGeom>
                <a:blipFill rotWithShape="0">
                  <a:blip r:embed="rId5" cstate="print"/>
                  <a:stretch>
                    <a:fillRect l="-1863" t="-3529" r="-1242" b="-21176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橢圓 9"/>
            <p:cNvSpPr/>
            <p:nvPr/>
          </p:nvSpPr>
          <p:spPr>
            <a:xfrm>
              <a:off x="2254468" y="5907346"/>
              <a:ext cx="969579" cy="50449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TW" sz="2000" dirty="0" smtClean="0">
                  <a:solidFill>
                    <a:schemeClr val="tx1"/>
                  </a:solidFill>
                </a:rPr>
                <a:t>[a, c, b]</a:t>
              </a:r>
              <a:endParaRPr lang="zh-TW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1" name="橢圓 10"/>
            <p:cNvSpPr/>
            <p:nvPr/>
          </p:nvSpPr>
          <p:spPr>
            <a:xfrm>
              <a:off x="3697013" y="5907346"/>
              <a:ext cx="969579" cy="50449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TW" sz="2000" dirty="0" smtClean="0">
                  <a:solidFill>
                    <a:schemeClr val="tx1"/>
                  </a:solidFill>
                </a:rPr>
                <a:t>[c, a, b]</a:t>
              </a:r>
              <a:endParaRPr lang="zh-TW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3" name="橢圓 12"/>
            <p:cNvSpPr/>
            <p:nvPr/>
          </p:nvSpPr>
          <p:spPr>
            <a:xfrm>
              <a:off x="4635061" y="5126957"/>
              <a:ext cx="969579" cy="50449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TW" sz="2000" dirty="0" smtClean="0">
                  <a:solidFill>
                    <a:schemeClr val="tx1"/>
                  </a:solidFill>
                </a:rPr>
                <a:t>[b, a, c]</a:t>
              </a:r>
              <a:endParaRPr lang="zh-TW" altLang="en-US" sz="20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橢圓 13"/>
                <p:cNvSpPr/>
                <p:nvPr/>
              </p:nvSpPr>
              <p:spPr>
                <a:xfrm>
                  <a:off x="6251026" y="5126957"/>
                  <a:ext cx="969579" cy="504496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en-US" altLang="zh-TW" sz="2400" dirty="0" smtClean="0">
                      <a:solidFill>
                        <a:schemeClr val="tx1"/>
                      </a:solidFill>
                    </a:rPr>
                    <a:t>b </a:t>
                  </a:r>
                  <a14:m>
                    <m:oMath xmlns:m="http://schemas.openxmlformats.org/officeDocument/2006/math">
                      <m:r>
                        <a:rPr lang="en-US" altLang="zh-TW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</m:oMath>
                  </a14:m>
                  <a:r>
                    <a:rPr lang="en-US" altLang="zh-TW" sz="2400" dirty="0" smtClean="0">
                      <a:solidFill>
                        <a:schemeClr val="tx1"/>
                      </a:solidFill>
                    </a:rPr>
                    <a:t> c</a:t>
                  </a:r>
                  <a:endParaRPr lang="zh-TW" altLang="en-US" sz="2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4" name="橢圓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51026" y="5126957"/>
                  <a:ext cx="969579" cy="504496"/>
                </a:xfrm>
                <a:prstGeom prst="ellipse">
                  <a:avLst/>
                </a:prstGeom>
                <a:blipFill rotWithShape="0">
                  <a:blip r:embed="rId6" cstate="print"/>
                  <a:stretch>
                    <a:fillRect l="-2484" t="-3529" r="-2484" b="-21176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橢圓 14"/>
            <p:cNvSpPr/>
            <p:nvPr/>
          </p:nvSpPr>
          <p:spPr>
            <a:xfrm>
              <a:off x="5519901" y="5907797"/>
              <a:ext cx="969579" cy="50449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TW" sz="2000" dirty="0" smtClean="0">
                  <a:solidFill>
                    <a:schemeClr val="tx1"/>
                  </a:solidFill>
                </a:rPr>
                <a:t>[b, c, a]</a:t>
              </a:r>
              <a:endParaRPr lang="zh-TW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6" name="橢圓 15"/>
            <p:cNvSpPr/>
            <p:nvPr/>
          </p:nvSpPr>
          <p:spPr>
            <a:xfrm>
              <a:off x="6962446" y="5907797"/>
              <a:ext cx="969579" cy="50449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TW" sz="2000" dirty="0" smtClean="0">
                  <a:solidFill>
                    <a:schemeClr val="tx1"/>
                  </a:solidFill>
                </a:rPr>
                <a:t>[c, b, a]</a:t>
              </a:r>
              <a:endParaRPr lang="zh-TW" alt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直線單箭頭接點 17"/>
            <p:cNvCxnSpPr>
              <a:stCxn id="5" idx="3"/>
              <a:endCxn id="6" idx="7"/>
            </p:cNvCxnSpPr>
            <p:nvPr/>
          </p:nvCxnSpPr>
          <p:spPr>
            <a:xfrm flipH="1">
              <a:off x="3066289" y="4234866"/>
              <a:ext cx="969785" cy="24210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單箭頭接點 18"/>
            <p:cNvCxnSpPr>
              <a:stCxn id="5" idx="5"/>
              <a:endCxn id="7" idx="1"/>
            </p:cNvCxnSpPr>
            <p:nvPr/>
          </p:nvCxnSpPr>
          <p:spPr>
            <a:xfrm>
              <a:off x="4721669" y="4234866"/>
              <a:ext cx="895883" cy="24210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單箭頭接點 21"/>
            <p:cNvCxnSpPr>
              <a:stCxn id="6" idx="5"/>
              <a:endCxn id="9" idx="0"/>
            </p:cNvCxnSpPr>
            <p:nvPr/>
          </p:nvCxnSpPr>
          <p:spPr>
            <a:xfrm>
              <a:off x="3066289" y="4833702"/>
              <a:ext cx="437597" cy="29325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單箭頭接點 24"/>
            <p:cNvCxnSpPr>
              <a:stCxn id="6" idx="3"/>
              <a:endCxn id="8" idx="0"/>
            </p:cNvCxnSpPr>
            <p:nvPr/>
          </p:nvCxnSpPr>
          <p:spPr>
            <a:xfrm flipH="1">
              <a:off x="1887921" y="4833702"/>
              <a:ext cx="492773" cy="29325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單箭頭接點 27"/>
            <p:cNvCxnSpPr>
              <a:stCxn id="7" idx="5"/>
              <a:endCxn id="14" idx="0"/>
            </p:cNvCxnSpPr>
            <p:nvPr/>
          </p:nvCxnSpPr>
          <p:spPr>
            <a:xfrm>
              <a:off x="6303147" y="4833702"/>
              <a:ext cx="432669" cy="29325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單箭頭接點 30"/>
            <p:cNvCxnSpPr>
              <a:stCxn id="7" idx="3"/>
              <a:endCxn id="13" idx="0"/>
            </p:cNvCxnSpPr>
            <p:nvPr/>
          </p:nvCxnSpPr>
          <p:spPr>
            <a:xfrm flipH="1">
              <a:off x="5119851" y="4833702"/>
              <a:ext cx="497701" cy="29325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單箭頭接點 33"/>
            <p:cNvCxnSpPr>
              <a:stCxn id="14" idx="3"/>
              <a:endCxn id="15" idx="0"/>
            </p:cNvCxnSpPr>
            <p:nvPr/>
          </p:nvCxnSpPr>
          <p:spPr>
            <a:xfrm flipH="1">
              <a:off x="6004691" y="5557571"/>
              <a:ext cx="388327" cy="35022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單箭頭接點 36"/>
            <p:cNvCxnSpPr>
              <a:stCxn id="14" idx="5"/>
              <a:endCxn id="16" idx="0"/>
            </p:cNvCxnSpPr>
            <p:nvPr/>
          </p:nvCxnSpPr>
          <p:spPr>
            <a:xfrm>
              <a:off x="7078613" y="5557571"/>
              <a:ext cx="368623" cy="35022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單箭頭接點 39"/>
            <p:cNvCxnSpPr>
              <a:stCxn id="9" idx="5"/>
              <a:endCxn id="11" idx="0"/>
            </p:cNvCxnSpPr>
            <p:nvPr/>
          </p:nvCxnSpPr>
          <p:spPr>
            <a:xfrm>
              <a:off x="3846683" y="5557571"/>
              <a:ext cx="335120" cy="34977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單箭頭接點 42"/>
            <p:cNvCxnSpPr>
              <a:stCxn id="9" idx="3"/>
              <a:endCxn id="10" idx="0"/>
            </p:cNvCxnSpPr>
            <p:nvPr/>
          </p:nvCxnSpPr>
          <p:spPr>
            <a:xfrm flipH="1">
              <a:off x="2739258" y="5557571"/>
              <a:ext cx="421830" cy="34977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文字方塊 45"/>
            <p:cNvSpPr txBox="1"/>
            <p:nvPr/>
          </p:nvSpPr>
          <p:spPr>
            <a:xfrm>
              <a:off x="3892718" y="3380867"/>
              <a:ext cx="9444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000" dirty="0" smtClean="0"/>
                <a:t>[a, b, c]</a:t>
              </a:r>
              <a:endParaRPr lang="zh-TW" altLang="en-US" sz="2000" dirty="0"/>
            </a:p>
          </p:txBody>
        </p:sp>
        <p:sp>
          <p:nvSpPr>
            <p:cNvPr id="52" name="文字方塊 51"/>
            <p:cNvSpPr txBox="1"/>
            <p:nvPr/>
          </p:nvSpPr>
          <p:spPr>
            <a:xfrm>
              <a:off x="3402743" y="4050200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Y</a:t>
              </a:r>
              <a:endParaRPr lang="zh-TW" altLang="en-US" dirty="0"/>
            </a:p>
          </p:txBody>
        </p:sp>
        <p:sp>
          <p:nvSpPr>
            <p:cNvPr id="53" name="文字方塊 52"/>
            <p:cNvSpPr txBox="1"/>
            <p:nvPr/>
          </p:nvSpPr>
          <p:spPr>
            <a:xfrm>
              <a:off x="1958125" y="4696343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Y</a:t>
              </a:r>
              <a:endParaRPr lang="zh-TW" altLang="en-US" dirty="0"/>
            </a:p>
          </p:txBody>
        </p:sp>
        <p:sp>
          <p:nvSpPr>
            <p:cNvPr id="54" name="文字方塊 53"/>
            <p:cNvSpPr txBox="1"/>
            <p:nvPr/>
          </p:nvSpPr>
          <p:spPr>
            <a:xfrm>
              <a:off x="2761429" y="5450191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Y</a:t>
              </a:r>
              <a:endParaRPr lang="zh-TW" altLang="en-US" dirty="0"/>
            </a:p>
          </p:txBody>
        </p:sp>
        <p:sp>
          <p:nvSpPr>
            <p:cNvPr id="55" name="文字方塊 54"/>
            <p:cNvSpPr txBox="1"/>
            <p:nvPr/>
          </p:nvSpPr>
          <p:spPr>
            <a:xfrm>
              <a:off x="5175811" y="4696343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Y</a:t>
              </a:r>
              <a:endParaRPr lang="zh-TW" altLang="en-US" dirty="0"/>
            </a:p>
          </p:txBody>
        </p:sp>
        <p:sp>
          <p:nvSpPr>
            <p:cNvPr id="56" name="文字方塊 55"/>
            <p:cNvSpPr txBox="1"/>
            <p:nvPr/>
          </p:nvSpPr>
          <p:spPr>
            <a:xfrm>
              <a:off x="5968665" y="5450191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Y</a:t>
              </a:r>
              <a:endParaRPr lang="zh-TW" altLang="en-US" dirty="0"/>
            </a:p>
          </p:txBody>
        </p:sp>
        <p:sp>
          <p:nvSpPr>
            <p:cNvPr id="57" name="文字方塊 56"/>
            <p:cNvSpPr txBox="1"/>
            <p:nvPr/>
          </p:nvSpPr>
          <p:spPr>
            <a:xfrm>
              <a:off x="5072204" y="4050200"/>
              <a:ext cx="3337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N</a:t>
              </a:r>
              <a:endParaRPr lang="zh-TW" altLang="en-US" dirty="0"/>
            </a:p>
          </p:txBody>
        </p:sp>
        <p:sp>
          <p:nvSpPr>
            <p:cNvPr id="58" name="文字方塊 57"/>
            <p:cNvSpPr txBox="1"/>
            <p:nvPr/>
          </p:nvSpPr>
          <p:spPr>
            <a:xfrm>
              <a:off x="6462369" y="4696343"/>
              <a:ext cx="3337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N</a:t>
              </a:r>
              <a:endParaRPr lang="zh-TW" altLang="en-US" dirty="0"/>
            </a:p>
          </p:txBody>
        </p:sp>
        <p:sp>
          <p:nvSpPr>
            <p:cNvPr id="59" name="文字方塊 58"/>
            <p:cNvSpPr txBox="1"/>
            <p:nvPr/>
          </p:nvSpPr>
          <p:spPr>
            <a:xfrm>
              <a:off x="3208281" y="4696343"/>
              <a:ext cx="3337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N</a:t>
              </a:r>
              <a:endParaRPr lang="zh-TW" altLang="en-US" dirty="0"/>
            </a:p>
          </p:txBody>
        </p:sp>
        <p:sp>
          <p:nvSpPr>
            <p:cNvPr id="60" name="文字方塊 59"/>
            <p:cNvSpPr txBox="1"/>
            <p:nvPr/>
          </p:nvSpPr>
          <p:spPr>
            <a:xfrm>
              <a:off x="3933451" y="5450191"/>
              <a:ext cx="3337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N</a:t>
              </a:r>
              <a:endParaRPr lang="zh-TW" altLang="en-US" dirty="0"/>
            </a:p>
          </p:txBody>
        </p:sp>
        <p:sp>
          <p:nvSpPr>
            <p:cNvPr id="61" name="文字方塊 60"/>
            <p:cNvSpPr txBox="1"/>
            <p:nvPr/>
          </p:nvSpPr>
          <p:spPr>
            <a:xfrm>
              <a:off x="7226403" y="5450191"/>
              <a:ext cx="3337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N</a:t>
              </a:r>
              <a:endParaRPr lang="zh-TW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240067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charset="-120"/>
              </a:rPr>
              <a:t>C++ STL </a:t>
            </a:r>
            <a:r>
              <a:rPr lang="en-US" altLang="zh-TW" dirty="0" smtClean="0">
                <a:solidFill>
                  <a:srgbClr val="0000CC"/>
                </a:solidFill>
                <a:ea typeface="新細明體" charset="-120"/>
              </a:rPr>
              <a:t>sort</a:t>
            </a:r>
            <a:r>
              <a:rPr lang="en-US" altLang="zh-TW" dirty="0" smtClean="0">
                <a:ea typeface="新細明體" charset="-120"/>
              </a:rPr>
              <a:t> Function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en-US" altLang="zh-TW" dirty="0" smtClean="0">
                <a:solidFill>
                  <a:srgbClr val="0000CC"/>
                </a:solidFill>
                <a:ea typeface="新細明體" charset="-120"/>
              </a:rPr>
              <a:t>Quick sort.</a:t>
            </a:r>
          </a:p>
          <a:p>
            <a:pPr lvl="1"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zh-TW" dirty="0" smtClean="0">
                <a:ea typeface="新細明體" charset="-120"/>
              </a:rPr>
              <a:t>Switch to </a:t>
            </a:r>
            <a:r>
              <a:rPr lang="en-US" altLang="zh-TW" dirty="0" smtClean="0">
                <a:solidFill>
                  <a:srgbClr val="C00000"/>
                </a:solidFill>
                <a:ea typeface="新細明體" charset="-120"/>
              </a:rPr>
              <a:t>heap sort </a:t>
            </a:r>
            <a:r>
              <a:rPr lang="en-US" altLang="zh-TW" dirty="0" smtClean="0">
                <a:ea typeface="新細明體" charset="-120"/>
              </a:rPr>
              <a:t>when number of subdivisions exceeds some constant times</a:t>
            </a:r>
            <a:r>
              <a:rPr lang="en-US" altLang="zh-TW" dirty="0" smtClean="0">
                <a:solidFill>
                  <a:schemeClr val="hlink"/>
                </a:solidFill>
                <a:ea typeface="新細明體" charset="-120"/>
              </a:rPr>
              <a:t> </a:t>
            </a:r>
            <a:r>
              <a:rPr lang="en-US" altLang="zh-TW" dirty="0" smtClean="0">
                <a:solidFill>
                  <a:srgbClr val="0000CC"/>
                </a:solidFill>
                <a:ea typeface="新細明體" charset="-120"/>
              </a:rPr>
              <a:t>log</a:t>
            </a:r>
            <a:r>
              <a:rPr lang="en-US" altLang="zh-TW" baseline="-25000" dirty="0" smtClean="0">
                <a:solidFill>
                  <a:srgbClr val="0000CC"/>
                </a:solidFill>
                <a:ea typeface="新細明體" charset="-120"/>
              </a:rPr>
              <a:t>2</a:t>
            </a:r>
            <a:r>
              <a:rPr lang="en-US" altLang="zh-TW" dirty="0" smtClean="0">
                <a:solidFill>
                  <a:srgbClr val="0000CC"/>
                </a:solidFill>
                <a:ea typeface="新細明體" charset="-120"/>
              </a:rPr>
              <a:t>n</a:t>
            </a:r>
            <a:r>
              <a:rPr lang="en-US" altLang="zh-TW" dirty="0" smtClean="0">
                <a:solidFill>
                  <a:schemeClr val="hlink"/>
                </a:solidFill>
                <a:ea typeface="新細明體" charset="-120"/>
              </a:rPr>
              <a:t>.</a:t>
            </a:r>
            <a:endParaRPr lang="en-US" altLang="zh-TW" dirty="0" smtClean="0">
              <a:solidFill>
                <a:schemeClr val="bg2"/>
              </a:solidFill>
              <a:ea typeface="新細明體" charset="-120"/>
            </a:endParaRPr>
          </a:p>
          <a:p>
            <a:pPr lvl="1">
              <a:buClr>
                <a:schemeClr val="hlink"/>
              </a:buClr>
              <a:buFont typeface="Wingdings" pitchFamily="2" charset="2"/>
              <a:buChar char="§"/>
            </a:pPr>
            <a:r>
              <a:rPr lang="en-US" altLang="zh-TW" dirty="0" smtClean="0">
                <a:ea typeface="新細明體" charset="-120"/>
              </a:rPr>
              <a:t>Switch to </a:t>
            </a:r>
            <a:r>
              <a:rPr lang="en-US" altLang="zh-TW" dirty="0" smtClean="0">
                <a:solidFill>
                  <a:srgbClr val="C00000"/>
                </a:solidFill>
                <a:ea typeface="新細明體" charset="-120"/>
              </a:rPr>
              <a:t>insertion sort </a:t>
            </a:r>
            <a:r>
              <a:rPr lang="en-US" altLang="zh-TW" dirty="0" smtClean="0">
                <a:ea typeface="新細明體" charset="-120"/>
              </a:rPr>
              <a:t>when segment size becomes small.</a:t>
            </a:r>
          </a:p>
          <a:p>
            <a:endParaRPr lang="en-US" altLang="zh-TW" dirty="0" smtClean="0">
              <a:ea typeface="新細明體" charset="-120"/>
            </a:endParaRPr>
          </a:p>
          <a:p>
            <a:r>
              <a:rPr lang="en-US" altLang="zh-TW" dirty="0" smtClean="0">
                <a:ea typeface="新細明體" charset="-120"/>
              </a:rPr>
              <a:t>Quick Sort Complexity:</a:t>
            </a:r>
          </a:p>
          <a:p>
            <a:pPr lvl="1"/>
            <a:r>
              <a:rPr lang="en-US" altLang="zh-TW" dirty="0" smtClean="0">
                <a:ea typeface="新細明體" charset="-120"/>
              </a:rPr>
              <a:t>To improve performance, stop recursion when segment size is </a:t>
            </a:r>
            <a:r>
              <a:rPr lang="en-US" altLang="zh-TW" dirty="0" smtClean="0">
                <a:solidFill>
                  <a:srgbClr val="0000CC"/>
                </a:solidFill>
                <a:ea typeface="新細明體" charset="-120"/>
              </a:rPr>
              <a:t>&lt;= 15 (say)</a:t>
            </a:r>
            <a:r>
              <a:rPr lang="en-US" altLang="zh-TW" dirty="0" smtClean="0">
                <a:ea typeface="新細明體" charset="-120"/>
              </a:rPr>
              <a:t> and sort these small segments using </a:t>
            </a:r>
            <a:r>
              <a:rPr lang="en-US" altLang="zh-TW" dirty="0" smtClean="0">
                <a:solidFill>
                  <a:srgbClr val="C00000"/>
                </a:solidFill>
                <a:ea typeface="新細明體" charset="-120"/>
              </a:rPr>
              <a:t>insertion sort</a:t>
            </a:r>
            <a:r>
              <a:rPr lang="en-US" altLang="zh-TW" dirty="0" smtClean="0">
                <a:ea typeface="新細明體" charset="-120"/>
              </a:rPr>
              <a:t>.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37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</a:rPr>
              <a:t>7.1 Introduction</a:t>
            </a:r>
          </a:p>
          <a:p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</a:rPr>
              <a:t>7.2 </a:t>
            </a:r>
            <a:r>
              <a:rPr lang="en-US" altLang="zh-TW" dirty="0">
                <a:solidFill>
                  <a:schemeClr val="bg2">
                    <a:lumMod val="50000"/>
                  </a:schemeClr>
                </a:solidFill>
              </a:rPr>
              <a:t>Insertion Sort</a:t>
            </a:r>
          </a:p>
          <a:p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</a:rPr>
              <a:t>7.3 Quick Sort</a:t>
            </a:r>
          </a:p>
          <a:p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</a:rPr>
              <a:t>7.4 How fast we can sort</a:t>
            </a:r>
          </a:p>
          <a:p>
            <a:r>
              <a:rPr lang="en-US" altLang="zh-TW" dirty="0" smtClean="0">
                <a:solidFill>
                  <a:srgbClr val="C00000"/>
                </a:solidFill>
              </a:rPr>
              <a:t>7.5 Merge sort</a:t>
            </a:r>
          </a:p>
          <a:p>
            <a:r>
              <a:rPr lang="en-US" altLang="zh-TW" dirty="0" smtClean="0"/>
              <a:t>7.6 Heap sort</a:t>
            </a:r>
          </a:p>
          <a:p>
            <a:r>
              <a:rPr lang="en-US" altLang="zh-TW" dirty="0" smtClean="0"/>
              <a:t>7.7 Radix sort</a:t>
            </a:r>
          </a:p>
          <a:p>
            <a:r>
              <a:rPr lang="en-US" altLang="zh-TW" dirty="0" smtClean="0"/>
              <a:t>7.8 (List and table sorts)</a:t>
            </a:r>
          </a:p>
          <a:p>
            <a:r>
              <a:rPr lang="en-US" altLang="zh-TW" dirty="0" smtClean="0"/>
              <a:t>7.9 Summary of internal sorting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38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4333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7.5 Merge Sort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509333"/>
            <a:ext cx="4396625" cy="5100014"/>
          </a:xfrm>
        </p:spPr>
        <p:txBody>
          <a:bodyPr/>
          <a:lstStyle/>
          <a:p>
            <a:r>
              <a:rPr lang="en-US" altLang="zh-TW" dirty="0" smtClean="0"/>
              <a:t>Interpret the unsorted list as </a:t>
            </a:r>
            <a:r>
              <a:rPr lang="en-US" altLang="zh-TW" dirty="0" smtClean="0">
                <a:solidFill>
                  <a:srgbClr val="0000CC"/>
                </a:solidFill>
              </a:rPr>
              <a:t>n sorted </a:t>
            </a:r>
            <a:r>
              <a:rPr lang="en-US" altLang="zh-TW" dirty="0" err="1" smtClean="0">
                <a:solidFill>
                  <a:srgbClr val="0000CC"/>
                </a:solidFill>
              </a:rPr>
              <a:t>sublists</a:t>
            </a:r>
            <a:r>
              <a:rPr lang="en-US" altLang="zh-TW" dirty="0" smtClean="0"/>
              <a:t>, each of size 1</a:t>
            </a:r>
          </a:p>
          <a:p>
            <a:r>
              <a:rPr lang="en-US" altLang="zh-TW" dirty="0" smtClean="0"/>
              <a:t>These lists are </a:t>
            </a:r>
            <a:r>
              <a:rPr lang="en-US" altLang="zh-TW" dirty="0" smtClean="0">
                <a:solidFill>
                  <a:srgbClr val="C00000"/>
                </a:solidFill>
              </a:rPr>
              <a:t>merged</a:t>
            </a:r>
            <a:r>
              <a:rPr lang="en-US" altLang="zh-TW" dirty="0" smtClean="0"/>
              <a:t> </a:t>
            </a:r>
            <a:r>
              <a:rPr lang="en-US" altLang="zh-TW" dirty="0" smtClean="0">
                <a:solidFill>
                  <a:srgbClr val="C00000"/>
                </a:solidFill>
              </a:rPr>
              <a:t>by pairs</a:t>
            </a:r>
            <a:r>
              <a:rPr lang="en-US" altLang="zh-TW" dirty="0" smtClean="0"/>
              <a:t> in each pass</a:t>
            </a:r>
          </a:p>
          <a:p>
            <a:r>
              <a:rPr lang="en-US" altLang="zh-TW" dirty="0" smtClean="0">
                <a:solidFill>
                  <a:srgbClr val="0000CC"/>
                </a:solidFill>
              </a:rPr>
              <a:t>Merge passes </a:t>
            </a:r>
            <a:r>
              <a:rPr lang="en-US" altLang="zh-TW" dirty="0" smtClean="0"/>
              <a:t>are continued until there is only one </a:t>
            </a:r>
            <a:r>
              <a:rPr lang="en-US" altLang="zh-TW" dirty="0" err="1" smtClean="0"/>
              <a:t>sublist</a:t>
            </a:r>
            <a:r>
              <a:rPr lang="en-US" altLang="zh-TW" dirty="0" smtClean="0"/>
              <a:t> remained</a:t>
            </a:r>
          </a:p>
          <a:p>
            <a:r>
              <a:rPr lang="en-US" altLang="zh-TW" dirty="0" smtClean="0"/>
              <a:t>Merge Sort is </a:t>
            </a:r>
            <a:r>
              <a:rPr lang="en-US" altLang="zh-TW" dirty="0" smtClean="0">
                <a:solidFill>
                  <a:srgbClr val="0000CC"/>
                </a:solidFill>
              </a:rPr>
              <a:t>stable </a:t>
            </a:r>
            <a:endParaRPr lang="zh-TW" altLang="en-US" dirty="0">
              <a:solidFill>
                <a:srgbClr val="0000CC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39</a:t>
            </a:fld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5340781" y="2402740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6" name="矩形 5"/>
          <p:cNvSpPr/>
          <p:nvPr/>
        </p:nvSpPr>
        <p:spPr>
          <a:xfrm>
            <a:off x="5849880" y="2402740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7" name="矩形 6"/>
          <p:cNvSpPr/>
          <p:nvPr/>
        </p:nvSpPr>
        <p:spPr>
          <a:xfrm>
            <a:off x="6358979" y="2402740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8" name="矩形 7"/>
          <p:cNvSpPr/>
          <p:nvPr/>
        </p:nvSpPr>
        <p:spPr>
          <a:xfrm>
            <a:off x="6868079" y="2402740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9" name="矩形 8"/>
          <p:cNvSpPr/>
          <p:nvPr/>
        </p:nvSpPr>
        <p:spPr>
          <a:xfrm>
            <a:off x="7377178" y="2402740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0" name="文字方塊 9"/>
          <p:cNvSpPr txBox="1"/>
          <p:nvPr/>
        </p:nvSpPr>
        <p:spPr>
          <a:xfrm>
            <a:off x="5615613" y="842969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6040303" y="842969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6464993" y="842969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3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6897303" y="842969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4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7329613" y="842969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5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橢圓 14"/>
          <p:cNvSpPr/>
          <p:nvPr/>
        </p:nvSpPr>
        <p:spPr>
          <a:xfrm>
            <a:off x="5403156" y="2459444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6" name="橢圓 15"/>
          <p:cNvSpPr/>
          <p:nvPr/>
        </p:nvSpPr>
        <p:spPr>
          <a:xfrm>
            <a:off x="5912255" y="2459444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7" name="橢圓 16"/>
          <p:cNvSpPr/>
          <p:nvPr/>
        </p:nvSpPr>
        <p:spPr>
          <a:xfrm>
            <a:off x="6421354" y="2459444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6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8" name="橢圓 17"/>
          <p:cNvSpPr/>
          <p:nvPr/>
        </p:nvSpPr>
        <p:spPr>
          <a:xfrm>
            <a:off x="6930453" y="2459444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9" name="橢圓 18"/>
          <p:cNvSpPr/>
          <p:nvPr/>
        </p:nvSpPr>
        <p:spPr>
          <a:xfrm>
            <a:off x="7443982" y="2459444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7890883" y="2402740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3" name="橢圓 22"/>
          <p:cNvSpPr/>
          <p:nvPr/>
        </p:nvSpPr>
        <p:spPr>
          <a:xfrm>
            <a:off x="7953258" y="2459444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7754303" y="842969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6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5379856" y="321269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31" name="矩形 30"/>
          <p:cNvSpPr/>
          <p:nvPr/>
        </p:nvSpPr>
        <p:spPr>
          <a:xfrm>
            <a:off x="5810805" y="321269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32" name="矩形 31"/>
          <p:cNvSpPr/>
          <p:nvPr/>
        </p:nvSpPr>
        <p:spPr>
          <a:xfrm>
            <a:off x="6398054" y="321269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33" name="矩形 32"/>
          <p:cNvSpPr/>
          <p:nvPr/>
        </p:nvSpPr>
        <p:spPr>
          <a:xfrm>
            <a:off x="6829004" y="321269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34" name="矩形 33"/>
          <p:cNvSpPr/>
          <p:nvPr/>
        </p:nvSpPr>
        <p:spPr>
          <a:xfrm>
            <a:off x="7416253" y="321269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35" name="橢圓 34"/>
          <p:cNvSpPr/>
          <p:nvPr/>
        </p:nvSpPr>
        <p:spPr>
          <a:xfrm>
            <a:off x="5442231" y="3269402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36" name="橢圓 35"/>
          <p:cNvSpPr/>
          <p:nvPr/>
        </p:nvSpPr>
        <p:spPr>
          <a:xfrm>
            <a:off x="5873180" y="3269402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37" name="橢圓 36"/>
          <p:cNvSpPr/>
          <p:nvPr/>
        </p:nvSpPr>
        <p:spPr>
          <a:xfrm>
            <a:off x="6460429" y="3269402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38" name="橢圓 37"/>
          <p:cNvSpPr/>
          <p:nvPr/>
        </p:nvSpPr>
        <p:spPr>
          <a:xfrm>
            <a:off x="6891378" y="3269402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6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39" name="橢圓 38"/>
          <p:cNvSpPr/>
          <p:nvPr/>
        </p:nvSpPr>
        <p:spPr>
          <a:xfrm>
            <a:off x="7483057" y="3269402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7843993" y="3212698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41" name="橢圓 40"/>
          <p:cNvSpPr/>
          <p:nvPr/>
        </p:nvSpPr>
        <p:spPr>
          <a:xfrm>
            <a:off x="7906368" y="3269402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5461725" y="4016982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43" name="矩形 42"/>
          <p:cNvSpPr/>
          <p:nvPr/>
        </p:nvSpPr>
        <p:spPr>
          <a:xfrm>
            <a:off x="5892674" y="4016982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44" name="矩形 43"/>
          <p:cNvSpPr/>
          <p:nvPr/>
        </p:nvSpPr>
        <p:spPr>
          <a:xfrm>
            <a:off x="6323623" y="4016982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45" name="矩形 44"/>
          <p:cNvSpPr/>
          <p:nvPr/>
        </p:nvSpPr>
        <p:spPr>
          <a:xfrm>
            <a:off x="6754573" y="4016982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46" name="矩形 45"/>
          <p:cNvSpPr/>
          <p:nvPr/>
        </p:nvSpPr>
        <p:spPr>
          <a:xfrm>
            <a:off x="7419972" y="4016982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47" name="橢圓 46"/>
          <p:cNvSpPr/>
          <p:nvPr/>
        </p:nvSpPr>
        <p:spPr>
          <a:xfrm>
            <a:off x="5524100" y="4073686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48" name="橢圓 47"/>
          <p:cNvSpPr/>
          <p:nvPr/>
        </p:nvSpPr>
        <p:spPr>
          <a:xfrm>
            <a:off x="5955049" y="4073686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49" name="橢圓 48"/>
          <p:cNvSpPr/>
          <p:nvPr/>
        </p:nvSpPr>
        <p:spPr>
          <a:xfrm>
            <a:off x="6385998" y="4073686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50" name="橢圓 49"/>
          <p:cNvSpPr/>
          <p:nvPr/>
        </p:nvSpPr>
        <p:spPr>
          <a:xfrm>
            <a:off x="6816947" y="4073686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6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51" name="橢圓 50"/>
          <p:cNvSpPr/>
          <p:nvPr/>
        </p:nvSpPr>
        <p:spPr>
          <a:xfrm>
            <a:off x="7486776" y="4073686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7855527" y="4016982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53" name="橢圓 52"/>
          <p:cNvSpPr/>
          <p:nvPr/>
        </p:nvSpPr>
        <p:spPr>
          <a:xfrm>
            <a:off x="7917902" y="4073686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5576025" y="4844649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55" name="矩形 54"/>
          <p:cNvSpPr/>
          <p:nvPr/>
        </p:nvSpPr>
        <p:spPr>
          <a:xfrm>
            <a:off x="6006974" y="4844649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56" name="矩形 55"/>
          <p:cNvSpPr/>
          <p:nvPr/>
        </p:nvSpPr>
        <p:spPr>
          <a:xfrm>
            <a:off x="6437923" y="4844649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57" name="矩形 56"/>
          <p:cNvSpPr/>
          <p:nvPr/>
        </p:nvSpPr>
        <p:spPr>
          <a:xfrm>
            <a:off x="6868873" y="4844649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58" name="矩形 57"/>
          <p:cNvSpPr/>
          <p:nvPr/>
        </p:nvSpPr>
        <p:spPr>
          <a:xfrm>
            <a:off x="7298052" y="4844649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59" name="橢圓 58"/>
          <p:cNvSpPr/>
          <p:nvPr/>
        </p:nvSpPr>
        <p:spPr>
          <a:xfrm>
            <a:off x="5638400" y="4901353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60" name="橢圓 59"/>
          <p:cNvSpPr/>
          <p:nvPr/>
        </p:nvSpPr>
        <p:spPr>
          <a:xfrm>
            <a:off x="6069349" y="4901353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61" name="橢圓 60"/>
          <p:cNvSpPr/>
          <p:nvPr/>
        </p:nvSpPr>
        <p:spPr>
          <a:xfrm>
            <a:off x="6500298" y="4901353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62" name="橢圓 61"/>
          <p:cNvSpPr/>
          <p:nvPr/>
        </p:nvSpPr>
        <p:spPr>
          <a:xfrm>
            <a:off x="6931247" y="4901353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63" name="橢圓 62"/>
          <p:cNvSpPr/>
          <p:nvPr/>
        </p:nvSpPr>
        <p:spPr>
          <a:xfrm>
            <a:off x="7364856" y="4901353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7733607" y="4844649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65" name="橢圓 64"/>
          <p:cNvSpPr/>
          <p:nvPr/>
        </p:nvSpPr>
        <p:spPr>
          <a:xfrm>
            <a:off x="7795982" y="4901353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6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grpSp>
        <p:nvGrpSpPr>
          <p:cNvPr id="86" name="群組 85"/>
          <p:cNvGrpSpPr/>
          <p:nvPr/>
        </p:nvGrpSpPr>
        <p:grpSpPr>
          <a:xfrm>
            <a:off x="5556256" y="2831199"/>
            <a:ext cx="2549299" cy="381499"/>
            <a:chOff x="5556256" y="1945719"/>
            <a:chExt cx="2549299" cy="302809"/>
          </a:xfrm>
        </p:grpSpPr>
        <p:cxnSp>
          <p:nvCxnSpPr>
            <p:cNvPr id="66" name="直線單箭頭接點 65"/>
            <p:cNvCxnSpPr/>
            <p:nvPr/>
          </p:nvCxnSpPr>
          <p:spPr>
            <a:xfrm>
              <a:off x="5556256" y="1945719"/>
              <a:ext cx="254549" cy="302809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單箭頭接點 68"/>
            <p:cNvCxnSpPr/>
            <p:nvPr/>
          </p:nvCxnSpPr>
          <p:spPr>
            <a:xfrm flipH="1">
              <a:off x="5806485" y="1945719"/>
              <a:ext cx="258870" cy="297135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單箭頭接點 71"/>
            <p:cNvCxnSpPr/>
            <p:nvPr/>
          </p:nvCxnSpPr>
          <p:spPr>
            <a:xfrm>
              <a:off x="6576264" y="1945719"/>
              <a:ext cx="254549" cy="302809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單箭頭接點 72"/>
            <p:cNvCxnSpPr/>
            <p:nvPr/>
          </p:nvCxnSpPr>
          <p:spPr>
            <a:xfrm flipH="1">
              <a:off x="6826493" y="1945719"/>
              <a:ext cx="258870" cy="297135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單箭頭接點 73"/>
            <p:cNvCxnSpPr/>
            <p:nvPr/>
          </p:nvCxnSpPr>
          <p:spPr>
            <a:xfrm>
              <a:off x="7596456" y="1945719"/>
              <a:ext cx="254549" cy="302809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單箭頭接點 74"/>
            <p:cNvCxnSpPr/>
            <p:nvPr/>
          </p:nvCxnSpPr>
          <p:spPr>
            <a:xfrm flipH="1">
              <a:off x="7846685" y="1945719"/>
              <a:ext cx="258870" cy="297135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7" name="群組 86"/>
          <p:cNvGrpSpPr/>
          <p:nvPr/>
        </p:nvGrpSpPr>
        <p:grpSpPr>
          <a:xfrm>
            <a:off x="5803735" y="3620264"/>
            <a:ext cx="2039453" cy="400330"/>
            <a:chOff x="5803735" y="2734784"/>
            <a:chExt cx="2039453" cy="314844"/>
          </a:xfrm>
        </p:grpSpPr>
        <p:cxnSp>
          <p:nvCxnSpPr>
            <p:cNvPr id="76" name="直線單箭頭接點 75"/>
            <p:cNvCxnSpPr/>
            <p:nvPr/>
          </p:nvCxnSpPr>
          <p:spPr>
            <a:xfrm>
              <a:off x="5803735" y="2734784"/>
              <a:ext cx="523098" cy="302809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單箭頭接點 76"/>
            <p:cNvCxnSpPr/>
            <p:nvPr/>
          </p:nvCxnSpPr>
          <p:spPr>
            <a:xfrm flipH="1">
              <a:off x="6322513" y="2734784"/>
              <a:ext cx="516494" cy="314844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單箭頭接點 79"/>
            <p:cNvCxnSpPr/>
            <p:nvPr/>
          </p:nvCxnSpPr>
          <p:spPr>
            <a:xfrm>
              <a:off x="7841690" y="2734784"/>
              <a:ext cx="1498" cy="298104"/>
            </a:xfrm>
            <a:prstGeom prst="straightConnector1">
              <a:avLst/>
            </a:prstGeom>
            <a:ln w="19050">
              <a:solidFill>
                <a:srgbClr val="C00000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群組 87"/>
          <p:cNvGrpSpPr/>
          <p:nvPr/>
        </p:nvGrpSpPr>
        <p:grpSpPr>
          <a:xfrm>
            <a:off x="6324031" y="4430221"/>
            <a:ext cx="1536968" cy="414427"/>
            <a:chOff x="6324031" y="3544742"/>
            <a:chExt cx="1536968" cy="316906"/>
          </a:xfrm>
        </p:grpSpPr>
        <p:cxnSp>
          <p:nvCxnSpPr>
            <p:cNvPr id="83" name="直線單箭頭接點 82"/>
            <p:cNvCxnSpPr/>
            <p:nvPr/>
          </p:nvCxnSpPr>
          <p:spPr>
            <a:xfrm>
              <a:off x="6324031" y="3558839"/>
              <a:ext cx="523098" cy="302809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單箭頭接點 83"/>
            <p:cNvCxnSpPr/>
            <p:nvPr/>
          </p:nvCxnSpPr>
          <p:spPr>
            <a:xfrm flipH="1">
              <a:off x="6868079" y="3544742"/>
              <a:ext cx="992920" cy="314844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矩形 88"/>
          <p:cNvSpPr/>
          <p:nvPr/>
        </p:nvSpPr>
        <p:spPr>
          <a:xfrm>
            <a:off x="5554141" y="12743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90" name="矩形 89"/>
          <p:cNvSpPr/>
          <p:nvPr/>
        </p:nvSpPr>
        <p:spPr>
          <a:xfrm>
            <a:off x="5979420" y="12743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91" name="矩形 90"/>
          <p:cNvSpPr/>
          <p:nvPr/>
        </p:nvSpPr>
        <p:spPr>
          <a:xfrm>
            <a:off x="6404699" y="12743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92" name="矩形 91"/>
          <p:cNvSpPr/>
          <p:nvPr/>
        </p:nvSpPr>
        <p:spPr>
          <a:xfrm>
            <a:off x="6837599" y="12743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93" name="矩形 92"/>
          <p:cNvSpPr/>
          <p:nvPr/>
        </p:nvSpPr>
        <p:spPr>
          <a:xfrm>
            <a:off x="7270498" y="12743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94" name="橢圓 93"/>
          <p:cNvSpPr/>
          <p:nvPr/>
        </p:nvSpPr>
        <p:spPr>
          <a:xfrm>
            <a:off x="5616516" y="1331088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95" name="橢圓 94"/>
          <p:cNvSpPr/>
          <p:nvPr/>
        </p:nvSpPr>
        <p:spPr>
          <a:xfrm>
            <a:off x="6041795" y="1331088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96" name="橢圓 95"/>
          <p:cNvSpPr/>
          <p:nvPr/>
        </p:nvSpPr>
        <p:spPr>
          <a:xfrm>
            <a:off x="6467074" y="1331088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6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97" name="橢圓 96"/>
          <p:cNvSpPr/>
          <p:nvPr/>
        </p:nvSpPr>
        <p:spPr>
          <a:xfrm>
            <a:off x="6899973" y="1331088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98" name="橢圓 97"/>
          <p:cNvSpPr/>
          <p:nvPr/>
        </p:nvSpPr>
        <p:spPr>
          <a:xfrm>
            <a:off x="7337302" y="1331088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99" name="矩形 98"/>
          <p:cNvSpPr/>
          <p:nvPr/>
        </p:nvSpPr>
        <p:spPr>
          <a:xfrm>
            <a:off x="7700383" y="12743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00" name="橢圓 99"/>
          <p:cNvSpPr/>
          <p:nvPr/>
        </p:nvSpPr>
        <p:spPr>
          <a:xfrm>
            <a:off x="7762758" y="1331088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01" name="文字方塊 100"/>
          <p:cNvSpPr txBox="1"/>
          <p:nvPr/>
        </p:nvSpPr>
        <p:spPr>
          <a:xfrm rot="5400000">
            <a:off x="6662788" y="176723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b="1" dirty="0" smtClean="0">
                <a:solidFill>
                  <a:srgbClr val="C00000"/>
                </a:solidFill>
              </a:rPr>
              <a:t>=</a:t>
            </a:r>
            <a:endParaRPr lang="zh-TW" altLang="en-US" sz="2800" b="1" dirty="0">
              <a:solidFill>
                <a:srgbClr val="C00000"/>
              </a:solidFill>
            </a:endParaRPr>
          </a:p>
        </p:txBody>
      </p:sp>
      <p:sp>
        <p:nvSpPr>
          <p:cNvPr id="102" name="文字方塊 101"/>
          <p:cNvSpPr txBox="1"/>
          <p:nvPr/>
        </p:nvSpPr>
        <p:spPr>
          <a:xfrm>
            <a:off x="6982930" y="1675852"/>
            <a:ext cx="15022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C00000"/>
                </a:solidFill>
              </a:rPr>
              <a:t>interpreted as n </a:t>
            </a:r>
            <a:r>
              <a:rPr lang="en-US" altLang="zh-TW" dirty="0" err="1" smtClean="0">
                <a:solidFill>
                  <a:srgbClr val="C00000"/>
                </a:solidFill>
              </a:rPr>
              <a:t>sublists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103" name="文字方塊 102"/>
          <p:cNvSpPr txBox="1"/>
          <p:nvPr/>
        </p:nvSpPr>
        <p:spPr>
          <a:xfrm>
            <a:off x="8278745" y="2695208"/>
            <a:ext cx="15022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C00000"/>
                </a:solidFill>
              </a:rPr>
              <a:t>merge </a:t>
            </a:r>
            <a:br>
              <a:rPr lang="en-US" altLang="zh-TW" dirty="0" smtClean="0">
                <a:solidFill>
                  <a:srgbClr val="C00000"/>
                </a:solidFill>
              </a:rPr>
            </a:br>
            <a:r>
              <a:rPr lang="en-US" altLang="zh-TW" dirty="0" smtClean="0">
                <a:solidFill>
                  <a:srgbClr val="C00000"/>
                </a:solidFill>
              </a:rPr>
              <a:t>by pairs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104" name="文字方塊 103"/>
          <p:cNvSpPr txBox="1"/>
          <p:nvPr/>
        </p:nvSpPr>
        <p:spPr>
          <a:xfrm>
            <a:off x="8262636" y="3505991"/>
            <a:ext cx="15022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C00000"/>
                </a:solidFill>
              </a:rPr>
              <a:t>merge </a:t>
            </a:r>
            <a:br>
              <a:rPr lang="en-US" altLang="zh-TW" dirty="0" smtClean="0">
                <a:solidFill>
                  <a:srgbClr val="C00000"/>
                </a:solidFill>
              </a:rPr>
            </a:br>
            <a:r>
              <a:rPr lang="en-US" altLang="zh-TW" dirty="0" smtClean="0">
                <a:solidFill>
                  <a:srgbClr val="C00000"/>
                </a:solidFill>
              </a:rPr>
              <a:t>by pairs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105" name="文字方塊 104"/>
          <p:cNvSpPr txBox="1"/>
          <p:nvPr/>
        </p:nvSpPr>
        <p:spPr>
          <a:xfrm>
            <a:off x="8254127" y="4391227"/>
            <a:ext cx="15022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C00000"/>
                </a:solidFill>
              </a:rPr>
              <a:t>merge </a:t>
            </a:r>
            <a:br>
              <a:rPr lang="en-US" altLang="zh-TW" dirty="0" smtClean="0">
                <a:solidFill>
                  <a:srgbClr val="C00000"/>
                </a:solidFill>
              </a:rPr>
            </a:br>
            <a:r>
              <a:rPr lang="en-US" altLang="zh-TW" dirty="0" smtClean="0">
                <a:solidFill>
                  <a:srgbClr val="C00000"/>
                </a:solidFill>
              </a:rPr>
              <a:t>by pairs</a:t>
            </a:r>
            <a:endParaRPr lang="zh-TW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993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Sequential Search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4670473"/>
            <a:ext cx="7886700" cy="1631853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If all keys are distinct and the key a[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] is being searched for, the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key comparisons are made</a:t>
            </a:r>
          </a:p>
          <a:p>
            <a:r>
              <a:rPr lang="en-US" altLang="zh-TW" dirty="0" smtClean="0"/>
              <a:t>The average number of comparisons for a successful search is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4</a:t>
            </a:fld>
            <a:endParaRPr lang="zh-TW" altLang="en-US"/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629784" y="1509332"/>
            <a:ext cx="7885566" cy="29782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template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&lt;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E, </a:t>
            </a:r>
            <a:r>
              <a:rPr lang="en-US" altLang="zh-TW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K&gt;</a:t>
            </a:r>
            <a:endParaRPr lang="en-US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SeqSearch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(K 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*a, 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const </a:t>
            </a:r>
            <a:r>
              <a:rPr lang="en-US" altLang="zh-TW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n, </a:t>
            </a:r>
            <a:r>
              <a:rPr lang="en-US" altLang="zh-TW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K&amp; k)</a:t>
            </a:r>
            <a:endParaRPr lang="en-US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 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search </a:t>
            </a:r>
            <a:r>
              <a:rPr lang="en-US" altLang="zh-TW" sz="2000" b="1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a[1:n]</a:t>
            </a:r>
            <a:r>
              <a:rPr lang="zh-TW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from left to right. Return least </a:t>
            </a:r>
            <a:r>
              <a:rPr lang="en-US" altLang="zh-TW" sz="2000" dirty="0" err="1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endParaRPr lang="en-US" altLang="zh-TW" sz="2000" dirty="0" smtClean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// such that the key of a[</a:t>
            </a:r>
            <a:r>
              <a:rPr lang="en-US" altLang="zh-TW" sz="2000" dirty="0" err="1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 = k, return 0 if not</a:t>
            </a:r>
            <a:endParaRPr lang="en-US" altLang="zh-TW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altLang="zh-TW" sz="20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for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1; 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&lt;= n &amp;&amp; a[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 != k; 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++);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zh-TW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 n) </a:t>
            </a:r>
            <a:r>
              <a:rPr lang="en-US" altLang="zh-TW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0; 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not found</a:t>
            </a:r>
            <a:endParaRPr lang="en-US" altLang="zh-TW" sz="2000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zh-TW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found</a:t>
            </a:r>
            <a:endParaRPr lang="en-US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graphicFrame>
        <p:nvGraphicFramePr>
          <p:cNvPr id="100354" name="Object 2"/>
          <p:cNvGraphicFramePr>
            <a:graphicFrameLocks noChangeAspect="1"/>
          </p:cNvGraphicFramePr>
          <p:nvPr/>
        </p:nvGraphicFramePr>
        <p:xfrm>
          <a:off x="2241550" y="5849937"/>
          <a:ext cx="3687384" cy="922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66" name="文件" r:id="rId3" imgW="3028466" imgH="759009" progId="Word.Document.12">
                  <p:embed/>
                </p:oleObj>
              </mc:Choice>
              <mc:Fallback>
                <p:oleObj name="文件" r:id="rId3" imgW="3028466" imgH="759009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1550" y="5849937"/>
                        <a:ext cx="3687384" cy="922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451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Merge Sort Algorithm (</a:t>
            </a:r>
            <a:r>
              <a:rPr lang="en-US" altLang="zh-TW" dirty="0" err="1" smtClean="0"/>
              <a:t>Nonrecursive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6189785"/>
            <a:ext cx="7886700" cy="41956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2400" dirty="0" smtClean="0">
                <a:solidFill>
                  <a:schemeClr val="accent6">
                    <a:lumMod val="75000"/>
                  </a:schemeClr>
                </a:solidFill>
              </a:rPr>
              <a:t>(to be continued)</a:t>
            </a:r>
            <a:endParaRPr lang="zh-TW" alt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40</a:t>
            </a:fld>
            <a:endParaRPr lang="zh-TW" altLang="en-US"/>
          </a:p>
        </p:txBody>
      </p:sp>
      <p:sp>
        <p:nvSpPr>
          <p:cNvPr id="21" name="內容版面配置區 2"/>
          <p:cNvSpPr txBox="1">
            <a:spLocks/>
          </p:cNvSpPr>
          <p:nvPr/>
        </p:nvSpPr>
        <p:spPr>
          <a:xfrm>
            <a:off x="629784" y="1509332"/>
            <a:ext cx="7885566" cy="46382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template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&lt;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T&gt;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MergeSort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(T *a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zh-TW" sz="20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 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sort a[1:n] into non-decreasing order</a:t>
            </a:r>
            <a:endParaRPr lang="zh-TW" altLang="en-US" sz="2000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T 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*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tempList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new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T[n+1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s is the length of the </a:t>
            </a:r>
            <a:r>
              <a:rPr lang="en-US" altLang="zh-TW" sz="20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currently merged </a:t>
            </a:r>
            <a:r>
              <a:rPr lang="en-US" altLang="zh-TW" sz="2000" dirty="0" err="1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sublist</a:t>
            </a:r>
            <a:endParaRPr lang="zh-TW" altLang="en-US" sz="2000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zh-TW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TW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 =</a:t>
            </a:r>
            <a:r>
              <a:rPr lang="zh-TW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 &lt; 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n;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 *= 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2)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  <a:endParaRPr lang="en-US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MergePass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(a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tempList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, n,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zh-TW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 *= 2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MergePass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tempList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, a, n,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s); 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endParaRPr lang="zh-TW" altLang="en-US" sz="2000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  <a:endParaRPr lang="en-US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zh-TW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delete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[] 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tempList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52271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Merge Sort </a:t>
            </a:r>
            <a:r>
              <a:rPr lang="en-US" altLang="zh-TW" dirty="0" smtClean="0"/>
              <a:t>Algorithm (</a:t>
            </a:r>
            <a:r>
              <a:rPr lang="en-US" altLang="zh-TW" dirty="0" err="1" smtClean="0"/>
              <a:t>Nonrecursive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5947507"/>
            <a:ext cx="7886700" cy="6618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400" dirty="0">
                <a:solidFill>
                  <a:schemeClr val="accent6">
                    <a:lumMod val="75000"/>
                  </a:schemeClr>
                </a:solidFill>
              </a:rPr>
              <a:t>(to be continued</a:t>
            </a:r>
            <a:r>
              <a:rPr lang="en-US" altLang="zh-TW" sz="2400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zh-TW" alt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41</a:t>
            </a:fld>
            <a:endParaRPr lang="zh-TW" altLang="en-US"/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629784" y="1509332"/>
            <a:ext cx="8151145" cy="44381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template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&lt;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T&gt;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MergePass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(T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*a, 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T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*b, </a:t>
            </a:r>
            <a:r>
              <a:rPr lang="en-US" altLang="zh-TW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n, </a:t>
            </a:r>
            <a:r>
              <a:rPr lang="en-US" altLang="zh-TW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s)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//adjacent pairs of </a:t>
            </a:r>
            <a:r>
              <a:rPr lang="en-US" altLang="zh-TW" sz="200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sublist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 of size s are merged from a to b. n = # records in a</a:t>
            </a:r>
            <a:endParaRPr lang="en-US" altLang="zh-TW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zh-TW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TW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= 1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//</a:t>
            </a:r>
            <a:r>
              <a:rPr lang="en-US" altLang="zh-TW" sz="200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i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 the first position in first of the </a:t>
            </a:r>
            <a:r>
              <a:rPr lang="en-US" altLang="zh-TW" sz="200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sublists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 merged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endParaRPr lang="zh-TW" alt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&lt;=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n-(2*s)+1;</a:t>
            </a:r>
            <a:r>
              <a:rPr lang="en-US" altLang="zh-TW" sz="2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//enough elements for 2 </a:t>
            </a:r>
            <a:r>
              <a:rPr lang="en-US" altLang="zh-TW" sz="200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sublists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 of length s?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en-US" altLang="zh-TW" sz="2000" dirty="0" smtClean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+ = 2*s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  <a:endParaRPr lang="en-US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	 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Merge(a, b, 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i+s-1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+(2*s)-1);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merge remaining lists of size &lt; 2*s</a:t>
            </a:r>
            <a:endParaRPr lang="zh-TW" altLang="en-US" sz="2000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zh-TW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((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s-1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) &lt;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n) 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//one full and one partial lists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Merge(a, b, 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i+s-1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, n);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zh-TW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else               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//only one partial lists remained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copy(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a+i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b+n+1, 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b+i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cxnSp>
        <p:nvCxnSpPr>
          <p:cNvPr id="7" name="直線接點 6"/>
          <p:cNvCxnSpPr/>
          <p:nvPr/>
        </p:nvCxnSpPr>
        <p:spPr>
          <a:xfrm>
            <a:off x="1227015" y="2610338"/>
            <a:ext cx="0" cy="890954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1159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Merge Sort </a:t>
            </a:r>
            <a:r>
              <a:rPr lang="en-US" altLang="zh-TW" dirty="0" smtClean="0"/>
              <a:t>Algorithm (</a:t>
            </a:r>
            <a:r>
              <a:rPr lang="en-US" altLang="zh-TW" dirty="0" err="1" smtClean="0"/>
              <a:t>Nonrecursive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42</a:t>
            </a:fld>
            <a:endParaRPr lang="zh-TW" altLang="en-US"/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629784" y="1509331"/>
            <a:ext cx="7885566" cy="50946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template</a:t>
            </a:r>
            <a:r>
              <a:rPr lang="en-US" altLang="zh-TW" sz="1600" dirty="0">
                <a:latin typeface="Consolas" panose="020B0609020204030204" pitchFamily="49" charset="0"/>
                <a:cs typeface="Consolas" panose="020B0609020204030204" pitchFamily="49" charset="0"/>
              </a:rPr>
              <a:t> &lt;</a:t>
            </a:r>
            <a:r>
              <a:rPr lang="en-US" altLang="zh-TW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altLang="zh-TW" sz="1600" dirty="0">
                <a:latin typeface="Consolas" panose="020B0609020204030204" pitchFamily="49" charset="0"/>
                <a:cs typeface="Consolas" panose="020B0609020204030204" pitchFamily="49" charset="0"/>
              </a:rPr>
              <a:t> T&gt;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  <a:r>
              <a:rPr lang="en-US" altLang="zh-TW" sz="1600" dirty="0">
                <a:latin typeface="Consolas" panose="020B0609020204030204" pitchFamily="49" charset="0"/>
                <a:cs typeface="Consolas" panose="020B0609020204030204" pitchFamily="49" charset="0"/>
              </a:rPr>
              <a:t> Merge(T </a:t>
            </a:r>
            <a:r>
              <a:rPr lang="en-US" altLang="zh-TW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*a, </a:t>
            </a:r>
            <a:r>
              <a:rPr lang="en-US" altLang="zh-TW" sz="1600" dirty="0">
                <a:latin typeface="Consolas" panose="020B0609020204030204" pitchFamily="49" charset="0"/>
                <a:cs typeface="Consolas" panose="020B0609020204030204" pitchFamily="49" charset="0"/>
              </a:rPr>
              <a:t>T </a:t>
            </a:r>
            <a:r>
              <a:rPr lang="en-US" altLang="zh-TW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*b, </a:t>
            </a:r>
            <a:r>
              <a:rPr lang="en-US" altLang="zh-TW" sz="16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16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k, </a:t>
            </a:r>
            <a:r>
              <a:rPr lang="en-US" altLang="zh-TW" sz="16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16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1600" dirty="0">
                <a:latin typeface="Consolas" panose="020B0609020204030204" pitchFamily="49" charset="0"/>
                <a:cs typeface="Consolas" panose="020B0609020204030204" pitchFamily="49" charset="0"/>
              </a:rPr>
              <a:t>m, </a:t>
            </a:r>
            <a:r>
              <a:rPr lang="en-US" altLang="zh-TW" sz="16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16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1600" dirty="0">
                <a:latin typeface="Consolas" panose="020B0609020204030204" pitchFamily="49" charset="0"/>
                <a:cs typeface="Consolas" panose="020B0609020204030204" pitchFamily="49" charset="0"/>
              </a:rPr>
              <a:t>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 </a:t>
            </a:r>
            <a:r>
              <a:rPr lang="en-US" altLang="zh-TW" sz="16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a[k:m], a[m+1:n] are sorted, merged to b[k:n]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zh-TW" sz="16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altLang="zh-TW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16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TW" sz="16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i1 </a:t>
            </a:r>
            <a:r>
              <a:rPr lang="en-US" altLang="zh-TW" sz="160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altLang="zh-TW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k, </a:t>
            </a:r>
            <a:r>
              <a:rPr lang="en-US" altLang="zh-TW" sz="1600" dirty="0">
                <a:latin typeface="Consolas" panose="020B0609020204030204" pitchFamily="49" charset="0"/>
                <a:cs typeface="Consolas" panose="020B0609020204030204" pitchFamily="49" charset="0"/>
              </a:rPr>
              <a:t>i2 = </a:t>
            </a:r>
            <a:r>
              <a:rPr lang="en-US" altLang="zh-TW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m+1, i3 </a:t>
            </a:r>
            <a:r>
              <a:rPr lang="en-US" altLang="zh-TW" sz="160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altLang="zh-TW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k;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i1 </a:t>
            </a:r>
            <a:r>
              <a:rPr lang="en-US" altLang="zh-TW" sz="1600" dirty="0">
                <a:latin typeface="Consolas" panose="020B0609020204030204" pitchFamily="49" charset="0"/>
                <a:cs typeface="Consolas" panose="020B0609020204030204" pitchFamily="49" charset="0"/>
              </a:rPr>
              <a:t>&lt;= m &amp;&amp; i2 &lt;= n; </a:t>
            </a:r>
            <a:endParaRPr lang="zh-TW" alt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altLang="zh-TW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i3++) {</a:t>
            </a:r>
            <a:endParaRPr lang="en-US" altLang="zh-TW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</a:t>
            </a:r>
            <a:r>
              <a:rPr lang="en-US" altLang="zh-TW" sz="16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altLang="zh-TW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(a[i1</a:t>
            </a:r>
            <a:r>
              <a:rPr lang="en-US" altLang="zh-TW" sz="1600" dirty="0">
                <a:latin typeface="Consolas" panose="020B0609020204030204" pitchFamily="49" charset="0"/>
                <a:cs typeface="Consolas" panose="020B0609020204030204" pitchFamily="49" charset="0"/>
              </a:rPr>
              <a:t>] &lt;= </a:t>
            </a:r>
            <a:r>
              <a:rPr lang="en-US" altLang="zh-TW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 </a:t>
            </a:r>
            <a:r>
              <a:rPr lang="en-US" altLang="zh-TW" sz="1600" dirty="0">
                <a:latin typeface="Consolas" panose="020B0609020204030204" pitchFamily="49" charset="0"/>
                <a:cs typeface="Consolas" panose="020B0609020204030204" pitchFamily="49" charset="0"/>
              </a:rPr>
              <a:t>[i2</a:t>
            </a:r>
            <a:r>
              <a:rPr lang="en-US" altLang="zh-TW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]) {</a:t>
            </a:r>
            <a:endParaRPr lang="en-US" altLang="zh-TW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b </a:t>
            </a:r>
            <a:r>
              <a:rPr lang="en-US" altLang="zh-TW" sz="1600" dirty="0"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altLang="zh-TW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i3] </a:t>
            </a:r>
            <a:r>
              <a:rPr lang="en-US" altLang="zh-TW" sz="160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altLang="zh-TW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 </a:t>
            </a:r>
            <a:r>
              <a:rPr lang="en-US" altLang="zh-TW" sz="1600" dirty="0">
                <a:latin typeface="Consolas" panose="020B0609020204030204" pitchFamily="49" charset="0"/>
                <a:cs typeface="Consolas" panose="020B0609020204030204" pitchFamily="49" charset="0"/>
              </a:rPr>
              <a:t>[i1];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i1</a:t>
            </a:r>
            <a:r>
              <a:rPr lang="en-US" altLang="zh-TW" sz="1600" dirty="0">
                <a:latin typeface="Consolas" panose="020B0609020204030204" pitchFamily="49" charset="0"/>
                <a:cs typeface="Consolas" panose="020B0609020204030204" pitchFamily="49" charset="0"/>
              </a:rPr>
              <a:t>++;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} </a:t>
            </a:r>
            <a:r>
              <a:rPr lang="en-US" altLang="zh-TW" sz="16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en-US" altLang="zh-TW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  <a:endParaRPr lang="en-US" altLang="zh-TW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b </a:t>
            </a:r>
            <a:r>
              <a:rPr lang="en-US" altLang="zh-TW" sz="1600" dirty="0"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altLang="zh-TW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i3] </a:t>
            </a:r>
            <a:r>
              <a:rPr lang="en-US" altLang="zh-TW" sz="160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altLang="zh-TW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 </a:t>
            </a:r>
            <a:r>
              <a:rPr lang="en-US" altLang="zh-TW" sz="1600" dirty="0">
                <a:latin typeface="Consolas" panose="020B0609020204030204" pitchFamily="49" charset="0"/>
                <a:cs typeface="Consolas" panose="020B0609020204030204" pitchFamily="49" charset="0"/>
              </a:rPr>
              <a:t>[i2];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i2</a:t>
            </a:r>
            <a:r>
              <a:rPr lang="en-US" altLang="zh-TW" sz="1600" dirty="0">
                <a:latin typeface="Consolas" panose="020B0609020204030204" pitchFamily="49" charset="0"/>
                <a:cs typeface="Consolas" panose="020B0609020204030204" pitchFamily="49" charset="0"/>
              </a:rPr>
              <a:t>++;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}</a:t>
            </a:r>
            <a:endParaRPr lang="en-US" altLang="zh-TW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  <a:r>
              <a:rPr lang="en-US" altLang="zh-TW" sz="16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endParaRPr lang="en-US" altLang="zh-TW" sz="16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16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// copy remaining records, if any, of 1</a:t>
            </a:r>
            <a:r>
              <a:rPr lang="en-US" altLang="zh-TW" sz="1600" baseline="300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</a:t>
            </a:r>
            <a:r>
              <a:rPr lang="en-US" altLang="zh-TW" sz="16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1600" dirty="0" err="1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sublist</a:t>
            </a:r>
            <a:endParaRPr lang="zh-TW" altLang="en-US" sz="1600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zh-TW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if(i2&gt;n) copy (a+i1</a:t>
            </a:r>
            <a:r>
              <a:rPr lang="en-US" altLang="zh-TW" sz="16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zh-TW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a+m+1</a:t>
            </a:r>
            <a:r>
              <a:rPr lang="en-US" altLang="zh-TW" sz="16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zh-TW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b+i3);</a:t>
            </a:r>
            <a:endParaRPr lang="en-US" altLang="zh-TW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zh-TW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16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altLang="zh-TW" sz="16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copy remaining records, if any, of </a:t>
            </a:r>
            <a:r>
              <a:rPr lang="en-US" altLang="zh-TW" sz="16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altLang="zh-TW" sz="1600" baseline="300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nd</a:t>
            </a:r>
            <a:r>
              <a:rPr lang="en-US" altLang="zh-TW" sz="16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1600" dirty="0" err="1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sublist</a:t>
            </a:r>
            <a:endParaRPr lang="zh-TW" altLang="en-US" sz="1600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zh-TW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if(i1&gt;m)copy (a+i2</a:t>
            </a:r>
            <a:r>
              <a:rPr lang="en-US" altLang="zh-TW" sz="16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zh-TW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a+n+1</a:t>
            </a:r>
            <a:r>
              <a:rPr lang="en-US" altLang="zh-TW" sz="16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zh-TW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b+i3);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altLang="zh-TW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7" name="直線接點 6"/>
          <p:cNvCxnSpPr/>
          <p:nvPr/>
        </p:nvCxnSpPr>
        <p:spPr>
          <a:xfrm>
            <a:off x="953477" y="2516553"/>
            <a:ext cx="28158" cy="2284047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6627446" y="2545715"/>
            <a:ext cx="711200" cy="3126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7338646" y="2545715"/>
            <a:ext cx="515815" cy="3126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6627445" y="3410547"/>
            <a:ext cx="1227015" cy="3126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5" name="群組 24"/>
          <p:cNvGrpSpPr/>
          <p:nvPr/>
        </p:nvGrpSpPr>
        <p:grpSpPr>
          <a:xfrm>
            <a:off x="7008817" y="2858332"/>
            <a:ext cx="618996" cy="544402"/>
            <a:chOff x="7008817" y="3095832"/>
            <a:chExt cx="618996" cy="310261"/>
          </a:xfrm>
        </p:grpSpPr>
        <p:cxnSp>
          <p:nvCxnSpPr>
            <p:cNvPr id="12" name="直線單箭頭接點 11"/>
            <p:cNvCxnSpPr/>
            <p:nvPr/>
          </p:nvCxnSpPr>
          <p:spPr>
            <a:xfrm>
              <a:off x="7008817" y="3095832"/>
              <a:ext cx="248627" cy="30993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單箭頭接點 12"/>
            <p:cNvCxnSpPr/>
            <p:nvPr/>
          </p:nvCxnSpPr>
          <p:spPr>
            <a:xfrm flipH="1">
              <a:off x="7272213" y="3096153"/>
              <a:ext cx="355600" cy="30994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文字方塊 14"/>
          <p:cNvSpPr txBox="1"/>
          <p:nvPr/>
        </p:nvSpPr>
        <p:spPr>
          <a:xfrm>
            <a:off x="7450013" y="2939278"/>
            <a:ext cx="783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merge</a:t>
            </a:r>
            <a:endParaRPr lang="zh-TW" altLang="en-US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5949926" y="2464885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5949926" y="332685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b</a:t>
            </a:r>
            <a:endParaRPr lang="zh-TW" altLang="en-US" dirty="0"/>
          </a:p>
        </p:txBody>
      </p:sp>
      <p:cxnSp>
        <p:nvCxnSpPr>
          <p:cNvPr id="19" name="直線接點 18"/>
          <p:cNvCxnSpPr/>
          <p:nvPr/>
        </p:nvCxnSpPr>
        <p:spPr>
          <a:xfrm>
            <a:off x="6400613" y="2545715"/>
            <a:ext cx="16621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/>
          <p:cNvCxnSpPr/>
          <p:nvPr/>
        </p:nvCxnSpPr>
        <p:spPr>
          <a:xfrm>
            <a:off x="6400613" y="2858330"/>
            <a:ext cx="16621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/>
          <p:nvPr/>
        </p:nvCxnSpPr>
        <p:spPr>
          <a:xfrm>
            <a:off x="6400613" y="3408447"/>
            <a:ext cx="16621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/>
          <p:cNvCxnSpPr/>
          <p:nvPr/>
        </p:nvCxnSpPr>
        <p:spPr>
          <a:xfrm>
            <a:off x="6400613" y="3721062"/>
            <a:ext cx="16621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字方塊 22"/>
          <p:cNvSpPr txBox="1"/>
          <p:nvPr/>
        </p:nvSpPr>
        <p:spPr>
          <a:xfrm>
            <a:off x="6457950" y="2181159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i1</a:t>
            </a:r>
            <a:endParaRPr lang="zh-TW" altLang="en-US" dirty="0"/>
          </a:p>
        </p:txBody>
      </p:sp>
      <p:sp>
        <p:nvSpPr>
          <p:cNvPr id="24" name="文字方塊 23"/>
          <p:cNvSpPr txBox="1"/>
          <p:nvPr/>
        </p:nvSpPr>
        <p:spPr>
          <a:xfrm>
            <a:off x="7161354" y="2197730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i2</a:t>
            </a:r>
            <a:endParaRPr lang="zh-TW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6457950" y="3066268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i3</a:t>
            </a:r>
            <a:endParaRPr lang="zh-TW" altLang="en-US" dirty="0"/>
          </a:p>
        </p:txBody>
      </p:sp>
      <p:cxnSp>
        <p:nvCxnSpPr>
          <p:cNvPr id="27" name="直線接點 26"/>
          <p:cNvCxnSpPr/>
          <p:nvPr/>
        </p:nvCxnSpPr>
        <p:spPr>
          <a:xfrm>
            <a:off x="1703754" y="3274891"/>
            <a:ext cx="0" cy="44617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/>
          <p:cNvCxnSpPr/>
          <p:nvPr/>
        </p:nvCxnSpPr>
        <p:spPr>
          <a:xfrm>
            <a:off x="1703754" y="4029074"/>
            <a:ext cx="0" cy="44617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100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dirty="0" err="1">
                <a:ea typeface="新細明體" charset="-120"/>
              </a:rPr>
              <a:t>Nonrecursive</a:t>
            </a:r>
            <a:r>
              <a:rPr lang="en-US" altLang="zh-TW" dirty="0">
                <a:ea typeface="新細明體" charset="-120"/>
              </a:rPr>
              <a:t> Merge Sort</a:t>
            </a:r>
          </a:p>
        </p:txBody>
      </p:sp>
      <p:graphicFrame>
        <p:nvGraphicFramePr>
          <p:cNvPr id="19" name="物件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802737"/>
              </p:ext>
            </p:extLst>
          </p:nvPr>
        </p:nvGraphicFramePr>
        <p:xfrm>
          <a:off x="649885" y="2740119"/>
          <a:ext cx="7844230" cy="35799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53" name="Visio" r:id="rId3" imgW="6154522" imgH="2806598" progId="Visio.Drawing.11">
                  <p:embed/>
                </p:oleObj>
              </mc:Choice>
              <mc:Fallback>
                <p:oleObj name="Visio" r:id="rId3" imgW="6154522" imgH="2806598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885" y="2740119"/>
                        <a:ext cx="7844230" cy="35799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文字方塊 19"/>
          <p:cNvSpPr txBox="1"/>
          <p:nvPr/>
        </p:nvSpPr>
        <p:spPr>
          <a:xfrm>
            <a:off x="1048728" y="1507357"/>
            <a:ext cx="7046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Input list is (26, 5, 77, 1, 61, 11, 59, 15, 48, 19). 10 keys.</a:t>
            </a:r>
            <a:endParaRPr lang="zh-TW" altLang="en-US" sz="2400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3589017" y="2015087"/>
            <a:ext cx="16118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solidFill>
                  <a:srgbClr val="0000CC"/>
                </a:solidFill>
              </a:rPr>
              <a:t>Merge Tree</a:t>
            </a:r>
            <a:endParaRPr lang="zh-TW" altLang="en-US" sz="24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dirty="0" err="1">
                <a:ea typeface="新細明體" charset="-120"/>
              </a:rPr>
              <a:t>Nonrecursive</a:t>
            </a:r>
            <a:r>
              <a:rPr lang="en-US" altLang="zh-TW" dirty="0">
                <a:ea typeface="新細明體" charset="-120"/>
              </a:rPr>
              <a:t> Merge Sort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77788" y="1931893"/>
            <a:ext cx="9064625" cy="461963"/>
            <a:chOff x="49" y="1056"/>
            <a:chExt cx="5710" cy="291"/>
          </a:xfrm>
        </p:grpSpPr>
        <p:sp>
          <p:nvSpPr>
            <p:cNvPr id="19460" name="Rectangle 4"/>
            <p:cNvSpPr>
              <a:spLocks noChangeArrowheads="1"/>
            </p:cNvSpPr>
            <p:nvPr/>
          </p:nvSpPr>
          <p:spPr bwMode="auto">
            <a:xfrm>
              <a:off x="49" y="1056"/>
              <a:ext cx="47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400">
                  <a:effectLst/>
                  <a:ea typeface="新細明體" charset="-120"/>
                </a:rPr>
                <a:t>[8]</a:t>
              </a:r>
            </a:p>
          </p:txBody>
        </p:sp>
        <p:sp>
          <p:nvSpPr>
            <p:cNvPr id="19461" name="Rectangle 5"/>
            <p:cNvSpPr>
              <a:spLocks noChangeArrowheads="1"/>
            </p:cNvSpPr>
            <p:nvPr/>
          </p:nvSpPr>
          <p:spPr bwMode="auto">
            <a:xfrm>
              <a:off x="481" y="1056"/>
              <a:ext cx="43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400">
                  <a:effectLst/>
                  <a:ea typeface="新細明體" charset="-120"/>
                </a:rPr>
                <a:t>[3]</a:t>
              </a:r>
            </a:p>
          </p:txBody>
        </p:sp>
        <p:sp>
          <p:nvSpPr>
            <p:cNvPr id="19462" name="Rectangle 6"/>
            <p:cNvSpPr>
              <a:spLocks noChangeArrowheads="1"/>
            </p:cNvSpPr>
            <p:nvPr/>
          </p:nvSpPr>
          <p:spPr bwMode="auto">
            <a:xfrm>
              <a:off x="913" y="1056"/>
              <a:ext cx="57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400">
                  <a:effectLst/>
                  <a:ea typeface="新細明體" charset="-120"/>
                </a:rPr>
                <a:t>[13]</a:t>
              </a:r>
            </a:p>
          </p:txBody>
        </p:sp>
        <p:sp>
          <p:nvSpPr>
            <p:cNvPr id="19463" name="Rectangle 7"/>
            <p:cNvSpPr>
              <a:spLocks noChangeArrowheads="1"/>
            </p:cNvSpPr>
            <p:nvPr/>
          </p:nvSpPr>
          <p:spPr bwMode="auto">
            <a:xfrm>
              <a:off x="1441" y="1056"/>
              <a:ext cx="43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400">
                  <a:effectLst/>
                  <a:ea typeface="新細明體" charset="-120"/>
                </a:rPr>
                <a:t>[6]</a:t>
              </a:r>
            </a:p>
          </p:txBody>
        </p:sp>
        <p:sp>
          <p:nvSpPr>
            <p:cNvPr id="19464" name="Rectangle 8"/>
            <p:cNvSpPr>
              <a:spLocks noChangeArrowheads="1"/>
            </p:cNvSpPr>
            <p:nvPr/>
          </p:nvSpPr>
          <p:spPr bwMode="auto">
            <a:xfrm>
              <a:off x="1873" y="1056"/>
              <a:ext cx="43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400">
                  <a:effectLst/>
                  <a:ea typeface="新細明體" charset="-120"/>
                </a:rPr>
                <a:t>[2]</a:t>
              </a:r>
            </a:p>
          </p:txBody>
        </p:sp>
        <p:sp>
          <p:nvSpPr>
            <p:cNvPr id="19465" name="Rectangle 9"/>
            <p:cNvSpPr>
              <a:spLocks noChangeArrowheads="1"/>
            </p:cNvSpPr>
            <p:nvPr/>
          </p:nvSpPr>
          <p:spPr bwMode="auto">
            <a:xfrm>
              <a:off x="2209" y="1056"/>
              <a:ext cx="62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400">
                  <a:effectLst/>
                  <a:ea typeface="新細明體" charset="-120"/>
                </a:rPr>
                <a:t>[14]</a:t>
              </a:r>
            </a:p>
          </p:txBody>
        </p:sp>
        <p:sp>
          <p:nvSpPr>
            <p:cNvPr id="19466" name="Rectangle 10"/>
            <p:cNvSpPr>
              <a:spLocks noChangeArrowheads="1"/>
            </p:cNvSpPr>
            <p:nvPr/>
          </p:nvSpPr>
          <p:spPr bwMode="auto">
            <a:xfrm>
              <a:off x="2689" y="1056"/>
              <a:ext cx="47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400">
                  <a:effectLst/>
                  <a:ea typeface="新細明體" charset="-120"/>
                </a:rPr>
                <a:t>[5]</a:t>
              </a:r>
            </a:p>
          </p:txBody>
        </p:sp>
        <p:sp>
          <p:nvSpPr>
            <p:cNvPr id="19467" name="Rectangle 11"/>
            <p:cNvSpPr>
              <a:spLocks noChangeArrowheads="1"/>
            </p:cNvSpPr>
            <p:nvPr/>
          </p:nvSpPr>
          <p:spPr bwMode="auto">
            <a:xfrm>
              <a:off x="3073" y="1056"/>
              <a:ext cx="43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400">
                  <a:effectLst/>
                  <a:ea typeface="新細明體" charset="-120"/>
                </a:rPr>
                <a:t>[9]</a:t>
              </a:r>
            </a:p>
          </p:txBody>
        </p:sp>
        <p:sp>
          <p:nvSpPr>
            <p:cNvPr id="19468" name="Rectangle 12"/>
            <p:cNvSpPr>
              <a:spLocks noChangeArrowheads="1"/>
            </p:cNvSpPr>
            <p:nvPr/>
          </p:nvSpPr>
          <p:spPr bwMode="auto">
            <a:xfrm>
              <a:off x="3505" y="1056"/>
              <a:ext cx="57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400">
                  <a:effectLst/>
                  <a:ea typeface="新細明體" charset="-120"/>
                </a:rPr>
                <a:t>[10]</a:t>
              </a:r>
            </a:p>
          </p:txBody>
        </p:sp>
        <p:sp>
          <p:nvSpPr>
            <p:cNvPr id="19469" name="Rectangle 13"/>
            <p:cNvSpPr>
              <a:spLocks noChangeArrowheads="1"/>
            </p:cNvSpPr>
            <p:nvPr/>
          </p:nvSpPr>
          <p:spPr bwMode="auto">
            <a:xfrm>
              <a:off x="3985" y="1056"/>
              <a:ext cx="43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400">
                  <a:effectLst/>
                  <a:ea typeface="新細明體" charset="-120"/>
                </a:rPr>
                <a:t>[1]</a:t>
              </a:r>
            </a:p>
          </p:txBody>
        </p:sp>
        <p:sp>
          <p:nvSpPr>
            <p:cNvPr id="19470" name="Rectangle 14"/>
            <p:cNvSpPr>
              <a:spLocks noChangeArrowheads="1"/>
            </p:cNvSpPr>
            <p:nvPr/>
          </p:nvSpPr>
          <p:spPr bwMode="auto">
            <a:xfrm>
              <a:off x="4369" y="1056"/>
              <a:ext cx="43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400">
                  <a:effectLst/>
                  <a:ea typeface="新細明體" charset="-120"/>
                </a:rPr>
                <a:t>[7]</a:t>
              </a:r>
            </a:p>
          </p:txBody>
        </p:sp>
        <p:sp>
          <p:nvSpPr>
            <p:cNvPr id="19471" name="Rectangle 15"/>
            <p:cNvSpPr>
              <a:spLocks noChangeArrowheads="1"/>
            </p:cNvSpPr>
            <p:nvPr/>
          </p:nvSpPr>
          <p:spPr bwMode="auto">
            <a:xfrm>
              <a:off x="4801" y="1056"/>
              <a:ext cx="57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400">
                  <a:effectLst/>
                  <a:ea typeface="新細明體" charset="-120"/>
                </a:rPr>
                <a:t>[12]</a:t>
              </a:r>
            </a:p>
          </p:txBody>
        </p:sp>
        <p:sp>
          <p:nvSpPr>
            <p:cNvPr id="19472" name="Rectangle 16"/>
            <p:cNvSpPr>
              <a:spLocks noChangeArrowheads="1"/>
            </p:cNvSpPr>
            <p:nvPr/>
          </p:nvSpPr>
          <p:spPr bwMode="auto">
            <a:xfrm>
              <a:off x="5281" y="1056"/>
              <a:ext cx="47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400">
                  <a:effectLst/>
                  <a:ea typeface="新細明體" charset="-120"/>
                </a:rPr>
                <a:t>[4]</a:t>
              </a:r>
            </a:p>
          </p:txBody>
        </p: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228600" y="2465293"/>
            <a:ext cx="1066800" cy="842963"/>
            <a:chOff x="144" y="1392"/>
            <a:chExt cx="672" cy="531"/>
          </a:xfrm>
        </p:grpSpPr>
        <p:sp>
          <p:nvSpPr>
            <p:cNvPr id="19474" name="Rectangle 18"/>
            <p:cNvSpPr>
              <a:spLocks noChangeArrowheads="1"/>
            </p:cNvSpPr>
            <p:nvPr/>
          </p:nvSpPr>
          <p:spPr bwMode="auto">
            <a:xfrm>
              <a:off x="144" y="1632"/>
              <a:ext cx="67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400">
                  <a:effectLst/>
                  <a:ea typeface="新細明體" charset="-120"/>
                </a:rPr>
                <a:t>[3, 8]</a:t>
              </a:r>
            </a:p>
          </p:txBody>
        </p:sp>
        <p:sp>
          <p:nvSpPr>
            <p:cNvPr id="19475" name="Line 19"/>
            <p:cNvSpPr>
              <a:spLocks noChangeShapeType="1"/>
            </p:cNvSpPr>
            <p:nvPr/>
          </p:nvSpPr>
          <p:spPr bwMode="auto">
            <a:xfrm>
              <a:off x="240" y="1392"/>
              <a:ext cx="192" cy="28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zh-TW" altLang="en-US" sz="2400"/>
            </a:p>
          </p:txBody>
        </p:sp>
        <p:sp>
          <p:nvSpPr>
            <p:cNvPr id="19476" name="Line 20"/>
            <p:cNvSpPr>
              <a:spLocks noChangeShapeType="1"/>
            </p:cNvSpPr>
            <p:nvPr/>
          </p:nvSpPr>
          <p:spPr bwMode="auto">
            <a:xfrm flipH="1">
              <a:off x="528" y="1392"/>
              <a:ext cx="144" cy="28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zh-TW" altLang="en-US" sz="2400"/>
            </a:p>
          </p:txBody>
        </p:sp>
      </p:grp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1600200" y="2465293"/>
            <a:ext cx="1447800" cy="842963"/>
            <a:chOff x="1008" y="1392"/>
            <a:chExt cx="912" cy="531"/>
          </a:xfrm>
        </p:grpSpPr>
        <p:sp>
          <p:nvSpPr>
            <p:cNvPr id="19478" name="Rectangle 22"/>
            <p:cNvSpPr>
              <a:spLocks noChangeArrowheads="1"/>
            </p:cNvSpPr>
            <p:nvPr/>
          </p:nvSpPr>
          <p:spPr bwMode="auto">
            <a:xfrm>
              <a:off x="1008" y="1632"/>
              <a:ext cx="91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400">
                  <a:effectLst/>
                  <a:ea typeface="新細明體" charset="-120"/>
                </a:rPr>
                <a:t>[6, 13]</a:t>
              </a:r>
            </a:p>
          </p:txBody>
        </p:sp>
        <p:sp>
          <p:nvSpPr>
            <p:cNvPr id="19479" name="Line 23"/>
            <p:cNvSpPr>
              <a:spLocks noChangeShapeType="1"/>
            </p:cNvSpPr>
            <p:nvPr/>
          </p:nvSpPr>
          <p:spPr bwMode="auto">
            <a:xfrm>
              <a:off x="1200" y="1392"/>
              <a:ext cx="192" cy="28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zh-TW" altLang="en-US" sz="2400"/>
            </a:p>
          </p:txBody>
        </p:sp>
        <p:sp>
          <p:nvSpPr>
            <p:cNvPr id="19480" name="Line 24"/>
            <p:cNvSpPr>
              <a:spLocks noChangeShapeType="1"/>
            </p:cNvSpPr>
            <p:nvPr/>
          </p:nvSpPr>
          <p:spPr bwMode="auto">
            <a:xfrm flipH="1">
              <a:off x="1488" y="1392"/>
              <a:ext cx="144" cy="28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zh-TW" altLang="en-US" sz="2400"/>
            </a:p>
          </p:txBody>
        </p:sp>
      </p:grpSp>
      <p:grpSp>
        <p:nvGrpSpPr>
          <p:cNvPr id="5" name="Group 29"/>
          <p:cNvGrpSpPr>
            <a:grpSpLocks/>
          </p:cNvGrpSpPr>
          <p:nvPr/>
        </p:nvGrpSpPr>
        <p:grpSpPr bwMode="auto">
          <a:xfrm>
            <a:off x="2971800" y="2465293"/>
            <a:ext cx="1371600" cy="842963"/>
            <a:chOff x="1872" y="1392"/>
            <a:chExt cx="864" cy="531"/>
          </a:xfrm>
        </p:grpSpPr>
        <p:sp>
          <p:nvSpPr>
            <p:cNvPr id="19482" name="Rectangle 26"/>
            <p:cNvSpPr>
              <a:spLocks noChangeArrowheads="1"/>
            </p:cNvSpPr>
            <p:nvPr/>
          </p:nvSpPr>
          <p:spPr bwMode="auto">
            <a:xfrm>
              <a:off x="1872" y="1632"/>
              <a:ext cx="86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400">
                  <a:effectLst/>
                  <a:ea typeface="新細明體" charset="-120"/>
                </a:rPr>
                <a:t>[2, 14]</a:t>
              </a:r>
            </a:p>
          </p:txBody>
        </p:sp>
        <p:sp>
          <p:nvSpPr>
            <p:cNvPr id="19483" name="Line 27"/>
            <p:cNvSpPr>
              <a:spLocks noChangeShapeType="1"/>
            </p:cNvSpPr>
            <p:nvPr/>
          </p:nvSpPr>
          <p:spPr bwMode="auto">
            <a:xfrm>
              <a:off x="2064" y="1392"/>
              <a:ext cx="192" cy="28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zh-TW" altLang="en-US" sz="2400"/>
            </a:p>
          </p:txBody>
        </p:sp>
        <p:sp>
          <p:nvSpPr>
            <p:cNvPr id="19484" name="Line 28"/>
            <p:cNvSpPr>
              <a:spLocks noChangeShapeType="1"/>
            </p:cNvSpPr>
            <p:nvPr/>
          </p:nvSpPr>
          <p:spPr bwMode="auto">
            <a:xfrm flipH="1">
              <a:off x="2352" y="1392"/>
              <a:ext cx="144" cy="28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zh-TW" altLang="en-US" sz="2400"/>
            </a:p>
          </p:txBody>
        </p:sp>
      </p:grp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4443506" y="2474258"/>
            <a:ext cx="1066800" cy="830263"/>
            <a:chOff x="2816" y="1440"/>
            <a:chExt cx="672" cy="523"/>
          </a:xfrm>
        </p:grpSpPr>
        <p:sp>
          <p:nvSpPr>
            <p:cNvPr id="19486" name="Rectangle 30"/>
            <p:cNvSpPr>
              <a:spLocks noChangeArrowheads="1"/>
            </p:cNvSpPr>
            <p:nvPr/>
          </p:nvSpPr>
          <p:spPr bwMode="auto">
            <a:xfrm>
              <a:off x="2816" y="1672"/>
              <a:ext cx="67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400" dirty="0">
                  <a:effectLst/>
                  <a:ea typeface="新細明體" charset="-120"/>
                </a:rPr>
                <a:t>[5, 9]</a:t>
              </a:r>
            </a:p>
          </p:txBody>
        </p:sp>
        <p:sp>
          <p:nvSpPr>
            <p:cNvPr id="19487" name="Line 31"/>
            <p:cNvSpPr>
              <a:spLocks noChangeShapeType="1"/>
            </p:cNvSpPr>
            <p:nvPr/>
          </p:nvSpPr>
          <p:spPr bwMode="auto">
            <a:xfrm>
              <a:off x="2880" y="1440"/>
              <a:ext cx="192" cy="28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zh-TW" altLang="en-US" sz="2400"/>
            </a:p>
          </p:txBody>
        </p:sp>
        <p:sp>
          <p:nvSpPr>
            <p:cNvPr id="19488" name="Line 32"/>
            <p:cNvSpPr>
              <a:spLocks noChangeShapeType="1"/>
            </p:cNvSpPr>
            <p:nvPr/>
          </p:nvSpPr>
          <p:spPr bwMode="auto">
            <a:xfrm flipH="1">
              <a:off x="3120" y="1440"/>
              <a:ext cx="144" cy="28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zh-TW" altLang="en-US" sz="2400"/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>
            <a:off x="5688106" y="2465293"/>
            <a:ext cx="1295400" cy="842963"/>
            <a:chOff x="3600" y="1392"/>
            <a:chExt cx="816" cy="531"/>
          </a:xfrm>
        </p:grpSpPr>
        <p:sp>
          <p:nvSpPr>
            <p:cNvPr id="19490" name="Rectangle 34"/>
            <p:cNvSpPr>
              <a:spLocks noChangeArrowheads="1"/>
            </p:cNvSpPr>
            <p:nvPr/>
          </p:nvSpPr>
          <p:spPr bwMode="auto">
            <a:xfrm>
              <a:off x="3600" y="1632"/>
              <a:ext cx="81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400">
                  <a:effectLst/>
                  <a:ea typeface="新細明體" charset="-120"/>
                </a:rPr>
                <a:t>[1, 10]</a:t>
              </a:r>
            </a:p>
          </p:txBody>
        </p:sp>
        <p:sp>
          <p:nvSpPr>
            <p:cNvPr id="19491" name="Line 35"/>
            <p:cNvSpPr>
              <a:spLocks noChangeShapeType="1"/>
            </p:cNvSpPr>
            <p:nvPr/>
          </p:nvSpPr>
          <p:spPr bwMode="auto">
            <a:xfrm>
              <a:off x="3744" y="1392"/>
              <a:ext cx="192" cy="28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zh-TW" altLang="en-US" sz="2400"/>
            </a:p>
          </p:txBody>
        </p:sp>
        <p:sp>
          <p:nvSpPr>
            <p:cNvPr id="19492" name="Line 36"/>
            <p:cNvSpPr>
              <a:spLocks noChangeShapeType="1"/>
            </p:cNvSpPr>
            <p:nvPr/>
          </p:nvSpPr>
          <p:spPr bwMode="auto">
            <a:xfrm flipH="1">
              <a:off x="3984" y="1392"/>
              <a:ext cx="144" cy="28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zh-TW" altLang="en-US" sz="2400"/>
            </a:p>
          </p:txBody>
        </p:sp>
      </p:grpSp>
      <p:grpSp>
        <p:nvGrpSpPr>
          <p:cNvPr id="8" name="Group 41"/>
          <p:cNvGrpSpPr>
            <a:grpSpLocks/>
          </p:cNvGrpSpPr>
          <p:nvPr/>
        </p:nvGrpSpPr>
        <p:grpSpPr bwMode="auto">
          <a:xfrm>
            <a:off x="7086600" y="2465293"/>
            <a:ext cx="1295400" cy="842963"/>
            <a:chOff x="4464" y="1392"/>
            <a:chExt cx="816" cy="531"/>
          </a:xfrm>
        </p:grpSpPr>
        <p:sp>
          <p:nvSpPr>
            <p:cNvPr id="19494" name="Rectangle 38"/>
            <p:cNvSpPr>
              <a:spLocks noChangeArrowheads="1"/>
            </p:cNvSpPr>
            <p:nvPr/>
          </p:nvSpPr>
          <p:spPr bwMode="auto">
            <a:xfrm>
              <a:off x="4464" y="1632"/>
              <a:ext cx="81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400">
                  <a:effectLst/>
                  <a:ea typeface="新細明體" charset="-120"/>
                </a:rPr>
                <a:t>[7, 12]</a:t>
              </a:r>
            </a:p>
          </p:txBody>
        </p:sp>
        <p:sp>
          <p:nvSpPr>
            <p:cNvPr id="19495" name="Line 39"/>
            <p:cNvSpPr>
              <a:spLocks noChangeShapeType="1"/>
            </p:cNvSpPr>
            <p:nvPr/>
          </p:nvSpPr>
          <p:spPr bwMode="auto">
            <a:xfrm>
              <a:off x="4560" y="1392"/>
              <a:ext cx="192" cy="28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zh-TW" altLang="en-US" sz="2400"/>
            </a:p>
          </p:txBody>
        </p:sp>
        <p:sp>
          <p:nvSpPr>
            <p:cNvPr id="19496" name="Line 40"/>
            <p:cNvSpPr>
              <a:spLocks noChangeShapeType="1"/>
            </p:cNvSpPr>
            <p:nvPr/>
          </p:nvSpPr>
          <p:spPr bwMode="auto">
            <a:xfrm flipH="1">
              <a:off x="4944" y="1392"/>
              <a:ext cx="144" cy="28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zh-TW" altLang="en-US" sz="2400"/>
            </a:p>
          </p:txBody>
        </p:sp>
      </p:grpSp>
      <p:grpSp>
        <p:nvGrpSpPr>
          <p:cNvPr id="9" name="Group 44"/>
          <p:cNvGrpSpPr>
            <a:grpSpLocks/>
          </p:cNvGrpSpPr>
          <p:nvPr/>
        </p:nvGrpSpPr>
        <p:grpSpPr bwMode="auto">
          <a:xfrm>
            <a:off x="8461375" y="2389093"/>
            <a:ext cx="758825" cy="919163"/>
            <a:chOff x="5330" y="1344"/>
            <a:chExt cx="478" cy="579"/>
          </a:xfrm>
        </p:grpSpPr>
        <p:sp>
          <p:nvSpPr>
            <p:cNvPr id="19498" name="Rectangle 42"/>
            <p:cNvSpPr>
              <a:spLocks noChangeArrowheads="1"/>
            </p:cNvSpPr>
            <p:nvPr/>
          </p:nvSpPr>
          <p:spPr bwMode="auto">
            <a:xfrm>
              <a:off x="5330" y="1632"/>
              <a:ext cx="47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400">
                  <a:effectLst/>
                  <a:ea typeface="新細明體" charset="-120"/>
                </a:rPr>
                <a:t>[4]</a:t>
              </a:r>
            </a:p>
          </p:txBody>
        </p:sp>
        <p:sp>
          <p:nvSpPr>
            <p:cNvPr id="19499" name="Line 43"/>
            <p:cNvSpPr>
              <a:spLocks noChangeShapeType="1"/>
            </p:cNvSpPr>
            <p:nvPr/>
          </p:nvSpPr>
          <p:spPr bwMode="auto">
            <a:xfrm>
              <a:off x="5472" y="1344"/>
              <a:ext cx="0" cy="33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zh-TW" altLang="en-US" sz="2400"/>
            </a:p>
          </p:txBody>
        </p:sp>
      </p:grpSp>
      <p:grpSp>
        <p:nvGrpSpPr>
          <p:cNvPr id="10" name="Group 48"/>
          <p:cNvGrpSpPr>
            <a:grpSpLocks/>
          </p:cNvGrpSpPr>
          <p:nvPr/>
        </p:nvGrpSpPr>
        <p:grpSpPr bwMode="auto">
          <a:xfrm>
            <a:off x="457200" y="3379693"/>
            <a:ext cx="2286000" cy="995363"/>
            <a:chOff x="288" y="1968"/>
            <a:chExt cx="1440" cy="627"/>
          </a:xfrm>
        </p:grpSpPr>
        <p:sp>
          <p:nvSpPr>
            <p:cNvPr id="19501" name="Rectangle 45"/>
            <p:cNvSpPr>
              <a:spLocks noChangeArrowheads="1"/>
            </p:cNvSpPr>
            <p:nvPr/>
          </p:nvSpPr>
          <p:spPr bwMode="auto">
            <a:xfrm>
              <a:off x="288" y="2304"/>
              <a:ext cx="144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400">
                  <a:effectLst/>
                  <a:ea typeface="新細明體" charset="-120"/>
                </a:rPr>
                <a:t>[3, 6, 8, 13]</a:t>
              </a:r>
            </a:p>
          </p:txBody>
        </p:sp>
        <p:sp>
          <p:nvSpPr>
            <p:cNvPr id="19502" name="Line 46"/>
            <p:cNvSpPr>
              <a:spLocks noChangeShapeType="1"/>
            </p:cNvSpPr>
            <p:nvPr/>
          </p:nvSpPr>
          <p:spPr bwMode="auto">
            <a:xfrm>
              <a:off x="480" y="1968"/>
              <a:ext cx="384" cy="38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zh-TW" altLang="en-US" sz="2400"/>
            </a:p>
          </p:txBody>
        </p:sp>
        <p:sp>
          <p:nvSpPr>
            <p:cNvPr id="19503" name="Line 47"/>
            <p:cNvSpPr>
              <a:spLocks noChangeShapeType="1"/>
            </p:cNvSpPr>
            <p:nvPr/>
          </p:nvSpPr>
          <p:spPr bwMode="auto">
            <a:xfrm flipH="1">
              <a:off x="1008" y="1968"/>
              <a:ext cx="432" cy="38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zh-TW" altLang="en-US" sz="2400"/>
            </a:p>
          </p:txBody>
        </p:sp>
      </p:grpSp>
      <p:grpSp>
        <p:nvGrpSpPr>
          <p:cNvPr id="11" name="Group 52"/>
          <p:cNvGrpSpPr>
            <a:grpSpLocks/>
          </p:cNvGrpSpPr>
          <p:nvPr/>
        </p:nvGrpSpPr>
        <p:grpSpPr bwMode="auto">
          <a:xfrm>
            <a:off x="3048000" y="3379693"/>
            <a:ext cx="2286000" cy="995363"/>
            <a:chOff x="1920" y="1968"/>
            <a:chExt cx="1440" cy="627"/>
          </a:xfrm>
        </p:grpSpPr>
        <p:sp>
          <p:nvSpPr>
            <p:cNvPr id="19505" name="Rectangle 49"/>
            <p:cNvSpPr>
              <a:spLocks noChangeArrowheads="1"/>
            </p:cNvSpPr>
            <p:nvPr/>
          </p:nvSpPr>
          <p:spPr bwMode="auto">
            <a:xfrm>
              <a:off x="1920" y="2304"/>
              <a:ext cx="144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400">
                  <a:effectLst/>
                  <a:ea typeface="新細明體" charset="-120"/>
                </a:rPr>
                <a:t>[2, 5, 9, 14]</a:t>
              </a:r>
            </a:p>
          </p:txBody>
        </p:sp>
        <p:sp>
          <p:nvSpPr>
            <p:cNvPr id="19506" name="Line 50"/>
            <p:cNvSpPr>
              <a:spLocks noChangeShapeType="1"/>
            </p:cNvSpPr>
            <p:nvPr/>
          </p:nvSpPr>
          <p:spPr bwMode="auto">
            <a:xfrm>
              <a:off x="2112" y="1968"/>
              <a:ext cx="384" cy="38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zh-TW" altLang="en-US" sz="2400"/>
            </a:p>
          </p:txBody>
        </p:sp>
        <p:sp>
          <p:nvSpPr>
            <p:cNvPr id="19507" name="Line 51"/>
            <p:cNvSpPr>
              <a:spLocks noChangeShapeType="1"/>
            </p:cNvSpPr>
            <p:nvPr/>
          </p:nvSpPr>
          <p:spPr bwMode="auto">
            <a:xfrm flipH="1">
              <a:off x="2640" y="1968"/>
              <a:ext cx="432" cy="38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zh-TW" altLang="en-US" sz="2400"/>
            </a:p>
          </p:txBody>
        </p:sp>
      </p:grpSp>
      <p:grpSp>
        <p:nvGrpSpPr>
          <p:cNvPr id="12" name="Group 56"/>
          <p:cNvGrpSpPr>
            <a:grpSpLocks/>
          </p:cNvGrpSpPr>
          <p:nvPr/>
        </p:nvGrpSpPr>
        <p:grpSpPr bwMode="auto">
          <a:xfrm>
            <a:off x="5867400" y="3379693"/>
            <a:ext cx="2286000" cy="995363"/>
            <a:chOff x="3696" y="1968"/>
            <a:chExt cx="1440" cy="627"/>
          </a:xfrm>
        </p:grpSpPr>
        <p:sp>
          <p:nvSpPr>
            <p:cNvPr id="19509" name="Rectangle 53"/>
            <p:cNvSpPr>
              <a:spLocks noChangeArrowheads="1"/>
            </p:cNvSpPr>
            <p:nvPr/>
          </p:nvSpPr>
          <p:spPr bwMode="auto">
            <a:xfrm>
              <a:off x="3696" y="2304"/>
              <a:ext cx="144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400">
                  <a:effectLst/>
                  <a:ea typeface="新細明體" charset="-120"/>
                </a:rPr>
                <a:t>[1, 7, 10, 12]</a:t>
              </a:r>
            </a:p>
          </p:txBody>
        </p:sp>
        <p:sp>
          <p:nvSpPr>
            <p:cNvPr id="19510" name="Line 54"/>
            <p:cNvSpPr>
              <a:spLocks noChangeShapeType="1"/>
            </p:cNvSpPr>
            <p:nvPr/>
          </p:nvSpPr>
          <p:spPr bwMode="auto">
            <a:xfrm>
              <a:off x="3888" y="1968"/>
              <a:ext cx="384" cy="38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zh-TW" altLang="en-US" sz="2400"/>
            </a:p>
          </p:txBody>
        </p:sp>
        <p:sp>
          <p:nvSpPr>
            <p:cNvPr id="19511" name="Line 55"/>
            <p:cNvSpPr>
              <a:spLocks noChangeShapeType="1"/>
            </p:cNvSpPr>
            <p:nvPr/>
          </p:nvSpPr>
          <p:spPr bwMode="auto">
            <a:xfrm flipH="1">
              <a:off x="4416" y="1968"/>
              <a:ext cx="432" cy="38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zh-TW" altLang="en-US" sz="2400"/>
            </a:p>
          </p:txBody>
        </p:sp>
      </p:grpSp>
      <p:grpSp>
        <p:nvGrpSpPr>
          <p:cNvPr id="13" name="Group 59"/>
          <p:cNvGrpSpPr>
            <a:grpSpLocks/>
          </p:cNvGrpSpPr>
          <p:nvPr/>
        </p:nvGrpSpPr>
        <p:grpSpPr bwMode="auto">
          <a:xfrm>
            <a:off x="8462963" y="3379693"/>
            <a:ext cx="758825" cy="919163"/>
            <a:chOff x="5331" y="1968"/>
            <a:chExt cx="478" cy="579"/>
          </a:xfrm>
        </p:grpSpPr>
        <p:sp>
          <p:nvSpPr>
            <p:cNvPr id="19513" name="Rectangle 57"/>
            <p:cNvSpPr>
              <a:spLocks noChangeArrowheads="1"/>
            </p:cNvSpPr>
            <p:nvPr/>
          </p:nvSpPr>
          <p:spPr bwMode="auto">
            <a:xfrm>
              <a:off x="5331" y="2256"/>
              <a:ext cx="47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400">
                  <a:effectLst/>
                  <a:ea typeface="新細明體" charset="-120"/>
                </a:rPr>
                <a:t>[4]</a:t>
              </a:r>
            </a:p>
          </p:txBody>
        </p:sp>
        <p:sp>
          <p:nvSpPr>
            <p:cNvPr id="19514" name="Line 58"/>
            <p:cNvSpPr>
              <a:spLocks noChangeShapeType="1"/>
            </p:cNvSpPr>
            <p:nvPr/>
          </p:nvSpPr>
          <p:spPr bwMode="auto">
            <a:xfrm>
              <a:off x="5473" y="1968"/>
              <a:ext cx="0" cy="33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zh-TW" altLang="en-US" sz="2400"/>
            </a:p>
          </p:txBody>
        </p:sp>
      </p:grpSp>
      <p:grpSp>
        <p:nvGrpSpPr>
          <p:cNvPr id="14" name="Group 63"/>
          <p:cNvGrpSpPr>
            <a:grpSpLocks/>
          </p:cNvGrpSpPr>
          <p:nvPr/>
        </p:nvGrpSpPr>
        <p:grpSpPr bwMode="auto">
          <a:xfrm>
            <a:off x="1143000" y="4446493"/>
            <a:ext cx="4191000" cy="1223963"/>
            <a:chOff x="720" y="2640"/>
            <a:chExt cx="2640" cy="771"/>
          </a:xfrm>
        </p:grpSpPr>
        <p:sp>
          <p:nvSpPr>
            <p:cNvPr id="19516" name="Rectangle 60"/>
            <p:cNvSpPr>
              <a:spLocks noChangeArrowheads="1"/>
            </p:cNvSpPr>
            <p:nvPr/>
          </p:nvSpPr>
          <p:spPr bwMode="auto">
            <a:xfrm>
              <a:off x="720" y="3120"/>
              <a:ext cx="264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400">
                  <a:effectLst/>
                  <a:ea typeface="新細明體" charset="-120"/>
                </a:rPr>
                <a:t>[2, 3, 5, 6, 8, 9, 13, 14]</a:t>
              </a:r>
            </a:p>
          </p:txBody>
        </p:sp>
        <p:sp>
          <p:nvSpPr>
            <p:cNvPr id="19517" name="Line 61"/>
            <p:cNvSpPr>
              <a:spLocks noChangeShapeType="1"/>
            </p:cNvSpPr>
            <p:nvPr/>
          </p:nvSpPr>
          <p:spPr bwMode="auto">
            <a:xfrm>
              <a:off x="1050" y="2640"/>
              <a:ext cx="715" cy="52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zh-TW" altLang="en-US" sz="2400"/>
            </a:p>
          </p:txBody>
        </p:sp>
        <p:sp>
          <p:nvSpPr>
            <p:cNvPr id="19518" name="Line 62"/>
            <p:cNvSpPr>
              <a:spLocks noChangeShapeType="1"/>
            </p:cNvSpPr>
            <p:nvPr/>
          </p:nvSpPr>
          <p:spPr bwMode="auto">
            <a:xfrm flipH="1">
              <a:off x="2095" y="2688"/>
              <a:ext cx="497" cy="43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zh-TW" altLang="en-US" sz="2400"/>
            </a:p>
          </p:txBody>
        </p:sp>
      </p:grpSp>
      <p:grpSp>
        <p:nvGrpSpPr>
          <p:cNvPr id="15" name="Group 67"/>
          <p:cNvGrpSpPr>
            <a:grpSpLocks/>
          </p:cNvGrpSpPr>
          <p:nvPr/>
        </p:nvGrpSpPr>
        <p:grpSpPr bwMode="auto">
          <a:xfrm>
            <a:off x="6096000" y="4370293"/>
            <a:ext cx="2895600" cy="1223963"/>
            <a:chOff x="3840" y="2592"/>
            <a:chExt cx="1824" cy="771"/>
          </a:xfrm>
        </p:grpSpPr>
        <p:sp>
          <p:nvSpPr>
            <p:cNvPr id="19520" name="Rectangle 64"/>
            <p:cNvSpPr>
              <a:spLocks noChangeArrowheads="1"/>
            </p:cNvSpPr>
            <p:nvPr/>
          </p:nvSpPr>
          <p:spPr bwMode="auto">
            <a:xfrm>
              <a:off x="3840" y="3072"/>
              <a:ext cx="182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400">
                  <a:effectLst/>
                  <a:ea typeface="新細明體" charset="-120"/>
                </a:rPr>
                <a:t>[1, 4, 7, 10, 12]</a:t>
              </a:r>
            </a:p>
          </p:txBody>
        </p:sp>
        <p:sp>
          <p:nvSpPr>
            <p:cNvPr id="19521" name="Line 65"/>
            <p:cNvSpPr>
              <a:spLocks noChangeShapeType="1"/>
            </p:cNvSpPr>
            <p:nvPr/>
          </p:nvSpPr>
          <p:spPr bwMode="auto">
            <a:xfrm>
              <a:off x="4068" y="2592"/>
              <a:ext cx="493" cy="52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zh-TW" altLang="en-US" sz="2400"/>
            </a:p>
          </p:txBody>
        </p:sp>
        <p:sp>
          <p:nvSpPr>
            <p:cNvPr id="19522" name="Line 66"/>
            <p:cNvSpPr>
              <a:spLocks noChangeShapeType="1"/>
            </p:cNvSpPr>
            <p:nvPr/>
          </p:nvSpPr>
          <p:spPr bwMode="auto">
            <a:xfrm flipH="1">
              <a:off x="4790" y="2592"/>
              <a:ext cx="608" cy="48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zh-TW" altLang="en-US" sz="2400"/>
            </a:p>
          </p:txBody>
        </p:sp>
      </p:grpSp>
      <p:grpSp>
        <p:nvGrpSpPr>
          <p:cNvPr id="16" name="Group 72"/>
          <p:cNvGrpSpPr>
            <a:grpSpLocks/>
          </p:cNvGrpSpPr>
          <p:nvPr/>
        </p:nvGrpSpPr>
        <p:grpSpPr bwMode="auto">
          <a:xfrm>
            <a:off x="2360613" y="5589493"/>
            <a:ext cx="6781800" cy="995363"/>
            <a:chOff x="1487" y="3360"/>
            <a:chExt cx="4272" cy="627"/>
          </a:xfrm>
        </p:grpSpPr>
        <p:sp>
          <p:nvSpPr>
            <p:cNvPr id="19524" name="Rectangle 68"/>
            <p:cNvSpPr>
              <a:spLocks noChangeArrowheads="1"/>
            </p:cNvSpPr>
            <p:nvPr/>
          </p:nvSpPr>
          <p:spPr bwMode="auto">
            <a:xfrm>
              <a:off x="1487" y="3696"/>
              <a:ext cx="427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2400" dirty="0">
                  <a:effectLst/>
                  <a:ea typeface="新細明體" charset="-120"/>
                </a:rPr>
                <a:t>[1, 2, 3, 4, 5, 6, 7, 8, 9, 10, 12, 13, 14]</a:t>
              </a:r>
            </a:p>
          </p:txBody>
        </p:sp>
        <p:grpSp>
          <p:nvGrpSpPr>
            <p:cNvPr id="17" name="Group 71"/>
            <p:cNvGrpSpPr>
              <a:grpSpLocks/>
            </p:cNvGrpSpPr>
            <p:nvPr/>
          </p:nvGrpSpPr>
          <p:grpSpPr bwMode="auto">
            <a:xfrm>
              <a:off x="2208" y="3360"/>
              <a:ext cx="2640" cy="336"/>
              <a:chOff x="2208" y="3360"/>
              <a:chExt cx="2640" cy="336"/>
            </a:xfrm>
          </p:grpSpPr>
          <p:sp>
            <p:nvSpPr>
              <p:cNvPr id="19525" name="Line 69"/>
              <p:cNvSpPr>
                <a:spLocks noChangeShapeType="1"/>
              </p:cNvSpPr>
              <p:nvPr/>
            </p:nvSpPr>
            <p:spPr bwMode="auto">
              <a:xfrm>
                <a:off x="2208" y="3408"/>
                <a:ext cx="1152" cy="288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zh-TW" altLang="en-US" sz="2400"/>
              </a:p>
            </p:txBody>
          </p:sp>
          <p:sp>
            <p:nvSpPr>
              <p:cNvPr id="19526" name="Line 70"/>
              <p:cNvSpPr>
                <a:spLocks noChangeShapeType="1"/>
              </p:cNvSpPr>
              <p:nvPr/>
            </p:nvSpPr>
            <p:spPr bwMode="auto">
              <a:xfrm flipH="1">
                <a:off x="3840" y="3360"/>
                <a:ext cx="1008" cy="336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zh-TW" altLang="en-US" sz="2400"/>
              </a:p>
            </p:txBody>
          </p:sp>
        </p:grpSp>
      </p:grpSp>
      <p:sp>
        <p:nvSpPr>
          <p:cNvPr id="72" name="文字方塊 71"/>
          <p:cNvSpPr txBox="1"/>
          <p:nvPr/>
        </p:nvSpPr>
        <p:spPr>
          <a:xfrm>
            <a:off x="2770066" y="1384555"/>
            <a:ext cx="2841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Input list has 13 keys.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76679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charset="-120"/>
              </a:rPr>
              <a:t>Complexity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Clr>
                    <a:schemeClr val="tx2"/>
                  </a:buClr>
                </a:pPr>
                <a:r>
                  <a:rPr lang="en-US" altLang="zh-TW" dirty="0" smtClean="0">
                    <a:ea typeface="新細明體" charset="-120"/>
                  </a:rPr>
                  <a:t>Sorted segment size is </a:t>
                </a:r>
                <a:r>
                  <a:rPr lang="en-US" altLang="zh-TW" dirty="0" smtClean="0">
                    <a:solidFill>
                      <a:srgbClr val="0000CC"/>
                    </a:solidFill>
                    <a:ea typeface="新細明體" charset="-120"/>
                  </a:rPr>
                  <a:t>1, 2, 4, 8</a:t>
                </a:r>
                <a:r>
                  <a:rPr lang="en-US" altLang="zh-TW" dirty="0" smtClean="0">
                    <a:ea typeface="新細明體" charset="-120"/>
                  </a:rPr>
                  <a:t>, …</a:t>
                </a:r>
              </a:p>
              <a:p>
                <a:pPr>
                  <a:buClr>
                    <a:schemeClr val="tx2"/>
                  </a:buClr>
                </a:pPr>
                <a:r>
                  <a:rPr lang="en-US" altLang="zh-TW" dirty="0" smtClean="0">
                    <a:ea typeface="新細明體" charset="-120"/>
                  </a:rPr>
                  <a:t>Number of merge passes is 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altLang="zh-TW" i="1" dirty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新細明體" charset="-12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i="1" dirty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新細明體" charset="-120"/>
                              </a:rPr>
                            </m:ctrlPr>
                          </m:sSubPr>
                          <m:e>
                            <m:r>
                              <a:rPr lang="en-US" altLang="zh-TW" b="0" i="1" dirty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新細明體" charset="-120"/>
                              </a:rPr>
                              <m:t>𝑙𝑜𝑔</m:t>
                            </m:r>
                          </m:e>
                          <m:sub>
                            <m:r>
                              <a:rPr lang="en-US" altLang="zh-TW" b="0" i="1" dirty="0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新細明體" charset="-120"/>
                              </a:rPr>
                              <m:t>2</m:t>
                            </m:r>
                          </m:sub>
                        </m:sSub>
                        <m:r>
                          <a:rPr lang="en-US" altLang="zh-TW" b="0" i="1" dirty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新細明體" charset="-12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altLang="zh-TW" dirty="0" smtClean="0">
                    <a:ea typeface="新細明體" charset="-120"/>
                  </a:rPr>
                  <a:t>.</a:t>
                </a:r>
              </a:p>
              <a:p>
                <a:pPr>
                  <a:buClr>
                    <a:schemeClr val="tx2"/>
                  </a:buClr>
                </a:pPr>
                <a:r>
                  <a:rPr lang="en-US" altLang="zh-TW" dirty="0" smtClean="0">
                    <a:ea typeface="新細明體" charset="-120"/>
                  </a:rPr>
                  <a:t>Each merge pass takes </a:t>
                </a:r>
                <a:r>
                  <a:rPr lang="en-US" altLang="zh-TW" dirty="0" smtClean="0">
                    <a:solidFill>
                      <a:srgbClr val="C00000"/>
                    </a:solidFill>
                    <a:ea typeface="新細明體" charset="-120"/>
                  </a:rPr>
                  <a:t>O(n)</a:t>
                </a:r>
                <a:r>
                  <a:rPr lang="en-US" altLang="zh-TW" dirty="0" smtClean="0">
                    <a:ea typeface="新細明體" charset="-120"/>
                  </a:rPr>
                  <a:t> time.</a:t>
                </a:r>
              </a:p>
              <a:p>
                <a:pPr>
                  <a:buClr>
                    <a:schemeClr val="tx2"/>
                  </a:buClr>
                </a:pPr>
                <a:r>
                  <a:rPr lang="en-US" altLang="zh-TW" dirty="0" smtClean="0">
                    <a:ea typeface="新細明體" charset="-120"/>
                  </a:rPr>
                  <a:t>Total time is </a:t>
                </a:r>
                <a:r>
                  <a:rPr lang="en-US" altLang="zh-TW" dirty="0" smtClean="0">
                    <a:solidFill>
                      <a:srgbClr val="C00000"/>
                    </a:solidFill>
                    <a:ea typeface="新細明體" charset="-120"/>
                  </a:rPr>
                  <a:t>O(</a:t>
                </a:r>
                <a:r>
                  <a:rPr lang="en-US" altLang="zh-TW" dirty="0" err="1" smtClean="0">
                    <a:solidFill>
                      <a:srgbClr val="C00000"/>
                    </a:solidFill>
                    <a:ea typeface="新細明體" charset="-120"/>
                  </a:rPr>
                  <a:t>nlog</a:t>
                </a:r>
                <a:r>
                  <a:rPr lang="en-US" altLang="zh-TW" dirty="0" smtClean="0">
                    <a:solidFill>
                      <a:srgbClr val="C00000"/>
                    </a:solidFill>
                    <a:ea typeface="新細明體" charset="-120"/>
                  </a:rPr>
                  <a:t> n)</a:t>
                </a:r>
                <a:r>
                  <a:rPr lang="en-US" altLang="zh-TW" dirty="0" smtClean="0">
                    <a:ea typeface="新細明體" charset="-120"/>
                  </a:rPr>
                  <a:t>.</a:t>
                </a:r>
              </a:p>
              <a:p>
                <a:pPr>
                  <a:buClr>
                    <a:schemeClr val="tx2"/>
                  </a:buClr>
                </a:pPr>
                <a:r>
                  <a:rPr lang="en-US" altLang="zh-TW" dirty="0" smtClean="0">
                    <a:ea typeface="新細明體" charset="-120"/>
                  </a:rPr>
                  <a:t>Need </a:t>
                </a:r>
                <a:r>
                  <a:rPr lang="en-US" altLang="zh-TW" dirty="0" smtClean="0">
                    <a:solidFill>
                      <a:srgbClr val="C00000"/>
                    </a:solidFill>
                    <a:ea typeface="新細明體" charset="-120"/>
                  </a:rPr>
                  <a:t>O(n)</a:t>
                </a:r>
                <a:r>
                  <a:rPr lang="en-US" altLang="zh-TW" dirty="0" smtClean="0">
                    <a:ea typeface="新細明體" charset="-120"/>
                  </a:rPr>
                  <a:t> additional space for the merge.</a:t>
                </a:r>
              </a:p>
              <a:p>
                <a:pPr>
                  <a:buClr>
                    <a:schemeClr val="tx2"/>
                  </a:buClr>
                </a:pPr>
                <a:r>
                  <a:rPr lang="en-US" altLang="zh-TW" dirty="0" smtClean="0">
                    <a:ea typeface="新細明體" charset="-120"/>
                  </a:rPr>
                  <a:t>Merge sort is </a:t>
                </a:r>
                <a:r>
                  <a:rPr lang="en-US" altLang="zh-TW" dirty="0" smtClean="0">
                    <a:solidFill>
                      <a:srgbClr val="C00000"/>
                    </a:solidFill>
                    <a:ea typeface="新細明體" charset="-120"/>
                  </a:rPr>
                  <a:t>slower than </a:t>
                </a:r>
                <a:r>
                  <a:rPr lang="en-US" altLang="zh-TW" dirty="0" smtClean="0">
                    <a:solidFill>
                      <a:srgbClr val="0000CC"/>
                    </a:solidFill>
                    <a:ea typeface="新細明體" charset="-120"/>
                  </a:rPr>
                  <a:t>insertion sort</a:t>
                </a:r>
                <a:r>
                  <a:rPr lang="en-US" altLang="zh-TW" dirty="0" smtClean="0">
                    <a:ea typeface="新細明體" charset="-120"/>
                  </a:rPr>
                  <a:t> when </a:t>
                </a:r>
                <a:r>
                  <a:rPr lang="en-US" altLang="zh-TW" dirty="0" smtClean="0">
                    <a:solidFill>
                      <a:srgbClr val="0000CC"/>
                    </a:solidFill>
                    <a:ea typeface="新細明體" charset="-120"/>
                  </a:rPr>
                  <a:t>n &lt;= 15</a:t>
                </a:r>
                <a:r>
                  <a:rPr lang="en-US" altLang="zh-TW" dirty="0" smtClean="0">
                    <a:ea typeface="新細明體" charset="-120"/>
                  </a:rPr>
                  <a:t> (approximately). So define a small instance to be an instance with n &lt;= 15.</a:t>
                </a:r>
              </a:p>
              <a:p>
                <a:pPr>
                  <a:buClr>
                    <a:schemeClr val="tx2"/>
                  </a:buClr>
                </a:pPr>
                <a:r>
                  <a:rPr lang="en-US" altLang="zh-TW" dirty="0" smtClean="0">
                    <a:solidFill>
                      <a:srgbClr val="002060"/>
                    </a:solidFill>
                    <a:ea typeface="新細明體" charset="-120"/>
                  </a:rPr>
                  <a:t>Sort small instances using insertion sort.</a:t>
                </a:r>
              </a:p>
              <a:p>
                <a:pPr>
                  <a:buClr>
                    <a:schemeClr val="tx2"/>
                  </a:buClr>
                </a:pPr>
                <a:r>
                  <a:rPr lang="en-US" altLang="zh-TW" dirty="0" smtClean="0">
                    <a:solidFill>
                      <a:srgbClr val="002060"/>
                    </a:solidFill>
                    <a:ea typeface="新細明體" charset="-120"/>
                  </a:rPr>
                  <a:t>Start with segment size = 15.</a:t>
                </a:r>
                <a:endParaRPr lang="zh-TW" altLang="en-US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 t="-2033" r="-216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45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charset="-120"/>
              </a:rPr>
              <a:t>Merge Two Sorted Lists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en-US" altLang="zh-TW" dirty="0" smtClean="0">
                <a:solidFill>
                  <a:srgbClr val="0000CC"/>
                </a:solidFill>
                <a:ea typeface="新細明體" charset="-120"/>
              </a:rPr>
              <a:t>A = (2, 5, 6)</a:t>
            </a:r>
          </a:p>
          <a:p>
            <a:pPr>
              <a:buFontTx/>
              <a:buNone/>
            </a:pPr>
            <a:r>
              <a:rPr lang="en-US" altLang="zh-TW" dirty="0" smtClean="0">
                <a:solidFill>
                  <a:srgbClr val="0000CC"/>
                </a:solidFill>
                <a:ea typeface="新細明體" charset="-120"/>
              </a:rPr>
              <a:t>   B = (1, 3, 8, 9, 10)</a:t>
            </a:r>
          </a:p>
          <a:p>
            <a:pPr>
              <a:buFontTx/>
              <a:buNone/>
            </a:pPr>
            <a:r>
              <a:rPr lang="en-US" altLang="zh-TW" dirty="0" smtClean="0">
                <a:solidFill>
                  <a:srgbClr val="C00000"/>
                </a:solidFill>
                <a:ea typeface="新細明體" charset="-120"/>
              </a:rPr>
              <a:t>   C = ()</a:t>
            </a:r>
          </a:p>
          <a:p>
            <a:pPr>
              <a:buClr>
                <a:schemeClr val="tx2"/>
              </a:buClr>
            </a:pPr>
            <a:r>
              <a:rPr lang="en-US" altLang="zh-TW" dirty="0" smtClean="0">
                <a:ea typeface="新細明體" charset="-120"/>
              </a:rPr>
              <a:t>Compare smallest elements of A and B and merge smaller into C.</a:t>
            </a:r>
          </a:p>
          <a:p>
            <a:pPr>
              <a:buClr>
                <a:schemeClr val="tx2"/>
              </a:buClr>
            </a:pPr>
            <a:r>
              <a:rPr lang="en-US" altLang="zh-TW" dirty="0" smtClean="0">
                <a:solidFill>
                  <a:srgbClr val="0000CC"/>
                </a:solidFill>
                <a:ea typeface="新細明體" charset="-120"/>
              </a:rPr>
              <a:t>A = (2, 5, 6)</a:t>
            </a:r>
          </a:p>
          <a:p>
            <a:pPr>
              <a:buFontTx/>
              <a:buNone/>
            </a:pPr>
            <a:r>
              <a:rPr lang="en-US" altLang="zh-TW" dirty="0" smtClean="0">
                <a:solidFill>
                  <a:srgbClr val="0000CC"/>
                </a:solidFill>
                <a:ea typeface="新細明體" charset="-120"/>
              </a:rPr>
              <a:t>   B = (3, 8, 9, 10)</a:t>
            </a:r>
          </a:p>
          <a:p>
            <a:pPr>
              <a:buFontTx/>
              <a:buNone/>
            </a:pPr>
            <a:r>
              <a:rPr lang="en-US" altLang="zh-TW" dirty="0" smtClean="0">
                <a:ea typeface="新細明體" charset="-120"/>
              </a:rPr>
              <a:t>   </a:t>
            </a:r>
            <a:r>
              <a:rPr lang="en-US" altLang="zh-TW" dirty="0" smtClean="0">
                <a:solidFill>
                  <a:srgbClr val="C00000"/>
                </a:solidFill>
                <a:ea typeface="新細明體" charset="-120"/>
              </a:rPr>
              <a:t>C = (1)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46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charset="-120"/>
              </a:rPr>
              <a:t>Merge Two Sorted Lists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en-US" altLang="zh-TW" dirty="0" smtClean="0">
                <a:solidFill>
                  <a:srgbClr val="0000CC"/>
                </a:solidFill>
                <a:ea typeface="新細明體" charset="-120"/>
              </a:rPr>
              <a:t>A = (5, 6)</a:t>
            </a:r>
          </a:p>
          <a:p>
            <a:pPr>
              <a:buFontTx/>
              <a:buNone/>
            </a:pPr>
            <a:r>
              <a:rPr lang="en-US" altLang="zh-TW" dirty="0" smtClean="0">
                <a:solidFill>
                  <a:srgbClr val="0000CC"/>
                </a:solidFill>
                <a:ea typeface="新細明體" charset="-120"/>
              </a:rPr>
              <a:t>   B = (3, 8, 9, 10)</a:t>
            </a:r>
          </a:p>
          <a:p>
            <a:pPr>
              <a:buFontTx/>
              <a:buNone/>
            </a:pPr>
            <a:r>
              <a:rPr lang="en-US" altLang="zh-TW" dirty="0" smtClean="0">
                <a:solidFill>
                  <a:srgbClr val="C00000"/>
                </a:solidFill>
                <a:ea typeface="新細明體" charset="-120"/>
              </a:rPr>
              <a:t>   C = (1, 2)</a:t>
            </a:r>
          </a:p>
          <a:p>
            <a:pPr>
              <a:buClr>
                <a:schemeClr val="tx2"/>
              </a:buClr>
            </a:pPr>
            <a:r>
              <a:rPr lang="en-US" altLang="zh-TW" dirty="0" smtClean="0">
                <a:solidFill>
                  <a:srgbClr val="0000CC"/>
                </a:solidFill>
                <a:ea typeface="新細明體" charset="-120"/>
              </a:rPr>
              <a:t>A = (5, 6)</a:t>
            </a:r>
          </a:p>
          <a:p>
            <a:pPr>
              <a:buFontTx/>
              <a:buNone/>
            </a:pPr>
            <a:r>
              <a:rPr lang="en-US" altLang="zh-TW" dirty="0" smtClean="0">
                <a:solidFill>
                  <a:srgbClr val="0000CC"/>
                </a:solidFill>
                <a:ea typeface="新細明體" charset="-120"/>
              </a:rPr>
              <a:t>   B = (8, 9, 10)</a:t>
            </a:r>
          </a:p>
          <a:p>
            <a:pPr>
              <a:buFontTx/>
              <a:buNone/>
            </a:pPr>
            <a:r>
              <a:rPr lang="en-US" altLang="zh-TW" dirty="0" smtClean="0">
                <a:solidFill>
                  <a:schemeClr val="tx2"/>
                </a:solidFill>
                <a:ea typeface="新細明體" charset="-120"/>
              </a:rPr>
              <a:t>   </a:t>
            </a:r>
            <a:r>
              <a:rPr lang="en-US" altLang="zh-TW" dirty="0" smtClean="0">
                <a:solidFill>
                  <a:srgbClr val="C00000"/>
                </a:solidFill>
                <a:ea typeface="新細明體" charset="-120"/>
              </a:rPr>
              <a:t>C = (1, 2, 3)</a:t>
            </a:r>
          </a:p>
          <a:p>
            <a:pPr>
              <a:buClr>
                <a:schemeClr val="tx2"/>
              </a:buClr>
            </a:pPr>
            <a:r>
              <a:rPr lang="en-US" altLang="zh-TW" dirty="0" smtClean="0">
                <a:solidFill>
                  <a:srgbClr val="0000CC"/>
                </a:solidFill>
                <a:ea typeface="新細明體" charset="-120"/>
              </a:rPr>
              <a:t>A = (6)</a:t>
            </a:r>
          </a:p>
          <a:p>
            <a:pPr>
              <a:buFontTx/>
              <a:buNone/>
            </a:pPr>
            <a:r>
              <a:rPr lang="en-US" altLang="zh-TW" dirty="0" smtClean="0">
                <a:solidFill>
                  <a:srgbClr val="0000CC"/>
                </a:solidFill>
                <a:ea typeface="新細明體" charset="-120"/>
              </a:rPr>
              <a:t>   B = (8, 9, 10)</a:t>
            </a:r>
          </a:p>
          <a:p>
            <a:pPr>
              <a:buFontTx/>
              <a:buNone/>
            </a:pPr>
            <a:r>
              <a:rPr lang="en-US" altLang="zh-TW" dirty="0" smtClean="0">
                <a:solidFill>
                  <a:schemeClr val="hlink"/>
                </a:solidFill>
                <a:ea typeface="新細明體" charset="-120"/>
              </a:rPr>
              <a:t>   </a:t>
            </a:r>
            <a:r>
              <a:rPr lang="en-US" altLang="zh-TW" dirty="0" smtClean="0">
                <a:solidFill>
                  <a:srgbClr val="C00000"/>
                </a:solidFill>
                <a:ea typeface="新細明體" charset="-120"/>
              </a:rPr>
              <a:t>C = (1, 2, 3, 5)</a:t>
            </a:r>
            <a:endParaRPr lang="en-US" altLang="zh-TW" dirty="0">
              <a:solidFill>
                <a:srgbClr val="C00000"/>
              </a:solidFill>
              <a:ea typeface="新細明體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47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charset="-120"/>
              </a:rPr>
              <a:t>Merge Two Sorted Lists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Clr>
                <a:schemeClr val="tx2"/>
              </a:buClr>
            </a:pPr>
            <a:r>
              <a:rPr lang="en-US" altLang="zh-TW" dirty="0" smtClean="0">
                <a:solidFill>
                  <a:srgbClr val="0000CC"/>
                </a:solidFill>
                <a:ea typeface="新細明體" charset="-120"/>
              </a:rPr>
              <a:t>A = ()</a:t>
            </a:r>
          </a:p>
          <a:p>
            <a:pPr>
              <a:buFontTx/>
              <a:buNone/>
            </a:pPr>
            <a:r>
              <a:rPr lang="en-US" altLang="zh-TW" dirty="0" smtClean="0">
                <a:solidFill>
                  <a:srgbClr val="0000CC"/>
                </a:solidFill>
                <a:ea typeface="新細明體" charset="-120"/>
              </a:rPr>
              <a:t>   B = (8, 9, 10)</a:t>
            </a:r>
          </a:p>
          <a:p>
            <a:pPr>
              <a:buFontTx/>
              <a:buNone/>
            </a:pPr>
            <a:r>
              <a:rPr lang="en-US" altLang="zh-TW" dirty="0" smtClean="0">
                <a:solidFill>
                  <a:srgbClr val="C00000"/>
                </a:solidFill>
                <a:ea typeface="新細明體" charset="-120"/>
              </a:rPr>
              <a:t>   C = (1, 2, 3, 5, 6)</a:t>
            </a:r>
          </a:p>
          <a:p>
            <a:pPr>
              <a:buClr>
                <a:schemeClr val="tx2"/>
              </a:buClr>
            </a:pPr>
            <a:r>
              <a:rPr lang="en-US" altLang="zh-TW" dirty="0" smtClean="0">
                <a:ea typeface="新細明體" charset="-120"/>
              </a:rPr>
              <a:t>When one of  A and B becomes empty, </a:t>
            </a:r>
            <a:r>
              <a:rPr lang="en-US" altLang="zh-TW" dirty="0" smtClean="0">
                <a:solidFill>
                  <a:srgbClr val="0000CC"/>
                </a:solidFill>
                <a:ea typeface="新細明體" charset="-120"/>
              </a:rPr>
              <a:t>append the other list to C</a:t>
            </a:r>
            <a:r>
              <a:rPr lang="en-US" altLang="zh-TW" dirty="0" smtClean="0">
                <a:ea typeface="新細明體" charset="-120"/>
              </a:rPr>
              <a:t>.</a:t>
            </a:r>
          </a:p>
          <a:p>
            <a:pPr>
              <a:buClr>
                <a:schemeClr val="tx2"/>
              </a:buClr>
            </a:pPr>
            <a:r>
              <a:rPr lang="en-US" altLang="zh-TW" dirty="0" smtClean="0">
                <a:solidFill>
                  <a:srgbClr val="0000CC"/>
                </a:solidFill>
                <a:ea typeface="新細明體" charset="-120"/>
              </a:rPr>
              <a:t>A = ()</a:t>
            </a:r>
          </a:p>
          <a:p>
            <a:pPr>
              <a:buFontTx/>
              <a:buNone/>
            </a:pPr>
            <a:r>
              <a:rPr lang="en-US" altLang="zh-TW" dirty="0" smtClean="0">
                <a:solidFill>
                  <a:srgbClr val="0000CC"/>
                </a:solidFill>
                <a:ea typeface="新細明體" charset="-120"/>
              </a:rPr>
              <a:t>   B = ()</a:t>
            </a:r>
          </a:p>
          <a:p>
            <a:pPr>
              <a:buFontTx/>
              <a:buNone/>
            </a:pPr>
            <a:r>
              <a:rPr lang="en-US" altLang="zh-TW" dirty="0" smtClean="0">
                <a:solidFill>
                  <a:srgbClr val="C00000"/>
                </a:solidFill>
                <a:ea typeface="新細明體" charset="-120"/>
              </a:rPr>
              <a:t>   C = (1, 2, 3, 5, 6, 8, 9, 10)</a:t>
            </a:r>
          </a:p>
          <a:p>
            <a:pPr>
              <a:buClr>
                <a:schemeClr val="tx2"/>
              </a:buClr>
            </a:pPr>
            <a:r>
              <a:rPr lang="en-US" altLang="zh-TW" dirty="0" smtClean="0">
                <a:solidFill>
                  <a:srgbClr val="C00000"/>
                </a:solidFill>
                <a:ea typeface="新細明體" charset="-120"/>
              </a:rPr>
              <a:t>O(1)</a:t>
            </a:r>
            <a:r>
              <a:rPr lang="en-US" altLang="zh-TW" dirty="0" smtClean="0">
                <a:ea typeface="新細明體" charset="-120"/>
              </a:rPr>
              <a:t> time needed to move an element into C.</a:t>
            </a:r>
          </a:p>
          <a:p>
            <a:pPr>
              <a:buClr>
                <a:schemeClr val="tx2"/>
              </a:buClr>
            </a:pPr>
            <a:r>
              <a:rPr lang="en-US" altLang="zh-TW" dirty="0" smtClean="0">
                <a:ea typeface="新細明體" charset="-120"/>
              </a:rPr>
              <a:t>Total time is </a:t>
            </a:r>
            <a:r>
              <a:rPr lang="en-US" altLang="zh-TW" dirty="0" smtClean="0">
                <a:solidFill>
                  <a:srgbClr val="C00000"/>
                </a:solidFill>
                <a:ea typeface="新細明體" charset="-120"/>
              </a:rPr>
              <a:t>O(n + m)</a:t>
            </a:r>
            <a:r>
              <a:rPr lang="en-US" altLang="zh-TW" dirty="0" smtClean="0">
                <a:ea typeface="新細明體" charset="-120"/>
              </a:rPr>
              <a:t>, where n and m are, respectively, the number of elements initially in A and B. </a:t>
            </a:r>
            <a:endParaRPr lang="en-US" altLang="zh-TW" dirty="0">
              <a:ea typeface="新細明體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48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Recursive Merge Sort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Clr>
                    <a:schemeClr val="tx2"/>
                  </a:buClr>
                </a:pPr>
                <a:r>
                  <a:rPr lang="en-US" altLang="zh-TW" dirty="0" smtClean="0">
                    <a:ea typeface="新細明體" charset="-120"/>
                  </a:rPr>
                  <a:t>Divide &amp; Conquer</a:t>
                </a:r>
              </a:p>
              <a:p>
                <a:pPr>
                  <a:buClr>
                    <a:schemeClr val="tx2"/>
                  </a:buClr>
                </a:pPr>
                <a:r>
                  <a:rPr lang="en-US" altLang="zh-TW" dirty="0">
                    <a:ea typeface="新細明體" charset="-120"/>
                  </a:rPr>
                  <a:t>Divide </a:t>
                </a:r>
                <a:r>
                  <a:rPr lang="en-US" altLang="zh-TW" dirty="0" smtClean="0">
                    <a:ea typeface="新細明體" charset="-120"/>
                  </a:rPr>
                  <a:t>:</a:t>
                </a:r>
              </a:p>
              <a:p>
                <a:pPr lvl="1">
                  <a:buClr>
                    <a:schemeClr val="tx2"/>
                  </a:buClr>
                </a:pPr>
                <a:r>
                  <a:rPr lang="en-US" altLang="zh-TW" dirty="0" smtClean="0">
                    <a:ea typeface="新細明體" charset="-120"/>
                  </a:rPr>
                  <a:t>Partition  the </a:t>
                </a:r>
                <a:r>
                  <a:rPr lang="en-US" altLang="zh-TW" dirty="0" smtClean="0">
                    <a:solidFill>
                      <a:srgbClr val="0000CC"/>
                    </a:solidFill>
                    <a:ea typeface="新細明體" charset="-120"/>
                  </a:rPr>
                  <a:t>n &gt; 1</a:t>
                </a:r>
                <a:r>
                  <a:rPr lang="en-US" altLang="zh-TW" dirty="0" smtClean="0">
                    <a:ea typeface="新細明體" charset="-120"/>
                  </a:rPr>
                  <a:t> elements into </a:t>
                </a:r>
                <a:r>
                  <a:rPr lang="en-US" altLang="zh-TW" dirty="0" smtClean="0">
                    <a:solidFill>
                      <a:srgbClr val="C00000"/>
                    </a:solidFill>
                    <a:ea typeface="新細明體" charset="-120"/>
                  </a:rPr>
                  <a:t>two</a:t>
                </a:r>
                <a:r>
                  <a:rPr lang="en-US" altLang="zh-TW" dirty="0" smtClean="0">
                    <a:ea typeface="新細明體" charset="-120"/>
                  </a:rPr>
                  <a:t> smaller instances.</a:t>
                </a:r>
              </a:p>
              <a:p>
                <a:pPr lvl="1">
                  <a:buClr>
                    <a:schemeClr val="tx2"/>
                  </a:buClr>
                </a:pPr>
                <a:r>
                  <a:rPr lang="en-US" altLang="zh-TW" dirty="0" smtClean="0">
                    <a:solidFill>
                      <a:srgbClr val="0000CC"/>
                    </a:solidFill>
                    <a:ea typeface="新細明體" charset="-120"/>
                  </a:rPr>
                  <a:t>First 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altLang="zh-TW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新細明體" charset="-12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新細明體" charset="-120"/>
                          </a:rPr>
                          <m:t>𝑛</m:t>
                        </m:r>
                        <m:r>
                          <a:rPr lang="en-US" altLang="zh-TW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新細明體" charset="-120"/>
                          </a:rPr>
                          <m:t>/2</m:t>
                        </m:r>
                      </m:e>
                    </m:d>
                  </m:oMath>
                </a14:m>
                <a:r>
                  <a:rPr lang="en-US" altLang="zh-TW" dirty="0" smtClean="0">
                    <a:solidFill>
                      <a:srgbClr val="0000CC"/>
                    </a:solidFill>
                    <a:ea typeface="新細明體" charset="-120"/>
                  </a:rPr>
                  <a:t> elements</a:t>
                </a:r>
                <a:r>
                  <a:rPr lang="en-US" altLang="zh-TW" dirty="0" smtClean="0">
                    <a:ea typeface="新細明體" charset="-120"/>
                  </a:rPr>
                  <a:t> define one of the smaller instances; </a:t>
                </a:r>
                <a:r>
                  <a:rPr lang="en-US" altLang="zh-TW" dirty="0" smtClean="0">
                    <a:solidFill>
                      <a:srgbClr val="0000CC"/>
                    </a:solidFill>
                    <a:ea typeface="新細明體" charset="-120"/>
                  </a:rPr>
                  <a:t>remaining </a:t>
                </a:r>
                <a14:m>
                  <m:oMath xmlns:m="http://schemas.openxmlformats.org/officeDocument/2006/math">
                    <m:d>
                      <m:dPr>
                        <m:begChr m:val="⌊"/>
                        <m:endChr m:val="⌋"/>
                        <m:ctrlPr>
                          <a:rPr lang="en-US" altLang="zh-TW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新細明體" charset="-12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新細明體" charset="-120"/>
                          </a:rPr>
                          <m:t>𝑛</m:t>
                        </m:r>
                        <m:r>
                          <a:rPr lang="en-US" altLang="zh-TW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新細明體" charset="-120"/>
                          </a:rPr>
                          <m:t>/2</m:t>
                        </m:r>
                      </m:e>
                    </m:d>
                  </m:oMath>
                </a14:m>
                <a:r>
                  <a:rPr lang="en-US" altLang="zh-TW" dirty="0" smtClean="0">
                    <a:solidFill>
                      <a:srgbClr val="0000CC"/>
                    </a:solidFill>
                    <a:ea typeface="新細明體" charset="-120"/>
                  </a:rPr>
                  <a:t> elements </a:t>
                </a:r>
                <a:r>
                  <a:rPr lang="en-US" altLang="zh-TW" dirty="0" smtClean="0">
                    <a:ea typeface="新細明體" charset="-120"/>
                  </a:rPr>
                  <a:t>define the second smaller instance.</a:t>
                </a:r>
              </a:p>
              <a:p>
                <a:pPr>
                  <a:buClr>
                    <a:schemeClr val="tx2"/>
                  </a:buClr>
                </a:pPr>
                <a:r>
                  <a:rPr lang="en-US" altLang="zh-TW" dirty="0" smtClean="0">
                    <a:ea typeface="新細明體" charset="-120"/>
                  </a:rPr>
                  <a:t>Recur:</a:t>
                </a:r>
              </a:p>
              <a:p>
                <a:pPr lvl="1">
                  <a:buClr>
                    <a:schemeClr val="tx2"/>
                  </a:buClr>
                </a:pPr>
                <a:r>
                  <a:rPr lang="en-US" altLang="zh-TW" dirty="0" smtClean="0">
                    <a:ea typeface="新細明體" charset="-120"/>
                  </a:rPr>
                  <a:t>Each of the two smaller instances is </a:t>
                </a:r>
                <a:r>
                  <a:rPr lang="en-US" altLang="zh-TW" dirty="0" smtClean="0">
                    <a:solidFill>
                      <a:srgbClr val="C00000"/>
                    </a:solidFill>
                    <a:ea typeface="新細明體" charset="-120"/>
                  </a:rPr>
                  <a:t>sorted recursively</a:t>
                </a:r>
                <a:r>
                  <a:rPr lang="en-US" altLang="zh-TW" dirty="0" smtClean="0">
                    <a:ea typeface="新細明體" charset="-120"/>
                  </a:rPr>
                  <a:t>.</a:t>
                </a:r>
              </a:p>
              <a:p>
                <a:pPr>
                  <a:buClr>
                    <a:schemeClr val="tx2"/>
                  </a:buClr>
                </a:pPr>
                <a:r>
                  <a:rPr lang="en-US" altLang="zh-TW" dirty="0" smtClean="0">
                    <a:ea typeface="新細明體" charset="-120"/>
                  </a:rPr>
                  <a:t>Conquer:</a:t>
                </a:r>
              </a:p>
              <a:p>
                <a:pPr lvl="1">
                  <a:buClr>
                    <a:schemeClr val="tx2"/>
                  </a:buClr>
                </a:pPr>
                <a:r>
                  <a:rPr lang="en-US" altLang="zh-TW" dirty="0" smtClean="0">
                    <a:ea typeface="新細明體" charset="-120"/>
                  </a:rPr>
                  <a:t>The sorted smaller instances are </a:t>
                </a:r>
                <a:r>
                  <a:rPr lang="en-US" altLang="zh-TW" dirty="0" smtClean="0">
                    <a:solidFill>
                      <a:srgbClr val="0000CC"/>
                    </a:solidFill>
                    <a:ea typeface="新細明體" charset="-120"/>
                  </a:rPr>
                  <a:t>combined</a:t>
                </a:r>
                <a:r>
                  <a:rPr lang="en-US" altLang="zh-TW" dirty="0" smtClean="0">
                    <a:ea typeface="新細明體" charset="-120"/>
                  </a:rPr>
                  <a:t> using a process called </a:t>
                </a:r>
                <a:r>
                  <a:rPr lang="en-US" altLang="zh-TW" dirty="0" smtClean="0">
                    <a:solidFill>
                      <a:srgbClr val="C00000"/>
                    </a:solidFill>
                    <a:ea typeface="新細明體" charset="-120"/>
                  </a:rPr>
                  <a:t>merge</a:t>
                </a:r>
                <a:r>
                  <a:rPr lang="en-US" altLang="zh-TW" dirty="0" smtClean="0">
                    <a:ea typeface="新細明體" charset="-120"/>
                  </a:rPr>
                  <a:t>.</a:t>
                </a:r>
              </a:p>
              <a:p>
                <a:pPr>
                  <a:buClr>
                    <a:schemeClr val="tx2"/>
                  </a:buClr>
                </a:pPr>
                <a:r>
                  <a:rPr lang="en-US" altLang="zh-TW" dirty="0" smtClean="0">
                    <a:ea typeface="新細明體" charset="-120"/>
                  </a:rPr>
                  <a:t>Complexity is </a:t>
                </a:r>
                <a:r>
                  <a:rPr lang="en-US" altLang="zh-TW" dirty="0" smtClean="0">
                    <a:solidFill>
                      <a:srgbClr val="FF0000"/>
                    </a:solidFill>
                    <a:ea typeface="新細明體" charset="-120"/>
                  </a:rPr>
                  <a:t>O(n</a:t>
                </a:r>
                <a:r>
                  <a:rPr lang="en-US" altLang="zh-TW" baseline="30000" dirty="0" smtClean="0">
                    <a:solidFill>
                      <a:srgbClr val="FF0000"/>
                    </a:solidFill>
                    <a:ea typeface="新細明體" charset="-120"/>
                  </a:rPr>
                  <a:t> </a:t>
                </a:r>
                <a:r>
                  <a:rPr lang="en-US" altLang="zh-TW" dirty="0" smtClean="0">
                    <a:solidFill>
                      <a:srgbClr val="FF0000"/>
                    </a:solidFill>
                    <a:ea typeface="新細明體" charset="-120"/>
                  </a:rPr>
                  <a:t>log n)</a:t>
                </a:r>
                <a:r>
                  <a:rPr lang="en-US" altLang="zh-TW" dirty="0" smtClean="0">
                    <a:ea typeface="新細明體" charset="-120"/>
                  </a:rPr>
                  <a:t>.</a:t>
                </a:r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 t="-2033" r="-1932" b="-311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49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Binary Search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5500468"/>
            <a:ext cx="7886700" cy="1108878"/>
          </a:xfrm>
        </p:spPr>
        <p:txBody>
          <a:bodyPr/>
          <a:lstStyle/>
          <a:p>
            <a:r>
              <a:rPr lang="en-US" altLang="zh-TW" dirty="0" smtClean="0"/>
              <a:t>The number of comparisons for unsuccessful search is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5</a:t>
            </a:fld>
            <a:endParaRPr lang="zh-TW" altLang="en-US"/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629784" y="1509332"/>
            <a:ext cx="7885566" cy="38504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template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&lt;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E, class K&gt;</a:t>
            </a:r>
            <a:endParaRPr lang="en-US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BinarySearch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(K 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*a, </a:t>
            </a:r>
            <a:r>
              <a:rPr lang="en-US" altLang="zh-TW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const </a:t>
            </a:r>
            <a:r>
              <a:rPr lang="en-US" altLang="zh-TW" sz="20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n, </a:t>
            </a:r>
            <a:r>
              <a:rPr lang="en-US" altLang="zh-TW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const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K&amp; k)</a:t>
            </a:r>
            <a:endParaRPr lang="en-US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 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search sorted a[1:n]</a:t>
            </a:r>
            <a:r>
              <a:rPr lang="zh-TW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 k</a:t>
            </a:r>
            <a:endParaRPr lang="en-US" altLang="zh-TW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zh-TW" sz="20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left = 1, right = n;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zh-TW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while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(left &lt;= right){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altLang="zh-TW" sz="20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middle = (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left+right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)/2;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altLang="zh-TW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(k &lt; a[middle]) right = middle - 1;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else if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(k &gt; a[middle]) left = middle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else return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middle; 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found</a:t>
            </a:r>
            <a:endParaRPr lang="en-US" altLang="zh-TW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return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-1; 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not found</a:t>
            </a:r>
            <a:endParaRPr lang="en-US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graphicFrame>
        <p:nvGraphicFramePr>
          <p:cNvPr id="119810" name="Object 2"/>
          <p:cNvGraphicFramePr>
            <a:graphicFrameLocks noChangeAspect="1"/>
          </p:cNvGraphicFramePr>
          <p:nvPr/>
        </p:nvGraphicFramePr>
        <p:xfrm>
          <a:off x="2212387" y="5835159"/>
          <a:ext cx="1602665" cy="607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22" name="文件" r:id="rId3" imgW="1375792" imgH="522897" progId="Word.Document.12">
                  <p:embed/>
                </p:oleObj>
              </mc:Choice>
              <mc:Fallback>
                <p:oleObj name="文件" r:id="rId3" imgW="1375792" imgH="522897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2387" y="5835159"/>
                        <a:ext cx="1602665" cy="6078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451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Recursive Merge Sort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0647" y="1509333"/>
            <a:ext cx="8431305" cy="510001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defTabSz="363538">
              <a:buNone/>
            </a:pP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template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&lt;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 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endParaRPr lang="zh-TW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defTabSz="363538">
              <a:buNone/>
            </a:pPr>
            <a:r>
              <a:rPr lang="en-US" altLang="zh-TW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i="1" dirty="0" err="1">
                <a:latin typeface="Consolas" panose="020B0609020204030204" pitchFamily="49" charset="0"/>
                <a:cs typeface="Consolas" panose="020B0609020204030204" pitchFamily="49" charset="0"/>
              </a:rPr>
              <a:t>rMergeSort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*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 a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zh-TW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link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zh-TW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left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zh-TW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right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zh-TW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defTabSz="363538">
              <a:buNone/>
            </a:pP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altLang="zh-TW" sz="20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zh-TW" altLang="zh-TW" sz="20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要排序的是</a:t>
            </a:r>
            <a:r>
              <a:rPr lang="en-US" altLang="zh-TW" sz="2000" i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altLang="zh-TW" sz="20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altLang="zh-TW" sz="2000" i="1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left</a:t>
            </a:r>
            <a:r>
              <a:rPr lang="en-US" altLang="zh-TW" sz="2000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altLang="zh-TW" sz="2000" i="1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right</a:t>
            </a:r>
            <a:r>
              <a:rPr lang="en-US" altLang="zh-TW" sz="20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</a:t>
            </a:r>
            <a:r>
              <a:rPr lang="zh-TW" altLang="zh-TW" sz="20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。對於所有</a:t>
            </a:r>
            <a:r>
              <a:rPr lang="en-US" altLang="zh-TW" sz="2000" i="1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zh-TW" altLang="zh-TW" sz="20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，</a:t>
            </a:r>
            <a:r>
              <a:rPr lang="en-US" altLang="zh-TW" sz="2000" i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link</a:t>
            </a:r>
            <a:r>
              <a:rPr lang="en-US" altLang="zh-TW" sz="20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altLang="zh-TW" sz="2000" i="1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 </a:t>
            </a:r>
            <a:r>
              <a:rPr lang="zh-TW" altLang="zh-TW" sz="20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初始化為</a:t>
            </a:r>
            <a:r>
              <a:rPr lang="en-US" altLang="zh-TW" sz="20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zh-TW" altLang="zh-TW" sz="20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。</a:t>
            </a:r>
          </a:p>
          <a:p>
            <a:pPr marL="0" indent="0" defTabSz="363538">
              <a:buNone/>
            </a:pPr>
            <a:r>
              <a:rPr lang="en-US" altLang="zh-TW" sz="20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// </a:t>
            </a:r>
            <a:r>
              <a:rPr lang="en-US" altLang="zh-TW" sz="2000" i="1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rMerge</a:t>
            </a:r>
            <a:r>
              <a:rPr lang="zh-TW" altLang="zh-TW" sz="20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回傳排序好的鏈的第一個元素之索引值。</a:t>
            </a:r>
          </a:p>
          <a:p>
            <a:pPr marL="0" indent="0" defTabSz="363538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if 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left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&gt;= 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right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  <a:r>
              <a:rPr lang="en-US" altLang="zh-TW" sz="2000" b="1" dirty="0">
                <a:solidFill>
                  <a:srgbClr val="0000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n-US" altLang="zh-TW" sz="2000" b="1" i="1" dirty="0">
                <a:solidFill>
                  <a:srgbClr val="0000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i="1" dirty="0">
                <a:solidFill>
                  <a:srgbClr val="0000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left</a:t>
            </a:r>
            <a:r>
              <a:rPr lang="en-US" altLang="zh-TW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altLang="zh-TW" sz="2000" b="1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//base case</a:t>
            </a:r>
            <a:endParaRPr lang="zh-TW" altLang="zh-TW" sz="2000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defTabSz="363538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zh-TW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b="1" i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mid 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= (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left 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 right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) /2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endParaRPr lang="zh-TW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defTabSz="363538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i="1" dirty="0" err="1">
                <a:latin typeface="Consolas" panose="020B0609020204030204" pitchFamily="49" charset="0"/>
                <a:cs typeface="Consolas" panose="020B0609020204030204" pitchFamily="49" charset="0"/>
              </a:rPr>
              <a:t>ListMerge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link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endParaRPr lang="zh-TW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defTabSz="363538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		</a:t>
            </a:r>
            <a:r>
              <a:rPr lang="en-US" altLang="zh-TW" sz="2000" i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rMergeSort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TW" sz="2000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link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left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 mid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),      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zh-TW" altLang="zh-TW" sz="20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排序左半邊</a:t>
            </a:r>
          </a:p>
          <a:p>
            <a:pPr marL="0" indent="0" defTabSz="363538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		</a:t>
            </a:r>
            <a:r>
              <a:rPr lang="en-US" altLang="zh-TW" sz="2000" i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rMergeSort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TW" sz="2000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link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mid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+ 1, 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right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  <a:r>
              <a:rPr lang="en-US" altLang="zh-TW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zh-TW" altLang="zh-TW" sz="20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排序右半邊</a:t>
            </a:r>
          </a:p>
          <a:p>
            <a:pPr marL="0" indent="0" defTabSz="363538">
              <a:buNone/>
            </a:pP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zh-TW" alt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50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115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Recursive Merge Sort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51</a:t>
            </a:fld>
            <a:endParaRPr lang="zh-TW" altLang="en-US"/>
          </a:p>
        </p:txBody>
      </p:sp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3436241"/>
              </p:ext>
            </p:extLst>
          </p:nvPr>
        </p:nvGraphicFramePr>
        <p:xfrm>
          <a:off x="507730" y="2914929"/>
          <a:ext cx="8128539" cy="32666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677" name="Visio" r:id="rId3" imgW="6982663" imgH="2806598" progId="Visio.Drawing.11">
                  <p:embed/>
                </p:oleObj>
              </mc:Choice>
              <mc:Fallback>
                <p:oleObj name="Visio" r:id="rId3" imgW="6982663" imgH="2806598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730" y="2914929"/>
                        <a:ext cx="8128539" cy="32666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1048728" y="1507357"/>
            <a:ext cx="7046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Input list is (26, 5, 77, 1, 61, 11, 59, 15, 48, 19). 10 keys.</a:t>
            </a:r>
            <a:endParaRPr lang="zh-TW" altLang="en-US" sz="24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1773092" y="2091824"/>
            <a:ext cx="5597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err="1" smtClean="0">
                <a:solidFill>
                  <a:srgbClr val="0000CC"/>
                </a:solidFill>
              </a:rPr>
              <a:t>Sublist</a:t>
            </a:r>
            <a:r>
              <a:rPr lang="en-US" altLang="zh-TW" sz="2400" dirty="0" smtClean="0">
                <a:solidFill>
                  <a:srgbClr val="0000CC"/>
                </a:solidFill>
              </a:rPr>
              <a:t> partitioning for recursive merge sort</a:t>
            </a:r>
            <a:endParaRPr lang="zh-TW" altLang="en-US" sz="2400" dirty="0">
              <a:solidFill>
                <a:srgbClr val="0000CC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547929" y="6190877"/>
            <a:ext cx="49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left</a:t>
            </a: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8029597" y="6169581"/>
            <a:ext cx="623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right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字方塊 10"/>
              <p:cNvSpPr txBox="1"/>
              <p:nvPr/>
            </p:nvSpPr>
            <p:spPr>
              <a:xfrm>
                <a:off x="2990328" y="6190877"/>
                <a:ext cx="20679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⌊"/>
                          <m:endChr m:val="⌋"/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𝑙𝑒𝑓𝑡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𝑟𝑖𝑔h𝑡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)/2</m:t>
                          </m:r>
                        </m:e>
                      </m:d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1" name="文字方塊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328" y="6190877"/>
                <a:ext cx="2067938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左大括弧 11"/>
          <p:cNvSpPr/>
          <p:nvPr/>
        </p:nvSpPr>
        <p:spPr>
          <a:xfrm rot="16200000">
            <a:off x="2227450" y="4770086"/>
            <a:ext cx="329128" cy="368762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左大括弧 12"/>
          <p:cNvSpPr/>
          <p:nvPr/>
        </p:nvSpPr>
        <p:spPr>
          <a:xfrm rot="16200000">
            <a:off x="6560649" y="4823762"/>
            <a:ext cx="329127" cy="358027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577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dirty="0" smtClean="0">
                <a:ea typeface="新細明體" charset="-120"/>
              </a:rPr>
              <a:t>Recursive Merge </a:t>
            </a:r>
            <a:r>
              <a:rPr lang="en-US" altLang="zh-TW" dirty="0">
                <a:ea typeface="新細明體" charset="-120"/>
              </a:rPr>
              <a:t>Sort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740880" y="2133600"/>
            <a:ext cx="64008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[8, 3, 13, 6, 2, 14, 5, 9, 10, 1, 7, 12, 4]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445480" y="3048000"/>
            <a:ext cx="36576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[8, 3, 13, 6, 2, 14, 5]</a:t>
            </a:r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 flipH="1">
            <a:off x="1893280" y="2590800"/>
            <a:ext cx="2590800" cy="533400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5244493" y="3048000"/>
            <a:ext cx="3354387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[9, 10, 1, 7, 12, 4]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4788880" y="2590800"/>
            <a:ext cx="2590800" cy="533400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45480" y="3962400"/>
            <a:ext cx="21336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[8, 3, 13, 6]</a:t>
            </a:r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H="1">
            <a:off x="1436080" y="3505200"/>
            <a:ext cx="685800" cy="533400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2655280" y="3962400"/>
            <a:ext cx="18288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[2, 14, 5]</a:t>
            </a:r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2426680" y="3505200"/>
            <a:ext cx="914400" cy="533400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293080" y="4800600"/>
            <a:ext cx="10668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[8, 3]</a:t>
            </a:r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 flipH="1">
            <a:off x="902680" y="4419600"/>
            <a:ext cx="457200" cy="457200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1283680" y="4800600"/>
            <a:ext cx="13716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[13, 6]</a:t>
            </a:r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>
            <a:off x="1664680" y="4419600"/>
            <a:ext cx="304800" cy="457200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140680" y="5562600"/>
            <a:ext cx="6858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[8]</a:t>
            </a:r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 flipH="1">
            <a:off x="521680" y="5257800"/>
            <a:ext cx="304800" cy="381000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3331" name="Rectangle 19"/>
          <p:cNvSpPr>
            <a:spLocks noChangeArrowheads="1"/>
          </p:cNvSpPr>
          <p:nvPr/>
        </p:nvSpPr>
        <p:spPr bwMode="auto">
          <a:xfrm>
            <a:off x="750280" y="5562600"/>
            <a:ext cx="7620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[3]</a:t>
            </a:r>
          </a:p>
        </p:txBody>
      </p:sp>
      <p:sp>
        <p:nvSpPr>
          <p:cNvPr id="13332" name="Line 20"/>
          <p:cNvSpPr>
            <a:spLocks noChangeShapeType="1"/>
          </p:cNvSpPr>
          <p:nvPr/>
        </p:nvSpPr>
        <p:spPr bwMode="auto">
          <a:xfrm>
            <a:off x="902680" y="5334000"/>
            <a:ext cx="228600" cy="304800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3333" name="Rectangle 21"/>
          <p:cNvSpPr>
            <a:spLocks noChangeArrowheads="1"/>
          </p:cNvSpPr>
          <p:nvPr/>
        </p:nvSpPr>
        <p:spPr bwMode="auto">
          <a:xfrm>
            <a:off x="1283680" y="5562600"/>
            <a:ext cx="9144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[13]</a:t>
            </a:r>
          </a:p>
        </p:txBody>
      </p:sp>
      <p:sp>
        <p:nvSpPr>
          <p:cNvPr id="13334" name="Line 22"/>
          <p:cNvSpPr>
            <a:spLocks noChangeShapeType="1"/>
          </p:cNvSpPr>
          <p:nvPr/>
        </p:nvSpPr>
        <p:spPr bwMode="auto">
          <a:xfrm flipH="1">
            <a:off x="1664680" y="5257800"/>
            <a:ext cx="381000" cy="381000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3335" name="Rectangle 23"/>
          <p:cNvSpPr>
            <a:spLocks noChangeArrowheads="1"/>
          </p:cNvSpPr>
          <p:nvPr/>
        </p:nvSpPr>
        <p:spPr bwMode="auto">
          <a:xfrm>
            <a:off x="2045680" y="5562600"/>
            <a:ext cx="7620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[6]</a:t>
            </a:r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>
            <a:off x="2121880" y="5334000"/>
            <a:ext cx="304800" cy="304800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3337" name="Rectangle 25"/>
          <p:cNvSpPr>
            <a:spLocks noChangeArrowheads="1"/>
          </p:cNvSpPr>
          <p:nvPr/>
        </p:nvSpPr>
        <p:spPr bwMode="auto">
          <a:xfrm>
            <a:off x="2579080" y="4800600"/>
            <a:ext cx="12954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[2, 14]</a:t>
            </a:r>
          </a:p>
        </p:txBody>
      </p:sp>
      <p:sp>
        <p:nvSpPr>
          <p:cNvPr id="13338" name="Line 26"/>
          <p:cNvSpPr>
            <a:spLocks noChangeShapeType="1"/>
          </p:cNvSpPr>
          <p:nvPr/>
        </p:nvSpPr>
        <p:spPr bwMode="auto">
          <a:xfrm flipH="1">
            <a:off x="3112480" y="4419600"/>
            <a:ext cx="381000" cy="533400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3339" name="Rectangle 27"/>
          <p:cNvSpPr>
            <a:spLocks noChangeArrowheads="1"/>
          </p:cNvSpPr>
          <p:nvPr/>
        </p:nvSpPr>
        <p:spPr bwMode="auto">
          <a:xfrm>
            <a:off x="3798280" y="4800600"/>
            <a:ext cx="6858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[5]</a:t>
            </a:r>
          </a:p>
        </p:txBody>
      </p:sp>
      <p:sp>
        <p:nvSpPr>
          <p:cNvPr id="13340" name="Line 28"/>
          <p:cNvSpPr>
            <a:spLocks noChangeShapeType="1"/>
          </p:cNvSpPr>
          <p:nvPr/>
        </p:nvSpPr>
        <p:spPr bwMode="auto">
          <a:xfrm>
            <a:off x="3722080" y="4419600"/>
            <a:ext cx="381000" cy="457200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3341" name="Rectangle 29"/>
          <p:cNvSpPr>
            <a:spLocks noChangeArrowheads="1"/>
          </p:cNvSpPr>
          <p:nvPr/>
        </p:nvSpPr>
        <p:spPr bwMode="auto">
          <a:xfrm>
            <a:off x="2655280" y="5562600"/>
            <a:ext cx="7620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[2]</a:t>
            </a:r>
          </a:p>
        </p:txBody>
      </p:sp>
      <p:sp>
        <p:nvSpPr>
          <p:cNvPr id="13342" name="Line 30"/>
          <p:cNvSpPr>
            <a:spLocks noChangeShapeType="1"/>
          </p:cNvSpPr>
          <p:nvPr/>
        </p:nvSpPr>
        <p:spPr bwMode="auto">
          <a:xfrm flipH="1">
            <a:off x="2960080" y="5257800"/>
            <a:ext cx="304800" cy="381000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3343" name="Rectangle 31"/>
          <p:cNvSpPr>
            <a:spLocks noChangeArrowheads="1"/>
          </p:cNvSpPr>
          <p:nvPr/>
        </p:nvSpPr>
        <p:spPr bwMode="auto">
          <a:xfrm>
            <a:off x="3264880" y="5562600"/>
            <a:ext cx="9906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[14]</a:t>
            </a:r>
          </a:p>
        </p:txBody>
      </p:sp>
      <p:sp>
        <p:nvSpPr>
          <p:cNvPr id="13344" name="Line 32"/>
          <p:cNvSpPr>
            <a:spLocks noChangeShapeType="1"/>
          </p:cNvSpPr>
          <p:nvPr/>
        </p:nvSpPr>
        <p:spPr bwMode="auto">
          <a:xfrm>
            <a:off x="3417280" y="5334000"/>
            <a:ext cx="304800" cy="304800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3345" name="Rectangle 33"/>
          <p:cNvSpPr>
            <a:spLocks noChangeArrowheads="1"/>
          </p:cNvSpPr>
          <p:nvPr/>
        </p:nvSpPr>
        <p:spPr bwMode="auto">
          <a:xfrm>
            <a:off x="4711093" y="3962400"/>
            <a:ext cx="1677987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[9, 10, 1]</a:t>
            </a:r>
          </a:p>
        </p:txBody>
      </p:sp>
      <p:sp>
        <p:nvSpPr>
          <p:cNvPr id="13346" name="Line 34"/>
          <p:cNvSpPr>
            <a:spLocks noChangeShapeType="1"/>
          </p:cNvSpPr>
          <p:nvPr/>
        </p:nvSpPr>
        <p:spPr bwMode="auto">
          <a:xfrm flipH="1">
            <a:off x="5703280" y="3505200"/>
            <a:ext cx="990600" cy="533400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3347" name="Rectangle 35"/>
          <p:cNvSpPr>
            <a:spLocks noChangeArrowheads="1"/>
          </p:cNvSpPr>
          <p:nvPr/>
        </p:nvSpPr>
        <p:spPr bwMode="auto">
          <a:xfrm>
            <a:off x="7147905" y="3962400"/>
            <a:ext cx="175577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[7, 12, 4]</a:t>
            </a:r>
          </a:p>
        </p:txBody>
      </p:sp>
      <p:sp>
        <p:nvSpPr>
          <p:cNvPr id="13348" name="Line 36"/>
          <p:cNvSpPr>
            <a:spLocks noChangeShapeType="1"/>
          </p:cNvSpPr>
          <p:nvPr/>
        </p:nvSpPr>
        <p:spPr bwMode="auto">
          <a:xfrm>
            <a:off x="6922480" y="3505200"/>
            <a:ext cx="990600" cy="533400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3349" name="Rectangle 37"/>
          <p:cNvSpPr>
            <a:spLocks noChangeArrowheads="1"/>
          </p:cNvSpPr>
          <p:nvPr/>
        </p:nvSpPr>
        <p:spPr bwMode="auto">
          <a:xfrm>
            <a:off x="4558693" y="4800600"/>
            <a:ext cx="1296987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[9, 10]</a:t>
            </a:r>
          </a:p>
        </p:txBody>
      </p:sp>
      <p:sp>
        <p:nvSpPr>
          <p:cNvPr id="13350" name="Line 38"/>
          <p:cNvSpPr>
            <a:spLocks noChangeShapeType="1"/>
          </p:cNvSpPr>
          <p:nvPr/>
        </p:nvSpPr>
        <p:spPr bwMode="auto">
          <a:xfrm flipH="1">
            <a:off x="5093680" y="4419600"/>
            <a:ext cx="457200" cy="457200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3351" name="Rectangle 39"/>
          <p:cNvSpPr>
            <a:spLocks noChangeArrowheads="1"/>
          </p:cNvSpPr>
          <p:nvPr/>
        </p:nvSpPr>
        <p:spPr bwMode="auto">
          <a:xfrm>
            <a:off x="5854093" y="4800600"/>
            <a:ext cx="763587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[1]</a:t>
            </a:r>
          </a:p>
        </p:txBody>
      </p:sp>
      <p:sp>
        <p:nvSpPr>
          <p:cNvPr id="13352" name="Line 40"/>
          <p:cNvSpPr>
            <a:spLocks noChangeShapeType="1"/>
          </p:cNvSpPr>
          <p:nvPr/>
        </p:nvSpPr>
        <p:spPr bwMode="auto">
          <a:xfrm>
            <a:off x="5779480" y="4495800"/>
            <a:ext cx="304800" cy="381000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3353" name="Rectangle 41"/>
          <p:cNvSpPr>
            <a:spLocks noChangeArrowheads="1"/>
          </p:cNvSpPr>
          <p:nvPr/>
        </p:nvSpPr>
        <p:spPr bwMode="auto">
          <a:xfrm>
            <a:off x="4330093" y="5562600"/>
            <a:ext cx="763587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[9]</a:t>
            </a:r>
          </a:p>
        </p:txBody>
      </p:sp>
      <p:sp>
        <p:nvSpPr>
          <p:cNvPr id="13354" name="Line 42"/>
          <p:cNvSpPr>
            <a:spLocks noChangeShapeType="1"/>
          </p:cNvSpPr>
          <p:nvPr/>
        </p:nvSpPr>
        <p:spPr bwMode="auto">
          <a:xfrm flipH="1">
            <a:off x="4712680" y="5257800"/>
            <a:ext cx="457200" cy="381000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3355" name="Rectangle 43"/>
          <p:cNvSpPr>
            <a:spLocks noChangeArrowheads="1"/>
          </p:cNvSpPr>
          <p:nvPr/>
        </p:nvSpPr>
        <p:spPr bwMode="auto">
          <a:xfrm>
            <a:off x="5015893" y="5562600"/>
            <a:ext cx="915987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[10]</a:t>
            </a:r>
          </a:p>
        </p:txBody>
      </p:sp>
      <p:sp>
        <p:nvSpPr>
          <p:cNvPr id="13356" name="Line 44"/>
          <p:cNvSpPr>
            <a:spLocks noChangeShapeType="1"/>
          </p:cNvSpPr>
          <p:nvPr/>
        </p:nvSpPr>
        <p:spPr bwMode="auto">
          <a:xfrm>
            <a:off x="5322280" y="5334000"/>
            <a:ext cx="304800" cy="304800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3357" name="Rectangle 45"/>
          <p:cNvSpPr>
            <a:spLocks noChangeArrowheads="1"/>
          </p:cNvSpPr>
          <p:nvPr/>
        </p:nvSpPr>
        <p:spPr bwMode="auto">
          <a:xfrm>
            <a:off x="6766905" y="4800600"/>
            <a:ext cx="145097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[7, 12]</a:t>
            </a:r>
          </a:p>
        </p:txBody>
      </p:sp>
      <p:sp>
        <p:nvSpPr>
          <p:cNvPr id="13358" name="Line 46"/>
          <p:cNvSpPr>
            <a:spLocks noChangeShapeType="1"/>
          </p:cNvSpPr>
          <p:nvPr/>
        </p:nvSpPr>
        <p:spPr bwMode="auto">
          <a:xfrm flipH="1">
            <a:off x="7455880" y="4419600"/>
            <a:ext cx="533400" cy="457200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3359" name="Rectangle 47"/>
          <p:cNvSpPr>
            <a:spLocks noChangeArrowheads="1"/>
          </p:cNvSpPr>
          <p:nvPr/>
        </p:nvSpPr>
        <p:spPr bwMode="auto">
          <a:xfrm>
            <a:off x="8214705" y="4800600"/>
            <a:ext cx="84137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[4]</a:t>
            </a:r>
          </a:p>
        </p:txBody>
      </p:sp>
      <p:sp>
        <p:nvSpPr>
          <p:cNvPr id="13360" name="Line 48"/>
          <p:cNvSpPr>
            <a:spLocks noChangeShapeType="1"/>
          </p:cNvSpPr>
          <p:nvPr/>
        </p:nvSpPr>
        <p:spPr bwMode="auto">
          <a:xfrm>
            <a:off x="8141680" y="4495800"/>
            <a:ext cx="457200" cy="381000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3361" name="Rectangle 49"/>
          <p:cNvSpPr>
            <a:spLocks noChangeArrowheads="1"/>
          </p:cNvSpPr>
          <p:nvPr/>
        </p:nvSpPr>
        <p:spPr bwMode="auto">
          <a:xfrm>
            <a:off x="6538305" y="5562600"/>
            <a:ext cx="68897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[7]</a:t>
            </a:r>
          </a:p>
        </p:txBody>
      </p:sp>
      <p:sp>
        <p:nvSpPr>
          <p:cNvPr id="13362" name="Line 50"/>
          <p:cNvSpPr>
            <a:spLocks noChangeShapeType="1"/>
          </p:cNvSpPr>
          <p:nvPr/>
        </p:nvSpPr>
        <p:spPr bwMode="auto">
          <a:xfrm flipH="1">
            <a:off x="6922480" y="5257800"/>
            <a:ext cx="381000" cy="381000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3363" name="Rectangle 51"/>
          <p:cNvSpPr>
            <a:spLocks noChangeArrowheads="1"/>
          </p:cNvSpPr>
          <p:nvPr/>
        </p:nvSpPr>
        <p:spPr bwMode="auto">
          <a:xfrm>
            <a:off x="7376505" y="5562600"/>
            <a:ext cx="91757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[12]</a:t>
            </a:r>
          </a:p>
        </p:txBody>
      </p:sp>
      <p:sp>
        <p:nvSpPr>
          <p:cNvPr id="13364" name="Line 52"/>
          <p:cNvSpPr>
            <a:spLocks noChangeShapeType="1"/>
          </p:cNvSpPr>
          <p:nvPr/>
        </p:nvSpPr>
        <p:spPr bwMode="auto">
          <a:xfrm>
            <a:off x="7379680" y="5334000"/>
            <a:ext cx="381000" cy="304800"/>
          </a:xfrm>
          <a:prstGeom prst="line">
            <a:avLst/>
          </a:prstGeom>
          <a:noFill/>
          <a:ln w="50800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53" name="文字方塊 52"/>
          <p:cNvSpPr txBox="1"/>
          <p:nvPr/>
        </p:nvSpPr>
        <p:spPr>
          <a:xfrm>
            <a:off x="492370" y="1519310"/>
            <a:ext cx="14463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2563" indent="-182563">
              <a:buFont typeface="Arial" pitchFamily="34" charset="0"/>
              <a:buChar char="•"/>
            </a:pPr>
            <a:r>
              <a:rPr lang="en-US" altLang="zh-TW" sz="2400" dirty="0" smtClean="0"/>
              <a:t>Partition</a:t>
            </a:r>
            <a:endParaRPr lang="zh-TW" altLang="en-US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build="p" autoUpdateAnimBg="0"/>
      <p:bldP spid="13317" grpId="0" build="p" autoUpdateAnimBg="0"/>
      <p:bldP spid="13318" grpId="0" animBg="1"/>
      <p:bldP spid="13319" grpId="0" build="p" autoUpdateAnimBg="0"/>
      <p:bldP spid="13320" grpId="0" animBg="1"/>
      <p:bldP spid="13321" grpId="0" build="p" autoUpdateAnimBg="0"/>
      <p:bldP spid="13322" grpId="0" animBg="1"/>
      <p:bldP spid="13323" grpId="0" build="p" autoUpdateAnimBg="0"/>
      <p:bldP spid="13324" grpId="0" animBg="1"/>
      <p:bldP spid="13325" grpId="0" build="p" autoUpdateAnimBg="0"/>
      <p:bldP spid="13326" grpId="0" animBg="1"/>
      <p:bldP spid="13327" grpId="0" build="p" autoUpdateAnimBg="0"/>
      <p:bldP spid="13328" grpId="0" animBg="1"/>
      <p:bldP spid="13329" grpId="0" build="p" autoUpdateAnimBg="0"/>
      <p:bldP spid="13330" grpId="0" animBg="1"/>
      <p:bldP spid="13331" grpId="0" build="p" autoUpdateAnimBg="0"/>
      <p:bldP spid="13332" grpId="0" animBg="1"/>
      <p:bldP spid="13333" grpId="0" build="p" autoUpdateAnimBg="0"/>
      <p:bldP spid="13334" grpId="0" animBg="1"/>
      <p:bldP spid="13335" grpId="0" build="p" autoUpdateAnimBg="0"/>
      <p:bldP spid="13336" grpId="0" animBg="1"/>
      <p:bldP spid="13337" grpId="0" build="p" autoUpdateAnimBg="0"/>
      <p:bldP spid="13338" grpId="0" animBg="1"/>
      <p:bldP spid="13339" grpId="0" build="p" autoUpdateAnimBg="0"/>
      <p:bldP spid="13340" grpId="0" animBg="1"/>
      <p:bldP spid="13341" grpId="0" build="p" autoUpdateAnimBg="0"/>
      <p:bldP spid="13342" grpId="0" animBg="1"/>
      <p:bldP spid="13343" grpId="0" build="p" autoUpdateAnimBg="0"/>
      <p:bldP spid="13344" grpId="0" animBg="1"/>
      <p:bldP spid="13345" grpId="0" build="p" autoUpdateAnimBg="0"/>
      <p:bldP spid="13346" grpId="0" animBg="1"/>
      <p:bldP spid="13347" grpId="0" build="p" autoUpdateAnimBg="0"/>
      <p:bldP spid="13348" grpId="0" animBg="1"/>
      <p:bldP spid="13349" grpId="0" build="p" autoUpdateAnimBg="0"/>
      <p:bldP spid="13350" grpId="0" animBg="1"/>
      <p:bldP spid="13351" grpId="0" build="p" autoUpdateAnimBg="0"/>
      <p:bldP spid="13352" grpId="0" animBg="1"/>
      <p:bldP spid="13353" grpId="0" build="p" autoUpdateAnimBg="0"/>
      <p:bldP spid="13354" grpId="0" animBg="1"/>
      <p:bldP spid="13355" grpId="0" build="p" autoUpdateAnimBg="0"/>
      <p:bldP spid="13356" grpId="0" animBg="1"/>
      <p:bldP spid="13357" grpId="0" build="p" autoUpdateAnimBg="0"/>
      <p:bldP spid="13358" grpId="0" animBg="1"/>
      <p:bldP spid="13359" grpId="0" build="p" autoUpdateAnimBg="0"/>
      <p:bldP spid="13360" grpId="0" animBg="1"/>
      <p:bldP spid="13361" grpId="0" build="p" autoUpdateAnimBg="0"/>
      <p:bldP spid="13362" grpId="0" animBg="1"/>
      <p:bldP spid="13363" grpId="0" build="p" autoUpdateAnimBg="0"/>
      <p:bldP spid="13364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Recursive Merge Sort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TW" dirty="0" smtClean="0"/>
              <a:t>To </a:t>
            </a:r>
            <a:r>
              <a:rPr lang="en-US" altLang="zh-TW" dirty="0" smtClean="0">
                <a:solidFill>
                  <a:srgbClr val="C00000"/>
                </a:solidFill>
              </a:rPr>
              <a:t>eliminate the record copying </a:t>
            </a:r>
            <a:r>
              <a:rPr lang="en-US" altLang="zh-TW" dirty="0" smtClean="0"/>
              <a:t>that takes pace when Merge() is used to merge sorted </a:t>
            </a:r>
            <a:r>
              <a:rPr lang="en-US" altLang="zh-TW" dirty="0" err="1" smtClean="0"/>
              <a:t>sublists</a:t>
            </a:r>
            <a:r>
              <a:rPr lang="en-US" altLang="zh-TW" dirty="0" smtClean="0"/>
              <a:t>, </a:t>
            </a:r>
            <a:r>
              <a:rPr lang="en-US" altLang="zh-TW" dirty="0" smtClean="0">
                <a:solidFill>
                  <a:srgbClr val="0000CC"/>
                </a:solidFill>
              </a:rPr>
              <a:t>associate an integer pointer with each record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For this purpose, employ an </a:t>
            </a:r>
            <a:r>
              <a:rPr lang="en-US" altLang="zh-TW" dirty="0" smtClean="0">
                <a:solidFill>
                  <a:srgbClr val="C00000"/>
                </a:solidFill>
              </a:rPr>
              <a:t>integer array link[1:n]</a:t>
            </a:r>
            <a:r>
              <a:rPr lang="en-US" altLang="zh-TW" dirty="0" smtClean="0"/>
              <a:t> such that </a:t>
            </a:r>
            <a:r>
              <a:rPr lang="en-US" altLang="zh-TW" dirty="0" smtClean="0">
                <a:solidFill>
                  <a:srgbClr val="0000CC"/>
                </a:solidFill>
              </a:rPr>
              <a:t>link[</a:t>
            </a:r>
            <a:r>
              <a:rPr lang="en-US" altLang="zh-TW" dirty="0" err="1" smtClean="0">
                <a:solidFill>
                  <a:srgbClr val="0000CC"/>
                </a:solidFill>
              </a:rPr>
              <a:t>i</a:t>
            </a:r>
            <a:r>
              <a:rPr lang="en-US" altLang="zh-TW" dirty="0" smtClean="0">
                <a:solidFill>
                  <a:srgbClr val="0000CC"/>
                </a:solidFill>
              </a:rPr>
              <a:t>] gives the record that follows record </a:t>
            </a:r>
            <a:r>
              <a:rPr lang="en-US" altLang="zh-TW" dirty="0" err="1" smtClean="0">
                <a:solidFill>
                  <a:srgbClr val="0000CC"/>
                </a:solidFill>
              </a:rPr>
              <a:t>i</a:t>
            </a:r>
            <a:r>
              <a:rPr lang="en-US" altLang="zh-TW" dirty="0" smtClean="0">
                <a:solidFill>
                  <a:srgbClr val="0000CC"/>
                </a:solidFill>
              </a:rPr>
              <a:t> in the sorted </a:t>
            </a:r>
            <a:r>
              <a:rPr lang="en-US" altLang="zh-TW" dirty="0" err="1" smtClean="0">
                <a:solidFill>
                  <a:srgbClr val="0000CC"/>
                </a:solidFill>
              </a:rPr>
              <a:t>sublist</a:t>
            </a:r>
            <a:r>
              <a:rPr lang="en-US" altLang="zh-TW" dirty="0" smtClean="0"/>
              <a:t>. </a:t>
            </a:r>
          </a:p>
          <a:p>
            <a:r>
              <a:rPr lang="en-US" altLang="zh-TW" dirty="0" smtClean="0"/>
              <a:t>In case link[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] = 0, there is no next record.</a:t>
            </a:r>
          </a:p>
          <a:p>
            <a:r>
              <a:rPr lang="en-US" altLang="zh-TW" dirty="0" smtClean="0"/>
              <a:t>Record copying is replaced by </a:t>
            </a:r>
            <a:r>
              <a:rPr lang="en-US" altLang="zh-TW" dirty="0" smtClean="0">
                <a:solidFill>
                  <a:srgbClr val="C00000"/>
                </a:solidFill>
              </a:rPr>
              <a:t>link changes </a:t>
            </a:r>
            <a:r>
              <a:rPr lang="en-US" altLang="zh-TW" dirty="0" smtClean="0"/>
              <a:t>and the run time of our sort function becomes </a:t>
            </a:r>
            <a:r>
              <a:rPr lang="en-US" altLang="zh-TW" dirty="0" smtClean="0">
                <a:solidFill>
                  <a:srgbClr val="C00000"/>
                </a:solidFill>
              </a:rPr>
              <a:t>independent of </a:t>
            </a:r>
            <a:r>
              <a:rPr lang="en-US" altLang="zh-TW" dirty="0" smtClean="0"/>
              <a:t>the </a:t>
            </a:r>
            <a:r>
              <a:rPr lang="en-US" altLang="zh-TW" dirty="0" smtClean="0">
                <a:solidFill>
                  <a:srgbClr val="0000CC"/>
                </a:solidFill>
              </a:rPr>
              <a:t>size </a:t>
            </a:r>
            <a:r>
              <a:rPr lang="en-US" altLang="zh-TW" dirty="0" smtClean="0">
                <a:solidFill>
                  <a:srgbClr val="C00000"/>
                </a:solidFill>
              </a:rPr>
              <a:t>s</a:t>
            </a:r>
            <a:r>
              <a:rPr lang="en-US" altLang="zh-TW" dirty="0" smtClean="0">
                <a:solidFill>
                  <a:srgbClr val="0000CC"/>
                </a:solidFill>
              </a:rPr>
              <a:t> of a record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Iterative merge sort: O(</a:t>
            </a:r>
            <a:r>
              <a:rPr lang="en-US" altLang="zh-TW" dirty="0" err="1" smtClean="0"/>
              <a:t>snlogn</a:t>
            </a:r>
            <a:r>
              <a:rPr lang="en-US" altLang="zh-TW" dirty="0" smtClean="0"/>
              <a:t>) time, O(</a:t>
            </a:r>
            <a:r>
              <a:rPr lang="en-US" altLang="zh-TW" dirty="0" err="1" smtClean="0"/>
              <a:t>sn</a:t>
            </a:r>
            <a:r>
              <a:rPr lang="en-US" altLang="zh-TW" dirty="0" smtClean="0"/>
              <a:t>) extra space</a:t>
            </a:r>
          </a:p>
          <a:p>
            <a:r>
              <a:rPr lang="en-US" altLang="zh-TW" dirty="0" smtClean="0"/>
              <a:t>Recursive merge sort: O(</a:t>
            </a:r>
            <a:r>
              <a:rPr lang="en-US" altLang="zh-TW" dirty="0" err="1" smtClean="0"/>
              <a:t>nlogn</a:t>
            </a:r>
            <a:r>
              <a:rPr lang="en-US" altLang="zh-TW" dirty="0" smtClean="0"/>
              <a:t>) time, O(n) extra space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53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377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Recursive Merge Sort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7882" y="1438343"/>
            <a:ext cx="8044703" cy="5224792"/>
          </a:xfrm>
          <a:ln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pPr marL="0" indent="0" defTabSz="363538">
              <a:buNone/>
            </a:pPr>
            <a:r>
              <a:rPr lang="en-US" altLang="zh-TW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tamplate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&lt;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endParaRPr lang="zh-TW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defTabSz="363538">
              <a:buNone/>
            </a:pPr>
            <a:r>
              <a:rPr lang="en-US" altLang="zh-TW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i="1" dirty="0" err="1">
                <a:latin typeface="Consolas" panose="020B0609020204030204" pitchFamily="49" charset="0"/>
                <a:cs typeface="Consolas" panose="020B0609020204030204" pitchFamily="49" charset="0"/>
              </a:rPr>
              <a:t>ListMerge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zh-TW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* 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link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zh-TW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start1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zh-TW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start2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zh-TW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defTabSz="363538">
              <a:buNone/>
            </a:pP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zh-TW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兩個排序好的鏈分別從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start1</a:t>
            </a:r>
            <a:r>
              <a:rPr lang="zh-TW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及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start2</a:t>
            </a:r>
            <a:r>
              <a:rPr lang="zh-TW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開始，將它們合併</a:t>
            </a:r>
          </a:p>
          <a:p>
            <a:pPr marL="0" indent="0" defTabSz="363538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// </a:t>
            </a:r>
            <a:r>
              <a:rPr lang="zh-TW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將</a:t>
            </a:r>
            <a:r>
              <a:rPr lang="en-US" altLang="zh-TW" sz="2000" b="1" i="1" dirty="0">
                <a:latin typeface="Consolas" panose="020B0609020204030204" pitchFamily="49" charset="0"/>
                <a:cs typeface="Consolas" panose="020B0609020204030204" pitchFamily="49" charset="0"/>
              </a:rPr>
              <a:t>link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[0]</a:t>
            </a:r>
            <a:r>
              <a:rPr lang="zh-TW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當作一個暫時的標頭。回傳合併好的鏈的開頭。</a:t>
            </a:r>
          </a:p>
          <a:p>
            <a:pPr marL="0" indent="0" defTabSz="363538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zh-TW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i="1" dirty="0" err="1">
                <a:latin typeface="Consolas" panose="020B0609020204030204" pitchFamily="49" charset="0"/>
                <a:cs typeface="Consolas" panose="020B0609020204030204" pitchFamily="49" charset="0"/>
              </a:rPr>
              <a:t>iResult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= 0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zh-TW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結果鏈的最後一筆記錄</a:t>
            </a:r>
          </a:p>
          <a:p>
            <a:pPr marL="0" indent="0" defTabSz="363538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for 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TW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 i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1 = 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start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1,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 i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2 =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start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1 &amp;&amp; 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)</a:t>
            </a:r>
            <a:endParaRPr lang="zh-TW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defTabSz="363538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if 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1] &lt;= 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2]) 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zh-TW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defTabSz="363538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			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link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iResult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] = 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endParaRPr lang="zh-TW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defTabSz="363538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			</a:t>
            </a:r>
            <a:r>
              <a:rPr lang="en-US" altLang="zh-TW" sz="2000" i="1" dirty="0" err="1">
                <a:latin typeface="Consolas" panose="020B0609020204030204" pitchFamily="49" charset="0"/>
                <a:cs typeface="Consolas" panose="020B0609020204030204" pitchFamily="49" charset="0"/>
              </a:rPr>
              <a:t>iResult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 i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 i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1 =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 link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</a:t>
            </a:r>
            <a:r>
              <a:rPr lang="en-US" altLang="zh-TW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;}</a:t>
            </a:r>
            <a:endParaRPr lang="zh-TW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defTabSz="363538">
              <a:buNone/>
            </a:pPr>
            <a:r>
              <a:rPr lang="en-US" altLang="zh-TW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	else 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zh-TW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defTabSz="363538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  <a:r>
              <a:rPr lang="en-US" altLang="zh-TW" sz="2000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link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altLang="zh-TW" sz="2000" i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iResult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] =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 i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endParaRPr lang="zh-TW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defTabSz="363538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  <a:r>
              <a:rPr lang="en-US" altLang="zh-TW" sz="2000" i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iResult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 i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2 =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link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</a:t>
            </a:r>
            <a:r>
              <a:rPr lang="en-US" altLang="zh-TW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;	}</a:t>
            </a:r>
            <a:endParaRPr lang="zh-TW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defTabSz="363538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	// </a:t>
            </a:r>
            <a:r>
              <a:rPr lang="zh-TW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將其餘的記錄附接至結果鏈</a:t>
            </a:r>
          </a:p>
          <a:p>
            <a:pPr marL="0" indent="0" defTabSz="363538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if 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1 = = 0) 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link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altLang="zh-TW" sz="2000" i="1" dirty="0" err="1">
                <a:latin typeface="Consolas" panose="020B0609020204030204" pitchFamily="49" charset="0"/>
                <a:cs typeface="Consolas" panose="020B0609020204030204" pitchFamily="49" charset="0"/>
              </a:rPr>
              <a:t>iResult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] =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 i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endParaRPr lang="zh-TW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defTabSz="363538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link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altLang="zh-TW" sz="2000" i="1" dirty="0" err="1">
                <a:latin typeface="Consolas" panose="020B0609020204030204" pitchFamily="49" charset="0"/>
                <a:cs typeface="Consolas" panose="020B0609020204030204" pitchFamily="49" charset="0"/>
              </a:rPr>
              <a:t>iResult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] =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 i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endParaRPr lang="zh-TW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defTabSz="363538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return </a:t>
            </a:r>
            <a:r>
              <a:rPr lang="en-US" altLang="zh-TW" sz="2000" i="1" dirty="0">
                <a:latin typeface="Consolas" panose="020B0609020204030204" pitchFamily="49" charset="0"/>
                <a:cs typeface="Consolas" panose="020B0609020204030204" pitchFamily="49" charset="0"/>
              </a:rPr>
              <a:t>link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[0]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endParaRPr lang="zh-TW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defTabSz="363538">
              <a:buNone/>
            </a:pP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zh-TW" alt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54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610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dirty="0" smtClean="0">
                <a:ea typeface="新細明體" charset="-120"/>
              </a:rPr>
              <a:t>Recursive Merge </a:t>
            </a:r>
            <a:r>
              <a:rPr lang="en-US" altLang="zh-TW" dirty="0">
                <a:ea typeface="新細明體" charset="-120"/>
              </a:rPr>
              <a:t>Sort</a:t>
            </a: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 flipH="1">
            <a:off x="1963620" y="2590800"/>
            <a:ext cx="2590800" cy="533400"/>
          </a:xfrm>
          <a:prstGeom prst="line">
            <a:avLst/>
          </a:prstGeom>
          <a:noFill/>
          <a:ln w="50800">
            <a:solidFill>
              <a:srgbClr val="0000CC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4859220" y="2590800"/>
            <a:ext cx="2590800" cy="533400"/>
          </a:xfrm>
          <a:prstGeom prst="line">
            <a:avLst/>
          </a:prstGeom>
          <a:noFill/>
          <a:ln w="50800">
            <a:solidFill>
              <a:srgbClr val="0000CC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 flipH="1">
            <a:off x="1506420" y="3505200"/>
            <a:ext cx="685800" cy="533400"/>
          </a:xfrm>
          <a:prstGeom prst="line">
            <a:avLst/>
          </a:prstGeom>
          <a:noFill/>
          <a:ln w="50800">
            <a:solidFill>
              <a:srgbClr val="0000CC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2497020" y="3505200"/>
            <a:ext cx="914400" cy="533400"/>
          </a:xfrm>
          <a:prstGeom prst="line">
            <a:avLst/>
          </a:prstGeom>
          <a:noFill/>
          <a:ln w="50800">
            <a:solidFill>
              <a:srgbClr val="0000CC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63420" y="4800600"/>
            <a:ext cx="10668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[3, 8]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 flipH="1">
            <a:off x="973020" y="4419600"/>
            <a:ext cx="457200" cy="457200"/>
          </a:xfrm>
          <a:prstGeom prst="line">
            <a:avLst/>
          </a:prstGeom>
          <a:noFill/>
          <a:ln w="50800">
            <a:solidFill>
              <a:srgbClr val="0000CC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1354020" y="4800600"/>
            <a:ext cx="13716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[6, 13]</a:t>
            </a: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515820" y="3962400"/>
            <a:ext cx="21336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[3, 6, 8, 13]</a:t>
            </a:r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1735020" y="4419600"/>
            <a:ext cx="304800" cy="457200"/>
          </a:xfrm>
          <a:prstGeom prst="line">
            <a:avLst/>
          </a:prstGeom>
          <a:noFill/>
          <a:ln w="50800">
            <a:solidFill>
              <a:srgbClr val="0000CC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211020" y="5562600"/>
            <a:ext cx="6858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[8]</a:t>
            </a:r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 flipH="1">
            <a:off x="592020" y="5257800"/>
            <a:ext cx="304800" cy="381000"/>
          </a:xfrm>
          <a:prstGeom prst="line">
            <a:avLst/>
          </a:prstGeom>
          <a:noFill/>
          <a:ln w="50800">
            <a:solidFill>
              <a:srgbClr val="0000CC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820620" y="5562600"/>
            <a:ext cx="7620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[3]</a:t>
            </a:r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>
            <a:off x="973020" y="5334000"/>
            <a:ext cx="228600" cy="304800"/>
          </a:xfrm>
          <a:prstGeom prst="line">
            <a:avLst/>
          </a:prstGeom>
          <a:noFill/>
          <a:ln w="50800">
            <a:solidFill>
              <a:srgbClr val="0000CC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4353" name="Rectangle 17"/>
          <p:cNvSpPr>
            <a:spLocks noChangeArrowheads="1"/>
          </p:cNvSpPr>
          <p:nvPr/>
        </p:nvSpPr>
        <p:spPr bwMode="auto">
          <a:xfrm>
            <a:off x="1354020" y="5562600"/>
            <a:ext cx="9144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[13]</a:t>
            </a:r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H="1">
            <a:off x="1735020" y="5257800"/>
            <a:ext cx="381000" cy="381000"/>
          </a:xfrm>
          <a:prstGeom prst="line">
            <a:avLst/>
          </a:prstGeom>
          <a:noFill/>
          <a:ln w="50800">
            <a:solidFill>
              <a:srgbClr val="0000CC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4355" name="Rectangle 19"/>
          <p:cNvSpPr>
            <a:spLocks noChangeArrowheads="1"/>
          </p:cNvSpPr>
          <p:nvPr/>
        </p:nvSpPr>
        <p:spPr bwMode="auto">
          <a:xfrm>
            <a:off x="2116020" y="5562600"/>
            <a:ext cx="7620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[6]</a:t>
            </a:r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>
            <a:off x="2192220" y="5334000"/>
            <a:ext cx="304800" cy="304800"/>
          </a:xfrm>
          <a:prstGeom prst="line">
            <a:avLst/>
          </a:prstGeom>
          <a:noFill/>
          <a:ln w="50800">
            <a:solidFill>
              <a:srgbClr val="0000CC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649420" y="4800600"/>
            <a:ext cx="12954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[2, 14]</a:t>
            </a:r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725620" y="3962400"/>
            <a:ext cx="18288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[2, 5, 14]</a:t>
            </a:r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515820" y="3048000"/>
            <a:ext cx="36576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[2, 3, 5, 6, 8, 13, 14]</a:t>
            </a:r>
          </a:p>
        </p:txBody>
      </p:sp>
      <p:sp>
        <p:nvSpPr>
          <p:cNvPr id="14360" name="Line 24"/>
          <p:cNvSpPr>
            <a:spLocks noChangeShapeType="1"/>
          </p:cNvSpPr>
          <p:nvPr/>
        </p:nvSpPr>
        <p:spPr bwMode="auto">
          <a:xfrm flipH="1">
            <a:off x="3182820" y="4419600"/>
            <a:ext cx="381000" cy="533400"/>
          </a:xfrm>
          <a:prstGeom prst="line">
            <a:avLst/>
          </a:prstGeom>
          <a:noFill/>
          <a:ln w="50800">
            <a:solidFill>
              <a:srgbClr val="0000CC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3868620" y="4800600"/>
            <a:ext cx="6858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[5]</a:t>
            </a:r>
          </a:p>
        </p:txBody>
      </p:sp>
      <p:sp>
        <p:nvSpPr>
          <p:cNvPr id="14362" name="Line 26"/>
          <p:cNvSpPr>
            <a:spLocks noChangeShapeType="1"/>
          </p:cNvSpPr>
          <p:nvPr/>
        </p:nvSpPr>
        <p:spPr bwMode="auto">
          <a:xfrm>
            <a:off x="3792420" y="4419600"/>
            <a:ext cx="381000" cy="457200"/>
          </a:xfrm>
          <a:prstGeom prst="line">
            <a:avLst/>
          </a:prstGeom>
          <a:noFill/>
          <a:ln w="50800">
            <a:solidFill>
              <a:srgbClr val="0000CC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725620" y="5562600"/>
            <a:ext cx="7620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[2]</a:t>
            </a:r>
          </a:p>
        </p:txBody>
      </p:sp>
      <p:sp>
        <p:nvSpPr>
          <p:cNvPr id="14364" name="Line 28"/>
          <p:cNvSpPr>
            <a:spLocks noChangeShapeType="1"/>
          </p:cNvSpPr>
          <p:nvPr/>
        </p:nvSpPr>
        <p:spPr bwMode="auto">
          <a:xfrm flipH="1">
            <a:off x="3030420" y="5257800"/>
            <a:ext cx="304800" cy="381000"/>
          </a:xfrm>
          <a:prstGeom prst="line">
            <a:avLst/>
          </a:prstGeom>
          <a:noFill/>
          <a:ln w="50800">
            <a:solidFill>
              <a:srgbClr val="0000CC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4365" name="Rectangle 29"/>
          <p:cNvSpPr>
            <a:spLocks noChangeArrowheads="1"/>
          </p:cNvSpPr>
          <p:nvPr/>
        </p:nvSpPr>
        <p:spPr bwMode="auto">
          <a:xfrm>
            <a:off x="3335220" y="5562600"/>
            <a:ext cx="9906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[14]</a:t>
            </a:r>
          </a:p>
        </p:txBody>
      </p:sp>
      <p:sp>
        <p:nvSpPr>
          <p:cNvPr id="14366" name="Line 30"/>
          <p:cNvSpPr>
            <a:spLocks noChangeShapeType="1"/>
          </p:cNvSpPr>
          <p:nvPr/>
        </p:nvSpPr>
        <p:spPr bwMode="auto">
          <a:xfrm>
            <a:off x="3487620" y="5334000"/>
            <a:ext cx="304800" cy="304800"/>
          </a:xfrm>
          <a:prstGeom prst="line">
            <a:avLst/>
          </a:prstGeom>
          <a:noFill/>
          <a:ln w="50800">
            <a:solidFill>
              <a:srgbClr val="0000CC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4367" name="Line 31"/>
          <p:cNvSpPr>
            <a:spLocks noChangeShapeType="1"/>
          </p:cNvSpPr>
          <p:nvPr/>
        </p:nvSpPr>
        <p:spPr bwMode="auto">
          <a:xfrm flipH="1">
            <a:off x="5773620" y="3505200"/>
            <a:ext cx="990600" cy="533400"/>
          </a:xfrm>
          <a:prstGeom prst="line">
            <a:avLst/>
          </a:prstGeom>
          <a:noFill/>
          <a:ln w="50800">
            <a:solidFill>
              <a:srgbClr val="0000CC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4368" name="Line 32"/>
          <p:cNvSpPr>
            <a:spLocks noChangeShapeType="1"/>
          </p:cNvSpPr>
          <p:nvPr/>
        </p:nvSpPr>
        <p:spPr bwMode="auto">
          <a:xfrm>
            <a:off x="6992820" y="3505200"/>
            <a:ext cx="990600" cy="533400"/>
          </a:xfrm>
          <a:prstGeom prst="line">
            <a:avLst/>
          </a:prstGeom>
          <a:noFill/>
          <a:ln w="50800">
            <a:solidFill>
              <a:srgbClr val="0000CC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4369" name="Rectangle 33"/>
          <p:cNvSpPr>
            <a:spLocks noChangeArrowheads="1"/>
          </p:cNvSpPr>
          <p:nvPr/>
        </p:nvSpPr>
        <p:spPr bwMode="auto">
          <a:xfrm>
            <a:off x="4629033" y="4800600"/>
            <a:ext cx="1296987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[9, 10]</a:t>
            </a:r>
          </a:p>
        </p:txBody>
      </p:sp>
      <p:sp>
        <p:nvSpPr>
          <p:cNvPr id="14370" name="Rectangle 34"/>
          <p:cNvSpPr>
            <a:spLocks noChangeArrowheads="1"/>
          </p:cNvSpPr>
          <p:nvPr/>
        </p:nvSpPr>
        <p:spPr bwMode="auto">
          <a:xfrm>
            <a:off x="4781433" y="3962400"/>
            <a:ext cx="1677987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[1, 9, 10]</a:t>
            </a:r>
          </a:p>
        </p:txBody>
      </p:sp>
      <p:sp>
        <p:nvSpPr>
          <p:cNvPr id="14371" name="Line 35"/>
          <p:cNvSpPr>
            <a:spLocks noChangeShapeType="1"/>
          </p:cNvSpPr>
          <p:nvPr/>
        </p:nvSpPr>
        <p:spPr bwMode="auto">
          <a:xfrm flipH="1">
            <a:off x="5164020" y="4419600"/>
            <a:ext cx="457200" cy="457200"/>
          </a:xfrm>
          <a:prstGeom prst="line">
            <a:avLst/>
          </a:prstGeom>
          <a:noFill/>
          <a:ln w="50800">
            <a:solidFill>
              <a:srgbClr val="0000CC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4372" name="Rectangle 36"/>
          <p:cNvSpPr>
            <a:spLocks noChangeArrowheads="1"/>
          </p:cNvSpPr>
          <p:nvPr/>
        </p:nvSpPr>
        <p:spPr bwMode="auto">
          <a:xfrm>
            <a:off x="5924433" y="4800600"/>
            <a:ext cx="763587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[1]</a:t>
            </a:r>
          </a:p>
        </p:txBody>
      </p:sp>
      <p:sp>
        <p:nvSpPr>
          <p:cNvPr id="14373" name="Line 37"/>
          <p:cNvSpPr>
            <a:spLocks noChangeShapeType="1"/>
          </p:cNvSpPr>
          <p:nvPr/>
        </p:nvSpPr>
        <p:spPr bwMode="auto">
          <a:xfrm>
            <a:off x="5849820" y="4495800"/>
            <a:ext cx="304800" cy="381000"/>
          </a:xfrm>
          <a:prstGeom prst="line">
            <a:avLst/>
          </a:prstGeom>
          <a:noFill/>
          <a:ln w="50800">
            <a:solidFill>
              <a:srgbClr val="0000CC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4374" name="Rectangle 38"/>
          <p:cNvSpPr>
            <a:spLocks noChangeArrowheads="1"/>
          </p:cNvSpPr>
          <p:nvPr/>
        </p:nvSpPr>
        <p:spPr bwMode="auto">
          <a:xfrm>
            <a:off x="4400433" y="5562600"/>
            <a:ext cx="763587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[9]</a:t>
            </a:r>
          </a:p>
        </p:txBody>
      </p:sp>
      <p:sp>
        <p:nvSpPr>
          <p:cNvPr id="14375" name="Line 39"/>
          <p:cNvSpPr>
            <a:spLocks noChangeShapeType="1"/>
          </p:cNvSpPr>
          <p:nvPr/>
        </p:nvSpPr>
        <p:spPr bwMode="auto">
          <a:xfrm flipH="1">
            <a:off x="4783020" y="5257800"/>
            <a:ext cx="457200" cy="381000"/>
          </a:xfrm>
          <a:prstGeom prst="line">
            <a:avLst/>
          </a:prstGeom>
          <a:noFill/>
          <a:ln w="50800">
            <a:solidFill>
              <a:srgbClr val="0000CC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4376" name="Rectangle 40"/>
          <p:cNvSpPr>
            <a:spLocks noChangeArrowheads="1"/>
          </p:cNvSpPr>
          <p:nvPr/>
        </p:nvSpPr>
        <p:spPr bwMode="auto">
          <a:xfrm>
            <a:off x="5086233" y="5562600"/>
            <a:ext cx="915987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[10]</a:t>
            </a:r>
          </a:p>
        </p:txBody>
      </p:sp>
      <p:sp>
        <p:nvSpPr>
          <p:cNvPr id="14377" name="Line 41"/>
          <p:cNvSpPr>
            <a:spLocks noChangeShapeType="1"/>
          </p:cNvSpPr>
          <p:nvPr/>
        </p:nvSpPr>
        <p:spPr bwMode="auto">
          <a:xfrm>
            <a:off x="5392620" y="5334000"/>
            <a:ext cx="304800" cy="304800"/>
          </a:xfrm>
          <a:prstGeom prst="line">
            <a:avLst/>
          </a:prstGeom>
          <a:noFill/>
          <a:ln w="50800">
            <a:solidFill>
              <a:srgbClr val="0000CC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837245" y="4800600"/>
            <a:ext cx="145097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[7, 12]</a:t>
            </a:r>
          </a:p>
        </p:txBody>
      </p:sp>
      <p:sp>
        <p:nvSpPr>
          <p:cNvPr id="14379" name="Rectangle 43"/>
          <p:cNvSpPr>
            <a:spLocks noChangeArrowheads="1"/>
          </p:cNvSpPr>
          <p:nvPr/>
        </p:nvSpPr>
        <p:spPr bwMode="auto">
          <a:xfrm>
            <a:off x="7218245" y="3962400"/>
            <a:ext cx="175577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[4, 7, 12]</a:t>
            </a:r>
          </a:p>
        </p:txBody>
      </p:sp>
      <p:sp>
        <p:nvSpPr>
          <p:cNvPr id="14380" name="Rectangle 44"/>
          <p:cNvSpPr>
            <a:spLocks noChangeArrowheads="1"/>
          </p:cNvSpPr>
          <p:nvPr/>
        </p:nvSpPr>
        <p:spPr bwMode="auto">
          <a:xfrm>
            <a:off x="5314833" y="3048000"/>
            <a:ext cx="3354387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[1, 4, 7, 9, 10,12]</a:t>
            </a:r>
          </a:p>
        </p:txBody>
      </p:sp>
      <p:sp>
        <p:nvSpPr>
          <p:cNvPr id="14381" name="Rectangle 45"/>
          <p:cNvSpPr>
            <a:spLocks noChangeArrowheads="1"/>
          </p:cNvSpPr>
          <p:nvPr/>
        </p:nvSpPr>
        <p:spPr bwMode="auto">
          <a:xfrm>
            <a:off x="1811220" y="2133600"/>
            <a:ext cx="64008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[1, 2, 3, 4, 5, 6, 7, 8, 9, 10, 12, 13,14]</a:t>
            </a:r>
          </a:p>
        </p:txBody>
      </p:sp>
      <p:sp>
        <p:nvSpPr>
          <p:cNvPr id="14382" name="Line 46"/>
          <p:cNvSpPr>
            <a:spLocks noChangeShapeType="1"/>
          </p:cNvSpPr>
          <p:nvPr/>
        </p:nvSpPr>
        <p:spPr bwMode="auto">
          <a:xfrm flipH="1">
            <a:off x="7526220" y="4419600"/>
            <a:ext cx="533400" cy="457200"/>
          </a:xfrm>
          <a:prstGeom prst="line">
            <a:avLst/>
          </a:prstGeom>
          <a:noFill/>
          <a:ln w="50800">
            <a:solidFill>
              <a:srgbClr val="0000CC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4383" name="Rectangle 47"/>
          <p:cNvSpPr>
            <a:spLocks noChangeArrowheads="1"/>
          </p:cNvSpPr>
          <p:nvPr/>
        </p:nvSpPr>
        <p:spPr bwMode="auto">
          <a:xfrm>
            <a:off x="8285045" y="4800600"/>
            <a:ext cx="84137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[4]</a:t>
            </a:r>
          </a:p>
        </p:txBody>
      </p:sp>
      <p:sp>
        <p:nvSpPr>
          <p:cNvPr id="14384" name="Line 48"/>
          <p:cNvSpPr>
            <a:spLocks noChangeShapeType="1"/>
          </p:cNvSpPr>
          <p:nvPr/>
        </p:nvSpPr>
        <p:spPr bwMode="auto">
          <a:xfrm>
            <a:off x="8212020" y="4495800"/>
            <a:ext cx="457200" cy="381000"/>
          </a:xfrm>
          <a:prstGeom prst="line">
            <a:avLst/>
          </a:prstGeom>
          <a:noFill/>
          <a:ln w="50800">
            <a:solidFill>
              <a:srgbClr val="0000CC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08645" y="5562600"/>
            <a:ext cx="68897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[7]</a:t>
            </a:r>
          </a:p>
        </p:txBody>
      </p:sp>
      <p:sp>
        <p:nvSpPr>
          <p:cNvPr id="14386" name="Line 50"/>
          <p:cNvSpPr>
            <a:spLocks noChangeShapeType="1"/>
          </p:cNvSpPr>
          <p:nvPr/>
        </p:nvSpPr>
        <p:spPr bwMode="auto">
          <a:xfrm flipH="1">
            <a:off x="6992820" y="5257800"/>
            <a:ext cx="381000" cy="381000"/>
          </a:xfrm>
          <a:prstGeom prst="line">
            <a:avLst/>
          </a:prstGeom>
          <a:noFill/>
          <a:ln w="50800">
            <a:solidFill>
              <a:srgbClr val="0000CC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7446845" y="5562600"/>
            <a:ext cx="91757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effectLst/>
                <a:ea typeface="新細明體" charset="-120"/>
              </a:rPr>
              <a:t>[12]</a:t>
            </a:r>
          </a:p>
        </p:txBody>
      </p:sp>
      <p:sp>
        <p:nvSpPr>
          <p:cNvPr id="14388" name="Line 52"/>
          <p:cNvSpPr>
            <a:spLocks noChangeShapeType="1"/>
          </p:cNvSpPr>
          <p:nvPr/>
        </p:nvSpPr>
        <p:spPr bwMode="auto">
          <a:xfrm>
            <a:off x="7450020" y="5334000"/>
            <a:ext cx="381000" cy="304800"/>
          </a:xfrm>
          <a:prstGeom prst="line">
            <a:avLst/>
          </a:prstGeom>
          <a:noFill/>
          <a:ln w="50800">
            <a:solidFill>
              <a:srgbClr val="0000CC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zh-TW" altLang="en-US" sz="2400"/>
          </a:p>
        </p:txBody>
      </p:sp>
      <p:sp>
        <p:nvSpPr>
          <p:cNvPr id="53" name="文字方塊 52"/>
          <p:cNvSpPr txBox="1"/>
          <p:nvPr/>
        </p:nvSpPr>
        <p:spPr>
          <a:xfrm>
            <a:off x="492370" y="1519310"/>
            <a:ext cx="1184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2563" indent="-182563">
              <a:buFont typeface="Arial" pitchFamily="34" charset="0"/>
              <a:buChar char="•"/>
            </a:pPr>
            <a:r>
              <a:rPr lang="en-US" altLang="zh-TW" sz="2400" dirty="0" smtClean="0"/>
              <a:t>Merge</a:t>
            </a:r>
            <a:endParaRPr lang="zh-TW" altLang="en-US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4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43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4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4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4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4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4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4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4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4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4" grpId="0" build="p" autoUpdateAnimBg="0"/>
      <p:bldP spid="14346" grpId="0" build="p" autoUpdateAnimBg="0"/>
      <p:bldP spid="14347" grpId="0" build="p" autoUpdateAnimBg="0"/>
      <p:bldP spid="14357" grpId="0" build="p" autoUpdateAnimBg="0"/>
      <p:bldP spid="14358" grpId="0" build="p" autoUpdateAnimBg="0"/>
      <p:bldP spid="14359" grpId="0" build="p" autoUpdateAnimBg="0"/>
      <p:bldP spid="14369" grpId="0" build="p" autoUpdateAnimBg="0"/>
      <p:bldP spid="14370" grpId="0" build="p" autoUpdateAnimBg="0"/>
      <p:bldP spid="14378" grpId="0" build="p" autoUpdateAnimBg="0"/>
      <p:bldP spid="14379" grpId="0" build="p" autoUpdateAnimBg="0"/>
      <p:bldP spid="14380" grpId="0" build="p" autoUpdateAnimBg="0"/>
      <p:bldP spid="14381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How Fast is Merge Sort 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Both worst and average cases</a:t>
            </a:r>
          </a:p>
          <a:p>
            <a:pPr marL="538163"/>
            <a:r>
              <a:rPr lang="en-US" altLang="zh-TW" dirty="0" smtClean="0">
                <a:solidFill>
                  <a:srgbClr val="FF0000"/>
                </a:solidFill>
              </a:rPr>
              <a:t>log(n)</a:t>
            </a:r>
            <a:r>
              <a:rPr lang="en-US" altLang="zh-TW" dirty="0" smtClean="0"/>
              <a:t> </a:t>
            </a:r>
            <a:r>
              <a:rPr lang="en-US" altLang="zh-TW" dirty="0" smtClean="0">
                <a:solidFill>
                  <a:srgbClr val="0000CC"/>
                </a:solidFill>
              </a:rPr>
              <a:t>merge passes</a:t>
            </a:r>
            <a:r>
              <a:rPr lang="en-US" altLang="zh-TW" dirty="0" smtClean="0"/>
              <a:t> are performed</a:t>
            </a:r>
          </a:p>
          <a:p>
            <a:pPr marL="538163"/>
            <a:r>
              <a:rPr lang="en-US" altLang="zh-TW" dirty="0" smtClean="0"/>
              <a:t>Each merge pass is </a:t>
            </a:r>
            <a:r>
              <a:rPr lang="en-US" altLang="zh-TW" dirty="0" smtClean="0">
                <a:solidFill>
                  <a:srgbClr val="FF0000"/>
                </a:solidFill>
              </a:rPr>
              <a:t>O(n)</a:t>
            </a:r>
          </a:p>
          <a:p>
            <a:pPr marL="538163"/>
            <a:r>
              <a:rPr lang="en-US" altLang="zh-TW" dirty="0" smtClean="0"/>
              <a:t>Time complexity is </a:t>
            </a:r>
            <a:r>
              <a:rPr lang="en-US" altLang="zh-TW" dirty="0" smtClean="0">
                <a:solidFill>
                  <a:srgbClr val="FF0000"/>
                </a:solidFill>
              </a:rPr>
              <a:t>O(</a:t>
            </a:r>
            <a:r>
              <a:rPr lang="en-US" altLang="zh-TW" dirty="0" err="1" smtClean="0">
                <a:solidFill>
                  <a:srgbClr val="FF0000"/>
                </a:solidFill>
              </a:rPr>
              <a:t>nlog</a:t>
            </a:r>
            <a:r>
              <a:rPr lang="en-US" altLang="zh-TW" dirty="0" smtClean="0">
                <a:solidFill>
                  <a:srgbClr val="FF0000"/>
                </a:solidFill>
              </a:rPr>
              <a:t>(n))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56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Variations of Merge Sort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Natural Merge Sort</a:t>
            </a:r>
          </a:p>
          <a:p>
            <a:pPr lvl="1"/>
            <a:r>
              <a:rPr lang="en-US" altLang="zh-TW" dirty="0" smtClean="0"/>
              <a:t>Interpreting the initial list as multiple sorted </a:t>
            </a:r>
            <a:r>
              <a:rPr lang="en-US" altLang="zh-TW" dirty="0" err="1" smtClean="0"/>
              <a:t>sublists</a:t>
            </a:r>
            <a:r>
              <a:rPr lang="en-US" altLang="zh-TW" dirty="0" smtClean="0"/>
              <a:t>, each can contain more than one records</a:t>
            </a:r>
          </a:p>
          <a:p>
            <a:pPr lvl="1"/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57</a:t>
            </a:fld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5301706" y="4872403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6" name="矩形 5"/>
          <p:cNvSpPr/>
          <p:nvPr/>
        </p:nvSpPr>
        <p:spPr>
          <a:xfrm>
            <a:off x="5888955" y="4872403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7" name="矩形 6"/>
          <p:cNvSpPr/>
          <p:nvPr/>
        </p:nvSpPr>
        <p:spPr>
          <a:xfrm>
            <a:off x="6319904" y="4872403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8" name="矩形 7"/>
          <p:cNvSpPr/>
          <p:nvPr/>
        </p:nvSpPr>
        <p:spPr>
          <a:xfrm>
            <a:off x="6946229" y="4872403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9" name="矩形 8"/>
          <p:cNvSpPr/>
          <p:nvPr/>
        </p:nvSpPr>
        <p:spPr>
          <a:xfrm>
            <a:off x="7377178" y="4872403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0" name="文字方塊 9"/>
          <p:cNvSpPr txBox="1"/>
          <p:nvPr/>
        </p:nvSpPr>
        <p:spPr>
          <a:xfrm>
            <a:off x="5615613" y="331263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6040303" y="331263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6464993" y="331263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3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6897303" y="331263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4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7329613" y="331263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5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橢圓 14"/>
          <p:cNvSpPr/>
          <p:nvPr/>
        </p:nvSpPr>
        <p:spPr>
          <a:xfrm>
            <a:off x="5364081" y="4929107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6" name="橢圓 15"/>
          <p:cNvSpPr/>
          <p:nvPr/>
        </p:nvSpPr>
        <p:spPr>
          <a:xfrm>
            <a:off x="5951330" y="4929107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7" name="橢圓 16"/>
          <p:cNvSpPr/>
          <p:nvPr/>
        </p:nvSpPr>
        <p:spPr>
          <a:xfrm>
            <a:off x="6382279" y="4929107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6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8" name="橢圓 17"/>
          <p:cNvSpPr/>
          <p:nvPr/>
        </p:nvSpPr>
        <p:spPr>
          <a:xfrm>
            <a:off x="7008603" y="4929107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9" name="橢圓 18"/>
          <p:cNvSpPr/>
          <p:nvPr/>
        </p:nvSpPr>
        <p:spPr>
          <a:xfrm>
            <a:off x="7443982" y="4929107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7969033" y="4872403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1" name="橢圓 20"/>
          <p:cNvSpPr/>
          <p:nvPr/>
        </p:nvSpPr>
        <p:spPr>
          <a:xfrm>
            <a:off x="8031408" y="4929107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7754303" y="331263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6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5554141" y="3744047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4" name="矩形 23"/>
          <p:cNvSpPr/>
          <p:nvPr/>
        </p:nvSpPr>
        <p:spPr>
          <a:xfrm>
            <a:off x="5979420" y="3744047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5" name="矩形 24"/>
          <p:cNvSpPr/>
          <p:nvPr/>
        </p:nvSpPr>
        <p:spPr>
          <a:xfrm>
            <a:off x="6404699" y="3744047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6" name="矩形 25"/>
          <p:cNvSpPr/>
          <p:nvPr/>
        </p:nvSpPr>
        <p:spPr>
          <a:xfrm>
            <a:off x="6837599" y="3744047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7" name="矩形 26"/>
          <p:cNvSpPr/>
          <p:nvPr/>
        </p:nvSpPr>
        <p:spPr>
          <a:xfrm>
            <a:off x="7270498" y="3744047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8" name="橢圓 27"/>
          <p:cNvSpPr/>
          <p:nvPr/>
        </p:nvSpPr>
        <p:spPr>
          <a:xfrm>
            <a:off x="5616516" y="3800751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9" name="橢圓 28"/>
          <p:cNvSpPr/>
          <p:nvPr/>
        </p:nvSpPr>
        <p:spPr>
          <a:xfrm>
            <a:off x="6041795" y="3800751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30" name="橢圓 29"/>
          <p:cNvSpPr/>
          <p:nvPr/>
        </p:nvSpPr>
        <p:spPr>
          <a:xfrm>
            <a:off x="6467074" y="3800751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6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31" name="橢圓 30"/>
          <p:cNvSpPr/>
          <p:nvPr/>
        </p:nvSpPr>
        <p:spPr>
          <a:xfrm>
            <a:off x="6899973" y="3800751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32" name="橢圓 31"/>
          <p:cNvSpPr/>
          <p:nvPr/>
        </p:nvSpPr>
        <p:spPr>
          <a:xfrm>
            <a:off x="7337302" y="3800751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7700383" y="3744047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34" name="橢圓 33"/>
          <p:cNvSpPr/>
          <p:nvPr/>
        </p:nvSpPr>
        <p:spPr>
          <a:xfrm>
            <a:off x="7762758" y="3800751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35" name="文字方塊 34"/>
          <p:cNvSpPr txBox="1"/>
          <p:nvPr/>
        </p:nvSpPr>
        <p:spPr>
          <a:xfrm rot="5400000">
            <a:off x="6662788" y="4236901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b="1" dirty="0" smtClean="0">
                <a:solidFill>
                  <a:srgbClr val="C00000"/>
                </a:solidFill>
              </a:rPr>
              <a:t>=</a:t>
            </a:r>
            <a:endParaRPr lang="zh-TW" altLang="en-US" sz="2800" b="1" dirty="0">
              <a:solidFill>
                <a:srgbClr val="C00000"/>
              </a:solidFill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1135469" y="4872403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38" name="矩形 37"/>
          <p:cNvSpPr/>
          <p:nvPr/>
        </p:nvSpPr>
        <p:spPr>
          <a:xfrm>
            <a:off x="1660198" y="4872403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39" name="矩形 38"/>
          <p:cNvSpPr/>
          <p:nvPr/>
        </p:nvSpPr>
        <p:spPr>
          <a:xfrm>
            <a:off x="2184927" y="4872403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40" name="矩形 39"/>
          <p:cNvSpPr/>
          <p:nvPr/>
        </p:nvSpPr>
        <p:spPr>
          <a:xfrm>
            <a:off x="2709657" y="4872403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41" name="矩形 40"/>
          <p:cNvSpPr/>
          <p:nvPr/>
        </p:nvSpPr>
        <p:spPr>
          <a:xfrm>
            <a:off x="3234386" y="4872403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42" name="文字方塊 41"/>
          <p:cNvSpPr txBox="1"/>
          <p:nvPr/>
        </p:nvSpPr>
        <p:spPr>
          <a:xfrm>
            <a:off x="1449376" y="331263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3" name="文字方塊 42"/>
          <p:cNvSpPr txBox="1"/>
          <p:nvPr/>
        </p:nvSpPr>
        <p:spPr>
          <a:xfrm>
            <a:off x="1874066" y="331263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4" name="文字方塊 43"/>
          <p:cNvSpPr txBox="1"/>
          <p:nvPr/>
        </p:nvSpPr>
        <p:spPr>
          <a:xfrm>
            <a:off x="2298756" y="331263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3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5" name="文字方塊 44"/>
          <p:cNvSpPr txBox="1"/>
          <p:nvPr/>
        </p:nvSpPr>
        <p:spPr>
          <a:xfrm>
            <a:off x="2731066" y="331263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4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6" name="文字方塊 45"/>
          <p:cNvSpPr txBox="1"/>
          <p:nvPr/>
        </p:nvSpPr>
        <p:spPr>
          <a:xfrm>
            <a:off x="3163376" y="331263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5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7" name="橢圓 46"/>
          <p:cNvSpPr/>
          <p:nvPr/>
        </p:nvSpPr>
        <p:spPr>
          <a:xfrm>
            <a:off x="1197844" y="4929107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48" name="橢圓 47"/>
          <p:cNvSpPr/>
          <p:nvPr/>
        </p:nvSpPr>
        <p:spPr>
          <a:xfrm>
            <a:off x="1722573" y="4929107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49" name="橢圓 48"/>
          <p:cNvSpPr/>
          <p:nvPr/>
        </p:nvSpPr>
        <p:spPr>
          <a:xfrm>
            <a:off x="2247302" y="4929107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6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50" name="橢圓 49"/>
          <p:cNvSpPr/>
          <p:nvPr/>
        </p:nvSpPr>
        <p:spPr>
          <a:xfrm>
            <a:off x="2772031" y="4929107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51" name="橢圓 50"/>
          <p:cNvSpPr/>
          <p:nvPr/>
        </p:nvSpPr>
        <p:spPr>
          <a:xfrm>
            <a:off x="3301190" y="4929107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3763721" y="4872403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53" name="橢圓 52"/>
          <p:cNvSpPr/>
          <p:nvPr/>
        </p:nvSpPr>
        <p:spPr>
          <a:xfrm>
            <a:off x="3826096" y="4929107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54" name="文字方塊 53"/>
          <p:cNvSpPr txBox="1"/>
          <p:nvPr/>
        </p:nvSpPr>
        <p:spPr>
          <a:xfrm>
            <a:off x="3588066" y="331263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6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1387904" y="3744047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56" name="矩形 55"/>
          <p:cNvSpPr/>
          <p:nvPr/>
        </p:nvSpPr>
        <p:spPr>
          <a:xfrm>
            <a:off x="1813183" y="3744047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57" name="矩形 56"/>
          <p:cNvSpPr/>
          <p:nvPr/>
        </p:nvSpPr>
        <p:spPr>
          <a:xfrm>
            <a:off x="2238462" y="3744047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58" name="矩形 57"/>
          <p:cNvSpPr/>
          <p:nvPr/>
        </p:nvSpPr>
        <p:spPr>
          <a:xfrm>
            <a:off x="2671362" y="3744047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59" name="矩形 58"/>
          <p:cNvSpPr/>
          <p:nvPr/>
        </p:nvSpPr>
        <p:spPr>
          <a:xfrm>
            <a:off x="3104261" y="3744047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60" name="橢圓 59"/>
          <p:cNvSpPr/>
          <p:nvPr/>
        </p:nvSpPr>
        <p:spPr>
          <a:xfrm>
            <a:off x="1450279" y="3800751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61" name="橢圓 60"/>
          <p:cNvSpPr/>
          <p:nvPr/>
        </p:nvSpPr>
        <p:spPr>
          <a:xfrm>
            <a:off x="1875558" y="3800751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62" name="橢圓 61"/>
          <p:cNvSpPr/>
          <p:nvPr/>
        </p:nvSpPr>
        <p:spPr>
          <a:xfrm>
            <a:off x="2300837" y="3800751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6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63" name="橢圓 62"/>
          <p:cNvSpPr/>
          <p:nvPr/>
        </p:nvSpPr>
        <p:spPr>
          <a:xfrm>
            <a:off x="2733736" y="3800751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64" name="橢圓 63"/>
          <p:cNvSpPr/>
          <p:nvPr/>
        </p:nvSpPr>
        <p:spPr>
          <a:xfrm>
            <a:off x="3171065" y="3800751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3534146" y="3744047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66" name="橢圓 65"/>
          <p:cNvSpPr/>
          <p:nvPr/>
        </p:nvSpPr>
        <p:spPr>
          <a:xfrm>
            <a:off x="3596521" y="3800751"/>
            <a:ext cx="317541" cy="31754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67" name="文字方塊 66"/>
          <p:cNvSpPr txBox="1"/>
          <p:nvPr/>
        </p:nvSpPr>
        <p:spPr>
          <a:xfrm rot="5400000">
            <a:off x="2496551" y="4236901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b="1" dirty="0" smtClean="0">
                <a:solidFill>
                  <a:srgbClr val="C00000"/>
                </a:solidFill>
              </a:rPr>
              <a:t>=</a:t>
            </a:r>
            <a:endParaRPr lang="zh-TW" altLang="en-US" sz="2800" b="1" dirty="0">
              <a:solidFill>
                <a:srgbClr val="C00000"/>
              </a:solidFill>
            </a:endParaRPr>
          </a:p>
        </p:txBody>
      </p:sp>
      <p:sp>
        <p:nvSpPr>
          <p:cNvPr id="69" name="文字方塊 68"/>
          <p:cNvSpPr txBox="1"/>
          <p:nvPr/>
        </p:nvSpPr>
        <p:spPr>
          <a:xfrm>
            <a:off x="1436431" y="5631427"/>
            <a:ext cx="2582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/>
              <a:t>Original Implementation </a:t>
            </a:r>
            <a:endParaRPr lang="zh-TW" altLang="en-US" b="1" dirty="0"/>
          </a:p>
        </p:txBody>
      </p:sp>
      <p:sp>
        <p:nvSpPr>
          <p:cNvPr id="70" name="文字方塊 69"/>
          <p:cNvSpPr txBox="1"/>
          <p:nvPr/>
        </p:nvSpPr>
        <p:spPr>
          <a:xfrm>
            <a:off x="5826817" y="5631427"/>
            <a:ext cx="2017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/>
              <a:t>Natural Merge Sort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2078734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charset="-120"/>
              </a:rPr>
              <a:t>C++ STL </a:t>
            </a:r>
            <a:r>
              <a:rPr lang="en-US" altLang="zh-TW" dirty="0" err="1" smtClean="0">
                <a:solidFill>
                  <a:srgbClr val="0000CC"/>
                </a:solidFill>
                <a:ea typeface="新細明體" charset="-120"/>
              </a:rPr>
              <a:t>stable_sort</a:t>
            </a:r>
            <a:r>
              <a:rPr lang="en-US" altLang="zh-TW" dirty="0" smtClean="0">
                <a:solidFill>
                  <a:srgbClr val="0000CC"/>
                </a:solidFill>
                <a:ea typeface="新細明體" charset="-120"/>
              </a:rPr>
              <a:t> </a:t>
            </a:r>
            <a:r>
              <a:rPr lang="en-US" altLang="zh-TW" dirty="0" smtClean="0">
                <a:ea typeface="新細明體" charset="-120"/>
              </a:rPr>
              <a:t>Function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en-US" altLang="zh-TW" dirty="0" smtClean="0">
                <a:ea typeface="新細明體" charset="-120"/>
              </a:rPr>
              <a:t>Merge sort is </a:t>
            </a:r>
            <a:r>
              <a:rPr lang="en-US" altLang="zh-TW" dirty="0" smtClean="0">
                <a:solidFill>
                  <a:srgbClr val="C00000"/>
                </a:solidFill>
                <a:ea typeface="新細明體" charset="-120"/>
              </a:rPr>
              <a:t>stable</a:t>
            </a:r>
            <a:r>
              <a:rPr lang="en-US" altLang="zh-TW" dirty="0" smtClean="0">
                <a:ea typeface="新細明體" charset="-120"/>
              </a:rPr>
              <a:t> (relative order of elements with equal keys is not changed).</a:t>
            </a:r>
          </a:p>
          <a:p>
            <a:pPr>
              <a:buClr>
                <a:schemeClr val="tx2"/>
              </a:buClr>
            </a:pPr>
            <a:r>
              <a:rPr lang="en-US" altLang="zh-TW" dirty="0" smtClean="0">
                <a:ea typeface="新細明體" charset="-120"/>
              </a:rPr>
              <a:t>Quick sort is not stable.</a:t>
            </a:r>
          </a:p>
          <a:p>
            <a:pPr>
              <a:buClr>
                <a:schemeClr val="tx2"/>
              </a:buClr>
            </a:pPr>
            <a:r>
              <a:rPr lang="en-US" altLang="zh-TW" dirty="0" smtClean="0">
                <a:ea typeface="新細明體" charset="-120"/>
              </a:rPr>
              <a:t>STL’s </a:t>
            </a:r>
            <a:r>
              <a:rPr lang="en-US" altLang="zh-TW" dirty="0" err="1" smtClean="0">
                <a:solidFill>
                  <a:srgbClr val="0000CC"/>
                </a:solidFill>
                <a:ea typeface="新細明體" charset="-120"/>
              </a:rPr>
              <a:t>stable_sort</a:t>
            </a:r>
            <a:r>
              <a:rPr lang="en-US" altLang="zh-TW" dirty="0" smtClean="0">
                <a:ea typeface="新細明體" charset="-120"/>
              </a:rPr>
              <a:t> is a </a:t>
            </a:r>
            <a:r>
              <a:rPr lang="en-US" altLang="zh-TW" dirty="0" smtClean="0">
                <a:solidFill>
                  <a:srgbClr val="C00000"/>
                </a:solidFill>
                <a:ea typeface="新細明體" charset="-120"/>
              </a:rPr>
              <a:t>merge sort </a:t>
            </a:r>
            <a:r>
              <a:rPr lang="en-US" altLang="zh-TW" dirty="0" smtClean="0">
                <a:ea typeface="新細明體" charset="-120"/>
              </a:rPr>
              <a:t>that </a:t>
            </a:r>
            <a:r>
              <a:rPr lang="en-US" altLang="zh-TW" dirty="0" smtClean="0">
                <a:solidFill>
                  <a:srgbClr val="0000CC"/>
                </a:solidFill>
                <a:ea typeface="新細明體" charset="-120"/>
              </a:rPr>
              <a:t>switches to </a:t>
            </a:r>
            <a:r>
              <a:rPr lang="en-US" altLang="zh-TW" dirty="0" smtClean="0">
                <a:solidFill>
                  <a:srgbClr val="C00000"/>
                </a:solidFill>
                <a:ea typeface="新細明體" charset="-120"/>
              </a:rPr>
              <a:t>insertion sort</a:t>
            </a:r>
            <a:r>
              <a:rPr lang="en-US" altLang="zh-TW" dirty="0" smtClean="0">
                <a:ea typeface="新細明體" charset="-120"/>
              </a:rPr>
              <a:t> when segment </a:t>
            </a:r>
            <a:r>
              <a:rPr lang="en-US" altLang="zh-TW" dirty="0" smtClean="0">
                <a:solidFill>
                  <a:srgbClr val="0000CC"/>
                </a:solidFill>
                <a:ea typeface="新細明體" charset="-120"/>
              </a:rPr>
              <a:t>size is small</a:t>
            </a:r>
            <a:endParaRPr lang="zh-TW" altLang="en-US" dirty="0">
              <a:solidFill>
                <a:srgbClr val="0000CC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58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</a:rPr>
              <a:t>7.1 Introduction</a:t>
            </a:r>
          </a:p>
          <a:p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</a:rPr>
              <a:t>7.2 </a:t>
            </a:r>
            <a:r>
              <a:rPr lang="en-US" altLang="zh-TW" dirty="0">
                <a:solidFill>
                  <a:schemeClr val="bg2">
                    <a:lumMod val="50000"/>
                  </a:schemeClr>
                </a:solidFill>
              </a:rPr>
              <a:t>Insertion Sort</a:t>
            </a:r>
          </a:p>
          <a:p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</a:rPr>
              <a:t>7.3 Quick Sort</a:t>
            </a:r>
          </a:p>
          <a:p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</a:rPr>
              <a:t>7.4 How fast we can sort</a:t>
            </a:r>
          </a:p>
          <a:p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</a:rPr>
              <a:t>7.5 Merge sort</a:t>
            </a:r>
          </a:p>
          <a:p>
            <a:r>
              <a:rPr lang="en-US" altLang="zh-TW" dirty="0" smtClean="0">
                <a:solidFill>
                  <a:srgbClr val="C00000"/>
                </a:solidFill>
              </a:rPr>
              <a:t>7.6 Heap sort</a:t>
            </a:r>
          </a:p>
          <a:p>
            <a:r>
              <a:rPr lang="en-US" altLang="zh-TW" dirty="0" smtClean="0"/>
              <a:t>7.7 Radix sort</a:t>
            </a:r>
          </a:p>
          <a:p>
            <a:r>
              <a:rPr lang="en-US" altLang="zh-TW" dirty="0" smtClean="0"/>
              <a:t>7.8 (List and table sorts)</a:t>
            </a:r>
          </a:p>
          <a:p>
            <a:r>
              <a:rPr lang="en-US" altLang="zh-TW" dirty="0" smtClean="0"/>
              <a:t>7.9 Summary of internal sorting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59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4333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Verifying Two Lists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>
                <a:solidFill>
                  <a:srgbClr val="C00000"/>
                </a:solidFill>
              </a:rPr>
              <a:t>Comparing two lists of records </a:t>
            </a:r>
            <a:r>
              <a:rPr lang="en-US" altLang="zh-TW" dirty="0" smtClean="0"/>
              <a:t>containing data that are essentially the same but have been obtained from two different sources, e.g., employers filing their pays to employees (list </a:t>
            </a:r>
            <a:r>
              <a:rPr lang="en-US" altLang="zh-TW" i="1" dirty="0" smtClean="0"/>
              <a:t>l</a:t>
            </a:r>
            <a:r>
              <a:rPr lang="en-US" altLang="zh-TW" dirty="0" smtClean="0"/>
              <a:t>1) and employees filing their individual pays received (list </a:t>
            </a:r>
            <a:r>
              <a:rPr lang="en-US" altLang="zh-TW" i="1" dirty="0" smtClean="0"/>
              <a:t>l</a:t>
            </a:r>
            <a:r>
              <a:rPr lang="en-US" altLang="zh-TW" dirty="0" smtClean="0"/>
              <a:t>2).</a:t>
            </a:r>
          </a:p>
          <a:p>
            <a:r>
              <a:rPr lang="en-US" altLang="zh-TW" dirty="0" smtClean="0">
                <a:solidFill>
                  <a:srgbClr val="0000CC"/>
                </a:solidFill>
              </a:rPr>
              <a:t>Required verification:</a:t>
            </a:r>
          </a:p>
          <a:p>
            <a:pPr marL="514350" indent="-339725">
              <a:buFont typeface="+mj-lt"/>
              <a:buAutoNum type="arabicPeriod"/>
            </a:pPr>
            <a:r>
              <a:rPr lang="en-US" altLang="zh-TW" sz="2600" dirty="0" smtClean="0"/>
              <a:t>If there is no record in the employee list (</a:t>
            </a:r>
            <a:r>
              <a:rPr lang="en-US" altLang="zh-TW" sz="2600" i="1" dirty="0" smtClean="0"/>
              <a:t>l</a:t>
            </a:r>
            <a:r>
              <a:rPr lang="en-US" altLang="zh-TW" sz="2600" dirty="0" smtClean="0"/>
              <a:t>2) corresponding to a key in the employer list (</a:t>
            </a:r>
            <a:r>
              <a:rPr lang="en-US" altLang="zh-TW" sz="2600" i="1" dirty="0" smtClean="0"/>
              <a:t>l</a:t>
            </a:r>
            <a:r>
              <a:rPr lang="en-US" altLang="zh-TW" sz="2600" dirty="0" smtClean="0"/>
              <a:t>1), a message is to be sent to the employee.</a:t>
            </a:r>
          </a:p>
          <a:p>
            <a:pPr marL="514350" indent="-339725">
              <a:buFont typeface="+mj-lt"/>
              <a:buAutoNum type="arabicPeriod"/>
            </a:pPr>
            <a:r>
              <a:rPr lang="en-US" altLang="zh-TW" sz="2600" dirty="0" smtClean="0"/>
              <a:t>If the reverse is true, then a message is to be sent to the employer.</a:t>
            </a:r>
          </a:p>
          <a:p>
            <a:pPr marL="514350" indent="-339725">
              <a:buFont typeface="+mj-lt"/>
              <a:buAutoNum type="arabicPeriod"/>
            </a:pPr>
            <a:r>
              <a:rPr lang="en-US" altLang="zh-TW" sz="2600" dirty="0" smtClean="0"/>
              <a:t>If there is a discrepancy between two records with the same key, a message to this effect is to be output.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7.6 Heap Sort Concept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509333"/>
            <a:ext cx="4418197" cy="5100014"/>
          </a:xfrm>
        </p:spPr>
        <p:txBody>
          <a:bodyPr>
            <a:normAutofit fontScale="92500" lnSpcReduction="20000"/>
          </a:bodyPr>
          <a:lstStyle/>
          <a:p>
            <a:r>
              <a:rPr lang="en-US" altLang="zh-TW" dirty="0"/>
              <a:t>Interpret the </a:t>
            </a:r>
            <a:r>
              <a:rPr lang="en-US" altLang="zh-TW" dirty="0" smtClean="0"/>
              <a:t>input list as a </a:t>
            </a:r>
            <a:r>
              <a:rPr lang="en-US" altLang="zh-TW" dirty="0" smtClean="0">
                <a:solidFill>
                  <a:srgbClr val="0000CC"/>
                </a:solidFill>
              </a:rPr>
              <a:t>tree</a:t>
            </a:r>
          </a:p>
          <a:p>
            <a:r>
              <a:rPr lang="en-US" altLang="zh-TW" dirty="0" err="1" smtClean="0">
                <a:solidFill>
                  <a:srgbClr val="C00000"/>
                </a:solidFill>
              </a:rPr>
              <a:t>Heapify</a:t>
            </a:r>
            <a:r>
              <a:rPr lang="en-US" altLang="zh-TW" dirty="0" smtClean="0"/>
              <a:t> the tree to form a </a:t>
            </a:r>
            <a:r>
              <a:rPr lang="en-US" altLang="zh-TW" dirty="0" smtClean="0">
                <a:solidFill>
                  <a:srgbClr val="0000CC"/>
                </a:solidFill>
              </a:rPr>
              <a:t>max heap</a:t>
            </a:r>
          </a:p>
          <a:p>
            <a:r>
              <a:rPr lang="en-US" altLang="zh-TW" dirty="0" smtClean="0"/>
              <a:t>Popping pass</a:t>
            </a:r>
          </a:p>
          <a:p>
            <a:pPr lvl="1"/>
            <a:r>
              <a:rPr lang="en-US" altLang="zh-TW" dirty="0" smtClean="0"/>
              <a:t>Pop the top (maximum) record</a:t>
            </a:r>
          </a:p>
          <a:p>
            <a:pPr lvl="2"/>
            <a:r>
              <a:rPr lang="en-US" altLang="zh-TW" dirty="0" smtClean="0"/>
              <a:t>Heap size shrinks by one</a:t>
            </a:r>
          </a:p>
          <a:p>
            <a:pPr lvl="2"/>
            <a:r>
              <a:rPr lang="en-US" altLang="zh-TW" dirty="0" smtClean="0"/>
              <a:t>Space next to the heap becomes unused</a:t>
            </a:r>
          </a:p>
          <a:p>
            <a:pPr lvl="1"/>
            <a:r>
              <a:rPr lang="en-US" altLang="zh-TW" dirty="0" smtClean="0"/>
              <a:t>Place the popped </a:t>
            </a:r>
            <a:r>
              <a:rPr lang="en-US" altLang="zh-TW" dirty="0"/>
              <a:t>record at </a:t>
            </a:r>
            <a:r>
              <a:rPr lang="en-US" altLang="zh-TW" dirty="0" smtClean="0"/>
              <a:t>the space </a:t>
            </a:r>
          </a:p>
          <a:p>
            <a:r>
              <a:rPr lang="en-US" altLang="zh-TW" dirty="0" smtClean="0"/>
              <a:t>Popping passes are continued until the heap becomes empty</a:t>
            </a:r>
          </a:p>
          <a:p>
            <a:r>
              <a:rPr lang="en-US" altLang="zh-TW" dirty="0" smtClean="0"/>
              <a:t>Heap Sort is </a:t>
            </a:r>
            <a:r>
              <a:rPr lang="en-US" altLang="zh-TW" dirty="0" smtClean="0">
                <a:solidFill>
                  <a:srgbClr val="C00000"/>
                </a:solidFill>
              </a:rPr>
              <a:t>non-stable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60</a:t>
            </a:fld>
            <a:endParaRPr lang="zh-TW" altLang="en-US"/>
          </a:p>
        </p:txBody>
      </p:sp>
      <p:grpSp>
        <p:nvGrpSpPr>
          <p:cNvPr id="29" name="群組 28"/>
          <p:cNvGrpSpPr/>
          <p:nvPr/>
        </p:nvGrpSpPr>
        <p:grpSpPr>
          <a:xfrm>
            <a:off x="5340781" y="713230"/>
            <a:ext cx="3452199" cy="792820"/>
            <a:chOff x="5340781" y="713230"/>
            <a:chExt cx="3452199" cy="792820"/>
          </a:xfrm>
        </p:grpSpPr>
        <p:sp>
          <p:nvSpPr>
            <p:cNvPr id="5" name="矩形 4"/>
            <p:cNvSpPr/>
            <p:nvPr/>
          </p:nvSpPr>
          <p:spPr>
            <a:xfrm>
              <a:off x="5340781" y="1075101"/>
              <a:ext cx="430949" cy="43094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000"/>
            </a:p>
          </p:txBody>
        </p:sp>
        <p:sp>
          <p:nvSpPr>
            <p:cNvPr id="6" name="矩形 5"/>
            <p:cNvSpPr/>
            <p:nvPr/>
          </p:nvSpPr>
          <p:spPr>
            <a:xfrm>
              <a:off x="5771730" y="1075101"/>
              <a:ext cx="430949" cy="43094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000"/>
            </a:p>
          </p:txBody>
        </p:sp>
        <p:sp>
          <p:nvSpPr>
            <p:cNvPr id="7" name="矩形 6"/>
            <p:cNvSpPr/>
            <p:nvPr/>
          </p:nvSpPr>
          <p:spPr>
            <a:xfrm>
              <a:off x="6202679" y="1075101"/>
              <a:ext cx="430949" cy="43094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000"/>
            </a:p>
          </p:txBody>
        </p:sp>
        <p:sp>
          <p:nvSpPr>
            <p:cNvPr id="8" name="矩形 7"/>
            <p:cNvSpPr/>
            <p:nvPr/>
          </p:nvSpPr>
          <p:spPr>
            <a:xfrm>
              <a:off x="6633629" y="1075101"/>
              <a:ext cx="430949" cy="43094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000"/>
            </a:p>
          </p:txBody>
        </p:sp>
        <p:sp>
          <p:nvSpPr>
            <p:cNvPr id="9" name="矩形 8"/>
            <p:cNvSpPr/>
            <p:nvPr/>
          </p:nvSpPr>
          <p:spPr>
            <a:xfrm>
              <a:off x="7064578" y="1075101"/>
              <a:ext cx="430949" cy="43094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000"/>
            </a:p>
          </p:txBody>
        </p:sp>
        <p:sp>
          <p:nvSpPr>
            <p:cNvPr id="10" name="文字方塊 9"/>
            <p:cNvSpPr txBox="1"/>
            <p:nvPr/>
          </p:nvSpPr>
          <p:spPr>
            <a:xfrm>
              <a:off x="5402253" y="71323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1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1" name="文字方塊 10"/>
            <p:cNvSpPr txBox="1"/>
            <p:nvPr/>
          </p:nvSpPr>
          <p:spPr>
            <a:xfrm>
              <a:off x="5832613" y="71323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2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2" name="文字方塊 11"/>
            <p:cNvSpPr txBox="1"/>
            <p:nvPr/>
          </p:nvSpPr>
          <p:spPr>
            <a:xfrm>
              <a:off x="6262973" y="71323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3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6693333" y="71323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7123693" y="71323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5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5" name="橢圓 14"/>
            <p:cNvSpPr/>
            <p:nvPr/>
          </p:nvSpPr>
          <p:spPr>
            <a:xfrm>
              <a:off x="5403156" y="1131805"/>
              <a:ext cx="317541" cy="3175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6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橢圓 15"/>
            <p:cNvSpPr/>
            <p:nvPr/>
          </p:nvSpPr>
          <p:spPr>
            <a:xfrm>
              <a:off x="5834105" y="1131805"/>
              <a:ext cx="317541" cy="3175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3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橢圓 16"/>
            <p:cNvSpPr/>
            <p:nvPr/>
          </p:nvSpPr>
          <p:spPr>
            <a:xfrm>
              <a:off x="6265054" y="1131805"/>
              <a:ext cx="317541" cy="3175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8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橢圓 17"/>
            <p:cNvSpPr/>
            <p:nvPr/>
          </p:nvSpPr>
          <p:spPr>
            <a:xfrm>
              <a:off x="6696003" y="1131805"/>
              <a:ext cx="317541" cy="3175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1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橢圓 18"/>
            <p:cNvSpPr/>
            <p:nvPr/>
          </p:nvSpPr>
          <p:spPr>
            <a:xfrm>
              <a:off x="7131382" y="1131805"/>
              <a:ext cx="317541" cy="3175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5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7500133" y="1075101"/>
              <a:ext cx="430949" cy="43094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000"/>
            </a:p>
          </p:txBody>
        </p:sp>
        <p:sp>
          <p:nvSpPr>
            <p:cNvPr id="21" name="矩形 20"/>
            <p:cNvSpPr/>
            <p:nvPr/>
          </p:nvSpPr>
          <p:spPr>
            <a:xfrm>
              <a:off x="7931082" y="1075101"/>
              <a:ext cx="430949" cy="43094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000"/>
            </a:p>
          </p:txBody>
        </p:sp>
        <p:sp>
          <p:nvSpPr>
            <p:cNvPr id="22" name="矩形 21"/>
            <p:cNvSpPr/>
            <p:nvPr/>
          </p:nvSpPr>
          <p:spPr>
            <a:xfrm>
              <a:off x="8362031" y="1075101"/>
              <a:ext cx="430949" cy="43094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000"/>
            </a:p>
          </p:txBody>
        </p:sp>
        <p:sp>
          <p:nvSpPr>
            <p:cNvPr id="23" name="橢圓 22"/>
            <p:cNvSpPr/>
            <p:nvPr/>
          </p:nvSpPr>
          <p:spPr>
            <a:xfrm>
              <a:off x="7562508" y="1131805"/>
              <a:ext cx="317541" cy="3175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4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橢圓 23"/>
            <p:cNvSpPr/>
            <p:nvPr/>
          </p:nvSpPr>
          <p:spPr>
            <a:xfrm>
              <a:off x="7993457" y="1131805"/>
              <a:ext cx="317541" cy="3175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2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橢圓 24"/>
            <p:cNvSpPr/>
            <p:nvPr/>
          </p:nvSpPr>
          <p:spPr>
            <a:xfrm>
              <a:off x="8424406" y="1131805"/>
              <a:ext cx="317541" cy="3175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7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6" name="文字方塊 25"/>
            <p:cNvSpPr txBox="1"/>
            <p:nvPr/>
          </p:nvSpPr>
          <p:spPr>
            <a:xfrm>
              <a:off x="7554053" y="71323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6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7" name="文字方塊 26"/>
            <p:cNvSpPr txBox="1"/>
            <p:nvPr/>
          </p:nvSpPr>
          <p:spPr>
            <a:xfrm>
              <a:off x="7984413" y="71323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7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8" name="文字方塊 27"/>
            <p:cNvSpPr txBox="1"/>
            <p:nvPr/>
          </p:nvSpPr>
          <p:spPr>
            <a:xfrm>
              <a:off x="8414773" y="71323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8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93" name="群組 92"/>
          <p:cNvGrpSpPr/>
          <p:nvPr/>
        </p:nvGrpSpPr>
        <p:grpSpPr>
          <a:xfrm>
            <a:off x="5829271" y="1600318"/>
            <a:ext cx="2287710" cy="1883168"/>
            <a:chOff x="5817373" y="1451254"/>
            <a:chExt cx="2287710" cy="1883168"/>
          </a:xfrm>
        </p:grpSpPr>
        <p:sp>
          <p:nvSpPr>
            <p:cNvPr id="30" name="橢圓 29"/>
            <p:cNvSpPr/>
            <p:nvPr/>
          </p:nvSpPr>
          <p:spPr>
            <a:xfrm>
              <a:off x="6905807" y="1679518"/>
              <a:ext cx="317541" cy="3175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6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橢圓 31"/>
            <p:cNvSpPr/>
            <p:nvPr/>
          </p:nvSpPr>
          <p:spPr>
            <a:xfrm>
              <a:off x="6351688" y="2054124"/>
              <a:ext cx="317541" cy="3175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3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橢圓 33"/>
            <p:cNvSpPr/>
            <p:nvPr/>
          </p:nvSpPr>
          <p:spPr>
            <a:xfrm>
              <a:off x="7503605" y="2053257"/>
              <a:ext cx="317541" cy="3175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8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6" name="橢圓 35"/>
            <p:cNvSpPr/>
            <p:nvPr/>
          </p:nvSpPr>
          <p:spPr>
            <a:xfrm>
              <a:off x="6131883" y="2512251"/>
              <a:ext cx="317541" cy="3175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1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橢圓 36"/>
            <p:cNvSpPr/>
            <p:nvPr/>
          </p:nvSpPr>
          <p:spPr>
            <a:xfrm>
              <a:off x="6613317" y="2512252"/>
              <a:ext cx="317541" cy="3175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5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橢圓 37"/>
            <p:cNvSpPr/>
            <p:nvPr/>
          </p:nvSpPr>
          <p:spPr>
            <a:xfrm>
              <a:off x="7262698" y="2512250"/>
              <a:ext cx="317541" cy="3175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4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9" name="橢圓 38"/>
            <p:cNvSpPr/>
            <p:nvPr/>
          </p:nvSpPr>
          <p:spPr>
            <a:xfrm>
              <a:off x="7787542" y="2512249"/>
              <a:ext cx="317541" cy="3175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2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41" name="直線接點 40"/>
            <p:cNvCxnSpPr>
              <a:stCxn id="30" idx="3"/>
              <a:endCxn id="32" idx="7"/>
            </p:cNvCxnSpPr>
            <p:nvPr/>
          </p:nvCxnSpPr>
          <p:spPr>
            <a:xfrm flipH="1">
              <a:off x="6622726" y="1950556"/>
              <a:ext cx="329584" cy="15007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接點 41"/>
            <p:cNvCxnSpPr>
              <a:stCxn id="30" idx="5"/>
              <a:endCxn id="34" idx="1"/>
            </p:cNvCxnSpPr>
            <p:nvPr/>
          </p:nvCxnSpPr>
          <p:spPr>
            <a:xfrm>
              <a:off x="7176845" y="1950556"/>
              <a:ext cx="373263" cy="14920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>
              <a:stCxn id="34" idx="5"/>
              <a:endCxn id="39" idx="0"/>
            </p:cNvCxnSpPr>
            <p:nvPr/>
          </p:nvCxnSpPr>
          <p:spPr>
            <a:xfrm>
              <a:off x="7774643" y="2324295"/>
              <a:ext cx="171670" cy="1879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>
              <a:stCxn id="34" idx="3"/>
              <a:endCxn id="38" idx="0"/>
            </p:cNvCxnSpPr>
            <p:nvPr/>
          </p:nvCxnSpPr>
          <p:spPr>
            <a:xfrm flipH="1">
              <a:off x="7421469" y="2324295"/>
              <a:ext cx="128639" cy="18795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>
              <a:stCxn id="32" idx="5"/>
              <a:endCxn id="37" idx="0"/>
            </p:cNvCxnSpPr>
            <p:nvPr/>
          </p:nvCxnSpPr>
          <p:spPr>
            <a:xfrm>
              <a:off x="6622726" y="2325162"/>
              <a:ext cx="149362" cy="18709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>
              <a:stCxn id="32" idx="3"/>
              <a:endCxn id="36" idx="0"/>
            </p:cNvCxnSpPr>
            <p:nvPr/>
          </p:nvCxnSpPr>
          <p:spPr>
            <a:xfrm flipH="1">
              <a:off x="6290654" y="2325162"/>
              <a:ext cx="107537" cy="18708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文字方塊 56"/>
            <p:cNvSpPr txBox="1"/>
            <p:nvPr/>
          </p:nvSpPr>
          <p:spPr>
            <a:xfrm>
              <a:off x="6714193" y="1451254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1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58" name="文字方塊 57"/>
            <p:cNvSpPr txBox="1"/>
            <p:nvPr/>
          </p:nvSpPr>
          <p:spPr>
            <a:xfrm>
              <a:off x="6133398" y="1853202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2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59" name="文字方塊 58"/>
            <p:cNvSpPr txBox="1"/>
            <p:nvPr/>
          </p:nvSpPr>
          <p:spPr>
            <a:xfrm>
              <a:off x="7246244" y="1861796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3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60" name="文字方塊 59"/>
            <p:cNvSpPr txBox="1"/>
            <p:nvPr/>
          </p:nvSpPr>
          <p:spPr>
            <a:xfrm>
              <a:off x="5950842" y="2272355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61" name="文字方塊 60"/>
            <p:cNvSpPr txBox="1"/>
            <p:nvPr/>
          </p:nvSpPr>
          <p:spPr>
            <a:xfrm>
              <a:off x="6438654" y="2257402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5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62" name="文字方塊 61"/>
            <p:cNvSpPr txBox="1"/>
            <p:nvPr/>
          </p:nvSpPr>
          <p:spPr>
            <a:xfrm>
              <a:off x="7131427" y="223378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6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63" name="文字方塊 62"/>
            <p:cNvSpPr txBox="1"/>
            <p:nvPr/>
          </p:nvSpPr>
          <p:spPr>
            <a:xfrm>
              <a:off x="7654473" y="223378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7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64" name="橢圓 63"/>
            <p:cNvSpPr/>
            <p:nvPr/>
          </p:nvSpPr>
          <p:spPr>
            <a:xfrm>
              <a:off x="5885138" y="3016881"/>
              <a:ext cx="317541" cy="3175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7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65" name="直線接點 64"/>
            <p:cNvCxnSpPr>
              <a:stCxn id="36" idx="3"/>
              <a:endCxn id="64" idx="0"/>
            </p:cNvCxnSpPr>
            <p:nvPr/>
          </p:nvCxnSpPr>
          <p:spPr>
            <a:xfrm flipH="1">
              <a:off x="6043909" y="2783289"/>
              <a:ext cx="134477" cy="23359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文字方塊 68"/>
            <p:cNvSpPr txBox="1"/>
            <p:nvPr/>
          </p:nvSpPr>
          <p:spPr>
            <a:xfrm>
              <a:off x="5817373" y="2712306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8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94" name="群組 93"/>
          <p:cNvGrpSpPr/>
          <p:nvPr/>
        </p:nvGrpSpPr>
        <p:grpSpPr>
          <a:xfrm>
            <a:off x="5829271" y="3213429"/>
            <a:ext cx="2287710" cy="1883168"/>
            <a:chOff x="5829271" y="3319858"/>
            <a:chExt cx="2287710" cy="1883168"/>
          </a:xfrm>
        </p:grpSpPr>
        <p:sp>
          <p:nvSpPr>
            <p:cNvPr id="70" name="橢圓 69"/>
            <p:cNvSpPr/>
            <p:nvPr/>
          </p:nvSpPr>
          <p:spPr>
            <a:xfrm>
              <a:off x="6917705" y="3548122"/>
              <a:ext cx="317541" cy="3175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8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71" name="橢圓 70"/>
            <p:cNvSpPr/>
            <p:nvPr/>
          </p:nvSpPr>
          <p:spPr>
            <a:xfrm>
              <a:off x="6363586" y="3922728"/>
              <a:ext cx="317541" cy="3175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7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72" name="橢圓 71"/>
            <p:cNvSpPr/>
            <p:nvPr/>
          </p:nvSpPr>
          <p:spPr>
            <a:xfrm>
              <a:off x="7515503" y="3921861"/>
              <a:ext cx="317541" cy="3175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6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73" name="橢圓 72"/>
            <p:cNvSpPr/>
            <p:nvPr/>
          </p:nvSpPr>
          <p:spPr>
            <a:xfrm>
              <a:off x="6143781" y="4380855"/>
              <a:ext cx="317541" cy="3175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3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74" name="橢圓 73"/>
            <p:cNvSpPr/>
            <p:nvPr/>
          </p:nvSpPr>
          <p:spPr>
            <a:xfrm>
              <a:off x="6625215" y="4380856"/>
              <a:ext cx="317541" cy="3175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5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75" name="橢圓 74"/>
            <p:cNvSpPr/>
            <p:nvPr/>
          </p:nvSpPr>
          <p:spPr>
            <a:xfrm>
              <a:off x="7274596" y="4380854"/>
              <a:ext cx="317541" cy="3175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4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76" name="橢圓 75"/>
            <p:cNvSpPr/>
            <p:nvPr/>
          </p:nvSpPr>
          <p:spPr>
            <a:xfrm>
              <a:off x="7799440" y="4380853"/>
              <a:ext cx="317541" cy="3175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2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77" name="直線接點 76"/>
            <p:cNvCxnSpPr>
              <a:stCxn id="70" idx="3"/>
              <a:endCxn id="71" idx="7"/>
            </p:cNvCxnSpPr>
            <p:nvPr/>
          </p:nvCxnSpPr>
          <p:spPr>
            <a:xfrm flipH="1">
              <a:off x="6634624" y="3819160"/>
              <a:ext cx="329584" cy="15007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接點 77"/>
            <p:cNvCxnSpPr>
              <a:stCxn id="70" idx="5"/>
              <a:endCxn id="72" idx="1"/>
            </p:cNvCxnSpPr>
            <p:nvPr/>
          </p:nvCxnSpPr>
          <p:spPr>
            <a:xfrm>
              <a:off x="7188743" y="3819160"/>
              <a:ext cx="373263" cy="14920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接點 78"/>
            <p:cNvCxnSpPr>
              <a:stCxn id="72" idx="5"/>
              <a:endCxn id="76" idx="0"/>
            </p:cNvCxnSpPr>
            <p:nvPr/>
          </p:nvCxnSpPr>
          <p:spPr>
            <a:xfrm>
              <a:off x="7786541" y="4192899"/>
              <a:ext cx="171670" cy="1879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接點 79"/>
            <p:cNvCxnSpPr>
              <a:stCxn id="72" idx="3"/>
              <a:endCxn id="75" idx="0"/>
            </p:cNvCxnSpPr>
            <p:nvPr/>
          </p:nvCxnSpPr>
          <p:spPr>
            <a:xfrm flipH="1">
              <a:off x="7433367" y="4192899"/>
              <a:ext cx="128639" cy="18795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接點 80"/>
            <p:cNvCxnSpPr>
              <a:stCxn id="71" idx="5"/>
              <a:endCxn id="74" idx="0"/>
            </p:cNvCxnSpPr>
            <p:nvPr/>
          </p:nvCxnSpPr>
          <p:spPr>
            <a:xfrm>
              <a:off x="6634624" y="4193766"/>
              <a:ext cx="149362" cy="18709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接點 81"/>
            <p:cNvCxnSpPr>
              <a:stCxn id="71" idx="3"/>
              <a:endCxn id="73" idx="0"/>
            </p:cNvCxnSpPr>
            <p:nvPr/>
          </p:nvCxnSpPr>
          <p:spPr>
            <a:xfrm flipH="1">
              <a:off x="6302552" y="4193766"/>
              <a:ext cx="107537" cy="18708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文字方塊 82"/>
            <p:cNvSpPr txBox="1"/>
            <p:nvPr/>
          </p:nvSpPr>
          <p:spPr>
            <a:xfrm>
              <a:off x="6726091" y="3319858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1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84" name="文字方塊 83"/>
            <p:cNvSpPr txBox="1"/>
            <p:nvPr/>
          </p:nvSpPr>
          <p:spPr>
            <a:xfrm>
              <a:off x="6145296" y="3721806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2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85" name="文字方塊 84"/>
            <p:cNvSpPr txBox="1"/>
            <p:nvPr/>
          </p:nvSpPr>
          <p:spPr>
            <a:xfrm>
              <a:off x="7258142" y="373040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3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86" name="文字方塊 85"/>
            <p:cNvSpPr txBox="1"/>
            <p:nvPr/>
          </p:nvSpPr>
          <p:spPr>
            <a:xfrm>
              <a:off x="5962740" y="4140959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87" name="文字方塊 86"/>
            <p:cNvSpPr txBox="1"/>
            <p:nvPr/>
          </p:nvSpPr>
          <p:spPr>
            <a:xfrm>
              <a:off x="6450552" y="4126006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5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88" name="文字方塊 87"/>
            <p:cNvSpPr txBox="1"/>
            <p:nvPr/>
          </p:nvSpPr>
          <p:spPr>
            <a:xfrm>
              <a:off x="7143325" y="4102391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6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89" name="文字方塊 88"/>
            <p:cNvSpPr txBox="1"/>
            <p:nvPr/>
          </p:nvSpPr>
          <p:spPr>
            <a:xfrm>
              <a:off x="7666371" y="4102391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7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90" name="橢圓 89"/>
            <p:cNvSpPr/>
            <p:nvPr/>
          </p:nvSpPr>
          <p:spPr>
            <a:xfrm>
              <a:off x="5897036" y="4885485"/>
              <a:ext cx="317541" cy="3175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1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91" name="直線接點 90"/>
            <p:cNvCxnSpPr>
              <a:stCxn id="73" idx="3"/>
              <a:endCxn id="90" idx="0"/>
            </p:cNvCxnSpPr>
            <p:nvPr/>
          </p:nvCxnSpPr>
          <p:spPr>
            <a:xfrm flipH="1">
              <a:off x="6055807" y="4651893"/>
              <a:ext cx="134477" cy="23359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文字方塊 91"/>
            <p:cNvSpPr txBox="1"/>
            <p:nvPr/>
          </p:nvSpPr>
          <p:spPr>
            <a:xfrm>
              <a:off x="5829271" y="458091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8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12" name="文字方塊 111"/>
          <p:cNvSpPr txBox="1"/>
          <p:nvPr/>
        </p:nvSpPr>
        <p:spPr>
          <a:xfrm rot="5400000">
            <a:off x="6921868" y="1462239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b="1" dirty="0" smtClean="0">
                <a:solidFill>
                  <a:srgbClr val="C00000"/>
                </a:solidFill>
              </a:rPr>
              <a:t>=</a:t>
            </a:r>
            <a:endParaRPr lang="zh-TW" altLang="en-US" sz="2800" b="1" dirty="0">
              <a:solidFill>
                <a:srgbClr val="C00000"/>
              </a:solidFill>
            </a:endParaRPr>
          </a:p>
        </p:txBody>
      </p:sp>
      <p:sp>
        <p:nvSpPr>
          <p:cNvPr id="113" name="向下箭號 112"/>
          <p:cNvSpPr/>
          <p:nvPr/>
        </p:nvSpPr>
        <p:spPr>
          <a:xfrm>
            <a:off x="6872918" y="3141866"/>
            <a:ext cx="417234" cy="206522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4" name="文字方塊 113"/>
          <p:cNvSpPr txBox="1"/>
          <p:nvPr/>
        </p:nvSpPr>
        <p:spPr>
          <a:xfrm>
            <a:off x="7299371" y="3082505"/>
            <a:ext cx="1997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 smtClean="0">
                <a:solidFill>
                  <a:srgbClr val="C00000"/>
                </a:solidFill>
              </a:rPr>
              <a:t>heapify</a:t>
            </a:r>
            <a:r>
              <a:rPr lang="en-US" altLang="zh-TW" dirty="0" smtClean="0">
                <a:solidFill>
                  <a:srgbClr val="C00000"/>
                </a:solidFill>
              </a:rPr>
              <a:t> the tree to form a max heap</a:t>
            </a:r>
            <a:endParaRPr lang="zh-TW" altLang="en-US" dirty="0">
              <a:solidFill>
                <a:srgbClr val="C00000"/>
              </a:solidFill>
            </a:endParaRPr>
          </a:p>
        </p:txBody>
      </p:sp>
      <p:grpSp>
        <p:nvGrpSpPr>
          <p:cNvPr id="31" name="群組 30"/>
          <p:cNvGrpSpPr/>
          <p:nvPr/>
        </p:nvGrpSpPr>
        <p:grpSpPr>
          <a:xfrm>
            <a:off x="5340781" y="5636687"/>
            <a:ext cx="3891477" cy="1054379"/>
            <a:chOff x="5340781" y="5273618"/>
            <a:chExt cx="3891477" cy="1054379"/>
          </a:xfrm>
        </p:grpSpPr>
        <p:sp>
          <p:nvSpPr>
            <p:cNvPr id="95" name="矩形 94"/>
            <p:cNvSpPr/>
            <p:nvPr/>
          </p:nvSpPr>
          <p:spPr>
            <a:xfrm>
              <a:off x="5340781" y="5897048"/>
              <a:ext cx="430949" cy="43094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000"/>
            </a:p>
          </p:txBody>
        </p:sp>
        <p:sp>
          <p:nvSpPr>
            <p:cNvPr id="96" name="矩形 95"/>
            <p:cNvSpPr/>
            <p:nvPr/>
          </p:nvSpPr>
          <p:spPr>
            <a:xfrm>
              <a:off x="5771730" y="5897048"/>
              <a:ext cx="430949" cy="43094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000"/>
            </a:p>
          </p:txBody>
        </p:sp>
        <p:sp>
          <p:nvSpPr>
            <p:cNvPr id="97" name="矩形 96"/>
            <p:cNvSpPr/>
            <p:nvPr/>
          </p:nvSpPr>
          <p:spPr>
            <a:xfrm>
              <a:off x="6202679" y="5897048"/>
              <a:ext cx="430949" cy="43094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000"/>
            </a:p>
          </p:txBody>
        </p:sp>
        <p:sp>
          <p:nvSpPr>
            <p:cNvPr id="98" name="矩形 97"/>
            <p:cNvSpPr/>
            <p:nvPr/>
          </p:nvSpPr>
          <p:spPr>
            <a:xfrm>
              <a:off x="6633629" y="5897048"/>
              <a:ext cx="430949" cy="43094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000"/>
            </a:p>
          </p:txBody>
        </p:sp>
        <p:sp>
          <p:nvSpPr>
            <p:cNvPr id="99" name="矩形 98"/>
            <p:cNvSpPr/>
            <p:nvPr/>
          </p:nvSpPr>
          <p:spPr>
            <a:xfrm>
              <a:off x="7064578" y="5897048"/>
              <a:ext cx="430949" cy="43094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000"/>
            </a:p>
          </p:txBody>
        </p:sp>
        <p:sp>
          <p:nvSpPr>
            <p:cNvPr id="100" name="橢圓 99"/>
            <p:cNvSpPr/>
            <p:nvPr/>
          </p:nvSpPr>
          <p:spPr>
            <a:xfrm>
              <a:off x="5403156" y="5953752"/>
              <a:ext cx="317541" cy="3175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1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01" name="橢圓 100"/>
            <p:cNvSpPr/>
            <p:nvPr/>
          </p:nvSpPr>
          <p:spPr>
            <a:xfrm>
              <a:off x="5834105" y="5953752"/>
              <a:ext cx="317541" cy="3175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2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02" name="橢圓 101"/>
            <p:cNvSpPr/>
            <p:nvPr/>
          </p:nvSpPr>
          <p:spPr>
            <a:xfrm>
              <a:off x="6265054" y="5953752"/>
              <a:ext cx="317541" cy="3175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3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03" name="橢圓 102"/>
            <p:cNvSpPr/>
            <p:nvPr/>
          </p:nvSpPr>
          <p:spPr>
            <a:xfrm>
              <a:off x="6696003" y="5953752"/>
              <a:ext cx="317541" cy="3175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4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04" name="橢圓 103"/>
            <p:cNvSpPr/>
            <p:nvPr/>
          </p:nvSpPr>
          <p:spPr>
            <a:xfrm>
              <a:off x="7131382" y="5953752"/>
              <a:ext cx="317541" cy="3175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5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05" name="矩形 104"/>
            <p:cNvSpPr/>
            <p:nvPr/>
          </p:nvSpPr>
          <p:spPr>
            <a:xfrm>
              <a:off x="7500133" y="5897048"/>
              <a:ext cx="430949" cy="43094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000"/>
            </a:p>
          </p:txBody>
        </p:sp>
        <p:sp>
          <p:nvSpPr>
            <p:cNvPr id="106" name="矩形 105"/>
            <p:cNvSpPr/>
            <p:nvPr/>
          </p:nvSpPr>
          <p:spPr>
            <a:xfrm>
              <a:off x="7931082" y="5897048"/>
              <a:ext cx="430949" cy="43094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000"/>
            </a:p>
          </p:txBody>
        </p:sp>
        <p:sp>
          <p:nvSpPr>
            <p:cNvPr id="107" name="矩形 106"/>
            <p:cNvSpPr/>
            <p:nvPr/>
          </p:nvSpPr>
          <p:spPr>
            <a:xfrm>
              <a:off x="8362031" y="5897048"/>
              <a:ext cx="430949" cy="43094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000"/>
            </a:p>
          </p:txBody>
        </p:sp>
        <p:sp>
          <p:nvSpPr>
            <p:cNvPr id="108" name="橢圓 107"/>
            <p:cNvSpPr/>
            <p:nvPr/>
          </p:nvSpPr>
          <p:spPr>
            <a:xfrm>
              <a:off x="7562508" y="5953752"/>
              <a:ext cx="317541" cy="3175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6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09" name="橢圓 108"/>
            <p:cNvSpPr/>
            <p:nvPr/>
          </p:nvSpPr>
          <p:spPr>
            <a:xfrm>
              <a:off x="7993457" y="5953752"/>
              <a:ext cx="317541" cy="3175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7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10" name="橢圓 109"/>
            <p:cNvSpPr/>
            <p:nvPr/>
          </p:nvSpPr>
          <p:spPr>
            <a:xfrm>
              <a:off x="8424406" y="5953752"/>
              <a:ext cx="317541" cy="3175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8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16" name="向下箭號 115"/>
            <p:cNvSpPr/>
            <p:nvPr/>
          </p:nvSpPr>
          <p:spPr>
            <a:xfrm>
              <a:off x="6895352" y="5542364"/>
              <a:ext cx="417234" cy="206522"/>
            </a:xfrm>
            <a:prstGeom prst="down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7" name="文字方塊 116"/>
            <p:cNvSpPr txBox="1"/>
            <p:nvPr/>
          </p:nvSpPr>
          <p:spPr>
            <a:xfrm>
              <a:off x="7280948" y="5273618"/>
              <a:ext cx="195131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>
                  <a:solidFill>
                    <a:srgbClr val="C00000"/>
                  </a:solidFill>
                </a:rPr>
                <a:t>convert the heap back to a list</a:t>
              </a:r>
              <a:endParaRPr lang="zh-TW" altLang="en-US" dirty="0">
                <a:solidFill>
                  <a:srgbClr val="C00000"/>
                </a:solidFill>
              </a:endParaRPr>
            </a:p>
          </p:txBody>
        </p:sp>
      </p:grpSp>
      <p:sp>
        <p:nvSpPr>
          <p:cNvPr id="118" name="文字方塊 117"/>
          <p:cNvSpPr txBox="1"/>
          <p:nvPr/>
        </p:nvSpPr>
        <p:spPr>
          <a:xfrm>
            <a:off x="7264870" y="1508013"/>
            <a:ext cx="15022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C00000"/>
                </a:solidFill>
              </a:rPr>
              <a:t>interpreted as a tree</a:t>
            </a:r>
            <a:endParaRPr lang="zh-TW" altLang="en-US" dirty="0">
              <a:solidFill>
                <a:srgbClr val="C00000"/>
              </a:solidFill>
            </a:endParaRPr>
          </a:p>
        </p:txBody>
      </p:sp>
      <p:grpSp>
        <p:nvGrpSpPr>
          <p:cNvPr id="111" name="群組 110"/>
          <p:cNvGrpSpPr/>
          <p:nvPr/>
        </p:nvGrpSpPr>
        <p:grpSpPr>
          <a:xfrm>
            <a:off x="5340781" y="4927409"/>
            <a:ext cx="3452199" cy="792820"/>
            <a:chOff x="5340781" y="713230"/>
            <a:chExt cx="3452199" cy="792820"/>
          </a:xfrm>
        </p:grpSpPr>
        <p:sp>
          <p:nvSpPr>
            <p:cNvPr id="115" name="矩形 114"/>
            <p:cNvSpPr/>
            <p:nvPr/>
          </p:nvSpPr>
          <p:spPr>
            <a:xfrm>
              <a:off x="5340781" y="1075101"/>
              <a:ext cx="430949" cy="43094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000"/>
            </a:p>
          </p:txBody>
        </p:sp>
        <p:sp>
          <p:nvSpPr>
            <p:cNvPr id="119" name="矩形 118"/>
            <p:cNvSpPr/>
            <p:nvPr/>
          </p:nvSpPr>
          <p:spPr>
            <a:xfrm>
              <a:off x="5771730" y="1075101"/>
              <a:ext cx="430949" cy="43094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000"/>
            </a:p>
          </p:txBody>
        </p:sp>
        <p:sp>
          <p:nvSpPr>
            <p:cNvPr id="120" name="矩形 119"/>
            <p:cNvSpPr/>
            <p:nvPr/>
          </p:nvSpPr>
          <p:spPr>
            <a:xfrm>
              <a:off x="6202679" y="1075101"/>
              <a:ext cx="430949" cy="43094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000"/>
            </a:p>
          </p:txBody>
        </p:sp>
        <p:sp>
          <p:nvSpPr>
            <p:cNvPr id="121" name="矩形 120"/>
            <p:cNvSpPr/>
            <p:nvPr/>
          </p:nvSpPr>
          <p:spPr>
            <a:xfrm>
              <a:off x="6633629" y="1075101"/>
              <a:ext cx="430949" cy="43094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000"/>
            </a:p>
          </p:txBody>
        </p:sp>
        <p:sp>
          <p:nvSpPr>
            <p:cNvPr id="122" name="矩形 121"/>
            <p:cNvSpPr/>
            <p:nvPr/>
          </p:nvSpPr>
          <p:spPr>
            <a:xfrm>
              <a:off x="7064578" y="1075101"/>
              <a:ext cx="430949" cy="43094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000"/>
            </a:p>
          </p:txBody>
        </p:sp>
        <p:sp>
          <p:nvSpPr>
            <p:cNvPr id="123" name="文字方塊 122"/>
            <p:cNvSpPr txBox="1"/>
            <p:nvPr/>
          </p:nvSpPr>
          <p:spPr>
            <a:xfrm>
              <a:off x="5402253" y="71323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1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24" name="文字方塊 123"/>
            <p:cNvSpPr txBox="1"/>
            <p:nvPr/>
          </p:nvSpPr>
          <p:spPr>
            <a:xfrm>
              <a:off x="5832613" y="71323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2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25" name="文字方塊 124"/>
            <p:cNvSpPr txBox="1"/>
            <p:nvPr/>
          </p:nvSpPr>
          <p:spPr>
            <a:xfrm>
              <a:off x="6262973" y="71323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3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26" name="文字方塊 125"/>
            <p:cNvSpPr txBox="1"/>
            <p:nvPr/>
          </p:nvSpPr>
          <p:spPr>
            <a:xfrm>
              <a:off x="6693333" y="71323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27" name="文字方塊 126"/>
            <p:cNvSpPr txBox="1"/>
            <p:nvPr/>
          </p:nvSpPr>
          <p:spPr>
            <a:xfrm>
              <a:off x="7123693" y="71323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5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28" name="橢圓 127"/>
            <p:cNvSpPr/>
            <p:nvPr/>
          </p:nvSpPr>
          <p:spPr>
            <a:xfrm>
              <a:off x="5403156" y="1131805"/>
              <a:ext cx="317541" cy="3175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8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29" name="橢圓 128"/>
            <p:cNvSpPr/>
            <p:nvPr/>
          </p:nvSpPr>
          <p:spPr>
            <a:xfrm>
              <a:off x="5834105" y="1131805"/>
              <a:ext cx="317541" cy="3175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7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30" name="橢圓 129"/>
            <p:cNvSpPr/>
            <p:nvPr/>
          </p:nvSpPr>
          <p:spPr>
            <a:xfrm>
              <a:off x="6265054" y="1131805"/>
              <a:ext cx="317541" cy="3175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6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31" name="橢圓 130"/>
            <p:cNvSpPr/>
            <p:nvPr/>
          </p:nvSpPr>
          <p:spPr>
            <a:xfrm>
              <a:off x="6696003" y="1131805"/>
              <a:ext cx="317541" cy="3175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3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32" name="橢圓 131"/>
            <p:cNvSpPr/>
            <p:nvPr/>
          </p:nvSpPr>
          <p:spPr>
            <a:xfrm>
              <a:off x="7131382" y="1131805"/>
              <a:ext cx="317541" cy="3175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5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33" name="矩形 132"/>
            <p:cNvSpPr/>
            <p:nvPr/>
          </p:nvSpPr>
          <p:spPr>
            <a:xfrm>
              <a:off x="7500133" y="1075101"/>
              <a:ext cx="430949" cy="43094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000"/>
            </a:p>
          </p:txBody>
        </p:sp>
        <p:sp>
          <p:nvSpPr>
            <p:cNvPr id="134" name="矩形 133"/>
            <p:cNvSpPr/>
            <p:nvPr/>
          </p:nvSpPr>
          <p:spPr>
            <a:xfrm>
              <a:off x="7931082" y="1075101"/>
              <a:ext cx="430949" cy="43094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000"/>
            </a:p>
          </p:txBody>
        </p:sp>
        <p:sp>
          <p:nvSpPr>
            <p:cNvPr id="135" name="矩形 134"/>
            <p:cNvSpPr/>
            <p:nvPr/>
          </p:nvSpPr>
          <p:spPr>
            <a:xfrm>
              <a:off x="8362031" y="1075101"/>
              <a:ext cx="430949" cy="43094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000"/>
            </a:p>
          </p:txBody>
        </p:sp>
        <p:sp>
          <p:nvSpPr>
            <p:cNvPr id="136" name="橢圓 135"/>
            <p:cNvSpPr/>
            <p:nvPr/>
          </p:nvSpPr>
          <p:spPr>
            <a:xfrm>
              <a:off x="7562508" y="1131805"/>
              <a:ext cx="317541" cy="3175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4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37" name="橢圓 136"/>
            <p:cNvSpPr/>
            <p:nvPr/>
          </p:nvSpPr>
          <p:spPr>
            <a:xfrm>
              <a:off x="7993457" y="1131805"/>
              <a:ext cx="317541" cy="3175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2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38" name="橢圓 137"/>
            <p:cNvSpPr/>
            <p:nvPr/>
          </p:nvSpPr>
          <p:spPr>
            <a:xfrm>
              <a:off x="8424406" y="1131805"/>
              <a:ext cx="317541" cy="3175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1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39" name="文字方塊 138"/>
            <p:cNvSpPr txBox="1"/>
            <p:nvPr/>
          </p:nvSpPr>
          <p:spPr>
            <a:xfrm>
              <a:off x="7554053" y="71323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6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40" name="文字方塊 139"/>
            <p:cNvSpPr txBox="1"/>
            <p:nvPr/>
          </p:nvSpPr>
          <p:spPr>
            <a:xfrm>
              <a:off x="7984413" y="71323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7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41" name="文字方塊 140"/>
            <p:cNvSpPr txBox="1"/>
            <p:nvPr/>
          </p:nvSpPr>
          <p:spPr>
            <a:xfrm>
              <a:off x="8414773" y="71323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8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1528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Heap </a:t>
            </a:r>
            <a:r>
              <a:rPr lang="en-US" altLang="zh-TW" dirty="0" smtClean="0"/>
              <a:t>Sort Detail Steps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61</a:t>
            </a:fld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510873" y="2731947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6" name="矩形 5"/>
          <p:cNvSpPr/>
          <p:nvPr/>
        </p:nvSpPr>
        <p:spPr>
          <a:xfrm>
            <a:off x="941822" y="2731947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7" name="矩形 6"/>
          <p:cNvSpPr/>
          <p:nvPr/>
        </p:nvSpPr>
        <p:spPr>
          <a:xfrm>
            <a:off x="1372771" y="2731947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8" name="矩形 7"/>
          <p:cNvSpPr/>
          <p:nvPr/>
        </p:nvSpPr>
        <p:spPr>
          <a:xfrm>
            <a:off x="1803721" y="2731947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9" name="矩形 8"/>
          <p:cNvSpPr/>
          <p:nvPr/>
        </p:nvSpPr>
        <p:spPr>
          <a:xfrm>
            <a:off x="2234670" y="2731947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0" name="文字方塊 9"/>
          <p:cNvSpPr txBox="1"/>
          <p:nvPr/>
        </p:nvSpPr>
        <p:spPr>
          <a:xfrm>
            <a:off x="572345" y="237007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1002705" y="237007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1433065" y="237007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3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1863425" y="237007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4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2293785" y="237007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5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橢圓 14"/>
          <p:cNvSpPr/>
          <p:nvPr/>
        </p:nvSpPr>
        <p:spPr>
          <a:xfrm>
            <a:off x="573248" y="2788651"/>
            <a:ext cx="317541" cy="31754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6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6" name="橢圓 15"/>
          <p:cNvSpPr/>
          <p:nvPr/>
        </p:nvSpPr>
        <p:spPr>
          <a:xfrm>
            <a:off x="1004197" y="2788651"/>
            <a:ext cx="317541" cy="31754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7" name="橢圓 16"/>
          <p:cNvSpPr/>
          <p:nvPr/>
        </p:nvSpPr>
        <p:spPr>
          <a:xfrm>
            <a:off x="1435146" y="2788651"/>
            <a:ext cx="317541" cy="31754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8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8" name="橢圓 17"/>
          <p:cNvSpPr/>
          <p:nvPr/>
        </p:nvSpPr>
        <p:spPr>
          <a:xfrm>
            <a:off x="1866095" y="2788651"/>
            <a:ext cx="317541" cy="31754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9" name="橢圓 18"/>
          <p:cNvSpPr/>
          <p:nvPr/>
        </p:nvSpPr>
        <p:spPr>
          <a:xfrm>
            <a:off x="2301474" y="2788651"/>
            <a:ext cx="317541" cy="31754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670225" y="2731947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1" name="矩形 20"/>
          <p:cNvSpPr/>
          <p:nvPr/>
        </p:nvSpPr>
        <p:spPr>
          <a:xfrm>
            <a:off x="3101174" y="2731947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2" name="矩形 21"/>
          <p:cNvSpPr/>
          <p:nvPr/>
        </p:nvSpPr>
        <p:spPr>
          <a:xfrm>
            <a:off x="3532123" y="2731947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3" name="橢圓 22"/>
          <p:cNvSpPr/>
          <p:nvPr/>
        </p:nvSpPr>
        <p:spPr>
          <a:xfrm>
            <a:off x="2732600" y="2788651"/>
            <a:ext cx="317541" cy="31754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4" name="橢圓 23"/>
          <p:cNvSpPr/>
          <p:nvPr/>
        </p:nvSpPr>
        <p:spPr>
          <a:xfrm>
            <a:off x="3163549" y="2788651"/>
            <a:ext cx="317541" cy="31754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5" name="橢圓 24"/>
          <p:cNvSpPr/>
          <p:nvPr/>
        </p:nvSpPr>
        <p:spPr>
          <a:xfrm>
            <a:off x="3594498" y="2788651"/>
            <a:ext cx="317541" cy="31754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7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2724145" y="237007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6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3154505" y="237007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7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" name="文字方塊 27"/>
          <p:cNvSpPr txBox="1"/>
          <p:nvPr/>
        </p:nvSpPr>
        <p:spPr>
          <a:xfrm>
            <a:off x="3584865" y="237007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8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29" name="群組 28"/>
          <p:cNvGrpSpPr/>
          <p:nvPr/>
        </p:nvGrpSpPr>
        <p:grpSpPr>
          <a:xfrm>
            <a:off x="999363" y="3405081"/>
            <a:ext cx="2287710" cy="1883168"/>
            <a:chOff x="5817373" y="1451254"/>
            <a:chExt cx="2287710" cy="1883168"/>
          </a:xfrm>
          <a:noFill/>
        </p:grpSpPr>
        <p:sp>
          <p:nvSpPr>
            <p:cNvPr id="30" name="橢圓 29"/>
            <p:cNvSpPr/>
            <p:nvPr/>
          </p:nvSpPr>
          <p:spPr>
            <a:xfrm>
              <a:off x="6905807" y="1679518"/>
              <a:ext cx="317541" cy="31754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6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橢圓 30"/>
            <p:cNvSpPr/>
            <p:nvPr/>
          </p:nvSpPr>
          <p:spPr>
            <a:xfrm>
              <a:off x="6351688" y="2054124"/>
              <a:ext cx="317541" cy="31754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3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橢圓 31"/>
            <p:cNvSpPr/>
            <p:nvPr/>
          </p:nvSpPr>
          <p:spPr>
            <a:xfrm>
              <a:off x="7503605" y="2053257"/>
              <a:ext cx="317541" cy="31754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8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3" name="橢圓 32"/>
            <p:cNvSpPr/>
            <p:nvPr/>
          </p:nvSpPr>
          <p:spPr>
            <a:xfrm>
              <a:off x="6131883" y="2512251"/>
              <a:ext cx="317541" cy="31754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1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橢圓 33"/>
            <p:cNvSpPr/>
            <p:nvPr/>
          </p:nvSpPr>
          <p:spPr>
            <a:xfrm>
              <a:off x="6613317" y="2512252"/>
              <a:ext cx="317541" cy="31754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5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橢圓 34"/>
            <p:cNvSpPr/>
            <p:nvPr/>
          </p:nvSpPr>
          <p:spPr>
            <a:xfrm>
              <a:off x="7262698" y="2512250"/>
              <a:ext cx="317541" cy="31754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4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6" name="橢圓 35"/>
            <p:cNvSpPr/>
            <p:nvPr/>
          </p:nvSpPr>
          <p:spPr>
            <a:xfrm>
              <a:off x="7787542" y="2512249"/>
              <a:ext cx="317541" cy="31754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2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7" name="直線接點 36"/>
            <p:cNvCxnSpPr>
              <a:stCxn id="30" idx="3"/>
              <a:endCxn id="31" idx="7"/>
            </p:cNvCxnSpPr>
            <p:nvPr/>
          </p:nvCxnSpPr>
          <p:spPr>
            <a:xfrm flipH="1">
              <a:off x="6622726" y="1950556"/>
              <a:ext cx="329584" cy="150071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接點 37"/>
            <p:cNvCxnSpPr>
              <a:stCxn id="30" idx="5"/>
              <a:endCxn id="32" idx="1"/>
            </p:cNvCxnSpPr>
            <p:nvPr/>
          </p:nvCxnSpPr>
          <p:spPr>
            <a:xfrm>
              <a:off x="7176845" y="1950556"/>
              <a:ext cx="373263" cy="149204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>
              <a:stCxn id="32" idx="5"/>
              <a:endCxn id="36" idx="0"/>
            </p:cNvCxnSpPr>
            <p:nvPr/>
          </p:nvCxnSpPr>
          <p:spPr>
            <a:xfrm>
              <a:off x="7774643" y="2324295"/>
              <a:ext cx="171670" cy="187954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接點 39"/>
            <p:cNvCxnSpPr>
              <a:stCxn id="32" idx="3"/>
              <a:endCxn id="35" idx="0"/>
            </p:cNvCxnSpPr>
            <p:nvPr/>
          </p:nvCxnSpPr>
          <p:spPr>
            <a:xfrm flipH="1">
              <a:off x="7421469" y="2324295"/>
              <a:ext cx="128639" cy="187955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接點 40"/>
            <p:cNvCxnSpPr>
              <a:stCxn id="31" idx="5"/>
              <a:endCxn id="34" idx="0"/>
            </p:cNvCxnSpPr>
            <p:nvPr/>
          </p:nvCxnSpPr>
          <p:spPr>
            <a:xfrm>
              <a:off x="6622726" y="2325162"/>
              <a:ext cx="149362" cy="18709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接點 41"/>
            <p:cNvCxnSpPr>
              <a:stCxn id="31" idx="3"/>
              <a:endCxn id="33" idx="0"/>
            </p:cNvCxnSpPr>
            <p:nvPr/>
          </p:nvCxnSpPr>
          <p:spPr>
            <a:xfrm flipH="1">
              <a:off x="6290654" y="2325162"/>
              <a:ext cx="107537" cy="187089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文字方塊 42"/>
            <p:cNvSpPr txBox="1"/>
            <p:nvPr/>
          </p:nvSpPr>
          <p:spPr>
            <a:xfrm>
              <a:off x="6714193" y="1451254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1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4" name="文字方塊 43"/>
            <p:cNvSpPr txBox="1"/>
            <p:nvPr/>
          </p:nvSpPr>
          <p:spPr>
            <a:xfrm>
              <a:off x="6133398" y="1853202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2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5" name="文字方塊 44"/>
            <p:cNvSpPr txBox="1"/>
            <p:nvPr/>
          </p:nvSpPr>
          <p:spPr>
            <a:xfrm>
              <a:off x="7246244" y="1861796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3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6" name="文字方塊 45"/>
            <p:cNvSpPr txBox="1"/>
            <p:nvPr/>
          </p:nvSpPr>
          <p:spPr>
            <a:xfrm>
              <a:off x="5950842" y="2272355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7" name="文字方塊 46"/>
            <p:cNvSpPr txBox="1"/>
            <p:nvPr/>
          </p:nvSpPr>
          <p:spPr>
            <a:xfrm>
              <a:off x="6438654" y="2257402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5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8" name="文字方塊 47"/>
            <p:cNvSpPr txBox="1"/>
            <p:nvPr/>
          </p:nvSpPr>
          <p:spPr>
            <a:xfrm>
              <a:off x="7131427" y="2233787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6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9" name="文字方塊 48"/>
            <p:cNvSpPr txBox="1"/>
            <p:nvPr/>
          </p:nvSpPr>
          <p:spPr>
            <a:xfrm>
              <a:off x="7654473" y="2233787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7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50" name="橢圓 49"/>
            <p:cNvSpPr/>
            <p:nvPr/>
          </p:nvSpPr>
          <p:spPr>
            <a:xfrm>
              <a:off x="5885138" y="3016881"/>
              <a:ext cx="317541" cy="31754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7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51" name="直線接點 50"/>
            <p:cNvCxnSpPr>
              <a:stCxn id="33" idx="3"/>
              <a:endCxn id="50" idx="0"/>
            </p:cNvCxnSpPr>
            <p:nvPr/>
          </p:nvCxnSpPr>
          <p:spPr>
            <a:xfrm flipH="1">
              <a:off x="6043909" y="2783289"/>
              <a:ext cx="134477" cy="233592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文字方塊 51"/>
            <p:cNvSpPr txBox="1"/>
            <p:nvPr/>
          </p:nvSpPr>
          <p:spPr>
            <a:xfrm>
              <a:off x="5817373" y="2712306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8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53" name="文字方塊 52"/>
          <p:cNvSpPr txBox="1"/>
          <p:nvPr/>
        </p:nvSpPr>
        <p:spPr>
          <a:xfrm rot="5400000">
            <a:off x="2091960" y="3119085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b="1" dirty="0" smtClean="0">
                <a:solidFill>
                  <a:srgbClr val="C00000"/>
                </a:solidFill>
              </a:rPr>
              <a:t>=</a:t>
            </a:r>
            <a:endParaRPr lang="zh-TW" altLang="en-US" sz="2800" b="1" dirty="0">
              <a:solidFill>
                <a:srgbClr val="C00000"/>
              </a:solidFill>
            </a:endParaRPr>
          </a:p>
        </p:txBody>
      </p:sp>
      <p:sp>
        <p:nvSpPr>
          <p:cNvPr id="55" name="文字方塊 54"/>
          <p:cNvSpPr txBox="1"/>
          <p:nvPr/>
        </p:nvSpPr>
        <p:spPr>
          <a:xfrm>
            <a:off x="2434962" y="3164859"/>
            <a:ext cx="15022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C00000"/>
                </a:solidFill>
              </a:rPr>
              <a:t>interpreted as a tree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5137246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57" name="矩形 56"/>
          <p:cNvSpPr/>
          <p:nvPr/>
        </p:nvSpPr>
        <p:spPr>
          <a:xfrm>
            <a:off x="5568195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58" name="矩形 57"/>
          <p:cNvSpPr/>
          <p:nvPr/>
        </p:nvSpPr>
        <p:spPr>
          <a:xfrm>
            <a:off x="5999144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59" name="矩形 58"/>
          <p:cNvSpPr/>
          <p:nvPr/>
        </p:nvSpPr>
        <p:spPr>
          <a:xfrm>
            <a:off x="6430094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60" name="矩形 59"/>
          <p:cNvSpPr/>
          <p:nvPr/>
        </p:nvSpPr>
        <p:spPr>
          <a:xfrm>
            <a:off x="6861043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61" name="文字方塊 60"/>
          <p:cNvSpPr txBox="1"/>
          <p:nvPr/>
        </p:nvSpPr>
        <p:spPr>
          <a:xfrm>
            <a:off x="5198718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2" name="文字方塊 61"/>
          <p:cNvSpPr txBox="1"/>
          <p:nvPr/>
        </p:nvSpPr>
        <p:spPr>
          <a:xfrm>
            <a:off x="5629078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3" name="文字方塊 62"/>
          <p:cNvSpPr txBox="1"/>
          <p:nvPr/>
        </p:nvSpPr>
        <p:spPr>
          <a:xfrm>
            <a:off x="6059438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3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4" name="文字方塊 63"/>
          <p:cNvSpPr txBox="1"/>
          <p:nvPr/>
        </p:nvSpPr>
        <p:spPr>
          <a:xfrm>
            <a:off x="6489798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4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5" name="文字方塊 64"/>
          <p:cNvSpPr txBox="1"/>
          <p:nvPr/>
        </p:nvSpPr>
        <p:spPr>
          <a:xfrm>
            <a:off x="6920158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5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6" name="橢圓 65"/>
          <p:cNvSpPr/>
          <p:nvPr/>
        </p:nvSpPr>
        <p:spPr>
          <a:xfrm>
            <a:off x="5199621" y="2786688"/>
            <a:ext cx="317541" cy="31754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6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67" name="橢圓 66"/>
          <p:cNvSpPr/>
          <p:nvPr/>
        </p:nvSpPr>
        <p:spPr>
          <a:xfrm>
            <a:off x="5630570" y="2786688"/>
            <a:ext cx="317541" cy="31754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68" name="橢圓 67"/>
          <p:cNvSpPr/>
          <p:nvPr/>
        </p:nvSpPr>
        <p:spPr>
          <a:xfrm>
            <a:off x="6061519" y="2786688"/>
            <a:ext cx="317541" cy="31754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8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69" name="橢圓 68"/>
          <p:cNvSpPr/>
          <p:nvPr/>
        </p:nvSpPr>
        <p:spPr>
          <a:xfrm>
            <a:off x="6492468" y="2786688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7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70" name="橢圓 69"/>
          <p:cNvSpPr/>
          <p:nvPr/>
        </p:nvSpPr>
        <p:spPr>
          <a:xfrm>
            <a:off x="6927847" y="2786688"/>
            <a:ext cx="317541" cy="31754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7296598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72" name="矩形 71"/>
          <p:cNvSpPr/>
          <p:nvPr/>
        </p:nvSpPr>
        <p:spPr>
          <a:xfrm>
            <a:off x="7727547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73" name="矩形 72"/>
          <p:cNvSpPr/>
          <p:nvPr/>
        </p:nvSpPr>
        <p:spPr>
          <a:xfrm>
            <a:off x="8158496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74" name="橢圓 73"/>
          <p:cNvSpPr/>
          <p:nvPr/>
        </p:nvSpPr>
        <p:spPr>
          <a:xfrm>
            <a:off x="7358973" y="2786688"/>
            <a:ext cx="317541" cy="31754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75" name="橢圓 74"/>
          <p:cNvSpPr/>
          <p:nvPr/>
        </p:nvSpPr>
        <p:spPr>
          <a:xfrm>
            <a:off x="7789922" y="2786688"/>
            <a:ext cx="317541" cy="31754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76" name="橢圓 75"/>
          <p:cNvSpPr/>
          <p:nvPr/>
        </p:nvSpPr>
        <p:spPr>
          <a:xfrm>
            <a:off x="8220871" y="2786688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77" name="文字方塊 76"/>
          <p:cNvSpPr txBox="1"/>
          <p:nvPr/>
        </p:nvSpPr>
        <p:spPr>
          <a:xfrm>
            <a:off x="7350518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6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8" name="文字方塊 77"/>
          <p:cNvSpPr txBox="1"/>
          <p:nvPr/>
        </p:nvSpPr>
        <p:spPr>
          <a:xfrm>
            <a:off x="7780878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7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9" name="文字方塊 78"/>
          <p:cNvSpPr txBox="1"/>
          <p:nvPr/>
        </p:nvSpPr>
        <p:spPr>
          <a:xfrm>
            <a:off x="8211238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8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80" name="群組 79"/>
          <p:cNvGrpSpPr/>
          <p:nvPr/>
        </p:nvGrpSpPr>
        <p:grpSpPr>
          <a:xfrm>
            <a:off x="5625736" y="3403118"/>
            <a:ext cx="2287710" cy="1883168"/>
            <a:chOff x="5817373" y="1451254"/>
            <a:chExt cx="2287710" cy="1883168"/>
          </a:xfrm>
        </p:grpSpPr>
        <p:sp>
          <p:nvSpPr>
            <p:cNvPr id="81" name="橢圓 80"/>
            <p:cNvSpPr/>
            <p:nvPr/>
          </p:nvSpPr>
          <p:spPr>
            <a:xfrm>
              <a:off x="6905807" y="1679518"/>
              <a:ext cx="317541" cy="31754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6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82" name="橢圓 81"/>
            <p:cNvSpPr/>
            <p:nvPr/>
          </p:nvSpPr>
          <p:spPr>
            <a:xfrm>
              <a:off x="6351688" y="2054124"/>
              <a:ext cx="317541" cy="31754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3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83" name="橢圓 82"/>
            <p:cNvSpPr/>
            <p:nvPr/>
          </p:nvSpPr>
          <p:spPr>
            <a:xfrm>
              <a:off x="7503605" y="2053257"/>
              <a:ext cx="317541" cy="31754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8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84" name="橢圓 83"/>
            <p:cNvSpPr/>
            <p:nvPr/>
          </p:nvSpPr>
          <p:spPr>
            <a:xfrm>
              <a:off x="6131883" y="2512251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7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85" name="橢圓 84"/>
            <p:cNvSpPr/>
            <p:nvPr/>
          </p:nvSpPr>
          <p:spPr>
            <a:xfrm>
              <a:off x="6613317" y="2512252"/>
              <a:ext cx="317541" cy="31754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5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86" name="橢圓 85"/>
            <p:cNvSpPr/>
            <p:nvPr/>
          </p:nvSpPr>
          <p:spPr>
            <a:xfrm>
              <a:off x="7262698" y="2512250"/>
              <a:ext cx="317541" cy="31754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4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87" name="橢圓 86"/>
            <p:cNvSpPr/>
            <p:nvPr/>
          </p:nvSpPr>
          <p:spPr>
            <a:xfrm>
              <a:off x="7787542" y="2512249"/>
              <a:ext cx="317541" cy="31754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2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88" name="直線接點 87"/>
            <p:cNvCxnSpPr>
              <a:stCxn id="81" idx="3"/>
              <a:endCxn id="82" idx="7"/>
            </p:cNvCxnSpPr>
            <p:nvPr/>
          </p:nvCxnSpPr>
          <p:spPr>
            <a:xfrm flipH="1">
              <a:off x="6622726" y="1950556"/>
              <a:ext cx="329584" cy="15007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接點 88"/>
            <p:cNvCxnSpPr>
              <a:stCxn id="81" idx="5"/>
              <a:endCxn id="83" idx="1"/>
            </p:cNvCxnSpPr>
            <p:nvPr/>
          </p:nvCxnSpPr>
          <p:spPr>
            <a:xfrm>
              <a:off x="7176845" y="1950556"/>
              <a:ext cx="373263" cy="14920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接點 89"/>
            <p:cNvCxnSpPr>
              <a:stCxn id="83" idx="5"/>
              <a:endCxn id="87" idx="0"/>
            </p:cNvCxnSpPr>
            <p:nvPr/>
          </p:nvCxnSpPr>
          <p:spPr>
            <a:xfrm>
              <a:off x="7774643" y="2324295"/>
              <a:ext cx="171670" cy="1879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接點 90"/>
            <p:cNvCxnSpPr>
              <a:stCxn id="83" idx="3"/>
              <a:endCxn id="86" idx="0"/>
            </p:cNvCxnSpPr>
            <p:nvPr/>
          </p:nvCxnSpPr>
          <p:spPr>
            <a:xfrm flipH="1">
              <a:off x="7421469" y="2324295"/>
              <a:ext cx="128639" cy="18795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接點 91"/>
            <p:cNvCxnSpPr>
              <a:stCxn id="82" idx="5"/>
              <a:endCxn id="85" idx="0"/>
            </p:cNvCxnSpPr>
            <p:nvPr/>
          </p:nvCxnSpPr>
          <p:spPr>
            <a:xfrm>
              <a:off x="6622726" y="2325162"/>
              <a:ext cx="149362" cy="18709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接點 92"/>
            <p:cNvCxnSpPr>
              <a:stCxn id="82" idx="3"/>
              <a:endCxn id="84" idx="0"/>
            </p:cNvCxnSpPr>
            <p:nvPr/>
          </p:nvCxnSpPr>
          <p:spPr>
            <a:xfrm flipH="1">
              <a:off x="6290654" y="2325162"/>
              <a:ext cx="107537" cy="18708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文字方塊 93"/>
            <p:cNvSpPr txBox="1"/>
            <p:nvPr/>
          </p:nvSpPr>
          <p:spPr>
            <a:xfrm>
              <a:off x="6714193" y="1451254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1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95" name="文字方塊 94"/>
            <p:cNvSpPr txBox="1"/>
            <p:nvPr/>
          </p:nvSpPr>
          <p:spPr>
            <a:xfrm>
              <a:off x="6133398" y="1853202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2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96" name="文字方塊 95"/>
            <p:cNvSpPr txBox="1"/>
            <p:nvPr/>
          </p:nvSpPr>
          <p:spPr>
            <a:xfrm>
              <a:off x="7246244" y="1861796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3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97" name="文字方塊 96"/>
            <p:cNvSpPr txBox="1"/>
            <p:nvPr/>
          </p:nvSpPr>
          <p:spPr>
            <a:xfrm>
              <a:off x="5950842" y="2272355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98" name="文字方塊 97"/>
            <p:cNvSpPr txBox="1"/>
            <p:nvPr/>
          </p:nvSpPr>
          <p:spPr>
            <a:xfrm>
              <a:off x="6438654" y="2257402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5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99" name="文字方塊 98"/>
            <p:cNvSpPr txBox="1"/>
            <p:nvPr/>
          </p:nvSpPr>
          <p:spPr>
            <a:xfrm>
              <a:off x="7131427" y="223378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6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00" name="文字方塊 99"/>
            <p:cNvSpPr txBox="1"/>
            <p:nvPr/>
          </p:nvSpPr>
          <p:spPr>
            <a:xfrm>
              <a:off x="7654473" y="223378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7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01" name="橢圓 100"/>
            <p:cNvSpPr/>
            <p:nvPr/>
          </p:nvSpPr>
          <p:spPr>
            <a:xfrm>
              <a:off x="5885138" y="3016881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1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02" name="直線接點 101"/>
            <p:cNvCxnSpPr>
              <a:stCxn id="84" idx="3"/>
              <a:endCxn id="101" idx="0"/>
            </p:cNvCxnSpPr>
            <p:nvPr/>
          </p:nvCxnSpPr>
          <p:spPr>
            <a:xfrm flipH="1">
              <a:off x="6043909" y="2783289"/>
              <a:ext cx="134477" cy="23359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文字方塊 102"/>
            <p:cNvSpPr txBox="1"/>
            <p:nvPr/>
          </p:nvSpPr>
          <p:spPr>
            <a:xfrm>
              <a:off x="5817373" y="2712306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8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06" name="圓角矩形 105"/>
          <p:cNvSpPr/>
          <p:nvPr/>
        </p:nvSpPr>
        <p:spPr>
          <a:xfrm>
            <a:off x="326884" y="1656862"/>
            <a:ext cx="3942212" cy="4486030"/>
          </a:xfrm>
          <a:prstGeom prst="roundRect">
            <a:avLst>
              <a:gd name="adj" fmla="val 535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7" name="圓角矩形 106"/>
          <p:cNvSpPr/>
          <p:nvPr/>
        </p:nvSpPr>
        <p:spPr>
          <a:xfrm>
            <a:off x="4945216" y="1656862"/>
            <a:ext cx="3846438" cy="4486030"/>
          </a:xfrm>
          <a:prstGeom prst="roundRect">
            <a:avLst>
              <a:gd name="adj" fmla="val 535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8" name="向右箭號 107"/>
          <p:cNvSpPr/>
          <p:nvPr/>
        </p:nvSpPr>
        <p:spPr>
          <a:xfrm>
            <a:off x="4519540" y="3881147"/>
            <a:ext cx="203200" cy="488989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9" name="等腰三角形 108"/>
          <p:cNvSpPr/>
          <p:nvPr/>
        </p:nvSpPr>
        <p:spPr>
          <a:xfrm>
            <a:off x="868874" y="4344535"/>
            <a:ext cx="1234728" cy="991010"/>
          </a:xfrm>
          <a:prstGeom prst="triangle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0" name="文字方塊 109"/>
          <p:cNvSpPr txBox="1"/>
          <p:nvPr/>
        </p:nvSpPr>
        <p:spPr>
          <a:xfrm>
            <a:off x="1103629" y="5322642"/>
            <a:ext cx="883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heapify</a:t>
            </a:r>
            <a:endParaRPr lang="zh-TW" altLang="en-US" dirty="0"/>
          </a:p>
        </p:txBody>
      </p:sp>
      <p:sp>
        <p:nvSpPr>
          <p:cNvPr id="111" name="等腰三角形 110"/>
          <p:cNvSpPr/>
          <p:nvPr/>
        </p:nvSpPr>
        <p:spPr>
          <a:xfrm>
            <a:off x="6903114" y="3827157"/>
            <a:ext cx="1234728" cy="991010"/>
          </a:xfrm>
          <a:prstGeom prst="triangle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2" name="文字方塊 111"/>
          <p:cNvSpPr txBox="1"/>
          <p:nvPr/>
        </p:nvSpPr>
        <p:spPr>
          <a:xfrm>
            <a:off x="7053248" y="4756369"/>
            <a:ext cx="883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heapify</a:t>
            </a:r>
            <a:endParaRPr lang="zh-TW" altLang="en-US" dirty="0"/>
          </a:p>
        </p:txBody>
      </p:sp>
      <p:sp>
        <p:nvSpPr>
          <p:cNvPr id="113" name="向右箭號 112"/>
          <p:cNvSpPr/>
          <p:nvPr/>
        </p:nvSpPr>
        <p:spPr>
          <a:xfrm>
            <a:off x="8881668" y="3925569"/>
            <a:ext cx="203200" cy="488989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824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Heap Sort Detail Steps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62</a:t>
            </a:fld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510873" y="2731947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6" name="矩形 5"/>
          <p:cNvSpPr/>
          <p:nvPr/>
        </p:nvSpPr>
        <p:spPr>
          <a:xfrm>
            <a:off x="941822" y="2731947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7" name="矩形 6"/>
          <p:cNvSpPr/>
          <p:nvPr/>
        </p:nvSpPr>
        <p:spPr>
          <a:xfrm>
            <a:off x="1372771" y="2731947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8" name="矩形 7"/>
          <p:cNvSpPr/>
          <p:nvPr/>
        </p:nvSpPr>
        <p:spPr>
          <a:xfrm>
            <a:off x="1803721" y="2731947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9" name="矩形 8"/>
          <p:cNvSpPr/>
          <p:nvPr/>
        </p:nvSpPr>
        <p:spPr>
          <a:xfrm>
            <a:off x="2234670" y="2731947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0" name="文字方塊 9"/>
          <p:cNvSpPr txBox="1"/>
          <p:nvPr/>
        </p:nvSpPr>
        <p:spPr>
          <a:xfrm>
            <a:off x="572345" y="237007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1002705" y="237007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1433065" y="237007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3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1863425" y="237007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4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2293785" y="237007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5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橢圓 14"/>
          <p:cNvSpPr/>
          <p:nvPr/>
        </p:nvSpPr>
        <p:spPr>
          <a:xfrm>
            <a:off x="573248" y="2788651"/>
            <a:ext cx="317541" cy="31754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6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6" name="橢圓 15"/>
          <p:cNvSpPr/>
          <p:nvPr/>
        </p:nvSpPr>
        <p:spPr>
          <a:xfrm>
            <a:off x="1004197" y="2788651"/>
            <a:ext cx="317541" cy="31754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7" name="橢圓 16"/>
          <p:cNvSpPr/>
          <p:nvPr/>
        </p:nvSpPr>
        <p:spPr>
          <a:xfrm>
            <a:off x="1435146" y="2788651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8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8" name="橢圓 17"/>
          <p:cNvSpPr/>
          <p:nvPr/>
        </p:nvSpPr>
        <p:spPr>
          <a:xfrm>
            <a:off x="1866095" y="2788651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7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9" name="橢圓 18"/>
          <p:cNvSpPr/>
          <p:nvPr/>
        </p:nvSpPr>
        <p:spPr>
          <a:xfrm>
            <a:off x="2301474" y="2788651"/>
            <a:ext cx="317541" cy="31754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670225" y="2731947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1" name="矩形 20"/>
          <p:cNvSpPr/>
          <p:nvPr/>
        </p:nvSpPr>
        <p:spPr>
          <a:xfrm>
            <a:off x="3101174" y="2731947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2" name="矩形 21"/>
          <p:cNvSpPr/>
          <p:nvPr/>
        </p:nvSpPr>
        <p:spPr>
          <a:xfrm>
            <a:off x="3532123" y="2731947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3" name="橢圓 22"/>
          <p:cNvSpPr/>
          <p:nvPr/>
        </p:nvSpPr>
        <p:spPr>
          <a:xfrm>
            <a:off x="2732600" y="2788651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4" name="橢圓 23"/>
          <p:cNvSpPr/>
          <p:nvPr/>
        </p:nvSpPr>
        <p:spPr>
          <a:xfrm>
            <a:off x="3163549" y="2788651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5" name="橢圓 24"/>
          <p:cNvSpPr/>
          <p:nvPr/>
        </p:nvSpPr>
        <p:spPr>
          <a:xfrm>
            <a:off x="3594498" y="2788651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2724145" y="237007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6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3154505" y="237007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7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" name="文字方塊 27"/>
          <p:cNvSpPr txBox="1"/>
          <p:nvPr/>
        </p:nvSpPr>
        <p:spPr>
          <a:xfrm>
            <a:off x="3584865" y="237007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8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29" name="群組 28"/>
          <p:cNvGrpSpPr/>
          <p:nvPr/>
        </p:nvGrpSpPr>
        <p:grpSpPr>
          <a:xfrm>
            <a:off x="999363" y="3405081"/>
            <a:ext cx="2287710" cy="1883168"/>
            <a:chOff x="5817373" y="1451254"/>
            <a:chExt cx="2287710" cy="1883168"/>
          </a:xfrm>
          <a:noFill/>
        </p:grpSpPr>
        <p:sp>
          <p:nvSpPr>
            <p:cNvPr id="30" name="橢圓 29"/>
            <p:cNvSpPr/>
            <p:nvPr/>
          </p:nvSpPr>
          <p:spPr>
            <a:xfrm>
              <a:off x="6905807" y="1679518"/>
              <a:ext cx="317541" cy="31754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6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橢圓 30"/>
            <p:cNvSpPr/>
            <p:nvPr/>
          </p:nvSpPr>
          <p:spPr>
            <a:xfrm>
              <a:off x="6351688" y="2054124"/>
              <a:ext cx="317541" cy="31754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3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橢圓 31"/>
            <p:cNvSpPr/>
            <p:nvPr/>
          </p:nvSpPr>
          <p:spPr>
            <a:xfrm>
              <a:off x="7503605" y="2053257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8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3" name="橢圓 32"/>
            <p:cNvSpPr/>
            <p:nvPr/>
          </p:nvSpPr>
          <p:spPr>
            <a:xfrm>
              <a:off x="6131883" y="2512251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7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橢圓 33"/>
            <p:cNvSpPr/>
            <p:nvPr/>
          </p:nvSpPr>
          <p:spPr>
            <a:xfrm>
              <a:off x="6613317" y="2512252"/>
              <a:ext cx="317541" cy="31754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5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橢圓 34"/>
            <p:cNvSpPr/>
            <p:nvPr/>
          </p:nvSpPr>
          <p:spPr>
            <a:xfrm>
              <a:off x="7262698" y="2512250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4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6" name="橢圓 35"/>
            <p:cNvSpPr/>
            <p:nvPr/>
          </p:nvSpPr>
          <p:spPr>
            <a:xfrm>
              <a:off x="7787542" y="2512249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2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7" name="直線接點 36"/>
            <p:cNvCxnSpPr>
              <a:stCxn id="30" idx="3"/>
              <a:endCxn id="31" idx="7"/>
            </p:cNvCxnSpPr>
            <p:nvPr/>
          </p:nvCxnSpPr>
          <p:spPr>
            <a:xfrm flipH="1">
              <a:off x="6622726" y="1950556"/>
              <a:ext cx="329584" cy="150071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接點 37"/>
            <p:cNvCxnSpPr>
              <a:stCxn id="30" idx="5"/>
              <a:endCxn id="32" idx="1"/>
            </p:cNvCxnSpPr>
            <p:nvPr/>
          </p:nvCxnSpPr>
          <p:spPr>
            <a:xfrm>
              <a:off x="7176845" y="1950556"/>
              <a:ext cx="373263" cy="149204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>
              <a:stCxn id="32" idx="5"/>
              <a:endCxn id="36" idx="0"/>
            </p:cNvCxnSpPr>
            <p:nvPr/>
          </p:nvCxnSpPr>
          <p:spPr>
            <a:xfrm>
              <a:off x="7774643" y="2324295"/>
              <a:ext cx="171670" cy="187954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接點 39"/>
            <p:cNvCxnSpPr>
              <a:stCxn id="32" idx="3"/>
              <a:endCxn id="35" idx="0"/>
            </p:cNvCxnSpPr>
            <p:nvPr/>
          </p:nvCxnSpPr>
          <p:spPr>
            <a:xfrm flipH="1">
              <a:off x="7421469" y="2324295"/>
              <a:ext cx="128639" cy="187955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接點 40"/>
            <p:cNvCxnSpPr>
              <a:stCxn id="31" idx="5"/>
              <a:endCxn id="34" idx="0"/>
            </p:cNvCxnSpPr>
            <p:nvPr/>
          </p:nvCxnSpPr>
          <p:spPr>
            <a:xfrm>
              <a:off x="6622726" y="2325162"/>
              <a:ext cx="149362" cy="18709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接點 41"/>
            <p:cNvCxnSpPr>
              <a:stCxn id="31" idx="3"/>
              <a:endCxn id="33" idx="0"/>
            </p:cNvCxnSpPr>
            <p:nvPr/>
          </p:nvCxnSpPr>
          <p:spPr>
            <a:xfrm flipH="1">
              <a:off x="6290654" y="2325162"/>
              <a:ext cx="107537" cy="187089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文字方塊 42"/>
            <p:cNvSpPr txBox="1"/>
            <p:nvPr/>
          </p:nvSpPr>
          <p:spPr>
            <a:xfrm>
              <a:off x="6714193" y="1451254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1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4" name="文字方塊 43"/>
            <p:cNvSpPr txBox="1"/>
            <p:nvPr/>
          </p:nvSpPr>
          <p:spPr>
            <a:xfrm>
              <a:off x="6133398" y="1853202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2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5" name="文字方塊 44"/>
            <p:cNvSpPr txBox="1"/>
            <p:nvPr/>
          </p:nvSpPr>
          <p:spPr>
            <a:xfrm>
              <a:off x="7246244" y="1861796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3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6" name="文字方塊 45"/>
            <p:cNvSpPr txBox="1"/>
            <p:nvPr/>
          </p:nvSpPr>
          <p:spPr>
            <a:xfrm>
              <a:off x="5950842" y="2272355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7" name="文字方塊 46"/>
            <p:cNvSpPr txBox="1"/>
            <p:nvPr/>
          </p:nvSpPr>
          <p:spPr>
            <a:xfrm>
              <a:off x="6438654" y="2257402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5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8" name="文字方塊 47"/>
            <p:cNvSpPr txBox="1"/>
            <p:nvPr/>
          </p:nvSpPr>
          <p:spPr>
            <a:xfrm>
              <a:off x="7131427" y="2233787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6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9" name="文字方塊 48"/>
            <p:cNvSpPr txBox="1"/>
            <p:nvPr/>
          </p:nvSpPr>
          <p:spPr>
            <a:xfrm>
              <a:off x="7654473" y="2233787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7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50" name="橢圓 49"/>
            <p:cNvSpPr/>
            <p:nvPr/>
          </p:nvSpPr>
          <p:spPr>
            <a:xfrm>
              <a:off x="5885138" y="3016881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1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51" name="直線接點 50"/>
            <p:cNvCxnSpPr>
              <a:stCxn id="33" idx="3"/>
              <a:endCxn id="50" idx="0"/>
            </p:cNvCxnSpPr>
            <p:nvPr/>
          </p:nvCxnSpPr>
          <p:spPr>
            <a:xfrm flipH="1">
              <a:off x="6043909" y="2783289"/>
              <a:ext cx="134477" cy="233592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文字方塊 51"/>
            <p:cNvSpPr txBox="1"/>
            <p:nvPr/>
          </p:nvSpPr>
          <p:spPr>
            <a:xfrm>
              <a:off x="5817373" y="2712306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8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56" name="矩形 55"/>
          <p:cNvSpPr/>
          <p:nvPr/>
        </p:nvSpPr>
        <p:spPr>
          <a:xfrm>
            <a:off x="5137246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57" name="矩形 56"/>
          <p:cNvSpPr/>
          <p:nvPr/>
        </p:nvSpPr>
        <p:spPr>
          <a:xfrm>
            <a:off x="5568195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58" name="矩形 57"/>
          <p:cNvSpPr/>
          <p:nvPr/>
        </p:nvSpPr>
        <p:spPr>
          <a:xfrm>
            <a:off x="5999144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59" name="矩形 58"/>
          <p:cNvSpPr/>
          <p:nvPr/>
        </p:nvSpPr>
        <p:spPr>
          <a:xfrm>
            <a:off x="6430094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60" name="矩形 59"/>
          <p:cNvSpPr/>
          <p:nvPr/>
        </p:nvSpPr>
        <p:spPr>
          <a:xfrm>
            <a:off x="6861043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61" name="文字方塊 60"/>
          <p:cNvSpPr txBox="1"/>
          <p:nvPr/>
        </p:nvSpPr>
        <p:spPr>
          <a:xfrm>
            <a:off x="5198718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2" name="文字方塊 61"/>
          <p:cNvSpPr txBox="1"/>
          <p:nvPr/>
        </p:nvSpPr>
        <p:spPr>
          <a:xfrm>
            <a:off x="5629078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3" name="文字方塊 62"/>
          <p:cNvSpPr txBox="1"/>
          <p:nvPr/>
        </p:nvSpPr>
        <p:spPr>
          <a:xfrm>
            <a:off x="6059438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3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4" name="文字方塊 63"/>
          <p:cNvSpPr txBox="1"/>
          <p:nvPr/>
        </p:nvSpPr>
        <p:spPr>
          <a:xfrm>
            <a:off x="6489798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4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5" name="文字方塊 64"/>
          <p:cNvSpPr txBox="1"/>
          <p:nvPr/>
        </p:nvSpPr>
        <p:spPr>
          <a:xfrm>
            <a:off x="6920158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5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6" name="橢圓 65"/>
          <p:cNvSpPr/>
          <p:nvPr/>
        </p:nvSpPr>
        <p:spPr>
          <a:xfrm>
            <a:off x="5199621" y="2786688"/>
            <a:ext cx="317541" cy="31754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6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67" name="橢圓 66"/>
          <p:cNvSpPr/>
          <p:nvPr/>
        </p:nvSpPr>
        <p:spPr>
          <a:xfrm>
            <a:off x="5630570" y="2786688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7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68" name="橢圓 67"/>
          <p:cNvSpPr/>
          <p:nvPr/>
        </p:nvSpPr>
        <p:spPr>
          <a:xfrm>
            <a:off x="6061519" y="2786688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8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69" name="橢圓 68"/>
          <p:cNvSpPr/>
          <p:nvPr/>
        </p:nvSpPr>
        <p:spPr>
          <a:xfrm>
            <a:off x="6492468" y="2786688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70" name="橢圓 69"/>
          <p:cNvSpPr/>
          <p:nvPr/>
        </p:nvSpPr>
        <p:spPr>
          <a:xfrm>
            <a:off x="6927847" y="2786688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7296598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72" name="矩形 71"/>
          <p:cNvSpPr/>
          <p:nvPr/>
        </p:nvSpPr>
        <p:spPr>
          <a:xfrm>
            <a:off x="7727547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73" name="矩形 72"/>
          <p:cNvSpPr/>
          <p:nvPr/>
        </p:nvSpPr>
        <p:spPr>
          <a:xfrm>
            <a:off x="8158496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74" name="橢圓 73"/>
          <p:cNvSpPr/>
          <p:nvPr/>
        </p:nvSpPr>
        <p:spPr>
          <a:xfrm>
            <a:off x="7358973" y="2786688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75" name="橢圓 74"/>
          <p:cNvSpPr/>
          <p:nvPr/>
        </p:nvSpPr>
        <p:spPr>
          <a:xfrm>
            <a:off x="7789922" y="2786688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76" name="橢圓 75"/>
          <p:cNvSpPr/>
          <p:nvPr/>
        </p:nvSpPr>
        <p:spPr>
          <a:xfrm>
            <a:off x="8220871" y="2786688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77" name="文字方塊 76"/>
          <p:cNvSpPr txBox="1"/>
          <p:nvPr/>
        </p:nvSpPr>
        <p:spPr>
          <a:xfrm>
            <a:off x="7350518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6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8" name="文字方塊 77"/>
          <p:cNvSpPr txBox="1"/>
          <p:nvPr/>
        </p:nvSpPr>
        <p:spPr>
          <a:xfrm>
            <a:off x="7780878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7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9" name="文字方塊 78"/>
          <p:cNvSpPr txBox="1"/>
          <p:nvPr/>
        </p:nvSpPr>
        <p:spPr>
          <a:xfrm>
            <a:off x="8211238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8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80" name="群組 79"/>
          <p:cNvGrpSpPr/>
          <p:nvPr/>
        </p:nvGrpSpPr>
        <p:grpSpPr>
          <a:xfrm>
            <a:off x="5625736" y="3403118"/>
            <a:ext cx="2287710" cy="1883168"/>
            <a:chOff x="5817373" y="1451254"/>
            <a:chExt cx="2287710" cy="1883168"/>
          </a:xfrm>
          <a:noFill/>
        </p:grpSpPr>
        <p:sp>
          <p:nvSpPr>
            <p:cNvPr id="81" name="橢圓 80"/>
            <p:cNvSpPr/>
            <p:nvPr/>
          </p:nvSpPr>
          <p:spPr>
            <a:xfrm>
              <a:off x="6905807" y="1679518"/>
              <a:ext cx="317541" cy="31754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6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82" name="橢圓 81"/>
            <p:cNvSpPr/>
            <p:nvPr/>
          </p:nvSpPr>
          <p:spPr>
            <a:xfrm>
              <a:off x="6351688" y="2054124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7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83" name="橢圓 82"/>
            <p:cNvSpPr/>
            <p:nvPr/>
          </p:nvSpPr>
          <p:spPr>
            <a:xfrm>
              <a:off x="7503605" y="2053257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8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84" name="橢圓 83"/>
            <p:cNvSpPr/>
            <p:nvPr/>
          </p:nvSpPr>
          <p:spPr>
            <a:xfrm>
              <a:off x="6131883" y="2512251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3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85" name="橢圓 84"/>
            <p:cNvSpPr/>
            <p:nvPr/>
          </p:nvSpPr>
          <p:spPr>
            <a:xfrm>
              <a:off x="6613317" y="2512252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5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86" name="橢圓 85"/>
            <p:cNvSpPr/>
            <p:nvPr/>
          </p:nvSpPr>
          <p:spPr>
            <a:xfrm>
              <a:off x="7262698" y="2512250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4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87" name="橢圓 86"/>
            <p:cNvSpPr/>
            <p:nvPr/>
          </p:nvSpPr>
          <p:spPr>
            <a:xfrm>
              <a:off x="7787542" y="2512249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2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88" name="直線接點 87"/>
            <p:cNvCxnSpPr>
              <a:stCxn id="81" idx="3"/>
              <a:endCxn id="82" idx="7"/>
            </p:cNvCxnSpPr>
            <p:nvPr/>
          </p:nvCxnSpPr>
          <p:spPr>
            <a:xfrm flipH="1">
              <a:off x="6622726" y="1950556"/>
              <a:ext cx="329584" cy="150071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接點 88"/>
            <p:cNvCxnSpPr>
              <a:stCxn id="81" idx="5"/>
              <a:endCxn id="83" idx="1"/>
            </p:cNvCxnSpPr>
            <p:nvPr/>
          </p:nvCxnSpPr>
          <p:spPr>
            <a:xfrm>
              <a:off x="7176845" y="1950556"/>
              <a:ext cx="373263" cy="149204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接點 89"/>
            <p:cNvCxnSpPr>
              <a:stCxn id="83" idx="5"/>
              <a:endCxn id="87" idx="0"/>
            </p:cNvCxnSpPr>
            <p:nvPr/>
          </p:nvCxnSpPr>
          <p:spPr>
            <a:xfrm>
              <a:off x="7774643" y="2324295"/>
              <a:ext cx="171670" cy="187954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接點 90"/>
            <p:cNvCxnSpPr>
              <a:stCxn id="83" idx="3"/>
              <a:endCxn id="86" idx="0"/>
            </p:cNvCxnSpPr>
            <p:nvPr/>
          </p:nvCxnSpPr>
          <p:spPr>
            <a:xfrm flipH="1">
              <a:off x="7421469" y="2324295"/>
              <a:ext cx="128639" cy="187955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接點 91"/>
            <p:cNvCxnSpPr>
              <a:stCxn id="82" idx="5"/>
              <a:endCxn id="85" idx="0"/>
            </p:cNvCxnSpPr>
            <p:nvPr/>
          </p:nvCxnSpPr>
          <p:spPr>
            <a:xfrm>
              <a:off x="6622726" y="2325162"/>
              <a:ext cx="149362" cy="18709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接點 92"/>
            <p:cNvCxnSpPr>
              <a:stCxn id="82" idx="3"/>
              <a:endCxn id="84" idx="0"/>
            </p:cNvCxnSpPr>
            <p:nvPr/>
          </p:nvCxnSpPr>
          <p:spPr>
            <a:xfrm flipH="1">
              <a:off x="6290654" y="2325162"/>
              <a:ext cx="107537" cy="187089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文字方塊 93"/>
            <p:cNvSpPr txBox="1"/>
            <p:nvPr/>
          </p:nvSpPr>
          <p:spPr>
            <a:xfrm>
              <a:off x="6714193" y="1451254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1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95" name="文字方塊 94"/>
            <p:cNvSpPr txBox="1"/>
            <p:nvPr/>
          </p:nvSpPr>
          <p:spPr>
            <a:xfrm>
              <a:off x="6133398" y="1853202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2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96" name="文字方塊 95"/>
            <p:cNvSpPr txBox="1"/>
            <p:nvPr/>
          </p:nvSpPr>
          <p:spPr>
            <a:xfrm>
              <a:off x="7246244" y="1861796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3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97" name="文字方塊 96"/>
            <p:cNvSpPr txBox="1"/>
            <p:nvPr/>
          </p:nvSpPr>
          <p:spPr>
            <a:xfrm>
              <a:off x="5950842" y="2272355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98" name="文字方塊 97"/>
            <p:cNvSpPr txBox="1"/>
            <p:nvPr/>
          </p:nvSpPr>
          <p:spPr>
            <a:xfrm>
              <a:off x="6438654" y="2257402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5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99" name="文字方塊 98"/>
            <p:cNvSpPr txBox="1"/>
            <p:nvPr/>
          </p:nvSpPr>
          <p:spPr>
            <a:xfrm>
              <a:off x="7131427" y="2233787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6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00" name="文字方塊 99"/>
            <p:cNvSpPr txBox="1"/>
            <p:nvPr/>
          </p:nvSpPr>
          <p:spPr>
            <a:xfrm>
              <a:off x="7654473" y="2233787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7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01" name="橢圓 100"/>
            <p:cNvSpPr/>
            <p:nvPr/>
          </p:nvSpPr>
          <p:spPr>
            <a:xfrm>
              <a:off x="5885138" y="3016881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1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02" name="直線接點 101"/>
            <p:cNvCxnSpPr>
              <a:stCxn id="84" idx="3"/>
              <a:endCxn id="101" idx="0"/>
            </p:cNvCxnSpPr>
            <p:nvPr/>
          </p:nvCxnSpPr>
          <p:spPr>
            <a:xfrm flipH="1">
              <a:off x="6043909" y="2783289"/>
              <a:ext cx="134477" cy="233592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文字方塊 102"/>
            <p:cNvSpPr txBox="1"/>
            <p:nvPr/>
          </p:nvSpPr>
          <p:spPr>
            <a:xfrm>
              <a:off x="5817373" y="2712306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8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06" name="圓角矩形 105"/>
          <p:cNvSpPr/>
          <p:nvPr/>
        </p:nvSpPr>
        <p:spPr>
          <a:xfrm>
            <a:off x="326884" y="1656862"/>
            <a:ext cx="3942212" cy="4486030"/>
          </a:xfrm>
          <a:prstGeom prst="roundRect">
            <a:avLst>
              <a:gd name="adj" fmla="val 535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7" name="圓角矩形 106"/>
          <p:cNvSpPr/>
          <p:nvPr/>
        </p:nvSpPr>
        <p:spPr>
          <a:xfrm>
            <a:off x="4945216" y="1656862"/>
            <a:ext cx="3846438" cy="4486030"/>
          </a:xfrm>
          <a:prstGeom prst="roundRect">
            <a:avLst>
              <a:gd name="adj" fmla="val 535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8" name="向右箭號 107"/>
          <p:cNvSpPr/>
          <p:nvPr/>
        </p:nvSpPr>
        <p:spPr>
          <a:xfrm>
            <a:off x="4519540" y="3881147"/>
            <a:ext cx="203200" cy="488989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1" name="等腰三角形 110"/>
          <p:cNvSpPr/>
          <p:nvPr/>
        </p:nvSpPr>
        <p:spPr>
          <a:xfrm>
            <a:off x="944012" y="3803228"/>
            <a:ext cx="1531061" cy="1549812"/>
          </a:xfrm>
          <a:prstGeom prst="triangle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2" name="文字方塊 111"/>
          <p:cNvSpPr txBox="1"/>
          <p:nvPr/>
        </p:nvSpPr>
        <p:spPr>
          <a:xfrm>
            <a:off x="1308224" y="5279198"/>
            <a:ext cx="883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heapify</a:t>
            </a:r>
            <a:endParaRPr lang="zh-TW" altLang="en-US" dirty="0"/>
          </a:p>
        </p:txBody>
      </p:sp>
      <p:sp>
        <p:nvSpPr>
          <p:cNvPr id="113" name="等腰三角形 112"/>
          <p:cNvSpPr/>
          <p:nvPr/>
        </p:nvSpPr>
        <p:spPr>
          <a:xfrm>
            <a:off x="5352720" y="3132723"/>
            <a:ext cx="3102469" cy="2159507"/>
          </a:xfrm>
          <a:prstGeom prst="triangle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4" name="文字方塊 113"/>
          <p:cNvSpPr txBox="1"/>
          <p:nvPr/>
        </p:nvSpPr>
        <p:spPr>
          <a:xfrm>
            <a:off x="6522556" y="5287398"/>
            <a:ext cx="883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heapify</a:t>
            </a:r>
            <a:endParaRPr lang="zh-TW" altLang="en-US" dirty="0"/>
          </a:p>
        </p:txBody>
      </p:sp>
      <p:sp>
        <p:nvSpPr>
          <p:cNvPr id="115" name="向右箭號 114"/>
          <p:cNvSpPr/>
          <p:nvPr/>
        </p:nvSpPr>
        <p:spPr>
          <a:xfrm>
            <a:off x="8881668" y="3925569"/>
            <a:ext cx="203200" cy="488989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398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Heap Sort Detail Steps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63</a:t>
            </a:fld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510873" y="2731947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6" name="矩形 5"/>
          <p:cNvSpPr/>
          <p:nvPr/>
        </p:nvSpPr>
        <p:spPr>
          <a:xfrm>
            <a:off x="941822" y="2731947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7" name="矩形 6"/>
          <p:cNvSpPr/>
          <p:nvPr/>
        </p:nvSpPr>
        <p:spPr>
          <a:xfrm>
            <a:off x="1372771" y="2731947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8" name="矩形 7"/>
          <p:cNvSpPr/>
          <p:nvPr/>
        </p:nvSpPr>
        <p:spPr>
          <a:xfrm>
            <a:off x="1803721" y="2731947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9" name="矩形 8"/>
          <p:cNvSpPr/>
          <p:nvPr/>
        </p:nvSpPr>
        <p:spPr>
          <a:xfrm>
            <a:off x="2234670" y="2731947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0" name="文字方塊 9"/>
          <p:cNvSpPr txBox="1"/>
          <p:nvPr/>
        </p:nvSpPr>
        <p:spPr>
          <a:xfrm>
            <a:off x="572345" y="237007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1002705" y="237007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1433065" y="237007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3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1863425" y="237007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4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2293785" y="237007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5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橢圓 14"/>
          <p:cNvSpPr/>
          <p:nvPr/>
        </p:nvSpPr>
        <p:spPr>
          <a:xfrm>
            <a:off x="573248" y="2788651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8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6" name="橢圓 15"/>
          <p:cNvSpPr/>
          <p:nvPr/>
        </p:nvSpPr>
        <p:spPr>
          <a:xfrm>
            <a:off x="1004197" y="2788651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7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7" name="橢圓 16"/>
          <p:cNvSpPr/>
          <p:nvPr/>
        </p:nvSpPr>
        <p:spPr>
          <a:xfrm>
            <a:off x="1435146" y="2788651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6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8" name="橢圓 17"/>
          <p:cNvSpPr/>
          <p:nvPr/>
        </p:nvSpPr>
        <p:spPr>
          <a:xfrm>
            <a:off x="1866095" y="2788651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9" name="橢圓 18"/>
          <p:cNvSpPr/>
          <p:nvPr/>
        </p:nvSpPr>
        <p:spPr>
          <a:xfrm>
            <a:off x="2301474" y="2788651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670225" y="2731947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1" name="矩形 20"/>
          <p:cNvSpPr/>
          <p:nvPr/>
        </p:nvSpPr>
        <p:spPr>
          <a:xfrm>
            <a:off x="3101174" y="2731947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2" name="矩形 21"/>
          <p:cNvSpPr/>
          <p:nvPr/>
        </p:nvSpPr>
        <p:spPr>
          <a:xfrm>
            <a:off x="3532123" y="2731947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3" name="橢圓 22"/>
          <p:cNvSpPr/>
          <p:nvPr/>
        </p:nvSpPr>
        <p:spPr>
          <a:xfrm>
            <a:off x="2732600" y="2788651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4" name="橢圓 23"/>
          <p:cNvSpPr/>
          <p:nvPr/>
        </p:nvSpPr>
        <p:spPr>
          <a:xfrm>
            <a:off x="3163549" y="2788651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5" name="橢圓 24"/>
          <p:cNvSpPr/>
          <p:nvPr/>
        </p:nvSpPr>
        <p:spPr>
          <a:xfrm>
            <a:off x="3594498" y="2788651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2724145" y="237007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6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3154505" y="237007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7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" name="文字方塊 27"/>
          <p:cNvSpPr txBox="1"/>
          <p:nvPr/>
        </p:nvSpPr>
        <p:spPr>
          <a:xfrm>
            <a:off x="3584865" y="237007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8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29" name="群組 28"/>
          <p:cNvGrpSpPr/>
          <p:nvPr/>
        </p:nvGrpSpPr>
        <p:grpSpPr>
          <a:xfrm>
            <a:off x="999363" y="3405081"/>
            <a:ext cx="2287710" cy="1883168"/>
            <a:chOff x="5817373" y="1451254"/>
            <a:chExt cx="2287710" cy="1883168"/>
          </a:xfrm>
          <a:noFill/>
        </p:grpSpPr>
        <p:sp>
          <p:nvSpPr>
            <p:cNvPr id="30" name="橢圓 29"/>
            <p:cNvSpPr/>
            <p:nvPr/>
          </p:nvSpPr>
          <p:spPr>
            <a:xfrm>
              <a:off x="6905807" y="1679518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8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橢圓 30"/>
            <p:cNvSpPr/>
            <p:nvPr/>
          </p:nvSpPr>
          <p:spPr>
            <a:xfrm>
              <a:off x="6351688" y="2054124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7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橢圓 31"/>
            <p:cNvSpPr/>
            <p:nvPr/>
          </p:nvSpPr>
          <p:spPr>
            <a:xfrm>
              <a:off x="7503605" y="2053257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6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3" name="橢圓 32"/>
            <p:cNvSpPr/>
            <p:nvPr/>
          </p:nvSpPr>
          <p:spPr>
            <a:xfrm>
              <a:off x="6131883" y="2512251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3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橢圓 33"/>
            <p:cNvSpPr/>
            <p:nvPr/>
          </p:nvSpPr>
          <p:spPr>
            <a:xfrm>
              <a:off x="6613317" y="2512252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5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橢圓 34"/>
            <p:cNvSpPr/>
            <p:nvPr/>
          </p:nvSpPr>
          <p:spPr>
            <a:xfrm>
              <a:off x="7262698" y="2512250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4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6" name="橢圓 35"/>
            <p:cNvSpPr/>
            <p:nvPr/>
          </p:nvSpPr>
          <p:spPr>
            <a:xfrm>
              <a:off x="7787542" y="2512249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2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7" name="直線接點 36"/>
            <p:cNvCxnSpPr>
              <a:stCxn id="30" idx="3"/>
              <a:endCxn id="31" idx="7"/>
            </p:cNvCxnSpPr>
            <p:nvPr/>
          </p:nvCxnSpPr>
          <p:spPr>
            <a:xfrm flipH="1">
              <a:off x="6622726" y="1950556"/>
              <a:ext cx="329584" cy="150071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接點 37"/>
            <p:cNvCxnSpPr>
              <a:stCxn id="30" idx="5"/>
              <a:endCxn id="32" idx="1"/>
            </p:cNvCxnSpPr>
            <p:nvPr/>
          </p:nvCxnSpPr>
          <p:spPr>
            <a:xfrm>
              <a:off x="7176845" y="1950556"/>
              <a:ext cx="373263" cy="149204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>
              <a:stCxn id="32" idx="5"/>
              <a:endCxn id="36" idx="0"/>
            </p:cNvCxnSpPr>
            <p:nvPr/>
          </p:nvCxnSpPr>
          <p:spPr>
            <a:xfrm>
              <a:off x="7774643" y="2324295"/>
              <a:ext cx="171670" cy="187954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接點 39"/>
            <p:cNvCxnSpPr>
              <a:stCxn id="32" idx="3"/>
              <a:endCxn id="35" idx="0"/>
            </p:cNvCxnSpPr>
            <p:nvPr/>
          </p:nvCxnSpPr>
          <p:spPr>
            <a:xfrm flipH="1">
              <a:off x="7421469" y="2324295"/>
              <a:ext cx="128639" cy="187955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接點 40"/>
            <p:cNvCxnSpPr>
              <a:stCxn id="31" idx="5"/>
              <a:endCxn id="34" idx="0"/>
            </p:cNvCxnSpPr>
            <p:nvPr/>
          </p:nvCxnSpPr>
          <p:spPr>
            <a:xfrm>
              <a:off x="6622726" y="2325162"/>
              <a:ext cx="149362" cy="18709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接點 41"/>
            <p:cNvCxnSpPr>
              <a:stCxn id="31" idx="3"/>
              <a:endCxn id="33" idx="0"/>
            </p:cNvCxnSpPr>
            <p:nvPr/>
          </p:nvCxnSpPr>
          <p:spPr>
            <a:xfrm flipH="1">
              <a:off x="6290654" y="2325162"/>
              <a:ext cx="107537" cy="187089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文字方塊 42"/>
            <p:cNvSpPr txBox="1"/>
            <p:nvPr/>
          </p:nvSpPr>
          <p:spPr>
            <a:xfrm>
              <a:off x="6714193" y="1451254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1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4" name="文字方塊 43"/>
            <p:cNvSpPr txBox="1"/>
            <p:nvPr/>
          </p:nvSpPr>
          <p:spPr>
            <a:xfrm>
              <a:off x="6133398" y="1853202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2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5" name="文字方塊 44"/>
            <p:cNvSpPr txBox="1"/>
            <p:nvPr/>
          </p:nvSpPr>
          <p:spPr>
            <a:xfrm>
              <a:off x="7246244" y="1861796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3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6" name="文字方塊 45"/>
            <p:cNvSpPr txBox="1"/>
            <p:nvPr/>
          </p:nvSpPr>
          <p:spPr>
            <a:xfrm>
              <a:off x="5950842" y="2272355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7" name="文字方塊 46"/>
            <p:cNvSpPr txBox="1"/>
            <p:nvPr/>
          </p:nvSpPr>
          <p:spPr>
            <a:xfrm>
              <a:off x="6438654" y="2257402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5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8" name="文字方塊 47"/>
            <p:cNvSpPr txBox="1"/>
            <p:nvPr/>
          </p:nvSpPr>
          <p:spPr>
            <a:xfrm>
              <a:off x="7131427" y="2233787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6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9" name="文字方塊 48"/>
            <p:cNvSpPr txBox="1"/>
            <p:nvPr/>
          </p:nvSpPr>
          <p:spPr>
            <a:xfrm>
              <a:off x="7654473" y="2233787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7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50" name="橢圓 49"/>
            <p:cNvSpPr/>
            <p:nvPr/>
          </p:nvSpPr>
          <p:spPr>
            <a:xfrm>
              <a:off x="5885138" y="3016881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1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51" name="直線接點 50"/>
            <p:cNvCxnSpPr>
              <a:stCxn id="33" idx="3"/>
              <a:endCxn id="50" idx="0"/>
            </p:cNvCxnSpPr>
            <p:nvPr/>
          </p:nvCxnSpPr>
          <p:spPr>
            <a:xfrm flipH="1">
              <a:off x="6043909" y="2783289"/>
              <a:ext cx="134477" cy="233592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文字方塊 51"/>
            <p:cNvSpPr txBox="1"/>
            <p:nvPr/>
          </p:nvSpPr>
          <p:spPr>
            <a:xfrm>
              <a:off x="5817373" y="2712306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8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56" name="矩形 55"/>
          <p:cNvSpPr/>
          <p:nvPr/>
        </p:nvSpPr>
        <p:spPr>
          <a:xfrm>
            <a:off x="5137246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57" name="矩形 56"/>
          <p:cNvSpPr/>
          <p:nvPr/>
        </p:nvSpPr>
        <p:spPr>
          <a:xfrm>
            <a:off x="5568195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58" name="矩形 57"/>
          <p:cNvSpPr/>
          <p:nvPr/>
        </p:nvSpPr>
        <p:spPr>
          <a:xfrm>
            <a:off x="5999144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59" name="矩形 58"/>
          <p:cNvSpPr/>
          <p:nvPr/>
        </p:nvSpPr>
        <p:spPr>
          <a:xfrm>
            <a:off x="6430094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60" name="矩形 59"/>
          <p:cNvSpPr/>
          <p:nvPr/>
        </p:nvSpPr>
        <p:spPr>
          <a:xfrm>
            <a:off x="6861043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61" name="文字方塊 60"/>
          <p:cNvSpPr txBox="1"/>
          <p:nvPr/>
        </p:nvSpPr>
        <p:spPr>
          <a:xfrm>
            <a:off x="5198718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2" name="文字方塊 61"/>
          <p:cNvSpPr txBox="1"/>
          <p:nvPr/>
        </p:nvSpPr>
        <p:spPr>
          <a:xfrm>
            <a:off x="5629078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3" name="文字方塊 62"/>
          <p:cNvSpPr txBox="1"/>
          <p:nvPr/>
        </p:nvSpPr>
        <p:spPr>
          <a:xfrm>
            <a:off x="6059438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3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4" name="文字方塊 63"/>
          <p:cNvSpPr txBox="1"/>
          <p:nvPr/>
        </p:nvSpPr>
        <p:spPr>
          <a:xfrm>
            <a:off x="6489798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4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5" name="文字方塊 64"/>
          <p:cNvSpPr txBox="1"/>
          <p:nvPr/>
        </p:nvSpPr>
        <p:spPr>
          <a:xfrm>
            <a:off x="6920158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5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6" name="橢圓 65"/>
          <p:cNvSpPr/>
          <p:nvPr/>
        </p:nvSpPr>
        <p:spPr>
          <a:xfrm>
            <a:off x="5199621" y="2786688"/>
            <a:ext cx="317541" cy="31754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67" name="橢圓 66"/>
          <p:cNvSpPr/>
          <p:nvPr/>
        </p:nvSpPr>
        <p:spPr>
          <a:xfrm>
            <a:off x="5630570" y="2786688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7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68" name="橢圓 67"/>
          <p:cNvSpPr/>
          <p:nvPr/>
        </p:nvSpPr>
        <p:spPr>
          <a:xfrm>
            <a:off x="6061519" y="2786688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6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69" name="橢圓 68"/>
          <p:cNvSpPr/>
          <p:nvPr/>
        </p:nvSpPr>
        <p:spPr>
          <a:xfrm>
            <a:off x="6492468" y="2786688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70" name="橢圓 69"/>
          <p:cNvSpPr/>
          <p:nvPr/>
        </p:nvSpPr>
        <p:spPr>
          <a:xfrm>
            <a:off x="6927847" y="2786688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7296598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72" name="矩形 71"/>
          <p:cNvSpPr/>
          <p:nvPr/>
        </p:nvSpPr>
        <p:spPr>
          <a:xfrm>
            <a:off x="7727547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73" name="矩形 72"/>
          <p:cNvSpPr/>
          <p:nvPr/>
        </p:nvSpPr>
        <p:spPr>
          <a:xfrm>
            <a:off x="8158496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74" name="橢圓 73"/>
          <p:cNvSpPr/>
          <p:nvPr/>
        </p:nvSpPr>
        <p:spPr>
          <a:xfrm>
            <a:off x="7358973" y="2786688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75" name="橢圓 74"/>
          <p:cNvSpPr/>
          <p:nvPr/>
        </p:nvSpPr>
        <p:spPr>
          <a:xfrm>
            <a:off x="7789922" y="2786688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76" name="橢圓 75"/>
          <p:cNvSpPr/>
          <p:nvPr/>
        </p:nvSpPr>
        <p:spPr>
          <a:xfrm>
            <a:off x="8220871" y="2786688"/>
            <a:ext cx="317541" cy="317541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>
                <a:solidFill>
                  <a:schemeClr val="bg1"/>
                </a:solidFill>
              </a:rPr>
              <a:t>8</a:t>
            </a:r>
            <a:endParaRPr lang="zh-TW" altLang="en-US" sz="2000" b="1" dirty="0">
              <a:solidFill>
                <a:schemeClr val="bg1"/>
              </a:solidFill>
            </a:endParaRPr>
          </a:p>
        </p:txBody>
      </p:sp>
      <p:sp>
        <p:nvSpPr>
          <p:cNvPr id="77" name="文字方塊 76"/>
          <p:cNvSpPr txBox="1"/>
          <p:nvPr/>
        </p:nvSpPr>
        <p:spPr>
          <a:xfrm>
            <a:off x="7350518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6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8" name="文字方塊 77"/>
          <p:cNvSpPr txBox="1"/>
          <p:nvPr/>
        </p:nvSpPr>
        <p:spPr>
          <a:xfrm>
            <a:off x="7780878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7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9" name="文字方塊 78"/>
          <p:cNvSpPr txBox="1"/>
          <p:nvPr/>
        </p:nvSpPr>
        <p:spPr>
          <a:xfrm>
            <a:off x="8211238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8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80" name="群組 79"/>
          <p:cNvGrpSpPr/>
          <p:nvPr/>
        </p:nvGrpSpPr>
        <p:grpSpPr>
          <a:xfrm>
            <a:off x="5625736" y="3403118"/>
            <a:ext cx="2287710" cy="1883168"/>
            <a:chOff x="5817373" y="1451254"/>
            <a:chExt cx="2287710" cy="1883168"/>
          </a:xfrm>
          <a:noFill/>
        </p:grpSpPr>
        <p:sp>
          <p:nvSpPr>
            <p:cNvPr id="81" name="橢圓 80"/>
            <p:cNvSpPr/>
            <p:nvPr/>
          </p:nvSpPr>
          <p:spPr>
            <a:xfrm>
              <a:off x="6905807" y="1679518"/>
              <a:ext cx="317541" cy="317541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1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82" name="橢圓 81"/>
            <p:cNvSpPr/>
            <p:nvPr/>
          </p:nvSpPr>
          <p:spPr>
            <a:xfrm>
              <a:off x="6351688" y="2054124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7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83" name="橢圓 82"/>
            <p:cNvSpPr/>
            <p:nvPr/>
          </p:nvSpPr>
          <p:spPr>
            <a:xfrm>
              <a:off x="7503605" y="2053257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6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84" name="橢圓 83"/>
            <p:cNvSpPr/>
            <p:nvPr/>
          </p:nvSpPr>
          <p:spPr>
            <a:xfrm>
              <a:off x="6131883" y="2512251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3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85" name="橢圓 84"/>
            <p:cNvSpPr/>
            <p:nvPr/>
          </p:nvSpPr>
          <p:spPr>
            <a:xfrm>
              <a:off x="6613317" y="2512252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5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86" name="橢圓 85"/>
            <p:cNvSpPr/>
            <p:nvPr/>
          </p:nvSpPr>
          <p:spPr>
            <a:xfrm>
              <a:off x="7262698" y="2512250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4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87" name="橢圓 86"/>
            <p:cNvSpPr/>
            <p:nvPr/>
          </p:nvSpPr>
          <p:spPr>
            <a:xfrm>
              <a:off x="7787542" y="2512249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2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88" name="直線接點 87"/>
            <p:cNvCxnSpPr>
              <a:stCxn id="81" idx="3"/>
              <a:endCxn id="82" idx="7"/>
            </p:cNvCxnSpPr>
            <p:nvPr/>
          </p:nvCxnSpPr>
          <p:spPr>
            <a:xfrm flipH="1">
              <a:off x="6622726" y="1950556"/>
              <a:ext cx="329584" cy="150071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接點 88"/>
            <p:cNvCxnSpPr>
              <a:stCxn id="81" idx="5"/>
              <a:endCxn id="83" idx="1"/>
            </p:cNvCxnSpPr>
            <p:nvPr/>
          </p:nvCxnSpPr>
          <p:spPr>
            <a:xfrm>
              <a:off x="7176845" y="1950556"/>
              <a:ext cx="373263" cy="149204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接點 89"/>
            <p:cNvCxnSpPr>
              <a:stCxn id="83" idx="5"/>
              <a:endCxn id="87" idx="0"/>
            </p:cNvCxnSpPr>
            <p:nvPr/>
          </p:nvCxnSpPr>
          <p:spPr>
            <a:xfrm>
              <a:off x="7774643" y="2324295"/>
              <a:ext cx="171670" cy="187954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接點 90"/>
            <p:cNvCxnSpPr>
              <a:stCxn id="83" idx="3"/>
              <a:endCxn id="86" idx="0"/>
            </p:cNvCxnSpPr>
            <p:nvPr/>
          </p:nvCxnSpPr>
          <p:spPr>
            <a:xfrm flipH="1">
              <a:off x="7421469" y="2324295"/>
              <a:ext cx="128639" cy="187955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接點 91"/>
            <p:cNvCxnSpPr>
              <a:stCxn id="82" idx="5"/>
              <a:endCxn id="85" idx="0"/>
            </p:cNvCxnSpPr>
            <p:nvPr/>
          </p:nvCxnSpPr>
          <p:spPr>
            <a:xfrm>
              <a:off x="6622726" y="2325162"/>
              <a:ext cx="149362" cy="18709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接點 92"/>
            <p:cNvCxnSpPr>
              <a:stCxn id="82" idx="3"/>
              <a:endCxn id="84" idx="0"/>
            </p:cNvCxnSpPr>
            <p:nvPr/>
          </p:nvCxnSpPr>
          <p:spPr>
            <a:xfrm flipH="1">
              <a:off x="6290654" y="2325162"/>
              <a:ext cx="107537" cy="187089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文字方塊 93"/>
            <p:cNvSpPr txBox="1"/>
            <p:nvPr/>
          </p:nvSpPr>
          <p:spPr>
            <a:xfrm>
              <a:off x="6714193" y="1451254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1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95" name="文字方塊 94"/>
            <p:cNvSpPr txBox="1"/>
            <p:nvPr/>
          </p:nvSpPr>
          <p:spPr>
            <a:xfrm>
              <a:off x="6133398" y="1853202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2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96" name="文字方塊 95"/>
            <p:cNvSpPr txBox="1"/>
            <p:nvPr/>
          </p:nvSpPr>
          <p:spPr>
            <a:xfrm>
              <a:off x="7246244" y="1861796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3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97" name="文字方塊 96"/>
            <p:cNvSpPr txBox="1"/>
            <p:nvPr/>
          </p:nvSpPr>
          <p:spPr>
            <a:xfrm>
              <a:off x="5950842" y="2272355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98" name="文字方塊 97"/>
            <p:cNvSpPr txBox="1"/>
            <p:nvPr/>
          </p:nvSpPr>
          <p:spPr>
            <a:xfrm>
              <a:off x="6438654" y="2257402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5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99" name="文字方塊 98"/>
            <p:cNvSpPr txBox="1"/>
            <p:nvPr/>
          </p:nvSpPr>
          <p:spPr>
            <a:xfrm>
              <a:off x="7131427" y="2233787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6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00" name="文字方塊 99"/>
            <p:cNvSpPr txBox="1"/>
            <p:nvPr/>
          </p:nvSpPr>
          <p:spPr>
            <a:xfrm>
              <a:off x="7654473" y="2233787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7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01" name="橢圓 100"/>
            <p:cNvSpPr/>
            <p:nvPr/>
          </p:nvSpPr>
          <p:spPr>
            <a:xfrm>
              <a:off x="5885138" y="3016881"/>
              <a:ext cx="317541" cy="317541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bg1"/>
                  </a:solidFill>
                </a:rPr>
                <a:t>8</a:t>
              </a:r>
              <a:endParaRPr lang="zh-TW" altLang="en-US" sz="2000" b="1" dirty="0">
                <a:solidFill>
                  <a:schemeClr val="bg1"/>
                </a:solidFill>
              </a:endParaRPr>
            </a:p>
          </p:txBody>
        </p:sp>
        <p:cxnSp>
          <p:nvCxnSpPr>
            <p:cNvPr id="102" name="直線接點 101"/>
            <p:cNvCxnSpPr>
              <a:stCxn id="84" idx="3"/>
              <a:endCxn id="101" idx="0"/>
            </p:cNvCxnSpPr>
            <p:nvPr/>
          </p:nvCxnSpPr>
          <p:spPr>
            <a:xfrm flipH="1">
              <a:off x="6043909" y="2783289"/>
              <a:ext cx="134477" cy="233592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文字方塊 102"/>
            <p:cNvSpPr txBox="1"/>
            <p:nvPr/>
          </p:nvSpPr>
          <p:spPr>
            <a:xfrm>
              <a:off x="5817373" y="2712306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8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06" name="圓角矩形 105"/>
          <p:cNvSpPr/>
          <p:nvPr/>
        </p:nvSpPr>
        <p:spPr>
          <a:xfrm>
            <a:off x="326884" y="1656862"/>
            <a:ext cx="3942212" cy="4486030"/>
          </a:xfrm>
          <a:prstGeom prst="roundRect">
            <a:avLst>
              <a:gd name="adj" fmla="val 535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7" name="圓角矩形 106"/>
          <p:cNvSpPr/>
          <p:nvPr/>
        </p:nvSpPr>
        <p:spPr>
          <a:xfrm>
            <a:off x="4945216" y="1656862"/>
            <a:ext cx="3846438" cy="4486030"/>
          </a:xfrm>
          <a:prstGeom prst="roundRect">
            <a:avLst>
              <a:gd name="adj" fmla="val 535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8" name="向右箭號 107"/>
          <p:cNvSpPr/>
          <p:nvPr/>
        </p:nvSpPr>
        <p:spPr>
          <a:xfrm>
            <a:off x="4519540" y="3881147"/>
            <a:ext cx="203200" cy="488989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右大括弧 2"/>
          <p:cNvSpPr/>
          <p:nvPr/>
        </p:nvSpPr>
        <p:spPr>
          <a:xfrm rot="16200000">
            <a:off x="2144631" y="558583"/>
            <a:ext cx="193042" cy="3443843"/>
          </a:xfrm>
          <a:prstGeom prst="rightBrace">
            <a:avLst>
              <a:gd name="adj1" fmla="val 55818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4" name="文字方塊 53"/>
          <p:cNvSpPr txBox="1"/>
          <p:nvPr/>
        </p:nvSpPr>
        <p:spPr>
          <a:xfrm>
            <a:off x="1949112" y="1851380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heap</a:t>
            </a:r>
            <a:endParaRPr lang="zh-TW" altLang="en-US" dirty="0"/>
          </a:p>
        </p:txBody>
      </p:sp>
      <p:sp>
        <p:nvSpPr>
          <p:cNvPr id="115" name="右大括弧 114"/>
          <p:cNvSpPr/>
          <p:nvPr/>
        </p:nvSpPr>
        <p:spPr>
          <a:xfrm rot="16200000">
            <a:off x="6559135" y="768749"/>
            <a:ext cx="185831" cy="3012895"/>
          </a:xfrm>
          <a:prstGeom prst="rightBrace">
            <a:avLst>
              <a:gd name="adj1" fmla="val 55818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6" name="文字方塊 115"/>
          <p:cNvSpPr txBox="1"/>
          <p:nvPr/>
        </p:nvSpPr>
        <p:spPr>
          <a:xfrm>
            <a:off x="6258855" y="1848023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~ heap</a:t>
            </a:r>
            <a:endParaRPr lang="zh-TW" altLang="en-US" dirty="0"/>
          </a:p>
        </p:txBody>
      </p:sp>
      <p:sp>
        <p:nvSpPr>
          <p:cNvPr id="117" name="等腰三角形 116"/>
          <p:cNvSpPr/>
          <p:nvPr/>
        </p:nvSpPr>
        <p:spPr>
          <a:xfrm>
            <a:off x="5780560" y="3291318"/>
            <a:ext cx="2227871" cy="1549812"/>
          </a:xfrm>
          <a:prstGeom prst="triangle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8" name="文字方塊 117"/>
          <p:cNvSpPr txBox="1"/>
          <p:nvPr/>
        </p:nvSpPr>
        <p:spPr>
          <a:xfrm>
            <a:off x="6144772" y="4767288"/>
            <a:ext cx="12850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err="1" smtClean="0"/>
              <a:t>heapify</a:t>
            </a:r>
            <a:endParaRPr lang="en-US" altLang="zh-TW" dirty="0" smtClean="0"/>
          </a:p>
          <a:p>
            <a:pPr algn="ctr"/>
            <a:r>
              <a:rPr lang="en-US" altLang="zh-TW" dirty="0" smtClean="0"/>
              <a:t>(trickling down)</a:t>
            </a:r>
            <a:endParaRPr lang="zh-TW" altLang="en-US" dirty="0"/>
          </a:p>
        </p:txBody>
      </p:sp>
      <p:sp>
        <p:nvSpPr>
          <p:cNvPr id="119" name="向右箭號 118"/>
          <p:cNvSpPr/>
          <p:nvPr/>
        </p:nvSpPr>
        <p:spPr>
          <a:xfrm>
            <a:off x="8881668" y="3925569"/>
            <a:ext cx="203200" cy="488989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3969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Heap Sort Detail Steps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64</a:t>
            </a:fld>
            <a:endParaRPr lang="zh-TW" altLang="en-US"/>
          </a:p>
        </p:txBody>
      </p:sp>
      <p:sp>
        <p:nvSpPr>
          <p:cNvPr id="106" name="圓角矩形 105"/>
          <p:cNvSpPr/>
          <p:nvPr/>
        </p:nvSpPr>
        <p:spPr>
          <a:xfrm>
            <a:off x="326884" y="1656862"/>
            <a:ext cx="3942212" cy="4486030"/>
          </a:xfrm>
          <a:prstGeom prst="roundRect">
            <a:avLst>
              <a:gd name="adj" fmla="val 535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7" name="圓角矩形 106"/>
          <p:cNvSpPr/>
          <p:nvPr/>
        </p:nvSpPr>
        <p:spPr>
          <a:xfrm>
            <a:off x="4945216" y="1656862"/>
            <a:ext cx="3846438" cy="4486030"/>
          </a:xfrm>
          <a:prstGeom prst="roundRect">
            <a:avLst>
              <a:gd name="adj" fmla="val 535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8" name="向右箭號 107"/>
          <p:cNvSpPr/>
          <p:nvPr/>
        </p:nvSpPr>
        <p:spPr>
          <a:xfrm>
            <a:off x="4519540" y="3881147"/>
            <a:ext cx="203200" cy="488989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9" name="向右箭號 118"/>
          <p:cNvSpPr/>
          <p:nvPr/>
        </p:nvSpPr>
        <p:spPr>
          <a:xfrm>
            <a:off x="8881668" y="3925569"/>
            <a:ext cx="203200" cy="488989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0" name="矩形 109"/>
          <p:cNvSpPr/>
          <p:nvPr/>
        </p:nvSpPr>
        <p:spPr>
          <a:xfrm>
            <a:off x="518294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11" name="矩形 110"/>
          <p:cNvSpPr/>
          <p:nvPr/>
        </p:nvSpPr>
        <p:spPr>
          <a:xfrm>
            <a:off x="949243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12" name="矩形 111"/>
          <p:cNvSpPr/>
          <p:nvPr/>
        </p:nvSpPr>
        <p:spPr>
          <a:xfrm>
            <a:off x="1380192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13" name="矩形 112"/>
          <p:cNvSpPr/>
          <p:nvPr/>
        </p:nvSpPr>
        <p:spPr>
          <a:xfrm>
            <a:off x="1811142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14" name="矩形 113"/>
          <p:cNvSpPr/>
          <p:nvPr/>
        </p:nvSpPr>
        <p:spPr>
          <a:xfrm>
            <a:off x="2242091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20" name="文字方塊 119"/>
          <p:cNvSpPr txBox="1"/>
          <p:nvPr/>
        </p:nvSpPr>
        <p:spPr>
          <a:xfrm>
            <a:off x="579766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1" name="文字方塊 120"/>
          <p:cNvSpPr txBox="1"/>
          <p:nvPr/>
        </p:nvSpPr>
        <p:spPr>
          <a:xfrm>
            <a:off x="1010126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2" name="文字方塊 121"/>
          <p:cNvSpPr txBox="1"/>
          <p:nvPr/>
        </p:nvSpPr>
        <p:spPr>
          <a:xfrm>
            <a:off x="1440486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3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3" name="文字方塊 122"/>
          <p:cNvSpPr txBox="1"/>
          <p:nvPr/>
        </p:nvSpPr>
        <p:spPr>
          <a:xfrm>
            <a:off x="1870846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4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4" name="文字方塊 123"/>
          <p:cNvSpPr txBox="1"/>
          <p:nvPr/>
        </p:nvSpPr>
        <p:spPr>
          <a:xfrm>
            <a:off x="2301206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5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5" name="橢圓 124"/>
          <p:cNvSpPr/>
          <p:nvPr/>
        </p:nvSpPr>
        <p:spPr>
          <a:xfrm>
            <a:off x="580669" y="2786688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7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26" name="橢圓 125"/>
          <p:cNvSpPr/>
          <p:nvPr/>
        </p:nvSpPr>
        <p:spPr>
          <a:xfrm>
            <a:off x="1011618" y="2786688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27" name="橢圓 126"/>
          <p:cNvSpPr/>
          <p:nvPr/>
        </p:nvSpPr>
        <p:spPr>
          <a:xfrm>
            <a:off x="1442567" y="2786688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6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28" name="橢圓 127"/>
          <p:cNvSpPr/>
          <p:nvPr/>
        </p:nvSpPr>
        <p:spPr>
          <a:xfrm>
            <a:off x="1873516" y="2786688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29" name="橢圓 128"/>
          <p:cNvSpPr/>
          <p:nvPr/>
        </p:nvSpPr>
        <p:spPr>
          <a:xfrm>
            <a:off x="2308895" y="2786688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30" name="矩形 129"/>
          <p:cNvSpPr/>
          <p:nvPr/>
        </p:nvSpPr>
        <p:spPr>
          <a:xfrm>
            <a:off x="2677646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31" name="矩形 130"/>
          <p:cNvSpPr/>
          <p:nvPr/>
        </p:nvSpPr>
        <p:spPr>
          <a:xfrm>
            <a:off x="3108595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32" name="矩形 131"/>
          <p:cNvSpPr/>
          <p:nvPr/>
        </p:nvSpPr>
        <p:spPr>
          <a:xfrm>
            <a:off x="3539544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33" name="橢圓 132"/>
          <p:cNvSpPr/>
          <p:nvPr/>
        </p:nvSpPr>
        <p:spPr>
          <a:xfrm>
            <a:off x="2740021" y="2786688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34" name="橢圓 133"/>
          <p:cNvSpPr/>
          <p:nvPr/>
        </p:nvSpPr>
        <p:spPr>
          <a:xfrm>
            <a:off x="3170970" y="2786688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35" name="橢圓 134"/>
          <p:cNvSpPr/>
          <p:nvPr/>
        </p:nvSpPr>
        <p:spPr>
          <a:xfrm>
            <a:off x="3601919" y="2786688"/>
            <a:ext cx="317541" cy="317541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>
                <a:solidFill>
                  <a:schemeClr val="bg1"/>
                </a:solidFill>
              </a:rPr>
              <a:t>8</a:t>
            </a:r>
            <a:endParaRPr lang="zh-TW" altLang="en-US" sz="2000" b="1" dirty="0">
              <a:solidFill>
                <a:schemeClr val="bg1"/>
              </a:solidFill>
            </a:endParaRPr>
          </a:p>
        </p:txBody>
      </p:sp>
      <p:sp>
        <p:nvSpPr>
          <p:cNvPr id="136" name="文字方塊 135"/>
          <p:cNvSpPr txBox="1"/>
          <p:nvPr/>
        </p:nvSpPr>
        <p:spPr>
          <a:xfrm>
            <a:off x="2731566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6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7" name="文字方塊 136"/>
          <p:cNvSpPr txBox="1"/>
          <p:nvPr/>
        </p:nvSpPr>
        <p:spPr>
          <a:xfrm>
            <a:off x="3161926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7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8" name="文字方塊 137"/>
          <p:cNvSpPr txBox="1"/>
          <p:nvPr/>
        </p:nvSpPr>
        <p:spPr>
          <a:xfrm>
            <a:off x="3592286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8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139" name="群組 138"/>
          <p:cNvGrpSpPr/>
          <p:nvPr/>
        </p:nvGrpSpPr>
        <p:grpSpPr>
          <a:xfrm>
            <a:off x="1006784" y="3403118"/>
            <a:ext cx="2287710" cy="1883168"/>
            <a:chOff x="5817373" y="1451254"/>
            <a:chExt cx="2287710" cy="1883168"/>
          </a:xfrm>
          <a:noFill/>
        </p:grpSpPr>
        <p:sp>
          <p:nvSpPr>
            <p:cNvPr id="140" name="橢圓 139"/>
            <p:cNvSpPr/>
            <p:nvPr/>
          </p:nvSpPr>
          <p:spPr>
            <a:xfrm>
              <a:off x="6905807" y="1679518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7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41" name="橢圓 140"/>
            <p:cNvSpPr/>
            <p:nvPr/>
          </p:nvSpPr>
          <p:spPr>
            <a:xfrm>
              <a:off x="6351688" y="2054124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5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42" name="橢圓 141"/>
            <p:cNvSpPr/>
            <p:nvPr/>
          </p:nvSpPr>
          <p:spPr>
            <a:xfrm>
              <a:off x="7503605" y="2053257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6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43" name="橢圓 142"/>
            <p:cNvSpPr/>
            <p:nvPr/>
          </p:nvSpPr>
          <p:spPr>
            <a:xfrm>
              <a:off x="6131883" y="2512251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3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44" name="橢圓 143"/>
            <p:cNvSpPr/>
            <p:nvPr/>
          </p:nvSpPr>
          <p:spPr>
            <a:xfrm>
              <a:off x="6613317" y="2512252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1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45" name="橢圓 144"/>
            <p:cNvSpPr/>
            <p:nvPr/>
          </p:nvSpPr>
          <p:spPr>
            <a:xfrm>
              <a:off x="7262698" y="2512250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4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46" name="橢圓 145"/>
            <p:cNvSpPr/>
            <p:nvPr/>
          </p:nvSpPr>
          <p:spPr>
            <a:xfrm>
              <a:off x="7787542" y="2512249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2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47" name="直線接點 146"/>
            <p:cNvCxnSpPr>
              <a:stCxn id="140" idx="3"/>
              <a:endCxn id="141" idx="7"/>
            </p:cNvCxnSpPr>
            <p:nvPr/>
          </p:nvCxnSpPr>
          <p:spPr>
            <a:xfrm flipH="1">
              <a:off x="6622726" y="1950556"/>
              <a:ext cx="329584" cy="150071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接點 147"/>
            <p:cNvCxnSpPr>
              <a:stCxn id="140" idx="5"/>
              <a:endCxn id="142" idx="1"/>
            </p:cNvCxnSpPr>
            <p:nvPr/>
          </p:nvCxnSpPr>
          <p:spPr>
            <a:xfrm>
              <a:off x="7176845" y="1950556"/>
              <a:ext cx="373263" cy="149204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線接點 148"/>
            <p:cNvCxnSpPr>
              <a:stCxn id="142" idx="5"/>
              <a:endCxn id="146" idx="0"/>
            </p:cNvCxnSpPr>
            <p:nvPr/>
          </p:nvCxnSpPr>
          <p:spPr>
            <a:xfrm>
              <a:off x="7774643" y="2324295"/>
              <a:ext cx="171670" cy="187954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接點 149"/>
            <p:cNvCxnSpPr>
              <a:stCxn id="142" idx="3"/>
              <a:endCxn id="145" idx="0"/>
            </p:cNvCxnSpPr>
            <p:nvPr/>
          </p:nvCxnSpPr>
          <p:spPr>
            <a:xfrm flipH="1">
              <a:off x="7421469" y="2324295"/>
              <a:ext cx="128639" cy="187955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線接點 150"/>
            <p:cNvCxnSpPr>
              <a:stCxn id="141" idx="5"/>
              <a:endCxn id="144" idx="0"/>
            </p:cNvCxnSpPr>
            <p:nvPr/>
          </p:nvCxnSpPr>
          <p:spPr>
            <a:xfrm>
              <a:off x="6622726" y="2325162"/>
              <a:ext cx="149362" cy="18709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接點 151"/>
            <p:cNvCxnSpPr>
              <a:stCxn id="141" idx="3"/>
              <a:endCxn id="143" idx="0"/>
            </p:cNvCxnSpPr>
            <p:nvPr/>
          </p:nvCxnSpPr>
          <p:spPr>
            <a:xfrm flipH="1">
              <a:off x="6290654" y="2325162"/>
              <a:ext cx="107537" cy="187089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" name="文字方塊 152"/>
            <p:cNvSpPr txBox="1"/>
            <p:nvPr/>
          </p:nvSpPr>
          <p:spPr>
            <a:xfrm>
              <a:off x="6714193" y="1451254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1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54" name="文字方塊 153"/>
            <p:cNvSpPr txBox="1"/>
            <p:nvPr/>
          </p:nvSpPr>
          <p:spPr>
            <a:xfrm>
              <a:off x="6133398" y="1853202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2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55" name="文字方塊 154"/>
            <p:cNvSpPr txBox="1"/>
            <p:nvPr/>
          </p:nvSpPr>
          <p:spPr>
            <a:xfrm>
              <a:off x="7246244" y="1861796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3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56" name="文字方塊 155"/>
            <p:cNvSpPr txBox="1"/>
            <p:nvPr/>
          </p:nvSpPr>
          <p:spPr>
            <a:xfrm>
              <a:off x="5950842" y="2272355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57" name="文字方塊 156"/>
            <p:cNvSpPr txBox="1"/>
            <p:nvPr/>
          </p:nvSpPr>
          <p:spPr>
            <a:xfrm>
              <a:off x="6438654" y="2257402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5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58" name="文字方塊 157"/>
            <p:cNvSpPr txBox="1"/>
            <p:nvPr/>
          </p:nvSpPr>
          <p:spPr>
            <a:xfrm>
              <a:off x="7131427" y="2233787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6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59" name="文字方塊 158"/>
            <p:cNvSpPr txBox="1"/>
            <p:nvPr/>
          </p:nvSpPr>
          <p:spPr>
            <a:xfrm>
              <a:off x="7654473" y="2233787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7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60" name="橢圓 159"/>
            <p:cNvSpPr/>
            <p:nvPr/>
          </p:nvSpPr>
          <p:spPr>
            <a:xfrm>
              <a:off x="5885138" y="3016881"/>
              <a:ext cx="317541" cy="317541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bg1"/>
                  </a:solidFill>
                </a:rPr>
                <a:t>8</a:t>
              </a:r>
              <a:endParaRPr lang="zh-TW" altLang="en-US" sz="2000" b="1" dirty="0">
                <a:solidFill>
                  <a:schemeClr val="bg1"/>
                </a:solidFill>
              </a:endParaRPr>
            </a:p>
          </p:txBody>
        </p:sp>
        <p:cxnSp>
          <p:nvCxnSpPr>
            <p:cNvPr id="161" name="直線接點 160"/>
            <p:cNvCxnSpPr>
              <a:stCxn id="143" idx="3"/>
              <a:endCxn id="160" idx="0"/>
            </p:cNvCxnSpPr>
            <p:nvPr/>
          </p:nvCxnSpPr>
          <p:spPr>
            <a:xfrm flipH="1">
              <a:off x="6043909" y="2783289"/>
              <a:ext cx="134477" cy="233592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文字方塊 161"/>
            <p:cNvSpPr txBox="1"/>
            <p:nvPr/>
          </p:nvSpPr>
          <p:spPr>
            <a:xfrm>
              <a:off x="5817373" y="2712306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8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63" name="右大括弧 162"/>
          <p:cNvSpPr/>
          <p:nvPr/>
        </p:nvSpPr>
        <p:spPr>
          <a:xfrm rot="16200000">
            <a:off x="1940183" y="768749"/>
            <a:ext cx="185831" cy="3012895"/>
          </a:xfrm>
          <a:prstGeom prst="rightBrace">
            <a:avLst>
              <a:gd name="adj1" fmla="val 55818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4" name="文字方塊 163"/>
          <p:cNvSpPr txBox="1"/>
          <p:nvPr/>
        </p:nvSpPr>
        <p:spPr>
          <a:xfrm>
            <a:off x="1733686" y="1848023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heap</a:t>
            </a:r>
            <a:endParaRPr lang="zh-TW" altLang="en-US" dirty="0"/>
          </a:p>
        </p:txBody>
      </p:sp>
      <p:sp>
        <p:nvSpPr>
          <p:cNvPr id="167" name="矩形 166"/>
          <p:cNvSpPr/>
          <p:nvPr/>
        </p:nvSpPr>
        <p:spPr>
          <a:xfrm>
            <a:off x="5131784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68" name="矩形 167"/>
          <p:cNvSpPr/>
          <p:nvPr/>
        </p:nvSpPr>
        <p:spPr>
          <a:xfrm>
            <a:off x="5562733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69" name="矩形 168"/>
          <p:cNvSpPr/>
          <p:nvPr/>
        </p:nvSpPr>
        <p:spPr>
          <a:xfrm>
            <a:off x="5993682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70" name="矩形 169"/>
          <p:cNvSpPr/>
          <p:nvPr/>
        </p:nvSpPr>
        <p:spPr>
          <a:xfrm>
            <a:off x="6424632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71" name="矩形 170"/>
          <p:cNvSpPr/>
          <p:nvPr/>
        </p:nvSpPr>
        <p:spPr>
          <a:xfrm>
            <a:off x="6855581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72" name="文字方塊 171"/>
          <p:cNvSpPr txBox="1"/>
          <p:nvPr/>
        </p:nvSpPr>
        <p:spPr>
          <a:xfrm>
            <a:off x="5193256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3" name="文字方塊 172"/>
          <p:cNvSpPr txBox="1"/>
          <p:nvPr/>
        </p:nvSpPr>
        <p:spPr>
          <a:xfrm>
            <a:off x="5623616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4" name="文字方塊 173"/>
          <p:cNvSpPr txBox="1"/>
          <p:nvPr/>
        </p:nvSpPr>
        <p:spPr>
          <a:xfrm>
            <a:off x="6053976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3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5" name="文字方塊 174"/>
          <p:cNvSpPr txBox="1"/>
          <p:nvPr/>
        </p:nvSpPr>
        <p:spPr>
          <a:xfrm>
            <a:off x="6484336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4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6" name="文字方塊 175"/>
          <p:cNvSpPr txBox="1"/>
          <p:nvPr/>
        </p:nvSpPr>
        <p:spPr>
          <a:xfrm>
            <a:off x="6914696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5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7" name="橢圓 176"/>
          <p:cNvSpPr/>
          <p:nvPr/>
        </p:nvSpPr>
        <p:spPr>
          <a:xfrm>
            <a:off x="5194159" y="2786688"/>
            <a:ext cx="317541" cy="31754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78" name="橢圓 177"/>
          <p:cNvSpPr/>
          <p:nvPr/>
        </p:nvSpPr>
        <p:spPr>
          <a:xfrm>
            <a:off x="5625108" y="2786688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79" name="橢圓 178"/>
          <p:cNvSpPr/>
          <p:nvPr/>
        </p:nvSpPr>
        <p:spPr>
          <a:xfrm>
            <a:off x="6056057" y="2786688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6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80" name="橢圓 179"/>
          <p:cNvSpPr/>
          <p:nvPr/>
        </p:nvSpPr>
        <p:spPr>
          <a:xfrm>
            <a:off x="6487006" y="2786688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81" name="橢圓 180"/>
          <p:cNvSpPr/>
          <p:nvPr/>
        </p:nvSpPr>
        <p:spPr>
          <a:xfrm>
            <a:off x="6922385" y="2786688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82" name="矩形 181"/>
          <p:cNvSpPr/>
          <p:nvPr/>
        </p:nvSpPr>
        <p:spPr>
          <a:xfrm>
            <a:off x="7291136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83" name="矩形 182"/>
          <p:cNvSpPr/>
          <p:nvPr/>
        </p:nvSpPr>
        <p:spPr>
          <a:xfrm>
            <a:off x="7722085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84" name="矩形 183"/>
          <p:cNvSpPr/>
          <p:nvPr/>
        </p:nvSpPr>
        <p:spPr>
          <a:xfrm>
            <a:off x="8153034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85" name="橢圓 184"/>
          <p:cNvSpPr/>
          <p:nvPr/>
        </p:nvSpPr>
        <p:spPr>
          <a:xfrm>
            <a:off x="7353511" y="2786688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86" name="橢圓 185"/>
          <p:cNvSpPr/>
          <p:nvPr/>
        </p:nvSpPr>
        <p:spPr>
          <a:xfrm>
            <a:off x="7784460" y="2786688"/>
            <a:ext cx="317541" cy="317541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bg1"/>
                </a:solidFill>
              </a:rPr>
              <a:t>7</a:t>
            </a:r>
            <a:endParaRPr lang="zh-TW" altLang="en-US" sz="2000" b="1" dirty="0">
              <a:solidFill>
                <a:schemeClr val="bg1"/>
              </a:solidFill>
            </a:endParaRPr>
          </a:p>
        </p:txBody>
      </p:sp>
      <p:sp>
        <p:nvSpPr>
          <p:cNvPr id="187" name="橢圓 186"/>
          <p:cNvSpPr/>
          <p:nvPr/>
        </p:nvSpPr>
        <p:spPr>
          <a:xfrm>
            <a:off x="8215409" y="2786688"/>
            <a:ext cx="317541" cy="317541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>
                <a:solidFill>
                  <a:schemeClr val="bg1"/>
                </a:solidFill>
              </a:rPr>
              <a:t>8</a:t>
            </a:r>
            <a:endParaRPr lang="zh-TW" altLang="en-US" sz="2000" b="1" dirty="0">
              <a:solidFill>
                <a:schemeClr val="bg1"/>
              </a:solidFill>
            </a:endParaRPr>
          </a:p>
        </p:txBody>
      </p:sp>
      <p:sp>
        <p:nvSpPr>
          <p:cNvPr id="188" name="文字方塊 187"/>
          <p:cNvSpPr txBox="1"/>
          <p:nvPr/>
        </p:nvSpPr>
        <p:spPr>
          <a:xfrm>
            <a:off x="7345056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6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9" name="文字方塊 188"/>
          <p:cNvSpPr txBox="1"/>
          <p:nvPr/>
        </p:nvSpPr>
        <p:spPr>
          <a:xfrm>
            <a:off x="7775416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7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0" name="文字方塊 189"/>
          <p:cNvSpPr txBox="1"/>
          <p:nvPr/>
        </p:nvSpPr>
        <p:spPr>
          <a:xfrm>
            <a:off x="8205776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8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191" name="群組 190"/>
          <p:cNvGrpSpPr/>
          <p:nvPr/>
        </p:nvGrpSpPr>
        <p:grpSpPr>
          <a:xfrm>
            <a:off x="5620274" y="3403118"/>
            <a:ext cx="2287710" cy="1883168"/>
            <a:chOff x="5817373" y="1451254"/>
            <a:chExt cx="2287710" cy="1883168"/>
          </a:xfrm>
          <a:noFill/>
        </p:grpSpPr>
        <p:sp>
          <p:nvSpPr>
            <p:cNvPr id="192" name="橢圓 191"/>
            <p:cNvSpPr/>
            <p:nvPr/>
          </p:nvSpPr>
          <p:spPr>
            <a:xfrm>
              <a:off x="6905807" y="1679518"/>
              <a:ext cx="317541" cy="31754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2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93" name="橢圓 192"/>
            <p:cNvSpPr/>
            <p:nvPr/>
          </p:nvSpPr>
          <p:spPr>
            <a:xfrm>
              <a:off x="6351688" y="2054124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5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94" name="橢圓 193"/>
            <p:cNvSpPr/>
            <p:nvPr/>
          </p:nvSpPr>
          <p:spPr>
            <a:xfrm>
              <a:off x="7503605" y="2053257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6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95" name="橢圓 194"/>
            <p:cNvSpPr/>
            <p:nvPr/>
          </p:nvSpPr>
          <p:spPr>
            <a:xfrm>
              <a:off x="6131883" y="2512251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3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96" name="橢圓 195"/>
            <p:cNvSpPr/>
            <p:nvPr/>
          </p:nvSpPr>
          <p:spPr>
            <a:xfrm>
              <a:off x="6613317" y="2512252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1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97" name="橢圓 196"/>
            <p:cNvSpPr/>
            <p:nvPr/>
          </p:nvSpPr>
          <p:spPr>
            <a:xfrm>
              <a:off x="7262698" y="2512250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4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98" name="橢圓 197"/>
            <p:cNvSpPr/>
            <p:nvPr/>
          </p:nvSpPr>
          <p:spPr>
            <a:xfrm>
              <a:off x="7787542" y="2512249"/>
              <a:ext cx="317541" cy="317541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>
                  <a:solidFill>
                    <a:schemeClr val="bg1"/>
                  </a:solidFill>
                </a:rPr>
                <a:t>7</a:t>
              </a:r>
              <a:endParaRPr lang="zh-TW" altLang="en-US" sz="2000" b="1" dirty="0">
                <a:solidFill>
                  <a:schemeClr val="bg1"/>
                </a:solidFill>
              </a:endParaRPr>
            </a:p>
          </p:txBody>
        </p:sp>
        <p:cxnSp>
          <p:nvCxnSpPr>
            <p:cNvPr id="199" name="直線接點 198"/>
            <p:cNvCxnSpPr>
              <a:stCxn id="192" idx="3"/>
              <a:endCxn id="193" idx="7"/>
            </p:cNvCxnSpPr>
            <p:nvPr/>
          </p:nvCxnSpPr>
          <p:spPr>
            <a:xfrm flipH="1">
              <a:off x="6622726" y="1950556"/>
              <a:ext cx="329584" cy="150071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直線接點 199"/>
            <p:cNvCxnSpPr>
              <a:stCxn id="192" idx="5"/>
              <a:endCxn id="194" idx="1"/>
            </p:cNvCxnSpPr>
            <p:nvPr/>
          </p:nvCxnSpPr>
          <p:spPr>
            <a:xfrm>
              <a:off x="7176845" y="1950556"/>
              <a:ext cx="373263" cy="149204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直線接點 200"/>
            <p:cNvCxnSpPr>
              <a:stCxn id="194" idx="5"/>
              <a:endCxn id="198" idx="0"/>
            </p:cNvCxnSpPr>
            <p:nvPr/>
          </p:nvCxnSpPr>
          <p:spPr>
            <a:xfrm>
              <a:off x="7774643" y="2324295"/>
              <a:ext cx="171670" cy="187954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直線接點 201"/>
            <p:cNvCxnSpPr>
              <a:stCxn id="194" idx="3"/>
              <a:endCxn id="197" idx="0"/>
            </p:cNvCxnSpPr>
            <p:nvPr/>
          </p:nvCxnSpPr>
          <p:spPr>
            <a:xfrm flipH="1">
              <a:off x="7421469" y="2324295"/>
              <a:ext cx="128639" cy="187955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直線接點 202"/>
            <p:cNvCxnSpPr>
              <a:stCxn id="193" idx="5"/>
              <a:endCxn id="196" idx="0"/>
            </p:cNvCxnSpPr>
            <p:nvPr/>
          </p:nvCxnSpPr>
          <p:spPr>
            <a:xfrm>
              <a:off x="6622726" y="2325162"/>
              <a:ext cx="149362" cy="18709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直線接點 203"/>
            <p:cNvCxnSpPr>
              <a:stCxn id="193" idx="3"/>
              <a:endCxn id="195" idx="0"/>
            </p:cNvCxnSpPr>
            <p:nvPr/>
          </p:nvCxnSpPr>
          <p:spPr>
            <a:xfrm flipH="1">
              <a:off x="6290654" y="2325162"/>
              <a:ext cx="107537" cy="187089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5" name="文字方塊 204"/>
            <p:cNvSpPr txBox="1"/>
            <p:nvPr/>
          </p:nvSpPr>
          <p:spPr>
            <a:xfrm>
              <a:off x="6714193" y="1451254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1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06" name="文字方塊 205"/>
            <p:cNvSpPr txBox="1"/>
            <p:nvPr/>
          </p:nvSpPr>
          <p:spPr>
            <a:xfrm>
              <a:off x="6133398" y="1853202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2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07" name="文字方塊 206"/>
            <p:cNvSpPr txBox="1"/>
            <p:nvPr/>
          </p:nvSpPr>
          <p:spPr>
            <a:xfrm>
              <a:off x="7246244" y="1861796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3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08" name="文字方塊 207"/>
            <p:cNvSpPr txBox="1"/>
            <p:nvPr/>
          </p:nvSpPr>
          <p:spPr>
            <a:xfrm>
              <a:off x="5950842" y="2272355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09" name="文字方塊 208"/>
            <p:cNvSpPr txBox="1"/>
            <p:nvPr/>
          </p:nvSpPr>
          <p:spPr>
            <a:xfrm>
              <a:off x="6438654" y="2257402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5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10" name="文字方塊 209"/>
            <p:cNvSpPr txBox="1"/>
            <p:nvPr/>
          </p:nvSpPr>
          <p:spPr>
            <a:xfrm>
              <a:off x="7131427" y="2233787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6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11" name="文字方塊 210"/>
            <p:cNvSpPr txBox="1"/>
            <p:nvPr/>
          </p:nvSpPr>
          <p:spPr>
            <a:xfrm>
              <a:off x="7654473" y="2233787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7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12" name="橢圓 211"/>
            <p:cNvSpPr/>
            <p:nvPr/>
          </p:nvSpPr>
          <p:spPr>
            <a:xfrm>
              <a:off x="5885138" y="3016881"/>
              <a:ext cx="317541" cy="317541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bg1"/>
                  </a:solidFill>
                </a:rPr>
                <a:t>8</a:t>
              </a:r>
              <a:endParaRPr lang="zh-TW" altLang="en-US" sz="2000" b="1" dirty="0">
                <a:solidFill>
                  <a:schemeClr val="bg1"/>
                </a:solidFill>
              </a:endParaRPr>
            </a:p>
          </p:txBody>
        </p:sp>
        <p:cxnSp>
          <p:nvCxnSpPr>
            <p:cNvPr id="213" name="直線接點 212"/>
            <p:cNvCxnSpPr>
              <a:stCxn id="195" idx="3"/>
              <a:endCxn id="212" idx="0"/>
            </p:cNvCxnSpPr>
            <p:nvPr/>
          </p:nvCxnSpPr>
          <p:spPr>
            <a:xfrm flipH="1">
              <a:off x="6043909" y="2783289"/>
              <a:ext cx="134477" cy="233592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4" name="文字方塊 213"/>
            <p:cNvSpPr txBox="1"/>
            <p:nvPr/>
          </p:nvSpPr>
          <p:spPr>
            <a:xfrm>
              <a:off x="5817373" y="2712306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8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15" name="右大括弧 214"/>
          <p:cNvSpPr/>
          <p:nvPr/>
        </p:nvSpPr>
        <p:spPr>
          <a:xfrm rot="16200000">
            <a:off x="6343284" y="979139"/>
            <a:ext cx="175660" cy="2581944"/>
          </a:xfrm>
          <a:prstGeom prst="rightBrace">
            <a:avLst>
              <a:gd name="adj1" fmla="val 55818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6" name="文字方塊 215"/>
          <p:cNvSpPr txBox="1"/>
          <p:nvPr/>
        </p:nvSpPr>
        <p:spPr>
          <a:xfrm>
            <a:off x="6057055" y="1848023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~ heap</a:t>
            </a:r>
            <a:endParaRPr lang="zh-TW" altLang="en-US" dirty="0"/>
          </a:p>
        </p:txBody>
      </p:sp>
      <p:sp>
        <p:nvSpPr>
          <p:cNvPr id="217" name="文字方塊 216"/>
          <p:cNvSpPr txBox="1"/>
          <p:nvPr/>
        </p:nvSpPr>
        <p:spPr>
          <a:xfrm>
            <a:off x="6139310" y="4767288"/>
            <a:ext cx="12850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err="1" smtClean="0"/>
              <a:t>heapify</a:t>
            </a:r>
            <a:endParaRPr lang="en-US" altLang="zh-TW" dirty="0" smtClean="0"/>
          </a:p>
          <a:p>
            <a:pPr algn="ctr"/>
            <a:r>
              <a:rPr lang="en-US" altLang="zh-TW" dirty="0"/>
              <a:t>(trickling down)</a:t>
            </a:r>
            <a:endParaRPr lang="zh-TW" altLang="en-US" dirty="0"/>
          </a:p>
          <a:p>
            <a:pPr algn="ctr"/>
            <a:endParaRPr lang="zh-TW" altLang="en-US" dirty="0"/>
          </a:p>
        </p:txBody>
      </p:sp>
      <p:sp>
        <p:nvSpPr>
          <p:cNvPr id="53" name="手繪多邊形 52"/>
          <p:cNvSpPr/>
          <p:nvPr/>
        </p:nvSpPr>
        <p:spPr>
          <a:xfrm>
            <a:off x="5588000" y="3524738"/>
            <a:ext cx="2203938" cy="1391139"/>
          </a:xfrm>
          <a:custGeom>
            <a:avLst/>
            <a:gdLst>
              <a:gd name="connsiteX0" fmla="*/ 1242646 w 2203938"/>
              <a:gd name="connsiteY0" fmla="*/ 0 h 1391139"/>
              <a:gd name="connsiteX1" fmla="*/ 0 w 2203938"/>
              <a:gd name="connsiteY1" fmla="*/ 1344247 h 1391139"/>
              <a:gd name="connsiteX2" fmla="*/ 1828800 w 2203938"/>
              <a:gd name="connsiteY2" fmla="*/ 1391139 h 1391139"/>
              <a:gd name="connsiteX3" fmla="*/ 2203938 w 2203938"/>
              <a:gd name="connsiteY3" fmla="*/ 648677 h 1391139"/>
              <a:gd name="connsiteX4" fmla="*/ 1242646 w 2203938"/>
              <a:gd name="connsiteY4" fmla="*/ 0 h 1391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938" h="1391139">
                <a:moveTo>
                  <a:pt x="1242646" y="0"/>
                </a:moveTo>
                <a:lnTo>
                  <a:pt x="0" y="1344247"/>
                </a:lnTo>
                <a:lnTo>
                  <a:pt x="1828800" y="1391139"/>
                </a:lnTo>
                <a:lnTo>
                  <a:pt x="2203938" y="648677"/>
                </a:lnTo>
                <a:lnTo>
                  <a:pt x="1242646" y="0"/>
                </a:lnTo>
                <a:close/>
              </a:path>
            </a:pathLst>
          </a:custGeom>
          <a:noFill/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166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Heap Sort Detail Steps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65</a:t>
            </a:fld>
            <a:endParaRPr lang="zh-TW" altLang="en-US"/>
          </a:p>
        </p:txBody>
      </p:sp>
      <p:sp>
        <p:nvSpPr>
          <p:cNvPr id="106" name="圓角矩形 105"/>
          <p:cNvSpPr/>
          <p:nvPr/>
        </p:nvSpPr>
        <p:spPr>
          <a:xfrm>
            <a:off x="326884" y="1656862"/>
            <a:ext cx="3942212" cy="4486030"/>
          </a:xfrm>
          <a:prstGeom prst="roundRect">
            <a:avLst>
              <a:gd name="adj" fmla="val 535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7" name="圓角矩形 106"/>
          <p:cNvSpPr/>
          <p:nvPr/>
        </p:nvSpPr>
        <p:spPr>
          <a:xfrm>
            <a:off x="4945216" y="1656862"/>
            <a:ext cx="3846438" cy="4486030"/>
          </a:xfrm>
          <a:prstGeom prst="roundRect">
            <a:avLst>
              <a:gd name="adj" fmla="val 535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8" name="向右箭號 107"/>
          <p:cNvSpPr/>
          <p:nvPr/>
        </p:nvSpPr>
        <p:spPr>
          <a:xfrm>
            <a:off x="4519540" y="3881147"/>
            <a:ext cx="203200" cy="488989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9" name="向右箭號 118"/>
          <p:cNvSpPr/>
          <p:nvPr/>
        </p:nvSpPr>
        <p:spPr>
          <a:xfrm>
            <a:off x="8881668" y="3925569"/>
            <a:ext cx="203200" cy="488989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5" name="矩形 114"/>
          <p:cNvSpPr/>
          <p:nvPr/>
        </p:nvSpPr>
        <p:spPr>
          <a:xfrm>
            <a:off x="504227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16" name="矩形 115"/>
          <p:cNvSpPr/>
          <p:nvPr/>
        </p:nvSpPr>
        <p:spPr>
          <a:xfrm>
            <a:off x="935176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17" name="矩形 116"/>
          <p:cNvSpPr/>
          <p:nvPr/>
        </p:nvSpPr>
        <p:spPr>
          <a:xfrm>
            <a:off x="1366125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18" name="矩形 117"/>
          <p:cNvSpPr/>
          <p:nvPr/>
        </p:nvSpPr>
        <p:spPr>
          <a:xfrm>
            <a:off x="1797075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65" name="矩形 164"/>
          <p:cNvSpPr/>
          <p:nvPr/>
        </p:nvSpPr>
        <p:spPr>
          <a:xfrm>
            <a:off x="2228024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18" name="文字方塊 217"/>
          <p:cNvSpPr txBox="1"/>
          <p:nvPr/>
        </p:nvSpPr>
        <p:spPr>
          <a:xfrm>
            <a:off x="565699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9" name="文字方塊 218"/>
          <p:cNvSpPr txBox="1"/>
          <p:nvPr/>
        </p:nvSpPr>
        <p:spPr>
          <a:xfrm>
            <a:off x="996059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0" name="文字方塊 219"/>
          <p:cNvSpPr txBox="1"/>
          <p:nvPr/>
        </p:nvSpPr>
        <p:spPr>
          <a:xfrm>
            <a:off x="1426419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3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1" name="文字方塊 220"/>
          <p:cNvSpPr txBox="1"/>
          <p:nvPr/>
        </p:nvSpPr>
        <p:spPr>
          <a:xfrm>
            <a:off x="1856779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4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2" name="文字方塊 221"/>
          <p:cNvSpPr txBox="1"/>
          <p:nvPr/>
        </p:nvSpPr>
        <p:spPr>
          <a:xfrm>
            <a:off x="2287139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5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3" name="橢圓 222"/>
          <p:cNvSpPr/>
          <p:nvPr/>
        </p:nvSpPr>
        <p:spPr>
          <a:xfrm>
            <a:off x="566602" y="2786688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6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24" name="橢圓 223"/>
          <p:cNvSpPr/>
          <p:nvPr/>
        </p:nvSpPr>
        <p:spPr>
          <a:xfrm>
            <a:off x="997551" y="2786688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25" name="橢圓 224"/>
          <p:cNvSpPr/>
          <p:nvPr/>
        </p:nvSpPr>
        <p:spPr>
          <a:xfrm>
            <a:off x="1428500" y="2786688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26" name="橢圓 225"/>
          <p:cNvSpPr/>
          <p:nvPr/>
        </p:nvSpPr>
        <p:spPr>
          <a:xfrm>
            <a:off x="1859449" y="2786688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27" name="橢圓 226"/>
          <p:cNvSpPr/>
          <p:nvPr/>
        </p:nvSpPr>
        <p:spPr>
          <a:xfrm>
            <a:off x="2294828" y="2786688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28" name="矩形 227"/>
          <p:cNvSpPr/>
          <p:nvPr/>
        </p:nvSpPr>
        <p:spPr>
          <a:xfrm>
            <a:off x="2663579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29" name="矩形 228"/>
          <p:cNvSpPr/>
          <p:nvPr/>
        </p:nvSpPr>
        <p:spPr>
          <a:xfrm>
            <a:off x="3094528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30" name="矩形 229"/>
          <p:cNvSpPr/>
          <p:nvPr/>
        </p:nvSpPr>
        <p:spPr>
          <a:xfrm>
            <a:off x="3525477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31" name="橢圓 230"/>
          <p:cNvSpPr/>
          <p:nvPr/>
        </p:nvSpPr>
        <p:spPr>
          <a:xfrm>
            <a:off x="2725954" y="2786688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32" name="橢圓 231"/>
          <p:cNvSpPr/>
          <p:nvPr/>
        </p:nvSpPr>
        <p:spPr>
          <a:xfrm>
            <a:off x="3156903" y="2786688"/>
            <a:ext cx="317541" cy="317541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bg1"/>
                </a:solidFill>
              </a:rPr>
              <a:t>7</a:t>
            </a:r>
            <a:endParaRPr lang="zh-TW" altLang="en-US" sz="2000" b="1" dirty="0">
              <a:solidFill>
                <a:schemeClr val="bg1"/>
              </a:solidFill>
            </a:endParaRPr>
          </a:p>
        </p:txBody>
      </p:sp>
      <p:sp>
        <p:nvSpPr>
          <p:cNvPr id="233" name="橢圓 232"/>
          <p:cNvSpPr/>
          <p:nvPr/>
        </p:nvSpPr>
        <p:spPr>
          <a:xfrm>
            <a:off x="3587852" y="2786688"/>
            <a:ext cx="317541" cy="317541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>
                <a:solidFill>
                  <a:schemeClr val="bg1"/>
                </a:solidFill>
              </a:rPr>
              <a:t>8</a:t>
            </a:r>
            <a:endParaRPr lang="zh-TW" altLang="en-US" sz="2000" b="1" dirty="0">
              <a:solidFill>
                <a:schemeClr val="bg1"/>
              </a:solidFill>
            </a:endParaRPr>
          </a:p>
        </p:txBody>
      </p:sp>
      <p:sp>
        <p:nvSpPr>
          <p:cNvPr id="234" name="文字方塊 233"/>
          <p:cNvSpPr txBox="1"/>
          <p:nvPr/>
        </p:nvSpPr>
        <p:spPr>
          <a:xfrm>
            <a:off x="2717499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6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5" name="文字方塊 234"/>
          <p:cNvSpPr txBox="1"/>
          <p:nvPr/>
        </p:nvSpPr>
        <p:spPr>
          <a:xfrm>
            <a:off x="3147859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7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6" name="文字方塊 235"/>
          <p:cNvSpPr txBox="1"/>
          <p:nvPr/>
        </p:nvSpPr>
        <p:spPr>
          <a:xfrm>
            <a:off x="3578219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8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237" name="群組 236"/>
          <p:cNvGrpSpPr/>
          <p:nvPr/>
        </p:nvGrpSpPr>
        <p:grpSpPr>
          <a:xfrm>
            <a:off x="992717" y="3403118"/>
            <a:ext cx="2287710" cy="1883168"/>
            <a:chOff x="5817373" y="1451254"/>
            <a:chExt cx="2287710" cy="1883168"/>
          </a:xfrm>
          <a:noFill/>
        </p:grpSpPr>
        <p:sp>
          <p:nvSpPr>
            <p:cNvPr id="238" name="橢圓 237"/>
            <p:cNvSpPr/>
            <p:nvPr/>
          </p:nvSpPr>
          <p:spPr>
            <a:xfrm>
              <a:off x="6905807" y="1679518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6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39" name="橢圓 238"/>
            <p:cNvSpPr/>
            <p:nvPr/>
          </p:nvSpPr>
          <p:spPr>
            <a:xfrm>
              <a:off x="6351688" y="2054124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5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40" name="橢圓 239"/>
            <p:cNvSpPr/>
            <p:nvPr/>
          </p:nvSpPr>
          <p:spPr>
            <a:xfrm>
              <a:off x="7503605" y="2053257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4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41" name="橢圓 240"/>
            <p:cNvSpPr/>
            <p:nvPr/>
          </p:nvSpPr>
          <p:spPr>
            <a:xfrm>
              <a:off x="6131883" y="2512251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3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42" name="橢圓 241"/>
            <p:cNvSpPr/>
            <p:nvPr/>
          </p:nvSpPr>
          <p:spPr>
            <a:xfrm>
              <a:off x="6613317" y="2512252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1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43" name="橢圓 242"/>
            <p:cNvSpPr/>
            <p:nvPr/>
          </p:nvSpPr>
          <p:spPr>
            <a:xfrm>
              <a:off x="7262698" y="2512250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2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44" name="橢圓 243"/>
            <p:cNvSpPr/>
            <p:nvPr/>
          </p:nvSpPr>
          <p:spPr>
            <a:xfrm>
              <a:off x="7787542" y="2512249"/>
              <a:ext cx="317541" cy="317541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>
                  <a:solidFill>
                    <a:schemeClr val="bg1"/>
                  </a:solidFill>
                </a:rPr>
                <a:t>7</a:t>
              </a:r>
              <a:endParaRPr lang="zh-TW" altLang="en-US" sz="2000" b="1" dirty="0">
                <a:solidFill>
                  <a:schemeClr val="bg1"/>
                </a:solidFill>
              </a:endParaRPr>
            </a:p>
          </p:txBody>
        </p:sp>
        <p:cxnSp>
          <p:nvCxnSpPr>
            <p:cNvPr id="245" name="直線接點 244"/>
            <p:cNvCxnSpPr>
              <a:stCxn id="238" idx="3"/>
              <a:endCxn id="239" idx="7"/>
            </p:cNvCxnSpPr>
            <p:nvPr/>
          </p:nvCxnSpPr>
          <p:spPr>
            <a:xfrm flipH="1">
              <a:off x="6622726" y="1950556"/>
              <a:ext cx="329584" cy="150071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直線接點 245"/>
            <p:cNvCxnSpPr>
              <a:stCxn id="238" idx="5"/>
              <a:endCxn id="240" idx="1"/>
            </p:cNvCxnSpPr>
            <p:nvPr/>
          </p:nvCxnSpPr>
          <p:spPr>
            <a:xfrm>
              <a:off x="7176845" y="1950556"/>
              <a:ext cx="373263" cy="149204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直線接點 246"/>
            <p:cNvCxnSpPr>
              <a:stCxn id="240" idx="5"/>
              <a:endCxn id="244" idx="0"/>
            </p:cNvCxnSpPr>
            <p:nvPr/>
          </p:nvCxnSpPr>
          <p:spPr>
            <a:xfrm>
              <a:off x="7774643" y="2324295"/>
              <a:ext cx="171670" cy="187954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直線接點 247"/>
            <p:cNvCxnSpPr>
              <a:stCxn id="240" idx="3"/>
              <a:endCxn id="243" idx="0"/>
            </p:cNvCxnSpPr>
            <p:nvPr/>
          </p:nvCxnSpPr>
          <p:spPr>
            <a:xfrm flipH="1">
              <a:off x="7421469" y="2324295"/>
              <a:ext cx="128639" cy="187955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直線接點 248"/>
            <p:cNvCxnSpPr>
              <a:stCxn id="239" idx="5"/>
              <a:endCxn id="242" idx="0"/>
            </p:cNvCxnSpPr>
            <p:nvPr/>
          </p:nvCxnSpPr>
          <p:spPr>
            <a:xfrm>
              <a:off x="6622726" y="2325162"/>
              <a:ext cx="149362" cy="18709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直線接點 249"/>
            <p:cNvCxnSpPr>
              <a:stCxn id="239" idx="3"/>
              <a:endCxn id="241" idx="0"/>
            </p:cNvCxnSpPr>
            <p:nvPr/>
          </p:nvCxnSpPr>
          <p:spPr>
            <a:xfrm flipH="1">
              <a:off x="6290654" y="2325162"/>
              <a:ext cx="107537" cy="187089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1" name="文字方塊 250"/>
            <p:cNvSpPr txBox="1"/>
            <p:nvPr/>
          </p:nvSpPr>
          <p:spPr>
            <a:xfrm>
              <a:off x="6714193" y="1451254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1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52" name="文字方塊 251"/>
            <p:cNvSpPr txBox="1"/>
            <p:nvPr/>
          </p:nvSpPr>
          <p:spPr>
            <a:xfrm>
              <a:off x="6133398" y="1853202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2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53" name="文字方塊 252"/>
            <p:cNvSpPr txBox="1"/>
            <p:nvPr/>
          </p:nvSpPr>
          <p:spPr>
            <a:xfrm>
              <a:off x="7246244" y="1861796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3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54" name="文字方塊 253"/>
            <p:cNvSpPr txBox="1"/>
            <p:nvPr/>
          </p:nvSpPr>
          <p:spPr>
            <a:xfrm>
              <a:off x="5950842" y="2272355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55" name="文字方塊 254"/>
            <p:cNvSpPr txBox="1"/>
            <p:nvPr/>
          </p:nvSpPr>
          <p:spPr>
            <a:xfrm>
              <a:off x="6438654" y="2257402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5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56" name="文字方塊 255"/>
            <p:cNvSpPr txBox="1"/>
            <p:nvPr/>
          </p:nvSpPr>
          <p:spPr>
            <a:xfrm>
              <a:off x="7131427" y="2233787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6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57" name="文字方塊 256"/>
            <p:cNvSpPr txBox="1"/>
            <p:nvPr/>
          </p:nvSpPr>
          <p:spPr>
            <a:xfrm>
              <a:off x="7654473" y="2233787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7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58" name="橢圓 257"/>
            <p:cNvSpPr/>
            <p:nvPr/>
          </p:nvSpPr>
          <p:spPr>
            <a:xfrm>
              <a:off x="5885138" y="3016881"/>
              <a:ext cx="317541" cy="317541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bg1"/>
                  </a:solidFill>
                </a:rPr>
                <a:t>8</a:t>
              </a:r>
              <a:endParaRPr lang="zh-TW" altLang="en-US" sz="2000" b="1" dirty="0">
                <a:solidFill>
                  <a:schemeClr val="bg1"/>
                </a:solidFill>
              </a:endParaRPr>
            </a:p>
          </p:txBody>
        </p:sp>
        <p:cxnSp>
          <p:nvCxnSpPr>
            <p:cNvPr id="259" name="直線接點 258"/>
            <p:cNvCxnSpPr>
              <a:stCxn id="241" idx="3"/>
              <a:endCxn id="258" idx="0"/>
            </p:cNvCxnSpPr>
            <p:nvPr/>
          </p:nvCxnSpPr>
          <p:spPr>
            <a:xfrm flipH="1">
              <a:off x="6043909" y="2783289"/>
              <a:ext cx="134477" cy="233592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0" name="文字方塊 259"/>
            <p:cNvSpPr txBox="1"/>
            <p:nvPr/>
          </p:nvSpPr>
          <p:spPr>
            <a:xfrm>
              <a:off x="5817373" y="2712306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8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61" name="右大括弧 260"/>
          <p:cNvSpPr/>
          <p:nvPr/>
        </p:nvSpPr>
        <p:spPr>
          <a:xfrm rot="16200000">
            <a:off x="1715727" y="979139"/>
            <a:ext cx="175660" cy="2581944"/>
          </a:xfrm>
          <a:prstGeom prst="rightBrace">
            <a:avLst>
              <a:gd name="adj1" fmla="val 55818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2" name="文字方塊 261"/>
          <p:cNvSpPr txBox="1"/>
          <p:nvPr/>
        </p:nvSpPr>
        <p:spPr>
          <a:xfrm>
            <a:off x="1476384" y="1848023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heap</a:t>
            </a:r>
            <a:endParaRPr lang="zh-TW" altLang="en-US" dirty="0"/>
          </a:p>
        </p:txBody>
      </p:sp>
      <p:sp>
        <p:nvSpPr>
          <p:cNvPr id="264" name="矩形 263"/>
          <p:cNvSpPr/>
          <p:nvPr/>
        </p:nvSpPr>
        <p:spPr>
          <a:xfrm>
            <a:off x="5123120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65" name="矩形 264"/>
          <p:cNvSpPr/>
          <p:nvPr/>
        </p:nvSpPr>
        <p:spPr>
          <a:xfrm>
            <a:off x="5554069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66" name="矩形 265"/>
          <p:cNvSpPr/>
          <p:nvPr/>
        </p:nvSpPr>
        <p:spPr>
          <a:xfrm>
            <a:off x="5985018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67" name="矩形 266"/>
          <p:cNvSpPr/>
          <p:nvPr/>
        </p:nvSpPr>
        <p:spPr>
          <a:xfrm>
            <a:off x="6415968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68" name="矩形 267"/>
          <p:cNvSpPr/>
          <p:nvPr/>
        </p:nvSpPr>
        <p:spPr>
          <a:xfrm>
            <a:off x="6846917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69" name="文字方塊 268"/>
          <p:cNvSpPr txBox="1"/>
          <p:nvPr/>
        </p:nvSpPr>
        <p:spPr>
          <a:xfrm>
            <a:off x="5184592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70" name="文字方塊 269"/>
          <p:cNvSpPr txBox="1"/>
          <p:nvPr/>
        </p:nvSpPr>
        <p:spPr>
          <a:xfrm>
            <a:off x="5614952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71" name="文字方塊 270"/>
          <p:cNvSpPr txBox="1"/>
          <p:nvPr/>
        </p:nvSpPr>
        <p:spPr>
          <a:xfrm>
            <a:off x="6045312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3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72" name="文字方塊 271"/>
          <p:cNvSpPr txBox="1"/>
          <p:nvPr/>
        </p:nvSpPr>
        <p:spPr>
          <a:xfrm>
            <a:off x="6475672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4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73" name="文字方塊 272"/>
          <p:cNvSpPr txBox="1"/>
          <p:nvPr/>
        </p:nvSpPr>
        <p:spPr>
          <a:xfrm>
            <a:off x="6906032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5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74" name="橢圓 273"/>
          <p:cNvSpPr/>
          <p:nvPr/>
        </p:nvSpPr>
        <p:spPr>
          <a:xfrm>
            <a:off x="5185495" y="2786688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2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75" name="橢圓 274"/>
          <p:cNvSpPr/>
          <p:nvPr/>
        </p:nvSpPr>
        <p:spPr>
          <a:xfrm>
            <a:off x="5616444" y="2786688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5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76" name="橢圓 275"/>
          <p:cNvSpPr/>
          <p:nvPr/>
        </p:nvSpPr>
        <p:spPr>
          <a:xfrm>
            <a:off x="6047393" y="2786688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4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77" name="橢圓 276"/>
          <p:cNvSpPr/>
          <p:nvPr/>
        </p:nvSpPr>
        <p:spPr>
          <a:xfrm>
            <a:off x="6478342" y="2786688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3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78" name="橢圓 277"/>
          <p:cNvSpPr/>
          <p:nvPr/>
        </p:nvSpPr>
        <p:spPr>
          <a:xfrm>
            <a:off x="6913721" y="2786688"/>
            <a:ext cx="317541" cy="31754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tx1"/>
                </a:solidFill>
              </a:rPr>
              <a:t>1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279" name="矩形 278"/>
          <p:cNvSpPr/>
          <p:nvPr/>
        </p:nvSpPr>
        <p:spPr>
          <a:xfrm>
            <a:off x="7282472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80" name="矩形 279"/>
          <p:cNvSpPr/>
          <p:nvPr/>
        </p:nvSpPr>
        <p:spPr>
          <a:xfrm>
            <a:off x="7713421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81" name="矩形 280"/>
          <p:cNvSpPr/>
          <p:nvPr/>
        </p:nvSpPr>
        <p:spPr>
          <a:xfrm>
            <a:off x="8144370" y="2729984"/>
            <a:ext cx="430949" cy="430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282" name="橢圓 281"/>
          <p:cNvSpPr/>
          <p:nvPr/>
        </p:nvSpPr>
        <p:spPr>
          <a:xfrm>
            <a:off x="7344847" y="2786688"/>
            <a:ext cx="317541" cy="317541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>
                <a:solidFill>
                  <a:schemeClr val="bg1"/>
                </a:solidFill>
              </a:rPr>
              <a:t>6</a:t>
            </a:r>
            <a:endParaRPr lang="zh-TW" altLang="en-US" sz="2000" b="1" dirty="0">
              <a:solidFill>
                <a:schemeClr val="bg1"/>
              </a:solidFill>
            </a:endParaRPr>
          </a:p>
        </p:txBody>
      </p:sp>
      <p:sp>
        <p:nvSpPr>
          <p:cNvPr id="283" name="橢圓 282"/>
          <p:cNvSpPr/>
          <p:nvPr/>
        </p:nvSpPr>
        <p:spPr>
          <a:xfrm>
            <a:off x="7775796" y="2786688"/>
            <a:ext cx="317541" cy="317541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>
                <a:solidFill>
                  <a:schemeClr val="bg1"/>
                </a:solidFill>
              </a:rPr>
              <a:t>7</a:t>
            </a:r>
            <a:endParaRPr lang="zh-TW" altLang="en-US" sz="2000" b="1" dirty="0">
              <a:solidFill>
                <a:schemeClr val="bg1"/>
              </a:solidFill>
            </a:endParaRPr>
          </a:p>
        </p:txBody>
      </p:sp>
      <p:sp>
        <p:nvSpPr>
          <p:cNvPr id="284" name="橢圓 283"/>
          <p:cNvSpPr/>
          <p:nvPr/>
        </p:nvSpPr>
        <p:spPr>
          <a:xfrm>
            <a:off x="8206745" y="2786688"/>
            <a:ext cx="317541" cy="317541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>
                <a:solidFill>
                  <a:schemeClr val="bg1"/>
                </a:solidFill>
              </a:rPr>
              <a:t>8</a:t>
            </a:r>
            <a:endParaRPr lang="zh-TW" altLang="en-US" sz="2000" b="1" dirty="0">
              <a:solidFill>
                <a:schemeClr val="bg1"/>
              </a:solidFill>
            </a:endParaRPr>
          </a:p>
        </p:txBody>
      </p:sp>
      <p:sp>
        <p:nvSpPr>
          <p:cNvPr id="285" name="文字方塊 284"/>
          <p:cNvSpPr txBox="1"/>
          <p:nvPr/>
        </p:nvSpPr>
        <p:spPr>
          <a:xfrm>
            <a:off x="7336392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6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6" name="文字方塊 285"/>
          <p:cNvSpPr txBox="1"/>
          <p:nvPr/>
        </p:nvSpPr>
        <p:spPr>
          <a:xfrm>
            <a:off x="7766752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7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7" name="文字方塊 286"/>
          <p:cNvSpPr txBox="1"/>
          <p:nvPr/>
        </p:nvSpPr>
        <p:spPr>
          <a:xfrm>
            <a:off x="8197112" y="236811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 smtClean="0">
                <a:solidFill>
                  <a:schemeClr val="bg1">
                    <a:lumMod val="50000"/>
                  </a:schemeClr>
                </a:solidFill>
              </a:rPr>
              <a:t>8</a:t>
            </a:r>
            <a:endParaRPr lang="zh-TW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288" name="群組 287"/>
          <p:cNvGrpSpPr/>
          <p:nvPr/>
        </p:nvGrpSpPr>
        <p:grpSpPr>
          <a:xfrm>
            <a:off x="5611610" y="3403118"/>
            <a:ext cx="2287710" cy="1883168"/>
            <a:chOff x="5817373" y="1451254"/>
            <a:chExt cx="2287710" cy="1883168"/>
          </a:xfrm>
          <a:noFill/>
        </p:grpSpPr>
        <p:sp>
          <p:nvSpPr>
            <p:cNvPr id="289" name="橢圓 288"/>
            <p:cNvSpPr/>
            <p:nvPr/>
          </p:nvSpPr>
          <p:spPr>
            <a:xfrm>
              <a:off x="6905807" y="1679518"/>
              <a:ext cx="317541" cy="317541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2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90" name="橢圓 289"/>
            <p:cNvSpPr/>
            <p:nvPr/>
          </p:nvSpPr>
          <p:spPr>
            <a:xfrm>
              <a:off x="6351688" y="2054124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5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91" name="橢圓 290"/>
            <p:cNvSpPr/>
            <p:nvPr/>
          </p:nvSpPr>
          <p:spPr>
            <a:xfrm>
              <a:off x="7503605" y="2053257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4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92" name="橢圓 291"/>
            <p:cNvSpPr/>
            <p:nvPr/>
          </p:nvSpPr>
          <p:spPr>
            <a:xfrm>
              <a:off x="6131883" y="2512251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3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93" name="橢圓 292"/>
            <p:cNvSpPr/>
            <p:nvPr/>
          </p:nvSpPr>
          <p:spPr>
            <a:xfrm>
              <a:off x="6613317" y="2512252"/>
              <a:ext cx="317541" cy="31754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</a:rPr>
                <a:t>1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94" name="橢圓 293"/>
            <p:cNvSpPr/>
            <p:nvPr/>
          </p:nvSpPr>
          <p:spPr>
            <a:xfrm>
              <a:off x="7262698" y="2512250"/>
              <a:ext cx="317541" cy="317541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>
                  <a:solidFill>
                    <a:schemeClr val="bg1"/>
                  </a:solidFill>
                </a:rPr>
                <a:t>6</a:t>
              </a:r>
              <a:endParaRPr lang="zh-TW" alt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295" name="橢圓 294"/>
            <p:cNvSpPr/>
            <p:nvPr/>
          </p:nvSpPr>
          <p:spPr>
            <a:xfrm>
              <a:off x="7787542" y="2512249"/>
              <a:ext cx="317541" cy="317541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>
                  <a:solidFill>
                    <a:schemeClr val="bg1"/>
                  </a:solidFill>
                </a:rPr>
                <a:t>7</a:t>
              </a:r>
              <a:endParaRPr lang="zh-TW" altLang="en-US" sz="2000" b="1" dirty="0">
                <a:solidFill>
                  <a:schemeClr val="bg1"/>
                </a:solidFill>
              </a:endParaRPr>
            </a:p>
          </p:txBody>
        </p:sp>
        <p:cxnSp>
          <p:nvCxnSpPr>
            <p:cNvPr id="296" name="直線接點 295"/>
            <p:cNvCxnSpPr>
              <a:stCxn id="289" idx="3"/>
              <a:endCxn id="290" idx="7"/>
            </p:cNvCxnSpPr>
            <p:nvPr/>
          </p:nvCxnSpPr>
          <p:spPr>
            <a:xfrm flipH="1">
              <a:off x="6622726" y="1950556"/>
              <a:ext cx="329584" cy="150071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直線接點 296"/>
            <p:cNvCxnSpPr>
              <a:stCxn id="289" idx="5"/>
              <a:endCxn id="291" idx="1"/>
            </p:cNvCxnSpPr>
            <p:nvPr/>
          </p:nvCxnSpPr>
          <p:spPr>
            <a:xfrm>
              <a:off x="7176845" y="1950556"/>
              <a:ext cx="373263" cy="149204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直線接點 297"/>
            <p:cNvCxnSpPr>
              <a:stCxn id="291" idx="5"/>
              <a:endCxn id="295" idx="0"/>
            </p:cNvCxnSpPr>
            <p:nvPr/>
          </p:nvCxnSpPr>
          <p:spPr>
            <a:xfrm>
              <a:off x="7774643" y="2324295"/>
              <a:ext cx="171670" cy="187954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直線接點 298"/>
            <p:cNvCxnSpPr>
              <a:stCxn id="291" idx="3"/>
              <a:endCxn id="294" idx="0"/>
            </p:cNvCxnSpPr>
            <p:nvPr/>
          </p:nvCxnSpPr>
          <p:spPr>
            <a:xfrm flipH="1">
              <a:off x="7421469" y="2324295"/>
              <a:ext cx="128639" cy="187955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直線接點 299"/>
            <p:cNvCxnSpPr>
              <a:stCxn id="290" idx="5"/>
              <a:endCxn id="293" idx="0"/>
            </p:cNvCxnSpPr>
            <p:nvPr/>
          </p:nvCxnSpPr>
          <p:spPr>
            <a:xfrm>
              <a:off x="6622726" y="2325162"/>
              <a:ext cx="149362" cy="18709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直線接點 300"/>
            <p:cNvCxnSpPr>
              <a:stCxn id="290" idx="3"/>
              <a:endCxn id="292" idx="0"/>
            </p:cNvCxnSpPr>
            <p:nvPr/>
          </p:nvCxnSpPr>
          <p:spPr>
            <a:xfrm flipH="1">
              <a:off x="6290654" y="2325162"/>
              <a:ext cx="107537" cy="187089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2" name="文字方塊 301"/>
            <p:cNvSpPr txBox="1"/>
            <p:nvPr/>
          </p:nvSpPr>
          <p:spPr>
            <a:xfrm>
              <a:off x="6714193" y="1451254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1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03" name="文字方塊 302"/>
            <p:cNvSpPr txBox="1"/>
            <p:nvPr/>
          </p:nvSpPr>
          <p:spPr>
            <a:xfrm>
              <a:off x="6133398" y="1853202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2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04" name="文字方塊 303"/>
            <p:cNvSpPr txBox="1"/>
            <p:nvPr/>
          </p:nvSpPr>
          <p:spPr>
            <a:xfrm>
              <a:off x="7246244" y="1861796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3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05" name="文字方塊 304"/>
            <p:cNvSpPr txBox="1"/>
            <p:nvPr/>
          </p:nvSpPr>
          <p:spPr>
            <a:xfrm>
              <a:off x="5950842" y="2272355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06" name="文字方塊 305"/>
            <p:cNvSpPr txBox="1"/>
            <p:nvPr/>
          </p:nvSpPr>
          <p:spPr>
            <a:xfrm>
              <a:off x="6438654" y="2257402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5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07" name="文字方塊 306"/>
            <p:cNvSpPr txBox="1"/>
            <p:nvPr/>
          </p:nvSpPr>
          <p:spPr>
            <a:xfrm>
              <a:off x="7131427" y="2233787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6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08" name="文字方塊 307"/>
            <p:cNvSpPr txBox="1"/>
            <p:nvPr/>
          </p:nvSpPr>
          <p:spPr>
            <a:xfrm>
              <a:off x="7654473" y="2233787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7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09" name="橢圓 308"/>
            <p:cNvSpPr/>
            <p:nvPr/>
          </p:nvSpPr>
          <p:spPr>
            <a:xfrm>
              <a:off x="5885138" y="3016881"/>
              <a:ext cx="317541" cy="317541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 smtClean="0">
                  <a:solidFill>
                    <a:schemeClr val="bg1"/>
                  </a:solidFill>
                </a:rPr>
                <a:t>8</a:t>
              </a:r>
              <a:endParaRPr lang="zh-TW" altLang="en-US" sz="2000" b="1" dirty="0">
                <a:solidFill>
                  <a:schemeClr val="bg1"/>
                </a:solidFill>
              </a:endParaRPr>
            </a:p>
          </p:txBody>
        </p:sp>
        <p:cxnSp>
          <p:nvCxnSpPr>
            <p:cNvPr id="310" name="直線接點 309"/>
            <p:cNvCxnSpPr>
              <a:stCxn id="292" idx="3"/>
              <a:endCxn id="309" idx="0"/>
            </p:cNvCxnSpPr>
            <p:nvPr/>
          </p:nvCxnSpPr>
          <p:spPr>
            <a:xfrm flipH="1">
              <a:off x="6043909" y="2783289"/>
              <a:ext cx="134477" cy="233592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1" name="文字方塊 310"/>
            <p:cNvSpPr txBox="1"/>
            <p:nvPr/>
          </p:nvSpPr>
          <p:spPr>
            <a:xfrm>
              <a:off x="5817373" y="2712306"/>
              <a:ext cx="31451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2000" dirty="0" smtClean="0">
                  <a:solidFill>
                    <a:schemeClr val="bg1">
                      <a:lumMod val="50000"/>
                    </a:schemeClr>
                  </a:solidFill>
                </a:rPr>
                <a:t>8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312" name="右大括弧 311"/>
          <p:cNvSpPr/>
          <p:nvPr/>
        </p:nvSpPr>
        <p:spPr>
          <a:xfrm rot="16200000">
            <a:off x="6123168" y="1190591"/>
            <a:ext cx="163008" cy="2146388"/>
          </a:xfrm>
          <a:prstGeom prst="rightBrace">
            <a:avLst>
              <a:gd name="adj1" fmla="val 55818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3" name="文字方塊 312"/>
          <p:cNvSpPr txBox="1"/>
          <p:nvPr/>
        </p:nvSpPr>
        <p:spPr>
          <a:xfrm>
            <a:off x="5821738" y="1848023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~heap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86032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Heap Sort Algorithm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5892799"/>
            <a:ext cx="7886700" cy="7165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400" dirty="0" smtClean="0">
                <a:solidFill>
                  <a:schemeClr val="accent6">
                    <a:lumMod val="75000"/>
                  </a:schemeClr>
                </a:solidFill>
              </a:rPr>
              <a:t>(to be continued)</a:t>
            </a:r>
            <a:endParaRPr lang="zh-TW" alt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66</a:t>
            </a:fld>
            <a:endParaRPr lang="zh-TW" altLang="en-US"/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629783" y="1509333"/>
            <a:ext cx="8016675" cy="43834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template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&lt;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T&gt;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HeapSort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(T *a, </a:t>
            </a:r>
            <a:r>
              <a:rPr lang="en-US" altLang="zh-TW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altLang="zh-TW" sz="2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// 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sort a[1..n] into non-decreasing order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cs typeface="Consolas" panose="020B0609020204030204" pitchFamily="49" charset="0"/>
              </a:rPr>
              <a:t>// a[n/2] is the parent of the last node, a[n]</a:t>
            </a:r>
            <a:endParaRPr lang="zh-TW" altLang="en-US" sz="2000" dirty="0">
              <a:solidFill>
                <a:schemeClr val="accent6">
                  <a:lumMod val="75000"/>
                </a:schemeClr>
              </a:solidFill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zh-TW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TW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= n/2; 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&gt;= 1; 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--) 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// </a:t>
            </a:r>
            <a:r>
              <a:rPr lang="en-US" altLang="zh-TW" sz="20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buttom</a:t>
            </a:r>
            <a:r>
              <a:rPr lang="en-US" altLang="zh-TW" sz="2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-up </a:t>
            </a:r>
            <a:r>
              <a:rPr lang="en-US" altLang="zh-TW" sz="200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heapification</a:t>
            </a:r>
            <a:endParaRPr lang="zh-TW" altLang="en-US" sz="20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Adjust(a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, n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// make the tree rooted at </a:t>
            </a:r>
            <a:r>
              <a:rPr lang="en-US" altLang="zh-TW" sz="200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i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 be a max heap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zh-TW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altLang="zh-TW" sz="20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= n-1; 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&gt;= 1; 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-) {</a:t>
            </a:r>
            <a:endParaRPr lang="en-US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swap(a[1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], a[i+1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]); 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cs typeface="Consolas" panose="020B0609020204030204" pitchFamily="49" charset="0"/>
              </a:rPr>
              <a:t>// move one record from heap to list</a:t>
            </a:r>
            <a:endParaRPr lang="zh-TW" altLang="en-US" sz="2000" dirty="0">
              <a:solidFill>
                <a:schemeClr val="accent6">
                  <a:lumMod val="75000"/>
                </a:schemeClr>
              </a:solidFill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zh-TW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Adjust(a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, 1, 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); 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cs typeface="Consolas" panose="020B0609020204030204" pitchFamily="49" charset="0"/>
              </a:rPr>
              <a:t>// </a:t>
            </a:r>
            <a:r>
              <a:rPr lang="en-US" altLang="zh-TW" sz="2000" dirty="0" err="1" smtClean="0">
                <a:solidFill>
                  <a:schemeClr val="accent6">
                    <a:lumMod val="75000"/>
                  </a:schemeClr>
                </a:solidFill>
                <a:cs typeface="Consolas" panose="020B0609020204030204" pitchFamily="49" charset="0"/>
              </a:rPr>
              <a:t>heapify</a:t>
            </a:r>
            <a:endParaRPr lang="zh-TW" altLang="en-US" sz="2000" dirty="0">
              <a:solidFill>
                <a:schemeClr val="accent6">
                  <a:lumMod val="75000"/>
                </a:schemeClr>
              </a:solidFill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  <a:endParaRPr lang="en-US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250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Heap Sort Algorithm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67</a:t>
            </a:fld>
            <a:endParaRPr lang="zh-TW" altLang="en-US"/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629784" y="1438993"/>
            <a:ext cx="7965576" cy="50602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template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&lt;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T&gt;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Adjust(T *a, </a:t>
            </a:r>
            <a:r>
              <a:rPr lang="en-US" altLang="zh-TW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root, </a:t>
            </a:r>
            <a:r>
              <a:rPr lang="en-US" altLang="zh-TW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two subtrees are max heaps already</a:t>
            </a:r>
            <a:r>
              <a:rPr lang="zh-TW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endParaRPr lang="en-US" altLang="zh-TW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same </a:t>
            </a:r>
            <a:r>
              <a:rPr lang="en-US" altLang="zh-TW" sz="20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procedure 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as the trickling-down procedure</a:t>
            </a:r>
            <a:endParaRPr lang="en-US" altLang="zh-TW" sz="2000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   T e = a[root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//</a:t>
            </a:r>
            <a:r>
              <a:rPr lang="en-US" altLang="zh-TW" sz="20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2*root is root's left child</a:t>
            </a:r>
            <a:endParaRPr lang="en-US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altLang="zh-TW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j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 2*root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; j &lt;= n; j *=2)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if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(j &lt; n &amp;&amp; a[j] &lt; a[j+1]) </a:t>
            </a:r>
            <a:r>
              <a:rPr lang="en-US" altLang="zh-TW" sz="2200" dirty="0" smtClean="0">
                <a:solidFill>
                  <a:schemeClr val="accent6">
                    <a:lumMod val="75000"/>
                  </a:schemeClr>
                </a:solidFill>
                <a:cs typeface="Consolas" panose="020B0609020204030204" pitchFamily="49" charset="0"/>
              </a:rPr>
              <a:t>// j and j+1 are siblings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j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++; </a:t>
            </a:r>
            <a:r>
              <a:rPr lang="en-US" altLang="zh-TW" sz="20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make j be the </a:t>
            </a:r>
            <a:r>
              <a:rPr lang="en-US" altLang="zh-TW" sz="20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max child</a:t>
            </a:r>
            <a:endParaRPr lang="zh-TW" altLang="en-US" sz="2000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(e &gt;= a[j]) </a:t>
            </a:r>
            <a:endParaRPr lang="en-US" altLang="zh-TW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break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endParaRPr lang="zh-TW" alt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a[j / 2] = a[j]; </a:t>
            </a:r>
            <a:r>
              <a:rPr lang="en-US" altLang="zh-TW" sz="20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move </a:t>
            </a:r>
            <a:r>
              <a:rPr lang="en-US" altLang="zh-TW" sz="2000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jth</a:t>
            </a:r>
            <a:r>
              <a:rPr lang="en-US" altLang="zh-TW" sz="20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record up the path</a:t>
            </a:r>
            <a:endParaRPr lang="zh-TW" altLang="en-US" sz="2000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   a[j / 2] = e;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90773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How Fast is Heap Sort?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Both worst and average cases</a:t>
            </a:r>
          </a:p>
          <a:p>
            <a:pPr lvl="1"/>
            <a:r>
              <a:rPr lang="en-US" altLang="zh-TW" sz="2800" dirty="0" err="1" smtClean="0"/>
              <a:t>Heapifying</a:t>
            </a:r>
            <a:r>
              <a:rPr lang="en-US" altLang="zh-TW" sz="2800" dirty="0" smtClean="0"/>
              <a:t> the tree</a:t>
            </a:r>
          </a:p>
          <a:p>
            <a:pPr marL="1079500" lvl="1"/>
            <a:r>
              <a:rPr lang="en-US" altLang="zh-TW" dirty="0" smtClean="0">
                <a:solidFill>
                  <a:srgbClr val="C00000"/>
                </a:solidFill>
              </a:rPr>
              <a:t>n/2 adjust()</a:t>
            </a:r>
            <a:r>
              <a:rPr lang="en-US" altLang="zh-TW" dirty="0" smtClean="0"/>
              <a:t>’s are invoked, each is at most O(log(n))</a:t>
            </a:r>
          </a:p>
          <a:p>
            <a:pPr lvl="1"/>
            <a:r>
              <a:rPr lang="en-US" altLang="zh-TW" sz="2800" dirty="0" smtClean="0"/>
              <a:t>Converting the max heap to the list</a:t>
            </a:r>
          </a:p>
          <a:p>
            <a:pPr marL="1079500" lvl="1"/>
            <a:r>
              <a:rPr lang="en-US" altLang="zh-TW" dirty="0" smtClean="0">
                <a:solidFill>
                  <a:srgbClr val="C00000"/>
                </a:solidFill>
              </a:rPr>
              <a:t>n pop()</a:t>
            </a:r>
            <a:r>
              <a:rPr lang="en-US" altLang="zh-TW" dirty="0" smtClean="0"/>
              <a:t>’s are invoked, each is at most O(log(n))</a:t>
            </a:r>
          </a:p>
          <a:p>
            <a:pPr lvl="1"/>
            <a:r>
              <a:rPr lang="en-US" altLang="zh-TW" sz="2800" dirty="0" smtClean="0"/>
              <a:t>Overall, the time complexity is </a:t>
            </a:r>
            <a:r>
              <a:rPr lang="en-US" altLang="zh-TW" sz="2800" dirty="0" smtClean="0">
                <a:solidFill>
                  <a:srgbClr val="FF0000"/>
                </a:solidFill>
              </a:rPr>
              <a:t>O(</a:t>
            </a:r>
            <a:r>
              <a:rPr lang="en-US" altLang="zh-TW" sz="2800" dirty="0" err="1" smtClean="0">
                <a:solidFill>
                  <a:srgbClr val="FF0000"/>
                </a:solidFill>
              </a:rPr>
              <a:t>nlogn</a:t>
            </a:r>
            <a:r>
              <a:rPr lang="en-US" altLang="zh-TW" sz="2800" dirty="0" smtClean="0">
                <a:solidFill>
                  <a:srgbClr val="FF0000"/>
                </a:solidFill>
              </a:rPr>
              <a:t>)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68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Summary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69</a:t>
            </a:fld>
            <a:endParaRPr lang="zh-TW" alt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8815667"/>
              </p:ext>
            </p:extLst>
          </p:nvPr>
        </p:nvGraphicFramePr>
        <p:xfrm>
          <a:off x="648677" y="1533046"/>
          <a:ext cx="7866673" cy="4545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9274"/>
                <a:gridCol w="984738"/>
                <a:gridCol w="1046969"/>
                <a:gridCol w="4415692"/>
              </a:tblGrid>
              <a:tr h="521960">
                <a:tc>
                  <a:txBody>
                    <a:bodyPr/>
                    <a:lstStyle/>
                    <a:p>
                      <a:endParaRPr lang="zh-TW" altLang="en-US" sz="20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Worst</a:t>
                      </a:r>
                      <a:endParaRPr lang="zh-TW" altLang="en-US" sz="2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Average</a:t>
                      </a:r>
                      <a:endParaRPr lang="zh-TW" altLang="en-US" sz="2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sz="2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287027">
                <a:tc>
                  <a:txBody>
                    <a:bodyPr/>
                    <a:lstStyle/>
                    <a:p>
                      <a:r>
                        <a:rPr lang="en-US" altLang="zh-TW" sz="2000" b="1" dirty="0" smtClean="0"/>
                        <a:t>Insertion Sort</a:t>
                      </a:r>
                      <a:endParaRPr lang="zh-TW" altLang="en-US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/>
                        <a:t>n</a:t>
                      </a:r>
                      <a:r>
                        <a:rPr lang="en-US" altLang="zh-TW" sz="2000" baseline="30000" dirty="0" smtClean="0"/>
                        <a:t>2</a:t>
                      </a:r>
                      <a:endParaRPr lang="zh-TW" altLang="en-US" sz="2000" baseline="300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/>
                        <a:t>n</a:t>
                      </a:r>
                      <a:r>
                        <a:rPr lang="en-US" altLang="zh-TW" sz="2000" baseline="30000" dirty="0" smtClean="0"/>
                        <a:t>2</a:t>
                      </a:r>
                      <a:endParaRPr lang="zh-TW" altLang="en-US" sz="2000" baseline="300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2000" baseline="0" dirty="0" smtClean="0"/>
                        <a:t>Fastest method when n is small (e.g., n&lt;100)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2000" baseline="0" dirty="0" smtClean="0">
                          <a:solidFill>
                            <a:srgbClr val="800080"/>
                          </a:solidFill>
                        </a:rPr>
                        <a:t>O(1) space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2000" baseline="0" dirty="0" smtClean="0">
                          <a:solidFill>
                            <a:srgbClr val="0000CC"/>
                          </a:solidFill>
                        </a:rPr>
                        <a:t>Stable</a:t>
                      </a:r>
                      <a:endParaRPr lang="zh-TW" altLang="en-US" sz="2000" baseline="0" dirty="0">
                        <a:solidFill>
                          <a:srgbClr val="0000CC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287027">
                <a:tc>
                  <a:txBody>
                    <a:bodyPr/>
                    <a:lstStyle/>
                    <a:p>
                      <a:r>
                        <a:rPr lang="en-US" altLang="zh-TW" sz="2000" b="1" dirty="0" smtClean="0"/>
                        <a:t>Quick Sort</a:t>
                      </a:r>
                      <a:endParaRPr lang="zh-TW" altLang="en-US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/>
                        <a:t>n</a:t>
                      </a:r>
                      <a:r>
                        <a:rPr lang="en-US" altLang="zh-TW" sz="2000" baseline="30000" dirty="0" smtClean="0"/>
                        <a:t>2</a:t>
                      </a:r>
                      <a:endParaRPr lang="zh-TW" altLang="en-US" sz="2000" baseline="300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err="1" smtClean="0"/>
                        <a:t>n</a:t>
                      </a:r>
                      <a:r>
                        <a:rPr lang="en-US" altLang="zh-TW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∙</a:t>
                      </a:r>
                      <a:r>
                        <a:rPr lang="en-US" altLang="zh-TW" sz="2000" dirty="0" err="1" smtClean="0"/>
                        <a:t>logn</a:t>
                      </a:r>
                      <a:endParaRPr lang="zh-TW" altLang="en-US" sz="20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2000" baseline="0" dirty="0" smtClean="0"/>
                        <a:t>Fastest method in practice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2000" baseline="0" dirty="0" smtClean="0"/>
                        <a:t>Require O(n</a:t>
                      </a:r>
                      <a:r>
                        <a:rPr lang="en-US" altLang="zh-TW" sz="2000" baseline="30000" dirty="0" smtClean="0"/>
                        <a:t>2</a:t>
                      </a:r>
                      <a:r>
                        <a:rPr lang="en-US" altLang="zh-TW" sz="2000" baseline="0" dirty="0" smtClean="0"/>
                        <a:t>) time in the worst case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2000" baseline="0" dirty="0" smtClean="0"/>
                        <a:t>Require </a:t>
                      </a:r>
                      <a:r>
                        <a:rPr lang="en-US" altLang="zh-TW" sz="2000" baseline="0" dirty="0" smtClean="0">
                          <a:solidFill>
                            <a:srgbClr val="800080"/>
                          </a:solidFill>
                        </a:rPr>
                        <a:t>O(log(n)) space</a:t>
                      </a:r>
                      <a:r>
                        <a:rPr lang="en-US" altLang="zh-TW" sz="2000" baseline="0" dirty="0" smtClean="0"/>
                        <a:t>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2000" baseline="0" dirty="0" smtClean="0">
                          <a:solidFill>
                            <a:srgbClr val="C00000"/>
                          </a:solidFill>
                        </a:rPr>
                        <a:t>Non-stable</a:t>
                      </a:r>
                      <a:endParaRPr lang="zh-TW" altLang="en-US" sz="2000" baseline="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686577">
                <a:tc>
                  <a:txBody>
                    <a:bodyPr/>
                    <a:lstStyle/>
                    <a:p>
                      <a:r>
                        <a:rPr lang="en-US" altLang="zh-TW" sz="2000" b="1" dirty="0" smtClean="0"/>
                        <a:t>Merge Sort</a:t>
                      </a:r>
                      <a:endParaRPr lang="zh-TW" altLang="en-US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2000"/>
                    </a:p>
                  </a:txBody>
                  <a:tcPr anchor="ctr">
                    <a:blipFill rotWithShape="0">
                      <a:blip r:embed="rId2"/>
                      <a:stretch>
                        <a:fillRect l="-154375" t="-453982" r="-554375" b="-110619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zh-TW" sz="2000" dirty="0"/>
                    </a:p>
                  </a:txBody>
                  <a:tcPr anchor="ctr">
                    <a:blipFill rotWithShape="0">
                      <a:blip r:embed="rId2"/>
                      <a:stretch>
                        <a:fillRect l="-254375" t="-453982" r="-454375" b="-110619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2000" baseline="0" dirty="0" smtClean="0"/>
                        <a:t>Require additional </a:t>
                      </a:r>
                      <a:r>
                        <a:rPr lang="en-US" altLang="zh-TW" sz="2000" baseline="0" dirty="0" smtClean="0">
                          <a:solidFill>
                            <a:srgbClr val="800080"/>
                          </a:solidFill>
                        </a:rPr>
                        <a:t>O(n) space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2000" baseline="0" dirty="0" smtClean="0">
                          <a:solidFill>
                            <a:srgbClr val="0000CC"/>
                          </a:solidFill>
                        </a:rPr>
                        <a:t>Stable</a:t>
                      </a:r>
                      <a:endParaRPr lang="zh-TW" altLang="en-US" sz="2000" baseline="0" dirty="0">
                        <a:solidFill>
                          <a:srgbClr val="0000CC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686577">
                <a:tc>
                  <a:txBody>
                    <a:bodyPr/>
                    <a:lstStyle/>
                    <a:p>
                      <a:r>
                        <a:rPr lang="en-US" altLang="zh-TW" sz="2000" b="1" dirty="0" smtClean="0"/>
                        <a:t>Heap Sort</a:t>
                      </a:r>
                      <a:endParaRPr lang="zh-TW" altLang="en-US" sz="20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2000"/>
                    </a:p>
                  </a:txBody>
                  <a:tcPr anchor="ctr">
                    <a:blipFill rotWithShape="0">
                      <a:blip r:embed="rId2"/>
                      <a:stretch>
                        <a:fillRect l="-154375" t="-553982" r="-554375" b="-10619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zh-TW" sz="2000"/>
                    </a:p>
                  </a:txBody>
                  <a:tcPr anchor="ctr">
                    <a:blipFill rotWithShape="0">
                      <a:blip r:embed="rId2"/>
                      <a:stretch>
                        <a:fillRect l="-254375" t="-553982" r="-454375" b="-10619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2000" baseline="0" dirty="0" smtClean="0"/>
                        <a:t>Require additional </a:t>
                      </a:r>
                      <a:r>
                        <a:rPr lang="en-US" altLang="zh-TW" sz="2000" baseline="0" dirty="0" smtClean="0">
                          <a:solidFill>
                            <a:srgbClr val="800080"/>
                          </a:solidFill>
                        </a:rPr>
                        <a:t>O(1) space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2000" baseline="0" dirty="0" smtClean="0">
                          <a:solidFill>
                            <a:srgbClr val="C00000"/>
                          </a:solidFill>
                        </a:rPr>
                        <a:t>Non-stable</a:t>
                      </a:r>
                      <a:endParaRPr lang="zh-TW" altLang="en-US" sz="2000" baseline="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0201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Verifying Two Lists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Assume </a:t>
            </a:r>
            <a:r>
              <a:rPr lang="en-US" altLang="zh-TW" i="1" dirty="0" smtClean="0"/>
              <a:t>l</a:t>
            </a:r>
            <a:r>
              <a:rPr lang="en-US" altLang="zh-TW" dirty="0" smtClean="0"/>
              <a:t>1 is the employer list which contains </a:t>
            </a:r>
            <a:r>
              <a:rPr lang="en-US" altLang="zh-TW" dirty="0" smtClean="0">
                <a:solidFill>
                  <a:srgbClr val="0000CC"/>
                </a:solidFill>
              </a:rPr>
              <a:t>n records </a:t>
            </a:r>
            <a:r>
              <a:rPr lang="en-US" altLang="zh-TW" dirty="0" smtClean="0"/>
              <a:t>and </a:t>
            </a:r>
            <a:r>
              <a:rPr lang="en-US" altLang="zh-TW" i="1" dirty="0" smtClean="0"/>
              <a:t>l</a:t>
            </a:r>
            <a:r>
              <a:rPr lang="en-US" altLang="zh-TW" dirty="0" smtClean="0"/>
              <a:t>2, employee list, </a:t>
            </a:r>
            <a:r>
              <a:rPr lang="en-US" altLang="zh-TW" dirty="0" smtClean="0">
                <a:solidFill>
                  <a:srgbClr val="0000CC"/>
                </a:solidFill>
              </a:rPr>
              <a:t>m records</a:t>
            </a:r>
          </a:p>
          <a:p>
            <a:r>
              <a:rPr lang="en-US" altLang="zh-TW" i="1" dirty="0" smtClean="0"/>
              <a:t>l</a:t>
            </a:r>
            <a:r>
              <a:rPr lang="en-US" altLang="zh-TW" dirty="0" smtClean="0"/>
              <a:t>1, </a:t>
            </a:r>
            <a:r>
              <a:rPr lang="en-US" altLang="zh-TW" i="1" dirty="0" smtClean="0"/>
              <a:t>l</a:t>
            </a:r>
            <a:r>
              <a:rPr lang="en-US" altLang="zh-TW" dirty="0" smtClean="0"/>
              <a:t>2 unsorted </a:t>
            </a:r>
            <a:r>
              <a:rPr lang="en-US" altLang="zh-TW" dirty="0" smtClean="0">
                <a:sym typeface="Symbol"/>
              </a:rPr>
              <a:t></a:t>
            </a:r>
            <a:r>
              <a:rPr lang="en-US" altLang="zh-TW" dirty="0" smtClean="0"/>
              <a:t> Verify using sequential search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O(</a:t>
            </a:r>
            <a:r>
              <a:rPr lang="en-US" altLang="zh-TW" dirty="0" err="1" smtClean="0">
                <a:solidFill>
                  <a:srgbClr val="FF0000"/>
                </a:solidFill>
              </a:rPr>
              <a:t>mn</a:t>
            </a:r>
            <a:r>
              <a:rPr lang="en-US" altLang="zh-TW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altLang="zh-TW" dirty="0" smtClean="0"/>
              <a:t>Sort </a:t>
            </a:r>
            <a:r>
              <a:rPr lang="en-US" altLang="zh-TW" i="1" dirty="0" smtClean="0"/>
              <a:t>l</a:t>
            </a:r>
            <a:r>
              <a:rPr lang="en-US" altLang="zh-TW" dirty="0" smtClean="0"/>
              <a:t>1, </a:t>
            </a:r>
            <a:r>
              <a:rPr lang="en-US" altLang="zh-TW" i="1" dirty="0" smtClean="0"/>
              <a:t>l</a:t>
            </a:r>
            <a:r>
              <a:rPr lang="en-US" altLang="zh-TW" dirty="0" smtClean="0"/>
              <a:t>2 first then verify </a:t>
            </a:r>
            <a:r>
              <a:rPr lang="en-US" altLang="zh-TW" dirty="0" smtClean="0">
                <a:sym typeface="Symbol"/>
              </a:rPr>
              <a:t></a:t>
            </a:r>
            <a:r>
              <a:rPr lang="en-US" altLang="zh-TW" dirty="0" smtClean="0"/>
              <a:t> Fast verify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O(</a:t>
            </a:r>
            <a:r>
              <a:rPr lang="en-US" altLang="zh-TW" dirty="0" err="1" smtClean="0">
                <a:solidFill>
                  <a:srgbClr val="FF0000"/>
                </a:solidFill>
              </a:rPr>
              <a:t>t</a:t>
            </a:r>
            <a:r>
              <a:rPr lang="en-US" altLang="zh-TW" baseline="-25000" dirty="0" err="1" smtClean="0">
                <a:solidFill>
                  <a:srgbClr val="FF0000"/>
                </a:solidFill>
              </a:rPr>
              <a:t>sort</a:t>
            </a:r>
            <a:r>
              <a:rPr lang="en-US" altLang="zh-TW" dirty="0" smtClean="0">
                <a:solidFill>
                  <a:srgbClr val="FF0000"/>
                </a:solidFill>
              </a:rPr>
              <a:t>(n) + </a:t>
            </a:r>
            <a:r>
              <a:rPr lang="en-US" altLang="zh-TW" dirty="0" err="1" smtClean="0">
                <a:solidFill>
                  <a:srgbClr val="FF0000"/>
                </a:solidFill>
              </a:rPr>
              <a:t>t</a:t>
            </a:r>
            <a:r>
              <a:rPr lang="en-US" altLang="zh-TW" baseline="-25000" dirty="0" err="1" smtClean="0">
                <a:solidFill>
                  <a:srgbClr val="FF0000"/>
                </a:solidFill>
              </a:rPr>
              <a:t>sort</a:t>
            </a:r>
            <a:r>
              <a:rPr lang="en-US" altLang="zh-TW" dirty="0" smtClean="0">
                <a:solidFill>
                  <a:srgbClr val="FF0000"/>
                </a:solidFill>
              </a:rPr>
              <a:t>(m) + </a:t>
            </a:r>
            <a:r>
              <a:rPr lang="en-US" altLang="zh-TW" dirty="0" err="1" smtClean="0">
                <a:solidFill>
                  <a:srgbClr val="FF0000"/>
                </a:solidFill>
              </a:rPr>
              <a:t>n+m</a:t>
            </a:r>
            <a:r>
              <a:rPr lang="en-US" altLang="zh-TW" dirty="0" smtClean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9959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Summary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70</a:t>
            </a:fld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 rot="16200000">
            <a:off x="382953" y="3609702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Time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2993868" y="6025662"/>
            <a:ext cx="3321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Number of elements to be sorted</a:t>
            </a:r>
            <a:endParaRPr lang="zh-TW" altLang="en-US" dirty="0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2" cstate="print"/>
          <a:srcRect l="1170" t="2541" r="1213" b="2166"/>
          <a:stretch/>
        </p:blipFill>
        <p:spPr>
          <a:xfrm>
            <a:off x="797169" y="1563077"/>
            <a:ext cx="7698154" cy="4462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319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</a:rPr>
              <a:t>7.1 Introduction</a:t>
            </a:r>
          </a:p>
          <a:p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</a:rPr>
              <a:t>7.2 </a:t>
            </a:r>
            <a:r>
              <a:rPr lang="en-US" altLang="zh-TW" dirty="0">
                <a:solidFill>
                  <a:schemeClr val="bg2">
                    <a:lumMod val="50000"/>
                  </a:schemeClr>
                </a:solidFill>
              </a:rPr>
              <a:t>Insertion Sort</a:t>
            </a:r>
          </a:p>
          <a:p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</a:rPr>
              <a:t>7.3 Quick Sort</a:t>
            </a:r>
          </a:p>
          <a:p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</a:rPr>
              <a:t>7.4 How fast we can sort</a:t>
            </a:r>
          </a:p>
          <a:p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</a:rPr>
              <a:t>7.5 Merge sort</a:t>
            </a:r>
          </a:p>
          <a:p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</a:rPr>
              <a:t>7.6 Heap sort</a:t>
            </a:r>
          </a:p>
          <a:p>
            <a:r>
              <a:rPr lang="en-US" altLang="zh-TW" dirty="0" smtClean="0">
                <a:solidFill>
                  <a:srgbClr val="C00000"/>
                </a:solidFill>
              </a:rPr>
              <a:t>7.7 Radix sort</a:t>
            </a:r>
          </a:p>
          <a:p>
            <a:r>
              <a:rPr lang="en-US" altLang="zh-TW" dirty="0" smtClean="0"/>
              <a:t>7.8 (List and table sorts)</a:t>
            </a:r>
          </a:p>
          <a:p>
            <a:r>
              <a:rPr lang="en-US" altLang="zh-TW" dirty="0" smtClean="0"/>
              <a:t>7.9 Summary of internal sorting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71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4333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pitchFamily="18" charset="-120"/>
              </a:rPr>
              <a:t>Bucket-Sort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pitchFamily="18" charset="-120"/>
              </a:rPr>
              <a:t>Let be </a:t>
            </a:r>
            <a:r>
              <a:rPr lang="en-US" altLang="zh-TW" b="1" i="1" dirty="0" smtClean="0">
                <a:solidFill>
                  <a:srgbClr val="0000CC"/>
                </a:solidFill>
                <a:latin typeface="Times New Roman" pitchFamily="18" charset="0"/>
                <a:ea typeface="新細明體" pitchFamily="18" charset="-120"/>
              </a:rPr>
              <a:t>S</a:t>
            </a:r>
            <a:r>
              <a:rPr lang="en-US" altLang="zh-TW" dirty="0" smtClean="0">
                <a:ea typeface="新細明體" pitchFamily="18" charset="-120"/>
              </a:rPr>
              <a:t> be a sequence of </a:t>
            </a:r>
            <a:r>
              <a:rPr lang="en-US" altLang="zh-TW" b="1" i="1" dirty="0" smtClean="0">
                <a:solidFill>
                  <a:srgbClr val="0000CC"/>
                </a:solidFill>
                <a:latin typeface="Times New Roman" pitchFamily="18" charset="0"/>
                <a:ea typeface="新細明體" pitchFamily="18" charset="-120"/>
              </a:rPr>
              <a:t>n</a:t>
            </a:r>
            <a:r>
              <a:rPr lang="en-US" altLang="zh-TW" dirty="0" smtClean="0">
                <a:solidFill>
                  <a:srgbClr val="0000CC"/>
                </a:solidFill>
                <a:ea typeface="新細明體" pitchFamily="18" charset="-120"/>
              </a:rPr>
              <a:t> (key, element)</a:t>
            </a:r>
            <a:r>
              <a:rPr lang="en-US" altLang="zh-TW" dirty="0" smtClean="0">
                <a:ea typeface="新細明體" pitchFamily="18" charset="-120"/>
              </a:rPr>
              <a:t> items with </a:t>
            </a:r>
            <a:r>
              <a:rPr lang="en-US" altLang="zh-TW" dirty="0" smtClean="0">
                <a:solidFill>
                  <a:srgbClr val="C00000"/>
                </a:solidFill>
                <a:ea typeface="新細明體" pitchFamily="18" charset="-120"/>
              </a:rPr>
              <a:t>keys in the range </a:t>
            </a:r>
            <a:r>
              <a:rPr lang="en-US" altLang="zh-TW" dirty="0" smtClean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[0, </a:t>
            </a:r>
            <a:r>
              <a:rPr lang="en-US" altLang="zh-TW" b="1" i="1" dirty="0" smtClean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N</a:t>
            </a:r>
            <a:r>
              <a:rPr lang="en-US" altLang="zh-TW" dirty="0" smtClean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 </a:t>
            </a:r>
            <a:r>
              <a:rPr lang="en-US" altLang="zh-TW" dirty="0" smtClean="0">
                <a:solidFill>
                  <a:srgbClr val="C00000"/>
                </a:solidFill>
                <a:latin typeface="Symbol" pitchFamily="18" charset="2"/>
                <a:ea typeface="新細明體" pitchFamily="18" charset="-120"/>
              </a:rPr>
              <a:t>- </a:t>
            </a:r>
            <a:r>
              <a:rPr lang="en-US" altLang="zh-TW" dirty="0" smtClean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1]</a:t>
            </a:r>
          </a:p>
          <a:p>
            <a:r>
              <a:rPr lang="en-US" altLang="zh-TW" dirty="0" smtClean="0">
                <a:ea typeface="新細明體" pitchFamily="18" charset="-120"/>
              </a:rPr>
              <a:t>Bucket-sort uses the </a:t>
            </a:r>
            <a:r>
              <a:rPr lang="en-US" altLang="zh-TW" dirty="0" smtClean="0">
                <a:solidFill>
                  <a:srgbClr val="0000CC"/>
                </a:solidFill>
                <a:ea typeface="新細明體" pitchFamily="18" charset="-120"/>
              </a:rPr>
              <a:t>keys as indices </a:t>
            </a:r>
            <a:r>
              <a:rPr lang="en-US" altLang="zh-TW" dirty="0" smtClean="0">
                <a:ea typeface="新細明體" pitchFamily="18" charset="-120"/>
              </a:rPr>
              <a:t>into an </a:t>
            </a:r>
            <a:r>
              <a:rPr lang="en-US" altLang="zh-TW" dirty="0" smtClean="0">
                <a:solidFill>
                  <a:srgbClr val="0000CC"/>
                </a:solidFill>
                <a:ea typeface="新細明體" pitchFamily="18" charset="-120"/>
              </a:rPr>
              <a:t>auxiliary array </a:t>
            </a:r>
            <a:r>
              <a:rPr lang="en-US" altLang="zh-TW" b="1" i="1" dirty="0" smtClean="0">
                <a:solidFill>
                  <a:srgbClr val="0000CC"/>
                </a:solidFill>
                <a:latin typeface="Times New Roman" pitchFamily="18" charset="0"/>
                <a:ea typeface="新細明體" pitchFamily="18" charset="-120"/>
              </a:rPr>
              <a:t>B</a:t>
            </a:r>
            <a:r>
              <a:rPr lang="en-US" altLang="zh-TW" dirty="0" smtClean="0">
                <a:solidFill>
                  <a:srgbClr val="0000CC"/>
                </a:solidFill>
                <a:ea typeface="新細明體" pitchFamily="18" charset="-120"/>
              </a:rPr>
              <a:t> of sequences </a:t>
            </a:r>
            <a:r>
              <a:rPr lang="en-US" altLang="zh-TW" dirty="0" smtClean="0">
                <a:ea typeface="新細明體" pitchFamily="18" charset="-120"/>
              </a:rPr>
              <a:t>(</a:t>
            </a:r>
            <a:r>
              <a:rPr lang="en-US" altLang="zh-TW" dirty="0" smtClean="0">
                <a:solidFill>
                  <a:srgbClr val="C00000"/>
                </a:solidFill>
                <a:ea typeface="新細明體" pitchFamily="18" charset="-120"/>
              </a:rPr>
              <a:t>buckets</a:t>
            </a:r>
            <a:r>
              <a:rPr lang="en-US" altLang="zh-TW" dirty="0" smtClean="0">
                <a:ea typeface="新細明體" pitchFamily="18" charset="-120"/>
              </a:rPr>
              <a:t>)</a:t>
            </a:r>
          </a:p>
          <a:p>
            <a:pPr lvl="1">
              <a:buNone/>
            </a:pPr>
            <a:r>
              <a:rPr lang="en-US" altLang="zh-TW" b="1" dirty="0" smtClean="0">
                <a:solidFill>
                  <a:srgbClr val="800080"/>
                </a:solidFill>
                <a:ea typeface="新細明體" pitchFamily="18" charset="-120"/>
              </a:rPr>
              <a:t>Phase 1</a:t>
            </a:r>
            <a:r>
              <a:rPr lang="en-US" altLang="zh-TW" dirty="0" smtClean="0">
                <a:solidFill>
                  <a:srgbClr val="800080"/>
                </a:solidFill>
                <a:ea typeface="新細明體" pitchFamily="18" charset="-120"/>
              </a:rPr>
              <a:t>:</a:t>
            </a:r>
            <a:r>
              <a:rPr lang="en-US" altLang="zh-TW" dirty="0" smtClean="0">
                <a:ea typeface="新細明體" pitchFamily="18" charset="-120"/>
              </a:rPr>
              <a:t> Empty sequence </a:t>
            </a:r>
            <a:r>
              <a:rPr lang="en-US" altLang="zh-TW" b="1" i="1" dirty="0" smtClean="0">
                <a:latin typeface="Times New Roman" pitchFamily="18" charset="0"/>
                <a:ea typeface="新細明體" pitchFamily="18" charset="-120"/>
              </a:rPr>
              <a:t>S</a:t>
            </a:r>
            <a:r>
              <a:rPr lang="en-US" altLang="zh-TW" dirty="0" smtClean="0">
                <a:ea typeface="新細明體" pitchFamily="18" charset="-120"/>
              </a:rPr>
              <a:t> by moving each item </a:t>
            </a:r>
            <a:r>
              <a:rPr lang="en-US" altLang="zh-TW" dirty="0" smtClean="0">
                <a:latin typeface="Times New Roman" pitchFamily="18" charset="0"/>
                <a:ea typeface="新細明體" pitchFamily="18" charset="-120"/>
              </a:rPr>
              <a:t>(</a:t>
            </a:r>
            <a:r>
              <a:rPr lang="en-US" altLang="zh-TW" b="1" i="1" dirty="0" smtClean="0">
                <a:latin typeface="Times New Roman" pitchFamily="18" charset="0"/>
                <a:ea typeface="新細明體" pitchFamily="18" charset="-120"/>
              </a:rPr>
              <a:t>k</a:t>
            </a:r>
            <a:r>
              <a:rPr lang="en-US" altLang="zh-TW" dirty="0" smtClean="0">
                <a:latin typeface="Times New Roman" pitchFamily="18" charset="0"/>
                <a:ea typeface="新細明體" pitchFamily="18" charset="-120"/>
              </a:rPr>
              <a:t>, </a:t>
            </a:r>
            <a:r>
              <a:rPr lang="en-US" altLang="zh-TW" b="1" i="1" dirty="0" smtClean="0">
                <a:latin typeface="Times New Roman" pitchFamily="18" charset="0"/>
                <a:ea typeface="新細明體" pitchFamily="18" charset="-120"/>
              </a:rPr>
              <a:t>o</a:t>
            </a:r>
            <a:r>
              <a:rPr lang="en-US" altLang="zh-TW" dirty="0" smtClean="0">
                <a:latin typeface="Times New Roman" pitchFamily="18" charset="0"/>
                <a:ea typeface="新細明體" pitchFamily="18" charset="-120"/>
              </a:rPr>
              <a:t>)</a:t>
            </a:r>
            <a:r>
              <a:rPr lang="en-US" altLang="zh-TW" dirty="0" smtClean="0">
                <a:ea typeface="新細明體" pitchFamily="18" charset="-120"/>
              </a:rPr>
              <a:t> into its bucket </a:t>
            </a:r>
            <a:r>
              <a:rPr lang="en-US" altLang="zh-TW" b="1" i="1" dirty="0" smtClean="0">
                <a:latin typeface="Times New Roman" pitchFamily="18" charset="0"/>
                <a:ea typeface="新細明體" pitchFamily="18" charset="-120"/>
              </a:rPr>
              <a:t>B</a:t>
            </a:r>
            <a:r>
              <a:rPr lang="en-US" altLang="zh-TW" dirty="0" smtClean="0">
                <a:latin typeface="Times New Roman" pitchFamily="18" charset="0"/>
                <a:ea typeface="新細明體" pitchFamily="18" charset="-120"/>
              </a:rPr>
              <a:t>[</a:t>
            </a:r>
            <a:r>
              <a:rPr lang="en-US" altLang="zh-TW" b="1" i="1" dirty="0" smtClean="0">
                <a:latin typeface="Times New Roman" pitchFamily="18" charset="0"/>
                <a:ea typeface="新細明體" pitchFamily="18" charset="-120"/>
              </a:rPr>
              <a:t>k</a:t>
            </a:r>
            <a:r>
              <a:rPr lang="en-US" altLang="zh-TW" dirty="0" smtClean="0">
                <a:latin typeface="Times New Roman" pitchFamily="18" charset="0"/>
                <a:ea typeface="新細明體" pitchFamily="18" charset="-120"/>
              </a:rPr>
              <a:t>]</a:t>
            </a:r>
          </a:p>
          <a:p>
            <a:pPr lvl="1">
              <a:buNone/>
            </a:pPr>
            <a:r>
              <a:rPr lang="en-US" altLang="zh-TW" b="1" dirty="0" smtClean="0">
                <a:solidFill>
                  <a:srgbClr val="800080"/>
                </a:solidFill>
                <a:ea typeface="新細明體" pitchFamily="18" charset="-120"/>
              </a:rPr>
              <a:t>Phase 2</a:t>
            </a:r>
            <a:r>
              <a:rPr lang="en-US" altLang="zh-TW" dirty="0" smtClean="0">
                <a:solidFill>
                  <a:srgbClr val="800080"/>
                </a:solidFill>
                <a:ea typeface="新細明體" pitchFamily="18" charset="-120"/>
              </a:rPr>
              <a:t>:</a:t>
            </a:r>
            <a:r>
              <a:rPr lang="en-US" altLang="zh-TW" dirty="0" smtClean="0">
                <a:ea typeface="新細明體" pitchFamily="18" charset="-120"/>
              </a:rPr>
              <a:t> For </a:t>
            </a:r>
            <a:r>
              <a:rPr lang="en-US" altLang="zh-TW" b="1" i="1" dirty="0" err="1" smtClean="0">
                <a:latin typeface="Times New Roman" pitchFamily="18" charset="0"/>
                <a:ea typeface="新細明體" pitchFamily="18" charset="-120"/>
              </a:rPr>
              <a:t>i</a:t>
            </a:r>
            <a:r>
              <a:rPr lang="en-US" altLang="zh-TW" b="1" i="1" dirty="0" smtClean="0">
                <a:latin typeface="Times New Roman" pitchFamily="18" charset="0"/>
                <a:ea typeface="新細明體" pitchFamily="18" charset="-120"/>
              </a:rPr>
              <a:t> </a:t>
            </a:r>
            <a:r>
              <a:rPr lang="en-US" altLang="zh-TW" dirty="0" smtClean="0">
                <a:latin typeface="Symbol" pitchFamily="18" charset="2"/>
                <a:ea typeface="新細明體" pitchFamily="18" charset="-120"/>
                <a:sym typeface="Symbol" pitchFamily="18" charset="2"/>
              </a:rPr>
              <a:t>=</a:t>
            </a:r>
            <a:r>
              <a:rPr lang="en-US" altLang="zh-TW" dirty="0" smtClean="0">
                <a:latin typeface="Times New Roman" pitchFamily="18" charset="0"/>
                <a:ea typeface="新細明體" pitchFamily="18" charset="-120"/>
              </a:rPr>
              <a:t> 0, </a:t>
            </a:r>
            <a:r>
              <a:rPr lang="en-US" altLang="zh-TW" b="1" dirty="0" smtClean="0">
                <a:latin typeface="Times New Roman" pitchFamily="18" charset="0"/>
                <a:ea typeface="新細明體" pitchFamily="18" charset="-120"/>
              </a:rPr>
              <a:t>…</a:t>
            </a:r>
            <a:r>
              <a:rPr lang="en-US" altLang="zh-TW" i="1" dirty="0" smtClean="0">
                <a:latin typeface="Times New Roman" pitchFamily="18" charset="0"/>
                <a:ea typeface="新細明體" pitchFamily="18" charset="-120"/>
              </a:rPr>
              <a:t>,</a:t>
            </a:r>
            <a:r>
              <a:rPr lang="en-US" altLang="zh-TW" dirty="0" smtClean="0">
                <a:latin typeface="Times New Roman" pitchFamily="18" charset="0"/>
                <a:ea typeface="新細明體" pitchFamily="18" charset="-120"/>
              </a:rPr>
              <a:t> </a:t>
            </a:r>
            <a:r>
              <a:rPr lang="en-US" altLang="zh-TW" b="1" i="1" dirty="0" smtClean="0">
                <a:latin typeface="Times New Roman" pitchFamily="18" charset="0"/>
                <a:ea typeface="新細明體" pitchFamily="18" charset="-120"/>
              </a:rPr>
              <a:t>N </a:t>
            </a:r>
            <a:r>
              <a:rPr lang="en-US" altLang="zh-TW" dirty="0" smtClean="0">
                <a:latin typeface="Symbol" pitchFamily="18" charset="2"/>
                <a:ea typeface="新細明體" pitchFamily="18" charset="-120"/>
              </a:rPr>
              <a:t>-</a:t>
            </a:r>
            <a:r>
              <a:rPr lang="en-US" altLang="zh-TW" b="1" i="1" dirty="0" smtClean="0">
                <a:latin typeface="Times New Roman" pitchFamily="18" charset="0"/>
                <a:ea typeface="新細明體" pitchFamily="18" charset="-120"/>
              </a:rPr>
              <a:t> </a:t>
            </a:r>
            <a:r>
              <a:rPr lang="en-US" altLang="zh-TW" dirty="0" smtClean="0">
                <a:latin typeface="Times New Roman" pitchFamily="18" charset="0"/>
                <a:ea typeface="新細明體" pitchFamily="18" charset="-120"/>
              </a:rPr>
              <a:t>1</a:t>
            </a:r>
            <a:r>
              <a:rPr lang="en-US" altLang="zh-TW" dirty="0" smtClean="0">
                <a:ea typeface="新細明體" pitchFamily="18" charset="-120"/>
              </a:rPr>
              <a:t>, move the items of bucket </a:t>
            </a:r>
            <a:r>
              <a:rPr lang="en-US" altLang="zh-TW" b="1" i="1" dirty="0" smtClean="0">
                <a:latin typeface="Times New Roman" pitchFamily="18" charset="0"/>
                <a:ea typeface="新細明體" pitchFamily="18" charset="-120"/>
              </a:rPr>
              <a:t>B</a:t>
            </a:r>
            <a:r>
              <a:rPr lang="en-US" altLang="zh-TW" dirty="0" smtClean="0">
                <a:latin typeface="Times New Roman" pitchFamily="18" charset="0"/>
                <a:ea typeface="新細明體" pitchFamily="18" charset="-120"/>
              </a:rPr>
              <a:t>[</a:t>
            </a:r>
            <a:r>
              <a:rPr lang="en-US" altLang="zh-TW" b="1" i="1" dirty="0" err="1" smtClean="0">
                <a:latin typeface="Times New Roman" pitchFamily="18" charset="0"/>
                <a:ea typeface="新細明體" pitchFamily="18" charset="-120"/>
              </a:rPr>
              <a:t>i</a:t>
            </a:r>
            <a:r>
              <a:rPr lang="en-US" altLang="zh-TW" dirty="0" smtClean="0">
                <a:latin typeface="Times New Roman" pitchFamily="18" charset="0"/>
                <a:ea typeface="新細明體" pitchFamily="18" charset="-120"/>
              </a:rPr>
              <a:t>] </a:t>
            </a:r>
            <a:r>
              <a:rPr lang="en-US" altLang="zh-TW" dirty="0" smtClean="0">
                <a:ea typeface="新細明體" pitchFamily="18" charset="-120"/>
              </a:rPr>
              <a:t>to the end of sequence </a:t>
            </a:r>
            <a:r>
              <a:rPr lang="en-US" altLang="zh-TW" b="1" i="1" dirty="0" smtClean="0">
                <a:latin typeface="Times New Roman" pitchFamily="18" charset="0"/>
                <a:ea typeface="新細明體" pitchFamily="18" charset="-120"/>
              </a:rPr>
              <a:t>S</a:t>
            </a:r>
            <a:endParaRPr lang="en-US" altLang="zh-TW" dirty="0" smtClean="0">
              <a:ea typeface="新細明體" pitchFamily="18" charset="-120"/>
            </a:endParaRPr>
          </a:p>
          <a:p>
            <a:r>
              <a:rPr lang="en-US" altLang="zh-TW" dirty="0" smtClean="0">
                <a:ea typeface="新細明體" pitchFamily="18" charset="-120"/>
              </a:rPr>
              <a:t>Analysis:</a:t>
            </a:r>
          </a:p>
          <a:p>
            <a:pPr lvl="1"/>
            <a:r>
              <a:rPr lang="en-US" altLang="zh-TW" dirty="0" smtClean="0">
                <a:ea typeface="新細明體" pitchFamily="18" charset="-120"/>
              </a:rPr>
              <a:t>Phase 1 takes </a:t>
            </a:r>
            <a:r>
              <a:rPr lang="en-US" altLang="zh-TW" b="1" dirty="0" smtClean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O</a:t>
            </a:r>
            <a:r>
              <a:rPr lang="en-US" altLang="zh-TW" dirty="0" smtClean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(</a:t>
            </a:r>
            <a:r>
              <a:rPr lang="en-US" altLang="zh-TW" b="1" i="1" dirty="0" smtClean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n</a:t>
            </a:r>
            <a:r>
              <a:rPr lang="en-US" altLang="zh-TW" dirty="0" smtClean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)</a:t>
            </a:r>
            <a:r>
              <a:rPr lang="en-US" altLang="zh-TW" dirty="0" smtClean="0">
                <a:ea typeface="新細明體" pitchFamily="18" charset="-120"/>
              </a:rPr>
              <a:t> time</a:t>
            </a:r>
          </a:p>
          <a:p>
            <a:pPr lvl="1"/>
            <a:r>
              <a:rPr lang="en-US" altLang="zh-TW" dirty="0" smtClean="0">
                <a:ea typeface="新細明體" pitchFamily="18" charset="-120"/>
              </a:rPr>
              <a:t>Phase 2 takes </a:t>
            </a:r>
            <a:r>
              <a:rPr lang="en-US" altLang="zh-TW" b="1" dirty="0" smtClean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O</a:t>
            </a:r>
            <a:r>
              <a:rPr lang="en-US" altLang="zh-TW" dirty="0" smtClean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(</a:t>
            </a:r>
            <a:r>
              <a:rPr lang="en-US" altLang="zh-TW" b="1" i="1" dirty="0" smtClean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n</a:t>
            </a:r>
            <a:r>
              <a:rPr lang="en-US" altLang="zh-TW" dirty="0" smtClean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 </a:t>
            </a:r>
            <a:r>
              <a:rPr lang="en-US" altLang="zh-TW" dirty="0" smtClean="0">
                <a:solidFill>
                  <a:srgbClr val="C00000"/>
                </a:solidFill>
                <a:latin typeface="Symbol" pitchFamily="18" charset="2"/>
                <a:ea typeface="新細明體" pitchFamily="18" charset="-120"/>
              </a:rPr>
              <a:t>+ </a:t>
            </a:r>
            <a:r>
              <a:rPr lang="en-US" altLang="zh-TW" b="1" i="1" dirty="0" smtClean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N</a:t>
            </a:r>
            <a:r>
              <a:rPr lang="en-US" altLang="zh-TW" dirty="0" smtClean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)</a:t>
            </a:r>
            <a:r>
              <a:rPr lang="en-US" altLang="zh-TW" dirty="0" smtClean="0">
                <a:solidFill>
                  <a:srgbClr val="C00000"/>
                </a:solidFill>
                <a:ea typeface="新細明體" pitchFamily="18" charset="-120"/>
              </a:rPr>
              <a:t> </a:t>
            </a:r>
            <a:r>
              <a:rPr lang="en-US" altLang="zh-TW" dirty="0" smtClean="0">
                <a:ea typeface="新細明體" pitchFamily="18" charset="-120"/>
              </a:rPr>
              <a:t>time</a:t>
            </a:r>
          </a:p>
          <a:p>
            <a:pPr>
              <a:buNone/>
            </a:pPr>
            <a:r>
              <a:rPr lang="en-US" altLang="zh-TW" sz="2000" dirty="0" smtClean="0">
                <a:ea typeface="新細明體" pitchFamily="18" charset="-120"/>
              </a:rPr>
              <a:t>	</a:t>
            </a:r>
            <a:r>
              <a:rPr lang="en-US" altLang="zh-TW" dirty="0" smtClean="0">
                <a:ea typeface="新細明體" pitchFamily="18" charset="-120"/>
              </a:rPr>
              <a:t>Bucket-sort takes </a:t>
            </a:r>
            <a:r>
              <a:rPr lang="en-US" altLang="zh-TW" b="1" dirty="0" smtClean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O</a:t>
            </a:r>
            <a:r>
              <a:rPr lang="en-US" altLang="zh-TW" dirty="0" smtClean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(</a:t>
            </a:r>
            <a:r>
              <a:rPr lang="en-US" altLang="zh-TW" b="1" i="1" dirty="0" smtClean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n</a:t>
            </a:r>
            <a:r>
              <a:rPr lang="en-US" altLang="zh-TW" dirty="0" smtClean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 </a:t>
            </a:r>
            <a:r>
              <a:rPr lang="en-US" altLang="zh-TW" dirty="0" smtClean="0">
                <a:solidFill>
                  <a:srgbClr val="C00000"/>
                </a:solidFill>
                <a:latin typeface="Symbol" pitchFamily="18" charset="2"/>
                <a:ea typeface="新細明體" pitchFamily="18" charset="-120"/>
              </a:rPr>
              <a:t>+ </a:t>
            </a:r>
            <a:r>
              <a:rPr lang="en-US" altLang="zh-TW" b="1" i="1" dirty="0" smtClean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N</a:t>
            </a:r>
            <a:r>
              <a:rPr lang="en-US" altLang="zh-TW" dirty="0" smtClean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)</a:t>
            </a:r>
            <a:r>
              <a:rPr lang="en-US" altLang="zh-TW" dirty="0" smtClean="0">
                <a:solidFill>
                  <a:srgbClr val="C00000"/>
                </a:solidFill>
                <a:ea typeface="新細明體" pitchFamily="18" charset="-120"/>
              </a:rPr>
              <a:t> </a:t>
            </a:r>
            <a:r>
              <a:rPr lang="en-US" altLang="zh-TW" dirty="0" smtClean="0">
                <a:ea typeface="新細明體" pitchFamily="18" charset="-120"/>
              </a:rPr>
              <a:t>time 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72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73</a:t>
            </a:fld>
            <a:endParaRPr lang="zh-TW" altLang="en-US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309465" y="536275"/>
            <a:ext cx="6526237" cy="603857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defTabSz="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altLang="zh-TW" sz="2400" b="1" dirty="0">
                <a:solidFill>
                  <a:srgbClr val="000000"/>
                </a:solidFill>
                <a:ea typeface="新細明體" pitchFamily="18" charset="-120"/>
              </a:rPr>
              <a:t>Algorithm</a:t>
            </a:r>
            <a:r>
              <a:rPr lang="en-US" altLang="zh-TW" sz="2400" dirty="0">
                <a:ea typeface="新細明體" pitchFamily="18" charset="-120"/>
              </a:rPr>
              <a:t> </a:t>
            </a:r>
            <a:r>
              <a:rPr lang="en-US" altLang="zh-TW" sz="2400" b="1" i="1" dirty="0" err="1">
                <a:solidFill>
                  <a:srgbClr val="C00000"/>
                </a:solidFill>
                <a:ea typeface="新細明體" pitchFamily="18" charset="-120"/>
              </a:rPr>
              <a:t>bucketSort</a:t>
            </a:r>
            <a:r>
              <a:rPr lang="en-US" altLang="zh-TW" sz="2400" dirty="0">
                <a:solidFill>
                  <a:srgbClr val="C00000"/>
                </a:solidFill>
                <a:ea typeface="新細明體" pitchFamily="18" charset="-120"/>
              </a:rPr>
              <a:t>(</a:t>
            </a:r>
            <a:r>
              <a:rPr lang="en-US" altLang="zh-TW" sz="2400" b="1" i="1" dirty="0">
                <a:solidFill>
                  <a:srgbClr val="C00000"/>
                </a:solidFill>
                <a:ea typeface="新細明體" pitchFamily="18" charset="-120"/>
              </a:rPr>
              <a:t>S,</a:t>
            </a:r>
            <a:r>
              <a:rPr lang="en-US" altLang="zh-TW" sz="2400" dirty="0">
                <a:solidFill>
                  <a:srgbClr val="C00000"/>
                </a:solidFill>
                <a:ea typeface="新細明體" pitchFamily="18" charset="-120"/>
              </a:rPr>
              <a:t> </a:t>
            </a:r>
            <a:r>
              <a:rPr lang="en-US" altLang="zh-TW" sz="2400" b="1" i="1" dirty="0">
                <a:solidFill>
                  <a:srgbClr val="C00000"/>
                </a:solidFill>
                <a:ea typeface="新細明體" pitchFamily="18" charset="-120"/>
              </a:rPr>
              <a:t>N</a:t>
            </a:r>
            <a:r>
              <a:rPr lang="en-US" altLang="zh-TW" sz="2400" dirty="0">
                <a:solidFill>
                  <a:srgbClr val="C00000"/>
                </a:solidFill>
                <a:ea typeface="新細明體" pitchFamily="18" charset="-120"/>
              </a:rPr>
              <a:t>)</a:t>
            </a:r>
          </a:p>
          <a:p>
            <a:pPr algn="l" defTabSz="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altLang="zh-TW" sz="2400" dirty="0">
                <a:solidFill>
                  <a:schemeClr val="tx2"/>
                </a:solidFill>
                <a:ea typeface="新細明體" pitchFamily="18" charset="-120"/>
              </a:rPr>
              <a:t>	</a:t>
            </a:r>
            <a:r>
              <a:rPr lang="en-US" altLang="zh-TW" sz="2400" b="1" dirty="0">
                <a:solidFill>
                  <a:srgbClr val="0000CC"/>
                </a:solidFill>
                <a:ea typeface="新細明體" pitchFamily="18" charset="-120"/>
              </a:rPr>
              <a:t>Input</a:t>
            </a:r>
            <a:r>
              <a:rPr lang="en-US" altLang="zh-TW" sz="2400" dirty="0">
                <a:ea typeface="新細明體" pitchFamily="18" charset="-120"/>
              </a:rPr>
              <a:t> sequence </a:t>
            </a:r>
            <a:r>
              <a:rPr lang="en-US" altLang="zh-TW" sz="2400" b="1" i="1" dirty="0">
                <a:ea typeface="新細明體" pitchFamily="18" charset="-120"/>
              </a:rPr>
              <a:t>S</a:t>
            </a:r>
            <a:r>
              <a:rPr lang="en-US" altLang="zh-TW" sz="2400" dirty="0">
                <a:ea typeface="新細明體" pitchFamily="18" charset="-120"/>
              </a:rPr>
              <a:t> of (key, element</a:t>
            </a:r>
            <a:r>
              <a:rPr lang="en-US" altLang="zh-TW" sz="2400" dirty="0" smtClean="0">
                <a:ea typeface="新細明體" pitchFamily="18" charset="-120"/>
              </a:rPr>
              <a:t>) items </a:t>
            </a:r>
            <a:r>
              <a:rPr lang="en-US" altLang="zh-TW" sz="2400" dirty="0">
                <a:ea typeface="新細明體" pitchFamily="18" charset="-120"/>
              </a:rPr>
              <a:t>with </a:t>
            </a:r>
            <a:endParaRPr lang="en-US" altLang="zh-TW" sz="2400" dirty="0" smtClean="0">
              <a:ea typeface="新細明體" pitchFamily="18" charset="-120"/>
            </a:endParaRPr>
          </a:p>
          <a:p>
            <a:pPr algn="l" defTabSz="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altLang="zh-TW" sz="2400" dirty="0" smtClean="0">
                <a:ea typeface="新細明體" pitchFamily="18" charset="-120"/>
              </a:rPr>
              <a:t>		keys </a:t>
            </a:r>
            <a:r>
              <a:rPr lang="en-US" altLang="zh-TW" sz="2400" dirty="0">
                <a:ea typeface="新細明體" pitchFamily="18" charset="-120"/>
              </a:rPr>
              <a:t>in the </a:t>
            </a:r>
            <a:r>
              <a:rPr lang="en-US" altLang="zh-TW" sz="2400" dirty="0" smtClean="0">
                <a:ea typeface="新細明體" pitchFamily="18" charset="-120"/>
              </a:rPr>
              <a:t>range [</a:t>
            </a:r>
            <a:r>
              <a:rPr lang="en-US" altLang="zh-TW" sz="2400" dirty="0">
                <a:ea typeface="新細明體" pitchFamily="18" charset="-120"/>
              </a:rPr>
              <a:t>0, </a:t>
            </a:r>
            <a:r>
              <a:rPr lang="en-US" altLang="zh-TW" sz="2400" b="1" i="1" dirty="0">
                <a:ea typeface="新細明體" pitchFamily="18" charset="-120"/>
              </a:rPr>
              <a:t>N</a:t>
            </a:r>
            <a:r>
              <a:rPr lang="en-US" altLang="zh-TW" sz="2400" dirty="0">
                <a:ea typeface="新細明體" pitchFamily="18" charset="-120"/>
              </a:rPr>
              <a:t> - 1]</a:t>
            </a:r>
            <a:r>
              <a:rPr lang="en-US" altLang="zh-TW" sz="2400" dirty="0">
                <a:solidFill>
                  <a:schemeClr val="accent2"/>
                </a:solidFill>
                <a:ea typeface="新細明體" pitchFamily="18" charset="-120"/>
              </a:rPr>
              <a:t/>
            </a:r>
            <a:br>
              <a:rPr lang="en-US" altLang="zh-TW" sz="2400" dirty="0">
                <a:solidFill>
                  <a:schemeClr val="accent2"/>
                </a:solidFill>
                <a:ea typeface="新細明體" pitchFamily="18" charset="-120"/>
              </a:rPr>
            </a:br>
            <a:r>
              <a:rPr lang="en-US" altLang="zh-TW" sz="2400" dirty="0">
                <a:solidFill>
                  <a:schemeClr val="accent2"/>
                </a:solidFill>
                <a:ea typeface="新細明體" pitchFamily="18" charset="-120"/>
              </a:rPr>
              <a:t>	</a:t>
            </a:r>
            <a:r>
              <a:rPr lang="en-US" altLang="zh-TW" sz="2400" b="1" dirty="0">
                <a:solidFill>
                  <a:srgbClr val="0000CC"/>
                </a:solidFill>
                <a:ea typeface="新細明體" pitchFamily="18" charset="-120"/>
              </a:rPr>
              <a:t>Output</a:t>
            </a:r>
            <a:r>
              <a:rPr lang="en-US" altLang="zh-TW" sz="2400" dirty="0">
                <a:ea typeface="新細明體" pitchFamily="18" charset="-120"/>
              </a:rPr>
              <a:t> sequence </a:t>
            </a:r>
            <a:r>
              <a:rPr lang="en-US" altLang="zh-TW" sz="2400" b="1" i="1" dirty="0">
                <a:ea typeface="新細明體" pitchFamily="18" charset="-120"/>
              </a:rPr>
              <a:t>S</a:t>
            </a:r>
            <a:r>
              <a:rPr lang="en-US" altLang="zh-TW" sz="2400" dirty="0">
                <a:ea typeface="新細明體" pitchFamily="18" charset="-120"/>
              </a:rPr>
              <a:t> sorted </a:t>
            </a:r>
            <a:r>
              <a:rPr lang="en-US" altLang="zh-TW" sz="2400" dirty="0" smtClean="0">
                <a:ea typeface="新細明體" pitchFamily="18" charset="-120"/>
              </a:rPr>
              <a:t>by increasing keys</a:t>
            </a:r>
          </a:p>
          <a:p>
            <a:pPr algn="l" defTabSz="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endParaRPr lang="en-US" altLang="zh-TW" sz="2400" dirty="0">
              <a:ea typeface="新細明體" pitchFamily="18" charset="-120"/>
            </a:endParaRPr>
          </a:p>
          <a:p>
            <a:pPr algn="l" defTabSz="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altLang="zh-TW" sz="2400" dirty="0">
                <a:ea typeface="新細明體" pitchFamily="18" charset="-120"/>
              </a:rPr>
              <a:t>	</a:t>
            </a:r>
            <a:r>
              <a:rPr lang="en-US" altLang="zh-TW" sz="2400" b="1" i="1" dirty="0">
                <a:ea typeface="新細明體" pitchFamily="18" charset="-120"/>
              </a:rPr>
              <a:t>B</a:t>
            </a:r>
            <a:r>
              <a:rPr lang="en-US" altLang="zh-TW" sz="2400" b="1" i="1" dirty="0">
                <a:solidFill>
                  <a:schemeClr val="accent2"/>
                </a:solidFill>
                <a:ea typeface="新細明體" pitchFamily="18" charset="-120"/>
              </a:rPr>
              <a:t> </a:t>
            </a:r>
            <a:r>
              <a:rPr lang="en-US" altLang="zh-TW" sz="2400" dirty="0">
                <a:solidFill>
                  <a:srgbClr val="000000"/>
                </a:solidFill>
                <a:ea typeface="新細明體" pitchFamily="18" charset="-120"/>
                <a:sym typeface="Symbol" pitchFamily="18" charset="2"/>
              </a:rPr>
              <a:t></a:t>
            </a:r>
            <a:r>
              <a:rPr lang="en-US" altLang="zh-TW" sz="2400" b="1" i="1" dirty="0">
                <a:solidFill>
                  <a:schemeClr val="accent2"/>
                </a:solidFill>
                <a:ea typeface="新細明體" pitchFamily="18" charset="-120"/>
                <a:sym typeface="Symbol" pitchFamily="18" charset="2"/>
              </a:rPr>
              <a:t> </a:t>
            </a:r>
            <a:r>
              <a:rPr lang="en-US" altLang="zh-TW" sz="2400" dirty="0">
                <a:ea typeface="新細明體" pitchFamily="18" charset="-120"/>
              </a:rPr>
              <a:t>array of </a:t>
            </a:r>
            <a:r>
              <a:rPr lang="en-US" altLang="zh-TW" sz="2400" b="1" i="1" dirty="0">
                <a:ea typeface="新細明體" pitchFamily="18" charset="-120"/>
              </a:rPr>
              <a:t>N </a:t>
            </a:r>
            <a:r>
              <a:rPr lang="en-US" altLang="zh-TW" sz="2400" dirty="0">
                <a:ea typeface="新細明體" pitchFamily="18" charset="-120"/>
              </a:rPr>
              <a:t>empty sequences</a:t>
            </a:r>
          </a:p>
          <a:p>
            <a:pPr marL="342900" lvl="1" algn="l" defTabSz="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altLang="zh-TW" sz="2400" b="1" dirty="0">
                <a:solidFill>
                  <a:srgbClr val="0000CC"/>
                </a:solidFill>
                <a:ea typeface="新細明體" pitchFamily="18" charset="-120"/>
              </a:rPr>
              <a:t>while</a:t>
            </a:r>
            <a:r>
              <a:rPr lang="en-US" altLang="zh-TW" sz="2400" dirty="0">
                <a:solidFill>
                  <a:schemeClr val="tx2"/>
                </a:solidFill>
                <a:ea typeface="新細明體" pitchFamily="18" charset="-120"/>
              </a:rPr>
              <a:t> </a:t>
            </a:r>
            <a:r>
              <a:rPr lang="en-US" altLang="zh-TW" sz="2400" dirty="0" smtClean="0">
                <a:solidFill>
                  <a:srgbClr val="000000"/>
                </a:solidFill>
                <a:ea typeface="新細明體" pitchFamily="18" charset="-120"/>
                <a:sym typeface="Symbol" pitchFamily="18" charset="2"/>
              </a:rPr>
              <a:t>!</a:t>
            </a:r>
            <a:r>
              <a:rPr lang="en-US" altLang="zh-TW" sz="2400" b="1" i="1" dirty="0" err="1" smtClean="0">
                <a:ea typeface="新細明體" pitchFamily="18" charset="-120"/>
              </a:rPr>
              <a:t>S.isEmpty</a:t>
            </a:r>
            <a:r>
              <a:rPr lang="en-US" altLang="zh-TW" sz="2400" dirty="0">
                <a:ea typeface="新細明體" pitchFamily="18" charset="-120"/>
              </a:rPr>
              <a:t>()</a:t>
            </a:r>
          </a:p>
          <a:p>
            <a:pPr marL="342900" lvl="1" algn="l" defTabSz="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altLang="zh-TW" sz="2400" b="1" i="1" dirty="0">
                <a:solidFill>
                  <a:schemeClr val="accent2"/>
                </a:solidFill>
                <a:ea typeface="新細明體" pitchFamily="18" charset="-120"/>
              </a:rPr>
              <a:t>	</a:t>
            </a:r>
            <a:r>
              <a:rPr lang="en-US" altLang="zh-TW" sz="2400" b="1" i="1" dirty="0">
                <a:ea typeface="新細明體" pitchFamily="18" charset="-120"/>
              </a:rPr>
              <a:t>f </a:t>
            </a:r>
            <a:r>
              <a:rPr lang="en-US" altLang="zh-TW" sz="2400" dirty="0">
                <a:ea typeface="新細明體" pitchFamily="18" charset="-120"/>
                <a:sym typeface="Symbol" pitchFamily="18" charset="2"/>
              </a:rPr>
              <a:t></a:t>
            </a:r>
            <a:r>
              <a:rPr lang="en-US" altLang="zh-TW" sz="2400" b="1" i="1" dirty="0">
                <a:ea typeface="新細明體" pitchFamily="18" charset="-120"/>
                <a:sym typeface="Symbol" pitchFamily="18" charset="2"/>
              </a:rPr>
              <a:t> </a:t>
            </a:r>
            <a:r>
              <a:rPr lang="en-US" altLang="zh-TW" sz="2400" b="1" i="1" dirty="0" err="1">
                <a:ea typeface="新細明體" pitchFamily="18" charset="-120"/>
              </a:rPr>
              <a:t>S.first</a:t>
            </a:r>
            <a:r>
              <a:rPr lang="en-US" altLang="zh-TW" sz="2400" dirty="0">
                <a:ea typeface="新細明體" pitchFamily="18" charset="-120"/>
              </a:rPr>
              <a:t>()</a:t>
            </a:r>
          </a:p>
          <a:p>
            <a:pPr marL="342900" lvl="1" algn="l" defTabSz="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altLang="zh-TW" sz="2400" dirty="0">
                <a:ea typeface="新細明體" pitchFamily="18" charset="-120"/>
              </a:rPr>
              <a:t>	(</a:t>
            </a:r>
            <a:r>
              <a:rPr lang="en-US" altLang="zh-TW" sz="2400" b="1" i="1" dirty="0">
                <a:ea typeface="新細明體" pitchFamily="18" charset="-120"/>
              </a:rPr>
              <a:t>k</a:t>
            </a:r>
            <a:r>
              <a:rPr lang="en-US" altLang="zh-TW" sz="2400" dirty="0">
                <a:ea typeface="新細明體" pitchFamily="18" charset="-120"/>
              </a:rPr>
              <a:t>, </a:t>
            </a:r>
            <a:r>
              <a:rPr lang="en-US" altLang="zh-TW" sz="2400" b="1" i="1" dirty="0">
                <a:ea typeface="新細明體" pitchFamily="18" charset="-120"/>
              </a:rPr>
              <a:t>o</a:t>
            </a:r>
            <a:r>
              <a:rPr lang="en-US" altLang="zh-TW" sz="2400" dirty="0">
                <a:ea typeface="新細明體" pitchFamily="18" charset="-120"/>
              </a:rPr>
              <a:t>) </a:t>
            </a:r>
            <a:r>
              <a:rPr lang="en-US" altLang="zh-TW" sz="2400" dirty="0">
                <a:ea typeface="新細明體" pitchFamily="18" charset="-120"/>
                <a:sym typeface="Symbol" pitchFamily="18" charset="2"/>
              </a:rPr>
              <a:t></a:t>
            </a:r>
            <a:r>
              <a:rPr lang="en-US" altLang="zh-TW" sz="2400" b="1" i="1" dirty="0">
                <a:ea typeface="新細明體" pitchFamily="18" charset="-120"/>
                <a:sym typeface="Symbol" pitchFamily="18" charset="2"/>
              </a:rPr>
              <a:t> </a:t>
            </a:r>
            <a:r>
              <a:rPr lang="en-US" altLang="zh-TW" sz="2400" b="1" i="1" dirty="0" err="1">
                <a:ea typeface="新細明體" pitchFamily="18" charset="-120"/>
              </a:rPr>
              <a:t>S.remove</a:t>
            </a:r>
            <a:r>
              <a:rPr lang="en-US" altLang="zh-TW" sz="2400" dirty="0">
                <a:ea typeface="新細明體" pitchFamily="18" charset="-120"/>
              </a:rPr>
              <a:t>(</a:t>
            </a:r>
            <a:r>
              <a:rPr lang="en-US" altLang="zh-TW" sz="2400" b="1" i="1" dirty="0">
                <a:ea typeface="新細明體" pitchFamily="18" charset="-120"/>
              </a:rPr>
              <a:t>f</a:t>
            </a:r>
            <a:r>
              <a:rPr lang="en-US" altLang="zh-TW" sz="2400" dirty="0">
                <a:ea typeface="新細明體" pitchFamily="18" charset="-120"/>
              </a:rPr>
              <a:t>)</a:t>
            </a:r>
          </a:p>
          <a:p>
            <a:pPr marL="342900" lvl="1" algn="l" defTabSz="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altLang="zh-TW" sz="2400" dirty="0">
                <a:ea typeface="新細明體" pitchFamily="18" charset="-120"/>
              </a:rPr>
              <a:t>	</a:t>
            </a:r>
            <a:r>
              <a:rPr lang="en-US" altLang="zh-TW" sz="2400" b="1" i="1" dirty="0">
                <a:ea typeface="新細明體" pitchFamily="18" charset="-120"/>
              </a:rPr>
              <a:t>B</a:t>
            </a:r>
            <a:r>
              <a:rPr lang="en-US" altLang="zh-TW" sz="2400" dirty="0">
                <a:ea typeface="新細明體" pitchFamily="18" charset="-120"/>
              </a:rPr>
              <a:t>[</a:t>
            </a:r>
            <a:r>
              <a:rPr lang="en-US" altLang="zh-TW" sz="2400" b="1" i="1" dirty="0">
                <a:ea typeface="新細明體" pitchFamily="18" charset="-120"/>
              </a:rPr>
              <a:t>k</a:t>
            </a:r>
            <a:r>
              <a:rPr lang="en-US" altLang="zh-TW" sz="2400" dirty="0">
                <a:ea typeface="新細明體" pitchFamily="18" charset="-120"/>
              </a:rPr>
              <a:t>]</a:t>
            </a:r>
            <a:r>
              <a:rPr lang="en-US" altLang="zh-TW" sz="2400" b="1" i="1" dirty="0">
                <a:ea typeface="新細明體" pitchFamily="18" charset="-120"/>
              </a:rPr>
              <a:t>.</a:t>
            </a:r>
            <a:r>
              <a:rPr lang="en-US" altLang="zh-TW" sz="2400" b="1" i="1" dirty="0" err="1">
                <a:ea typeface="新細明體" pitchFamily="18" charset="-120"/>
              </a:rPr>
              <a:t>insertLast</a:t>
            </a:r>
            <a:r>
              <a:rPr lang="en-US" altLang="zh-TW" sz="2400" dirty="0">
                <a:ea typeface="新細明體" pitchFamily="18" charset="-120"/>
              </a:rPr>
              <a:t>((</a:t>
            </a:r>
            <a:r>
              <a:rPr lang="en-US" altLang="zh-TW" sz="2400" b="1" i="1" dirty="0">
                <a:ea typeface="新細明體" pitchFamily="18" charset="-120"/>
              </a:rPr>
              <a:t>k</a:t>
            </a:r>
            <a:r>
              <a:rPr lang="en-US" altLang="zh-TW" sz="2400" dirty="0">
                <a:ea typeface="新細明體" pitchFamily="18" charset="-120"/>
              </a:rPr>
              <a:t>, </a:t>
            </a:r>
            <a:r>
              <a:rPr lang="en-US" altLang="zh-TW" sz="2400" b="1" i="1" dirty="0">
                <a:ea typeface="新細明體" pitchFamily="18" charset="-120"/>
              </a:rPr>
              <a:t>o</a:t>
            </a:r>
            <a:r>
              <a:rPr lang="en-US" altLang="zh-TW" sz="2400" dirty="0">
                <a:ea typeface="新細明體" pitchFamily="18" charset="-120"/>
              </a:rPr>
              <a:t>))</a:t>
            </a:r>
          </a:p>
          <a:p>
            <a:pPr marL="342900" lvl="1" algn="l" defTabSz="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altLang="zh-TW" sz="2400" b="1" dirty="0">
                <a:solidFill>
                  <a:srgbClr val="0000CC"/>
                </a:solidFill>
                <a:ea typeface="新細明體" pitchFamily="18" charset="-120"/>
              </a:rPr>
              <a:t>for</a:t>
            </a:r>
            <a:r>
              <a:rPr lang="en-US" altLang="zh-TW" sz="2400" b="1" dirty="0">
                <a:ea typeface="新細明體" pitchFamily="18" charset="-120"/>
              </a:rPr>
              <a:t> </a:t>
            </a:r>
            <a:r>
              <a:rPr lang="en-US" altLang="zh-TW" sz="2400" b="1" i="1" dirty="0" err="1">
                <a:ea typeface="新細明體" pitchFamily="18" charset="-120"/>
              </a:rPr>
              <a:t>i</a:t>
            </a:r>
            <a:r>
              <a:rPr lang="en-US" altLang="zh-TW" sz="2400" b="1" i="1" dirty="0">
                <a:ea typeface="新細明體" pitchFamily="18" charset="-120"/>
              </a:rPr>
              <a:t> </a:t>
            </a:r>
            <a:r>
              <a:rPr lang="en-US" altLang="zh-TW" sz="2400" dirty="0">
                <a:ea typeface="新細明體" pitchFamily="18" charset="-120"/>
                <a:sym typeface="Symbol" pitchFamily="18" charset="2"/>
              </a:rPr>
              <a:t></a:t>
            </a:r>
            <a:r>
              <a:rPr lang="en-US" altLang="zh-TW" sz="2400" dirty="0">
                <a:ea typeface="新細明體" pitchFamily="18" charset="-120"/>
              </a:rPr>
              <a:t> 0 </a:t>
            </a:r>
            <a:r>
              <a:rPr lang="en-US" altLang="zh-TW" sz="2400" b="1" dirty="0">
                <a:ea typeface="新細明體" pitchFamily="18" charset="-120"/>
              </a:rPr>
              <a:t>to</a:t>
            </a:r>
            <a:r>
              <a:rPr lang="en-US" altLang="zh-TW" sz="2400" dirty="0">
                <a:ea typeface="新細明體" pitchFamily="18" charset="-120"/>
              </a:rPr>
              <a:t> </a:t>
            </a:r>
            <a:r>
              <a:rPr lang="en-US" altLang="zh-TW" sz="2400" b="1" i="1" dirty="0">
                <a:ea typeface="新細明體" pitchFamily="18" charset="-120"/>
              </a:rPr>
              <a:t>N </a:t>
            </a:r>
            <a:r>
              <a:rPr lang="en-US" altLang="zh-TW" sz="2400" dirty="0">
                <a:ea typeface="新細明體" pitchFamily="18" charset="-120"/>
              </a:rPr>
              <a:t>-</a:t>
            </a:r>
            <a:r>
              <a:rPr lang="en-US" altLang="zh-TW" sz="2400" b="1" i="1" dirty="0">
                <a:ea typeface="新細明體" pitchFamily="18" charset="-120"/>
              </a:rPr>
              <a:t> </a:t>
            </a:r>
            <a:r>
              <a:rPr lang="en-US" altLang="zh-TW" sz="2400" dirty="0">
                <a:ea typeface="新細明體" pitchFamily="18" charset="-120"/>
              </a:rPr>
              <a:t>1</a:t>
            </a:r>
          </a:p>
          <a:p>
            <a:pPr marL="342900" lvl="1" algn="l" defTabSz="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altLang="zh-TW" sz="2400" dirty="0">
                <a:ea typeface="新細明體" pitchFamily="18" charset="-120"/>
              </a:rPr>
              <a:t>	</a:t>
            </a:r>
            <a:r>
              <a:rPr lang="en-US" altLang="zh-TW" sz="2400" b="1" dirty="0">
                <a:solidFill>
                  <a:srgbClr val="0000CC"/>
                </a:solidFill>
                <a:ea typeface="新細明體" pitchFamily="18" charset="-120"/>
              </a:rPr>
              <a:t>while</a:t>
            </a:r>
            <a:r>
              <a:rPr lang="en-US" altLang="zh-TW" sz="2400" dirty="0">
                <a:ea typeface="新細明體" pitchFamily="18" charset="-120"/>
              </a:rPr>
              <a:t> </a:t>
            </a:r>
            <a:r>
              <a:rPr lang="en-US" altLang="zh-TW" sz="2400" dirty="0" smtClean="0">
                <a:ea typeface="新細明體" pitchFamily="18" charset="-120"/>
                <a:sym typeface="Symbol" pitchFamily="18" charset="2"/>
              </a:rPr>
              <a:t>!</a:t>
            </a:r>
            <a:r>
              <a:rPr lang="en-US" altLang="zh-TW" sz="2400" b="1" i="1" dirty="0" smtClean="0">
                <a:ea typeface="新細明體" pitchFamily="18" charset="-120"/>
              </a:rPr>
              <a:t>B</a:t>
            </a:r>
            <a:r>
              <a:rPr lang="en-US" altLang="zh-TW" sz="2400" dirty="0" smtClean="0">
                <a:ea typeface="新細明體" pitchFamily="18" charset="-120"/>
              </a:rPr>
              <a:t>[</a:t>
            </a:r>
            <a:r>
              <a:rPr lang="en-US" altLang="zh-TW" sz="2400" b="1" i="1" dirty="0" err="1" smtClean="0">
                <a:ea typeface="新細明體" pitchFamily="18" charset="-120"/>
              </a:rPr>
              <a:t>i</a:t>
            </a:r>
            <a:r>
              <a:rPr lang="en-US" altLang="zh-TW" sz="2400" dirty="0">
                <a:ea typeface="新細明體" pitchFamily="18" charset="-120"/>
              </a:rPr>
              <a:t>]</a:t>
            </a:r>
            <a:r>
              <a:rPr lang="en-US" altLang="zh-TW" sz="2400" b="1" i="1" dirty="0">
                <a:ea typeface="新細明體" pitchFamily="18" charset="-120"/>
              </a:rPr>
              <a:t>.</a:t>
            </a:r>
            <a:r>
              <a:rPr lang="en-US" altLang="zh-TW" sz="2400" b="1" i="1" dirty="0" err="1">
                <a:ea typeface="新細明體" pitchFamily="18" charset="-120"/>
              </a:rPr>
              <a:t>isEmpty</a:t>
            </a:r>
            <a:r>
              <a:rPr lang="en-US" altLang="zh-TW" sz="2400" dirty="0">
                <a:ea typeface="新細明體" pitchFamily="18" charset="-120"/>
              </a:rPr>
              <a:t>()</a:t>
            </a:r>
          </a:p>
          <a:p>
            <a:pPr marL="342900" lvl="1" algn="l" defTabSz="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altLang="zh-TW" sz="2400" dirty="0">
                <a:ea typeface="新細明體" pitchFamily="18" charset="-120"/>
              </a:rPr>
              <a:t>		 </a:t>
            </a:r>
            <a:r>
              <a:rPr lang="en-US" altLang="zh-TW" sz="2400" b="1" i="1" dirty="0">
                <a:ea typeface="新細明體" pitchFamily="18" charset="-120"/>
              </a:rPr>
              <a:t>f </a:t>
            </a:r>
            <a:r>
              <a:rPr lang="en-US" altLang="zh-TW" sz="2400" dirty="0">
                <a:ea typeface="新細明體" pitchFamily="18" charset="-120"/>
                <a:sym typeface="Symbol" pitchFamily="18" charset="2"/>
              </a:rPr>
              <a:t></a:t>
            </a:r>
            <a:r>
              <a:rPr lang="en-US" altLang="zh-TW" sz="2400" b="1" i="1" dirty="0">
                <a:ea typeface="新細明體" pitchFamily="18" charset="-120"/>
                <a:sym typeface="Symbol" pitchFamily="18" charset="2"/>
              </a:rPr>
              <a:t> </a:t>
            </a:r>
            <a:r>
              <a:rPr lang="en-US" altLang="zh-TW" sz="2400" b="1" i="1" dirty="0">
                <a:ea typeface="新細明體" pitchFamily="18" charset="-120"/>
              </a:rPr>
              <a:t>B</a:t>
            </a:r>
            <a:r>
              <a:rPr lang="en-US" altLang="zh-TW" sz="2400" dirty="0">
                <a:ea typeface="新細明體" pitchFamily="18" charset="-120"/>
              </a:rPr>
              <a:t>[</a:t>
            </a:r>
            <a:r>
              <a:rPr lang="en-US" altLang="zh-TW" sz="2400" b="1" i="1" dirty="0" err="1">
                <a:ea typeface="新細明體" pitchFamily="18" charset="-120"/>
              </a:rPr>
              <a:t>i</a:t>
            </a:r>
            <a:r>
              <a:rPr lang="en-US" altLang="zh-TW" sz="2400" dirty="0">
                <a:ea typeface="新細明體" pitchFamily="18" charset="-120"/>
              </a:rPr>
              <a:t>]</a:t>
            </a:r>
            <a:r>
              <a:rPr lang="en-US" altLang="zh-TW" sz="2400" b="1" i="1" dirty="0">
                <a:ea typeface="新細明體" pitchFamily="18" charset="-120"/>
              </a:rPr>
              <a:t>.first</a:t>
            </a:r>
            <a:r>
              <a:rPr lang="en-US" altLang="zh-TW" sz="2400" dirty="0">
                <a:ea typeface="新細明體" pitchFamily="18" charset="-120"/>
              </a:rPr>
              <a:t>()</a:t>
            </a:r>
          </a:p>
          <a:p>
            <a:pPr marL="342900" lvl="1" algn="l" defTabSz="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altLang="zh-TW" sz="2400" dirty="0">
                <a:ea typeface="新細明體" pitchFamily="18" charset="-120"/>
              </a:rPr>
              <a:t>		(</a:t>
            </a:r>
            <a:r>
              <a:rPr lang="en-US" altLang="zh-TW" sz="2400" b="1" i="1" dirty="0">
                <a:ea typeface="新細明體" pitchFamily="18" charset="-120"/>
              </a:rPr>
              <a:t>k</a:t>
            </a:r>
            <a:r>
              <a:rPr lang="en-US" altLang="zh-TW" sz="2400" dirty="0">
                <a:ea typeface="新細明體" pitchFamily="18" charset="-120"/>
              </a:rPr>
              <a:t>, </a:t>
            </a:r>
            <a:r>
              <a:rPr lang="en-US" altLang="zh-TW" sz="2400" b="1" i="1" dirty="0">
                <a:ea typeface="新細明體" pitchFamily="18" charset="-120"/>
              </a:rPr>
              <a:t>o</a:t>
            </a:r>
            <a:r>
              <a:rPr lang="en-US" altLang="zh-TW" sz="2400" dirty="0">
                <a:ea typeface="新細明體" pitchFamily="18" charset="-120"/>
              </a:rPr>
              <a:t>) </a:t>
            </a:r>
            <a:r>
              <a:rPr lang="en-US" altLang="zh-TW" sz="2400" dirty="0">
                <a:ea typeface="新細明體" pitchFamily="18" charset="-120"/>
                <a:sym typeface="Symbol" pitchFamily="18" charset="2"/>
              </a:rPr>
              <a:t></a:t>
            </a:r>
            <a:r>
              <a:rPr lang="en-US" altLang="zh-TW" sz="2400" b="1" i="1" dirty="0">
                <a:ea typeface="新細明體" pitchFamily="18" charset="-120"/>
                <a:sym typeface="Symbol" pitchFamily="18" charset="2"/>
              </a:rPr>
              <a:t> </a:t>
            </a:r>
            <a:r>
              <a:rPr lang="en-US" altLang="zh-TW" sz="2400" b="1" i="1" dirty="0">
                <a:ea typeface="新細明體" pitchFamily="18" charset="-120"/>
              </a:rPr>
              <a:t>B</a:t>
            </a:r>
            <a:r>
              <a:rPr lang="en-US" altLang="zh-TW" sz="2400" dirty="0">
                <a:ea typeface="新細明體" pitchFamily="18" charset="-120"/>
              </a:rPr>
              <a:t>[</a:t>
            </a:r>
            <a:r>
              <a:rPr lang="en-US" altLang="zh-TW" sz="2400" b="1" i="1" dirty="0" err="1">
                <a:ea typeface="新細明體" pitchFamily="18" charset="-120"/>
              </a:rPr>
              <a:t>i</a:t>
            </a:r>
            <a:r>
              <a:rPr lang="en-US" altLang="zh-TW" sz="2400" dirty="0">
                <a:ea typeface="新細明體" pitchFamily="18" charset="-120"/>
              </a:rPr>
              <a:t>]</a:t>
            </a:r>
            <a:r>
              <a:rPr lang="en-US" altLang="zh-TW" sz="2400" b="1" i="1" dirty="0">
                <a:ea typeface="新細明體" pitchFamily="18" charset="-120"/>
              </a:rPr>
              <a:t>.remove</a:t>
            </a:r>
            <a:r>
              <a:rPr lang="en-US" altLang="zh-TW" sz="2400" dirty="0">
                <a:ea typeface="新細明體" pitchFamily="18" charset="-120"/>
              </a:rPr>
              <a:t>(</a:t>
            </a:r>
            <a:r>
              <a:rPr lang="en-US" altLang="zh-TW" sz="2400" b="1" i="1" dirty="0">
                <a:ea typeface="新細明體" pitchFamily="18" charset="-120"/>
              </a:rPr>
              <a:t>f</a:t>
            </a:r>
            <a:r>
              <a:rPr lang="en-US" altLang="zh-TW" sz="2400" dirty="0">
                <a:ea typeface="新細明體" pitchFamily="18" charset="-120"/>
              </a:rPr>
              <a:t>)</a:t>
            </a:r>
          </a:p>
          <a:p>
            <a:pPr marL="342900" lvl="1" algn="l" defTabSz="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altLang="zh-TW" sz="2400" dirty="0">
                <a:ea typeface="新細明體" pitchFamily="18" charset="-120"/>
              </a:rPr>
              <a:t>		</a:t>
            </a:r>
            <a:r>
              <a:rPr lang="en-US" altLang="zh-TW" sz="2400" b="1" i="1" dirty="0" err="1">
                <a:ea typeface="新細明體" pitchFamily="18" charset="-120"/>
              </a:rPr>
              <a:t>S.insertLast</a:t>
            </a:r>
            <a:r>
              <a:rPr lang="en-US" altLang="zh-TW" sz="2400" dirty="0">
                <a:ea typeface="新細明體" pitchFamily="18" charset="-120"/>
              </a:rPr>
              <a:t>((</a:t>
            </a:r>
            <a:r>
              <a:rPr lang="en-US" altLang="zh-TW" sz="2400" b="1" i="1" dirty="0">
                <a:ea typeface="新細明體" pitchFamily="18" charset="-120"/>
              </a:rPr>
              <a:t>k</a:t>
            </a:r>
            <a:r>
              <a:rPr lang="en-US" altLang="zh-TW" sz="2400" dirty="0">
                <a:ea typeface="新細明體" pitchFamily="18" charset="-120"/>
              </a:rPr>
              <a:t>, </a:t>
            </a:r>
            <a:r>
              <a:rPr lang="en-US" altLang="zh-TW" sz="2400" b="1" i="1" dirty="0">
                <a:ea typeface="新細明體" pitchFamily="18" charset="-120"/>
              </a:rPr>
              <a:t>o</a:t>
            </a:r>
            <a:r>
              <a:rPr lang="en-US" altLang="zh-TW" sz="2400" dirty="0" smtClean="0">
                <a:ea typeface="新細明體" pitchFamily="18" charset="-120"/>
              </a:rPr>
              <a:t>)) </a:t>
            </a:r>
            <a:r>
              <a:rPr lang="en-US" altLang="zh-TW" sz="2400" dirty="0" smtClean="0">
                <a:solidFill>
                  <a:schemeClr val="accent6">
                    <a:lumMod val="75000"/>
                  </a:schemeClr>
                </a:solidFill>
                <a:ea typeface="新細明體" pitchFamily="18" charset="-120"/>
              </a:rPr>
              <a:t>//</a:t>
            </a:r>
            <a:r>
              <a:rPr lang="en-US" altLang="zh-TW" sz="2400" dirty="0" err="1" smtClean="0">
                <a:solidFill>
                  <a:schemeClr val="accent6">
                    <a:lumMod val="75000"/>
                  </a:schemeClr>
                </a:solidFill>
                <a:ea typeface="新細明體" pitchFamily="18" charset="-120"/>
              </a:rPr>
              <a:t>nondecreasing</a:t>
            </a:r>
            <a:r>
              <a:rPr lang="en-US" altLang="zh-TW" sz="2400" dirty="0" smtClean="0">
                <a:solidFill>
                  <a:schemeClr val="accent6">
                    <a:lumMod val="75000"/>
                  </a:schemeClr>
                </a:solidFill>
                <a:ea typeface="新細明體" pitchFamily="18" charset="-120"/>
              </a:rPr>
              <a:t> order</a:t>
            </a:r>
            <a:endParaRPr lang="en-US" altLang="zh-TW" sz="2400" dirty="0">
              <a:solidFill>
                <a:schemeClr val="accent6">
                  <a:lumMod val="75000"/>
                </a:schemeClr>
              </a:solidFill>
              <a:ea typeface="新細明體" pitchFamily="18" charset="-12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pitchFamily="18" charset="-120"/>
              </a:rPr>
              <a:t>Example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509333"/>
            <a:ext cx="7886700" cy="671159"/>
          </a:xfrm>
        </p:spPr>
        <p:txBody>
          <a:bodyPr/>
          <a:lstStyle/>
          <a:p>
            <a:r>
              <a:rPr lang="en-US" altLang="zh-TW" dirty="0" smtClean="0">
                <a:ea typeface="新細明體" pitchFamily="18" charset="-120"/>
              </a:rPr>
              <a:t>Key range </a:t>
            </a:r>
            <a:r>
              <a:rPr lang="en-US" altLang="zh-TW" dirty="0" smtClean="0">
                <a:latin typeface="Times New Roman" pitchFamily="18" charset="0"/>
                <a:ea typeface="新細明體" pitchFamily="18" charset="-120"/>
              </a:rPr>
              <a:t>[0, 9]</a:t>
            </a:r>
            <a:endParaRPr lang="en-US" altLang="zh-TW" dirty="0" smtClean="0">
              <a:latin typeface="Symbol" pitchFamily="18" charset="2"/>
              <a:ea typeface="新細明體" pitchFamily="18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74</a:t>
            </a:fld>
            <a:endParaRPr lang="zh-TW" altLang="en-US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163638" y="2209800"/>
            <a:ext cx="6781800" cy="457200"/>
            <a:chOff x="744" y="1392"/>
            <a:chExt cx="4272" cy="288"/>
          </a:xfrm>
          <a:solidFill>
            <a:schemeClr val="accent4">
              <a:lumMod val="40000"/>
              <a:lumOff val="60000"/>
            </a:schemeClr>
          </a:solidFill>
        </p:grpSpPr>
        <p:cxnSp>
          <p:nvCxnSpPr>
            <p:cNvPr id="6" name="AutoShape 5"/>
            <p:cNvCxnSpPr>
              <a:cxnSpLocks noChangeShapeType="1"/>
              <a:stCxn id="7" idx="3"/>
              <a:endCxn id="12" idx="1"/>
            </p:cNvCxnSpPr>
            <p:nvPr/>
          </p:nvCxnSpPr>
          <p:spPr bwMode="auto">
            <a:xfrm>
              <a:off x="1182" y="1536"/>
              <a:ext cx="3396" cy="0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>
              <a:off x="744" y="1392"/>
              <a:ext cx="432" cy="288"/>
            </a:xfrm>
            <a:prstGeom prst="roundRect">
              <a:avLst>
                <a:gd name="adj" fmla="val 16667"/>
              </a:avLst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rIns="0" anchor="ctr"/>
            <a:lstStyle/>
            <a:p>
              <a:pPr algn="ctr"/>
              <a:r>
                <a:rPr lang="en-US" altLang="zh-TW" sz="2400">
                  <a:latin typeface="Times New Roman" pitchFamily="18" charset="0"/>
                  <a:ea typeface="新細明體" pitchFamily="18" charset="-120"/>
                </a:rPr>
                <a:t>7, </a:t>
              </a:r>
              <a:r>
                <a:rPr lang="en-US" altLang="zh-TW" sz="2400" b="1" i="1">
                  <a:latin typeface="Times New Roman" pitchFamily="18" charset="0"/>
                  <a:ea typeface="新細明體" pitchFamily="18" charset="-120"/>
                </a:rPr>
                <a:t>d</a:t>
              </a:r>
            </a:p>
          </p:txBody>
        </p:sp>
        <p:sp>
          <p:nvSpPr>
            <p:cNvPr id="8" name="AutoShape 7"/>
            <p:cNvSpPr>
              <a:spLocks noChangeArrowheads="1"/>
            </p:cNvSpPr>
            <p:nvPr/>
          </p:nvSpPr>
          <p:spPr bwMode="auto">
            <a:xfrm>
              <a:off x="1512" y="1392"/>
              <a:ext cx="432" cy="288"/>
            </a:xfrm>
            <a:prstGeom prst="roundRect">
              <a:avLst>
                <a:gd name="adj" fmla="val 16667"/>
              </a:avLst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rIns="0" anchor="ctr"/>
            <a:lstStyle/>
            <a:p>
              <a:pPr algn="ctr"/>
              <a:r>
                <a:rPr lang="en-US" altLang="zh-TW" sz="2400">
                  <a:latin typeface="Times New Roman" pitchFamily="18" charset="0"/>
                  <a:ea typeface="新細明體" pitchFamily="18" charset="-120"/>
                </a:rPr>
                <a:t>1, </a:t>
              </a:r>
              <a:r>
                <a:rPr lang="en-US" altLang="zh-TW" sz="2400" b="1" i="1">
                  <a:latin typeface="Times New Roman" pitchFamily="18" charset="0"/>
                  <a:ea typeface="新細明體" pitchFamily="18" charset="-120"/>
                </a:rPr>
                <a:t>c</a:t>
              </a:r>
            </a:p>
          </p:txBody>
        </p:sp>
        <p:sp>
          <p:nvSpPr>
            <p:cNvPr id="9" name="AutoShape 8"/>
            <p:cNvSpPr>
              <a:spLocks noChangeArrowheads="1"/>
            </p:cNvSpPr>
            <p:nvPr/>
          </p:nvSpPr>
          <p:spPr bwMode="auto">
            <a:xfrm>
              <a:off x="2280" y="1392"/>
              <a:ext cx="432" cy="288"/>
            </a:xfrm>
            <a:prstGeom prst="roundRect">
              <a:avLst>
                <a:gd name="adj" fmla="val 16667"/>
              </a:avLst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rIns="0" anchor="ctr"/>
            <a:lstStyle/>
            <a:p>
              <a:pPr algn="ctr"/>
              <a:r>
                <a:rPr lang="en-US" altLang="zh-TW" sz="2400">
                  <a:latin typeface="Times New Roman" pitchFamily="18" charset="0"/>
                  <a:ea typeface="新細明體" pitchFamily="18" charset="-120"/>
                </a:rPr>
                <a:t>3, </a:t>
              </a:r>
              <a:r>
                <a:rPr lang="en-US" altLang="zh-TW" sz="2400" b="1" i="1">
                  <a:latin typeface="Times New Roman" pitchFamily="18" charset="0"/>
                  <a:ea typeface="新細明體" pitchFamily="18" charset="-120"/>
                </a:rPr>
                <a:t>a</a:t>
              </a:r>
            </a:p>
          </p:txBody>
        </p:sp>
        <p:sp>
          <p:nvSpPr>
            <p:cNvPr id="10" name="AutoShape 9"/>
            <p:cNvSpPr>
              <a:spLocks noChangeArrowheads="1"/>
            </p:cNvSpPr>
            <p:nvPr/>
          </p:nvSpPr>
          <p:spPr bwMode="auto">
            <a:xfrm>
              <a:off x="3048" y="1392"/>
              <a:ext cx="432" cy="288"/>
            </a:xfrm>
            <a:prstGeom prst="roundRect">
              <a:avLst>
                <a:gd name="adj" fmla="val 16667"/>
              </a:avLst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rIns="0" anchor="ctr"/>
            <a:lstStyle/>
            <a:p>
              <a:pPr algn="ctr"/>
              <a:r>
                <a:rPr lang="en-US" altLang="zh-TW" sz="2400">
                  <a:latin typeface="Times New Roman" pitchFamily="18" charset="0"/>
                  <a:ea typeface="新細明體" pitchFamily="18" charset="-120"/>
                </a:rPr>
                <a:t>7, </a:t>
              </a:r>
              <a:r>
                <a:rPr lang="en-US" altLang="zh-TW" sz="2400" b="1" i="1">
                  <a:latin typeface="Times New Roman" pitchFamily="18" charset="0"/>
                  <a:ea typeface="新細明體" pitchFamily="18" charset="-120"/>
                </a:rPr>
                <a:t>g</a:t>
              </a:r>
            </a:p>
          </p:txBody>
        </p:sp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>
              <a:off x="3816" y="1392"/>
              <a:ext cx="432" cy="288"/>
            </a:xfrm>
            <a:prstGeom prst="roundRect">
              <a:avLst>
                <a:gd name="adj" fmla="val 16667"/>
              </a:avLst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rIns="0" anchor="ctr"/>
            <a:lstStyle/>
            <a:p>
              <a:pPr algn="ctr"/>
              <a:r>
                <a:rPr lang="en-US" altLang="zh-TW" sz="2400">
                  <a:latin typeface="Times New Roman" pitchFamily="18" charset="0"/>
                  <a:ea typeface="新細明體" pitchFamily="18" charset="-120"/>
                </a:rPr>
                <a:t>3, </a:t>
              </a:r>
              <a:r>
                <a:rPr lang="en-US" altLang="zh-TW" sz="2400" b="1" i="1">
                  <a:latin typeface="Times New Roman" pitchFamily="18" charset="0"/>
                  <a:ea typeface="新細明體" pitchFamily="18" charset="-120"/>
                </a:rPr>
                <a:t>b</a:t>
              </a:r>
            </a:p>
          </p:txBody>
        </p:sp>
        <p:sp>
          <p:nvSpPr>
            <p:cNvPr id="12" name="AutoShape 11"/>
            <p:cNvSpPr>
              <a:spLocks noChangeArrowheads="1"/>
            </p:cNvSpPr>
            <p:nvPr/>
          </p:nvSpPr>
          <p:spPr bwMode="auto">
            <a:xfrm>
              <a:off x="4584" y="1392"/>
              <a:ext cx="432" cy="288"/>
            </a:xfrm>
            <a:prstGeom prst="roundRect">
              <a:avLst>
                <a:gd name="adj" fmla="val 16667"/>
              </a:avLst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rIns="0" anchor="ctr"/>
            <a:lstStyle/>
            <a:p>
              <a:pPr algn="ctr"/>
              <a:r>
                <a:rPr lang="en-US" altLang="zh-TW" sz="2400">
                  <a:latin typeface="Times New Roman" pitchFamily="18" charset="0"/>
                  <a:ea typeface="新細明體" pitchFamily="18" charset="-120"/>
                </a:rPr>
                <a:t>7, </a:t>
              </a:r>
              <a:r>
                <a:rPr lang="en-US" altLang="zh-TW" sz="2400" b="1" i="1">
                  <a:latin typeface="Times New Roman" pitchFamily="18" charset="0"/>
                  <a:ea typeface="新細明體" pitchFamily="18" charset="-120"/>
                </a:rPr>
                <a:t>e</a:t>
              </a: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1163638" y="5715000"/>
            <a:ext cx="6781800" cy="457200"/>
            <a:chOff x="744" y="3600"/>
            <a:chExt cx="4272" cy="288"/>
          </a:xfrm>
          <a:solidFill>
            <a:schemeClr val="accent4">
              <a:lumMod val="40000"/>
              <a:lumOff val="60000"/>
            </a:schemeClr>
          </a:solidFill>
        </p:grpSpPr>
        <p:cxnSp>
          <p:nvCxnSpPr>
            <p:cNvPr id="14" name="AutoShape 13"/>
            <p:cNvCxnSpPr>
              <a:cxnSpLocks noChangeShapeType="1"/>
              <a:stCxn id="15" idx="3"/>
              <a:endCxn id="20" idx="1"/>
            </p:cNvCxnSpPr>
            <p:nvPr/>
          </p:nvCxnSpPr>
          <p:spPr bwMode="auto">
            <a:xfrm>
              <a:off x="1182" y="3744"/>
              <a:ext cx="3396" cy="0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5" name="AutoShape 14"/>
            <p:cNvSpPr>
              <a:spLocks noChangeArrowheads="1"/>
            </p:cNvSpPr>
            <p:nvPr/>
          </p:nvSpPr>
          <p:spPr bwMode="auto">
            <a:xfrm>
              <a:off x="744" y="3600"/>
              <a:ext cx="432" cy="288"/>
            </a:xfrm>
            <a:prstGeom prst="roundRect">
              <a:avLst>
                <a:gd name="adj" fmla="val 16667"/>
              </a:avLst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rIns="0" anchor="ctr"/>
            <a:lstStyle/>
            <a:p>
              <a:pPr algn="ctr"/>
              <a:r>
                <a:rPr lang="en-US" altLang="zh-TW" sz="2400">
                  <a:latin typeface="Times New Roman" pitchFamily="18" charset="0"/>
                  <a:ea typeface="新細明體" pitchFamily="18" charset="-120"/>
                </a:rPr>
                <a:t>1, </a:t>
              </a:r>
              <a:r>
                <a:rPr lang="en-US" altLang="zh-TW" sz="2400" b="1" i="1">
                  <a:latin typeface="Times New Roman" pitchFamily="18" charset="0"/>
                  <a:ea typeface="新細明體" pitchFamily="18" charset="-120"/>
                </a:rPr>
                <a:t>c</a:t>
              </a:r>
            </a:p>
          </p:txBody>
        </p:sp>
        <p:sp>
          <p:nvSpPr>
            <p:cNvPr id="16" name="AutoShape 15"/>
            <p:cNvSpPr>
              <a:spLocks noChangeArrowheads="1"/>
            </p:cNvSpPr>
            <p:nvPr/>
          </p:nvSpPr>
          <p:spPr bwMode="auto">
            <a:xfrm>
              <a:off x="1512" y="3600"/>
              <a:ext cx="432" cy="288"/>
            </a:xfrm>
            <a:prstGeom prst="roundRect">
              <a:avLst>
                <a:gd name="adj" fmla="val 16667"/>
              </a:avLst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rIns="0" anchor="ctr"/>
            <a:lstStyle/>
            <a:p>
              <a:pPr algn="ctr"/>
              <a:r>
                <a:rPr lang="en-US" altLang="zh-TW" sz="2400">
                  <a:latin typeface="Times New Roman" pitchFamily="18" charset="0"/>
                  <a:ea typeface="新細明體" pitchFamily="18" charset="-120"/>
                </a:rPr>
                <a:t>3, </a:t>
              </a:r>
              <a:r>
                <a:rPr lang="en-US" altLang="zh-TW" sz="2400" b="1" i="1">
                  <a:latin typeface="Times New Roman" pitchFamily="18" charset="0"/>
                  <a:ea typeface="新細明體" pitchFamily="18" charset="-120"/>
                </a:rPr>
                <a:t>a</a:t>
              </a:r>
            </a:p>
          </p:txBody>
        </p:sp>
        <p:sp>
          <p:nvSpPr>
            <p:cNvPr id="17" name="AutoShape 16"/>
            <p:cNvSpPr>
              <a:spLocks noChangeArrowheads="1"/>
            </p:cNvSpPr>
            <p:nvPr/>
          </p:nvSpPr>
          <p:spPr bwMode="auto">
            <a:xfrm>
              <a:off x="2280" y="3600"/>
              <a:ext cx="432" cy="288"/>
            </a:xfrm>
            <a:prstGeom prst="roundRect">
              <a:avLst>
                <a:gd name="adj" fmla="val 16667"/>
              </a:avLst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rIns="0" anchor="ctr"/>
            <a:lstStyle/>
            <a:p>
              <a:pPr algn="ctr"/>
              <a:r>
                <a:rPr lang="en-US" altLang="zh-TW" sz="2400">
                  <a:latin typeface="Times New Roman" pitchFamily="18" charset="0"/>
                  <a:ea typeface="新細明體" pitchFamily="18" charset="-120"/>
                </a:rPr>
                <a:t>3, </a:t>
              </a:r>
              <a:r>
                <a:rPr lang="en-US" altLang="zh-TW" sz="2400" b="1" i="1">
                  <a:latin typeface="Times New Roman" pitchFamily="18" charset="0"/>
                  <a:ea typeface="新細明體" pitchFamily="18" charset="-120"/>
                </a:rPr>
                <a:t>b</a:t>
              </a:r>
            </a:p>
          </p:txBody>
        </p:sp>
        <p:sp>
          <p:nvSpPr>
            <p:cNvPr id="18" name="AutoShape 17"/>
            <p:cNvSpPr>
              <a:spLocks noChangeArrowheads="1"/>
            </p:cNvSpPr>
            <p:nvPr/>
          </p:nvSpPr>
          <p:spPr bwMode="auto">
            <a:xfrm>
              <a:off x="3048" y="3600"/>
              <a:ext cx="432" cy="288"/>
            </a:xfrm>
            <a:prstGeom prst="roundRect">
              <a:avLst>
                <a:gd name="adj" fmla="val 16667"/>
              </a:avLst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rIns="0" anchor="ctr"/>
            <a:lstStyle/>
            <a:p>
              <a:pPr algn="ctr"/>
              <a:r>
                <a:rPr lang="en-US" altLang="zh-TW" sz="2400">
                  <a:latin typeface="Times New Roman" pitchFamily="18" charset="0"/>
                  <a:ea typeface="新細明體" pitchFamily="18" charset="-120"/>
                </a:rPr>
                <a:t>7, </a:t>
              </a:r>
              <a:r>
                <a:rPr lang="en-US" altLang="zh-TW" sz="2400" b="1" i="1">
                  <a:latin typeface="Times New Roman" pitchFamily="18" charset="0"/>
                  <a:ea typeface="新細明體" pitchFamily="18" charset="-120"/>
                </a:rPr>
                <a:t>d</a:t>
              </a:r>
            </a:p>
          </p:txBody>
        </p:sp>
        <p:sp>
          <p:nvSpPr>
            <p:cNvPr id="19" name="AutoShape 18"/>
            <p:cNvSpPr>
              <a:spLocks noChangeArrowheads="1"/>
            </p:cNvSpPr>
            <p:nvPr/>
          </p:nvSpPr>
          <p:spPr bwMode="auto">
            <a:xfrm>
              <a:off x="3816" y="3600"/>
              <a:ext cx="432" cy="288"/>
            </a:xfrm>
            <a:prstGeom prst="roundRect">
              <a:avLst>
                <a:gd name="adj" fmla="val 16667"/>
              </a:avLst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rIns="0" anchor="ctr"/>
            <a:lstStyle/>
            <a:p>
              <a:pPr algn="ctr"/>
              <a:r>
                <a:rPr lang="en-US" altLang="zh-TW" sz="2400">
                  <a:latin typeface="Times New Roman" pitchFamily="18" charset="0"/>
                  <a:ea typeface="新細明體" pitchFamily="18" charset="-120"/>
                </a:rPr>
                <a:t>7, </a:t>
              </a:r>
              <a:r>
                <a:rPr lang="en-US" altLang="zh-TW" sz="2400" b="1" i="1">
                  <a:latin typeface="Times New Roman" pitchFamily="18" charset="0"/>
                  <a:ea typeface="新細明體" pitchFamily="18" charset="-120"/>
                </a:rPr>
                <a:t>g</a:t>
              </a:r>
            </a:p>
          </p:txBody>
        </p:sp>
        <p:sp>
          <p:nvSpPr>
            <p:cNvPr id="20" name="AutoShape 19"/>
            <p:cNvSpPr>
              <a:spLocks noChangeArrowheads="1"/>
            </p:cNvSpPr>
            <p:nvPr/>
          </p:nvSpPr>
          <p:spPr bwMode="auto">
            <a:xfrm>
              <a:off x="4584" y="3600"/>
              <a:ext cx="432" cy="288"/>
            </a:xfrm>
            <a:prstGeom prst="roundRect">
              <a:avLst>
                <a:gd name="adj" fmla="val 16667"/>
              </a:avLst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rIns="0" anchor="ctr"/>
            <a:lstStyle/>
            <a:p>
              <a:pPr algn="ctr"/>
              <a:r>
                <a:rPr lang="en-US" altLang="zh-TW" sz="2400">
                  <a:latin typeface="Times New Roman" pitchFamily="18" charset="0"/>
                  <a:ea typeface="新細明體" pitchFamily="18" charset="-120"/>
                </a:rPr>
                <a:t>7, </a:t>
              </a:r>
              <a:r>
                <a:rPr lang="en-US" altLang="zh-TW" sz="2400" b="1" i="1">
                  <a:latin typeface="Times New Roman" pitchFamily="18" charset="0"/>
                  <a:ea typeface="新細明體" pitchFamily="18" charset="-120"/>
                </a:rPr>
                <a:t>e</a:t>
              </a:r>
            </a:p>
          </p:txBody>
        </p:sp>
      </p:grpSp>
      <p:sp>
        <p:nvSpPr>
          <p:cNvPr id="21" name="AutoShape 20"/>
          <p:cNvSpPr>
            <a:spLocks noChangeArrowheads="1"/>
          </p:cNvSpPr>
          <p:nvPr/>
        </p:nvSpPr>
        <p:spPr bwMode="auto">
          <a:xfrm>
            <a:off x="4364038" y="2797175"/>
            <a:ext cx="381000" cy="457200"/>
          </a:xfrm>
          <a:prstGeom prst="downArrow">
            <a:avLst>
              <a:gd name="adj1" fmla="val 50000"/>
              <a:gd name="adj2" fmla="val 30000"/>
            </a:avLst>
          </a:prstGeom>
          <a:solidFill>
            <a:srgbClr val="C0C0C0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1828800" anchor="ctr"/>
          <a:lstStyle/>
          <a:p>
            <a:r>
              <a:rPr lang="en-US" altLang="zh-TW" sz="2400" dirty="0">
                <a:solidFill>
                  <a:srgbClr val="C00000"/>
                </a:solidFill>
                <a:ea typeface="新細明體" pitchFamily="18" charset="-120"/>
              </a:rPr>
              <a:t>Phase 1</a:t>
            </a:r>
          </a:p>
        </p:txBody>
      </p:sp>
      <p:sp>
        <p:nvSpPr>
          <p:cNvPr id="22" name="AutoShape 21"/>
          <p:cNvSpPr>
            <a:spLocks noChangeArrowheads="1"/>
          </p:cNvSpPr>
          <p:nvPr/>
        </p:nvSpPr>
        <p:spPr bwMode="auto">
          <a:xfrm>
            <a:off x="4364038" y="5105400"/>
            <a:ext cx="381000" cy="457200"/>
          </a:xfrm>
          <a:prstGeom prst="downArrow">
            <a:avLst>
              <a:gd name="adj1" fmla="val 50000"/>
              <a:gd name="adj2" fmla="val 30000"/>
            </a:avLst>
          </a:prstGeom>
          <a:solidFill>
            <a:srgbClr val="C0C0C0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1828800" anchor="ctr"/>
          <a:lstStyle/>
          <a:p>
            <a:r>
              <a:rPr lang="en-US" altLang="zh-TW" sz="2400" dirty="0">
                <a:solidFill>
                  <a:srgbClr val="C00000"/>
                </a:solidFill>
                <a:ea typeface="新細明體" pitchFamily="18" charset="-120"/>
              </a:rPr>
              <a:t>Phase 2</a:t>
            </a:r>
          </a:p>
        </p:txBody>
      </p: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649288" y="3476626"/>
            <a:ext cx="7808912" cy="1300163"/>
            <a:chOff x="409" y="2190"/>
            <a:chExt cx="4919" cy="819"/>
          </a:xfrm>
        </p:grpSpPr>
        <p:cxnSp>
          <p:nvCxnSpPr>
            <p:cNvPr id="24" name="AutoShape 23"/>
            <p:cNvCxnSpPr>
              <a:cxnSpLocks noChangeShapeType="1"/>
              <a:stCxn id="37" idx="3"/>
              <a:endCxn id="41" idx="1"/>
            </p:cNvCxnSpPr>
            <p:nvPr/>
          </p:nvCxnSpPr>
          <p:spPr bwMode="auto">
            <a:xfrm>
              <a:off x="4134" y="2334"/>
              <a:ext cx="756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793" y="2688"/>
              <a:ext cx="288" cy="28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594360" bIns="0"/>
            <a:lstStyle/>
            <a:p>
              <a:pPr algn="ctr"/>
              <a:r>
                <a:rPr lang="en-US" altLang="zh-TW" sz="2400">
                  <a:latin typeface="Times New Roman" pitchFamily="18" charset="0"/>
                  <a:ea typeface="新細明體" pitchFamily="18" charset="-120"/>
                </a:rPr>
                <a:t>0</a:t>
              </a: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1081" y="2688"/>
              <a:ext cx="288" cy="28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594360" bIns="0"/>
            <a:lstStyle/>
            <a:p>
              <a:pPr algn="ctr"/>
              <a:r>
                <a:rPr lang="en-US" altLang="zh-TW" sz="2400">
                  <a:latin typeface="Times New Roman" pitchFamily="18" charset="0"/>
                  <a:ea typeface="新細明體" pitchFamily="18" charset="-120"/>
                </a:rPr>
                <a:t>1</a:t>
              </a:r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1369" y="2688"/>
              <a:ext cx="288" cy="28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594360" bIns="0"/>
            <a:lstStyle/>
            <a:p>
              <a:pPr algn="ctr"/>
              <a:r>
                <a:rPr lang="en-US" altLang="zh-TW" sz="2400">
                  <a:latin typeface="Times New Roman" pitchFamily="18" charset="0"/>
                  <a:ea typeface="新細明體" pitchFamily="18" charset="-120"/>
                </a:rPr>
                <a:t>2</a:t>
              </a:r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1657" y="2688"/>
              <a:ext cx="288" cy="28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594360" bIns="0"/>
            <a:lstStyle/>
            <a:p>
              <a:pPr algn="ctr"/>
              <a:r>
                <a:rPr lang="en-US" altLang="zh-TW" sz="2400">
                  <a:latin typeface="Times New Roman" pitchFamily="18" charset="0"/>
                  <a:ea typeface="新細明體" pitchFamily="18" charset="-120"/>
                </a:rPr>
                <a:t>3</a:t>
              </a:r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1945" y="2688"/>
              <a:ext cx="288" cy="28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594360" bIns="0"/>
            <a:lstStyle/>
            <a:p>
              <a:pPr algn="ctr"/>
              <a:r>
                <a:rPr lang="en-US" altLang="zh-TW" sz="2400">
                  <a:latin typeface="Times New Roman" pitchFamily="18" charset="0"/>
                  <a:ea typeface="新細明體" pitchFamily="18" charset="-120"/>
                </a:rPr>
                <a:t>4</a:t>
              </a:r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2233" y="2688"/>
              <a:ext cx="288" cy="28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594360" bIns="0"/>
            <a:lstStyle/>
            <a:p>
              <a:pPr algn="ctr"/>
              <a:r>
                <a:rPr lang="en-US" altLang="zh-TW" sz="2400">
                  <a:latin typeface="Times New Roman" pitchFamily="18" charset="0"/>
                  <a:ea typeface="新細明體" pitchFamily="18" charset="-120"/>
                </a:rPr>
                <a:t>5</a:t>
              </a:r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2521" y="2688"/>
              <a:ext cx="288" cy="28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594360" bIns="0"/>
            <a:lstStyle/>
            <a:p>
              <a:pPr algn="ctr"/>
              <a:r>
                <a:rPr lang="en-US" altLang="zh-TW" sz="2400">
                  <a:latin typeface="Times New Roman" pitchFamily="18" charset="0"/>
                  <a:ea typeface="新細明體" pitchFamily="18" charset="-120"/>
                </a:rPr>
                <a:t>6</a:t>
              </a:r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2809" y="2688"/>
              <a:ext cx="288" cy="28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594360" bIns="0"/>
            <a:lstStyle/>
            <a:p>
              <a:pPr algn="ctr"/>
              <a:r>
                <a:rPr lang="en-US" altLang="zh-TW" sz="2400">
                  <a:latin typeface="Times New Roman" pitchFamily="18" charset="0"/>
                  <a:ea typeface="新細明體" pitchFamily="18" charset="-120"/>
                </a:rPr>
                <a:t>7</a:t>
              </a:r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3097" y="2688"/>
              <a:ext cx="288" cy="28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594360" bIns="0"/>
            <a:lstStyle/>
            <a:p>
              <a:pPr algn="ctr"/>
              <a:r>
                <a:rPr lang="en-US" altLang="zh-TW" sz="2400">
                  <a:latin typeface="Times New Roman" pitchFamily="18" charset="0"/>
                  <a:ea typeface="新細明體" pitchFamily="18" charset="-120"/>
                </a:rPr>
                <a:t>8</a:t>
              </a:r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3385" y="2688"/>
              <a:ext cx="288" cy="28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594360" bIns="0"/>
            <a:lstStyle/>
            <a:p>
              <a:pPr algn="ctr"/>
              <a:r>
                <a:rPr lang="en-US" altLang="zh-TW" sz="2400">
                  <a:latin typeface="Times New Roman" pitchFamily="18" charset="0"/>
                  <a:ea typeface="新細明體" pitchFamily="18" charset="-120"/>
                </a:rPr>
                <a:t>9</a:t>
              </a:r>
            </a:p>
          </p:txBody>
        </p:sp>
        <p:sp>
          <p:nvSpPr>
            <p:cNvPr id="35" name="Text Box 34"/>
            <p:cNvSpPr txBox="1">
              <a:spLocks noChangeArrowheads="1"/>
            </p:cNvSpPr>
            <p:nvPr/>
          </p:nvSpPr>
          <p:spPr bwMode="auto">
            <a:xfrm>
              <a:off x="480" y="2688"/>
              <a:ext cx="244" cy="2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2400" b="1" i="1">
                  <a:latin typeface="Times New Roman" pitchFamily="18" charset="0"/>
                  <a:ea typeface="新細明體" pitchFamily="18" charset="-120"/>
                </a:rPr>
                <a:t>B</a:t>
              </a:r>
            </a:p>
          </p:txBody>
        </p:sp>
        <p:sp>
          <p:nvSpPr>
            <p:cNvPr id="36" name="AutoShape 35"/>
            <p:cNvSpPr>
              <a:spLocks noChangeArrowheads="1"/>
            </p:cNvSpPr>
            <p:nvPr/>
          </p:nvSpPr>
          <p:spPr bwMode="auto">
            <a:xfrm>
              <a:off x="816" y="2190"/>
              <a:ext cx="432" cy="288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rIns="0" anchor="ctr"/>
            <a:lstStyle/>
            <a:p>
              <a:pPr algn="ctr"/>
              <a:r>
                <a:rPr lang="en-US" altLang="zh-TW" sz="2400" dirty="0">
                  <a:latin typeface="Times New Roman" pitchFamily="18" charset="0"/>
                  <a:ea typeface="新細明體" pitchFamily="18" charset="-120"/>
                </a:rPr>
                <a:t>1, </a:t>
              </a:r>
              <a:r>
                <a:rPr lang="en-US" altLang="zh-TW" sz="2400" b="1" i="1" dirty="0">
                  <a:latin typeface="Times New Roman" pitchFamily="18" charset="0"/>
                  <a:ea typeface="新細明體" pitchFamily="18" charset="-120"/>
                </a:rPr>
                <a:t>c</a:t>
              </a:r>
            </a:p>
          </p:txBody>
        </p:sp>
        <p:sp>
          <p:nvSpPr>
            <p:cNvPr id="37" name="AutoShape 36"/>
            <p:cNvSpPr>
              <a:spLocks noChangeArrowheads="1"/>
            </p:cNvSpPr>
            <p:nvPr/>
          </p:nvSpPr>
          <p:spPr bwMode="auto">
            <a:xfrm>
              <a:off x="3696" y="2190"/>
              <a:ext cx="432" cy="288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rIns="0" anchor="ctr"/>
            <a:lstStyle/>
            <a:p>
              <a:pPr algn="ctr"/>
              <a:r>
                <a:rPr lang="en-US" altLang="zh-TW" sz="2400">
                  <a:latin typeface="Times New Roman" pitchFamily="18" charset="0"/>
                  <a:ea typeface="新細明體" pitchFamily="18" charset="-120"/>
                </a:rPr>
                <a:t>7, </a:t>
              </a:r>
              <a:r>
                <a:rPr lang="en-US" altLang="zh-TW" sz="2400" b="1" i="1">
                  <a:latin typeface="Times New Roman" pitchFamily="18" charset="0"/>
                  <a:ea typeface="新細明體" pitchFamily="18" charset="-120"/>
                </a:rPr>
                <a:t>d</a:t>
              </a:r>
            </a:p>
          </p:txBody>
        </p:sp>
        <p:sp>
          <p:nvSpPr>
            <p:cNvPr id="38" name="AutoShape 37"/>
            <p:cNvSpPr>
              <a:spLocks noChangeArrowheads="1"/>
            </p:cNvSpPr>
            <p:nvPr/>
          </p:nvSpPr>
          <p:spPr bwMode="auto">
            <a:xfrm>
              <a:off x="4296" y="2190"/>
              <a:ext cx="432" cy="288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rIns="0" anchor="ctr"/>
            <a:lstStyle/>
            <a:p>
              <a:pPr algn="ctr"/>
              <a:r>
                <a:rPr lang="en-US" altLang="zh-TW" sz="2400">
                  <a:latin typeface="Times New Roman" pitchFamily="18" charset="0"/>
                  <a:ea typeface="新細明體" pitchFamily="18" charset="-120"/>
                </a:rPr>
                <a:t>7, </a:t>
              </a:r>
              <a:r>
                <a:rPr lang="en-US" altLang="zh-TW" sz="2400" b="1" i="1">
                  <a:latin typeface="Times New Roman" pitchFamily="18" charset="0"/>
                  <a:ea typeface="新細明體" pitchFamily="18" charset="-120"/>
                </a:rPr>
                <a:t>g</a:t>
              </a:r>
            </a:p>
          </p:txBody>
        </p:sp>
        <p:sp>
          <p:nvSpPr>
            <p:cNvPr id="39" name="AutoShape 38"/>
            <p:cNvSpPr>
              <a:spLocks noChangeArrowheads="1"/>
            </p:cNvSpPr>
            <p:nvPr/>
          </p:nvSpPr>
          <p:spPr bwMode="auto">
            <a:xfrm>
              <a:off x="2640" y="2190"/>
              <a:ext cx="432" cy="288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rIns="0" anchor="ctr"/>
            <a:lstStyle/>
            <a:p>
              <a:pPr algn="ctr"/>
              <a:r>
                <a:rPr lang="en-US" altLang="zh-TW" sz="2400">
                  <a:latin typeface="Times New Roman" pitchFamily="18" charset="0"/>
                  <a:ea typeface="新細明體" pitchFamily="18" charset="-120"/>
                </a:rPr>
                <a:t>3, </a:t>
              </a:r>
              <a:r>
                <a:rPr lang="en-US" altLang="zh-TW" sz="2400" b="1" i="1">
                  <a:latin typeface="Times New Roman" pitchFamily="18" charset="0"/>
                  <a:ea typeface="新細明體" pitchFamily="18" charset="-120"/>
                </a:rPr>
                <a:t>b</a:t>
              </a:r>
            </a:p>
          </p:txBody>
        </p:sp>
        <p:sp>
          <p:nvSpPr>
            <p:cNvPr id="40" name="AutoShape 39"/>
            <p:cNvSpPr>
              <a:spLocks noChangeArrowheads="1"/>
            </p:cNvSpPr>
            <p:nvPr/>
          </p:nvSpPr>
          <p:spPr bwMode="auto">
            <a:xfrm>
              <a:off x="2016" y="2190"/>
              <a:ext cx="432" cy="288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rIns="0" anchor="ctr"/>
            <a:lstStyle/>
            <a:p>
              <a:pPr algn="ctr"/>
              <a:r>
                <a:rPr lang="en-US" altLang="zh-TW" sz="2400">
                  <a:latin typeface="Times New Roman" pitchFamily="18" charset="0"/>
                  <a:ea typeface="新細明體" pitchFamily="18" charset="-120"/>
                </a:rPr>
                <a:t>3, </a:t>
              </a:r>
              <a:r>
                <a:rPr lang="en-US" altLang="zh-TW" sz="2400" b="1" i="1">
                  <a:latin typeface="Times New Roman" pitchFamily="18" charset="0"/>
                  <a:ea typeface="新細明體" pitchFamily="18" charset="-120"/>
                </a:rPr>
                <a:t>a</a:t>
              </a:r>
            </a:p>
          </p:txBody>
        </p:sp>
        <p:sp>
          <p:nvSpPr>
            <p:cNvPr id="41" name="AutoShape 40"/>
            <p:cNvSpPr>
              <a:spLocks noChangeArrowheads="1"/>
            </p:cNvSpPr>
            <p:nvPr/>
          </p:nvSpPr>
          <p:spPr bwMode="auto">
            <a:xfrm>
              <a:off x="4896" y="2190"/>
              <a:ext cx="432" cy="288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0" rIns="0" anchor="ctr"/>
            <a:lstStyle/>
            <a:p>
              <a:pPr algn="ctr"/>
              <a:r>
                <a:rPr lang="en-US" altLang="zh-TW" sz="2400">
                  <a:latin typeface="Times New Roman" pitchFamily="18" charset="0"/>
                  <a:ea typeface="新細明體" pitchFamily="18" charset="-120"/>
                </a:rPr>
                <a:t>7, </a:t>
              </a:r>
              <a:r>
                <a:rPr lang="en-US" altLang="zh-TW" sz="2400" b="1" i="1">
                  <a:latin typeface="Times New Roman" pitchFamily="18" charset="0"/>
                  <a:ea typeface="新細明體" pitchFamily="18" charset="-120"/>
                </a:rPr>
                <a:t>e</a:t>
              </a:r>
            </a:p>
          </p:txBody>
        </p:sp>
        <p:cxnSp>
          <p:nvCxnSpPr>
            <p:cNvPr id="42" name="AutoShape 41"/>
            <p:cNvCxnSpPr>
              <a:cxnSpLocks noChangeShapeType="1"/>
              <a:stCxn id="40" idx="3"/>
              <a:endCxn id="39" idx="1"/>
            </p:cNvCxnSpPr>
            <p:nvPr/>
          </p:nvCxnSpPr>
          <p:spPr bwMode="auto">
            <a:xfrm>
              <a:off x="2454" y="2334"/>
              <a:ext cx="18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3" name="Text Box 42"/>
            <p:cNvSpPr txBox="1">
              <a:spLocks noChangeArrowheads="1"/>
            </p:cNvSpPr>
            <p:nvPr/>
          </p:nvSpPr>
          <p:spPr bwMode="auto">
            <a:xfrm>
              <a:off x="811" y="2718"/>
              <a:ext cx="276" cy="2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>
                  <a:latin typeface="Times New Roman" pitchFamily="18" charset="0"/>
                  <a:ea typeface="新細明體" pitchFamily="18" charset="-120"/>
                  <a:sym typeface="Symbol" pitchFamily="18" charset="2"/>
                </a:rPr>
                <a:t></a:t>
              </a:r>
              <a:endParaRPr lang="zh-TW" altLang="en-US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44" name="Text Box 43"/>
            <p:cNvSpPr txBox="1">
              <a:spLocks noChangeArrowheads="1"/>
            </p:cNvSpPr>
            <p:nvPr/>
          </p:nvSpPr>
          <p:spPr bwMode="auto">
            <a:xfrm>
              <a:off x="1389" y="2718"/>
              <a:ext cx="276" cy="2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>
                  <a:latin typeface="Times New Roman" pitchFamily="18" charset="0"/>
                  <a:ea typeface="新細明體" pitchFamily="18" charset="-120"/>
                  <a:sym typeface="Symbol" pitchFamily="18" charset="2"/>
                </a:rPr>
                <a:t></a:t>
              </a:r>
              <a:endParaRPr lang="zh-TW" altLang="en-US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45" name="Text Box 44"/>
            <p:cNvSpPr txBox="1">
              <a:spLocks noChangeArrowheads="1"/>
            </p:cNvSpPr>
            <p:nvPr/>
          </p:nvSpPr>
          <p:spPr bwMode="auto">
            <a:xfrm>
              <a:off x="1968" y="2718"/>
              <a:ext cx="276" cy="2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>
                  <a:latin typeface="Times New Roman" pitchFamily="18" charset="0"/>
                  <a:ea typeface="新細明體" pitchFamily="18" charset="-120"/>
                  <a:sym typeface="Symbol" pitchFamily="18" charset="2"/>
                </a:rPr>
                <a:t></a:t>
              </a:r>
              <a:endParaRPr lang="zh-TW" altLang="en-US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46" name="Text Box 45"/>
            <p:cNvSpPr txBox="1">
              <a:spLocks noChangeArrowheads="1"/>
            </p:cNvSpPr>
            <p:nvPr/>
          </p:nvSpPr>
          <p:spPr bwMode="auto">
            <a:xfrm>
              <a:off x="2257" y="2718"/>
              <a:ext cx="276" cy="2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>
                  <a:latin typeface="Times New Roman" pitchFamily="18" charset="0"/>
                  <a:ea typeface="新細明體" pitchFamily="18" charset="-120"/>
                  <a:sym typeface="Symbol" pitchFamily="18" charset="2"/>
                </a:rPr>
                <a:t></a:t>
              </a:r>
              <a:endParaRPr lang="zh-TW" altLang="en-US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47" name="Text Box 46"/>
            <p:cNvSpPr txBox="1">
              <a:spLocks noChangeArrowheads="1"/>
            </p:cNvSpPr>
            <p:nvPr/>
          </p:nvSpPr>
          <p:spPr bwMode="auto">
            <a:xfrm>
              <a:off x="2547" y="2718"/>
              <a:ext cx="276" cy="2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>
                  <a:latin typeface="Times New Roman" pitchFamily="18" charset="0"/>
                  <a:ea typeface="新細明體" pitchFamily="18" charset="-120"/>
                  <a:sym typeface="Symbol" pitchFamily="18" charset="2"/>
                </a:rPr>
                <a:t></a:t>
              </a:r>
              <a:endParaRPr lang="zh-TW" altLang="en-US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48" name="Text Box 47"/>
            <p:cNvSpPr txBox="1">
              <a:spLocks noChangeArrowheads="1"/>
            </p:cNvSpPr>
            <p:nvPr/>
          </p:nvSpPr>
          <p:spPr bwMode="auto">
            <a:xfrm>
              <a:off x="3125" y="2718"/>
              <a:ext cx="276" cy="2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>
                  <a:latin typeface="Times New Roman" pitchFamily="18" charset="0"/>
                  <a:ea typeface="新細明體" pitchFamily="18" charset="-120"/>
                  <a:sym typeface="Symbol" pitchFamily="18" charset="2"/>
                </a:rPr>
                <a:t></a:t>
              </a:r>
              <a:endParaRPr lang="zh-TW" altLang="en-US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49" name="Text Box 48"/>
            <p:cNvSpPr txBox="1">
              <a:spLocks noChangeArrowheads="1"/>
            </p:cNvSpPr>
            <p:nvPr/>
          </p:nvSpPr>
          <p:spPr bwMode="auto">
            <a:xfrm>
              <a:off x="3415" y="2718"/>
              <a:ext cx="276" cy="2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 dirty="0">
                  <a:latin typeface="Times New Roman" pitchFamily="18" charset="0"/>
                  <a:ea typeface="新細明體" pitchFamily="18" charset="-120"/>
                  <a:sym typeface="Symbol" pitchFamily="18" charset="2"/>
                </a:rPr>
                <a:t></a:t>
              </a:r>
              <a:endParaRPr lang="zh-TW" altLang="en-US" sz="2400" dirty="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50" name="Freeform 49"/>
            <p:cNvSpPr>
              <a:spLocks/>
            </p:cNvSpPr>
            <p:nvPr/>
          </p:nvSpPr>
          <p:spPr bwMode="auto">
            <a:xfrm>
              <a:off x="409" y="2304"/>
              <a:ext cx="815" cy="522"/>
            </a:xfrm>
            <a:custGeom>
              <a:avLst/>
              <a:gdLst/>
              <a:ahLst/>
              <a:cxnLst>
                <a:cxn ang="0">
                  <a:pos x="815" y="522"/>
                </a:cxn>
                <a:cxn ang="0">
                  <a:pos x="653" y="288"/>
                </a:cxn>
                <a:cxn ang="0">
                  <a:pos x="41" y="144"/>
                </a:cxn>
                <a:cxn ang="0">
                  <a:pos x="407" y="0"/>
                </a:cxn>
              </a:cxnLst>
              <a:rect l="0" t="0" r="r" b="b"/>
              <a:pathLst>
                <a:path w="815" h="522">
                  <a:moveTo>
                    <a:pt x="815" y="522"/>
                  </a:moveTo>
                  <a:cubicBezTo>
                    <a:pt x="788" y="484"/>
                    <a:pt x="782" y="351"/>
                    <a:pt x="653" y="288"/>
                  </a:cubicBezTo>
                  <a:cubicBezTo>
                    <a:pt x="524" y="225"/>
                    <a:pt x="82" y="192"/>
                    <a:pt x="41" y="144"/>
                  </a:cubicBezTo>
                  <a:cubicBezTo>
                    <a:pt x="0" y="96"/>
                    <a:pt x="331" y="30"/>
                    <a:pt x="407" y="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zh-TW" altLang="en-US" sz="2400"/>
            </a:p>
          </p:txBody>
        </p:sp>
        <p:sp>
          <p:nvSpPr>
            <p:cNvPr id="51" name="Freeform 50"/>
            <p:cNvSpPr>
              <a:spLocks/>
            </p:cNvSpPr>
            <p:nvPr/>
          </p:nvSpPr>
          <p:spPr bwMode="auto">
            <a:xfrm>
              <a:off x="1711" y="2322"/>
              <a:ext cx="299" cy="498"/>
            </a:xfrm>
            <a:custGeom>
              <a:avLst/>
              <a:gdLst/>
              <a:ahLst/>
              <a:cxnLst>
                <a:cxn ang="0">
                  <a:pos x="89" y="498"/>
                </a:cxn>
                <a:cxn ang="0">
                  <a:pos x="35" y="108"/>
                </a:cxn>
                <a:cxn ang="0">
                  <a:pos x="299" y="0"/>
                </a:cxn>
              </a:cxnLst>
              <a:rect l="0" t="0" r="r" b="b"/>
              <a:pathLst>
                <a:path w="299" h="498">
                  <a:moveTo>
                    <a:pt x="89" y="498"/>
                  </a:moveTo>
                  <a:cubicBezTo>
                    <a:pt x="80" y="433"/>
                    <a:pt x="0" y="191"/>
                    <a:pt x="35" y="108"/>
                  </a:cubicBezTo>
                  <a:cubicBezTo>
                    <a:pt x="70" y="25"/>
                    <a:pt x="244" y="22"/>
                    <a:pt x="299" y="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zh-TW" altLang="en-US" sz="2400"/>
            </a:p>
          </p:txBody>
        </p:sp>
        <p:sp>
          <p:nvSpPr>
            <p:cNvPr id="52" name="Freeform 51"/>
            <p:cNvSpPr>
              <a:spLocks/>
            </p:cNvSpPr>
            <p:nvPr/>
          </p:nvSpPr>
          <p:spPr bwMode="auto">
            <a:xfrm>
              <a:off x="2958" y="2340"/>
              <a:ext cx="732" cy="486"/>
            </a:xfrm>
            <a:custGeom>
              <a:avLst/>
              <a:gdLst/>
              <a:ahLst/>
              <a:cxnLst>
                <a:cxn ang="0">
                  <a:pos x="0" y="486"/>
                </a:cxn>
                <a:cxn ang="0">
                  <a:pos x="78" y="264"/>
                </a:cxn>
                <a:cxn ang="0">
                  <a:pos x="348" y="96"/>
                </a:cxn>
                <a:cxn ang="0">
                  <a:pos x="732" y="0"/>
                </a:cxn>
              </a:cxnLst>
              <a:rect l="0" t="0" r="r" b="b"/>
              <a:pathLst>
                <a:path w="732" h="486">
                  <a:moveTo>
                    <a:pt x="0" y="486"/>
                  </a:moveTo>
                  <a:cubicBezTo>
                    <a:pt x="12" y="449"/>
                    <a:pt x="20" y="329"/>
                    <a:pt x="78" y="264"/>
                  </a:cubicBezTo>
                  <a:cubicBezTo>
                    <a:pt x="136" y="199"/>
                    <a:pt x="239" y="140"/>
                    <a:pt x="348" y="96"/>
                  </a:cubicBezTo>
                  <a:cubicBezTo>
                    <a:pt x="457" y="52"/>
                    <a:pt x="652" y="20"/>
                    <a:pt x="732" y="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zh-TW" altLang="en-US" sz="2400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pitchFamily="18" charset="-120"/>
              </a:rPr>
              <a:t>Properties and Extensions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400" dirty="0" smtClean="0">
                <a:ea typeface="新細明體" pitchFamily="18" charset="-120"/>
              </a:rPr>
              <a:t>Key-type Property</a:t>
            </a:r>
          </a:p>
          <a:p>
            <a:pPr lvl="1"/>
            <a:r>
              <a:rPr lang="en-US" altLang="zh-TW" sz="2000" dirty="0" smtClean="0">
                <a:ea typeface="新細明體" pitchFamily="18" charset="-120"/>
              </a:rPr>
              <a:t>The </a:t>
            </a:r>
            <a:r>
              <a:rPr lang="en-US" altLang="zh-TW" sz="2000" b="1" dirty="0" smtClean="0">
                <a:solidFill>
                  <a:srgbClr val="C00000"/>
                </a:solidFill>
                <a:ea typeface="新細明體" pitchFamily="18" charset="-120"/>
              </a:rPr>
              <a:t>keys</a:t>
            </a:r>
            <a:r>
              <a:rPr lang="en-US" altLang="zh-TW" sz="2000" dirty="0" smtClean="0">
                <a:ea typeface="新細明體" pitchFamily="18" charset="-120"/>
              </a:rPr>
              <a:t> are used as </a:t>
            </a:r>
            <a:r>
              <a:rPr lang="en-US" altLang="zh-TW" sz="2000" b="1" dirty="0" smtClean="0">
                <a:solidFill>
                  <a:srgbClr val="C00000"/>
                </a:solidFill>
                <a:ea typeface="新細明體" pitchFamily="18" charset="-120"/>
              </a:rPr>
              <a:t>indices</a:t>
            </a:r>
            <a:r>
              <a:rPr lang="en-US" altLang="zh-TW" sz="2000" dirty="0" smtClean="0">
                <a:ea typeface="新細明體" pitchFamily="18" charset="-120"/>
              </a:rPr>
              <a:t> into an array and cannot be arbitrary objects</a:t>
            </a:r>
          </a:p>
          <a:p>
            <a:pPr lvl="1"/>
            <a:r>
              <a:rPr lang="en-US" altLang="zh-TW" sz="2000" dirty="0" smtClean="0">
                <a:ea typeface="新細明體" pitchFamily="18" charset="-120"/>
              </a:rPr>
              <a:t>No external comparator</a:t>
            </a:r>
          </a:p>
          <a:p>
            <a:r>
              <a:rPr lang="en-US" altLang="zh-TW" sz="2400" b="1" dirty="0" smtClean="0">
                <a:solidFill>
                  <a:srgbClr val="0000CC"/>
                </a:solidFill>
                <a:ea typeface="新細明體" pitchFamily="18" charset="-120"/>
              </a:rPr>
              <a:t>Stable Sort </a:t>
            </a:r>
            <a:r>
              <a:rPr lang="en-US" altLang="zh-TW" sz="2400" dirty="0" smtClean="0">
                <a:ea typeface="新細明體" pitchFamily="18" charset="-120"/>
              </a:rPr>
              <a:t>Property</a:t>
            </a:r>
          </a:p>
          <a:p>
            <a:pPr lvl="1"/>
            <a:r>
              <a:rPr lang="en-US" altLang="zh-TW" sz="2000" dirty="0" smtClean="0">
                <a:ea typeface="新細明體" pitchFamily="18" charset="-120"/>
              </a:rPr>
              <a:t>The </a:t>
            </a:r>
            <a:r>
              <a:rPr lang="en-US" altLang="zh-TW" sz="2000" b="1" dirty="0" smtClean="0">
                <a:ea typeface="新細明體" pitchFamily="18" charset="-120"/>
              </a:rPr>
              <a:t>relative order </a:t>
            </a:r>
            <a:r>
              <a:rPr lang="en-US" altLang="zh-TW" sz="2000" dirty="0" smtClean="0">
                <a:ea typeface="新細明體" pitchFamily="18" charset="-120"/>
              </a:rPr>
              <a:t>of any two items with the same key is </a:t>
            </a:r>
            <a:r>
              <a:rPr lang="en-US" altLang="zh-TW" sz="2000" b="1" dirty="0" smtClean="0">
                <a:ea typeface="新細明體" pitchFamily="18" charset="-120"/>
              </a:rPr>
              <a:t>preserved</a:t>
            </a:r>
            <a:r>
              <a:rPr lang="en-US" altLang="zh-TW" sz="2000" dirty="0" smtClean="0">
                <a:ea typeface="新細明體" pitchFamily="18" charset="-120"/>
              </a:rPr>
              <a:t> after the execution of the algorithm</a:t>
            </a:r>
          </a:p>
          <a:p>
            <a:r>
              <a:rPr lang="en-US" altLang="zh-TW" sz="2400" dirty="0" smtClean="0">
                <a:ea typeface="新細明體" pitchFamily="18" charset="-120"/>
              </a:rPr>
              <a:t>Extensions</a:t>
            </a:r>
          </a:p>
          <a:p>
            <a:pPr lvl="1"/>
            <a:r>
              <a:rPr lang="en-US" altLang="zh-TW" sz="2000" dirty="0" smtClean="0">
                <a:ea typeface="新細明體" pitchFamily="18" charset="-120"/>
              </a:rPr>
              <a:t>Integer keys in the range [</a:t>
            </a:r>
            <a:r>
              <a:rPr lang="en-US" altLang="zh-TW" sz="2000" b="1" i="1" dirty="0" smtClean="0">
                <a:ea typeface="新細明體" pitchFamily="18" charset="-120"/>
              </a:rPr>
              <a:t>a</a:t>
            </a:r>
            <a:r>
              <a:rPr lang="en-US" altLang="zh-TW" sz="2000" dirty="0" smtClean="0">
                <a:ea typeface="新細明體" pitchFamily="18" charset="-120"/>
              </a:rPr>
              <a:t>, </a:t>
            </a:r>
            <a:r>
              <a:rPr lang="en-US" altLang="zh-TW" sz="2000" b="1" i="1" dirty="0" smtClean="0">
                <a:ea typeface="新細明體" pitchFamily="18" charset="-120"/>
              </a:rPr>
              <a:t>b</a:t>
            </a:r>
            <a:r>
              <a:rPr lang="en-US" altLang="zh-TW" sz="2000" dirty="0" smtClean="0">
                <a:ea typeface="新細明體" pitchFamily="18" charset="-120"/>
              </a:rPr>
              <a:t>]</a:t>
            </a:r>
          </a:p>
          <a:p>
            <a:pPr lvl="2"/>
            <a:r>
              <a:rPr lang="en-US" altLang="zh-TW" sz="1800" dirty="0" smtClean="0">
                <a:ea typeface="新細明體" pitchFamily="18" charset="-120"/>
              </a:rPr>
              <a:t>Put item </a:t>
            </a:r>
            <a:r>
              <a:rPr lang="en-US" altLang="zh-TW" sz="1800" dirty="0" smtClean="0">
                <a:solidFill>
                  <a:srgbClr val="0000CC"/>
                </a:solidFill>
                <a:ea typeface="新細明體" pitchFamily="18" charset="-120"/>
              </a:rPr>
              <a:t>(</a:t>
            </a:r>
            <a:r>
              <a:rPr lang="en-US" altLang="zh-TW" sz="1800" b="1" i="1" dirty="0" smtClean="0">
                <a:solidFill>
                  <a:srgbClr val="0000CC"/>
                </a:solidFill>
                <a:ea typeface="新細明體" pitchFamily="18" charset="-120"/>
              </a:rPr>
              <a:t>k</a:t>
            </a:r>
            <a:r>
              <a:rPr lang="en-US" altLang="zh-TW" sz="1800" dirty="0" smtClean="0">
                <a:solidFill>
                  <a:srgbClr val="0000CC"/>
                </a:solidFill>
                <a:ea typeface="新細明體" pitchFamily="18" charset="-120"/>
              </a:rPr>
              <a:t>, </a:t>
            </a:r>
            <a:r>
              <a:rPr lang="en-US" altLang="zh-TW" sz="1800" b="1" i="1" dirty="0" smtClean="0">
                <a:solidFill>
                  <a:srgbClr val="0000CC"/>
                </a:solidFill>
                <a:ea typeface="新細明體" pitchFamily="18" charset="-120"/>
              </a:rPr>
              <a:t>o</a:t>
            </a:r>
            <a:r>
              <a:rPr lang="en-US" altLang="zh-TW" sz="1800" dirty="0" smtClean="0">
                <a:solidFill>
                  <a:srgbClr val="0000CC"/>
                </a:solidFill>
                <a:ea typeface="新細明體" pitchFamily="18" charset="-120"/>
              </a:rPr>
              <a:t>) </a:t>
            </a:r>
            <a:r>
              <a:rPr lang="en-US" altLang="zh-TW" sz="1800" dirty="0" smtClean="0">
                <a:ea typeface="新細明體" pitchFamily="18" charset="-120"/>
              </a:rPr>
              <a:t>into bucket </a:t>
            </a:r>
            <a:r>
              <a:rPr lang="en-US" altLang="zh-TW" sz="1800" b="1" i="1" dirty="0" smtClean="0">
                <a:solidFill>
                  <a:srgbClr val="0000CC"/>
                </a:solidFill>
                <a:ea typeface="新細明體" pitchFamily="18" charset="-120"/>
              </a:rPr>
              <a:t>B</a:t>
            </a:r>
            <a:r>
              <a:rPr lang="en-US" altLang="zh-TW" sz="1800" dirty="0" smtClean="0">
                <a:solidFill>
                  <a:srgbClr val="0000CC"/>
                </a:solidFill>
                <a:ea typeface="新細明體" pitchFamily="18" charset="-120"/>
              </a:rPr>
              <a:t>[</a:t>
            </a:r>
            <a:r>
              <a:rPr lang="en-US" altLang="zh-TW" sz="1800" b="1" i="1" dirty="0" smtClean="0">
                <a:solidFill>
                  <a:srgbClr val="0000CC"/>
                </a:solidFill>
                <a:ea typeface="新細明體" pitchFamily="18" charset="-120"/>
              </a:rPr>
              <a:t>k </a:t>
            </a:r>
            <a:r>
              <a:rPr lang="en-US" altLang="zh-TW" sz="1800" dirty="0" smtClean="0">
                <a:solidFill>
                  <a:srgbClr val="0000CC"/>
                </a:solidFill>
                <a:ea typeface="新細明體" pitchFamily="18" charset="-120"/>
              </a:rPr>
              <a:t>-</a:t>
            </a:r>
            <a:r>
              <a:rPr lang="en-US" altLang="zh-TW" sz="1800" b="1" i="1" dirty="0" smtClean="0">
                <a:solidFill>
                  <a:srgbClr val="0000CC"/>
                </a:solidFill>
                <a:ea typeface="新細明體" pitchFamily="18" charset="-120"/>
              </a:rPr>
              <a:t> a</a:t>
            </a:r>
            <a:r>
              <a:rPr lang="en-US" altLang="zh-TW" sz="1800" dirty="0" smtClean="0">
                <a:solidFill>
                  <a:srgbClr val="0000CC"/>
                </a:solidFill>
                <a:ea typeface="新細明體" pitchFamily="18" charset="-120"/>
              </a:rPr>
              <a:t>] </a:t>
            </a:r>
          </a:p>
          <a:p>
            <a:pPr lvl="1"/>
            <a:r>
              <a:rPr lang="en-US" altLang="zh-TW" sz="2000" b="1" dirty="0" smtClean="0">
                <a:solidFill>
                  <a:srgbClr val="C00000"/>
                </a:solidFill>
                <a:ea typeface="新細明體" pitchFamily="18" charset="-120"/>
              </a:rPr>
              <a:t>String keys</a:t>
            </a:r>
            <a:r>
              <a:rPr lang="en-US" altLang="zh-TW" sz="2000" dirty="0" smtClean="0">
                <a:ea typeface="新細明體" pitchFamily="18" charset="-120"/>
              </a:rPr>
              <a:t> from a set </a:t>
            </a:r>
            <a:r>
              <a:rPr lang="en-US" altLang="zh-TW" sz="2000" b="1" i="1" dirty="0" smtClean="0">
                <a:ea typeface="新細明體" pitchFamily="18" charset="-120"/>
              </a:rPr>
              <a:t>D</a:t>
            </a:r>
            <a:r>
              <a:rPr lang="en-US" altLang="zh-TW" sz="2000" dirty="0" smtClean="0">
                <a:ea typeface="新細明體" pitchFamily="18" charset="-120"/>
              </a:rPr>
              <a:t> of possible strings, where </a:t>
            </a:r>
            <a:r>
              <a:rPr lang="en-US" altLang="zh-TW" sz="2000" b="1" i="1" dirty="0" smtClean="0">
                <a:ea typeface="新細明體" pitchFamily="18" charset="-120"/>
              </a:rPr>
              <a:t>D</a:t>
            </a:r>
            <a:r>
              <a:rPr lang="en-US" altLang="zh-TW" sz="2000" dirty="0" smtClean="0">
                <a:ea typeface="新細明體" pitchFamily="18" charset="-120"/>
              </a:rPr>
              <a:t> has </a:t>
            </a:r>
            <a:r>
              <a:rPr lang="en-US" altLang="zh-TW" sz="2000" b="1" dirty="0" smtClean="0">
                <a:ea typeface="新細明體" pitchFamily="18" charset="-120"/>
              </a:rPr>
              <a:t>constant size</a:t>
            </a:r>
            <a:r>
              <a:rPr lang="en-US" altLang="zh-TW" sz="2000" dirty="0" smtClean="0">
                <a:ea typeface="新細明體" pitchFamily="18" charset="-120"/>
              </a:rPr>
              <a:t> (e.g., names of the 50 U.S. states)</a:t>
            </a:r>
          </a:p>
          <a:p>
            <a:pPr lvl="2"/>
            <a:r>
              <a:rPr lang="en-US" altLang="zh-TW" sz="1800" b="1" dirty="0" smtClean="0">
                <a:solidFill>
                  <a:srgbClr val="C00000"/>
                </a:solidFill>
                <a:ea typeface="新細明體" pitchFamily="18" charset="-120"/>
              </a:rPr>
              <a:t>Sort</a:t>
            </a:r>
            <a:r>
              <a:rPr lang="en-US" altLang="zh-TW" sz="1800" dirty="0" smtClean="0">
                <a:solidFill>
                  <a:srgbClr val="C00000"/>
                </a:solidFill>
                <a:ea typeface="新細明體" pitchFamily="18" charset="-120"/>
              </a:rPr>
              <a:t> </a:t>
            </a:r>
            <a:r>
              <a:rPr lang="en-US" altLang="zh-TW" sz="1800" b="1" i="1" dirty="0" smtClean="0">
                <a:solidFill>
                  <a:srgbClr val="C00000"/>
                </a:solidFill>
                <a:ea typeface="新細明體" pitchFamily="18" charset="-120"/>
              </a:rPr>
              <a:t>D</a:t>
            </a:r>
            <a:r>
              <a:rPr lang="en-US" altLang="zh-TW" sz="1800" dirty="0" smtClean="0">
                <a:solidFill>
                  <a:srgbClr val="C00000"/>
                </a:solidFill>
                <a:ea typeface="新細明體" pitchFamily="18" charset="-120"/>
              </a:rPr>
              <a:t> </a:t>
            </a:r>
            <a:r>
              <a:rPr lang="en-US" altLang="zh-TW" sz="1800" dirty="0" smtClean="0">
                <a:ea typeface="新細明體" pitchFamily="18" charset="-120"/>
              </a:rPr>
              <a:t>and compute the </a:t>
            </a:r>
            <a:r>
              <a:rPr lang="en-US" altLang="zh-TW" sz="1800" b="1" dirty="0" smtClean="0">
                <a:solidFill>
                  <a:srgbClr val="0000CC"/>
                </a:solidFill>
                <a:ea typeface="新細明體" pitchFamily="18" charset="-120"/>
              </a:rPr>
              <a:t>rank</a:t>
            </a:r>
            <a:r>
              <a:rPr lang="en-US" altLang="zh-TW" sz="1800" dirty="0" smtClean="0">
                <a:solidFill>
                  <a:srgbClr val="0000CC"/>
                </a:solidFill>
                <a:ea typeface="新細明體" pitchFamily="18" charset="-120"/>
              </a:rPr>
              <a:t> </a:t>
            </a:r>
            <a:r>
              <a:rPr lang="en-US" altLang="zh-TW" sz="1800" b="1" i="1" dirty="0" smtClean="0">
                <a:solidFill>
                  <a:srgbClr val="0000CC"/>
                </a:solidFill>
                <a:ea typeface="新細明體" pitchFamily="18" charset="-120"/>
              </a:rPr>
              <a:t>r</a:t>
            </a:r>
            <a:r>
              <a:rPr lang="en-US" altLang="zh-TW" sz="1800" dirty="0" smtClean="0">
                <a:solidFill>
                  <a:srgbClr val="0000CC"/>
                </a:solidFill>
                <a:ea typeface="新細明體" pitchFamily="18" charset="-120"/>
              </a:rPr>
              <a:t>(</a:t>
            </a:r>
            <a:r>
              <a:rPr lang="en-US" altLang="zh-TW" sz="1800" b="1" i="1" dirty="0" smtClean="0">
                <a:solidFill>
                  <a:srgbClr val="0000CC"/>
                </a:solidFill>
                <a:ea typeface="新細明體" pitchFamily="18" charset="-120"/>
              </a:rPr>
              <a:t>k</a:t>
            </a:r>
            <a:r>
              <a:rPr lang="en-US" altLang="zh-TW" sz="1800" dirty="0" smtClean="0">
                <a:solidFill>
                  <a:srgbClr val="0000CC"/>
                </a:solidFill>
                <a:ea typeface="新細明體" pitchFamily="18" charset="-120"/>
              </a:rPr>
              <a:t>)</a:t>
            </a:r>
            <a:r>
              <a:rPr lang="en-US" altLang="zh-TW" sz="1800" b="1" i="1" dirty="0" smtClean="0">
                <a:ea typeface="新細明體" pitchFamily="18" charset="-120"/>
              </a:rPr>
              <a:t> </a:t>
            </a:r>
            <a:r>
              <a:rPr lang="en-US" altLang="zh-TW" sz="1800" dirty="0" smtClean="0">
                <a:ea typeface="新細明體" pitchFamily="18" charset="-120"/>
              </a:rPr>
              <a:t>of each string </a:t>
            </a:r>
            <a:r>
              <a:rPr lang="en-US" altLang="zh-TW" sz="1800" b="1" i="1" dirty="0" smtClean="0">
                <a:ea typeface="新細明體" pitchFamily="18" charset="-120"/>
              </a:rPr>
              <a:t>k</a:t>
            </a:r>
            <a:r>
              <a:rPr lang="en-US" altLang="zh-TW" sz="1800" dirty="0" smtClean="0">
                <a:ea typeface="新細明體" pitchFamily="18" charset="-120"/>
              </a:rPr>
              <a:t> of </a:t>
            </a:r>
            <a:r>
              <a:rPr lang="en-US" altLang="zh-TW" sz="1800" b="1" i="1" dirty="0" smtClean="0">
                <a:ea typeface="新細明體" pitchFamily="18" charset="-120"/>
              </a:rPr>
              <a:t>D</a:t>
            </a:r>
            <a:r>
              <a:rPr lang="en-US" altLang="zh-TW" sz="1800" dirty="0" smtClean="0">
                <a:ea typeface="新細明體" pitchFamily="18" charset="-120"/>
              </a:rPr>
              <a:t> in the sorted sequence </a:t>
            </a:r>
          </a:p>
          <a:p>
            <a:pPr lvl="2"/>
            <a:r>
              <a:rPr lang="en-US" altLang="zh-TW" sz="1800" dirty="0" smtClean="0">
                <a:ea typeface="新細明體" pitchFamily="18" charset="-120"/>
              </a:rPr>
              <a:t>Put item (</a:t>
            </a:r>
            <a:r>
              <a:rPr lang="en-US" altLang="zh-TW" sz="1800" b="1" i="1" dirty="0" smtClean="0">
                <a:ea typeface="新細明體" pitchFamily="18" charset="-120"/>
              </a:rPr>
              <a:t>k</a:t>
            </a:r>
            <a:r>
              <a:rPr lang="en-US" altLang="zh-TW" sz="1800" dirty="0" smtClean="0">
                <a:ea typeface="新細明體" pitchFamily="18" charset="-120"/>
              </a:rPr>
              <a:t>, </a:t>
            </a:r>
            <a:r>
              <a:rPr lang="en-US" altLang="zh-TW" sz="1800" b="1" i="1" dirty="0" smtClean="0">
                <a:ea typeface="新細明體" pitchFamily="18" charset="-120"/>
              </a:rPr>
              <a:t>o</a:t>
            </a:r>
            <a:r>
              <a:rPr lang="en-US" altLang="zh-TW" sz="1800" dirty="0" smtClean="0">
                <a:ea typeface="新細明體" pitchFamily="18" charset="-120"/>
              </a:rPr>
              <a:t>) into bucket </a:t>
            </a:r>
            <a:r>
              <a:rPr lang="en-US" altLang="zh-TW" sz="1800" b="1" i="1" dirty="0" smtClean="0">
                <a:solidFill>
                  <a:srgbClr val="0000CC"/>
                </a:solidFill>
                <a:ea typeface="新細明體" pitchFamily="18" charset="-120"/>
              </a:rPr>
              <a:t>B</a:t>
            </a:r>
            <a:r>
              <a:rPr lang="en-US" altLang="zh-TW" sz="1800" dirty="0" smtClean="0">
                <a:solidFill>
                  <a:srgbClr val="0000CC"/>
                </a:solidFill>
                <a:ea typeface="新細明體" pitchFamily="18" charset="-120"/>
              </a:rPr>
              <a:t>[</a:t>
            </a:r>
            <a:r>
              <a:rPr lang="en-US" altLang="zh-TW" sz="1800" b="1" i="1" dirty="0" smtClean="0">
                <a:solidFill>
                  <a:srgbClr val="0000CC"/>
                </a:solidFill>
                <a:ea typeface="新細明體" pitchFamily="18" charset="-120"/>
              </a:rPr>
              <a:t>r</a:t>
            </a:r>
            <a:r>
              <a:rPr lang="en-US" altLang="zh-TW" sz="1800" dirty="0" smtClean="0">
                <a:solidFill>
                  <a:srgbClr val="0000CC"/>
                </a:solidFill>
                <a:ea typeface="新細明體" pitchFamily="18" charset="-120"/>
              </a:rPr>
              <a:t>(</a:t>
            </a:r>
            <a:r>
              <a:rPr lang="en-US" altLang="zh-TW" sz="1800" b="1" i="1" dirty="0" smtClean="0">
                <a:solidFill>
                  <a:srgbClr val="0000CC"/>
                </a:solidFill>
                <a:ea typeface="新細明體" pitchFamily="18" charset="-120"/>
              </a:rPr>
              <a:t>k</a:t>
            </a:r>
            <a:r>
              <a:rPr lang="en-US" altLang="zh-TW" sz="1800" dirty="0" smtClean="0">
                <a:solidFill>
                  <a:srgbClr val="0000CC"/>
                </a:solidFill>
                <a:ea typeface="新細明體" pitchFamily="18" charset="-120"/>
              </a:rPr>
              <a:t>)]</a:t>
            </a:r>
            <a:endParaRPr lang="zh-TW" altLang="en-US" dirty="0">
              <a:solidFill>
                <a:srgbClr val="0000CC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75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pitchFamily="18" charset="-120"/>
              </a:rPr>
              <a:t>Lexicographic Order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TW" dirty="0" smtClean="0">
                <a:ea typeface="新細明體" pitchFamily="18" charset="-120"/>
              </a:rPr>
              <a:t>A </a:t>
            </a:r>
            <a:r>
              <a:rPr lang="en-US" altLang="zh-TW" b="1" i="1" dirty="0" smtClean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d-</a:t>
            </a:r>
            <a:r>
              <a:rPr lang="en-US" altLang="zh-TW" dirty="0" err="1" smtClean="0">
                <a:solidFill>
                  <a:srgbClr val="C00000"/>
                </a:solidFill>
                <a:ea typeface="新細明體" pitchFamily="18" charset="-120"/>
              </a:rPr>
              <a:t>tuple</a:t>
            </a:r>
            <a:r>
              <a:rPr lang="en-US" altLang="zh-TW" dirty="0" smtClean="0">
                <a:ea typeface="新細明體" pitchFamily="18" charset="-120"/>
              </a:rPr>
              <a:t> is a sequence of </a:t>
            </a:r>
            <a:r>
              <a:rPr lang="en-US" altLang="zh-TW" b="1" i="1" dirty="0" smtClean="0">
                <a:solidFill>
                  <a:srgbClr val="0000CC"/>
                </a:solidFill>
                <a:latin typeface="Times New Roman" pitchFamily="18" charset="0"/>
                <a:ea typeface="新細明體" pitchFamily="18" charset="-120"/>
              </a:rPr>
              <a:t>d</a:t>
            </a:r>
            <a:r>
              <a:rPr lang="en-US" altLang="zh-TW" dirty="0" smtClean="0">
                <a:solidFill>
                  <a:srgbClr val="0000CC"/>
                </a:solidFill>
                <a:ea typeface="新細明體" pitchFamily="18" charset="-120"/>
              </a:rPr>
              <a:t> keys </a:t>
            </a:r>
            <a:r>
              <a:rPr lang="en-US" altLang="zh-TW" dirty="0" smtClean="0">
                <a:latin typeface="Times New Roman" pitchFamily="18" charset="0"/>
                <a:ea typeface="新細明體" pitchFamily="18" charset="-120"/>
              </a:rPr>
              <a:t>(</a:t>
            </a:r>
            <a:r>
              <a:rPr lang="en-US" altLang="zh-TW" b="1" i="1" dirty="0" smtClean="0">
                <a:latin typeface="Times New Roman" pitchFamily="18" charset="0"/>
                <a:ea typeface="新細明體" pitchFamily="18" charset="-120"/>
              </a:rPr>
              <a:t>k</a:t>
            </a:r>
            <a:r>
              <a:rPr lang="en-US" altLang="zh-TW" baseline="-25000" dirty="0" smtClean="0">
                <a:latin typeface="Times New Roman" pitchFamily="18" charset="0"/>
                <a:ea typeface="新細明體" pitchFamily="18" charset="-120"/>
              </a:rPr>
              <a:t>1</a:t>
            </a:r>
            <a:r>
              <a:rPr lang="en-US" altLang="zh-TW" dirty="0" smtClean="0">
                <a:latin typeface="Times New Roman" pitchFamily="18" charset="0"/>
                <a:ea typeface="新細明體" pitchFamily="18" charset="-120"/>
              </a:rPr>
              <a:t>, </a:t>
            </a:r>
            <a:r>
              <a:rPr lang="en-US" altLang="zh-TW" b="1" i="1" dirty="0" smtClean="0">
                <a:latin typeface="Times New Roman" pitchFamily="18" charset="0"/>
                <a:ea typeface="新細明體" pitchFamily="18" charset="-120"/>
              </a:rPr>
              <a:t>k</a:t>
            </a:r>
            <a:r>
              <a:rPr lang="en-US" altLang="zh-TW" baseline="-25000" dirty="0" smtClean="0">
                <a:latin typeface="Times New Roman" pitchFamily="18" charset="0"/>
                <a:ea typeface="新細明體" pitchFamily="18" charset="-120"/>
              </a:rPr>
              <a:t>2</a:t>
            </a:r>
            <a:r>
              <a:rPr lang="en-US" altLang="zh-TW" dirty="0" smtClean="0">
                <a:latin typeface="Times New Roman" pitchFamily="18" charset="0"/>
                <a:ea typeface="新細明體" pitchFamily="18" charset="-120"/>
              </a:rPr>
              <a:t>, </a:t>
            </a:r>
            <a:r>
              <a:rPr lang="en-US" altLang="zh-TW" b="1" i="1" dirty="0" smtClean="0">
                <a:latin typeface="Times New Roman" pitchFamily="18" charset="0"/>
                <a:ea typeface="新細明體" pitchFamily="18" charset="-120"/>
              </a:rPr>
              <a:t>…</a:t>
            </a:r>
            <a:r>
              <a:rPr lang="en-US" altLang="zh-TW" dirty="0" smtClean="0">
                <a:latin typeface="Times New Roman" pitchFamily="18" charset="0"/>
                <a:ea typeface="新細明體" pitchFamily="18" charset="-120"/>
              </a:rPr>
              <a:t>, </a:t>
            </a:r>
            <a:r>
              <a:rPr lang="en-US" altLang="zh-TW" b="1" i="1" dirty="0" err="1" smtClean="0">
                <a:latin typeface="Times New Roman" pitchFamily="18" charset="0"/>
                <a:ea typeface="新細明體" pitchFamily="18" charset="-120"/>
              </a:rPr>
              <a:t>k</a:t>
            </a:r>
            <a:r>
              <a:rPr lang="en-US" altLang="zh-TW" b="1" i="1" baseline="-25000" dirty="0" err="1" smtClean="0">
                <a:latin typeface="Times New Roman" pitchFamily="18" charset="0"/>
                <a:ea typeface="新細明體" pitchFamily="18" charset="-120"/>
              </a:rPr>
              <a:t>d</a:t>
            </a:r>
            <a:r>
              <a:rPr lang="en-US" altLang="zh-TW" dirty="0" smtClean="0">
                <a:latin typeface="Times New Roman" pitchFamily="18" charset="0"/>
                <a:ea typeface="新細明體" pitchFamily="18" charset="-120"/>
              </a:rPr>
              <a:t>)</a:t>
            </a:r>
            <a:r>
              <a:rPr lang="en-US" altLang="zh-TW" dirty="0" smtClean="0">
                <a:ea typeface="新細明體" pitchFamily="18" charset="-120"/>
              </a:rPr>
              <a:t>, where key </a:t>
            </a:r>
            <a:r>
              <a:rPr lang="en-US" altLang="zh-TW" b="1" i="1" dirty="0" err="1" smtClean="0">
                <a:latin typeface="Times New Roman" pitchFamily="18" charset="0"/>
                <a:ea typeface="新細明體" pitchFamily="18" charset="-120"/>
              </a:rPr>
              <a:t>k</a:t>
            </a:r>
            <a:r>
              <a:rPr lang="en-US" altLang="zh-TW" b="1" i="1" baseline="-25000" dirty="0" err="1" smtClean="0">
                <a:latin typeface="Times New Roman" pitchFamily="18" charset="0"/>
                <a:ea typeface="新細明體" pitchFamily="18" charset="-120"/>
              </a:rPr>
              <a:t>i</a:t>
            </a:r>
            <a:r>
              <a:rPr lang="en-US" altLang="zh-TW" dirty="0" smtClean="0">
                <a:ea typeface="新細明體" pitchFamily="18" charset="-120"/>
              </a:rPr>
              <a:t> is said to be the </a:t>
            </a:r>
            <a:r>
              <a:rPr lang="en-US" altLang="zh-TW" b="1" i="1" dirty="0" err="1" smtClean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i-</a:t>
            </a:r>
            <a:r>
              <a:rPr lang="en-US" altLang="zh-TW" dirty="0" err="1" smtClean="0">
                <a:solidFill>
                  <a:srgbClr val="C00000"/>
                </a:solidFill>
                <a:ea typeface="新細明體" pitchFamily="18" charset="-120"/>
              </a:rPr>
              <a:t>th</a:t>
            </a:r>
            <a:r>
              <a:rPr lang="en-US" altLang="zh-TW" dirty="0" smtClean="0">
                <a:solidFill>
                  <a:srgbClr val="C00000"/>
                </a:solidFill>
                <a:ea typeface="新細明體" pitchFamily="18" charset="-120"/>
              </a:rPr>
              <a:t> dimension </a:t>
            </a:r>
            <a:r>
              <a:rPr lang="en-US" altLang="zh-TW" dirty="0" smtClean="0">
                <a:ea typeface="新細明體" pitchFamily="18" charset="-120"/>
              </a:rPr>
              <a:t>of the </a:t>
            </a:r>
            <a:r>
              <a:rPr lang="en-US" altLang="zh-TW" dirty="0" err="1" smtClean="0">
                <a:ea typeface="新細明體" pitchFamily="18" charset="-120"/>
              </a:rPr>
              <a:t>tuple</a:t>
            </a:r>
            <a:endParaRPr lang="en-US" altLang="zh-TW" dirty="0" smtClean="0">
              <a:latin typeface="Times New Roman" pitchFamily="18" charset="0"/>
              <a:ea typeface="新細明體" pitchFamily="18" charset="-120"/>
            </a:endParaRPr>
          </a:p>
          <a:p>
            <a:r>
              <a:rPr lang="en-US" altLang="zh-TW" dirty="0" smtClean="0">
                <a:ea typeface="新細明體" pitchFamily="18" charset="-120"/>
              </a:rPr>
              <a:t>Example:</a:t>
            </a:r>
          </a:p>
          <a:p>
            <a:pPr lvl="1"/>
            <a:r>
              <a:rPr lang="en-US" altLang="zh-TW" dirty="0" smtClean="0">
                <a:ea typeface="新細明體" pitchFamily="18" charset="-120"/>
              </a:rPr>
              <a:t>The Cartesian coordinates of a point in space are a 3-tuple</a:t>
            </a:r>
          </a:p>
          <a:p>
            <a:r>
              <a:rPr lang="en-US" altLang="zh-TW" dirty="0" smtClean="0">
                <a:ea typeface="新細明體" pitchFamily="18" charset="-120"/>
              </a:rPr>
              <a:t>The </a:t>
            </a:r>
            <a:r>
              <a:rPr lang="en-US" altLang="zh-TW" dirty="0" smtClean="0">
                <a:solidFill>
                  <a:srgbClr val="0000CC"/>
                </a:solidFill>
                <a:ea typeface="新細明體" pitchFamily="18" charset="-120"/>
              </a:rPr>
              <a:t>lexicographic order</a:t>
            </a:r>
            <a:r>
              <a:rPr lang="en-US" altLang="zh-TW" dirty="0" smtClean="0">
                <a:ea typeface="新細明體" pitchFamily="18" charset="-120"/>
              </a:rPr>
              <a:t> of two </a:t>
            </a:r>
            <a:r>
              <a:rPr lang="en-US" altLang="zh-TW" b="1" i="1" dirty="0" smtClean="0">
                <a:latin typeface="Times New Roman" pitchFamily="18" charset="0"/>
                <a:ea typeface="新細明體" pitchFamily="18" charset="-120"/>
              </a:rPr>
              <a:t>d-</a:t>
            </a:r>
            <a:r>
              <a:rPr lang="en-US" altLang="zh-TW" dirty="0" err="1" smtClean="0">
                <a:ea typeface="新細明體" pitchFamily="18" charset="-120"/>
              </a:rPr>
              <a:t>tuples</a:t>
            </a:r>
            <a:r>
              <a:rPr lang="en-US" altLang="zh-TW" dirty="0" smtClean="0">
                <a:ea typeface="新細明體" pitchFamily="18" charset="-120"/>
              </a:rPr>
              <a:t> is </a:t>
            </a:r>
            <a:r>
              <a:rPr lang="en-US" altLang="zh-TW" dirty="0" smtClean="0">
                <a:solidFill>
                  <a:srgbClr val="C00000"/>
                </a:solidFill>
                <a:ea typeface="新細明體" pitchFamily="18" charset="-120"/>
              </a:rPr>
              <a:t>recursively defined</a:t>
            </a:r>
            <a:r>
              <a:rPr lang="en-US" altLang="zh-TW" dirty="0" smtClean="0">
                <a:ea typeface="新細明體" pitchFamily="18" charset="-120"/>
              </a:rPr>
              <a:t> as follows</a:t>
            </a:r>
          </a:p>
          <a:p>
            <a:pPr algn="ctr">
              <a:buFont typeface="Wingdings" pitchFamily="2" charset="2"/>
              <a:buNone/>
            </a:pPr>
            <a:r>
              <a:rPr lang="en-US" altLang="zh-TW" dirty="0" smtClean="0">
                <a:latin typeface="Times New Roman" pitchFamily="18" charset="0"/>
                <a:ea typeface="新細明體" pitchFamily="18" charset="-120"/>
              </a:rPr>
              <a:t>(</a:t>
            </a:r>
            <a:r>
              <a:rPr lang="en-US" altLang="zh-TW" b="1" i="1" dirty="0" smtClean="0">
                <a:latin typeface="Times New Roman" pitchFamily="18" charset="0"/>
                <a:ea typeface="新細明體" pitchFamily="18" charset="-120"/>
              </a:rPr>
              <a:t>x</a:t>
            </a:r>
            <a:r>
              <a:rPr lang="en-US" altLang="zh-TW" baseline="-25000" dirty="0" smtClean="0">
                <a:latin typeface="Times New Roman" pitchFamily="18" charset="0"/>
                <a:ea typeface="新細明體" pitchFamily="18" charset="-120"/>
              </a:rPr>
              <a:t>1</a:t>
            </a:r>
            <a:r>
              <a:rPr lang="en-US" altLang="zh-TW" dirty="0" smtClean="0">
                <a:latin typeface="Times New Roman" pitchFamily="18" charset="0"/>
                <a:ea typeface="新細明體" pitchFamily="18" charset="-120"/>
              </a:rPr>
              <a:t>, </a:t>
            </a:r>
            <a:r>
              <a:rPr lang="en-US" altLang="zh-TW" b="1" i="1" dirty="0" smtClean="0">
                <a:latin typeface="Times New Roman" pitchFamily="18" charset="0"/>
                <a:ea typeface="新細明體" pitchFamily="18" charset="-120"/>
              </a:rPr>
              <a:t>x</a:t>
            </a:r>
            <a:r>
              <a:rPr lang="en-US" altLang="zh-TW" baseline="-25000" dirty="0" smtClean="0">
                <a:latin typeface="Times New Roman" pitchFamily="18" charset="0"/>
                <a:ea typeface="新細明體" pitchFamily="18" charset="-120"/>
              </a:rPr>
              <a:t>2</a:t>
            </a:r>
            <a:r>
              <a:rPr lang="en-US" altLang="zh-TW" dirty="0" smtClean="0">
                <a:latin typeface="Times New Roman" pitchFamily="18" charset="0"/>
                <a:ea typeface="新細明體" pitchFamily="18" charset="-120"/>
              </a:rPr>
              <a:t>, </a:t>
            </a:r>
            <a:r>
              <a:rPr lang="en-US" altLang="zh-TW" b="1" i="1" dirty="0" smtClean="0">
                <a:latin typeface="Times New Roman" pitchFamily="18" charset="0"/>
                <a:ea typeface="新細明體" pitchFamily="18" charset="-120"/>
              </a:rPr>
              <a:t>…</a:t>
            </a:r>
            <a:r>
              <a:rPr lang="en-US" altLang="zh-TW" dirty="0" smtClean="0">
                <a:latin typeface="Times New Roman" pitchFamily="18" charset="0"/>
                <a:ea typeface="新細明體" pitchFamily="18" charset="-120"/>
              </a:rPr>
              <a:t>, </a:t>
            </a:r>
            <a:r>
              <a:rPr lang="en-US" altLang="zh-TW" b="1" i="1" dirty="0" err="1" smtClean="0">
                <a:latin typeface="Times New Roman" pitchFamily="18" charset="0"/>
                <a:ea typeface="新細明體" pitchFamily="18" charset="-120"/>
              </a:rPr>
              <a:t>x</a:t>
            </a:r>
            <a:r>
              <a:rPr lang="en-US" altLang="zh-TW" b="1" i="1" baseline="-25000" dirty="0" err="1" smtClean="0">
                <a:latin typeface="Times New Roman" pitchFamily="18" charset="0"/>
                <a:ea typeface="新細明體" pitchFamily="18" charset="-120"/>
              </a:rPr>
              <a:t>d</a:t>
            </a:r>
            <a:r>
              <a:rPr lang="en-US" altLang="zh-TW" dirty="0" smtClean="0">
                <a:latin typeface="Times New Roman" pitchFamily="18" charset="0"/>
                <a:ea typeface="新細明體" pitchFamily="18" charset="-120"/>
              </a:rPr>
              <a:t>) </a:t>
            </a:r>
            <a:r>
              <a:rPr lang="en-US" altLang="zh-TW" dirty="0" smtClean="0">
                <a:latin typeface="Symbol" pitchFamily="18" charset="2"/>
                <a:ea typeface="新細明體" pitchFamily="18" charset="-120"/>
                <a:sym typeface="Symbol" pitchFamily="18" charset="2"/>
              </a:rPr>
              <a:t>&lt;</a:t>
            </a:r>
            <a:r>
              <a:rPr lang="en-US" altLang="zh-TW" dirty="0" smtClean="0">
                <a:latin typeface="Times New Roman" pitchFamily="18" charset="0"/>
                <a:ea typeface="新細明體" pitchFamily="18" charset="-120"/>
              </a:rPr>
              <a:t> (</a:t>
            </a:r>
            <a:r>
              <a:rPr lang="en-US" altLang="zh-TW" b="1" i="1" dirty="0" smtClean="0">
                <a:latin typeface="Times New Roman" pitchFamily="18" charset="0"/>
                <a:ea typeface="新細明體" pitchFamily="18" charset="-120"/>
              </a:rPr>
              <a:t>y</a:t>
            </a:r>
            <a:r>
              <a:rPr lang="en-US" altLang="zh-TW" baseline="-25000" dirty="0" smtClean="0">
                <a:latin typeface="Times New Roman" pitchFamily="18" charset="0"/>
                <a:ea typeface="新細明體" pitchFamily="18" charset="-120"/>
              </a:rPr>
              <a:t>1</a:t>
            </a:r>
            <a:r>
              <a:rPr lang="en-US" altLang="zh-TW" dirty="0" smtClean="0">
                <a:latin typeface="Times New Roman" pitchFamily="18" charset="0"/>
                <a:ea typeface="新細明體" pitchFamily="18" charset="-120"/>
              </a:rPr>
              <a:t>, </a:t>
            </a:r>
            <a:r>
              <a:rPr lang="en-US" altLang="zh-TW" b="1" i="1" dirty="0" smtClean="0">
                <a:latin typeface="Times New Roman" pitchFamily="18" charset="0"/>
                <a:ea typeface="新細明體" pitchFamily="18" charset="-120"/>
              </a:rPr>
              <a:t>y</a:t>
            </a:r>
            <a:r>
              <a:rPr lang="en-US" altLang="zh-TW" baseline="-25000" dirty="0" smtClean="0">
                <a:latin typeface="Times New Roman" pitchFamily="18" charset="0"/>
                <a:ea typeface="新細明體" pitchFamily="18" charset="-120"/>
              </a:rPr>
              <a:t>2</a:t>
            </a:r>
            <a:r>
              <a:rPr lang="en-US" altLang="zh-TW" dirty="0" smtClean="0">
                <a:latin typeface="Times New Roman" pitchFamily="18" charset="0"/>
                <a:ea typeface="新細明體" pitchFamily="18" charset="-120"/>
              </a:rPr>
              <a:t>, </a:t>
            </a:r>
            <a:r>
              <a:rPr lang="en-US" altLang="zh-TW" b="1" i="1" dirty="0" smtClean="0">
                <a:latin typeface="Times New Roman" pitchFamily="18" charset="0"/>
                <a:ea typeface="新細明體" pitchFamily="18" charset="-120"/>
              </a:rPr>
              <a:t>…</a:t>
            </a:r>
            <a:r>
              <a:rPr lang="en-US" altLang="zh-TW" dirty="0" smtClean="0">
                <a:latin typeface="Times New Roman" pitchFamily="18" charset="0"/>
                <a:ea typeface="新細明體" pitchFamily="18" charset="-120"/>
              </a:rPr>
              <a:t>, </a:t>
            </a:r>
            <a:r>
              <a:rPr lang="en-US" altLang="zh-TW" b="1" i="1" dirty="0" smtClean="0">
                <a:latin typeface="Times New Roman" pitchFamily="18" charset="0"/>
                <a:ea typeface="新細明體" pitchFamily="18" charset="-120"/>
              </a:rPr>
              <a:t>y</a:t>
            </a:r>
            <a:r>
              <a:rPr lang="en-US" altLang="zh-TW" b="1" i="1" baseline="-25000" dirty="0" smtClean="0">
                <a:latin typeface="Times New Roman" pitchFamily="18" charset="0"/>
                <a:ea typeface="新細明體" pitchFamily="18" charset="-120"/>
              </a:rPr>
              <a:t>d</a:t>
            </a:r>
            <a:r>
              <a:rPr lang="en-US" altLang="zh-TW" dirty="0" smtClean="0">
                <a:latin typeface="Times New Roman" pitchFamily="18" charset="0"/>
                <a:ea typeface="新細明體" pitchFamily="18" charset="-120"/>
              </a:rPr>
              <a:t>)</a:t>
            </a:r>
            <a:br>
              <a:rPr lang="en-US" altLang="zh-TW" dirty="0" smtClean="0">
                <a:latin typeface="Times New Roman" pitchFamily="18" charset="0"/>
                <a:ea typeface="新細明體" pitchFamily="18" charset="-120"/>
              </a:rPr>
            </a:br>
            <a:r>
              <a:rPr lang="en-US" altLang="zh-TW" sz="3200" dirty="0" smtClean="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  <a:sym typeface="Symbol" pitchFamily="18" charset="2"/>
              </a:rPr>
              <a:t></a:t>
            </a:r>
            <a:r>
              <a:rPr lang="en-US" altLang="zh-TW" dirty="0" smtClean="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  <a:sym typeface="Symbol" pitchFamily="18" charset="2"/>
              </a:rPr>
              <a:t/>
            </a:r>
            <a:br>
              <a:rPr lang="en-US" altLang="zh-TW" dirty="0" smtClean="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  <a:sym typeface="Symbol" pitchFamily="18" charset="2"/>
              </a:rPr>
            </a:br>
            <a:r>
              <a:rPr lang="en-US" altLang="zh-TW" b="1" i="1" dirty="0" smtClean="0">
                <a:latin typeface="Times New Roman" pitchFamily="18" charset="0"/>
                <a:ea typeface="新細明體" pitchFamily="18" charset="-120"/>
              </a:rPr>
              <a:t>x</a:t>
            </a:r>
            <a:r>
              <a:rPr lang="en-US" altLang="zh-TW" baseline="-25000" dirty="0" smtClean="0">
                <a:latin typeface="Times New Roman" pitchFamily="18" charset="0"/>
                <a:ea typeface="新細明體" pitchFamily="18" charset="-120"/>
              </a:rPr>
              <a:t>1 </a:t>
            </a:r>
            <a:r>
              <a:rPr lang="en-US" altLang="zh-TW" dirty="0" smtClean="0">
                <a:latin typeface="Symbol" pitchFamily="18" charset="2"/>
                <a:ea typeface="新細明體" pitchFamily="18" charset="-120"/>
                <a:sym typeface="Symbol" pitchFamily="18" charset="2"/>
              </a:rPr>
              <a:t>&lt;</a:t>
            </a:r>
            <a:r>
              <a:rPr lang="en-US" altLang="zh-TW" dirty="0" smtClean="0">
                <a:latin typeface="Times New Roman" pitchFamily="18" charset="0"/>
                <a:ea typeface="新細明體" pitchFamily="18" charset="-120"/>
                <a:sym typeface="Symbol" pitchFamily="18" charset="2"/>
              </a:rPr>
              <a:t> </a:t>
            </a:r>
            <a:r>
              <a:rPr lang="en-US" altLang="zh-TW" b="1" i="1" dirty="0" smtClean="0">
                <a:latin typeface="Times New Roman" pitchFamily="18" charset="0"/>
                <a:ea typeface="新細明體" pitchFamily="18" charset="-120"/>
              </a:rPr>
              <a:t>y</a:t>
            </a:r>
            <a:r>
              <a:rPr lang="en-US" altLang="zh-TW" baseline="-25000" dirty="0" smtClean="0">
                <a:latin typeface="Times New Roman" pitchFamily="18" charset="0"/>
                <a:ea typeface="新細明體" pitchFamily="18" charset="-120"/>
              </a:rPr>
              <a:t>1  </a:t>
            </a:r>
            <a:r>
              <a:rPr lang="en-US" altLang="zh-TW" sz="3200" dirty="0" smtClean="0">
                <a:solidFill>
                  <a:schemeClr val="tx2"/>
                </a:solidFill>
                <a:ea typeface="新細明體" pitchFamily="18" charset="-120"/>
                <a:sym typeface="Symbol" pitchFamily="18" charset="2"/>
              </a:rPr>
              <a:t></a:t>
            </a:r>
            <a:r>
              <a:rPr lang="en-US" altLang="zh-TW" dirty="0" smtClean="0">
                <a:solidFill>
                  <a:schemeClr val="tx2"/>
                </a:solidFill>
                <a:ea typeface="新細明體" pitchFamily="18" charset="-120"/>
                <a:sym typeface="Symbol" pitchFamily="18" charset="2"/>
              </a:rPr>
              <a:t> </a:t>
            </a:r>
            <a:r>
              <a:rPr lang="en-US" altLang="zh-TW" dirty="0" smtClean="0">
                <a:ea typeface="新細明體" pitchFamily="18" charset="-120"/>
                <a:sym typeface="Symbol" pitchFamily="18" charset="2"/>
              </a:rPr>
              <a:t> </a:t>
            </a:r>
            <a:r>
              <a:rPr lang="en-US" altLang="zh-TW" b="1" i="1" dirty="0" smtClean="0">
                <a:latin typeface="Times New Roman" pitchFamily="18" charset="0"/>
                <a:ea typeface="新細明體" pitchFamily="18" charset="-120"/>
              </a:rPr>
              <a:t>x</a:t>
            </a:r>
            <a:r>
              <a:rPr lang="en-US" altLang="zh-TW" baseline="-25000" dirty="0" smtClean="0">
                <a:latin typeface="Times New Roman" pitchFamily="18" charset="0"/>
                <a:ea typeface="新細明體" pitchFamily="18" charset="-120"/>
              </a:rPr>
              <a:t>1</a:t>
            </a:r>
            <a:r>
              <a:rPr lang="en-US" altLang="zh-TW" baseline="-25000" dirty="0" smtClean="0">
                <a:latin typeface="Symbol" pitchFamily="18" charset="2"/>
                <a:ea typeface="新細明體" pitchFamily="18" charset="-120"/>
              </a:rPr>
              <a:t> </a:t>
            </a:r>
            <a:r>
              <a:rPr lang="en-US" altLang="zh-TW" dirty="0" smtClean="0">
                <a:latin typeface="Symbol" pitchFamily="18" charset="2"/>
                <a:ea typeface="新細明體" pitchFamily="18" charset="-120"/>
                <a:sym typeface="Symbol" pitchFamily="18" charset="2"/>
              </a:rPr>
              <a:t>=</a:t>
            </a:r>
            <a:r>
              <a:rPr lang="en-US" altLang="zh-TW" dirty="0" smtClean="0">
                <a:latin typeface="Times New Roman" pitchFamily="18" charset="0"/>
                <a:ea typeface="新細明體" pitchFamily="18" charset="-120"/>
                <a:sym typeface="Symbol" pitchFamily="18" charset="2"/>
              </a:rPr>
              <a:t> </a:t>
            </a:r>
            <a:r>
              <a:rPr lang="en-US" altLang="zh-TW" b="1" i="1" dirty="0" smtClean="0">
                <a:latin typeface="Times New Roman" pitchFamily="18" charset="0"/>
                <a:ea typeface="新細明體" pitchFamily="18" charset="-120"/>
              </a:rPr>
              <a:t>y</a:t>
            </a:r>
            <a:r>
              <a:rPr lang="en-US" altLang="zh-TW" baseline="-25000" dirty="0" smtClean="0">
                <a:latin typeface="Times New Roman" pitchFamily="18" charset="0"/>
                <a:ea typeface="新細明體" pitchFamily="18" charset="-120"/>
              </a:rPr>
              <a:t>1 </a:t>
            </a:r>
            <a:r>
              <a:rPr lang="en-US" altLang="zh-TW" sz="3200" dirty="0" smtClean="0">
                <a:solidFill>
                  <a:schemeClr val="tx2"/>
                </a:solidFill>
                <a:ea typeface="新細明體" pitchFamily="18" charset="-120"/>
                <a:sym typeface="Symbol" pitchFamily="18" charset="2"/>
              </a:rPr>
              <a:t></a:t>
            </a:r>
            <a:r>
              <a:rPr lang="en-US" altLang="zh-TW" dirty="0" smtClean="0">
                <a:ea typeface="新細明體" pitchFamily="18" charset="-120"/>
                <a:sym typeface="Symbol" pitchFamily="18" charset="2"/>
              </a:rPr>
              <a:t> </a:t>
            </a:r>
            <a:r>
              <a:rPr lang="en-US" altLang="zh-TW" dirty="0" smtClean="0">
                <a:latin typeface="Times New Roman" pitchFamily="18" charset="0"/>
                <a:ea typeface="新細明體" pitchFamily="18" charset="-120"/>
              </a:rPr>
              <a:t>(</a:t>
            </a:r>
            <a:r>
              <a:rPr lang="en-US" altLang="zh-TW" b="1" i="1" dirty="0" smtClean="0">
                <a:latin typeface="Times New Roman" pitchFamily="18" charset="0"/>
                <a:ea typeface="新細明體" pitchFamily="18" charset="-120"/>
              </a:rPr>
              <a:t>x</a:t>
            </a:r>
            <a:r>
              <a:rPr lang="en-US" altLang="zh-TW" baseline="-25000" dirty="0" smtClean="0">
                <a:latin typeface="Times New Roman" pitchFamily="18" charset="0"/>
                <a:ea typeface="新細明體" pitchFamily="18" charset="-120"/>
              </a:rPr>
              <a:t>2</a:t>
            </a:r>
            <a:r>
              <a:rPr lang="en-US" altLang="zh-TW" dirty="0" smtClean="0">
                <a:latin typeface="Times New Roman" pitchFamily="18" charset="0"/>
                <a:ea typeface="新細明體" pitchFamily="18" charset="-120"/>
              </a:rPr>
              <a:t>, </a:t>
            </a:r>
            <a:r>
              <a:rPr lang="en-US" altLang="zh-TW" b="1" i="1" dirty="0" smtClean="0">
                <a:latin typeface="Times New Roman" pitchFamily="18" charset="0"/>
                <a:ea typeface="新細明體" pitchFamily="18" charset="-120"/>
              </a:rPr>
              <a:t>…</a:t>
            </a:r>
            <a:r>
              <a:rPr lang="en-US" altLang="zh-TW" dirty="0" smtClean="0">
                <a:latin typeface="Times New Roman" pitchFamily="18" charset="0"/>
                <a:ea typeface="新細明體" pitchFamily="18" charset="-120"/>
              </a:rPr>
              <a:t>, </a:t>
            </a:r>
            <a:r>
              <a:rPr lang="en-US" altLang="zh-TW" b="1" i="1" dirty="0" err="1" smtClean="0">
                <a:latin typeface="Times New Roman" pitchFamily="18" charset="0"/>
                <a:ea typeface="新細明體" pitchFamily="18" charset="-120"/>
              </a:rPr>
              <a:t>x</a:t>
            </a:r>
            <a:r>
              <a:rPr lang="en-US" altLang="zh-TW" b="1" i="1" baseline="-25000" dirty="0" err="1" smtClean="0">
                <a:latin typeface="Times New Roman" pitchFamily="18" charset="0"/>
                <a:ea typeface="新細明體" pitchFamily="18" charset="-120"/>
              </a:rPr>
              <a:t>d</a:t>
            </a:r>
            <a:r>
              <a:rPr lang="en-US" altLang="zh-TW" dirty="0" smtClean="0">
                <a:latin typeface="Times New Roman" pitchFamily="18" charset="0"/>
                <a:ea typeface="新細明體" pitchFamily="18" charset="-120"/>
              </a:rPr>
              <a:t>) </a:t>
            </a:r>
            <a:r>
              <a:rPr lang="en-US" altLang="zh-TW" dirty="0" smtClean="0">
                <a:latin typeface="Symbol" pitchFamily="18" charset="2"/>
                <a:ea typeface="新細明體" pitchFamily="18" charset="-120"/>
                <a:sym typeface="Symbol" pitchFamily="18" charset="2"/>
              </a:rPr>
              <a:t>&lt;</a:t>
            </a:r>
            <a:r>
              <a:rPr lang="en-US" altLang="zh-TW" dirty="0" smtClean="0">
                <a:latin typeface="Times New Roman" pitchFamily="18" charset="0"/>
                <a:ea typeface="新細明體" pitchFamily="18" charset="-120"/>
              </a:rPr>
              <a:t> (</a:t>
            </a:r>
            <a:r>
              <a:rPr lang="en-US" altLang="zh-TW" b="1" i="1" dirty="0" smtClean="0">
                <a:latin typeface="Times New Roman" pitchFamily="18" charset="0"/>
                <a:ea typeface="新細明體" pitchFamily="18" charset="-120"/>
              </a:rPr>
              <a:t>y</a:t>
            </a:r>
            <a:r>
              <a:rPr lang="en-US" altLang="zh-TW" baseline="-25000" dirty="0" smtClean="0">
                <a:latin typeface="Times New Roman" pitchFamily="18" charset="0"/>
                <a:ea typeface="新細明體" pitchFamily="18" charset="-120"/>
              </a:rPr>
              <a:t>2</a:t>
            </a:r>
            <a:r>
              <a:rPr lang="en-US" altLang="zh-TW" dirty="0" smtClean="0">
                <a:latin typeface="Times New Roman" pitchFamily="18" charset="0"/>
                <a:ea typeface="新細明體" pitchFamily="18" charset="-120"/>
              </a:rPr>
              <a:t>, </a:t>
            </a:r>
            <a:r>
              <a:rPr lang="en-US" altLang="zh-TW" b="1" i="1" dirty="0" smtClean="0">
                <a:latin typeface="Times New Roman" pitchFamily="18" charset="0"/>
                <a:ea typeface="新細明體" pitchFamily="18" charset="-120"/>
              </a:rPr>
              <a:t>…</a:t>
            </a:r>
            <a:r>
              <a:rPr lang="en-US" altLang="zh-TW" dirty="0" smtClean="0">
                <a:latin typeface="Times New Roman" pitchFamily="18" charset="0"/>
                <a:ea typeface="新細明體" pitchFamily="18" charset="-120"/>
              </a:rPr>
              <a:t>, </a:t>
            </a:r>
            <a:r>
              <a:rPr lang="en-US" altLang="zh-TW" b="1" i="1" dirty="0" smtClean="0">
                <a:latin typeface="Times New Roman" pitchFamily="18" charset="0"/>
                <a:ea typeface="新細明體" pitchFamily="18" charset="-120"/>
              </a:rPr>
              <a:t>y</a:t>
            </a:r>
            <a:r>
              <a:rPr lang="en-US" altLang="zh-TW" b="1" i="1" baseline="-25000" dirty="0" smtClean="0">
                <a:latin typeface="Times New Roman" pitchFamily="18" charset="0"/>
                <a:ea typeface="新細明體" pitchFamily="18" charset="-120"/>
              </a:rPr>
              <a:t>d</a:t>
            </a:r>
            <a:r>
              <a:rPr lang="en-US" altLang="zh-TW" dirty="0" smtClean="0">
                <a:latin typeface="Times New Roman" pitchFamily="18" charset="0"/>
                <a:ea typeface="新細明體" pitchFamily="18" charset="-120"/>
              </a:rPr>
              <a:t>)</a:t>
            </a:r>
          </a:p>
          <a:p>
            <a:pPr>
              <a:buFont typeface="Wingdings" pitchFamily="2" charset="2"/>
              <a:buNone/>
            </a:pPr>
            <a:r>
              <a:rPr lang="en-US" altLang="zh-TW" dirty="0" smtClean="0">
                <a:latin typeface="Times New Roman" pitchFamily="18" charset="0"/>
                <a:ea typeface="新細明體" pitchFamily="18" charset="-120"/>
              </a:rPr>
              <a:t>	</a:t>
            </a:r>
            <a:r>
              <a:rPr lang="en-US" altLang="zh-TW" dirty="0" smtClean="0">
                <a:ea typeface="新細明體" pitchFamily="18" charset="-120"/>
              </a:rPr>
              <a:t>i.e., the tuples are compared by the </a:t>
            </a:r>
            <a:r>
              <a:rPr lang="en-US" altLang="zh-TW" dirty="0" smtClean="0">
                <a:solidFill>
                  <a:srgbClr val="0000CC"/>
                </a:solidFill>
                <a:ea typeface="新細明體" pitchFamily="18" charset="-120"/>
              </a:rPr>
              <a:t>first dimension</a:t>
            </a:r>
            <a:r>
              <a:rPr lang="en-US" altLang="zh-TW" dirty="0" smtClean="0">
                <a:ea typeface="新細明體" pitchFamily="18" charset="-120"/>
              </a:rPr>
              <a:t>, then by the </a:t>
            </a:r>
            <a:r>
              <a:rPr lang="en-US" altLang="zh-TW" dirty="0" smtClean="0">
                <a:solidFill>
                  <a:srgbClr val="0000CC"/>
                </a:solidFill>
                <a:ea typeface="新細明體" pitchFamily="18" charset="-120"/>
              </a:rPr>
              <a:t>second dimension</a:t>
            </a:r>
            <a:r>
              <a:rPr lang="en-US" altLang="zh-TW" dirty="0" smtClean="0">
                <a:ea typeface="新細明體" pitchFamily="18" charset="-120"/>
              </a:rPr>
              <a:t>, </a:t>
            </a:r>
            <a:r>
              <a:rPr lang="en-US" altLang="zh-TW" dirty="0" smtClean="0">
                <a:ea typeface="新細明體" pitchFamily="18" charset="-120"/>
              </a:rPr>
              <a:t>…, </a:t>
            </a:r>
            <a:r>
              <a:rPr lang="en-US" altLang="zh-TW" dirty="0" smtClean="0">
                <a:ea typeface="新細明體" pitchFamily="18" charset="-120"/>
              </a:rPr>
              <a:t>etc</a:t>
            </a:r>
            <a:r>
              <a:rPr lang="en-US" altLang="zh-TW" dirty="0" smtClean="0">
                <a:ea typeface="新細明體" pitchFamily="18" charset="-120"/>
              </a:rPr>
              <a:t>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76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pitchFamily="18" charset="-120"/>
              </a:rPr>
              <a:t>Lexicographic-Sort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pitchFamily="18" charset="-120"/>
              </a:rPr>
              <a:t>Let </a:t>
            </a:r>
            <a:r>
              <a:rPr lang="en-US" altLang="zh-TW" b="1" i="1" dirty="0" err="1" smtClean="0">
                <a:solidFill>
                  <a:srgbClr val="0000CC"/>
                </a:solidFill>
                <a:latin typeface="Times New Roman" pitchFamily="18" charset="0"/>
                <a:ea typeface="新細明體" pitchFamily="18" charset="-120"/>
              </a:rPr>
              <a:t>C</a:t>
            </a:r>
            <a:r>
              <a:rPr lang="en-US" altLang="zh-TW" b="1" i="1" baseline="-25000" dirty="0" err="1" smtClean="0">
                <a:solidFill>
                  <a:srgbClr val="0000CC"/>
                </a:solidFill>
                <a:latin typeface="Times New Roman" pitchFamily="18" charset="0"/>
                <a:ea typeface="新細明體" pitchFamily="18" charset="-120"/>
              </a:rPr>
              <a:t>i</a:t>
            </a:r>
            <a:r>
              <a:rPr lang="en-US" altLang="zh-TW" dirty="0" smtClean="0">
                <a:ea typeface="新細明體" pitchFamily="18" charset="-120"/>
              </a:rPr>
              <a:t> be the comparator that </a:t>
            </a:r>
            <a:r>
              <a:rPr lang="en-US" altLang="zh-TW" dirty="0" smtClean="0">
                <a:solidFill>
                  <a:srgbClr val="0000CC"/>
                </a:solidFill>
                <a:ea typeface="新細明體" pitchFamily="18" charset="-120"/>
              </a:rPr>
              <a:t>compares two </a:t>
            </a:r>
            <a:r>
              <a:rPr lang="en-US" altLang="zh-TW" dirty="0" err="1" smtClean="0">
                <a:solidFill>
                  <a:srgbClr val="0000CC"/>
                </a:solidFill>
                <a:ea typeface="新細明體" pitchFamily="18" charset="-120"/>
              </a:rPr>
              <a:t>tuples</a:t>
            </a:r>
            <a:r>
              <a:rPr lang="en-US" altLang="zh-TW" dirty="0" smtClean="0">
                <a:solidFill>
                  <a:srgbClr val="0000CC"/>
                </a:solidFill>
                <a:ea typeface="新細明體" pitchFamily="18" charset="-120"/>
              </a:rPr>
              <a:t> by their </a:t>
            </a:r>
            <a:r>
              <a:rPr lang="en-US" altLang="zh-TW" b="1" i="1" dirty="0" err="1" smtClean="0">
                <a:solidFill>
                  <a:srgbClr val="0000CC"/>
                </a:solidFill>
                <a:latin typeface="Times New Roman" pitchFamily="18" charset="0"/>
                <a:ea typeface="新細明體" pitchFamily="18" charset="-120"/>
              </a:rPr>
              <a:t>i-</a:t>
            </a:r>
            <a:r>
              <a:rPr lang="en-US" altLang="zh-TW" dirty="0" err="1" smtClean="0">
                <a:solidFill>
                  <a:srgbClr val="0000CC"/>
                </a:solidFill>
                <a:ea typeface="新細明體" pitchFamily="18" charset="-120"/>
              </a:rPr>
              <a:t>th</a:t>
            </a:r>
            <a:r>
              <a:rPr lang="en-US" altLang="zh-TW" dirty="0" smtClean="0">
                <a:solidFill>
                  <a:srgbClr val="0000CC"/>
                </a:solidFill>
                <a:ea typeface="新細明體" pitchFamily="18" charset="-120"/>
              </a:rPr>
              <a:t> dimension</a:t>
            </a:r>
          </a:p>
          <a:p>
            <a:r>
              <a:rPr lang="en-US" altLang="zh-TW" dirty="0" smtClean="0">
                <a:ea typeface="新細明體" pitchFamily="18" charset="-120"/>
              </a:rPr>
              <a:t>Let </a:t>
            </a:r>
            <a:r>
              <a:rPr lang="en-US" altLang="zh-TW" b="1" i="1" dirty="0" err="1" smtClean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stableSort</a:t>
            </a:r>
            <a:r>
              <a:rPr lang="en-US" altLang="zh-TW" dirty="0" smtClean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(</a:t>
            </a:r>
            <a:r>
              <a:rPr lang="en-US" altLang="zh-TW" b="1" i="1" dirty="0" smtClean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S</a:t>
            </a:r>
            <a:r>
              <a:rPr lang="en-US" altLang="zh-TW" dirty="0" smtClean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, </a:t>
            </a:r>
            <a:r>
              <a:rPr lang="en-US" altLang="zh-TW" b="1" i="1" dirty="0" smtClean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C</a:t>
            </a:r>
            <a:r>
              <a:rPr lang="en-US" altLang="zh-TW" dirty="0" smtClean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)</a:t>
            </a:r>
            <a:r>
              <a:rPr lang="en-US" altLang="zh-TW" dirty="0" smtClean="0">
                <a:ea typeface="新細明體" pitchFamily="18" charset="-120"/>
              </a:rPr>
              <a:t> be a stable sorting algorithm that uses </a:t>
            </a:r>
            <a:r>
              <a:rPr lang="en-US" altLang="zh-TW" dirty="0" smtClean="0">
                <a:solidFill>
                  <a:srgbClr val="0000CC"/>
                </a:solidFill>
                <a:ea typeface="新細明體" pitchFamily="18" charset="-120"/>
              </a:rPr>
              <a:t>comparator </a:t>
            </a:r>
            <a:r>
              <a:rPr lang="en-US" altLang="zh-TW" b="1" i="1" dirty="0" smtClean="0">
                <a:solidFill>
                  <a:srgbClr val="0000CC"/>
                </a:solidFill>
                <a:latin typeface="Times New Roman" pitchFamily="18" charset="0"/>
                <a:ea typeface="新細明體" pitchFamily="18" charset="-120"/>
              </a:rPr>
              <a:t>C</a:t>
            </a:r>
            <a:endParaRPr lang="en-US" altLang="zh-TW" dirty="0" smtClean="0">
              <a:solidFill>
                <a:srgbClr val="0000CC"/>
              </a:solidFill>
              <a:ea typeface="新細明體" pitchFamily="18" charset="-120"/>
            </a:endParaRPr>
          </a:p>
          <a:p>
            <a:r>
              <a:rPr lang="en-US" altLang="zh-TW" dirty="0" smtClean="0">
                <a:solidFill>
                  <a:srgbClr val="C00000"/>
                </a:solidFill>
                <a:ea typeface="新細明體" pitchFamily="18" charset="-120"/>
              </a:rPr>
              <a:t>Lexicographic-sort</a:t>
            </a:r>
            <a:r>
              <a:rPr lang="en-US" altLang="zh-TW" dirty="0" smtClean="0">
                <a:ea typeface="新細明體" pitchFamily="18" charset="-120"/>
              </a:rPr>
              <a:t> sorts a sequence of </a:t>
            </a:r>
            <a:r>
              <a:rPr lang="en-US" altLang="zh-TW" b="1" i="1" dirty="0" smtClean="0">
                <a:latin typeface="Times New Roman" pitchFamily="18" charset="0"/>
                <a:ea typeface="新細明體" pitchFamily="18" charset="-120"/>
              </a:rPr>
              <a:t>d-</a:t>
            </a:r>
            <a:r>
              <a:rPr lang="en-US" altLang="zh-TW" dirty="0" err="1" smtClean="0">
                <a:ea typeface="新細明體" pitchFamily="18" charset="-120"/>
              </a:rPr>
              <a:t>tuples</a:t>
            </a:r>
            <a:r>
              <a:rPr lang="en-US" altLang="zh-TW" dirty="0" smtClean="0">
                <a:ea typeface="新細明體" pitchFamily="18" charset="-120"/>
              </a:rPr>
              <a:t> in lexicographic order by </a:t>
            </a:r>
            <a:r>
              <a:rPr lang="en-US" altLang="zh-TW" u="sng" dirty="0" smtClean="0">
                <a:ea typeface="新細明體" pitchFamily="18" charset="-120"/>
              </a:rPr>
              <a:t>executing</a:t>
            </a:r>
            <a:r>
              <a:rPr lang="en-US" altLang="zh-TW" b="1" i="1" u="sng" dirty="0" smtClean="0">
                <a:latin typeface="Times New Roman" pitchFamily="18" charset="0"/>
                <a:ea typeface="新細明體" pitchFamily="18" charset="-120"/>
              </a:rPr>
              <a:t> </a:t>
            </a:r>
            <a:r>
              <a:rPr lang="en-US" altLang="zh-TW" b="1" i="1" u="sng" dirty="0" smtClean="0">
                <a:solidFill>
                  <a:srgbClr val="0000CC"/>
                </a:solidFill>
                <a:latin typeface="Times New Roman" pitchFamily="18" charset="0"/>
                <a:ea typeface="新細明體" pitchFamily="18" charset="-120"/>
              </a:rPr>
              <a:t>d </a:t>
            </a:r>
            <a:r>
              <a:rPr lang="en-US" altLang="zh-TW" u="sng" dirty="0" smtClean="0">
                <a:solidFill>
                  <a:srgbClr val="0000CC"/>
                </a:solidFill>
                <a:ea typeface="新細明體" pitchFamily="18" charset="-120"/>
              </a:rPr>
              <a:t>times</a:t>
            </a:r>
            <a:r>
              <a:rPr lang="en-US" altLang="zh-TW" u="sng" dirty="0" smtClean="0">
                <a:ea typeface="新細明體" pitchFamily="18" charset="-120"/>
              </a:rPr>
              <a:t> algorithm </a:t>
            </a:r>
            <a:r>
              <a:rPr lang="en-US" altLang="zh-TW" b="1" i="1" u="sng" dirty="0" err="1" smtClean="0">
                <a:latin typeface="Times New Roman" pitchFamily="18" charset="0"/>
                <a:ea typeface="新細明體" pitchFamily="18" charset="-120"/>
              </a:rPr>
              <a:t>stableSort</a:t>
            </a:r>
            <a:r>
              <a:rPr lang="en-US" altLang="zh-TW" u="sng" dirty="0" smtClean="0">
                <a:ea typeface="新細明體" pitchFamily="18" charset="-120"/>
              </a:rPr>
              <a:t>, one per dimension</a:t>
            </a:r>
          </a:p>
          <a:p>
            <a:r>
              <a:rPr lang="en-US" altLang="zh-TW" dirty="0" smtClean="0">
                <a:ea typeface="新細明體" pitchFamily="18" charset="-120"/>
              </a:rPr>
              <a:t>Lexicographic-sort runs in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pitchFamily="18" charset="0"/>
                <a:ea typeface="新細明體" pitchFamily="18" charset="-120"/>
              </a:rPr>
              <a:t>O</a:t>
            </a:r>
            <a:r>
              <a:rPr lang="en-US" altLang="zh-TW" dirty="0" smtClean="0">
                <a:solidFill>
                  <a:srgbClr val="FF0000"/>
                </a:solidFill>
                <a:latin typeface="Times New Roman" pitchFamily="18" charset="0"/>
                <a:ea typeface="新細明體" pitchFamily="18" charset="-120"/>
              </a:rPr>
              <a:t>(</a:t>
            </a:r>
            <a:r>
              <a:rPr lang="en-US" altLang="zh-TW" b="1" i="1" dirty="0" err="1" smtClean="0">
                <a:solidFill>
                  <a:srgbClr val="FF0000"/>
                </a:solidFill>
                <a:latin typeface="Times New Roman" pitchFamily="18" charset="0"/>
                <a:ea typeface="新細明體" pitchFamily="18" charset="-120"/>
              </a:rPr>
              <a:t>dT</a:t>
            </a:r>
            <a:r>
              <a:rPr lang="en-US" altLang="zh-TW" dirty="0" smtClean="0">
                <a:solidFill>
                  <a:srgbClr val="FF0000"/>
                </a:solidFill>
                <a:latin typeface="Times New Roman" pitchFamily="18" charset="0"/>
                <a:ea typeface="新細明體" pitchFamily="18" charset="-120"/>
              </a:rPr>
              <a:t>(</a:t>
            </a:r>
            <a:r>
              <a:rPr lang="en-US" altLang="zh-TW" b="1" i="1" dirty="0" smtClean="0">
                <a:solidFill>
                  <a:srgbClr val="FF0000"/>
                </a:solidFill>
                <a:latin typeface="Times New Roman" pitchFamily="18" charset="0"/>
                <a:ea typeface="新細明體" pitchFamily="18" charset="-120"/>
              </a:rPr>
              <a:t>n</a:t>
            </a:r>
            <a:r>
              <a:rPr lang="en-US" altLang="zh-TW" dirty="0" smtClean="0">
                <a:solidFill>
                  <a:srgbClr val="FF0000"/>
                </a:solidFill>
                <a:latin typeface="Times New Roman" pitchFamily="18" charset="0"/>
                <a:ea typeface="新細明體" pitchFamily="18" charset="-120"/>
              </a:rPr>
              <a:t>))</a:t>
            </a:r>
            <a:r>
              <a:rPr lang="en-US" altLang="zh-TW" dirty="0" smtClean="0">
                <a:ea typeface="新細明體" pitchFamily="18" charset="-120"/>
              </a:rPr>
              <a:t> time, where </a:t>
            </a:r>
            <a:r>
              <a:rPr lang="en-US" altLang="zh-TW" b="1" i="1" dirty="0" smtClean="0">
                <a:solidFill>
                  <a:srgbClr val="0000CC"/>
                </a:solidFill>
                <a:latin typeface="Times New Roman" pitchFamily="18" charset="0"/>
                <a:ea typeface="新細明體" pitchFamily="18" charset="-120"/>
              </a:rPr>
              <a:t>T</a:t>
            </a:r>
            <a:r>
              <a:rPr lang="en-US" altLang="zh-TW" dirty="0" smtClean="0">
                <a:solidFill>
                  <a:srgbClr val="0000CC"/>
                </a:solidFill>
                <a:latin typeface="Times New Roman" pitchFamily="18" charset="0"/>
                <a:ea typeface="新細明體" pitchFamily="18" charset="-120"/>
              </a:rPr>
              <a:t>(</a:t>
            </a:r>
            <a:r>
              <a:rPr lang="en-US" altLang="zh-TW" b="1" i="1" dirty="0" smtClean="0">
                <a:solidFill>
                  <a:srgbClr val="0000CC"/>
                </a:solidFill>
                <a:latin typeface="Times New Roman" pitchFamily="18" charset="0"/>
                <a:ea typeface="新細明體" pitchFamily="18" charset="-120"/>
              </a:rPr>
              <a:t>n</a:t>
            </a:r>
            <a:r>
              <a:rPr lang="en-US" altLang="zh-TW" dirty="0" smtClean="0">
                <a:solidFill>
                  <a:srgbClr val="0000CC"/>
                </a:solidFill>
                <a:latin typeface="Times New Roman" pitchFamily="18" charset="0"/>
                <a:ea typeface="新細明體" pitchFamily="18" charset="-120"/>
              </a:rPr>
              <a:t>)</a:t>
            </a:r>
            <a:r>
              <a:rPr lang="en-US" altLang="zh-TW" dirty="0" smtClean="0">
                <a:ea typeface="新細明體" pitchFamily="18" charset="-120"/>
              </a:rPr>
              <a:t> is the running time of </a:t>
            </a:r>
            <a:r>
              <a:rPr lang="en-US" altLang="zh-TW" b="1" i="1" dirty="0" err="1" smtClean="0">
                <a:latin typeface="Times New Roman" pitchFamily="18" charset="0"/>
                <a:ea typeface="新細明體" pitchFamily="18" charset="-120"/>
              </a:rPr>
              <a:t>stableSort</a:t>
            </a:r>
            <a:r>
              <a:rPr lang="en-US" altLang="zh-TW" b="1" i="1" dirty="0" smtClean="0">
                <a:latin typeface="Times New Roman" pitchFamily="18" charset="0"/>
                <a:ea typeface="新細明體" pitchFamily="18" charset="-120"/>
              </a:rPr>
              <a:t> 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77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363376" y="647114"/>
            <a:ext cx="4375053" cy="2658794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defTabSz="342900">
              <a:spcBef>
                <a:spcPct val="20000"/>
              </a:spcBef>
              <a:buClr>
                <a:schemeClr val="hlink"/>
              </a:buClr>
              <a:buSzPct val="110000"/>
              <a:buNone/>
            </a:pPr>
            <a:r>
              <a:rPr lang="en-US" altLang="zh-TW" sz="2400" b="1" dirty="0" smtClean="0">
                <a:solidFill>
                  <a:srgbClr val="000000"/>
                </a:solidFill>
                <a:ea typeface="新細明體" pitchFamily="18" charset="-120"/>
              </a:rPr>
              <a:t>Algorithm</a:t>
            </a:r>
            <a:r>
              <a:rPr lang="en-US" altLang="zh-TW" sz="2400" dirty="0" smtClean="0">
                <a:ea typeface="新細明體" pitchFamily="18" charset="-120"/>
              </a:rPr>
              <a:t> </a:t>
            </a:r>
            <a:r>
              <a:rPr lang="en-US" altLang="zh-TW" sz="2400" b="1" i="1" dirty="0" err="1" smtClean="0">
                <a:solidFill>
                  <a:srgbClr val="C00000"/>
                </a:solidFill>
                <a:ea typeface="新細明體" pitchFamily="18" charset="-120"/>
              </a:rPr>
              <a:t>lexicographicSort</a:t>
            </a:r>
            <a:r>
              <a:rPr lang="en-US" altLang="zh-TW" sz="2400" dirty="0" smtClean="0">
                <a:solidFill>
                  <a:srgbClr val="C00000"/>
                </a:solidFill>
                <a:ea typeface="新細明體" pitchFamily="18" charset="-120"/>
              </a:rPr>
              <a:t>(</a:t>
            </a:r>
            <a:r>
              <a:rPr lang="en-US" altLang="zh-TW" sz="2400" b="1" i="1" dirty="0" smtClean="0">
                <a:solidFill>
                  <a:srgbClr val="C00000"/>
                </a:solidFill>
                <a:ea typeface="新細明體" pitchFamily="18" charset="-120"/>
              </a:rPr>
              <a:t>S</a:t>
            </a:r>
            <a:r>
              <a:rPr lang="en-US" altLang="zh-TW" sz="2400" dirty="0" smtClean="0">
                <a:solidFill>
                  <a:srgbClr val="C00000"/>
                </a:solidFill>
                <a:ea typeface="新細明體" pitchFamily="18" charset="-120"/>
              </a:rPr>
              <a:t>)</a:t>
            </a:r>
          </a:p>
          <a:p>
            <a:pPr defTabSz="342900">
              <a:spcBef>
                <a:spcPct val="20000"/>
              </a:spcBef>
              <a:buClr>
                <a:schemeClr val="hlink"/>
              </a:buClr>
              <a:buSzPct val="110000"/>
              <a:buNone/>
            </a:pPr>
            <a:r>
              <a:rPr lang="en-US" altLang="zh-TW" sz="2400" dirty="0" smtClean="0">
                <a:solidFill>
                  <a:schemeClr val="tx2"/>
                </a:solidFill>
                <a:ea typeface="新細明體" pitchFamily="18" charset="-120"/>
              </a:rPr>
              <a:t>	</a:t>
            </a:r>
            <a:r>
              <a:rPr lang="en-US" altLang="zh-TW" sz="2400" b="1" dirty="0" smtClean="0">
                <a:solidFill>
                  <a:srgbClr val="0000CC"/>
                </a:solidFill>
                <a:ea typeface="新細明體" pitchFamily="18" charset="-120"/>
              </a:rPr>
              <a:t>Input</a:t>
            </a:r>
            <a:r>
              <a:rPr lang="en-US" altLang="zh-TW" sz="2400" dirty="0" smtClean="0">
                <a:ea typeface="新細明體" pitchFamily="18" charset="-120"/>
              </a:rPr>
              <a:t> sequence </a:t>
            </a:r>
            <a:r>
              <a:rPr lang="en-US" altLang="zh-TW" sz="2400" b="1" i="1" dirty="0" smtClean="0">
                <a:ea typeface="新細明體" pitchFamily="18" charset="-120"/>
              </a:rPr>
              <a:t>S</a:t>
            </a:r>
            <a:r>
              <a:rPr lang="en-US" altLang="zh-TW" sz="2400" dirty="0" smtClean="0">
                <a:ea typeface="新細明體" pitchFamily="18" charset="-120"/>
              </a:rPr>
              <a:t> of  </a:t>
            </a:r>
            <a:r>
              <a:rPr lang="en-US" altLang="zh-TW" sz="2400" b="1" i="1" dirty="0" smtClean="0">
                <a:ea typeface="新細明體" pitchFamily="18" charset="-120"/>
              </a:rPr>
              <a:t>d</a:t>
            </a:r>
            <a:r>
              <a:rPr lang="en-US" altLang="zh-TW" sz="2400" dirty="0" smtClean="0">
                <a:ea typeface="新細明體" pitchFamily="18" charset="-120"/>
              </a:rPr>
              <a:t>-</a:t>
            </a:r>
            <a:r>
              <a:rPr lang="en-US" altLang="zh-TW" sz="2400" dirty="0" err="1" smtClean="0">
                <a:ea typeface="新細明體" pitchFamily="18" charset="-120"/>
              </a:rPr>
              <a:t>tuples</a:t>
            </a:r>
            <a:r>
              <a:rPr lang="en-US" altLang="zh-TW" sz="2400" dirty="0" smtClean="0">
                <a:ea typeface="新細明體" pitchFamily="18" charset="-120"/>
              </a:rPr>
              <a:t/>
            </a:r>
            <a:br>
              <a:rPr lang="en-US" altLang="zh-TW" sz="2400" dirty="0" smtClean="0">
                <a:ea typeface="新細明體" pitchFamily="18" charset="-120"/>
              </a:rPr>
            </a:br>
            <a:r>
              <a:rPr lang="en-US" altLang="zh-TW" sz="2400" b="1" dirty="0" smtClean="0">
                <a:solidFill>
                  <a:srgbClr val="0000CC"/>
                </a:solidFill>
                <a:ea typeface="新細明體" pitchFamily="18" charset="-120"/>
              </a:rPr>
              <a:t>Output</a:t>
            </a:r>
            <a:r>
              <a:rPr lang="en-US" altLang="zh-TW" sz="2400" dirty="0" smtClean="0">
                <a:ea typeface="新細明體" pitchFamily="18" charset="-120"/>
              </a:rPr>
              <a:t> sequence </a:t>
            </a:r>
            <a:r>
              <a:rPr lang="en-US" altLang="zh-TW" sz="2400" b="1" i="1" dirty="0" smtClean="0">
                <a:ea typeface="新細明體" pitchFamily="18" charset="-120"/>
              </a:rPr>
              <a:t>S</a:t>
            </a:r>
            <a:r>
              <a:rPr lang="en-US" altLang="zh-TW" sz="2400" dirty="0" smtClean="0">
                <a:ea typeface="新細明體" pitchFamily="18" charset="-120"/>
              </a:rPr>
              <a:t> sorted in</a:t>
            </a:r>
            <a:br>
              <a:rPr lang="en-US" altLang="zh-TW" sz="2400" dirty="0" smtClean="0">
                <a:ea typeface="新細明體" pitchFamily="18" charset="-120"/>
              </a:rPr>
            </a:br>
            <a:r>
              <a:rPr lang="en-US" altLang="zh-TW" sz="2400" dirty="0" smtClean="0">
                <a:ea typeface="新細明體" pitchFamily="18" charset="-120"/>
              </a:rPr>
              <a:t>		lexicographic order</a:t>
            </a:r>
          </a:p>
          <a:p>
            <a:pPr defTabSz="342900">
              <a:spcBef>
                <a:spcPct val="20000"/>
              </a:spcBef>
              <a:buClr>
                <a:schemeClr val="hlink"/>
              </a:buClr>
              <a:buSzPct val="110000"/>
              <a:buNone/>
            </a:pPr>
            <a:endParaRPr lang="en-US" altLang="zh-TW" sz="2400" dirty="0" smtClean="0">
              <a:ea typeface="新細明體" pitchFamily="18" charset="-120"/>
            </a:endParaRPr>
          </a:p>
          <a:p>
            <a:pPr defTabSz="342900">
              <a:spcBef>
                <a:spcPct val="20000"/>
              </a:spcBef>
              <a:buClr>
                <a:schemeClr val="hlink"/>
              </a:buClr>
              <a:buSzPct val="110000"/>
              <a:buNone/>
            </a:pPr>
            <a:r>
              <a:rPr lang="en-US" altLang="zh-TW" sz="2400" dirty="0" smtClean="0">
                <a:ea typeface="新細明體" pitchFamily="18" charset="-120"/>
              </a:rPr>
              <a:t>	</a:t>
            </a:r>
            <a:r>
              <a:rPr lang="en-US" altLang="zh-TW" sz="2400" b="1" dirty="0" smtClean="0">
                <a:solidFill>
                  <a:srgbClr val="0000CC"/>
                </a:solidFill>
                <a:ea typeface="新細明體" pitchFamily="18" charset="-120"/>
              </a:rPr>
              <a:t>for</a:t>
            </a:r>
            <a:r>
              <a:rPr lang="en-US" altLang="zh-TW" sz="2400" b="1" dirty="0" smtClean="0">
                <a:ea typeface="新細明體" pitchFamily="18" charset="-120"/>
              </a:rPr>
              <a:t> </a:t>
            </a:r>
            <a:r>
              <a:rPr lang="en-US" altLang="zh-TW" sz="2400" b="1" i="1" dirty="0" err="1" smtClean="0">
                <a:ea typeface="新細明體" pitchFamily="18" charset="-120"/>
              </a:rPr>
              <a:t>i</a:t>
            </a:r>
            <a:r>
              <a:rPr lang="en-US" altLang="zh-TW" sz="2400" b="1" i="1" dirty="0" smtClean="0">
                <a:ea typeface="新細明體" pitchFamily="18" charset="-120"/>
              </a:rPr>
              <a:t> </a:t>
            </a:r>
            <a:r>
              <a:rPr lang="en-US" altLang="zh-TW" sz="2400" dirty="0" smtClean="0">
                <a:ea typeface="新細明體" pitchFamily="18" charset="-120"/>
                <a:sym typeface="Symbol" pitchFamily="18" charset="2"/>
              </a:rPr>
              <a:t></a:t>
            </a:r>
            <a:r>
              <a:rPr lang="en-US" altLang="zh-TW" sz="2400" dirty="0" smtClean="0">
                <a:ea typeface="新細明體" pitchFamily="18" charset="-120"/>
              </a:rPr>
              <a:t> </a:t>
            </a:r>
            <a:r>
              <a:rPr lang="en-US" altLang="zh-TW" sz="2400" b="1" i="1" dirty="0" smtClean="0">
                <a:ea typeface="新細明體" pitchFamily="18" charset="-120"/>
              </a:rPr>
              <a:t>d</a:t>
            </a:r>
            <a:r>
              <a:rPr lang="en-US" altLang="zh-TW" sz="2400" dirty="0" smtClean="0">
                <a:ea typeface="新細明體" pitchFamily="18" charset="-120"/>
              </a:rPr>
              <a:t> </a:t>
            </a:r>
            <a:r>
              <a:rPr lang="en-US" altLang="zh-TW" sz="2400" b="1" dirty="0" err="1" smtClean="0">
                <a:solidFill>
                  <a:srgbClr val="0000CC"/>
                </a:solidFill>
                <a:ea typeface="新細明體" pitchFamily="18" charset="-120"/>
              </a:rPr>
              <a:t>downto</a:t>
            </a:r>
            <a:r>
              <a:rPr lang="en-US" altLang="zh-TW" sz="2400" dirty="0" smtClean="0">
                <a:ea typeface="新細明體" pitchFamily="18" charset="-120"/>
              </a:rPr>
              <a:t> 1</a:t>
            </a:r>
          </a:p>
          <a:p>
            <a:pPr marL="342900" lvl="1" defTabSz="342900">
              <a:spcBef>
                <a:spcPct val="20000"/>
              </a:spcBef>
              <a:buClr>
                <a:schemeClr val="hlink"/>
              </a:buClr>
              <a:buSzPct val="110000"/>
              <a:buNone/>
            </a:pPr>
            <a:r>
              <a:rPr lang="en-US" altLang="zh-TW" b="1" i="1" dirty="0" smtClean="0">
                <a:ea typeface="新細明體" pitchFamily="18" charset="-120"/>
              </a:rPr>
              <a:t>	</a:t>
            </a:r>
            <a:r>
              <a:rPr lang="en-US" altLang="zh-TW" b="1" i="1" dirty="0" err="1" smtClean="0">
                <a:ea typeface="新細明體" pitchFamily="18" charset="-120"/>
              </a:rPr>
              <a:t>stableSort</a:t>
            </a:r>
            <a:r>
              <a:rPr lang="en-US" altLang="zh-TW" dirty="0" smtClean="0">
                <a:ea typeface="新細明體" pitchFamily="18" charset="-120"/>
              </a:rPr>
              <a:t>(</a:t>
            </a:r>
            <a:r>
              <a:rPr lang="en-US" altLang="zh-TW" b="1" i="1" dirty="0" smtClean="0">
                <a:ea typeface="新細明體" pitchFamily="18" charset="-120"/>
              </a:rPr>
              <a:t>S</a:t>
            </a:r>
            <a:r>
              <a:rPr lang="en-US" altLang="zh-TW" dirty="0" smtClean="0">
                <a:ea typeface="新細明體" pitchFamily="18" charset="-120"/>
              </a:rPr>
              <a:t>, </a:t>
            </a:r>
            <a:r>
              <a:rPr lang="en-US" altLang="zh-TW" b="1" i="1" dirty="0" err="1" smtClean="0">
                <a:ea typeface="新細明體" pitchFamily="18" charset="-120"/>
              </a:rPr>
              <a:t>C</a:t>
            </a:r>
            <a:r>
              <a:rPr lang="en-US" altLang="zh-TW" b="1" i="1" baseline="-25000" dirty="0" err="1" smtClean="0">
                <a:ea typeface="新細明體" pitchFamily="18" charset="-120"/>
              </a:rPr>
              <a:t>i</a:t>
            </a:r>
            <a:r>
              <a:rPr lang="en-US" altLang="zh-TW" dirty="0" smtClean="0">
                <a:ea typeface="新細明體" pitchFamily="18" charset="-120"/>
              </a:rPr>
              <a:t>)</a:t>
            </a:r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78</a:t>
            </a:fld>
            <a:endParaRPr lang="zh-TW" alt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940242" y="3691450"/>
            <a:ext cx="5304620" cy="267765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 sz="2400" dirty="0">
                <a:ea typeface="新細明體" pitchFamily="18" charset="-120"/>
              </a:rPr>
              <a:t>Example:</a:t>
            </a:r>
          </a:p>
          <a:p>
            <a:pPr algn="l">
              <a:spcBef>
                <a:spcPct val="50000"/>
              </a:spcBef>
            </a:pPr>
            <a:r>
              <a:rPr lang="en-US" altLang="zh-TW" sz="2400" dirty="0">
                <a:latin typeface="Times New Roman" pitchFamily="18" charset="0"/>
                <a:ea typeface="新細明體" pitchFamily="18" charset="-120"/>
              </a:rPr>
              <a:t>(7, 4, 6) (5, 1, 5) (2, 4, 6) (2, 1, 4) (3, 2, 4)</a:t>
            </a:r>
          </a:p>
          <a:p>
            <a:pPr algn="l">
              <a:spcBef>
                <a:spcPct val="50000"/>
              </a:spcBef>
            </a:pPr>
            <a:r>
              <a:rPr lang="en-US" altLang="zh-TW" sz="2400" dirty="0">
                <a:latin typeface="Times New Roman" pitchFamily="18" charset="0"/>
                <a:ea typeface="新細明體" pitchFamily="18" charset="-120"/>
              </a:rPr>
              <a:t>(2, 1, </a:t>
            </a:r>
            <a:r>
              <a:rPr lang="en-US" altLang="zh-TW" sz="2400" dirty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4</a:t>
            </a:r>
            <a:r>
              <a:rPr lang="en-US" altLang="zh-TW" sz="2400" dirty="0">
                <a:latin typeface="Times New Roman" pitchFamily="18" charset="0"/>
                <a:ea typeface="新細明體" pitchFamily="18" charset="-120"/>
              </a:rPr>
              <a:t>) (3, 2, </a:t>
            </a:r>
            <a:r>
              <a:rPr lang="en-US" altLang="zh-TW" sz="2400" dirty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4</a:t>
            </a:r>
            <a:r>
              <a:rPr lang="en-US" altLang="zh-TW" sz="2400" dirty="0">
                <a:latin typeface="Times New Roman" pitchFamily="18" charset="0"/>
                <a:ea typeface="新細明體" pitchFamily="18" charset="-120"/>
              </a:rPr>
              <a:t>) (5, 1, </a:t>
            </a:r>
            <a:r>
              <a:rPr lang="en-US" altLang="zh-TW" sz="2400" dirty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5</a:t>
            </a:r>
            <a:r>
              <a:rPr lang="en-US" altLang="zh-TW" sz="2400" dirty="0">
                <a:latin typeface="Times New Roman" pitchFamily="18" charset="0"/>
                <a:ea typeface="新細明體" pitchFamily="18" charset="-120"/>
              </a:rPr>
              <a:t>) (7, 4, </a:t>
            </a:r>
            <a:r>
              <a:rPr lang="en-US" altLang="zh-TW" sz="2400" dirty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6</a:t>
            </a:r>
            <a:r>
              <a:rPr lang="en-US" altLang="zh-TW" sz="2400" dirty="0">
                <a:latin typeface="Times New Roman" pitchFamily="18" charset="0"/>
                <a:ea typeface="新細明體" pitchFamily="18" charset="-120"/>
              </a:rPr>
              <a:t>) (2, 4, </a:t>
            </a:r>
            <a:r>
              <a:rPr lang="en-US" altLang="zh-TW" sz="2400" dirty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6</a:t>
            </a:r>
            <a:r>
              <a:rPr lang="en-US" altLang="zh-TW" sz="2400" dirty="0">
                <a:latin typeface="Times New Roman" pitchFamily="18" charset="0"/>
                <a:ea typeface="新細明體" pitchFamily="18" charset="-120"/>
              </a:rPr>
              <a:t>)</a:t>
            </a:r>
          </a:p>
          <a:p>
            <a:pPr algn="l">
              <a:spcBef>
                <a:spcPct val="50000"/>
              </a:spcBef>
            </a:pPr>
            <a:r>
              <a:rPr lang="en-US" altLang="zh-TW" sz="2400" dirty="0">
                <a:latin typeface="Times New Roman" pitchFamily="18" charset="0"/>
                <a:ea typeface="新細明體" pitchFamily="18" charset="-120"/>
              </a:rPr>
              <a:t>(2, </a:t>
            </a:r>
            <a:r>
              <a:rPr lang="en-US" altLang="zh-TW" sz="2400" dirty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1</a:t>
            </a:r>
            <a:r>
              <a:rPr lang="en-US" altLang="zh-TW" sz="2400" dirty="0">
                <a:latin typeface="Times New Roman" pitchFamily="18" charset="0"/>
                <a:ea typeface="新細明體" pitchFamily="18" charset="-120"/>
              </a:rPr>
              <a:t>, 4) (5, </a:t>
            </a:r>
            <a:r>
              <a:rPr lang="en-US" altLang="zh-TW" sz="2400" dirty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1</a:t>
            </a:r>
            <a:r>
              <a:rPr lang="en-US" altLang="zh-TW" sz="2400" dirty="0">
                <a:latin typeface="Times New Roman" pitchFamily="18" charset="0"/>
                <a:ea typeface="新細明體" pitchFamily="18" charset="-120"/>
              </a:rPr>
              <a:t>, 5) (3, </a:t>
            </a:r>
            <a:r>
              <a:rPr lang="en-US" altLang="zh-TW" sz="2400" dirty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2</a:t>
            </a:r>
            <a:r>
              <a:rPr lang="en-US" altLang="zh-TW" sz="2400" dirty="0">
                <a:latin typeface="Times New Roman" pitchFamily="18" charset="0"/>
                <a:ea typeface="新細明體" pitchFamily="18" charset="-120"/>
              </a:rPr>
              <a:t>, 4) (7,</a:t>
            </a:r>
            <a:r>
              <a:rPr lang="en-US" altLang="zh-TW" sz="2400" dirty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4</a:t>
            </a:r>
            <a:r>
              <a:rPr lang="en-US" altLang="zh-TW" sz="2400" dirty="0">
                <a:latin typeface="Times New Roman" pitchFamily="18" charset="0"/>
                <a:ea typeface="新細明體" pitchFamily="18" charset="-120"/>
              </a:rPr>
              <a:t>, 6) (2, </a:t>
            </a:r>
            <a:r>
              <a:rPr lang="en-US" altLang="zh-TW" sz="2400" dirty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4</a:t>
            </a:r>
            <a:r>
              <a:rPr lang="en-US" altLang="zh-TW" sz="2400" dirty="0">
                <a:latin typeface="Times New Roman" pitchFamily="18" charset="0"/>
                <a:ea typeface="新細明體" pitchFamily="18" charset="-120"/>
              </a:rPr>
              <a:t>, 6)</a:t>
            </a:r>
          </a:p>
          <a:p>
            <a:pPr algn="l">
              <a:spcBef>
                <a:spcPct val="50000"/>
              </a:spcBef>
            </a:pPr>
            <a:r>
              <a:rPr lang="en-US" altLang="zh-TW" sz="2400" dirty="0">
                <a:latin typeface="Times New Roman" pitchFamily="18" charset="0"/>
                <a:ea typeface="新細明體" pitchFamily="18" charset="-120"/>
              </a:rPr>
              <a:t>(</a:t>
            </a:r>
            <a:r>
              <a:rPr lang="en-US" altLang="zh-TW" sz="2400" dirty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2</a:t>
            </a:r>
            <a:r>
              <a:rPr lang="en-US" altLang="zh-TW" sz="2400" dirty="0">
                <a:latin typeface="Times New Roman" pitchFamily="18" charset="0"/>
                <a:ea typeface="新細明體" pitchFamily="18" charset="-120"/>
              </a:rPr>
              <a:t>, 1, 4) (</a:t>
            </a:r>
            <a:r>
              <a:rPr lang="en-US" altLang="zh-TW" sz="2400" dirty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2</a:t>
            </a:r>
            <a:r>
              <a:rPr lang="en-US" altLang="zh-TW" sz="2400" dirty="0">
                <a:latin typeface="Times New Roman" pitchFamily="18" charset="0"/>
                <a:ea typeface="新細明體" pitchFamily="18" charset="-120"/>
              </a:rPr>
              <a:t>, 4, 6) (</a:t>
            </a:r>
            <a:r>
              <a:rPr lang="en-US" altLang="zh-TW" sz="2400" dirty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3</a:t>
            </a:r>
            <a:r>
              <a:rPr lang="en-US" altLang="zh-TW" sz="2400" dirty="0">
                <a:latin typeface="Times New Roman" pitchFamily="18" charset="0"/>
                <a:ea typeface="新細明體" pitchFamily="18" charset="-120"/>
              </a:rPr>
              <a:t>, 2, 4) (</a:t>
            </a:r>
            <a:r>
              <a:rPr lang="en-US" altLang="zh-TW" sz="2400" dirty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5</a:t>
            </a:r>
            <a:r>
              <a:rPr lang="en-US" altLang="zh-TW" sz="2400" dirty="0">
                <a:latin typeface="Times New Roman" pitchFamily="18" charset="0"/>
                <a:ea typeface="新細明體" pitchFamily="18" charset="-120"/>
              </a:rPr>
              <a:t>, 1, 5) (</a:t>
            </a:r>
            <a:r>
              <a:rPr lang="en-US" altLang="zh-TW" sz="2400" dirty="0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</a:rPr>
              <a:t>7</a:t>
            </a:r>
            <a:r>
              <a:rPr lang="en-US" altLang="zh-TW" sz="2400" dirty="0">
                <a:latin typeface="Times New Roman" pitchFamily="18" charset="0"/>
                <a:ea typeface="新細明體" pitchFamily="18" charset="-120"/>
              </a:rPr>
              <a:t>, 4, 6)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Basics of Sorting On Several Keys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Terminology</a:t>
            </a:r>
          </a:p>
          <a:p>
            <a:pPr lvl="1"/>
            <a:r>
              <a:rPr lang="en-US" altLang="zh-TW" dirty="0" smtClean="0"/>
              <a:t>Keys: </a:t>
            </a:r>
            <a:r>
              <a:rPr lang="en-US" altLang="zh-TW" dirty="0" smtClean="0">
                <a:solidFill>
                  <a:srgbClr val="0000CC"/>
                </a:solidFill>
              </a:rPr>
              <a:t>K</a:t>
            </a:r>
            <a:r>
              <a:rPr lang="en-US" altLang="zh-TW" baseline="30000" dirty="0" smtClean="0">
                <a:solidFill>
                  <a:srgbClr val="0000CC"/>
                </a:solidFill>
              </a:rPr>
              <a:t>1</a:t>
            </a:r>
            <a:r>
              <a:rPr lang="en-US" altLang="zh-TW" dirty="0" smtClean="0">
                <a:solidFill>
                  <a:srgbClr val="0000CC"/>
                </a:solidFill>
              </a:rPr>
              <a:t>, K</a:t>
            </a:r>
            <a:r>
              <a:rPr lang="en-US" altLang="zh-TW" baseline="30000" dirty="0" smtClean="0">
                <a:solidFill>
                  <a:srgbClr val="0000CC"/>
                </a:solidFill>
              </a:rPr>
              <a:t>2</a:t>
            </a:r>
            <a:r>
              <a:rPr lang="en-US" altLang="zh-TW" dirty="0" smtClean="0">
                <a:solidFill>
                  <a:srgbClr val="0000CC"/>
                </a:solidFill>
              </a:rPr>
              <a:t>, ..., K</a:t>
            </a:r>
            <a:r>
              <a:rPr lang="en-US" altLang="zh-TW" baseline="30000" dirty="0" smtClean="0">
                <a:solidFill>
                  <a:srgbClr val="0000CC"/>
                </a:solidFill>
              </a:rPr>
              <a:t>r</a:t>
            </a:r>
          </a:p>
          <a:p>
            <a:pPr lvl="1"/>
            <a:r>
              <a:rPr lang="en-US" altLang="zh-TW" dirty="0" smtClean="0"/>
              <a:t>K</a:t>
            </a:r>
            <a:r>
              <a:rPr lang="en-US" altLang="zh-TW" baseline="30000" dirty="0" smtClean="0"/>
              <a:t>1</a:t>
            </a:r>
            <a:r>
              <a:rPr lang="en-US" altLang="zh-TW" dirty="0" smtClean="0"/>
              <a:t> is the </a:t>
            </a:r>
            <a:r>
              <a:rPr lang="en-US" altLang="zh-TW" dirty="0" smtClean="0">
                <a:solidFill>
                  <a:srgbClr val="0000CC"/>
                </a:solidFill>
              </a:rPr>
              <a:t>most significant key</a:t>
            </a:r>
          </a:p>
          <a:p>
            <a:pPr lvl="1"/>
            <a:r>
              <a:rPr lang="en-US" altLang="zh-TW" dirty="0" smtClean="0"/>
              <a:t>K</a:t>
            </a:r>
            <a:r>
              <a:rPr lang="en-US" altLang="zh-TW" baseline="30000" dirty="0" smtClean="0"/>
              <a:t>r</a:t>
            </a:r>
            <a:r>
              <a:rPr lang="en-US" altLang="zh-TW" dirty="0" smtClean="0"/>
              <a:t> is the </a:t>
            </a:r>
            <a:r>
              <a:rPr lang="en-US" altLang="zh-TW" dirty="0" smtClean="0">
                <a:solidFill>
                  <a:srgbClr val="0000CC"/>
                </a:solidFill>
              </a:rPr>
              <a:t>least significant key</a:t>
            </a:r>
          </a:p>
          <a:p>
            <a:r>
              <a:rPr lang="en-US" altLang="zh-TW" dirty="0" smtClean="0"/>
              <a:t>Comparison of multiple </a:t>
            </a:r>
            <a:r>
              <a:rPr lang="en-US" altLang="zh-TW" dirty="0" smtClean="0"/>
              <a:t>key (</a:t>
            </a:r>
            <a:r>
              <a:rPr lang="en-US" altLang="zh-TW" dirty="0" smtClean="0">
                <a:solidFill>
                  <a:srgbClr val="C00000"/>
                </a:solidFill>
              </a:rPr>
              <a:t>lexicographic order</a:t>
            </a:r>
            <a:r>
              <a:rPr lang="en-US" altLang="zh-TW" dirty="0" smtClean="0"/>
              <a:t>)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The </a:t>
            </a:r>
            <a:r>
              <a:rPr lang="en-US" altLang="zh-TW" dirty="0" smtClean="0">
                <a:solidFill>
                  <a:srgbClr val="0000CC"/>
                </a:solidFill>
              </a:rPr>
              <a:t>r-</a:t>
            </a:r>
            <a:r>
              <a:rPr lang="en-US" altLang="zh-TW" dirty="0" err="1" smtClean="0">
                <a:solidFill>
                  <a:srgbClr val="0000CC"/>
                </a:solidFill>
              </a:rPr>
              <a:t>tuple</a:t>
            </a:r>
            <a:r>
              <a:rPr lang="en-US" altLang="zh-TW" dirty="0" smtClean="0">
                <a:solidFill>
                  <a:srgbClr val="0000CC"/>
                </a:solidFill>
              </a:rPr>
              <a:t> (x</a:t>
            </a:r>
            <a:r>
              <a:rPr lang="en-US" altLang="zh-TW" baseline="30000" dirty="0" smtClean="0">
                <a:solidFill>
                  <a:srgbClr val="0000CC"/>
                </a:solidFill>
              </a:rPr>
              <a:t>1</a:t>
            </a:r>
            <a:r>
              <a:rPr lang="en-US" altLang="zh-TW" dirty="0" smtClean="0">
                <a:solidFill>
                  <a:srgbClr val="0000CC"/>
                </a:solidFill>
              </a:rPr>
              <a:t>, x</a:t>
            </a:r>
            <a:r>
              <a:rPr lang="en-US" altLang="zh-TW" baseline="30000" dirty="0" smtClean="0">
                <a:solidFill>
                  <a:srgbClr val="0000CC"/>
                </a:solidFill>
              </a:rPr>
              <a:t>2</a:t>
            </a:r>
            <a:r>
              <a:rPr lang="en-US" altLang="zh-TW" dirty="0" smtClean="0">
                <a:solidFill>
                  <a:srgbClr val="0000CC"/>
                </a:solidFill>
              </a:rPr>
              <a:t>, ..., </a:t>
            </a:r>
            <a:r>
              <a:rPr lang="en-US" altLang="zh-TW" dirty="0" err="1" smtClean="0">
                <a:solidFill>
                  <a:srgbClr val="0000CC"/>
                </a:solidFill>
              </a:rPr>
              <a:t>x</a:t>
            </a:r>
            <a:r>
              <a:rPr lang="en-US" altLang="zh-TW" baseline="30000" dirty="0" err="1" smtClean="0">
                <a:solidFill>
                  <a:srgbClr val="0000CC"/>
                </a:solidFill>
              </a:rPr>
              <a:t>r</a:t>
            </a:r>
            <a:r>
              <a:rPr lang="en-US" altLang="zh-TW" dirty="0" smtClean="0">
                <a:solidFill>
                  <a:srgbClr val="0000CC"/>
                </a:solidFill>
              </a:rPr>
              <a:t>)</a:t>
            </a:r>
            <a:r>
              <a:rPr lang="en-US" altLang="zh-TW" dirty="0" smtClean="0"/>
              <a:t> is </a:t>
            </a:r>
            <a:r>
              <a:rPr lang="en-US" altLang="zh-TW" dirty="0" smtClean="0">
                <a:solidFill>
                  <a:srgbClr val="C00000"/>
                </a:solidFill>
              </a:rPr>
              <a:t>less than or equal to</a:t>
            </a:r>
            <a:r>
              <a:rPr lang="en-US" altLang="zh-TW" dirty="0" smtClean="0"/>
              <a:t> the </a:t>
            </a:r>
            <a:r>
              <a:rPr lang="en-US" altLang="zh-TW" dirty="0" smtClean="0">
                <a:solidFill>
                  <a:srgbClr val="0000CC"/>
                </a:solidFill>
              </a:rPr>
              <a:t>r-</a:t>
            </a:r>
            <a:r>
              <a:rPr lang="en-US" altLang="zh-TW" dirty="0" err="1" smtClean="0">
                <a:solidFill>
                  <a:srgbClr val="0000CC"/>
                </a:solidFill>
              </a:rPr>
              <a:t>tuple</a:t>
            </a:r>
            <a:r>
              <a:rPr lang="en-US" altLang="zh-TW" dirty="0" smtClean="0">
                <a:solidFill>
                  <a:srgbClr val="0000CC"/>
                </a:solidFill>
              </a:rPr>
              <a:t> (y</a:t>
            </a:r>
            <a:r>
              <a:rPr lang="en-US" altLang="zh-TW" baseline="30000" dirty="0" smtClean="0">
                <a:solidFill>
                  <a:srgbClr val="0000CC"/>
                </a:solidFill>
              </a:rPr>
              <a:t>1</a:t>
            </a:r>
            <a:r>
              <a:rPr lang="en-US" altLang="zh-TW" dirty="0" smtClean="0">
                <a:solidFill>
                  <a:srgbClr val="0000CC"/>
                </a:solidFill>
              </a:rPr>
              <a:t>, y</a:t>
            </a:r>
            <a:r>
              <a:rPr lang="en-US" altLang="zh-TW" baseline="30000" dirty="0" smtClean="0">
                <a:solidFill>
                  <a:srgbClr val="0000CC"/>
                </a:solidFill>
              </a:rPr>
              <a:t>2</a:t>
            </a:r>
            <a:r>
              <a:rPr lang="en-US" altLang="zh-TW" dirty="0" smtClean="0">
                <a:solidFill>
                  <a:srgbClr val="0000CC"/>
                </a:solidFill>
              </a:rPr>
              <a:t>, ..., y</a:t>
            </a:r>
            <a:r>
              <a:rPr lang="en-US" altLang="zh-TW" baseline="30000" dirty="0" smtClean="0">
                <a:solidFill>
                  <a:srgbClr val="0000CC"/>
                </a:solidFill>
              </a:rPr>
              <a:t>r</a:t>
            </a:r>
            <a:r>
              <a:rPr lang="en-US" altLang="zh-TW" dirty="0" smtClean="0">
                <a:solidFill>
                  <a:srgbClr val="0000CC"/>
                </a:solidFill>
              </a:rPr>
              <a:t>)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iff</a:t>
            </a:r>
            <a:r>
              <a:rPr lang="en-US" altLang="zh-TW" dirty="0" smtClean="0"/>
              <a:t> either one of the following two conditions is satisfied</a:t>
            </a:r>
          </a:p>
          <a:p>
            <a:pPr lvl="1">
              <a:buNone/>
            </a:pPr>
            <a:r>
              <a:rPr lang="en-US" altLang="zh-TW" dirty="0" smtClean="0"/>
              <a:t>     (1) x</a:t>
            </a:r>
            <a:r>
              <a:rPr lang="en-US" altLang="zh-TW" baseline="30000" dirty="0" smtClean="0"/>
              <a:t>i</a:t>
            </a:r>
            <a:r>
              <a:rPr lang="en-US" altLang="zh-TW" dirty="0" smtClean="0"/>
              <a:t>= </a:t>
            </a:r>
            <a:r>
              <a:rPr lang="en-US" altLang="zh-TW" dirty="0" err="1" smtClean="0"/>
              <a:t>y</a:t>
            </a:r>
            <a:r>
              <a:rPr lang="en-US" altLang="zh-TW" baseline="30000" dirty="0" err="1" smtClean="0"/>
              <a:t>i</a:t>
            </a:r>
            <a:r>
              <a:rPr lang="en-US" altLang="zh-TW" baseline="30000" dirty="0" smtClean="0"/>
              <a:t> </a:t>
            </a:r>
            <a:r>
              <a:rPr lang="en-US" altLang="zh-TW" dirty="0" smtClean="0"/>
              <a:t>for 1≦i≦r</a:t>
            </a:r>
            <a:r>
              <a:rPr lang="en-US" altLang="zh-TW" dirty="0" smtClean="0"/>
              <a:t>, </a:t>
            </a:r>
            <a:r>
              <a:rPr lang="en-US" altLang="zh-TW" dirty="0" smtClean="0">
                <a:solidFill>
                  <a:srgbClr val="C00000"/>
                </a:solidFill>
              </a:rPr>
              <a:t>(=)</a:t>
            </a:r>
            <a:endParaRPr lang="en-US" altLang="zh-TW" dirty="0" smtClean="0">
              <a:solidFill>
                <a:srgbClr val="C00000"/>
              </a:solidFill>
            </a:endParaRPr>
          </a:p>
          <a:p>
            <a:pPr lvl="1">
              <a:buNone/>
            </a:pPr>
            <a:r>
              <a:rPr lang="en-US" altLang="zh-TW" dirty="0" smtClean="0"/>
              <a:t>     (2) x</a:t>
            </a:r>
            <a:r>
              <a:rPr lang="en-US" altLang="zh-TW" baseline="30000" dirty="0" smtClean="0"/>
              <a:t>i</a:t>
            </a:r>
            <a:r>
              <a:rPr lang="en-US" altLang="zh-TW" dirty="0" smtClean="0"/>
              <a:t>= </a:t>
            </a:r>
            <a:r>
              <a:rPr lang="en-US" altLang="zh-TW" dirty="0" err="1" smtClean="0"/>
              <a:t>y</a:t>
            </a:r>
            <a:r>
              <a:rPr lang="en-US" altLang="zh-TW" baseline="30000" dirty="0" err="1" smtClean="0"/>
              <a:t>i</a:t>
            </a:r>
            <a:r>
              <a:rPr lang="en-US" altLang="zh-TW" dirty="0" smtClean="0"/>
              <a:t> for 1≦i &lt; </a:t>
            </a:r>
            <a:r>
              <a:rPr lang="en-US" altLang="zh-TW" dirty="0" smtClean="0">
                <a:latin typeface="Symbol" pitchFamily="18" charset="2"/>
              </a:rPr>
              <a:t></a:t>
            </a:r>
            <a:r>
              <a:rPr lang="en-US" altLang="zh-TW" dirty="0" smtClean="0"/>
              <a:t>, and x</a:t>
            </a:r>
            <a:r>
              <a:rPr lang="en-US" altLang="zh-TW" baseline="30000" dirty="0" smtClean="0">
                <a:latin typeface="Symbol" pitchFamily="18" charset="2"/>
              </a:rPr>
              <a:t></a:t>
            </a:r>
            <a:r>
              <a:rPr lang="en-US" altLang="zh-TW" dirty="0" smtClean="0"/>
              <a:t> </a:t>
            </a:r>
            <a:r>
              <a:rPr lang="en-US" altLang="zh-TW" dirty="0" smtClean="0"/>
              <a:t>&lt; y</a:t>
            </a:r>
            <a:r>
              <a:rPr lang="en-US" altLang="zh-TW" baseline="30000" dirty="0" smtClean="0">
                <a:latin typeface="Symbol" pitchFamily="18" charset="2"/>
              </a:rPr>
              <a:t></a:t>
            </a:r>
            <a:r>
              <a:rPr lang="en-US" altLang="zh-TW" dirty="0" smtClean="0"/>
              <a:t> for some 1≦</a:t>
            </a:r>
            <a:r>
              <a:rPr lang="en-US" altLang="zh-TW" dirty="0" smtClean="0">
                <a:latin typeface="Symbol" pitchFamily="18" charset="2"/>
              </a:rPr>
              <a:t></a:t>
            </a:r>
            <a:r>
              <a:rPr lang="en-US" altLang="zh-TW" dirty="0" smtClean="0"/>
              <a:t>≦ </a:t>
            </a:r>
            <a:r>
              <a:rPr lang="en-US" altLang="zh-TW" dirty="0" smtClean="0"/>
              <a:t>r </a:t>
            </a:r>
            <a:r>
              <a:rPr lang="en-US" altLang="zh-TW" dirty="0" smtClean="0">
                <a:solidFill>
                  <a:srgbClr val="C00000"/>
                </a:solidFill>
              </a:rPr>
              <a:t>(&lt;)</a:t>
            </a:r>
            <a:endParaRPr lang="en-US" altLang="zh-TW" dirty="0" smtClean="0">
              <a:solidFill>
                <a:srgbClr val="C00000"/>
              </a:solidFill>
            </a:endParaRPr>
          </a:p>
          <a:p>
            <a:pPr lvl="1">
              <a:buNone/>
            </a:pPr>
            <a:endParaRPr lang="en-US" altLang="zh-TW" dirty="0" smtClean="0"/>
          </a:p>
          <a:p>
            <a:pPr lvl="1">
              <a:buNone/>
            </a:pPr>
            <a:r>
              <a:rPr lang="nn-NO" altLang="zh-TW" dirty="0" smtClean="0"/>
              <a:t>                 E.g., (1, 2, 3) &lt; (1, 2, 5) </a:t>
            </a:r>
            <a:r>
              <a:rPr lang="nn-NO" altLang="zh-TW" dirty="0" smtClean="0">
                <a:latin typeface="Calibri"/>
              </a:rPr>
              <a:t>→</a:t>
            </a:r>
            <a:r>
              <a:rPr lang="nn-NO" altLang="zh-TW" dirty="0" smtClean="0">
                <a:latin typeface="Symbol" pitchFamily="18" charset="2"/>
              </a:rPr>
              <a:t>  </a:t>
            </a:r>
            <a:r>
              <a:rPr lang="nn-NO" altLang="zh-TW" dirty="0" smtClean="0"/>
              <a:t>= 3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79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Verifying 2 Lists w Sequential Search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defTabSz="534988">
              <a:lnSpc>
                <a:spcPct val="100000"/>
              </a:lnSpc>
              <a:spcBef>
                <a:spcPts val="0"/>
              </a:spcBef>
              <a:buNone/>
              <a:tabLst>
                <a:tab pos="534988" algn="l"/>
                <a:tab pos="900113" algn="l"/>
                <a:tab pos="1252538" algn="l"/>
              </a:tabLst>
            </a:pPr>
            <a:r>
              <a:rPr lang="en-US" altLang="zh-TW" sz="2000" b="1" dirty="0" smtClean="0"/>
              <a:t>void </a:t>
            </a:r>
            <a:r>
              <a:rPr lang="en-US" altLang="zh-TW" sz="2000" i="1" dirty="0" smtClean="0"/>
              <a:t>Verify</a:t>
            </a:r>
            <a:r>
              <a:rPr lang="en-US" altLang="zh-TW" sz="2000" dirty="0" smtClean="0"/>
              <a:t>1 (</a:t>
            </a:r>
            <a:r>
              <a:rPr lang="en-US" altLang="zh-TW" sz="2000" i="1" dirty="0" smtClean="0"/>
              <a:t>Element </a:t>
            </a:r>
            <a:r>
              <a:rPr lang="en-US" altLang="zh-TW" sz="2000" dirty="0" smtClean="0"/>
              <a:t>*</a:t>
            </a:r>
            <a:r>
              <a:rPr lang="en-US" altLang="zh-TW" sz="2000" i="1" dirty="0" smtClean="0"/>
              <a:t>l</a:t>
            </a:r>
            <a:r>
              <a:rPr lang="en-US" altLang="zh-TW" sz="2000" dirty="0" smtClean="0"/>
              <a:t>1, </a:t>
            </a:r>
            <a:r>
              <a:rPr lang="en-US" altLang="zh-TW" sz="2000" i="1" dirty="0" smtClean="0"/>
              <a:t>Element</a:t>
            </a:r>
            <a:r>
              <a:rPr lang="en-US" altLang="zh-TW" sz="2000" dirty="0" smtClean="0"/>
              <a:t> *</a:t>
            </a:r>
            <a:r>
              <a:rPr lang="en-US" altLang="zh-TW" sz="2000" i="1" dirty="0" smtClean="0"/>
              <a:t>l</a:t>
            </a:r>
            <a:r>
              <a:rPr lang="en-US" altLang="zh-TW" sz="2000" dirty="0" smtClean="0"/>
              <a:t>2, </a:t>
            </a:r>
            <a:r>
              <a:rPr lang="en-US" altLang="zh-TW" sz="2000" b="1" dirty="0" smtClean="0"/>
              <a:t>const </a:t>
            </a:r>
            <a:r>
              <a:rPr lang="en-US" altLang="zh-TW" sz="2000" b="1" dirty="0" err="1" smtClean="0"/>
              <a:t>int</a:t>
            </a:r>
            <a:r>
              <a:rPr lang="en-US" altLang="zh-TW" sz="2000" dirty="0" smtClean="0"/>
              <a:t> </a:t>
            </a:r>
            <a:r>
              <a:rPr lang="en-US" altLang="zh-TW" sz="2000" i="1" dirty="0" smtClean="0"/>
              <a:t>n</a:t>
            </a:r>
            <a:r>
              <a:rPr lang="en-US" altLang="zh-TW" sz="2000" b="1" dirty="0" smtClean="0"/>
              <a:t>, const </a:t>
            </a:r>
            <a:r>
              <a:rPr lang="en-US" altLang="zh-TW" sz="2000" b="1" dirty="0" err="1" smtClean="0"/>
              <a:t>int</a:t>
            </a:r>
            <a:r>
              <a:rPr lang="en-US" altLang="zh-TW" sz="2000" b="1" dirty="0" smtClean="0"/>
              <a:t> </a:t>
            </a:r>
            <a:r>
              <a:rPr lang="en-US" altLang="zh-TW" sz="2000" i="1" dirty="0" smtClean="0"/>
              <a:t>m</a:t>
            </a:r>
            <a:r>
              <a:rPr lang="en-US" altLang="zh-TW" sz="2000" dirty="0" smtClean="0"/>
              <a:t>)</a:t>
            </a:r>
            <a:endParaRPr lang="zh-TW" altLang="zh-TW" sz="2000" dirty="0" smtClean="0"/>
          </a:p>
          <a:p>
            <a:pPr defTabSz="53498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 smtClean="0"/>
              <a:t>{ 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zh-TW" altLang="zh-TW" sz="2000" dirty="0" smtClean="0">
                <a:solidFill>
                  <a:schemeClr val="accent6">
                    <a:lumMod val="75000"/>
                  </a:schemeClr>
                </a:solidFill>
              </a:rPr>
              <a:t>比對兩個大小分別為</a:t>
            </a:r>
            <a:r>
              <a:rPr lang="en-US" altLang="zh-TW" sz="2000" i="1" dirty="0" smtClean="0">
                <a:solidFill>
                  <a:schemeClr val="accent6">
                    <a:lumMod val="75000"/>
                  </a:schemeClr>
                </a:solidFill>
              </a:rPr>
              <a:t>n</a:t>
            </a:r>
            <a:r>
              <a:rPr lang="zh-TW" altLang="zh-TW" sz="2000" dirty="0" smtClean="0">
                <a:solidFill>
                  <a:schemeClr val="accent6">
                    <a:lumMod val="75000"/>
                  </a:schemeClr>
                </a:solidFill>
              </a:rPr>
              <a:t>跟</a:t>
            </a:r>
            <a:r>
              <a:rPr lang="en-US" altLang="zh-TW" sz="2000" i="1" dirty="0" smtClean="0">
                <a:solidFill>
                  <a:schemeClr val="accent6">
                    <a:lumMod val="75000"/>
                  </a:schemeClr>
                </a:solidFill>
              </a:rPr>
              <a:t>m</a:t>
            </a:r>
            <a:r>
              <a:rPr lang="zh-TW" altLang="zh-TW" sz="2000" dirty="0" smtClean="0">
                <a:solidFill>
                  <a:schemeClr val="accent6">
                    <a:lumMod val="75000"/>
                  </a:schemeClr>
                </a:solidFill>
              </a:rPr>
              <a:t>的未排序過的串列</a:t>
            </a:r>
            <a:r>
              <a:rPr lang="en-US" altLang="zh-TW" sz="2000" i="1" dirty="0" smtClean="0">
                <a:solidFill>
                  <a:schemeClr val="accent6">
                    <a:lumMod val="75000"/>
                  </a:schemeClr>
                </a:solidFill>
              </a:rPr>
              <a:t>l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zh-TW" altLang="zh-TW" sz="2000" dirty="0" smtClean="0">
                <a:solidFill>
                  <a:schemeClr val="accent6">
                    <a:lumMod val="75000"/>
                  </a:schemeClr>
                </a:solidFill>
              </a:rPr>
              <a:t>與</a:t>
            </a:r>
            <a:r>
              <a:rPr lang="en-US" altLang="zh-TW" sz="2000" i="1" dirty="0" smtClean="0">
                <a:solidFill>
                  <a:schemeClr val="accent6">
                    <a:lumMod val="75000"/>
                  </a:schemeClr>
                </a:solidFill>
              </a:rPr>
              <a:t>l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zh-TW" altLang="zh-TW" sz="2000" dirty="0" smtClean="0">
                <a:solidFill>
                  <a:schemeClr val="accent6">
                    <a:lumMod val="75000"/>
                  </a:schemeClr>
                </a:solidFill>
              </a:rPr>
              <a:t>，。</a:t>
            </a:r>
          </a:p>
          <a:p>
            <a:pPr defTabSz="53498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 smtClean="0"/>
              <a:t>	</a:t>
            </a:r>
            <a:r>
              <a:rPr lang="en-US" altLang="zh-TW" sz="2000" b="1" dirty="0" err="1" smtClean="0"/>
              <a:t>bool</a:t>
            </a:r>
            <a:r>
              <a:rPr lang="en-US" altLang="zh-TW" sz="2000" dirty="0" smtClean="0"/>
              <a:t> *</a:t>
            </a:r>
            <a:r>
              <a:rPr lang="en-US" altLang="zh-TW" sz="2000" i="1" dirty="0" smtClean="0"/>
              <a:t>marked</a:t>
            </a:r>
            <a:r>
              <a:rPr lang="en-US" altLang="zh-TW" sz="2000" dirty="0" smtClean="0"/>
              <a:t> = </a:t>
            </a:r>
            <a:r>
              <a:rPr lang="en-US" altLang="zh-TW" sz="2000" b="1" dirty="0" smtClean="0"/>
              <a:t>new </a:t>
            </a:r>
            <a:r>
              <a:rPr lang="en-US" altLang="zh-TW" sz="2000" b="1" dirty="0" err="1" smtClean="0"/>
              <a:t>bool</a:t>
            </a:r>
            <a:r>
              <a:rPr lang="en-US" altLang="zh-TW" sz="2000" b="1" dirty="0" smtClean="0"/>
              <a:t> </a:t>
            </a:r>
            <a:r>
              <a:rPr lang="en-US" altLang="zh-TW" sz="2000" dirty="0" smtClean="0"/>
              <a:t>[</a:t>
            </a:r>
            <a:r>
              <a:rPr lang="en-US" altLang="zh-TW" sz="2000" i="1" dirty="0" smtClean="0"/>
              <a:t>m</a:t>
            </a:r>
            <a:r>
              <a:rPr lang="en-US" altLang="zh-TW" sz="2000" dirty="0" smtClean="0"/>
              <a:t> + 1]</a:t>
            </a:r>
            <a:r>
              <a:rPr lang="en-US" altLang="zh-TW" sz="2000" b="1" dirty="0" smtClean="0"/>
              <a:t>;</a:t>
            </a:r>
            <a:endParaRPr lang="zh-TW" altLang="zh-TW" sz="2000" dirty="0" smtClean="0"/>
          </a:p>
          <a:p>
            <a:pPr defTabSz="53498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/>
              <a:t>	</a:t>
            </a:r>
            <a:r>
              <a:rPr lang="en-US" altLang="zh-TW" sz="2000" i="1" dirty="0" smtClean="0"/>
              <a:t>fill</a:t>
            </a:r>
            <a:r>
              <a:rPr lang="en-US" altLang="zh-TW" sz="2000" dirty="0" smtClean="0"/>
              <a:t> (</a:t>
            </a:r>
            <a:r>
              <a:rPr lang="en-US" altLang="zh-TW" sz="2000" i="1" dirty="0" smtClean="0"/>
              <a:t>marked</a:t>
            </a:r>
            <a:r>
              <a:rPr lang="en-US" altLang="zh-TW" sz="2000" dirty="0" smtClean="0"/>
              <a:t> + 1, </a:t>
            </a:r>
            <a:r>
              <a:rPr lang="en-US" altLang="zh-TW" sz="2000" i="1" dirty="0" smtClean="0"/>
              <a:t>marked </a:t>
            </a:r>
            <a:r>
              <a:rPr lang="en-US" altLang="zh-TW" sz="2000" dirty="0" smtClean="0"/>
              <a:t>+ </a:t>
            </a:r>
            <a:r>
              <a:rPr lang="en-US" altLang="zh-TW" sz="2000" i="1" dirty="0" smtClean="0"/>
              <a:t>m</a:t>
            </a:r>
            <a:r>
              <a:rPr lang="en-US" altLang="zh-TW" sz="2000" dirty="0" smtClean="0"/>
              <a:t> + 1, </a:t>
            </a:r>
            <a:r>
              <a:rPr lang="en-US" altLang="zh-TW" sz="2000" b="1" dirty="0" smtClean="0"/>
              <a:t>false</a:t>
            </a:r>
            <a:r>
              <a:rPr lang="en-US" altLang="zh-TW" sz="2000" dirty="0" smtClean="0"/>
              <a:t>)</a:t>
            </a:r>
            <a:r>
              <a:rPr lang="en-US" altLang="zh-TW" sz="2000" b="1" dirty="0" smtClean="0"/>
              <a:t>;</a:t>
            </a:r>
            <a:br>
              <a:rPr lang="en-US" altLang="zh-TW" sz="2000" b="1" dirty="0" smtClean="0"/>
            </a:br>
            <a:r>
              <a:rPr lang="en-US" altLang="zh-TW" sz="2000" b="1" dirty="0" smtClean="0"/>
              <a:t>for</a:t>
            </a:r>
            <a:r>
              <a:rPr lang="en-US" altLang="zh-TW" sz="2000" dirty="0" smtClean="0"/>
              <a:t> (</a:t>
            </a:r>
            <a:r>
              <a:rPr lang="en-US" altLang="zh-TW" sz="2000" i="1" dirty="0" err="1" smtClean="0"/>
              <a:t>i</a:t>
            </a:r>
            <a:r>
              <a:rPr lang="en-US" altLang="zh-TW" sz="2000" dirty="0" smtClean="0"/>
              <a:t> = 1 </a:t>
            </a:r>
            <a:r>
              <a:rPr lang="en-US" altLang="zh-TW" sz="2000" b="1" dirty="0" smtClean="0"/>
              <a:t>;</a:t>
            </a:r>
            <a:r>
              <a:rPr lang="en-US" altLang="zh-TW" sz="2000" dirty="0" smtClean="0"/>
              <a:t> </a:t>
            </a:r>
            <a:r>
              <a:rPr lang="en-US" altLang="zh-TW" sz="2000" i="1" dirty="0" err="1" smtClean="0"/>
              <a:t>i</a:t>
            </a:r>
            <a:r>
              <a:rPr lang="en-US" altLang="zh-TW" sz="2000" dirty="0" smtClean="0"/>
              <a:t> &lt;= </a:t>
            </a:r>
            <a:r>
              <a:rPr lang="en-US" altLang="zh-TW" sz="2000" i="1" dirty="0" smtClean="0"/>
              <a:t>n</a:t>
            </a:r>
            <a:r>
              <a:rPr lang="en-US" altLang="zh-TW" sz="2000" dirty="0" smtClean="0"/>
              <a:t> </a:t>
            </a:r>
            <a:r>
              <a:rPr lang="en-US" altLang="zh-TW" sz="2000" b="1" dirty="0" smtClean="0"/>
              <a:t>;</a:t>
            </a:r>
            <a:r>
              <a:rPr lang="en-US" altLang="zh-TW" sz="2000" dirty="0" smtClean="0"/>
              <a:t> </a:t>
            </a:r>
            <a:r>
              <a:rPr lang="en-US" altLang="zh-TW" sz="2000" i="1" dirty="0" err="1" smtClean="0"/>
              <a:t>i</a:t>
            </a:r>
            <a:r>
              <a:rPr lang="en-US" altLang="zh-TW" sz="2000" dirty="0" smtClean="0"/>
              <a:t>++)</a:t>
            </a:r>
            <a:endParaRPr lang="zh-TW" altLang="zh-TW" sz="2000" dirty="0" smtClean="0"/>
          </a:p>
          <a:p>
            <a:pPr defTabSz="53498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/>
              <a:t>	</a:t>
            </a:r>
            <a:r>
              <a:rPr lang="en-US" altLang="zh-TW" sz="2000" b="1" dirty="0" smtClean="0"/>
              <a:t>{</a:t>
            </a:r>
            <a:endParaRPr lang="zh-TW" altLang="zh-TW" sz="2000" dirty="0" smtClean="0"/>
          </a:p>
          <a:p>
            <a:pPr defTabSz="53498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 smtClean="0"/>
              <a:t>		</a:t>
            </a:r>
            <a:r>
              <a:rPr lang="en-US" altLang="zh-TW" sz="2000" b="1" dirty="0" err="1" smtClean="0"/>
              <a:t>int</a:t>
            </a:r>
            <a:r>
              <a:rPr lang="en-US" altLang="zh-TW" sz="2000" b="1" dirty="0" smtClean="0"/>
              <a:t> </a:t>
            </a:r>
            <a:r>
              <a:rPr lang="en-US" altLang="zh-TW" sz="2000" i="1" dirty="0" smtClean="0"/>
              <a:t>j</a:t>
            </a:r>
            <a:r>
              <a:rPr lang="en-US" altLang="zh-TW" sz="2000" dirty="0" smtClean="0"/>
              <a:t> = </a:t>
            </a:r>
            <a:r>
              <a:rPr lang="en-US" altLang="zh-TW" sz="2000" b="1" i="1" dirty="0" err="1" smtClean="0">
                <a:solidFill>
                  <a:srgbClr val="C00000"/>
                </a:solidFill>
              </a:rPr>
              <a:t>SeqSearch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 (</a:t>
            </a:r>
            <a:r>
              <a:rPr lang="en-US" altLang="zh-TW" sz="2000" b="1" i="1" dirty="0" smtClean="0">
                <a:solidFill>
                  <a:srgbClr val="C00000"/>
                </a:solidFill>
              </a:rPr>
              <a:t>l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2, </a:t>
            </a:r>
            <a:r>
              <a:rPr lang="en-US" altLang="zh-TW" sz="2000" b="1" i="1" dirty="0" smtClean="0">
                <a:solidFill>
                  <a:srgbClr val="C00000"/>
                </a:solidFill>
              </a:rPr>
              <a:t>m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, </a:t>
            </a:r>
            <a:r>
              <a:rPr lang="en-US" altLang="zh-TW" sz="2000" b="1" i="1" dirty="0" smtClean="0">
                <a:solidFill>
                  <a:srgbClr val="C00000"/>
                </a:solidFill>
              </a:rPr>
              <a:t>l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1[</a:t>
            </a:r>
            <a:r>
              <a:rPr lang="en-US" altLang="zh-TW" sz="2000" b="1" i="1" dirty="0" err="1" smtClean="0">
                <a:solidFill>
                  <a:srgbClr val="C00000"/>
                </a:solidFill>
              </a:rPr>
              <a:t>i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])</a:t>
            </a:r>
            <a:r>
              <a:rPr lang="en-US" altLang="zh-TW" sz="2000" b="1" dirty="0" smtClean="0"/>
              <a:t>;</a:t>
            </a:r>
            <a:endParaRPr lang="zh-TW" altLang="zh-TW" sz="2000" dirty="0" smtClean="0"/>
          </a:p>
          <a:p>
            <a:pPr defTabSz="53498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/>
              <a:t>		</a:t>
            </a:r>
            <a:r>
              <a:rPr lang="en-US" altLang="zh-TW" sz="2000" b="1" dirty="0" smtClean="0"/>
              <a:t>if </a:t>
            </a:r>
            <a:r>
              <a:rPr lang="en-US" altLang="zh-TW" sz="2000" dirty="0" smtClean="0"/>
              <a:t>(</a:t>
            </a:r>
            <a:r>
              <a:rPr lang="en-US" altLang="zh-TW" sz="2000" i="1" dirty="0" smtClean="0"/>
              <a:t>j</a:t>
            </a:r>
            <a:r>
              <a:rPr lang="en-US" altLang="zh-TW" sz="2000" dirty="0" smtClean="0"/>
              <a:t> == 0) </a:t>
            </a:r>
            <a:r>
              <a:rPr lang="en-US" altLang="zh-TW" sz="2000" b="1" dirty="0" err="1" smtClean="0"/>
              <a:t>cout</a:t>
            </a:r>
            <a:r>
              <a:rPr lang="en-US" altLang="zh-TW" sz="2000" dirty="0" smtClean="0"/>
              <a:t> &lt;&lt; </a:t>
            </a:r>
            <a:r>
              <a:rPr lang="en-US" altLang="zh-TW" sz="2000" i="1" dirty="0" smtClean="0"/>
              <a:t>l</a:t>
            </a:r>
            <a:r>
              <a:rPr lang="en-US" altLang="zh-TW" sz="2000" dirty="0" smtClean="0"/>
              <a:t>1[</a:t>
            </a:r>
            <a:r>
              <a:rPr lang="en-US" altLang="zh-TW" sz="2000" i="1" dirty="0" err="1" smtClean="0"/>
              <a:t>i</a:t>
            </a:r>
            <a:r>
              <a:rPr lang="en-US" altLang="zh-TW" sz="2000" dirty="0" smtClean="0"/>
              <a:t>]</a:t>
            </a:r>
            <a:r>
              <a:rPr lang="en-US" altLang="zh-TW" sz="2000" i="1" dirty="0" smtClean="0"/>
              <a:t> &lt;&lt; </a:t>
            </a:r>
            <a:r>
              <a:rPr lang="en-US" altLang="zh-TW" sz="2000" dirty="0" smtClean="0"/>
              <a:t>“ not in </a:t>
            </a:r>
            <a:r>
              <a:rPr lang="en-US" altLang="zh-TW" sz="2000" i="1" dirty="0" smtClean="0"/>
              <a:t>l</a:t>
            </a:r>
            <a:r>
              <a:rPr lang="en-US" altLang="zh-TW" sz="2000" dirty="0" smtClean="0"/>
              <a:t>2 “ &lt;&lt; </a:t>
            </a:r>
            <a:r>
              <a:rPr lang="en-US" altLang="zh-TW" sz="2000" b="1" dirty="0" err="1" smtClean="0"/>
              <a:t>endl</a:t>
            </a:r>
            <a:r>
              <a:rPr lang="en-US" altLang="zh-TW" sz="2000" b="1" dirty="0" smtClean="0"/>
              <a:t>;</a:t>
            </a:r>
            <a:r>
              <a:rPr lang="en-US" altLang="zh-TW" sz="2000" dirty="0" smtClean="0"/>
              <a:t> 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zh-TW" altLang="zh-TW" sz="2000" dirty="0" smtClean="0">
                <a:solidFill>
                  <a:schemeClr val="accent6">
                    <a:lumMod val="75000"/>
                  </a:schemeClr>
                </a:solidFill>
              </a:rPr>
              <a:t>滿足 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</a:rPr>
              <a:t>(1)</a:t>
            </a:r>
            <a:endParaRPr lang="zh-TW" altLang="zh-TW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defTabSz="53498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/>
              <a:t>		</a:t>
            </a:r>
            <a:r>
              <a:rPr lang="en-US" altLang="zh-TW" sz="2000" b="1" dirty="0" smtClean="0"/>
              <a:t>else</a:t>
            </a:r>
            <a:endParaRPr lang="zh-TW" altLang="zh-TW" sz="2000" dirty="0" smtClean="0"/>
          </a:p>
          <a:p>
            <a:pPr defTabSz="53498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 smtClean="0"/>
              <a:t>		{</a:t>
            </a:r>
            <a:endParaRPr lang="zh-TW" altLang="zh-TW" sz="2000" dirty="0" smtClean="0"/>
          </a:p>
          <a:p>
            <a:pPr defTabSz="53498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 smtClean="0"/>
              <a:t>			if </a:t>
            </a:r>
            <a:r>
              <a:rPr lang="en-US" altLang="zh-TW" sz="2000" dirty="0" smtClean="0"/>
              <a:t>(!</a:t>
            </a:r>
            <a:r>
              <a:rPr lang="en-US" altLang="zh-TW" sz="2000" i="1" dirty="0" smtClean="0"/>
              <a:t>Compare</a:t>
            </a:r>
            <a:r>
              <a:rPr lang="en-US" altLang="zh-TW" sz="2000" dirty="0" smtClean="0"/>
              <a:t> (</a:t>
            </a:r>
            <a:r>
              <a:rPr lang="en-US" altLang="zh-TW" sz="2000" i="1" dirty="0" smtClean="0"/>
              <a:t>l</a:t>
            </a:r>
            <a:r>
              <a:rPr lang="en-US" altLang="zh-TW" sz="2000" dirty="0" smtClean="0"/>
              <a:t>1[</a:t>
            </a:r>
            <a:r>
              <a:rPr lang="en-US" altLang="zh-TW" sz="2000" i="1" dirty="0" err="1" smtClean="0"/>
              <a:t>i</a:t>
            </a:r>
            <a:r>
              <a:rPr lang="en-US" altLang="zh-TW" sz="2000" dirty="0" smtClean="0"/>
              <a:t>], </a:t>
            </a:r>
            <a:r>
              <a:rPr lang="en-US" altLang="zh-TW" sz="2000" i="1" dirty="0" smtClean="0"/>
              <a:t>l</a:t>
            </a:r>
            <a:r>
              <a:rPr lang="en-US" altLang="zh-TW" sz="2000" dirty="0" smtClean="0"/>
              <a:t>2[</a:t>
            </a:r>
            <a:r>
              <a:rPr lang="en-US" altLang="zh-TW" sz="2000" i="1" dirty="0" smtClean="0"/>
              <a:t>j</a:t>
            </a:r>
            <a:r>
              <a:rPr lang="en-US" altLang="zh-TW" sz="2000" dirty="0" smtClean="0"/>
              <a:t>]) 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zh-TW" altLang="zh-TW" sz="2000" dirty="0" smtClean="0">
                <a:solidFill>
                  <a:schemeClr val="accent6">
                    <a:lumMod val="75000"/>
                  </a:schemeClr>
                </a:solidFill>
              </a:rPr>
              <a:t>滿足 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</a:rPr>
              <a:t>(3)</a:t>
            </a:r>
            <a:endParaRPr lang="zh-TW" altLang="zh-TW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defTabSz="53498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/>
              <a:t>				</a:t>
            </a:r>
            <a:r>
              <a:rPr lang="en-US" altLang="zh-TW" sz="2000" b="1" dirty="0" err="1" smtClean="0"/>
              <a:t>cout</a:t>
            </a:r>
            <a:r>
              <a:rPr lang="en-US" altLang="zh-TW" sz="2000" dirty="0" smtClean="0"/>
              <a:t> &lt;&lt; “Discrepancy in “ &lt;&lt; </a:t>
            </a:r>
            <a:r>
              <a:rPr lang="en-US" altLang="zh-TW" sz="2000" i="1" dirty="0" smtClean="0"/>
              <a:t>l</a:t>
            </a:r>
            <a:r>
              <a:rPr lang="en-US" altLang="zh-TW" sz="2000" dirty="0" smtClean="0"/>
              <a:t>1[</a:t>
            </a:r>
            <a:r>
              <a:rPr lang="en-US" altLang="zh-TW" sz="2000" i="1" dirty="0" err="1" smtClean="0"/>
              <a:t>i</a:t>
            </a:r>
            <a:r>
              <a:rPr lang="en-US" altLang="zh-TW" sz="2000" dirty="0" smtClean="0"/>
              <a:t>] &lt;&lt; </a:t>
            </a:r>
            <a:r>
              <a:rPr lang="en-US" altLang="zh-TW" sz="2000" b="1" dirty="0" err="1" smtClean="0"/>
              <a:t>endl</a:t>
            </a:r>
            <a:r>
              <a:rPr lang="en-US" altLang="zh-TW" sz="2000" b="1" dirty="0" smtClean="0"/>
              <a:t>;</a:t>
            </a:r>
            <a:endParaRPr lang="zh-TW" altLang="zh-TW" sz="2000" dirty="0" smtClean="0"/>
          </a:p>
          <a:p>
            <a:pPr defTabSz="53498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 smtClean="0"/>
              <a:t>			</a:t>
            </a:r>
            <a:r>
              <a:rPr lang="en-US" altLang="zh-TW" sz="2000" i="1" dirty="0" smtClean="0"/>
              <a:t>marked </a:t>
            </a:r>
            <a:r>
              <a:rPr lang="en-US" altLang="zh-TW" sz="2000" dirty="0" smtClean="0"/>
              <a:t>[</a:t>
            </a:r>
            <a:r>
              <a:rPr lang="en-US" altLang="zh-TW" sz="2000" i="1" dirty="0" smtClean="0"/>
              <a:t>j</a:t>
            </a:r>
            <a:r>
              <a:rPr lang="en-US" altLang="zh-TW" sz="2000" dirty="0" smtClean="0"/>
              <a:t>] = </a:t>
            </a:r>
            <a:r>
              <a:rPr lang="en-US" altLang="zh-TW" sz="2000" b="1" dirty="0" smtClean="0"/>
              <a:t>true;</a:t>
            </a:r>
            <a:r>
              <a:rPr lang="en-US" altLang="zh-TW" sz="2000" dirty="0" smtClean="0"/>
              <a:t> 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zh-TW" altLang="zh-TW" sz="2000" dirty="0" smtClean="0">
                <a:solidFill>
                  <a:schemeClr val="accent6">
                    <a:lumMod val="75000"/>
                  </a:schemeClr>
                </a:solidFill>
              </a:rPr>
              <a:t>將</a:t>
            </a:r>
            <a:r>
              <a:rPr lang="en-US" altLang="zh-TW" sz="2000" i="1" dirty="0" smtClean="0">
                <a:solidFill>
                  <a:schemeClr val="accent6">
                    <a:lumMod val="75000"/>
                  </a:schemeClr>
                </a:solidFill>
              </a:rPr>
              <a:t>l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</a:rPr>
              <a:t>2[</a:t>
            </a:r>
            <a:r>
              <a:rPr lang="en-US" altLang="zh-TW" sz="2000" i="1" dirty="0" smtClean="0">
                <a:solidFill>
                  <a:schemeClr val="accent6">
                    <a:lumMod val="75000"/>
                  </a:schemeClr>
                </a:solidFill>
              </a:rPr>
              <a:t>j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</a:rPr>
              <a:t>]</a:t>
            </a:r>
            <a:r>
              <a:rPr lang="zh-TW" altLang="zh-TW" sz="2000" dirty="0" smtClean="0">
                <a:solidFill>
                  <a:schemeClr val="accent6">
                    <a:lumMod val="75000"/>
                  </a:schemeClr>
                </a:solidFill>
              </a:rPr>
              <a:t>標為已檢查</a:t>
            </a:r>
          </a:p>
          <a:p>
            <a:pPr defTabSz="53498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 smtClean="0"/>
              <a:t>		}</a:t>
            </a:r>
            <a:endParaRPr lang="zh-TW" altLang="zh-TW" sz="2000" dirty="0" smtClean="0"/>
          </a:p>
          <a:p>
            <a:pPr defTabSz="53498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 smtClean="0"/>
              <a:t>	}</a:t>
            </a:r>
            <a:endParaRPr lang="zh-TW" altLang="zh-TW" sz="2000" dirty="0" smtClean="0"/>
          </a:p>
          <a:p>
            <a:pPr defTabSz="53498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 smtClean="0"/>
              <a:t>	for</a:t>
            </a:r>
            <a:r>
              <a:rPr lang="en-US" altLang="zh-TW" sz="2000" dirty="0" smtClean="0"/>
              <a:t> (</a:t>
            </a:r>
            <a:r>
              <a:rPr lang="en-US" altLang="zh-TW" sz="2000" i="1" dirty="0" err="1" smtClean="0"/>
              <a:t>i</a:t>
            </a:r>
            <a:r>
              <a:rPr lang="en-US" altLang="zh-TW" sz="2000" i="1" dirty="0" smtClean="0"/>
              <a:t> </a:t>
            </a:r>
            <a:r>
              <a:rPr lang="en-US" altLang="zh-TW" sz="2000" dirty="0" smtClean="0"/>
              <a:t>= 1</a:t>
            </a:r>
            <a:r>
              <a:rPr lang="en-US" altLang="zh-TW" sz="2000" b="1" dirty="0" smtClean="0"/>
              <a:t>;</a:t>
            </a:r>
            <a:r>
              <a:rPr lang="en-US" altLang="zh-TW" sz="2000" dirty="0" smtClean="0"/>
              <a:t> </a:t>
            </a:r>
            <a:r>
              <a:rPr lang="en-US" altLang="zh-TW" sz="2000" i="1" dirty="0" err="1" smtClean="0"/>
              <a:t>i</a:t>
            </a:r>
            <a:r>
              <a:rPr lang="en-US" altLang="zh-TW" sz="2000" dirty="0" smtClean="0"/>
              <a:t> &lt;= </a:t>
            </a:r>
            <a:r>
              <a:rPr lang="en-US" altLang="zh-TW" sz="2000" i="1" dirty="0" smtClean="0"/>
              <a:t>m</a:t>
            </a:r>
            <a:r>
              <a:rPr lang="en-US" altLang="zh-TW" sz="2000" dirty="0" smtClean="0"/>
              <a:t> </a:t>
            </a:r>
            <a:r>
              <a:rPr lang="en-US" altLang="zh-TW" sz="2000" b="1" dirty="0" smtClean="0"/>
              <a:t>;</a:t>
            </a:r>
            <a:r>
              <a:rPr lang="en-US" altLang="zh-TW" sz="2000" dirty="0" smtClean="0"/>
              <a:t> </a:t>
            </a:r>
            <a:r>
              <a:rPr lang="en-US" altLang="zh-TW" sz="2000" i="1" dirty="0" err="1" smtClean="0"/>
              <a:t>i</a:t>
            </a:r>
            <a:r>
              <a:rPr lang="en-US" altLang="zh-TW" sz="2000" dirty="0" smtClean="0"/>
              <a:t> ++)</a:t>
            </a:r>
            <a:endParaRPr lang="zh-TW" altLang="zh-TW" sz="2000" dirty="0" smtClean="0"/>
          </a:p>
          <a:p>
            <a:pPr defTabSz="53498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/>
              <a:t>		</a:t>
            </a:r>
            <a:r>
              <a:rPr lang="en-US" altLang="zh-TW" sz="2000" b="1" dirty="0" smtClean="0"/>
              <a:t>if</a:t>
            </a:r>
            <a:r>
              <a:rPr lang="en-US" altLang="zh-TW" sz="2000" dirty="0" smtClean="0"/>
              <a:t>(!</a:t>
            </a:r>
            <a:r>
              <a:rPr lang="en-US" altLang="zh-TW" sz="2000" i="1" dirty="0" smtClean="0"/>
              <a:t>marked</a:t>
            </a:r>
            <a:r>
              <a:rPr lang="en-US" altLang="zh-TW" sz="2000" dirty="0" smtClean="0"/>
              <a:t> [</a:t>
            </a:r>
            <a:r>
              <a:rPr lang="en-US" altLang="zh-TW" sz="2000" i="1" dirty="0" err="1" smtClean="0"/>
              <a:t>i</a:t>
            </a:r>
            <a:r>
              <a:rPr lang="en-US" altLang="zh-TW" sz="2000" dirty="0" smtClean="0"/>
              <a:t>])</a:t>
            </a:r>
            <a:r>
              <a:rPr lang="en-US" altLang="zh-TW" sz="2000" b="1" dirty="0" err="1" smtClean="0"/>
              <a:t>cout</a:t>
            </a:r>
            <a:r>
              <a:rPr lang="en-US" altLang="zh-TW" sz="2000" dirty="0" smtClean="0"/>
              <a:t> &lt;&lt; </a:t>
            </a:r>
            <a:r>
              <a:rPr lang="en-US" altLang="zh-TW" sz="2000" i="1" dirty="0" smtClean="0"/>
              <a:t>l</a:t>
            </a:r>
            <a:r>
              <a:rPr lang="en-US" altLang="zh-TW" sz="2000" dirty="0" smtClean="0"/>
              <a:t>2[</a:t>
            </a:r>
            <a:r>
              <a:rPr lang="en-US" altLang="zh-TW" sz="2000" i="1" dirty="0" err="1" smtClean="0"/>
              <a:t>i</a:t>
            </a:r>
            <a:r>
              <a:rPr lang="en-US" altLang="zh-TW" sz="2000" dirty="0" smtClean="0"/>
              <a:t>] &lt;&lt; “ not in </a:t>
            </a:r>
            <a:r>
              <a:rPr lang="en-US" altLang="zh-TW" sz="2000" i="1" dirty="0" smtClean="0"/>
              <a:t>l</a:t>
            </a:r>
            <a:r>
              <a:rPr lang="en-US" altLang="zh-TW" sz="2000" dirty="0" smtClean="0"/>
              <a:t>1. “ &lt;&lt; </a:t>
            </a:r>
            <a:r>
              <a:rPr lang="en-US" altLang="zh-TW" sz="2000" b="1" dirty="0" err="1" smtClean="0"/>
              <a:t>endl</a:t>
            </a:r>
            <a:r>
              <a:rPr lang="en-US" altLang="zh-TW" sz="2000" b="1" dirty="0" smtClean="0"/>
              <a:t>;</a:t>
            </a:r>
            <a:r>
              <a:rPr lang="zh-TW" altLang="zh-TW" sz="2000" b="1" dirty="0" smtClean="0"/>
              <a:t>　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zh-TW" altLang="zh-TW" sz="2000" dirty="0" smtClean="0">
                <a:solidFill>
                  <a:schemeClr val="accent6">
                    <a:lumMod val="75000"/>
                  </a:schemeClr>
                </a:solidFill>
              </a:rPr>
              <a:t>滿足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</a:rPr>
              <a:t>(2)</a:t>
            </a:r>
            <a:endParaRPr lang="zh-TW" altLang="zh-TW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defTabSz="53498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/>
              <a:t>	</a:t>
            </a:r>
            <a:r>
              <a:rPr lang="en-US" altLang="zh-TW" sz="2000" b="1" dirty="0" smtClean="0"/>
              <a:t>delete</a:t>
            </a:r>
            <a:r>
              <a:rPr lang="en-US" altLang="zh-TW" sz="2000" dirty="0" smtClean="0"/>
              <a:t> [] </a:t>
            </a:r>
            <a:r>
              <a:rPr lang="en-US" altLang="zh-TW" sz="2000" i="1" dirty="0" smtClean="0"/>
              <a:t>marked</a:t>
            </a:r>
            <a:r>
              <a:rPr lang="en-US" altLang="zh-TW" sz="2000" b="1" dirty="0" smtClean="0"/>
              <a:t>;</a:t>
            </a:r>
            <a:endParaRPr lang="zh-TW" altLang="zh-TW" sz="2000" dirty="0" smtClean="0"/>
          </a:p>
          <a:p>
            <a:pPr defTabSz="53498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 smtClean="0"/>
              <a:t>}</a:t>
            </a:r>
            <a:endParaRPr lang="zh-TW" altLang="en-US" sz="2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Sorting on </a:t>
            </a:r>
            <a:r>
              <a:rPr lang="en-US" altLang="zh-TW" dirty="0" smtClean="0"/>
              <a:t>Several Keys</a:t>
            </a:r>
            <a:endParaRPr lang="en-US" alt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Sorting a deck of cards </a:t>
            </a:r>
          </a:p>
          <a:p>
            <a:pPr lvl="1"/>
            <a:r>
              <a:rPr lang="en-US" altLang="zh-TW" dirty="0"/>
              <a:t>S</a:t>
            </a:r>
            <a:r>
              <a:rPr lang="en-US" altLang="zh-TW" dirty="0" smtClean="0"/>
              <a:t>ort on two </a:t>
            </a:r>
            <a:r>
              <a:rPr lang="en-US" altLang="zh-TW" dirty="0" smtClean="0"/>
              <a:t>keys:</a:t>
            </a:r>
            <a:endParaRPr lang="en-US" altLang="zh-TW" dirty="0" smtClean="0"/>
          </a:p>
          <a:p>
            <a:pPr marL="903288" lvl="2"/>
            <a:r>
              <a:rPr lang="en-US" altLang="zh-TW" sz="2400" dirty="0" smtClean="0">
                <a:solidFill>
                  <a:srgbClr val="C00000"/>
                </a:solidFill>
              </a:rPr>
              <a:t>Suits  K</a:t>
            </a:r>
            <a:r>
              <a:rPr lang="en-US" altLang="zh-TW" sz="2400" baseline="30000" dirty="0" smtClean="0">
                <a:solidFill>
                  <a:srgbClr val="C00000"/>
                </a:solidFill>
              </a:rPr>
              <a:t>1</a:t>
            </a:r>
            <a:r>
              <a:rPr lang="en-US" altLang="zh-TW" sz="2400" dirty="0" smtClean="0"/>
              <a:t> (</a:t>
            </a:r>
            <a:r>
              <a:rPr lang="en-US" altLang="zh-TW" sz="2400" dirty="0" smtClean="0">
                <a:solidFill>
                  <a:srgbClr val="0000CC"/>
                </a:solidFill>
              </a:rPr>
              <a:t>most-significant digit, MSD</a:t>
            </a:r>
            <a:r>
              <a:rPr lang="en-US" altLang="zh-TW" sz="2400" dirty="0" smtClean="0"/>
              <a:t>) :</a:t>
            </a:r>
          </a:p>
          <a:p>
            <a:pPr marL="903288" lvl="2">
              <a:buNone/>
            </a:pPr>
            <a:r>
              <a:rPr lang="en-US" altLang="zh-TW" sz="2200" dirty="0" smtClean="0"/>
              <a:t>    </a:t>
            </a:r>
            <a:r>
              <a:rPr lang="en-US" altLang="zh-TW" sz="2200" dirty="0" smtClean="0"/>
              <a:t>  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♣</a:t>
            </a:r>
            <a:r>
              <a:rPr lang="en-US" altLang="zh-TW" sz="2800" dirty="0" smtClean="0"/>
              <a:t> &lt; </a:t>
            </a:r>
            <a:r>
              <a:rPr lang="en-US" altLang="zh-TW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</a:t>
            </a:r>
            <a:r>
              <a:rPr lang="en-US" altLang="zh-TW" sz="2800" dirty="0" smtClean="0"/>
              <a:t> &lt; </a:t>
            </a:r>
            <a:r>
              <a:rPr lang="en-US" altLang="zh-TW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♥</a:t>
            </a:r>
            <a:r>
              <a:rPr lang="en-US" altLang="zh-TW" sz="2800" dirty="0" smtClean="0"/>
              <a:t> &lt;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♠</a:t>
            </a:r>
            <a:endParaRPr lang="en-US" altLang="zh-TW" sz="2800" dirty="0" smtClean="0"/>
          </a:p>
          <a:p>
            <a:pPr marL="903288" lvl="2"/>
            <a:r>
              <a:rPr lang="en-US" altLang="zh-TW" sz="2400" dirty="0" smtClean="0">
                <a:solidFill>
                  <a:srgbClr val="C00000"/>
                </a:solidFill>
              </a:rPr>
              <a:t>Face values K</a:t>
            </a:r>
            <a:r>
              <a:rPr lang="en-US" altLang="zh-TW" sz="2400" baseline="30000" dirty="0" smtClean="0">
                <a:solidFill>
                  <a:srgbClr val="C00000"/>
                </a:solidFill>
              </a:rPr>
              <a:t>2</a:t>
            </a:r>
            <a:r>
              <a:rPr lang="en-US" altLang="zh-TW" sz="2400" dirty="0" smtClean="0">
                <a:solidFill>
                  <a:srgbClr val="C00000"/>
                </a:solidFill>
              </a:rPr>
              <a:t> </a:t>
            </a:r>
            <a:r>
              <a:rPr lang="en-US" altLang="zh-TW" sz="2400" dirty="0" smtClean="0"/>
              <a:t>(</a:t>
            </a:r>
            <a:r>
              <a:rPr lang="en-US" altLang="zh-TW" sz="2400" dirty="0" smtClean="0">
                <a:solidFill>
                  <a:srgbClr val="0000CC"/>
                </a:solidFill>
              </a:rPr>
              <a:t>least-significant digit, LSD</a:t>
            </a:r>
            <a:r>
              <a:rPr lang="en-US" altLang="zh-TW" sz="2400" dirty="0" smtClean="0"/>
              <a:t>) :</a:t>
            </a:r>
          </a:p>
          <a:p>
            <a:pPr marL="903288" lvl="2">
              <a:buNone/>
            </a:pPr>
            <a:r>
              <a:rPr lang="en-US" altLang="zh-TW" sz="2400" dirty="0" smtClean="0"/>
              <a:t>       2 &lt; 3 &lt;… &lt; Q &lt; K &lt; A</a:t>
            </a:r>
          </a:p>
          <a:p>
            <a:pPr marL="903288" lvl="2"/>
            <a:endParaRPr lang="en-US" altLang="zh-TW" dirty="0" smtClean="0"/>
          </a:p>
          <a:p>
            <a:r>
              <a:rPr lang="en-US" altLang="zh-TW" dirty="0" smtClean="0"/>
              <a:t>Two popular sorting strategies</a:t>
            </a:r>
          </a:p>
          <a:p>
            <a:pPr lvl="1"/>
            <a:r>
              <a:rPr lang="en-US" altLang="zh-TW" dirty="0" smtClean="0"/>
              <a:t>MSD first sort</a:t>
            </a:r>
          </a:p>
          <a:p>
            <a:pPr lvl="1"/>
            <a:r>
              <a:rPr lang="en-US" altLang="zh-TW" dirty="0" smtClean="0"/>
              <a:t>LSD </a:t>
            </a:r>
            <a:r>
              <a:rPr lang="en-US" altLang="zh-TW" dirty="0"/>
              <a:t>first </a:t>
            </a:r>
            <a:r>
              <a:rPr lang="en-US" altLang="zh-TW" dirty="0" smtClean="0"/>
              <a:t>sort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80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3739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Sorting on </a:t>
            </a:r>
            <a:r>
              <a:rPr lang="en-US" altLang="zh-TW" dirty="0" smtClean="0"/>
              <a:t>Several Keys</a:t>
            </a:r>
            <a:endParaRPr lang="en-US" alt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Two popular sorting strategies</a:t>
            </a:r>
          </a:p>
          <a:p>
            <a:pPr lvl="1"/>
            <a:r>
              <a:rPr lang="en-US" altLang="zh-TW" dirty="0" smtClean="0"/>
              <a:t>MSD first sort</a:t>
            </a:r>
          </a:p>
          <a:p>
            <a:pPr lvl="2"/>
            <a:r>
              <a:rPr lang="en-US" altLang="zh-TW" sz="2400" dirty="0" smtClean="0"/>
              <a:t>Sort the cards into </a:t>
            </a:r>
            <a:r>
              <a:rPr lang="en-US" altLang="zh-TW" sz="2400" dirty="0" smtClean="0">
                <a:solidFill>
                  <a:srgbClr val="0000CC"/>
                </a:solidFill>
              </a:rPr>
              <a:t>4 piles </a:t>
            </a:r>
            <a:r>
              <a:rPr lang="en-US" altLang="zh-TW" sz="2400" dirty="0" smtClean="0"/>
              <a:t>using </a:t>
            </a:r>
            <a:r>
              <a:rPr lang="en-US" altLang="zh-TW" sz="2400" dirty="0" smtClean="0">
                <a:solidFill>
                  <a:srgbClr val="0000CC"/>
                </a:solidFill>
              </a:rPr>
              <a:t>K</a:t>
            </a:r>
            <a:r>
              <a:rPr lang="en-US" altLang="zh-TW" sz="2400" baseline="30000" dirty="0" smtClean="0">
                <a:solidFill>
                  <a:srgbClr val="0000CC"/>
                </a:solidFill>
              </a:rPr>
              <a:t>1</a:t>
            </a:r>
            <a:r>
              <a:rPr lang="en-US" altLang="zh-TW" sz="2400" dirty="0" smtClean="0"/>
              <a:t>, one for each suit</a:t>
            </a:r>
          </a:p>
          <a:p>
            <a:pPr lvl="2"/>
            <a:r>
              <a:rPr lang="en-US" altLang="zh-TW" sz="2400" dirty="0" smtClean="0"/>
              <a:t>Sort each of the 4 piles using </a:t>
            </a:r>
            <a:r>
              <a:rPr lang="en-US" altLang="zh-TW" sz="2400" dirty="0" smtClean="0">
                <a:solidFill>
                  <a:srgbClr val="0000CC"/>
                </a:solidFill>
              </a:rPr>
              <a:t>K</a:t>
            </a:r>
            <a:r>
              <a:rPr lang="en-US" altLang="zh-TW" sz="2400" baseline="30000" dirty="0" smtClean="0">
                <a:solidFill>
                  <a:srgbClr val="0000CC"/>
                </a:solidFill>
              </a:rPr>
              <a:t>2</a:t>
            </a:r>
          </a:p>
          <a:p>
            <a:pPr lvl="2"/>
            <a:r>
              <a:rPr lang="en-US" altLang="zh-TW" sz="2400" dirty="0" smtClean="0">
                <a:solidFill>
                  <a:srgbClr val="0000CC"/>
                </a:solidFill>
              </a:rPr>
              <a:t>Cascade</a:t>
            </a:r>
            <a:r>
              <a:rPr lang="en-US" altLang="zh-TW" sz="2400" dirty="0" smtClean="0"/>
              <a:t> the sorted 4 piles with the order of </a:t>
            </a:r>
            <a:r>
              <a:rPr lang="en-US" altLang="zh-TW" sz="2400" dirty="0"/>
              <a:t>(</a:t>
            </a:r>
            <a:r>
              <a:rPr lang="en-US" altLang="zh-TW" sz="2400" dirty="0" smtClean="0"/>
              <a:t>club</a:t>
            </a:r>
            <a:r>
              <a:rPr lang="en-US" altLang="zh-TW" sz="2400" dirty="0" smtClean="0"/>
              <a:t>, diamond</a:t>
            </a:r>
            <a:r>
              <a:rPr lang="en-US" altLang="zh-TW" sz="2400" dirty="0"/>
              <a:t>, heart, </a:t>
            </a:r>
            <a:r>
              <a:rPr lang="en-US" altLang="zh-TW" sz="2400" dirty="0" smtClean="0"/>
              <a:t>spade</a:t>
            </a:r>
            <a:r>
              <a:rPr lang="en-US" altLang="zh-TW" sz="2400" dirty="0"/>
              <a:t>):</a:t>
            </a:r>
            <a:endParaRPr lang="en-US" altLang="zh-TW" sz="2400" dirty="0" smtClean="0"/>
          </a:p>
          <a:p>
            <a:pPr lvl="2"/>
            <a:r>
              <a:rPr lang="en-US" altLang="zh-TW" sz="2400" dirty="0" smtClean="0"/>
              <a:t>2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♣,…,A♣,2</a:t>
            </a:r>
            <a:r>
              <a:rPr lang="en-US" altLang="zh-TW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…,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,2</a:t>
            </a:r>
            <a:r>
              <a:rPr lang="en-US" altLang="zh-TW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♥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……A</a:t>
            </a:r>
            <a:r>
              <a:rPr lang="en-US" altLang="zh-TW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♥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,2♠,….A♠</a:t>
            </a:r>
            <a:endParaRPr lang="en-US" altLang="zh-TW" sz="2400" dirty="0" smtClean="0"/>
          </a:p>
          <a:p>
            <a:pPr lvl="1"/>
            <a:r>
              <a:rPr lang="en-US" altLang="zh-TW" dirty="0" smtClean="0"/>
              <a:t>LSD </a:t>
            </a:r>
            <a:r>
              <a:rPr lang="en-US" altLang="zh-TW" dirty="0"/>
              <a:t>first </a:t>
            </a:r>
            <a:r>
              <a:rPr lang="en-US" altLang="zh-TW" dirty="0" smtClean="0"/>
              <a:t>sort</a:t>
            </a:r>
          </a:p>
          <a:p>
            <a:pPr lvl="2"/>
            <a:r>
              <a:rPr lang="en-US" altLang="zh-TW" sz="2400" dirty="0" smtClean="0"/>
              <a:t>Sort the cards </a:t>
            </a:r>
            <a:r>
              <a:rPr lang="en-US" altLang="zh-TW" sz="2400" dirty="0"/>
              <a:t>using </a:t>
            </a:r>
            <a:r>
              <a:rPr lang="en-US" altLang="zh-TW" sz="2400" dirty="0" smtClean="0">
                <a:solidFill>
                  <a:srgbClr val="0000CC"/>
                </a:solidFill>
              </a:rPr>
              <a:t>K</a:t>
            </a:r>
            <a:r>
              <a:rPr lang="en-US" altLang="zh-TW" sz="2400" baseline="30000" dirty="0" smtClean="0">
                <a:solidFill>
                  <a:srgbClr val="0000CC"/>
                </a:solidFill>
              </a:rPr>
              <a:t>2 </a:t>
            </a:r>
            <a:r>
              <a:rPr lang="en-US" altLang="zh-TW" sz="2400" dirty="0" smtClean="0"/>
              <a:t>into </a:t>
            </a:r>
            <a:r>
              <a:rPr lang="en-US" altLang="zh-TW" sz="2400" dirty="0" smtClean="0">
                <a:solidFill>
                  <a:srgbClr val="0000CC"/>
                </a:solidFill>
              </a:rPr>
              <a:t>13 piles </a:t>
            </a:r>
          </a:p>
          <a:p>
            <a:pPr lvl="2"/>
            <a:r>
              <a:rPr lang="en-US" altLang="zh-TW" sz="2400" dirty="0" smtClean="0"/>
              <a:t>Then </a:t>
            </a:r>
            <a:r>
              <a:rPr lang="en-US" altLang="zh-TW" sz="2400" dirty="0" smtClean="0">
                <a:solidFill>
                  <a:srgbClr val="0000CC"/>
                </a:solidFill>
              </a:rPr>
              <a:t>cascade</a:t>
            </a:r>
            <a:r>
              <a:rPr lang="en-US" altLang="zh-TW" sz="2400" dirty="0" smtClean="0"/>
              <a:t> the 13 piles into a big pile with the order of 2, 3, 4, ..., J, Q, K, A</a:t>
            </a:r>
          </a:p>
          <a:p>
            <a:pPr lvl="2"/>
            <a:r>
              <a:rPr lang="en-US" altLang="zh-TW" sz="2400" dirty="0" smtClean="0">
                <a:solidFill>
                  <a:srgbClr val="C00000"/>
                </a:solidFill>
              </a:rPr>
              <a:t>Finally,</a:t>
            </a:r>
            <a:r>
              <a:rPr lang="en-US" altLang="zh-TW" sz="2400" dirty="0" smtClean="0"/>
              <a:t> </a:t>
            </a:r>
            <a:r>
              <a:rPr lang="en-US" altLang="zh-TW" sz="2400" dirty="0" smtClean="0">
                <a:solidFill>
                  <a:srgbClr val="0000CC"/>
                </a:solidFill>
              </a:rPr>
              <a:t>sort</a:t>
            </a:r>
            <a:r>
              <a:rPr lang="en-US" altLang="zh-TW" sz="2400" dirty="0" smtClean="0"/>
              <a:t> </a:t>
            </a:r>
            <a:r>
              <a:rPr lang="en-US" altLang="zh-TW" sz="2400" dirty="0" smtClean="0">
                <a:solidFill>
                  <a:srgbClr val="0000CC"/>
                </a:solidFill>
              </a:rPr>
              <a:t>the big pile </a:t>
            </a:r>
            <a:r>
              <a:rPr lang="en-US" altLang="zh-TW" sz="2400" dirty="0" smtClean="0"/>
              <a:t>using a stable sorting </a:t>
            </a:r>
            <a:r>
              <a:rPr lang="en-US" altLang="zh-TW" sz="2400" dirty="0"/>
              <a:t>algorithm </a:t>
            </a:r>
            <a:r>
              <a:rPr lang="en-US" altLang="zh-TW" sz="2400" dirty="0" smtClean="0"/>
              <a:t>on the suit (</a:t>
            </a:r>
            <a:r>
              <a:rPr lang="en-US" altLang="zh-TW" sz="2400" dirty="0" smtClean="0">
                <a:solidFill>
                  <a:srgbClr val="0000CC"/>
                </a:solidFill>
              </a:rPr>
              <a:t>K</a:t>
            </a:r>
            <a:r>
              <a:rPr lang="en-US" altLang="zh-TW" sz="2400" baseline="30000" dirty="0" smtClean="0">
                <a:solidFill>
                  <a:srgbClr val="0000CC"/>
                </a:solidFill>
              </a:rPr>
              <a:t>1</a:t>
            </a:r>
            <a:r>
              <a:rPr lang="en-US" altLang="zh-TW" sz="2400" dirty="0" smtClean="0"/>
              <a:t>) into 4 piles, then combine:</a:t>
            </a:r>
            <a:endParaRPr lang="en-US" altLang="zh-TW" sz="2400" dirty="0" smtClean="0"/>
          </a:p>
          <a:p>
            <a:pPr lvl="2"/>
            <a:r>
              <a:rPr lang="en-US" altLang="zh-TW" sz="2400" dirty="0"/>
              <a:t>2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♣,…,A♣,2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…,A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♦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,2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♥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……A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♥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,2♠,….A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♠</a:t>
            </a:r>
            <a:endParaRPr lang="en-US" altLang="zh-TW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81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3739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Comparing MSD &amp; LSD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0000CC"/>
                </a:solidFill>
                <a:sym typeface="Wingdings" panose="05000000000000000000" pitchFamily="2" charset="2"/>
              </a:rPr>
              <a:t>LSD-first is simpler</a:t>
            </a:r>
            <a:r>
              <a:rPr lang="en-US" altLang="zh-TW" dirty="0" smtClean="0">
                <a:sym typeface="Wingdings" panose="05000000000000000000" pitchFamily="2" charset="2"/>
              </a:rPr>
              <a:t>, as the piles and </a:t>
            </a:r>
            <a:r>
              <a:rPr lang="en-US" altLang="zh-TW" dirty="0" err="1" smtClean="0">
                <a:sym typeface="Wingdings" panose="05000000000000000000" pitchFamily="2" charset="2"/>
              </a:rPr>
              <a:t>subpiles</a:t>
            </a:r>
            <a:r>
              <a:rPr lang="en-US" altLang="zh-TW" dirty="0" smtClean="0">
                <a:sym typeface="Wingdings" panose="05000000000000000000" pitchFamily="2" charset="2"/>
              </a:rPr>
              <a:t> obtained do not have to be sorted independently (provided the sorting scheme used for sorting on the keys K</a:t>
            </a:r>
            <a:r>
              <a:rPr lang="en-US" altLang="zh-TW" baseline="30000" dirty="0" smtClean="0">
                <a:sym typeface="Wingdings" panose="05000000000000000000" pitchFamily="2" charset="2"/>
              </a:rPr>
              <a:t>i</a:t>
            </a:r>
            <a:r>
              <a:rPr lang="en-US" altLang="zh-TW" dirty="0" smtClean="0">
                <a:sym typeface="Wingdings" panose="05000000000000000000" pitchFamily="2" charset="2"/>
              </a:rPr>
              <a:t>, 1 </a:t>
            </a:r>
            <a:r>
              <a:rPr lang="en-US" altLang="zh-TW" dirty="0" smtClean="0">
                <a:latin typeface="Calibri" panose="020F0502020204030204" pitchFamily="34" charset="0"/>
                <a:sym typeface="Wingdings" panose="05000000000000000000" pitchFamily="2" charset="2"/>
              </a:rPr>
              <a:t>≤ </a:t>
            </a:r>
            <a:r>
              <a:rPr lang="en-US" altLang="zh-TW" dirty="0" err="1" smtClean="0">
                <a:latin typeface="Calibri" panose="020F0502020204030204" pitchFamily="34" charset="0"/>
                <a:sym typeface="Wingdings" panose="05000000000000000000" pitchFamily="2" charset="2"/>
              </a:rPr>
              <a:t>i</a:t>
            </a:r>
            <a:r>
              <a:rPr lang="en-US" altLang="zh-TW" dirty="0" smtClean="0">
                <a:latin typeface="Calibri" panose="020F0502020204030204" pitchFamily="34" charset="0"/>
                <a:sym typeface="Wingdings" panose="05000000000000000000" pitchFamily="2" charset="2"/>
              </a:rPr>
              <a:t> &lt; r, is stable)</a:t>
            </a:r>
            <a:endParaRPr lang="en-US" altLang="zh-TW" dirty="0" smtClean="0">
              <a:sym typeface="Wingdings" panose="05000000000000000000" pitchFamily="2" charset="2"/>
            </a:endParaRPr>
          </a:p>
          <a:p>
            <a:r>
              <a:rPr lang="en-US" altLang="zh-TW" dirty="0" smtClean="0">
                <a:solidFill>
                  <a:srgbClr val="0000CC"/>
                </a:solidFill>
                <a:sym typeface="Wingdings" panose="05000000000000000000" pitchFamily="2" charset="2"/>
              </a:rPr>
              <a:t>LSD-first sort </a:t>
            </a:r>
            <a:r>
              <a:rPr lang="en-US" altLang="zh-TW" dirty="0" smtClean="0">
                <a:sym typeface="Wingdings" panose="05000000000000000000" pitchFamily="2" charset="2"/>
              </a:rPr>
              <a:t>is commonly chosen for computer sorting</a:t>
            </a:r>
          </a:p>
          <a:p>
            <a:r>
              <a:rPr lang="en-US" altLang="zh-TW" dirty="0" smtClean="0">
                <a:sym typeface="Wingdings" panose="05000000000000000000" pitchFamily="2" charset="2"/>
              </a:rPr>
              <a:t>MSD-first sort tends to incur </a:t>
            </a:r>
            <a:r>
              <a:rPr lang="en-US" altLang="zh-TW" dirty="0" smtClean="0">
                <a:sym typeface="Wingdings" panose="05000000000000000000" pitchFamily="2" charset="2"/>
              </a:rPr>
              <a:t>more </a:t>
            </a:r>
            <a:r>
              <a:rPr lang="en-US" altLang="zh-TW" dirty="0" smtClean="0">
                <a:sym typeface="Wingdings" panose="05000000000000000000" pitchFamily="2" charset="2"/>
              </a:rPr>
              <a:t>overhead because of the </a:t>
            </a:r>
            <a:r>
              <a:rPr lang="en-US" altLang="zh-TW" dirty="0" smtClean="0">
                <a:solidFill>
                  <a:srgbClr val="0000CC"/>
                </a:solidFill>
                <a:sym typeface="Wingdings" panose="05000000000000000000" pitchFamily="2" charset="2"/>
              </a:rPr>
              <a:t>need to independently sort multiple </a:t>
            </a:r>
            <a:r>
              <a:rPr lang="en-US" altLang="zh-TW" dirty="0" smtClean="0">
                <a:solidFill>
                  <a:srgbClr val="0000CC"/>
                </a:solidFill>
                <a:sym typeface="Wingdings" panose="05000000000000000000" pitchFamily="2" charset="2"/>
              </a:rPr>
              <a:t>groups</a:t>
            </a:r>
            <a:r>
              <a:rPr lang="en-US" altLang="zh-TW" dirty="0" smtClean="0">
                <a:sym typeface="Wingdings" panose="05000000000000000000" pitchFamily="2" charset="2"/>
              </a:rPr>
              <a:t>: </a:t>
            </a:r>
          </a:p>
          <a:p>
            <a:pPr lvl="1"/>
            <a:r>
              <a:rPr lang="en-US" altLang="zh-TW" dirty="0" smtClean="0">
                <a:sym typeface="Wingdings" panose="05000000000000000000" pitchFamily="2" charset="2"/>
              </a:rPr>
              <a:t>First sorting on suit – </a:t>
            </a:r>
            <a:r>
              <a:rPr lang="en-US" altLang="zh-TW" dirty="0" smtClean="0">
                <a:solidFill>
                  <a:srgbClr val="C00000"/>
                </a:solidFill>
                <a:sym typeface="Wingdings" panose="05000000000000000000" pitchFamily="2" charset="2"/>
              </a:rPr>
              <a:t>bin sort</a:t>
            </a:r>
            <a:r>
              <a:rPr lang="en-US" altLang="zh-TW" dirty="0" smtClean="0">
                <a:sym typeface="Wingdings" panose="05000000000000000000" pitchFamily="2" charset="2"/>
              </a:rPr>
              <a:t> into 4 bins</a:t>
            </a:r>
          </a:p>
          <a:p>
            <a:pPr lvl="1"/>
            <a:r>
              <a:rPr lang="en-US" altLang="zh-TW" dirty="0" smtClean="0">
                <a:sym typeface="Wingdings" panose="05000000000000000000" pitchFamily="2" charset="2"/>
              </a:rPr>
              <a:t>Then sorting on face – similar to </a:t>
            </a:r>
            <a:r>
              <a:rPr lang="en-US" altLang="zh-TW" dirty="0" smtClean="0">
                <a:solidFill>
                  <a:srgbClr val="C00000"/>
                </a:solidFill>
                <a:sym typeface="Wingdings" panose="05000000000000000000" pitchFamily="2" charset="2"/>
              </a:rPr>
              <a:t>insertion sort </a:t>
            </a:r>
            <a:r>
              <a:rPr lang="en-US" altLang="zh-TW" dirty="0" smtClean="0">
                <a:sym typeface="Wingdings" panose="05000000000000000000" pitchFamily="2" charset="2"/>
              </a:rPr>
              <a:t>for each bin</a:t>
            </a:r>
            <a:endParaRPr lang="en-US" altLang="zh-TW" dirty="0" smtClean="0">
              <a:sym typeface="Wingdings" panose="05000000000000000000" pitchFamily="2" charset="2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82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6114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Radix Sort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 smtClean="0">
                <a:ea typeface="新細明體" pitchFamily="18" charset="-120"/>
              </a:rPr>
              <a:t>LSD or MSD sorting can be used to sort even when the records have only one key K.</a:t>
            </a:r>
          </a:p>
          <a:p>
            <a:pPr lvl="1"/>
            <a:r>
              <a:rPr lang="en-US" altLang="zh-TW" dirty="0" smtClean="0">
                <a:ea typeface="新細明體" pitchFamily="18" charset="-120"/>
              </a:rPr>
              <a:t>Interpret the key as being composed of several </a:t>
            </a:r>
            <a:r>
              <a:rPr lang="en-US" altLang="zh-TW" dirty="0" err="1" smtClean="0">
                <a:ea typeface="新細明體" pitchFamily="18" charset="-120"/>
              </a:rPr>
              <a:t>subkeys</a:t>
            </a:r>
            <a:r>
              <a:rPr lang="en-US" altLang="zh-TW" dirty="0" smtClean="0">
                <a:ea typeface="新細明體" pitchFamily="18" charset="-120"/>
              </a:rPr>
              <a:t>, e.g., if </a:t>
            </a:r>
            <a:r>
              <a:rPr lang="en-US" altLang="zh-TW" dirty="0" smtClean="0">
                <a:solidFill>
                  <a:srgbClr val="0000CC"/>
                </a:solidFill>
                <a:ea typeface="新細明體" pitchFamily="18" charset="-120"/>
              </a:rPr>
              <a:t>0 </a:t>
            </a:r>
            <a:r>
              <a:rPr lang="en-US" altLang="zh-TW" dirty="0" smtClean="0">
                <a:solidFill>
                  <a:srgbClr val="0000CC"/>
                </a:solidFill>
                <a:latin typeface="Calibri" panose="020F0502020204030204" pitchFamily="34" charset="0"/>
                <a:ea typeface="新細明體" pitchFamily="18" charset="-120"/>
              </a:rPr>
              <a:t>≤ K ≤ 999 </a:t>
            </a:r>
            <a:r>
              <a:rPr lang="en-US" altLang="zh-TW" dirty="0" smtClean="0">
                <a:solidFill>
                  <a:srgbClr val="0000CC"/>
                </a:solidFill>
                <a:latin typeface="Calibri" panose="020F0502020204030204" pitchFamily="34" charset="0"/>
                <a:ea typeface="新細明體" pitchFamily="18" charset="-120"/>
                <a:sym typeface="Symbol" panose="05050102010706020507" pitchFamily="18" charset="2"/>
              </a:rPr>
              <a:t></a:t>
            </a:r>
            <a:r>
              <a:rPr lang="en-US" altLang="zh-TW" dirty="0" smtClean="0">
                <a:solidFill>
                  <a:srgbClr val="C00000"/>
                </a:solidFill>
                <a:latin typeface="Calibri" panose="020F0502020204030204" pitchFamily="34" charset="0"/>
                <a:ea typeface="新細明體" pitchFamily="18" charset="-120"/>
                <a:sym typeface="Symbol" panose="05050102010706020507" pitchFamily="18" charset="2"/>
              </a:rPr>
              <a:t> </a:t>
            </a:r>
            <a:r>
              <a:rPr lang="en-US" altLang="zh-TW" dirty="0" smtClean="0">
                <a:solidFill>
                  <a:srgbClr val="0000CC"/>
                </a:solidFill>
                <a:latin typeface="Calibri" panose="020F0502020204030204" pitchFamily="34" charset="0"/>
                <a:ea typeface="新細明體" pitchFamily="18" charset="-120"/>
                <a:sym typeface="Symbol" panose="05050102010706020507" pitchFamily="18" charset="2"/>
              </a:rPr>
              <a:t>K </a:t>
            </a:r>
            <a:r>
              <a:rPr lang="en-US" altLang="zh-TW" dirty="0" smtClean="0">
                <a:solidFill>
                  <a:srgbClr val="0000CC"/>
                </a:solidFill>
                <a:latin typeface="Calibri" panose="020F0502020204030204" pitchFamily="34" charset="0"/>
                <a:ea typeface="新細明體" pitchFamily="18" charset="-120"/>
                <a:sym typeface="Wingdings" panose="05000000000000000000" pitchFamily="2" charset="2"/>
              </a:rPr>
              <a:t>= (K</a:t>
            </a:r>
            <a:r>
              <a:rPr lang="en-US" altLang="zh-TW" baseline="30000" dirty="0" smtClean="0">
                <a:solidFill>
                  <a:srgbClr val="0000CC"/>
                </a:solidFill>
                <a:latin typeface="Calibri" panose="020F0502020204030204" pitchFamily="34" charset="0"/>
                <a:ea typeface="新細明體" pitchFamily="18" charset="-120"/>
                <a:sym typeface="Wingdings" panose="05000000000000000000" pitchFamily="2" charset="2"/>
              </a:rPr>
              <a:t>1</a:t>
            </a:r>
            <a:r>
              <a:rPr lang="en-US" altLang="zh-TW" dirty="0" smtClean="0">
                <a:solidFill>
                  <a:srgbClr val="0000CC"/>
                </a:solidFill>
                <a:latin typeface="Calibri" panose="020F0502020204030204" pitchFamily="34" charset="0"/>
                <a:ea typeface="新細明體" pitchFamily="18" charset="-120"/>
                <a:sym typeface="Wingdings" panose="05000000000000000000" pitchFamily="2" charset="2"/>
              </a:rPr>
              <a:t>, K</a:t>
            </a:r>
            <a:r>
              <a:rPr lang="en-US" altLang="zh-TW" baseline="30000" dirty="0" smtClean="0">
                <a:solidFill>
                  <a:srgbClr val="0000CC"/>
                </a:solidFill>
                <a:latin typeface="Calibri" panose="020F0502020204030204" pitchFamily="34" charset="0"/>
                <a:ea typeface="新細明體" pitchFamily="18" charset="-120"/>
                <a:sym typeface="Wingdings" panose="05000000000000000000" pitchFamily="2" charset="2"/>
              </a:rPr>
              <a:t>2</a:t>
            </a:r>
            <a:r>
              <a:rPr lang="en-US" altLang="zh-TW" dirty="0" smtClean="0">
                <a:solidFill>
                  <a:srgbClr val="0000CC"/>
                </a:solidFill>
                <a:latin typeface="Calibri" panose="020F0502020204030204" pitchFamily="34" charset="0"/>
                <a:ea typeface="新細明體" pitchFamily="18" charset="-120"/>
                <a:sym typeface="Wingdings" panose="05000000000000000000" pitchFamily="2" charset="2"/>
              </a:rPr>
              <a:t>, K</a:t>
            </a:r>
            <a:r>
              <a:rPr lang="en-US" altLang="zh-TW" baseline="30000" dirty="0" smtClean="0">
                <a:solidFill>
                  <a:srgbClr val="0000CC"/>
                </a:solidFill>
                <a:latin typeface="Calibri" panose="020F0502020204030204" pitchFamily="34" charset="0"/>
                <a:ea typeface="新細明體" pitchFamily="18" charset="-120"/>
                <a:sym typeface="Wingdings" panose="05000000000000000000" pitchFamily="2" charset="2"/>
              </a:rPr>
              <a:t>3</a:t>
            </a:r>
            <a:r>
              <a:rPr lang="en-US" altLang="zh-TW" dirty="0" smtClean="0">
                <a:solidFill>
                  <a:srgbClr val="0000CC"/>
                </a:solidFill>
                <a:latin typeface="Calibri" panose="020F0502020204030204" pitchFamily="34" charset="0"/>
                <a:ea typeface="新細明體" pitchFamily="18" charset="-120"/>
                <a:sym typeface="Wingdings" panose="05000000000000000000" pitchFamily="2" charset="2"/>
              </a:rPr>
              <a:t>), </a:t>
            </a:r>
            <a:r>
              <a:rPr lang="en-US" altLang="zh-TW" dirty="0" smtClean="0">
                <a:solidFill>
                  <a:srgbClr val="0000CC"/>
                </a:solidFill>
              </a:rPr>
              <a:t>0 </a:t>
            </a:r>
            <a:r>
              <a:rPr lang="en-US" altLang="zh-TW" dirty="0" smtClean="0">
                <a:solidFill>
                  <a:srgbClr val="0000CC"/>
                </a:solidFill>
                <a:latin typeface="Calibri" panose="020F0502020204030204" pitchFamily="34" charset="0"/>
              </a:rPr>
              <a:t>≤ K</a:t>
            </a:r>
            <a:r>
              <a:rPr lang="en-US" altLang="zh-TW" baseline="30000" dirty="0" smtClean="0">
                <a:solidFill>
                  <a:srgbClr val="0000CC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i</a:t>
            </a:r>
            <a:r>
              <a:rPr lang="en-US" altLang="zh-TW" dirty="0" smtClean="0">
                <a:solidFill>
                  <a:srgbClr val="0000CC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altLang="zh-TW" dirty="0" smtClean="0">
                <a:solidFill>
                  <a:srgbClr val="0000CC"/>
                </a:solidFill>
                <a:latin typeface="Calibri" panose="020F0502020204030204" pitchFamily="34" charset="0"/>
              </a:rPr>
              <a:t>≤ 9</a:t>
            </a:r>
          </a:p>
          <a:p>
            <a:pPr lvl="1"/>
            <a:r>
              <a:rPr lang="en-US" altLang="zh-TW" dirty="0" smtClean="0">
                <a:latin typeface="Calibri" panose="020F0502020204030204" pitchFamily="34" charset="0"/>
                <a:ea typeface="新細明體" pitchFamily="18" charset="-120"/>
              </a:rPr>
              <a:t>The sort on each</a:t>
            </a:r>
            <a:r>
              <a:rPr lang="en-US" altLang="zh-TW" dirty="0" smtClean="0">
                <a:solidFill>
                  <a:srgbClr val="0000CC"/>
                </a:solidFill>
                <a:latin typeface="Calibri" panose="020F0502020204030204" pitchFamily="34" charset="0"/>
                <a:ea typeface="新細明體" pitchFamily="18" charset="-120"/>
              </a:rPr>
              <a:t> K</a:t>
            </a:r>
            <a:r>
              <a:rPr lang="en-US" altLang="zh-TW" baseline="30000" dirty="0" smtClean="0">
                <a:solidFill>
                  <a:srgbClr val="0000CC"/>
                </a:solidFill>
                <a:latin typeface="Calibri" panose="020F0502020204030204" pitchFamily="34" charset="0"/>
                <a:ea typeface="新細明體" pitchFamily="18" charset="-120"/>
              </a:rPr>
              <a:t>i</a:t>
            </a:r>
            <a:r>
              <a:rPr lang="en-US" altLang="zh-TW" dirty="0" smtClean="0">
                <a:latin typeface="Calibri" panose="020F0502020204030204" pitchFamily="34" charset="0"/>
                <a:ea typeface="新細明體" pitchFamily="18" charset="-120"/>
              </a:rPr>
              <a:t> can be carried out using a </a:t>
            </a:r>
            <a:r>
              <a:rPr lang="en-US" altLang="zh-TW" dirty="0" smtClean="0">
                <a:solidFill>
                  <a:srgbClr val="C00000"/>
                </a:solidFill>
                <a:latin typeface="Calibri" panose="020F0502020204030204" pitchFamily="34" charset="0"/>
                <a:ea typeface="新細明體" pitchFamily="18" charset="-120"/>
              </a:rPr>
              <a:t>bin sort </a:t>
            </a:r>
            <a:r>
              <a:rPr lang="en-US" altLang="zh-TW" dirty="0" smtClean="0">
                <a:latin typeface="Calibri" panose="020F0502020204030204" pitchFamily="34" charset="0"/>
                <a:ea typeface="新細明體" pitchFamily="18" charset="-120"/>
              </a:rPr>
              <a:t>with 10 bins.</a:t>
            </a:r>
            <a:endParaRPr lang="en-US" altLang="zh-TW" dirty="0" smtClean="0">
              <a:solidFill>
                <a:srgbClr val="0000CC"/>
              </a:solidFill>
              <a:ea typeface="新細明體" pitchFamily="18" charset="-120"/>
            </a:endParaRPr>
          </a:p>
          <a:p>
            <a:r>
              <a:rPr lang="en-US" altLang="zh-TW" dirty="0" smtClean="0"/>
              <a:t>In a </a:t>
            </a:r>
            <a:r>
              <a:rPr lang="en-US" altLang="zh-TW" dirty="0" smtClean="0">
                <a:solidFill>
                  <a:srgbClr val="0000CC"/>
                </a:solidFill>
              </a:rPr>
              <a:t>Radix Sort</a:t>
            </a:r>
            <a:r>
              <a:rPr lang="en-US" altLang="zh-TW" dirty="0" smtClean="0"/>
              <a:t>, we decompose the</a:t>
            </a:r>
            <a:r>
              <a:rPr lang="en-US" altLang="zh-TW" dirty="0" smtClean="0">
                <a:solidFill>
                  <a:srgbClr val="0000CC"/>
                </a:solidFill>
              </a:rPr>
              <a:t> sort </a:t>
            </a:r>
            <a:r>
              <a:rPr lang="en-US" altLang="zh-TW" dirty="0">
                <a:solidFill>
                  <a:srgbClr val="0000CC"/>
                </a:solidFill>
              </a:rPr>
              <a:t>key </a:t>
            </a:r>
            <a:r>
              <a:rPr lang="en-US" altLang="zh-TW" dirty="0"/>
              <a:t>into </a:t>
            </a:r>
            <a:r>
              <a:rPr lang="en-US" altLang="zh-TW" dirty="0">
                <a:solidFill>
                  <a:srgbClr val="0000CC"/>
                </a:solidFill>
              </a:rPr>
              <a:t>several </a:t>
            </a:r>
            <a:r>
              <a:rPr lang="en-US" altLang="zh-TW" dirty="0" err="1" smtClean="0">
                <a:solidFill>
                  <a:srgbClr val="0000CC"/>
                </a:solidFill>
              </a:rPr>
              <a:t>subkeys</a:t>
            </a:r>
            <a:r>
              <a:rPr lang="en-US" altLang="zh-TW" dirty="0" smtClean="0">
                <a:solidFill>
                  <a:srgbClr val="0000CC"/>
                </a:solidFill>
              </a:rPr>
              <a:t> </a:t>
            </a:r>
            <a:r>
              <a:rPr lang="en-US" altLang="zh-TW" dirty="0"/>
              <a:t>using some </a:t>
            </a:r>
            <a:r>
              <a:rPr lang="en-US" altLang="zh-TW" dirty="0">
                <a:solidFill>
                  <a:srgbClr val="C00000"/>
                </a:solidFill>
              </a:rPr>
              <a:t>radix r</a:t>
            </a:r>
          </a:p>
          <a:p>
            <a:pPr lvl="1"/>
            <a:r>
              <a:rPr lang="en-US" altLang="zh-TW" dirty="0"/>
              <a:t>e.g., 365 </a:t>
            </a:r>
            <a:r>
              <a:rPr lang="en-US" altLang="zh-TW" dirty="0">
                <a:sym typeface="Wingdings" panose="05000000000000000000" pitchFamily="2" charset="2"/>
              </a:rPr>
              <a:t>is decomposed into 3, 6, and 5 with a </a:t>
            </a:r>
            <a:r>
              <a:rPr lang="en-US" altLang="zh-TW" dirty="0">
                <a:solidFill>
                  <a:srgbClr val="C00000"/>
                </a:solidFill>
                <a:sym typeface="Wingdings" panose="05000000000000000000" pitchFamily="2" charset="2"/>
              </a:rPr>
              <a:t>radix = </a:t>
            </a:r>
            <a:r>
              <a:rPr lang="en-US" altLang="zh-TW" dirty="0" smtClean="0">
                <a:solidFill>
                  <a:srgbClr val="C00000"/>
                </a:solidFill>
                <a:sym typeface="Wingdings" panose="05000000000000000000" pitchFamily="2" charset="2"/>
              </a:rPr>
              <a:t>10</a:t>
            </a:r>
            <a:r>
              <a:rPr lang="en-US" altLang="zh-TW" dirty="0" smtClean="0">
                <a:sym typeface="Wingdings" panose="05000000000000000000" pitchFamily="2" charset="2"/>
              </a:rPr>
              <a:t>, so the number of bins required is </a:t>
            </a:r>
            <a:r>
              <a:rPr lang="en-US" altLang="zh-TW" dirty="0" smtClean="0">
                <a:solidFill>
                  <a:srgbClr val="C00000"/>
                </a:solidFill>
                <a:sym typeface="Wingdings" panose="05000000000000000000" pitchFamily="2" charset="2"/>
              </a:rPr>
              <a:t>10</a:t>
            </a:r>
            <a:r>
              <a:rPr lang="en-US" altLang="zh-TW" dirty="0" smtClean="0">
                <a:sym typeface="Wingdings" panose="05000000000000000000" pitchFamily="2" charset="2"/>
              </a:rPr>
              <a:t>.</a:t>
            </a:r>
            <a:endParaRPr lang="en-US" altLang="zh-TW" dirty="0">
              <a:sym typeface="Wingdings" panose="05000000000000000000" pitchFamily="2" charset="2"/>
            </a:endParaRPr>
          </a:p>
          <a:p>
            <a:r>
              <a:rPr lang="en-US" altLang="zh-TW" dirty="0" smtClean="0">
                <a:ea typeface="新細明體" pitchFamily="18" charset="-120"/>
              </a:rPr>
              <a:t>Radix-sort </a:t>
            </a:r>
            <a:r>
              <a:rPr lang="en-US" altLang="zh-TW" dirty="0" smtClean="0">
                <a:ea typeface="新細明體" pitchFamily="18" charset="-120"/>
              </a:rPr>
              <a:t>is a </a:t>
            </a:r>
            <a:r>
              <a:rPr lang="en-US" altLang="zh-TW" dirty="0" smtClean="0">
                <a:solidFill>
                  <a:srgbClr val="0000CC"/>
                </a:solidFill>
                <a:ea typeface="新細明體" pitchFamily="18" charset="-120"/>
              </a:rPr>
              <a:t>specialization of lexicographic-sort </a:t>
            </a:r>
            <a:r>
              <a:rPr lang="en-US" altLang="zh-TW" dirty="0" smtClean="0">
                <a:ea typeface="新細明體" pitchFamily="18" charset="-120"/>
              </a:rPr>
              <a:t>that uses </a:t>
            </a:r>
            <a:r>
              <a:rPr lang="en-US" altLang="zh-TW" dirty="0" smtClean="0">
                <a:solidFill>
                  <a:srgbClr val="C00000"/>
                </a:solidFill>
                <a:ea typeface="新細明體" pitchFamily="18" charset="-120"/>
              </a:rPr>
              <a:t>bucket-sort</a:t>
            </a:r>
            <a:r>
              <a:rPr lang="en-US" altLang="zh-TW" dirty="0" smtClean="0">
                <a:ea typeface="新細明體" pitchFamily="18" charset="-120"/>
              </a:rPr>
              <a:t> as the </a:t>
            </a:r>
            <a:r>
              <a:rPr lang="en-US" altLang="zh-TW" dirty="0" smtClean="0">
                <a:solidFill>
                  <a:srgbClr val="C00000"/>
                </a:solidFill>
                <a:ea typeface="新細明體" pitchFamily="18" charset="-120"/>
              </a:rPr>
              <a:t>stable sorting algorithm </a:t>
            </a:r>
            <a:r>
              <a:rPr lang="en-US" altLang="zh-TW" dirty="0" smtClean="0">
                <a:ea typeface="新細明體" pitchFamily="18" charset="-120"/>
              </a:rPr>
              <a:t>in each dimension</a:t>
            </a:r>
            <a:endParaRPr lang="en-US" altLang="zh-TW" dirty="0" smtClean="0"/>
          </a:p>
          <a:p>
            <a:r>
              <a:rPr lang="en-US" altLang="zh-TW" dirty="0" smtClean="0">
                <a:ea typeface="新細明體" pitchFamily="18" charset="-120"/>
              </a:rPr>
              <a:t>Radix-sort </a:t>
            </a:r>
            <a:r>
              <a:rPr lang="en-US" altLang="zh-TW" dirty="0" smtClean="0">
                <a:ea typeface="新細明體" pitchFamily="18" charset="-120"/>
              </a:rPr>
              <a:t>runs in time </a:t>
            </a:r>
            <a:r>
              <a:rPr lang="en-US" altLang="zh-TW" b="1" dirty="0" smtClean="0">
                <a:solidFill>
                  <a:srgbClr val="FF0000"/>
                </a:solidFill>
                <a:latin typeface="Times New Roman" pitchFamily="18" charset="0"/>
                <a:ea typeface="新細明體" pitchFamily="18" charset="-120"/>
              </a:rPr>
              <a:t>O</a:t>
            </a:r>
            <a:r>
              <a:rPr lang="en-US" altLang="zh-TW" dirty="0" smtClean="0">
                <a:solidFill>
                  <a:srgbClr val="FF0000"/>
                </a:solidFill>
                <a:latin typeface="Times New Roman" pitchFamily="18" charset="0"/>
                <a:ea typeface="新細明體" pitchFamily="18" charset="-120"/>
              </a:rPr>
              <a:t>(</a:t>
            </a:r>
            <a:r>
              <a:rPr lang="en-US" altLang="zh-TW" b="1" i="1" dirty="0" smtClean="0">
                <a:solidFill>
                  <a:srgbClr val="FF0000"/>
                </a:solidFill>
                <a:latin typeface="Times New Roman" pitchFamily="18" charset="0"/>
                <a:ea typeface="新細明體" pitchFamily="18" charset="-120"/>
              </a:rPr>
              <a:t>d</a:t>
            </a:r>
            <a:r>
              <a:rPr lang="en-US" altLang="zh-TW" dirty="0" smtClean="0">
                <a:solidFill>
                  <a:srgbClr val="FF0000"/>
                </a:solidFill>
                <a:latin typeface="Times New Roman" pitchFamily="18" charset="0"/>
                <a:ea typeface="新細明體" pitchFamily="18" charset="-120"/>
              </a:rPr>
              <a:t>( </a:t>
            </a:r>
            <a:r>
              <a:rPr lang="en-US" altLang="zh-TW" b="1" i="1" dirty="0" smtClean="0">
                <a:solidFill>
                  <a:srgbClr val="FF0000"/>
                </a:solidFill>
                <a:latin typeface="Times New Roman" pitchFamily="18" charset="0"/>
                <a:ea typeface="新細明體" pitchFamily="18" charset="-120"/>
              </a:rPr>
              <a:t>n</a:t>
            </a:r>
            <a:r>
              <a:rPr lang="en-US" altLang="zh-TW" dirty="0" smtClean="0">
                <a:solidFill>
                  <a:srgbClr val="FF0000"/>
                </a:solidFill>
                <a:latin typeface="Times New Roman" pitchFamily="18" charset="0"/>
                <a:ea typeface="新細明體" pitchFamily="18" charset="-120"/>
              </a:rPr>
              <a:t> </a:t>
            </a:r>
            <a:r>
              <a:rPr lang="en-US" altLang="zh-TW" dirty="0" smtClean="0">
                <a:solidFill>
                  <a:srgbClr val="FF0000"/>
                </a:solidFill>
                <a:latin typeface="Symbol" pitchFamily="18" charset="2"/>
                <a:ea typeface="新細明體" pitchFamily="18" charset="-120"/>
              </a:rPr>
              <a:t>+ </a:t>
            </a:r>
            <a:r>
              <a:rPr lang="en-US" altLang="zh-TW" b="1" i="1" dirty="0" smtClean="0">
                <a:solidFill>
                  <a:srgbClr val="FF0000"/>
                </a:solidFill>
                <a:latin typeface="Times New Roman" pitchFamily="18" charset="0"/>
                <a:ea typeface="新細明體" pitchFamily="18" charset="-120"/>
              </a:rPr>
              <a:t>N</a:t>
            </a:r>
            <a:r>
              <a:rPr lang="en-US" altLang="zh-TW" dirty="0" smtClean="0">
                <a:solidFill>
                  <a:srgbClr val="FF0000"/>
                </a:solidFill>
                <a:latin typeface="Times New Roman" pitchFamily="18" charset="0"/>
                <a:ea typeface="新細明體" pitchFamily="18" charset="-120"/>
              </a:rPr>
              <a:t>))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83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663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Radix Sort </a:t>
            </a:r>
            <a:r>
              <a:rPr lang="en-US" altLang="zh-TW" dirty="0" smtClean="0">
                <a:ea typeface="新細明體" pitchFamily="18" charset="-120"/>
              </a:rPr>
              <a:t>Example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509333"/>
            <a:ext cx="7886700" cy="842283"/>
          </a:xfrm>
        </p:spPr>
        <p:txBody>
          <a:bodyPr>
            <a:normAutofit lnSpcReduction="10000"/>
          </a:bodyPr>
          <a:lstStyle/>
          <a:p>
            <a:r>
              <a:rPr lang="en-US" altLang="zh-TW" dirty="0" smtClean="0">
                <a:ea typeface="新細明體" pitchFamily="18" charset="-120"/>
              </a:rPr>
              <a:t>Sorting a sequence of 4-bit </a:t>
            </a:r>
            <a:r>
              <a:rPr lang="en-US" altLang="zh-TW" dirty="0" smtClean="0">
                <a:ea typeface="新細明體" pitchFamily="18" charset="-120"/>
              </a:rPr>
              <a:t>integers (binary decomposition of key)</a:t>
            </a:r>
            <a:endParaRPr lang="en-US" altLang="zh-TW" dirty="0" smtClean="0">
              <a:ea typeface="新細明體" pitchFamily="18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84</a:t>
            </a:fld>
            <a:endParaRPr lang="zh-TW" altLang="en-US"/>
          </a:p>
        </p:txBody>
      </p:sp>
      <p:grpSp>
        <p:nvGrpSpPr>
          <p:cNvPr id="44" name="群組 43"/>
          <p:cNvGrpSpPr/>
          <p:nvPr/>
        </p:nvGrpSpPr>
        <p:grpSpPr>
          <a:xfrm>
            <a:off x="883916" y="2639484"/>
            <a:ext cx="7391400" cy="3429000"/>
            <a:chOff x="1066800" y="2438400"/>
            <a:chExt cx="7391400" cy="3429000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1066800" y="2438400"/>
              <a:ext cx="685800" cy="3429000"/>
              <a:chOff x="816" y="1488"/>
              <a:chExt cx="432" cy="2160"/>
            </a:xfrm>
            <a:solidFill>
              <a:schemeClr val="accent1">
                <a:lumMod val="40000"/>
                <a:lumOff val="60000"/>
              </a:schemeClr>
            </a:solidFill>
          </p:grpSpPr>
          <p:cxnSp>
            <p:nvCxnSpPr>
              <p:cNvPr id="6" name="AutoShape 5"/>
              <p:cNvCxnSpPr>
                <a:cxnSpLocks noChangeShapeType="1"/>
                <a:stCxn id="7" idx="2"/>
                <a:endCxn id="11" idx="0"/>
              </p:cNvCxnSpPr>
              <p:nvPr/>
            </p:nvCxnSpPr>
            <p:spPr bwMode="auto">
              <a:xfrm>
                <a:off x="1032" y="1782"/>
                <a:ext cx="0" cy="1572"/>
              </a:xfrm>
              <a:prstGeom prst="straightConnector1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7" name="AutoShape 6"/>
              <p:cNvSpPr>
                <a:spLocks noChangeArrowheads="1"/>
              </p:cNvSpPr>
              <p:nvPr/>
            </p:nvSpPr>
            <p:spPr bwMode="auto">
              <a:xfrm>
                <a:off x="816" y="1488"/>
                <a:ext cx="432" cy="288"/>
              </a:xfrm>
              <a:prstGeom prst="roundRect">
                <a:avLst>
                  <a:gd name="adj" fmla="val 16667"/>
                </a:avLst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rIns="0" anchor="ctr"/>
              <a:lstStyle/>
              <a:p>
                <a:r>
                  <a:rPr lang="en-US" altLang="zh-TW" sz="2200">
                    <a:latin typeface="Times New Roman" pitchFamily="18" charset="0"/>
                    <a:ea typeface="新細明體" pitchFamily="18" charset="-120"/>
                  </a:rPr>
                  <a:t>1001</a:t>
                </a:r>
                <a:endParaRPr lang="en-US" altLang="zh-TW" sz="2200" b="1" i="1"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8" name="AutoShape 7"/>
              <p:cNvSpPr>
                <a:spLocks noChangeArrowheads="1"/>
              </p:cNvSpPr>
              <p:nvPr/>
            </p:nvSpPr>
            <p:spPr bwMode="auto">
              <a:xfrm>
                <a:off x="816" y="1956"/>
                <a:ext cx="432" cy="288"/>
              </a:xfrm>
              <a:prstGeom prst="roundRect">
                <a:avLst>
                  <a:gd name="adj" fmla="val 16667"/>
                </a:avLst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rIns="0" anchor="ctr"/>
              <a:lstStyle/>
              <a:p>
                <a:r>
                  <a:rPr lang="en-US" altLang="zh-TW" sz="2200">
                    <a:latin typeface="Times New Roman" pitchFamily="18" charset="0"/>
                    <a:ea typeface="新細明體" pitchFamily="18" charset="-120"/>
                  </a:rPr>
                  <a:t>0010</a:t>
                </a:r>
                <a:endParaRPr lang="en-US" altLang="zh-TW" sz="2200" b="1" i="1"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9" name="AutoShape 8"/>
              <p:cNvSpPr>
                <a:spLocks noChangeArrowheads="1"/>
              </p:cNvSpPr>
              <p:nvPr/>
            </p:nvSpPr>
            <p:spPr bwMode="auto">
              <a:xfrm>
                <a:off x="816" y="2424"/>
                <a:ext cx="432" cy="288"/>
              </a:xfrm>
              <a:prstGeom prst="roundRect">
                <a:avLst>
                  <a:gd name="adj" fmla="val 16667"/>
                </a:avLst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rIns="0" anchor="ctr"/>
              <a:lstStyle/>
              <a:p>
                <a:r>
                  <a:rPr lang="en-US" altLang="zh-TW" sz="2200">
                    <a:latin typeface="Times New Roman" pitchFamily="18" charset="0"/>
                    <a:ea typeface="新細明體" pitchFamily="18" charset="-120"/>
                  </a:rPr>
                  <a:t>1101</a:t>
                </a:r>
                <a:endParaRPr lang="en-US" altLang="zh-TW" sz="2200" b="1" i="1"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0" name="AutoShape 9"/>
              <p:cNvSpPr>
                <a:spLocks noChangeArrowheads="1"/>
              </p:cNvSpPr>
              <p:nvPr/>
            </p:nvSpPr>
            <p:spPr bwMode="auto">
              <a:xfrm>
                <a:off x="816" y="2892"/>
                <a:ext cx="432" cy="288"/>
              </a:xfrm>
              <a:prstGeom prst="roundRect">
                <a:avLst>
                  <a:gd name="adj" fmla="val 16667"/>
                </a:avLst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rIns="0" anchor="ctr"/>
              <a:lstStyle/>
              <a:p>
                <a:r>
                  <a:rPr lang="en-US" altLang="zh-TW" sz="2200">
                    <a:latin typeface="Times New Roman" pitchFamily="18" charset="0"/>
                    <a:ea typeface="新細明體" pitchFamily="18" charset="-120"/>
                  </a:rPr>
                  <a:t>0001</a:t>
                </a:r>
                <a:endParaRPr lang="en-US" altLang="zh-TW" sz="2200" b="1" i="1"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1" name="AutoShape 10"/>
              <p:cNvSpPr>
                <a:spLocks noChangeArrowheads="1"/>
              </p:cNvSpPr>
              <p:nvPr/>
            </p:nvSpPr>
            <p:spPr bwMode="auto">
              <a:xfrm>
                <a:off x="816" y="3360"/>
                <a:ext cx="432" cy="288"/>
              </a:xfrm>
              <a:prstGeom prst="roundRect">
                <a:avLst>
                  <a:gd name="adj" fmla="val 16667"/>
                </a:avLst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rIns="0" anchor="ctr"/>
              <a:lstStyle/>
              <a:p>
                <a:r>
                  <a:rPr lang="en-US" altLang="zh-TW" sz="2200">
                    <a:latin typeface="Times New Roman" pitchFamily="18" charset="0"/>
                    <a:ea typeface="新細明體" pitchFamily="18" charset="-120"/>
                  </a:rPr>
                  <a:t>1110</a:t>
                </a:r>
                <a:endParaRPr lang="en-US" altLang="zh-TW" sz="2200" b="1" i="1">
                  <a:latin typeface="Times New Roman" pitchFamily="18" charset="0"/>
                  <a:ea typeface="新細明體" pitchFamily="18" charset="-120"/>
                </a:endParaRPr>
              </a:p>
            </p:txBody>
          </p:sp>
        </p:grpSp>
        <p:grpSp>
          <p:nvGrpSpPr>
            <p:cNvPr id="12" name="Group 11"/>
            <p:cNvGrpSpPr>
              <a:grpSpLocks/>
            </p:cNvGrpSpPr>
            <p:nvPr/>
          </p:nvGrpSpPr>
          <p:grpSpPr bwMode="auto">
            <a:xfrm>
              <a:off x="2743200" y="2438400"/>
              <a:ext cx="685800" cy="3429000"/>
              <a:chOff x="1728" y="1536"/>
              <a:chExt cx="432" cy="2160"/>
            </a:xfrm>
            <a:solidFill>
              <a:schemeClr val="accent1">
                <a:lumMod val="40000"/>
                <a:lumOff val="60000"/>
              </a:schemeClr>
            </a:solidFill>
          </p:grpSpPr>
          <p:cxnSp>
            <p:nvCxnSpPr>
              <p:cNvPr id="13" name="AutoShape 12"/>
              <p:cNvCxnSpPr>
                <a:cxnSpLocks noChangeShapeType="1"/>
                <a:stCxn id="14" idx="2"/>
                <a:endCxn id="18" idx="0"/>
              </p:cNvCxnSpPr>
              <p:nvPr/>
            </p:nvCxnSpPr>
            <p:spPr bwMode="auto">
              <a:xfrm>
                <a:off x="1944" y="1830"/>
                <a:ext cx="0" cy="1572"/>
              </a:xfrm>
              <a:prstGeom prst="straightConnector1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14" name="AutoShape 13"/>
              <p:cNvSpPr>
                <a:spLocks noChangeArrowheads="1"/>
              </p:cNvSpPr>
              <p:nvPr/>
            </p:nvSpPr>
            <p:spPr bwMode="auto">
              <a:xfrm>
                <a:off x="1728" y="1536"/>
                <a:ext cx="432" cy="288"/>
              </a:xfrm>
              <a:prstGeom prst="roundRect">
                <a:avLst>
                  <a:gd name="adj" fmla="val 16667"/>
                </a:avLst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rIns="0" anchor="ctr"/>
              <a:lstStyle/>
              <a:p>
                <a:r>
                  <a:rPr lang="en-US" altLang="zh-TW" sz="2200" dirty="0">
                    <a:latin typeface="Times New Roman" pitchFamily="18" charset="0"/>
                    <a:ea typeface="新細明體" pitchFamily="18" charset="-120"/>
                  </a:rPr>
                  <a:t>001</a:t>
                </a:r>
                <a:r>
                  <a:rPr lang="en-US" altLang="zh-TW" sz="2200" dirty="0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0</a:t>
                </a:r>
              </a:p>
            </p:txBody>
          </p:sp>
          <p:sp>
            <p:nvSpPr>
              <p:cNvPr id="15" name="AutoShape 14"/>
              <p:cNvSpPr>
                <a:spLocks noChangeArrowheads="1"/>
              </p:cNvSpPr>
              <p:nvPr/>
            </p:nvSpPr>
            <p:spPr bwMode="auto">
              <a:xfrm>
                <a:off x="1728" y="2004"/>
                <a:ext cx="432" cy="288"/>
              </a:xfrm>
              <a:prstGeom prst="roundRect">
                <a:avLst>
                  <a:gd name="adj" fmla="val 16667"/>
                </a:avLst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rIns="0" anchor="ctr"/>
              <a:lstStyle/>
              <a:p>
                <a:r>
                  <a:rPr lang="en-US" altLang="zh-TW" sz="2200" dirty="0">
                    <a:latin typeface="Times New Roman" pitchFamily="18" charset="0"/>
                    <a:ea typeface="新細明體" pitchFamily="18" charset="-120"/>
                  </a:rPr>
                  <a:t>111</a:t>
                </a:r>
                <a:r>
                  <a:rPr lang="en-US" altLang="zh-TW" sz="2200" dirty="0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0</a:t>
                </a:r>
              </a:p>
            </p:txBody>
          </p:sp>
          <p:sp>
            <p:nvSpPr>
              <p:cNvPr id="16" name="AutoShape 15"/>
              <p:cNvSpPr>
                <a:spLocks noChangeArrowheads="1"/>
              </p:cNvSpPr>
              <p:nvPr/>
            </p:nvSpPr>
            <p:spPr bwMode="auto">
              <a:xfrm>
                <a:off x="1728" y="2472"/>
                <a:ext cx="432" cy="288"/>
              </a:xfrm>
              <a:prstGeom prst="roundRect">
                <a:avLst>
                  <a:gd name="adj" fmla="val 16667"/>
                </a:avLst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rIns="0" anchor="ctr"/>
              <a:lstStyle/>
              <a:p>
                <a:r>
                  <a:rPr lang="en-US" altLang="zh-TW" sz="2200" dirty="0">
                    <a:latin typeface="Times New Roman" pitchFamily="18" charset="0"/>
                    <a:ea typeface="新細明體" pitchFamily="18" charset="-120"/>
                  </a:rPr>
                  <a:t>100</a:t>
                </a:r>
                <a:r>
                  <a:rPr lang="en-US" altLang="zh-TW" sz="2200" dirty="0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1</a:t>
                </a:r>
              </a:p>
            </p:txBody>
          </p:sp>
          <p:sp>
            <p:nvSpPr>
              <p:cNvPr id="17" name="AutoShape 16"/>
              <p:cNvSpPr>
                <a:spLocks noChangeArrowheads="1"/>
              </p:cNvSpPr>
              <p:nvPr/>
            </p:nvSpPr>
            <p:spPr bwMode="auto">
              <a:xfrm>
                <a:off x="1728" y="2940"/>
                <a:ext cx="432" cy="288"/>
              </a:xfrm>
              <a:prstGeom prst="roundRect">
                <a:avLst>
                  <a:gd name="adj" fmla="val 16667"/>
                </a:avLst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rIns="0" anchor="ctr"/>
              <a:lstStyle/>
              <a:p>
                <a:r>
                  <a:rPr lang="en-US" altLang="zh-TW" sz="2200" dirty="0">
                    <a:latin typeface="Times New Roman" pitchFamily="18" charset="0"/>
                    <a:ea typeface="新細明體" pitchFamily="18" charset="-120"/>
                  </a:rPr>
                  <a:t>110</a:t>
                </a:r>
                <a:r>
                  <a:rPr lang="en-US" altLang="zh-TW" sz="2200" dirty="0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1</a:t>
                </a:r>
              </a:p>
            </p:txBody>
          </p:sp>
          <p:sp>
            <p:nvSpPr>
              <p:cNvPr id="18" name="AutoShape 17"/>
              <p:cNvSpPr>
                <a:spLocks noChangeArrowheads="1"/>
              </p:cNvSpPr>
              <p:nvPr/>
            </p:nvSpPr>
            <p:spPr bwMode="auto">
              <a:xfrm>
                <a:off x="1728" y="3408"/>
                <a:ext cx="432" cy="288"/>
              </a:xfrm>
              <a:prstGeom prst="roundRect">
                <a:avLst>
                  <a:gd name="adj" fmla="val 16667"/>
                </a:avLst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rIns="0" anchor="ctr"/>
              <a:lstStyle/>
              <a:p>
                <a:r>
                  <a:rPr lang="en-US" altLang="zh-TW" sz="2200" dirty="0">
                    <a:latin typeface="Times New Roman" pitchFamily="18" charset="0"/>
                    <a:ea typeface="新細明體" pitchFamily="18" charset="-120"/>
                  </a:rPr>
                  <a:t>000</a:t>
                </a:r>
                <a:r>
                  <a:rPr lang="en-US" altLang="zh-TW" sz="2200" dirty="0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1</a:t>
                </a:r>
              </a:p>
            </p:txBody>
          </p:sp>
        </p:grpSp>
        <p:grpSp>
          <p:nvGrpSpPr>
            <p:cNvPr id="19" name="Group 18"/>
            <p:cNvGrpSpPr>
              <a:grpSpLocks/>
            </p:cNvGrpSpPr>
            <p:nvPr/>
          </p:nvGrpSpPr>
          <p:grpSpPr bwMode="auto">
            <a:xfrm>
              <a:off x="4419600" y="2438400"/>
              <a:ext cx="685800" cy="3429000"/>
              <a:chOff x="816" y="1488"/>
              <a:chExt cx="432" cy="2160"/>
            </a:xfrm>
            <a:solidFill>
              <a:schemeClr val="accent1">
                <a:lumMod val="40000"/>
                <a:lumOff val="60000"/>
              </a:schemeClr>
            </a:solidFill>
          </p:grpSpPr>
          <p:cxnSp>
            <p:nvCxnSpPr>
              <p:cNvPr id="20" name="AutoShape 19"/>
              <p:cNvCxnSpPr>
                <a:cxnSpLocks noChangeShapeType="1"/>
                <a:stCxn id="21" idx="2"/>
                <a:endCxn id="25" idx="0"/>
              </p:cNvCxnSpPr>
              <p:nvPr/>
            </p:nvCxnSpPr>
            <p:spPr bwMode="auto">
              <a:xfrm>
                <a:off x="1032" y="1782"/>
                <a:ext cx="0" cy="1572"/>
              </a:xfrm>
              <a:prstGeom prst="straightConnector1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21" name="AutoShape 20"/>
              <p:cNvSpPr>
                <a:spLocks noChangeArrowheads="1"/>
              </p:cNvSpPr>
              <p:nvPr/>
            </p:nvSpPr>
            <p:spPr bwMode="auto">
              <a:xfrm>
                <a:off x="816" y="1488"/>
                <a:ext cx="432" cy="288"/>
              </a:xfrm>
              <a:prstGeom prst="roundRect">
                <a:avLst>
                  <a:gd name="adj" fmla="val 16667"/>
                </a:avLst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rIns="0" anchor="ctr"/>
              <a:lstStyle/>
              <a:p>
                <a:r>
                  <a:rPr lang="en-US" altLang="zh-TW" sz="2200" dirty="0">
                    <a:latin typeface="Times New Roman" pitchFamily="18" charset="0"/>
                    <a:ea typeface="新細明體" pitchFamily="18" charset="-120"/>
                  </a:rPr>
                  <a:t>10</a:t>
                </a:r>
                <a:r>
                  <a:rPr lang="en-US" altLang="zh-TW" sz="2200" dirty="0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0</a:t>
                </a:r>
                <a:r>
                  <a:rPr lang="en-US" altLang="zh-TW" sz="2200" dirty="0">
                    <a:latin typeface="Times New Roman" pitchFamily="18" charset="0"/>
                    <a:ea typeface="新細明體" pitchFamily="18" charset="-120"/>
                  </a:rPr>
                  <a:t>1</a:t>
                </a:r>
                <a:endParaRPr lang="en-US" altLang="zh-TW" sz="2200" b="1" i="1" dirty="0"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22" name="AutoShape 21"/>
              <p:cNvSpPr>
                <a:spLocks noChangeArrowheads="1"/>
              </p:cNvSpPr>
              <p:nvPr/>
            </p:nvSpPr>
            <p:spPr bwMode="auto">
              <a:xfrm>
                <a:off x="816" y="1956"/>
                <a:ext cx="432" cy="288"/>
              </a:xfrm>
              <a:prstGeom prst="roundRect">
                <a:avLst>
                  <a:gd name="adj" fmla="val 16667"/>
                </a:avLst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rIns="0" anchor="ctr"/>
              <a:lstStyle/>
              <a:p>
                <a:r>
                  <a:rPr lang="en-US" altLang="zh-TW" sz="2200" dirty="0">
                    <a:latin typeface="Times New Roman" pitchFamily="18" charset="0"/>
                    <a:ea typeface="新細明體" pitchFamily="18" charset="-120"/>
                  </a:rPr>
                  <a:t>11</a:t>
                </a:r>
                <a:r>
                  <a:rPr lang="en-US" altLang="zh-TW" sz="2200" dirty="0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0</a:t>
                </a:r>
                <a:r>
                  <a:rPr lang="en-US" altLang="zh-TW" sz="2200" dirty="0">
                    <a:latin typeface="Times New Roman" pitchFamily="18" charset="0"/>
                    <a:ea typeface="新細明體" pitchFamily="18" charset="-120"/>
                  </a:rPr>
                  <a:t>1</a:t>
                </a:r>
              </a:p>
            </p:txBody>
          </p:sp>
          <p:sp>
            <p:nvSpPr>
              <p:cNvPr id="23" name="AutoShape 22"/>
              <p:cNvSpPr>
                <a:spLocks noChangeArrowheads="1"/>
              </p:cNvSpPr>
              <p:nvPr/>
            </p:nvSpPr>
            <p:spPr bwMode="auto">
              <a:xfrm>
                <a:off x="816" y="2424"/>
                <a:ext cx="432" cy="288"/>
              </a:xfrm>
              <a:prstGeom prst="roundRect">
                <a:avLst>
                  <a:gd name="adj" fmla="val 16667"/>
                </a:avLst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rIns="0" anchor="ctr"/>
              <a:lstStyle/>
              <a:p>
                <a:r>
                  <a:rPr lang="en-US" altLang="zh-TW" sz="2200" dirty="0">
                    <a:latin typeface="Times New Roman" pitchFamily="18" charset="0"/>
                    <a:ea typeface="新細明體" pitchFamily="18" charset="-120"/>
                  </a:rPr>
                  <a:t>00</a:t>
                </a:r>
                <a:r>
                  <a:rPr lang="en-US" altLang="zh-TW" sz="2200" dirty="0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0</a:t>
                </a:r>
                <a:r>
                  <a:rPr lang="en-US" altLang="zh-TW" sz="2200" dirty="0">
                    <a:latin typeface="Times New Roman" pitchFamily="18" charset="0"/>
                    <a:ea typeface="新細明體" pitchFamily="18" charset="-120"/>
                  </a:rPr>
                  <a:t>1</a:t>
                </a:r>
              </a:p>
            </p:txBody>
          </p:sp>
          <p:sp>
            <p:nvSpPr>
              <p:cNvPr id="24" name="AutoShape 23"/>
              <p:cNvSpPr>
                <a:spLocks noChangeArrowheads="1"/>
              </p:cNvSpPr>
              <p:nvPr/>
            </p:nvSpPr>
            <p:spPr bwMode="auto">
              <a:xfrm>
                <a:off x="816" y="2892"/>
                <a:ext cx="432" cy="288"/>
              </a:xfrm>
              <a:prstGeom prst="roundRect">
                <a:avLst>
                  <a:gd name="adj" fmla="val 16667"/>
                </a:avLst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rIns="0" anchor="ctr"/>
              <a:lstStyle/>
              <a:p>
                <a:r>
                  <a:rPr lang="en-US" altLang="zh-TW" sz="2200" dirty="0">
                    <a:latin typeface="Times New Roman" pitchFamily="18" charset="0"/>
                    <a:ea typeface="新細明體" pitchFamily="18" charset="-120"/>
                  </a:rPr>
                  <a:t>00</a:t>
                </a:r>
                <a:r>
                  <a:rPr lang="en-US" altLang="zh-TW" sz="2200" dirty="0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1</a:t>
                </a:r>
                <a:r>
                  <a:rPr lang="en-US" altLang="zh-TW" sz="2200" dirty="0">
                    <a:latin typeface="Times New Roman" pitchFamily="18" charset="0"/>
                    <a:ea typeface="新細明體" pitchFamily="18" charset="-120"/>
                  </a:rPr>
                  <a:t>0</a:t>
                </a:r>
              </a:p>
            </p:txBody>
          </p:sp>
          <p:sp>
            <p:nvSpPr>
              <p:cNvPr id="25" name="AutoShape 24"/>
              <p:cNvSpPr>
                <a:spLocks noChangeArrowheads="1"/>
              </p:cNvSpPr>
              <p:nvPr/>
            </p:nvSpPr>
            <p:spPr bwMode="auto">
              <a:xfrm>
                <a:off x="816" y="3360"/>
                <a:ext cx="432" cy="288"/>
              </a:xfrm>
              <a:prstGeom prst="roundRect">
                <a:avLst>
                  <a:gd name="adj" fmla="val 16667"/>
                </a:avLst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rIns="0" anchor="ctr"/>
              <a:lstStyle/>
              <a:p>
                <a:r>
                  <a:rPr lang="en-US" altLang="zh-TW" sz="2200" dirty="0">
                    <a:latin typeface="Times New Roman" pitchFamily="18" charset="0"/>
                    <a:ea typeface="新細明體" pitchFamily="18" charset="-120"/>
                  </a:rPr>
                  <a:t>11</a:t>
                </a:r>
                <a:r>
                  <a:rPr lang="en-US" altLang="zh-TW" sz="2200" dirty="0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1</a:t>
                </a:r>
                <a:r>
                  <a:rPr lang="en-US" altLang="zh-TW" sz="2200" dirty="0">
                    <a:latin typeface="Times New Roman" pitchFamily="18" charset="0"/>
                    <a:ea typeface="新細明體" pitchFamily="18" charset="-120"/>
                  </a:rPr>
                  <a:t>0</a:t>
                </a:r>
              </a:p>
            </p:txBody>
          </p:sp>
        </p:grpSp>
        <p:grpSp>
          <p:nvGrpSpPr>
            <p:cNvPr id="26" name="Group 25"/>
            <p:cNvGrpSpPr>
              <a:grpSpLocks/>
            </p:cNvGrpSpPr>
            <p:nvPr/>
          </p:nvGrpSpPr>
          <p:grpSpPr bwMode="auto">
            <a:xfrm>
              <a:off x="6096000" y="2438400"/>
              <a:ext cx="685800" cy="3429000"/>
              <a:chOff x="816" y="1488"/>
              <a:chExt cx="432" cy="2160"/>
            </a:xfrm>
            <a:solidFill>
              <a:schemeClr val="accent1">
                <a:lumMod val="40000"/>
                <a:lumOff val="60000"/>
              </a:schemeClr>
            </a:solidFill>
          </p:grpSpPr>
          <p:cxnSp>
            <p:nvCxnSpPr>
              <p:cNvPr id="27" name="AutoShape 26"/>
              <p:cNvCxnSpPr>
                <a:cxnSpLocks noChangeShapeType="1"/>
                <a:stCxn id="28" idx="2"/>
                <a:endCxn id="32" idx="0"/>
              </p:cNvCxnSpPr>
              <p:nvPr/>
            </p:nvCxnSpPr>
            <p:spPr bwMode="auto">
              <a:xfrm>
                <a:off x="1032" y="1782"/>
                <a:ext cx="0" cy="1572"/>
              </a:xfrm>
              <a:prstGeom prst="straightConnector1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28" name="AutoShape 27"/>
              <p:cNvSpPr>
                <a:spLocks noChangeArrowheads="1"/>
              </p:cNvSpPr>
              <p:nvPr/>
            </p:nvSpPr>
            <p:spPr bwMode="auto">
              <a:xfrm>
                <a:off x="816" y="1488"/>
                <a:ext cx="432" cy="288"/>
              </a:xfrm>
              <a:prstGeom prst="roundRect">
                <a:avLst>
                  <a:gd name="adj" fmla="val 16667"/>
                </a:avLst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rIns="0" anchor="ctr"/>
              <a:lstStyle/>
              <a:p>
                <a:r>
                  <a:rPr lang="en-US" altLang="zh-TW" sz="2200" dirty="0">
                    <a:latin typeface="Times New Roman" pitchFamily="18" charset="0"/>
                    <a:ea typeface="新細明體" pitchFamily="18" charset="-120"/>
                  </a:rPr>
                  <a:t>1</a:t>
                </a:r>
                <a:r>
                  <a:rPr lang="en-US" altLang="zh-TW" sz="2200" dirty="0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0</a:t>
                </a:r>
                <a:r>
                  <a:rPr lang="en-US" altLang="zh-TW" sz="2200" dirty="0">
                    <a:latin typeface="Times New Roman" pitchFamily="18" charset="0"/>
                    <a:ea typeface="新細明體" pitchFamily="18" charset="-120"/>
                  </a:rPr>
                  <a:t>01</a:t>
                </a:r>
                <a:endParaRPr lang="en-US" altLang="zh-TW" sz="2200" b="1" i="1" dirty="0"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29" name="AutoShape 28"/>
              <p:cNvSpPr>
                <a:spLocks noChangeArrowheads="1"/>
              </p:cNvSpPr>
              <p:nvPr/>
            </p:nvSpPr>
            <p:spPr bwMode="auto">
              <a:xfrm>
                <a:off x="816" y="1956"/>
                <a:ext cx="432" cy="288"/>
              </a:xfrm>
              <a:prstGeom prst="roundRect">
                <a:avLst>
                  <a:gd name="adj" fmla="val 16667"/>
                </a:avLst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rIns="0" anchor="ctr"/>
              <a:lstStyle/>
              <a:p>
                <a:r>
                  <a:rPr lang="en-US" altLang="zh-TW" sz="2200" dirty="0">
                    <a:latin typeface="Times New Roman" pitchFamily="18" charset="0"/>
                    <a:ea typeface="新細明體" pitchFamily="18" charset="-120"/>
                  </a:rPr>
                  <a:t>0</a:t>
                </a:r>
                <a:r>
                  <a:rPr lang="en-US" altLang="zh-TW" sz="2200" dirty="0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0</a:t>
                </a:r>
                <a:r>
                  <a:rPr lang="en-US" altLang="zh-TW" sz="2200" dirty="0">
                    <a:latin typeface="Times New Roman" pitchFamily="18" charset="0"/>
                    <a:ea typeface="新細明體" pitchFamily="18" charset="-120"/>
                  </a:rPr>
                  <a:t>01</a:t>
                </a:r>
              </a:p>
            </p:txBody>
          </p:sp>
          <p:sp>
            <p:nvSpPr>
              <p:cNvPr id="30" name="AutoShape 29"/>
              <p:cNvSpPr>
                <a:spLocks noChangeArrowheads="1"/>
              </p:cNvSpPr>
              <p:nvPr/>
            </p:nvSpPr>
            <p:spPr bwMode="auto">
              <a:xfrm>
                <a:off x="816" y="2424"/>
                <a:ext cx="432" cy="288"/>
              </a:xfrm>
              <a:prstGeom prst="roundRect">
                <a:avLst>
                  <a:gd name="adj" fmla="val 16667"/>
                </a:avLst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rIns="0" anchor="ctr"/>
              <a:lstStyle/>
              <a:p>
                <a:r>
                  <a:rPr lang="en-US" altLang="zh-TW" sz="2200" dirty="0">
                    <a:latin typeface="Times New Roman" pitchFamily="18" charset="0"/>
                    <a:ea typeface="新細明體" pitchFamily="18" charset="-120"/>
                  </a:rPr>
                  <a:t>0</a:t>
                </a:r>
                <a:r>
                  <a:rPr lang="en-US" altLang="zh-TW" sz="2200" dirty="0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0</a:t>
                </a:r>
                <a:r>
                  <a:rPr lang="en-US" altLang="zh-TW" sz="2200" dirty="0">
                    <a:latin typeface="Times New Roman" pitchFamily="18" charset="0"/>
                    <a:ea typeface="新細明體" pitchFamily="18" charset="-120"/>
                  </a:rPr>
                  <a:t>10</a:t>
                </a:r>
              </a:p>
            </p:txBody>
          </p:sp>
          <p:sp>
            <p:nvSpPr>
              <p:cNvPr id="31" name="AutoShape 30"/>
              <p:cNvSpPr>
                <a:spLocks noChangeArrowheads="1"/>
              </p:cNvSpPr>
              <p:nvPr/>
            </p:nvSpPr>
            <p:spPr bwMode="auto">
              <a:xfrm>
                <a:off x="816" y="2892"/>
                <a:ext cx="432" cy="288"/>
              </a:xfrm>
              <a:prstGeom prst="roundRect">
                <a:avLst>
                  <a:gd name="adj" fmla="val 16667"/>
                </a:avLst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rIns="0" anchor="ctr"/>
              <a:lstStyle/>
              <a:p>
                <a:r>
                  <a:rPr lang="en-US" altLang="zh-TW" sz="2200" dirty="0">
                    <a:latin typeface="Times New Roman" pitchFamily="18" charset="0"/>
                    <a:ea typeface="新細明體" pitchFamily="18" charset="-120"/>
                  </a:rPr>
                  <a:t>1</a:t>
                </a:r>
                <a:r>
                  <a:rPr lang="en-US" altLang="zh-TW" sz="2200" dirty="0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1</a:t>
                </a:r>
                <a:r>
                  <a:rPr lang="en-US" altLang="zh-TW" sz="2200" dirty="0">
                    <a:latin typeface="Times New Roman" pitchFamily="18" charset="0"/>
                    <a:ea typeface="新細明體" pitchFamily="18" charset="-120"/>
                  </a:rPr>
                  <a:t>01</a:t>
                </a:r>
              </a:p>
            </p:txBody>
          </p:sp>
          <p:sp>
            <p:nvSpPr>
              <p:cNvPr id="32" name="AutoShape 31"/>
              <p:cNvSpPr>
                <a:spLocks noChangeArrowheads="1"/>
              </p:cNvSpPr>
              <p:nvPr/>
            </p:nvSpPr>
            <p:spPr bwMode="auto">
              <a:xfrm>
                <a:off x="816" y="3360"/>
                <a:ext cx="432" cy="288"/>
              </a:xfrm>
              <a:prstGeom prst="roundRect">
                <a:avLst>
                  <a:gd name="adj" fmla="val 16667"/>
                </a:avLst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rIns="0" anchor="ctr"/>
              <a:lstStyle/>
              <a:p>
                <a:r>
                  <a:rPr lang="en-US" altLang="zh-TW" sz="2200" dirty="0">
                    <a:latin typeface="Times New Roman" pitchFamily="18" charset="0"/>
                    <a:ea typeface="新細明體" pitchFamily="18" charset="-120"/>
                  </a:rPr>
                  <a:t>1</a:t>
                </a:r>
                <a:r>
                  <a:rPr lang="en-US" altLang="zh-TW" sz="2200" dirty="0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1</a:t>
                </a:r>
                <a:r>
                  <a:rPr lang="en-US" altLang="zh-TW" sz="2200" dirty="0">
                    <a:latin typeface="Times New Roman" pitchFamily="18" charset="0"/>
                    <a:ea typeface="新細明體" pitchFamily="18" charset="-120"/>
                  </a:rPr>
                  <a:t>10</a:t>
                </a:r>
              </a:p>
            </p:txBody>
          </p:sp>
        </p:grpSp>
        <p:grpSp>
          <p:nvGrpSpPr>
            <p:cNvPr id="33" name="Group 32"/>
            <p:cNvGrpSpPr>
              <a:grpSpLocks/>
            </p:cNvGrpSpPr>
            <p:nvPr/>
          </p:nvGrpSpPr>
          <p:grpSpPr bwMode="auto">
            <a:xfrm>
              <a:off x="7772400" y="2438400"/>
              <a:ext cx="685800" cy="3429000"/>
              <a:chOff x="816" y="1488"/>
              <a:chExt cx="432" cy="2160"/>
            </a:xfrm>
            <a:solidFill>
              <a:schemeClr val="accent1">
                <a:lumMod val="40000"/>
                <a:lumOff val="60000"/>
              </a:schemeClr>
            </a:solidFill>
          </p:grpSpPr>
          <p:cxnSp>
            <p:nvCxnSpPr>
              <p:cNvPr id="34" name="AutoShape 33"/>
              <p:cNvCxnSpPr>
                <a:cxnSpLocks noChangeShapeType="1"/>
                <a:stCxn id="35" idx="2"/>
                <a:endCxn id="39" idx="0"/>
              </p:cNvCxnSpPr>
              <p:nvPr/>
            </p:nvCxnSpPr>
            <p:spPr bwMode="auto">
              <a:xfrm>
                <a:off x="1032" y="1782"/>
                <a:ext cx="0" cy="1572"/>
              </a:xfrm>
              <a:prstGeom prst="straightConnector1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35" name="AutoShape 34"/>
              <p:cNvSpPr>
                <a:spLocks noChangeArrowheads="1"/>
              </p:cNvSpPr>
              <p:nvPr/>
            </p:nvSpPr>
            <p:spPr bwMode="auto">
              <a:xfrm>
                <a:off x="816" y="1488"/>
                <a:ext cx="432" cy="288"/>
              </a:xfrm>
              <a:prstGeom prst="roundRect">
                <a:avLst>
                  <a:gd name="adj" fmla="val 16667"/>
                </a:avLst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rIns="0" anchor="ctr"/>
              <a:lstStyle/>
              <a:p>
                <a:r>
                  <a:rPr lang="en-US" altLang="zh-TW" sz="2200" dirty="0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0</a:t>
                </a:r>
                <a:r>
                  <a:rPr lang="en-US" altLang="zh-TW" sz="2200" dirty="0">
                    <a:latin typeface="Times New Roman" pitchFamily="18" charset="0"/>
                    <a:ea typeface="新細明體" pitchFamily="18" charset="-120"/>
                  </a:rPr>
                  <a:t>001</a:t>
                </a:r>
              </a:p>
            </p:txBody>
          </p:sp>
          <p:sp>
            <p:nvSpPr>
              <p:cNvPr id="36" name="AutoShape 35"/>
              <p:cNvSpPr>
                <a:spLocks noChangeArrowheads="1"/>
              </p:cNvSpPr>
              <p:nvPr/>
            </p:nvSpPr>
            <p:spPr bwMode="auto">
              <a:xfrm>
                <a:off x="816" y="1956"/>
                <a:ext cx="432" cy="288"/>
              </a:xfrm>
              <a:prstGeom prst="roundRect">
                <a:avLst>
                  <a:gd name="adj" fmla="val 16667"/>
                </a:avLst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rIns="0" anchor="ctr"/>
              <a:lstStyle/>
              <a:p>
                <a:r>
                  <a:rPr lang="en-US" altLang="zh-TW" sz="2200" dirty="0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0</a:t>
                </a:r>
                <a:r>
                  <a:rPr lang="en-US" altLang="zh-TW" sz="2200" dirty="0">
                    <a:latin typeface="Times New Roman" pitchFamily="18" charset="0"/>
                    <a:ea typeface="新細明體" pitchFamily="18" charset="-120"/>
                  </a:rPr>
                  <a:t>010</a:t>
                </a:r>
              </a:p>
            </p:txBody>
          </p:sp>
          <p:sp>
            <p:nvSpPr>
              <p:cNvPr id="37" name="AutoShape 36"/>
              <p:cNvSpPr>
                <a:spLocks noChangeArrowheads="1"/>
              </p:cNvSpPr>
              <p:nvPr/>
            </p:nvSpPr>
            <p:spPr bwMode="auto">
              <a:xfrm>
                <a:off x="816" y="2424"/>
                <a:ext cx="432" cy="288"/>
              </a:xfrm>
              <a:prstGeom prst="roundRect">
                <a:avLst>
                  <a:gd name="adj" fmla="val 16667"/>
                </a:avLst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rIns="0" anchor="ctr"/>
              <a:lstStyle/>
              <a:p>
                <a:r>
                  <a:rPr lang="en-US" altLang="zh-TW" sz="2200" dirty="0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1</a:t>
                </a:r>
                <a:r>
                  <a:rPr lang="en-US" altLang="zh-TW" sz="2200" dirty="0">
                    <a:latin typeface="Times New Roman" pitchFamily="18" charset="0"/>
                    <a:ea typeface="新細明體" pitchFamily="18" charset="-120"/>
                  </a:rPr>
                  <a:t>001</a:t>
                </a:r>
              </a:p>
            </p:txBody>
          </p:sp>
          <p:sp>
            <p:nvSpPr>
              <p:cNvPr id="38" name="AutoShape 37"/>
              <p:cNvSpPr>
                <a:spLocks noChangeArrowheads="1"/>
              </p:cNvSpPr>
              <p:nvPr/>
            </p:nvSpPr>
            <p:spPr bwMode="auto">
              <a:xfrm>
                <a:off x="816" y="2892"/>
                <a:ext cx="432" cy="288"/>
              </a:xfrm>
              <a:prstGeom prst="roundRect">
                <a:avLst>
                  <a:gd name="adj" fmla="val 16667"/>
                </a:avLst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rIns="0" anchor="ctr"/>
              <a:lstStyle/>
              <a:p>
                <a:r>
                  <a:rPr lang="en-US" altLang="zh-TW" sz="2200" dirty="0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1</a:t>
                </a:r>
                <a:r>
                  <a:rPr lang="en-US" altLang="zh-TW" sz="2200" dirty="0">
                    <a:latin typeface="Times New Roman" pitchFamily="18" charset="0"/>
                    <a:ea typeface="新細明體" pitchFamily="18" charset="-120"/>
                  </a:rPr>
                  <a:t>101</a:t>
                </a:r>
              </a:p>
            </p:txBody>
          </p:sp>
          <p:sp>
            <p:nvSpPr>
              <p:cNvPr id="39" name="AutoShape 38"/>
              <p:cNvSpPr>
                <a:spLocks noChangeArrowheads="1"/>
              </p:cNvSpPr>
              <p:nvPr/>
            </p:nvSpPr>
            <p:spPr bwMode="auto">
              <a:xfrm>
                <a:off x="816" y="3360"/>
                <a:ext cx="432" cy="288"/>
              </a:xfrm>
              <a:prstGeom prst="roundRect">
                <a:avLst>
                  <a:gd name="adj" fmla="val 16667"/>
                </a:avLst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0" rIns="0" anchor="ctr"/>
              <a:lstStyle/>
              <a:p>
                <a:r>
                  <a:rPr lang="en-US" altLang="zh-TW" sz="2200" dirty="0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1</a:t>
                </a:r>
                <a:r>
                  <a:rPr lang="en-US" altLang="zh-TW" sz="2200" dirty="0">
                    <a:latin typeface="Times New Roman" pitchFamily="18" charset="0"/>
                    <a:ea typeface="新細明體" pitchFamily="18" charset="-120"/>
                  </a:rPr>
                  <a:t>110</a:t>
                </a:r>
              </a:p>
            </p:txBody>
          </p:sp>
        </p:grpSp>
        <p:sp>
          <p:nvSpPr>
            <p:cNvPr id="40" name="AutoShape 39"/>
            <p:cNvSpPr>
              <a:spLocks noChangeArrowheads="1"/>
            </p:cNvSpPr>
            <p:nvPr/>
          </p:nvSpPr>
          <p:spPr bwMode="auto">
            <a:xfrm rot="-5400000">
              <a:off x="2057400" y="3924300"/>
              <a:ext cx="381000" cy="457200"/>
            </a:xfrm>
            <a:prstGeom prst="downArrow">
              <a:avLst>
                <a:gd name="adj1" fmla="val 50000"/>
                <a:gd name="adj2" fmla="val 30000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vert="eaVert" wrap="none" lIns="1828800" anchor="ctr"/>
            <a:lstStyle/>
            <a:p>
              <a:endParaRPr lang="zh-TW" altLang="en-US" sz="2200">
                <a:solidFill>
                  <a:schemeClr val="tx2"/>
                </a:solidFill>
                <a:ea typeface="新細明體" pitchFamily="18" charset="-120"/>
              </a:endParaRPr>
            </a:p>
          </p:txBody>
        </p:sp>
        <p:sp>
          <p:nvSpPr>
            <p:cNvPr id="41" name="AutoShape 40"/>
            <p:cNvSpPr>
              <a:spLocks noChangeArrowheads="1"/>
            </p:cNvSpPr>
            <p:nvPr/>
          </p:nvSpPr>
          <p:spPr bwMode="auto">
            <a:xfrm rot="-5400000">
              <a:off x="3733800" y="3924300"/>
              <a:ext cx="381000" cy="457200"/>
            </a:xfrm>
            <a:prstGeom prst="downArrow">
              <a:avLst>
                <a:gd name="adj1" fmla="val 50000"/>
                <a:gd name="adj2" fmla="val 30000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vert="eaVert" wrap="none" lIns="1828800" anchor="ctr"/>
            <a:lstStyle/>
            <a:p>
              <a:endParaRPr lang="zh-TW" altLang="en-US" sz="2200">
                <a:solidFill>
                  <a:schemeClr val="tx2"/>
                </a:solidFill>
                <a:ea typeface="新細明體" pitchFamily="18" charset="-120"/>
              </a:endParaRPr>
            </a:p>
          </p:txBody>
        </p:sp>
        <p:sp>
          <p:nvSpPr>
            <p:cNvPr id="42" name="AutoShape 41"/>
            <p:cNvSpPr>
              <a:spLocks noChangeArrowheads="1"/>
            </p:cNvSpPr>
            <p:nvPr/>
          </p:nvSpPr>
          <p:spPr bwMode="auto">
            <a:xfrm rot="-5400000">
              <a:off x="5410200" y="3924300"/>
              <a:ext cx="381000" cy="457200"/>
            </a:xfrm>
            <a:prstGeom prst="downArrow">
              <a:avLst>
                <a:gd name="adj1" fmla="val 50000"/>
                <a:gd name="adj2" fmla="val 30000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vert="eaVert" wrap="none" lIns="1828800" anchor="ctr"/>
            <a:lstStyle/>
            <a:p>
              <a:endParaRPr lang="zh-TW" altLang="en-US" sz="2200">
                <a:solidFill>
                  <a:schemeClr val="tx2"/>
                </a:solidFill>
                <a:ea typeface="新細明體" pitchFamily="18" charset="-120"/>
              </a:endParaRPr>
            </a:p>
          </p:txBody>
        </p:sp>
        <p:sp>
          <p:nvSpPr>
            <p:cNvPr id="43" name="AutoShape 42"/>
            <p:cNvSpPr>
              <a:spLocks noChangeArrowheads="1"/>
            </p:cNvSpPr>
            <p:nvPr/>
          </p:nvSpPr>
          <p:spPr bwMode="auto">
            <a:xfrm rot="-5400000">
              <a:off x="7086600" y="3924300"/>
              <a:ext cx="381000" cy="457200"/>
            </a:xfrm>
            <a:prstGeom prst="downArrow">
              <a:avLst>
                <a:gd name="adj1" fmla="val 50000"/>
                <a:gd name="adj2" fmla="val 30000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vert="eaVert" wrap="none" lIns="1828800" anchor="ctr"/>
            <a:lstStyle/>
            <a:p>
              <a:endParaRPr lang="zh-TW" altLang="en-US" sz="2200">
                <a:solidFill>
                  <a:schemeClr val="tx2"/>
                </a:solidFill>
                <a:ea typeface="新細明體" pitchFamily="18" charset="-12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LSD-First Radix Sort Example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85</a:t>
            </a:fld>
            <a:endParaRPr lang="zh-TW" altLang="en-US"/>
          </a:p>
        </p:txBody>
      </p:sp>
      <p:grpSp>
        <p:nvGrpSpPr>
          <p:cNvPr id="62" name="群組 61"/>
          <p:cNvGrpSpPr/>
          <p:nvPr/>
        </p:nvGrpSpPr>
        <p:grpSpPr>
          <a:xfrm>
            <a:off x="1385080" y="2312873"/>
            <a:ext cx="6230583" cy="3466746"/>
            <a:chOff x="1399148" y="1665745"/>
            <a:chExt cx="6230583" cy="3466746"/>
          </a:xfrm>
        </p:grpSpPr>
        <p:sp>
          <p:nvSpPr>
            <p:cNvPr id="108" name="圓角矩形 107"/>
            <p:cNvSpPr/>
            <p:nvPr/>
          </p:nvSpPr>
          <p:spPr>
            <a:xfrm>
              <a:off x="7016258" y="4268257"/>
              <a:ext cx="158115" cy="817570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7" name="圓角矩形 106"/>
            <p:cNvSpPr/>
            <p:nvPr/>
          </p:nvSpPr>
          <p:spPr>
            <a:xfrm>
              <a:off x="7016258" y="3765185"/>
              <a:ext cx="158115" cy="331122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6" name="圓角矩形 105"/>
            <p:cNvSpPr/>
            <p:nvPr/>
          </p:nvSpPr>
          <p:spPr>
            <a:xfrm>
              <a:off x="7016258" y="3265048"/>
              <a:ext cx="158115" cy="331122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5" name="圓角矩形 104"/>
            <p:cNvSpPr/>
            <p:nvPr/>
          </p:nvSpPr>
          <p:spPr>
            <a:xfrm>
              <a:off x="5391496" y="4266517"/>
              <a:ext cx="158115" cy="819310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4" name="圓角矩形 103"/>
            <p:cNvSpPr/>
            <p:nvPr/>
          </p:nvSpPr>
          <p:spPr>
            <a:xfrm>
              <a:off x="5391496" y="3752376"/>
              <a:ext cx="158115" cy="346349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3" name="圓角矩形 102"/>
            <p:cNvSpPr/>
            <p:nvPr/>
          </p:nvSpPr>
          <p:spPr>
            <a:xfrm>
              <a:off x="5391496" y="2741017"/>
              <a:ext cx="158115" cy="855152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1" name="圓角矩形 100"/>
            <p:cNvSpPr/>
            <p:nvPr/>
          </p:nvSpPr>
          <p:spPr>
            <a:xfrm>
              <a:off x="3636684" y="3742162"/>
              <a:ext cx="158115" cy="370890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2" name="圓角矩形 101"/>
            <p:cNvSpPr/>
            <p:nvPr/>
          </p:nvSpPr>
          <p:spPr>
            <a:xfrm>
              <a:off x="3636684" y="4266517"/>
              <a:ext cx="158115" cy="859751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0" name="圓角矩形 99"/>
            <p:cNvSpPr/>
            <p:nvPr/>
          </p:nvSpPr>
          <p:spPr>
            <a:xfrm>
              <a:off x="3636684" y="3239477"/>
              <a:ext cx="158115" cy="370890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8" name="圓角矩形 47"/>
            <p:cNvSpPr/>
            <p:nvPr/>
          </p:nvSpPr>
          <p:spPr>
            <a:xfrm>
              <a:off x="5391496" y="2230477"/>
              <a:ext cx="158115" cy="329844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4" name="圓角矩形 33"/>
            <p:cNvSpPr/>
            <p:nvPr/>
          </p:nvSpPr>
          <p:spPr>
            <a:xfrm>
              <a:off x="3636684" y="2232269"/>
              <a:ext cx="158115" cy="838592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" name="矩形 4"/>
            <p:cNvSpPr/>
            <p:nvPr/>
          </p:nvSpPr>
          <p:spPr>
            <a:xfrm>
              <a:off x="1399149" y="2211949"/>
              <a:ext cx="750277" cy="3829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 smtClean="0">
                  <a:solidFill>
                    <a:schemeClr val="tx1"/>
                  </a:solidFill>
                </a:rPr>
                <a:t>105</a:t>
              </a:r>
              <a:endParaRPr lang="zh-TW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1399149" y="2719681"/>
              <a:ext cx="750277" cy="3829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 smtClean="0">
                  <a:solidFill>
                    <a:schemeClr val="tx1"/>
                  </a:solidFill>
                </a:rPr>
                <a:t>342</a:t>
              </a:r>
              <a:endParaRPr lang="zh-TW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1399149" y="3227413"/>
              <a:ext cx="750277" cy="3829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 smtClean="0">
                  <a:solidFill>
                    <a:schemeClr val="tx1"/>
                  </a:solidFill>
                </a:rPr>
                <a:t>555</a:t>
              </a:r>
              <a:endParaRPr lang="zh-TW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1399149" y="3735145"/>
              <a:ext cx="750277" cy="3829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 smtClean="0">
                  <a:solidFill>
                    <a:schemeClr val="tx1"/>
                  </a:solidFill>
                </a:rPr>
                <a:t>290</a:t>
              </a:r>
              <a:endParaRPr lang="zh-TW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1399148" y="4242877"/>
              <a:ext cx="750277" cy="3829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 smtClean="0">
                  <a:solidFill>
                    <a:schemeClr val="tx1"/>
                  </a:solidFill>
                </a:rPr>
                <a:t>540</a:t>
              </a:r>
              <a:endParaRPr lang="zh-TW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1399148" y="4749537"/>
              <a:ext cx="750277" cy="3829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 smtClean="0">
                  <a:solidFill>
                    <a:schemeClr val="tx1"/>
                  </a:solidFill>
                </a:rPr>
                <a:t>193</a:t>
              </a:r>
              <a:endParaRPr lang="zh-TW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3178904" y="4242877"/>
              <a:ext cx="750277" cy="3829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 smtClean="0">
                  <a:solidFill>
                    <a:schemeClr val="tx1"/>
                  </a:solidFill>
                </a:rPr>
                <a:t>105</a:t>
              </a:r>
              <a:endParaRPr lang="zh-TW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3178906" y="3227413"/>
              <a:ext cx="750277" cy="3829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 smtClean="0">
                  <a:solidFill>
                    <a:schemeClr val="tx1"/>
                  </a:solidFill>
                </a:rPr>
                <a:t>342</a:t>
              </a:r>
              <a:endParaRPr lang="zh-TW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3178905" y="4749537"/>
              <a:ext cx="750277" cy="3829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 smtClean="0">
                  <a:solidFill>
                    <a:schemeClr val="tx1"/>
                  </a:solidFill>
                </a:rPr>
                <a:t>555</a:t>
              </a:r>
              <a:endParaRPr lang="zh-TW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3178907" y="2211949"/>
              <a:ext cx="750277" cy="3829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 smtClean="0">
                  <a:solidFill>
                    <a:schemeClr val="tx1"/>
                  </a:solidFill>
                </a:rPr>
                <a:t>290</a:t>
              </a:r>
              <a:endParaRPr lang="zh-TW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3178907" y="2719681"/>
              <a:ext cx="750277" cy="3829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 smtClean="0">
                  <a:solidFill>
                    <a:schemeClr val="tx1"/>
                  </a:solidFill>
                </a:rPr>
                <a:t>540</a:t>
              </a:r>
              <a:endParaRPr lang="zh-TW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3178905" y="3735145"/>
              <a:ext cx="750277" cy="3829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 smtClean="0">
                  <a:solidFill>
                    <a:schemeClr val="tx1"/>
                  </a:solidFill>
                </a:rPr>
                <a:t>193</a:t>
              </a:r>
              <a:endParaRPr lang="zh-TW" altLang="en-US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直線單箭頭接點 17"/>
            <p:cNvCxnSpPr>
              <a:stCxn id="5" idx="3"/>
              <a:endCxn id="11" idx="1"/>
            </p:cNvCxnSpPr>
            <p:nvPr/>
          </p:nvCxnSpPr>
          <p:spPr>
            <a:xfrm>
              <a:off x="2149426" y="2403426"/>
              <a:ext cx="1029478" cy="203092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單箭頭接點 18"/>
            <p:cNvCxnSpPr>
              <a:stCxn id="6" idx="3"/>
              <a:endCxn id="12" idx="1"/>
            </p:cNvCxnSpPr>
            <p:nvPr/>
          </p:nvCxnSpPr>
          <p:spPr>
            <a:xfrm>
              <a:off x="2149426" y="2911158"/>
              <a:ext cx="1029480" cy="50773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單箭頭接點 21"/>
            <p:cNvCxnSpPr>
              <a:stCxn id="7" idx="3"/>
              <a:endCxn id="13" idx="1"/>
            </p:cNvCxnSpPr>
            <p:nvPr/>
          </p:nvCxnSpPr>
          <p:spPr>
            <a:xfrm>
              <a:off x="2149426" y="3418890"/>
              <a:ext cx="1029479" cy="152212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單箭頭接點 24"/>
            <p:cNvCxnSpPr>
              <a:stCxn id="8" idx="3"/>
              <a:endCxn id="14" idx="1"/>
            </p:cNvCxnSpPr>
            <p:nvPr/>
          </p:nvCxnSpPr>
          <p:spPr>
            <a:xfrm flipV="1">
              <a:off x="2149426" y="2403426"/>
              <a:ext cx="1029481" cy="152319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單箭頭接點 27"/>
            <p:cNvCxnSpPr>
              <a:stCxn id="9" idx="3"/>
              <a:endCxn id="15" idx="1"/>
            </p:cNvCxnSpPr>
            <p:nvPr/>
          </p:nvCxnSpPr>
          <p:spPr>
            <a:xfrm flipV="1">
              <a:off x="2149425" y="2911158"/>
              <a:ext cx="1029482" cy="152319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單箭頭接點 30"/>
            <p:cNvCxnSpPr>
              <a:stCxn id="10" idx="3"/>
              <a:endCxn id="16" idx="1"/>
            </p:cNvCxnSpPr>
            <p:nvPr/>
          </p:nvCxnSpPr>
          <p:spPr>
            <a:xfrm flipV="1">
              <a:off x="2149425" y="3926622"/>
              <a:ext cx="1029480" cy="101439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矩形 41"/>
            <p:cNvSpPr/>
            <p:nvPr/>
          </p:nvSpPr>
          <p:spPr>
            <a:xfrm>
              <a:off x="5091937" y="2206902"/>
              <a:ext cx="750277" cy="3829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 smtClean="0">
                  <a:solidFill>
                    <a:schemeClr val="tx1"/>
                  </a:solidFill>
                </a:rPr>
                <a:t>105</a:t>
              </a:r>
              <a:endParaRPr lang="zh-TW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43" name="矩形 42"/>
            <p:cNvSpPr/>
            <p:nvPr/>
          </p:nvSpPr>
          <p:spPr>
            <a:xfrm>
              <a:off x="5091937" y="3227542"/>
              <a:ext cx="750277" cy="3829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 smtClean="0">
                  <a:solidFill>
                    <a:schemeClr val="tx1"/>
                  </a:solidFill>
                </a:rPr>
                <a:t>342</a:t>
              </a:r>
              <a:endParaRPr lang="zh-TW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44" name="矩形 43"/>
            <p:cNvSpPr/>
            <p:nvPr/>
          </p:nvSpPr>
          <p:spPr>
            <a:xfrm>
              <a:off x="5091937" y="3730098"/>
              <a:ext cx="750277" cy="3829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 smtClean="0">
                  <a:solidFill>
                    <a:schemeClr val="tx1"/>
                  </a:solidFill>
                </a:rPr>
                <a:t>555</a:t>
              </a:r>
              <a:endParaRPr lang="zh-TW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45" name="矩形 44"/>
            <p:cNvSpPr/>
            <p:nvPr/>
          </p:nvSpPr>
          <p:spPr>
            <a:xfrm>
              <a:off x="5091937" y="4232654"/>
              <a:ext cx="750277" cy="3829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 smtClean="0">
                  <a:solidFill>
                    <a:schemeClr val="tx1"/>
                  </a:solidFill>
                </a:rPr>
                <a:t>290</a:t>
              </a:r>
              <a:endParaRPr lang="zh-TW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46" name="矩形 45"/>
            <p:cNvSpPr/>
            <p:nvPr/>
          </p:nvSpPr>
          <p:spPr>
            <a:xfrm>
              <a:off x="5091937" y="2714634"/>
              <a:ext cx="750277" cy="3829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 smtClean="0">
                  <a:solidFill>
                    <a:schemeClr val="tx1"/>
                  </a:solidFill>
                </a:rPr>
                <a:t>540</a:t>
              </a:r>
              <a:endParaRPr lang="zh-TW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47" name="矩形 46"/>
            <p:cNvSpPr/>
            <p:nvPr/>
          </p:nvSpPr>
          <p:spPr>
            <a:xfrm>
              <a:off x="5091937" y="4749537"/>
              <a:ext cx="750277" cy="3829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 smtClean="0">
                  <a:solidFill>
                    <a:schemeClr val="tx1"/>
                  </a:solidFill>
                </a:rPr>
                <a:t>193</a:t>
              </a:r>
              <a:endParaRPr lang="zh-TW" altLang="en-US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49" name="直線單箭頭接點 48"/>
            <p:cNvCxnSpPr>
              <a:stCxn id="14" idx="3"/>
              <a:endCxn id="45" idx="1"/>
            </p:cNvCxnSpPr>
            <p:nvPr/>
          </p:nvCxnSpPr>
          <p:spPr>
            <a:xfrm>
              <a:off x="3929184" y="2403426"/>
              <a:ext cx="1162753" cy="202070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單箭頭接點 51"/>
            <p:cNvCxnSpPr>
              <a:stCxn id="15" idx="3"/>
              <a:endCxn id="46" idx="1"/>
            </p:cNvCxnSpPr>
            <p:nvPr/>
          </p:nvCxnSpPr>
          <p:spPr>
            <a:xfrm flipV="1">
              <a:off x="3929184" y="2906111"/>
              <a:ext cx="1162753" cy="5047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單箭頭接點 54"/>
            <p:cNvCxnSpPr>
              <a:stCxn id="12" idx="3"/>
              <a:endCxn id="43" idx="1"/>
            </p:cNvCxnSpPr>
            <p:nvPr/>
          </p:nvCxnSpPr>
          <p:spPr>
            <a:xfrm>
              <a:off x="3929183" y="3418890"/>
              <a:ext cx="1162754" cy="12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單箭頭接點 57"/>
            <p:cNvCxnSpPr>
              <a:stCxn id="13" idx="3"/>
              <a:endCxn id="44" idx="1"/>
            </p:cNvCxnSpPr>
            <p:nvPr/>
          </p:nvCxnSpPr>
          <p:spPr>
            <a:xfrm flipV="1">
              <a:off x="3929182" y="3921575"/>
              <a:ext cx="1162755" cy="101943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單箭頭接點 60"/>
            <p:cNvCxnSpPr>
              <a:stCxn id="16" idx="3"/>
              <a:endCxn id="47" idx="1"/>
            </p:cNvCxnSpPr>
            <p:nvPr/>
          </p:nvCxnSpPr>
          <p:spPr>
            <a:xfrm>
              <a:off x="3929182" y="3926622"/>
              <a:ext cx="1162755" cy="101439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單箭頭接點 63"/>
            <p:cNvCxnSpPr>
              <a:stCxn id="11" idx="3"/>
              <a:endCxn id="42" idx="1"/>
            </p:cNvCxnSpPr>
            <p:nvPr/>
          </p:nvCxnSpPr>
          <p:spPr>
            <a:xfrm flipV="1">
              <a:off x="3929181" y="2398379"/>
              <a:ext cx="1162756" cy="203597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圓角矩形 71"/>
            <p:cNvSpPr/>
            <p:nvPr/>
          </p:nvSpPr>
          <p:spPr>
            <a:xfrm>
              <a:off x="7016258" y="2222856"/>
              <a:ext cx="158115" cy="848005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3" name="矩形 72"/>
            <p:cNvSpPr/>
            <p:nvPr/>
          </p:nvSpPr>
          <p:spPr>
            <a:xfrm>
              <a:off x="6879454" y="2206902"/>
              <a:ext cx="750277" cy="3829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 smtClean="0">
                  <a:solidFill>
                    <a:schemeClr val="tx1"/>
                  </a:solidFill>
                </a:rPr>
                <a:t>105</a:t>
              </a:r>
              <a:endParaRPr lang="zh-TW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74" name="矩形 73"/>
            <p:cNvSpPr/>
            <p:nvPr/>
          </p:nvSpPr>
          <p:spPr>
            <a:xfrm>
              <a:off x="6879454" y="3730098"/>
              <a:ext cx="750277" cy="3829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 smtClean="0">
                  <a:solidFill>
                    <a:schemeClr val="tx1"/>
                  </a:solidFill>
                </a:rPr>
                <a:t>342</a:t>
              </a:r>
              <a:endParaRPr lang="zh-TW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75" name="矩形 74"/>
            <p:cNvSpPr/>
            <p:nvPr/>
          </p:nvSpPr>
          <p:spPr>
            <a:xfrm>
              <a:off x="6879454" y="4743315"/>
              <a:ext cx="750277" cy="3829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 smtClean="0">
                  <a:solidFill>
                    <a:schemeClr val="tx1"/>
                  </a:solidFill>
                </a:rPr>
                <a:t>555</a:t>
              </a:r>
              <a:endParaRPr lang="zh-TW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76" name="矩形 75"/>
            <p:cNvSpPr/>
            <p:nvPr/>
          </p:nvSpPr>
          <p:spPr>
            <a:xfrm>
              <a:off x="6879454" y="3229660"/>
              <a:ext cx="750277" cy="3829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 smtClean="0">
                  <a:solidFill>
                    <a:schemeClr val="tx1"/>
                  </a:solidFill>
                </a:rPr>
                <a:t>290</a:t>
              </a:r>
              <a:endParaRPr lang="zh-TW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77" name="矩形 76"/>
            <p:cNvSpPr/>
            <p:nvPr/>
          </p:nvSpPr>
          <p:spPr>
            <a:xfrm>
              <a:off x="6879454" y="4242877"/>
              <a:ext cx="750277" cy="3829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 smtClean="0">
                  <a:solidFill>
                    <a:schemeClr val="tx1"/>
                  </a:solidFill>
                </a:rPr>
                <a:t>540</a:t>
              </a:r>
              <a:endParaRPr lang="zh-TW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78" name="矩形 77"/>
            <p:cNvSpPr/>
            <p:nvPr/>
          </p:nvSpPr>
          <p:spPr>
            <a:xfrm>
              <a:off x="6879454" y="2714634"/>
              <a:ext cx="750277" cy="3829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 smtClean="0">
                  <a:solidFill>
                    <a:schemeClr val="tx1"/>
                  </a:solidFill>
                </a:rPr>
                <a:t>193</a:t>
              </a:r>
              <a:endParaRPr lang="zh-TW" altLang="en-US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81" name="直線單箭頭接點 80"/>
            <p:cNvCxnSpPr>
              <a:stCxn id="42" idx="3"/>
              <a:endCxn id="73" idx="1"/>
            </p:cNvCxnSpPr>
            <p:nvPr/>
          </p:nvCxnSpPr>
          <p:spPr>
            <a:xfrm>
              <a:off x="5842214" y="2398379"/>
              <a:ext cx="103724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單箭頭接點 83"/>
            <p:cNvCxnSpPr>
              <a:stCxn id="46" idx="3"/>
              <a:endCxn id="77" idx="1"/>
            </p:cNvCxnSpPr>
            <p:nvPr/>
          </p:nvCxnSpPr>
          <p:spPr>
            <a:xfrm>
              <a:off x="5842214" y="2906111"/>
              <a:ext cx="1037240" cy="152824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單箭頭接點 87"/>
            <p:cNvCxnSpPr>
              <a:stCxn id="43" idx="3"/>
              <a:endCxn id="74" idx="1"/>
            </p:cNvCxnSpPr>
            <p:nvPr/>
          </p:nvCxnSpPr>
          <p:spPr>
            <a:xfrm>
              <a:off x="5842214" y="3419019"/>
              <a:ext cx="1037240" cy="50255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單箭頭接點 90"/>
            <p:cNvCxnSpPr>
              <a:stCxn id="44" idx="3"/>
              <a:endCxn id="75" idx="1"/>
            </p:cNvCxnSpPr>
            <p:nvPr/>
          </p:nvCxnSpPr>
          <p:spPr>
            <a:xfrm>
              <a:off x="5842214" y="3921575"/>
              <a:ext cx="1037240" cy="1013217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單箭頭接點 93"/>
            <p:cNvCxnSpPr>
              <a:stCxn id="45" idx="3"/>
              <a:endCxn id="76" idx="1"/>
            </p:cNvCxnSpPr>
            <p:nvPr/>
          </p:nvCxnSpPr>
          <p:spPr>
            <a:xfrm flipV="1">
              <a:off x="5842214" y="3421137"/>
              <a:ext cx="1037240" cy="10029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單箭頭接點 96"/>
            <p:cNvCxnSpPr>
              <a:stCxn id="47" idx="3"/>
              <a:endCxn id="78" idx="1"/>
            </p:cNvCxnSpPr>
            <p:nvPr/>
          </p:nvCxnSpPr>
          <p:spPr>
            <a:xfrm flipV="1">
              <a:off x="5842214" y="2906111"/>
              <a:ext cx="1037240" cy="203490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文字方塊 20"/>
            <p:cNvSpPr txBox="1"/>
            <p:nvPr/>
          </p:nvSpPr>
          <p:spPr>
            <a:xfrm>
              <a:off x="2379471" y="1665745"/>
              <a:ext cx="69762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dirty="0" smtClean="0"/>
                <a:t>Sort</a:t>
              </a:r>
              <a:endParaRPr lang="zh-TW" altLang="en-US" sz="2400" dirty="0"/>
            </a:p>
          </p:txBody>
        </p:sp>
        <p:sp>
          <p:nvSpPr>
            <p:cNvPr id="65" name="文字方塊 64"/>
            <p:cNvSpPr txBox="1"/>
            <p:nvPr/>
          </p:nvSpPr>
          <p:spPr>
            <a:xfrm>
              <a:off x="3929181" y="1665745"/>
              <a:ext cx="15193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dirty="0" smtClean="0"/>
                <a:t>Stable sort</a:t>
              </a:r>
              <a:endParaRPr lang="zh-TW" altLang="en-US" sz="2400" dirty="0"/>
            </a:p>
          </p:txBody>
        </p:sp>
        <p:sp>
          <p:nvSpPr>
            <p:cNvPr id="66" name="文字方塊 65"/>
            <p:cNvSpPr txBox="1"/>
            <p:nvPr/>
          </p:nvSpPr>
          <p:spPr>
            <a:xfrm>
              <a:off x="5767370" y="1665745"/>
              <a:ext cx="15193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400" dirty="0"/>
                <a:t>Stable </a:t>
              </a:r>
              <a:r>
                <a:rPr lang="en-US" altLang="zh-TW" sz="2400" dirty="0" smtClean="0"/>
                <a:t>sort</a:t>
              </a:r>
              <a:endParaRPr lang="zh-TW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76011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425388"/>
            <a:ext cx="7886700" cy="4787153"/>
          </a:xfrm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pPr marL="0" indent="0" defTabSz="36353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template 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class 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&gt;</a:t>
            </a:r>
            <a:endParaRPr lang="zh-TW" altLang="zh-TW" sz="2000" dirty="0" smtClean="0">
              <a:latin typeface="Consolas" pitchFamily="49" charset="0"/>
              <a:cs typeface="Consolas" pitchFamily="49" charset="0"/>
            </a:endParaRPr>
          </a:p>
          <a:p>
            <a:pPr marL="0" indent="0" defTabSz="36353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zh-TW" sz="2000" b="1" i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RadixSort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T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 *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a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zh-TW" sz="20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*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link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const </a:t>
            </a:r>
            <a:r>
              <a:rPr lang="en-US" altLang="zh-TW" sz="20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d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const </a:t>
            </a:r>
            <a:r>
              <a:rPr lang="en-US" altLang="zh-TW" sz="20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r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const </a:t>
            </a:r>
            <a:r>
              <a:rPr lang="en-US" altLang="zh-TW" sz="20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n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)</a:t>
            </a:r>
            <a:endParaRPr lang="zh-TW" altLang="zh-TW" sz="2000" dirty="0" smtClean="0">
              <a:latin typeface="Consolas" pitchFamily="49" charset="0"/>
              <a:cs typeface="Consolas" pitchFamily="49" charset="0"/>
            </a:endParaRPr>
          </a:p>
          <a:p>
            <a:pPr marL="0" indent="0" defTabSz="36353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0" indent="0" defTabSz="36353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// </a:t>
            </a:r>
            <a:r>
              <a:rPr lang="zh-TW" altLang="zh-TW" sz="2000" dirty="0" smtClean="0">
                <a:latin typeface="Consolas" pitchFamily="49" charset="0"/>
                <a:cs typeface="Consolas" pitchFamily="49" charset="0"/>
              </a:rPr>
              <a:t>使用一個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d</a:t>
            </a:r>
            <a:r>
              <a:rPr lang="zh-TW" altLang="zh-TW" sz="2000" dirty="0" smtClean="0">
                <a:latin typeface="Consolas" pitchFamily="49" charset="0"/>
                <a:cs typeface="Consolas" pitchFamily="49" charset="0"/>
              </a:rPr>
              <a:t>位元、基數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r</a:t>
            </a:r>
            <a:r>
              <a:rPr lang="zh-TW" altLang="zh-TW" sz="2000" dirty="0" smtClean="0">
                <a:latin typeface="Consolas" pitchFamily="49" charset="0"/>
                <a:cs typeface="Consolas" pitchFamily="49" charset="0"/>
              </a:rPr>
              <a:t>的基數排序法來排序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a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[1: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n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]</a:t>
            </a:r>
            <a:endParaRPr lang="zh-TW" altLang="zh-TW" sz="2000" dirty="0" smtClean="0">
              <a:latin typeface="Consolas" pitchFamily="49" charset="0"/>
              <a:cs typeface="Consolas" pitchFamily="49" charset="0"/>
            </a:endParaRPr>
          </a:p>
          <a:p>
            <a:pPr marL="0" indent="0" defTabSz="36353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	// 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digit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a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US" altLang="zh-TW" sz="2000" i="1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], 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j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r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) </a:t>
            </a:r>
            <a:r>
              <a:rPr lang="zh-TW" altLang="zh-TW" sz="2000" dirty="0" smtClean="0">
                <a:latin typeface="Consolas" pitchFamily="49" charset="0"/>
                <a:cs typeface="Consolas" pitchFamily="49" charset="0"/>
              </a:rPr>
              <a:t>回傳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a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US" altLang="zh-TW" sz="2000" i="1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]</a:t>
            </a:r>
            <a:r>
              <a:rPr lang="zh-TW" altLang="zh-TW" sz="2000" dirty="0" smtClean="0">
                <a:latin typeface="Consolas" pitchFamily="49" charset="0"/>
                <a:cs typeface="Consolas" pitchFamily="49" charset="0"/>
              </a:rPr>
              <a:t>的鍵值在第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j</a:t>
            </a:r>
            <a:r>
              <a:rPr lang="zh-TW" altLang="zh-TW" sz="2000" dirty="0" smtClean="0">
                <a:latin typeface="Consolas" pitchFamily="49" charset="0"/>
                <a:cs typeface="Consolas" pitchFamily="49" charset="0"/>
              </a:rPr>
              <a:t>個基數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r</a:t>
            </a:r>
            <a:r>
              <a:rPr lang="zh-TW" altLang="zh-TW" sz="2000" dirty="0" smtClean="0">
                <a:latin typeface="Consolas" pitchFamily="49" charset="0"/>
                <a:cs typeface="Consolas" pitchFamily="49" charset="0"/>
              </a:rPr>
              <a:t>的</a:t>
            </a:r>
            <a:r>
              <a:rPr lang="zh-TW" altLang="zh-TW" sz="2000" dirty="0" smtClean="0">
                <a:latin typeface="Consolas" pitchFamily="49" charset="0"/>
                <a:cs typeface="Consolas" pitchFamily="49" charset="0"/>
              </a:rPr>
              <a:t>數字</a:t>
            </a:r>
            <a:endParaRPr lang="en-US" altLang="zh-TW" sz="2000" dirty="0" smtClean="0">
              <a:latin typeface="Consolas" pitchFamily="49" charset="0"/>
              <a:cs typeface="Consolas" pitchFamily="49" charset="0"/>
            </a:endParaRPr>
          </a:p>
          <a:p>
            <a:pPr marL="0" indent="0" defTabSz="36353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//</a:t>
            </a:r>
            <a:r>
              <a:rPr lang="zh-TW" altLang="zh-TW" sz="2000" dirty="0" smtClean="0">
                <a:latin typeface="Consolas" pitchFamily="49" charset="0"/>
                <a:cs typeface="Consolas" pitchFamily="49" charset="0"/>
              </a:rPr>
              <a:t>（</a:t>
            </a:r>
            <a:r>
              <a:rPr lang="zh-TW" altLang="zh-TW" sz="2000" dirty="0" smtClean="0">
                <a:latin typeface="Consolas" pitchFamily="49" charset="0"/>
                <a:cs typeface="Consolas" pitchFamily="49" charset="0"/>
              </a:rPr>
              <a:t>從左邊</a:t>
            </a:r>
            <a:r>
              <a:rPr lang="zh-TW" altLang="zh-TW" sz="2000" dirty="0">
                <a:latin typeface="Consolas" pitchFamily="49" charset="0"/>
                <a:cs typeface="Consolas" pitchFamily="49" charset="0"/>
              </a:rPr>
              <a:t>）每一個數字的範圍都是</a:t>
            </a:r>
            <a:r>
              <a:rPr lang="en-US" altLang="zh-TW" sz="2000" dirty="0">
                <a:latin typeface="Consolas" pitchFamily="49" charset="0"/>
                <a:cs typeface="Consolas" pitchFamily="49" charset="0"/>
              </a:rPr>
              <a:t>[0, </a:t>
            </a:r>
            <a:r>
              <a:rPr lang="en-US" altLang="zh-TW" sz="2000" i="1" dirty="0">
                <a:latin typeface="Consolas" pitchFamily="49" charset="0"/>
                <a:cs typeface="Consolas" pitchFamily="49" charset="0"/>
              </a:rPr>
              <a:t>r</a:t>
            </a:r>
            <a:r>
              <a:rPr lang="en-US" altLang="zh-TW" sz="2000" dirty="0">
                <a:latin typeface="Consolas" pitchFamily="49" charset="0"/>
                <a:cs typeface="Consolas" pitchFamily="49" charset="0"/>
              </a:rPr>
              <a:t>)</a:t>
            </a:r>
            <a:r>
              <a:rPr lang="zh-TW" altLang="zh-TW" sz="2000" dirty="0">
                <a:latin typeface="Consolas" pitchFamily="49" charset="0"/>
                <a:cs typeface="Consolas" pitchFamily="49" charset="0"/>
              </a:rPr>
              <a:t>。</a:t>
            </a:r>
            <a:endParaRPr lang="zh-TW" altLang="zh-TW" sz="2000" dirty="0" smtClean="0">
              <a:latin typeface="Consolas" pitchFamily="49" charset="0"/>
              <a:cs typeface="Consolas" pitchFamily="49" charset="0"/>
            </a:endParaRPr>
          </a:p>
          <a:p>
            <a:pPr marL="0" indent="0" defTabSz="36353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	// </a:t>
            </a:r>
            <a:r>
              <a:rPr lang="zh-TW" altLang="zh-TW" sz="2000" dirty="0" smtClean="0">
                <a:latin typeface="Consolas" pitchFamily="49" charset="0"/>
                <a:cs typeface="Consolas" pitchFamily="49" charset="0"/>
              </a:rPr>
              <a:t>同一</a:t>
            </a:r>
            <a:r>
              <a:rPr lang="zh-TW" altLang="zh-TW" sz="2000" dirty="0" smtClean="0">
                <a:latin typeface="Consolas" pitchFamily="49" charset="0"/>
                <a:cs typeface="Consolas" pitchFamily="49" charset="0"/>
              </a:rPr>
              <a:t>個數字內的排序使用</a:t>
            </a:r>
            <a:r>
              <a:rPr lang="zh-TW" altLang="zh-TW" sz="2000" dirty="0">
                <a:latin typeface="Consolas" pitchFamily="49" charset="0"/>
                <a:cs typeface="Consolas" pitchFamily="49" charset="0"/>
              </a:rPr>
              <a:t>容器排序法</a:t>
            </a:r>
            <a:r>
              <a:rPr lang="en-US" altLang="zh-TW" sz="2000" dirty="0">
                <a:latin typeface="Consolas" pitchFamily="49" charset="0"/>
                <a:cs typeface="Consolas" pitchFamily="49" charset="0"/>
              </a:rPr>
              <a:t>bin sort</a:t>
            </a:r>
            <a:endParaRPr lang="zh-TW" altLang="zh-TW" sz="2000" dirty="0">
              <a:latin typeface="Consolas" pitchFamily="49" charset="0"/>
              <a:cs typeface="Consolas" pitchFamily="49" charset="0"/>
            </a:endParaRPr>
          </a:p>
          <a:p>
            <a:pPr marL="0" indent="0" defTabSz="363538">
              <a:lnSpc>
                <a:spcPct val="100000"/>
              </a:lnSpc>
              <a:spcBef>
                <a:spcPts val="0"/>
              </a:spcBef>
              <a:buNone/>
            </a:pPr>
            <a:endParaRPr lang="en-US" altLang="zh-TW" sz="2000" dirty="0" smtClean="0">
              <a:latin typeface="Consolas" pitchFamily="49" charset="0"/>
              <a:cs typeface="Consolas" pitchFamily="49" charset="0"/>
            </a:endParaRPr>
          </a:p>
          <a:p>
            <a:pPr marL="0" indent="0" defTabSz="36353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zh-TW" sz="20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e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r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], 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f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r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]</a:t>
            </a: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;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 // </a:t>
            </a:r>
            <a:r>
              <a:rPr lang="zh-TW" altLang="zh-TW" sz="2000" dirty="0" smtClean="0">
                <a:latin typeface="Consolas" pitchFamily="49" charset="0"/>
                <a:cs typeface="Consolas" pitchFamily="49" charset="0"/>
              </a:rPr>
              <a:t>佇列的頭以及尾巴指標</a:t>
            </a:r>
          </a:p>
          <a:p>
            <a:pPr marL="0" indent="0" defTabSz="36353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	// </a:t>
            </a:r>
            <a:r>
              <a:rPr lang="zh-TW" altLang="zh-TW" sz="2000" dirty="0" smtClean="0">
                <a:latin typeface="Consolas" pitchFamily="49" charset="0"/>
                <a:cs typeface="Consolas" pitchFamily="49" charset="0"/>
              </a:rPr>
              <a:t>產生一個從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first</a:t>
            </a:r>
            <a:r>
              <a:rPr lang="zh-TW" altLang="zh-TW" sz="2000" dirty="0" smtClean="0">
                <a:latin typeface="Consolas" pitchFamily="49" charset="0"/>
                <a:cs typeface="Consolas" pitchFamily="49" charset="0"/>
              </a:rPr>
              <a:t>開始的記錄起始鏈</a:t>
            </a:r>
          </a:p>
          <a:p>
            <a:pPr marL="0" indent="0" defTabSz="36353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zh-TW" sz="20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zh-TW" sz="2000" b="1" i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first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 = 1</a:t>
            </a: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;</a:t>
            </a:r>
            <a:endParaRPr lang="zh-TW" altLang="zh-TW" sz="2000" dirty="0" smtClean="0">
              <a:latin typeface="Consolas" pitchFamily="49" charset="0"/>
              <a:cs typeface="Consolas" pitchFamily="49" charset="0"/>
            </a:endParaRPr>
          </a:p>
          <a:p>
            <a:pPr marL="0" indent="0" defTabSz="36353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for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TW" sz="20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zh-TW" sz="2000" i="1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=1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;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zh-TW" sz="2000" i="1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n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en-US" altLang="zh-TW" sz="2000" i="1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++) 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link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US" altLang="zh-TW" sz="2000" i="1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] = </a:t>
            </a:r>
            <a:r>
              <a:rPr lang="en-US" altLang="zh-TW" sz="2000" i="1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 + 1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;</a:t>
            </a:r>
            <a:r>
              <a:rPr lang="en-US" altLang="zh-TW" sz="2000" dirty="0" smtClean="0">
                <a:cs typeface="Consolas" pitchFamily="49" charset="0"/>
              </a:rPr>
              <a:t>// link into a chain</a:t>
            </a:r>
            <a:endParaRPr lang="zh-TW" altLang="zh-TW" sz="2000" dirty="0" smtClean="0">
              <a:cs typeface="Consolas" pitchFamily="49" charset="0"/>
            </a:endParaRPr>
          </a:p>
          <a:p>
            <a:pPr marL="0" indent="0" defTabSz="36353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link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n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] = 0</a:t>
            </a: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;</a:t>
            </a:r>
            <a:endParaRPr lang="zh-TW" altLang="zh-TW" sz="2000" dirty="0" smtClean="0">
              <a:latin typeface="Consolas" pitchFamily="49" charset="0"/>
              <a:cs typeface="Consolas" pitchFamily="49" charset="0"/>
            </a:endParaRPr>
          </a:p>
          <a:p>
            <a:pPr marL="0" indent="0" defTabSz="36353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	</a:t>
            </a:r>
            <a:endParaRPr lang="zh-TW" altLang="en-US" sz="2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86</a:t>
            </a:fld>
            <a:endParaRPr lang="zh-TW" altLang="en-US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19429"/>
          </a:xfrm>
        </p:spPr>
        <p:txBody>
          <a:bodyPr/>
          <a:lstStyle/>
          <a:p>
            <a:r>
              <a:rPr lang="en-US" altLang="zh-TW" dirty="0" err="1" smtClean="0"/>
              <a:t>Prog</a:t>
            </a:r>
            <a:r>
              <a:rPr lang="en-US" altLang="zh-TW" dirty="0" smtClean="0"/>
              <a:t>. 7.5 LSD Radix Sort</a:t>
            </a:r>
            <a:endParaRPr lang="zh-TW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49" y="161364"/>
            <a:ext cx="8300198" cy="6548925"/>
          </a:xfrm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pPr marL="0" indent="0" defTabSz="36353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for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TW" sz="2000" i="1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= 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d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-1 ;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zh-TW" sz="2000" i="1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 &gt;=0;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zh-TW" sz="2000" i="1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--)</a:t>
            </a:r>
            <a:endParaRPr lang="zh-TW" altLang="zh-TW" sz="2000" dirty="0" smtClean="0">
              <a:latin typeface="Consolas" pitchFamily="49" charset="0"/>
              <a:cs typeface="Consolas" pitchFamily="49" charset="0"/>
            </a:endParaRPr>
          </a:p>
          <a:p>
            <a:pPr marL="0" indent="0" defTabSz="36353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	{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// </a:t>
            </a:r>
            <a:r>
              <a:rPr lang="zh-TW" altLang="zh-TW" sz="2000" dirty="0" smtClean="0">
                <a:latin typeface="Consolas" pitchFamily="49" charset="0"/>
                <a:cs typeface="Consolas" pitchFamily="49" charset="0"/>
              </a:rPr>
              <a:t>根據數字</a:t>
            </a:r>
            <a:r>
              <a:rPr lang="en-US" altLang="zh-TW" sz="2000" i="1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zh-TW" altLang="zh-TW" sz="2000" dirty="0" smtClean="0">
                <a:latin typeface="Consolas" pitchFamily="49" charset="0"/>
                <a:cs typeface="Consolas" pitchFamily="49" charset="0"/>
              </a:rPr>
              <a:t>來排序</a:t>
            </a:r>
          </a:p>
          <a:p>
            <a:pPr marL="0" indent="0" defTabSz="36353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	   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fill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f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,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zh-TW" sz="2000" i="1" dirty="0" err="1" smtClean="0">
                <a:latin typeface="Consolas" pitchFamily="49" charset="0"/>
                <a:cs typeface="Consolas" pitchFamily="49" charset="0"/>
              </a:rPr>
              <a:t>f</a:t>
            </a:r>
            <a:r>
              <a:rPr lang="en-US" altLang="zh-TW" sz="2000" dirty="0" err="1" smtClean="0">
                <a:latin typeface="Consolas" pitchFamily="49" charset="0"/>
                <a:cs typeface="Consolas" pitchFamily="49" charset="0"/>
              </a:rPr>
              <a:t>+</a:t>
            </a:r>
            <a:r>
              <a:rPr lang="en-US" altLang="zh-TW" sz="2000" i="1" dirty="0" err="1" smtClean="0">
                <a:latin typeface="Consolas" pitchFamily="49" charset="0"/>
                <a:cs typeface="Consolas" pitchFamily="49" charset="0"/>
              </a:rPr>
              <a:t>r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, 0)</a:t>
            </a: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;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 // </a:t>
            </a:r>
            <a:r>
              <a:rPr lang="zh-TW" altLang="zh-TW" sz="2000" dirty="0" smtClean="0">
                <a:latin typeface="Consolas" pitchFamily="49" charset="0"/>
                <a:cs typeface="Consolas" pitchFamily="49" charset="0"/>
              </a:rPr>
              <a:t>將容器初始化為空的佇列</a:t>
            </a:r>
          </a:p>
          <a:p>
            <a:pPr marL="0" indent="0" defTabSz="36353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	   </a:t>
            </a: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for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TW" sz="20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current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=</a:t>
            </a:r>
            <a:r>
              <a:rPr lang="en-US" altLang="zh-TW" sz="2000" i="1" dirty="0" err="1" smtClean="0">
                <a:latin typeface="Consolas" pitchFamily="49" charset="0"/>
                <a:cs typeface="Consolas" pitchFamily="49" charset="0"/>
              </a:rPr>
              <a:t>first</a:t>
            </a:r>
            <a:r>
              <a:rPr lang="en-US" altLang="zh-TW" sz="2000" dirty="0" err="1" smtClean="0">
                <a:latin typeface="Consolas" pitchFamily="49" charset="0"/>
                <a:cs typeface="Consolas" pitchFamily="49" charset="0"/>
              </a:rPr>
              <a:t>;</a:t>
            </a:r>
            <a:r>
              <a:rPr lang="en-US" altLang="zh-TW" sz="2000" i="1" dirty="0" err="1" smtClean="0">
                <a:latin typeface="Consolas" pitchFamily="49" charset="0"/>
                <a:cs typeface="Consolas" pitchFamily="49" charset="0"/>
              </a:rPr>
              <a:t>current</a:t>
            </a:r>
            <a:r>
              <a:rPr lang="en-US" altLang="zh-TW" sz="2000" dirty="0" err="1" smtClean="0">
                <a:latin typeface="Consolas" pitchFamily="49" charset="0"/>
                <a:cs typeface="Consolas" pitchFamily="49" charset="0"/>
              </a:rPr>
              <a:t>;</a:t>
            </a:r>
            <a:r>
              <a:rPr lang="en-US" altLang="zh-TW" sz="2000" i="1" dirty="0" err="1" smtClean="0">
                <a:latin typeface="Consolas" pitchFamily="49" charset="0"/>
                <a:cs typeface="Consolas" pitchFamily="49" charset="0"/>
              </a:rPr>
              <a:t>current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=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link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current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])</a:t>
            </a:r>
            <a:endParaRPr lang="zh-TW" altLang="zh-TW" sz="2000" dirty="0" smtClean="0">
              <a:latin typeface="Consolas" pitchFamily="49" charset="0"/>
              <a:cs typeface="Consolas" pitchFamily="49" charset="0"/>
            </a:endParaRPr>
          </a:p>
          <a:p>
            <a:pPr marL="0" indent="0" defTabSz="36353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	  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{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// </a:t>
            </a:r>
            <a:r>
              <a:rPr lang="zh-TW" altLang="zh-TW" sz="2000" dirty="0" smtClean="0">
                <a:latin typeface="Consolas" pitchFamily="49" charset="0"/>
                <a:cs typeface="Consolas" pitchFamily="49" charset="0"/>
              </a:rPr>
              <a:t>把記錄放到佇列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/</a:t>
            </a:r>
            <a:r>
              <a:rPr lang="zh-TW" altLang="zh-TW" sz="2000" dirty="0" smtClean="0">
                <a:latin typeface="Consolas" pitchFamily="49" charset="0"/>
                <a:cs typeface="Consolas" pitchFamily="49" charset="0"/>
              </a:rPr>
              <a:t>容器中</a:t>
            </a:r>
          </a:p>
          <a:p>
            <a:pPr marL="0" indent="0" defTabSz="36353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zh-TW" sz="20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k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 =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 digit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a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current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],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zh-TW" sz="2000" i="1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 ,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 r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;</a:t>
            </a:r>
            <a:endParaRPr lang="zh-TW" altLang="zh-TW" sz="2000" dirty="0" smtClean="0">
              <a:latin typeface="Consolas" pitchFamily="49" charset="0"/>
              <a:cs typeface="Consolas" pitchFamily="49" charset="0"/>
            </a:endParaRPr>
          </a:p>
          <a:p>
            <a:pPr marL="0" indent="0" defTabSz="36353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if 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f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k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]== 0) 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f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k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] = 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current</a:t>
            </a: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;</a:t>
            </a:r>
            <a:endParaRPr lang="zh-TW" altLang="zh-TW" sz="2000" dirty="0" smtClean="0">
              <a:latin typeface="Consolas" pitchFamily="49" charset="0"/>
              <a:cs typeface="Consolas" pitchFamily="49" charset="0"/>
            </a:endParaRPr>
          </a:p>
          <a:p>
            <a:pPr marL="0" indent="0" defTabSz="36353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else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link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e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k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]] = 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current</a:t>
            </a: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;</a:t>
            </a:r>
            <a:endParaRPr lang="zh-TW" altLang="zh-TW" sz="2000" dirty="0" smtClean="0">
              <a:latin typeface="Consolas" pitchFamily="49" charset="0"/>
              <a:cs typeface="Consolas" pitchFamily="49" charset="0"/>
            </a:endParaRPr>
          </a:p>
          <a:p>
            <a:pPr marL="0" indent="0" defTabSz="36353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e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k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] =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current</a:t>
            </a: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;</a:t>
            </a:r>
            <a:endParaRPr lang="zh-TW" altLang="zh-TW" sz="2000" dirty="0" smtClean="0">
              <a:latin typeface="Consolas" pitchFamily="49" charset="0"/>
              <a:cs typeface="Consolas" pitchFamily="49" charset="0"/>
            </a:endParaRPr>
          </a:p>
          <a:p>
            <a:pPr marL="0" indent="0" defTabSz="36353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	}</a:t>
            </a:r>
            <a:endParaRPr lang="zh-TW" altLang="zh-TW" sz="2000" dirty="0" smtClean="0">
              <a:latin typeface="Consolas" pitchFamily="49" charset="0"/>
              <a:cs typeface="Consolas" pitchFamily="49" charset="0"/>
            </a:endParaRPr>
          </a:p>
          <a:p>
            <a:pPr marL="0" indent="0" defTabSz="36353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     for 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j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 = 0; !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f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j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]; 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j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++)</a:t>
            </a: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// </a:t>
            </a:r>
            <a:r>
              <a:rPr lang="zh-TW" altLang="zh-TW" sz="2000" dirty="0" smtClean="0">
                <a:latin typeface="Consolas" pitchFamily="49" charset="0"/>
                <a:cs typeface="Consolas" pitchFamily="49" charset="0"/>
              </a:rPr>
              <a:t>找出第一個非空的佇列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/</a:t>
            </a:r>
            <a:r>
              <a:rPr lang="zh-TW" altLang="zh-TW" sz="2000" dirty="0" smtClean="0">
                <a:latin typeface="Consolas" pitchFamily="49" charset="0"/>
                <a:cs typeface="Consolas" pitchFamily="49" charset="0"/>
              </a:rPr>
              <a:t>容器</a:t>
            </a:r>
          </a:p>
          <a:p>
            <a:pPr marL="0" indent="0" defTabSz="36353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     first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f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j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]</a:t>
            </a: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;</a:t>
            </a:r>
            <a:endParaRPr lang="zh-TW" altLang="zh-TW" sz="2000" dirty="0" smtClean="0">
              <a:latin typeface="Consolas" pitchFamily="49" charset="0"/>
              <a:cs typeface="Consolas" pitchFamily="49" charset="0"/>
            </a:endParaRPr>
          </a:p>
          <a:p>
            <a:pPr marL="0" indent="0" defTabSz="36353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altLang="zh-TW" sz="20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 last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e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j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]</a:t>
            </a: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;</a:t>
            </a:r>
            <a:endParaRPr lang="zh-TW" altLang="zh-TW" sz="2000" dirty="0" smtClean="0">
              <a:latin typeface="Consolas" pitchFamily="49" charset="0"/>
              <a:cs typeface="Consolas" pitchFamily="49" charset="0"/>
            </a:endParaRPr>
          </a:p>
          <a:p>
            <a:pPr marL="0" indent="0" defTabSz="36353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for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TW" sz="20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k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j 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+ 1; 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k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 &lt; 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r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k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++) // </a:t>
            </a:r>
            <a:r>
              <a:rPr lang="zh-TW" altLang="zh-TW" sz="2000" dirty="0" smtClean="0">
                <a:latin typeface="Consolas" pitchFamily="49" charset="0"/>
                <a:cs typeface="Consolas" pitchFamily="49" charset="0"/>
              </a:rPr>
              <a:t>連接其餘的佇列</a:t>
            </a:r>
          </a:p>
          <a:p>
            <a:pPr marL="0" indent="0" defTabSz="36353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	  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	{</a:t>
            </a:r>
            <a:endParaRPr lang="en-US" altLang="zh-TW" sz="2000" dirty="0" smtClean="0">
              <a:latin typeface="Consolas" pitchFamily="49" charset="0"/>
              <a:cs typeface="Consolas" pitchFamily="49" charset="0"/>
            </a:endParaRPr>
          </a:p>
          <a:p>
            <a:pPr marL="0" indent="0" defTabSz="36353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f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k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]) </a:t>
            </a: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{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link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last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] = 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f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k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]</a:t>
            </a: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;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last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e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k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]</a:t>
            </a: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; }</a:t>
            </a:r>
            <a:endParaRPr lang="zh-TW" altLang="zh-TW" sz="2000" dirty="0" smtClean="0">
              <a:latin typeface="Consolas" pitchFamily="49" charset="0"/>
              <a:cs typeface="Consolas" pitchFamily="49" charset="0"/>
            </a:endParaRPr>
          </a:p>
          <a:p>
            <a:pPr marL="0" indent="0" defTabSz="36353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}</a:t>
            </a:r>
            <a:endParaRPr lang="zh-TW" altLang="zh-TW" sz="2000" dirty="0" smtClean="0">
              <a:latin typeface="Consolas" pitchFamily="49" charset="0"/>
              <a:cs typeface="Consolas" pitchFamily="49" charset="0"/>
            </a:endParaRPr>
          </a:p>
          <a:p>
            <a:pPr marL="0" indent="0" defTabSz="36353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		link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last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] = 0</a:t>
            </a: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;</a:t>
            </a:r>
            <a:endParaRPr lang="zh-TW" altLang="zh-TW" sz="2000" dirty="0" smtClean="0">
              <a:latin typeface="Consolas" pitchFamily="49" charset="0"/>
              <a:cs typeface="Consolas" pitchFamily="49" charset="0"/>
            </a:endParaRPr>
          </a:p>
          <a:p>
            <a:pPr marL="0" indent="0" defTabSz="36353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}</a:t>
            </a:r>
            <a:endParaRPr lang="zh-TW" altLang="zh-TW" sz="2000" dirty="0" smtClean="0">
              <a:latin typeface="Consolas" pitchFamily="49" charset="0"/>
              <a:cs typeface="Consolas" pitchFamily="49" charset="0"/>
            </a:endParaRPr>
          </a:p>
          <a:p>
            <a:pPr marL="0" indent="0" defTabSz="36353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return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zh-TW" sz="2000" i="1" dirty="0" smtClean="0">
                <a:latin typeface="Consolas" pitchFamily="49" charset="0"/>
                <a:cs typeface="Consolas" pitchFamily="49" charset="0"/>
              </a:rPr>
              <a:t>first</a:t>
            </a:r>
            <a:r>
              <a:rPr lang="en-US" altLang="zh-TW" sz="2000" dirty="0" smtClean="0">
                <a:latin typeface="Consolas" pitchFamily="49" charset="0"/>
                <a:cs typeface="Consolas" pitchFamily="49" charset="0"/>
              </a:rPr>
              <a:t>;</a:t>
            </a:r>
            <a:endParaRPr lang="zh-TW" altLang="zh-TW" sz="2000" dirty="0" smtClean="0">
              <a:latin typeface="Consolas" pitchFamily="49" charset="0"/>
              <a:cs typeface="Consolas" pitchFamily="49" charset="0"/>
            </a:endParaRPr>
          </a:p>
          <a:p>
            <a:pPr marL="0" indent="0" defTabSz="36353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2000" b="1" dirty="0" smtClean="0">
                <a:latin typeface="Consolas" pitchFamily="49" charset="0"/>
                <a:cs typeface="Consolas" pitchFamily="49" charset="0"/>
              </a:rPr>
              <a:t>}</a:t>
            </a:r>
            <a:endParaRPr lang="zh-TW" altLang="en-US" sz="2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87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6932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91477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Example: Sorting 10 numbers in [0, 999],  r=10, d=3</a:t>
            </a:r>
            <a:endParaRPr lang="zh-TW" altLang="en-US" sz="2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88</a:t>
            </a:fld>
            <a:endParaRPr lang="zh-TW" altLang="en-US" dirty="0"/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58369" name="Object 1"/>
          <p:cNvGraphicFramePr>
            <a:graphicFrameLocks noChangeAspect="1"/>
          </p:cNvGraphicFramePr>
          <p:nvPr/>
        </p:nvGraphicFramePr>
        <p:xfrm>
          <a:off x="81919" y="1111346"/>
          <a:ext cx="8971341" cy="56341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1" name="Visio" r:id="rId3" imgW="7100624" imgH="4347637" progId="Visio.Drawing.11">
                  <p:embed/>
                </p:oleObj>
              </mc:Choice>
              <mc:Fallback>
                <p:oleObj name="Visio" r:id="rId3" imgW="7100624" imgH="4347637" progId="Visio.Drawing.11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19" y="1111346"/>
                        <a:ext cx="8971341" cy="56341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89</a:t>
            </a:fld>
            <a:endParaRPr lang="zh-TW" altLang="en-US"/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58369" name="Object 1"/>
          <p:cNvGraphicFramePr>
            <a:graphicFrameLocks noChangeAspect="1"/>
          </p:cNvGraphicFramePr>
          <p:nvPr/>
        </p:nvGraphicFramePr>
        <p:xfrm>
          <a:off x="364565" y="1541463"/>
          <a:ext cx="8316912" cy="443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8" name="Visio" r:id="rId3" imgW="6778676" imgH="3639758" progId="Visio.Drawing.11">
                  <p:embed/>
                </p:oleObj>
              </mc:Choice>
              <mc:Fallback>
                <p:oleObj name="Visio" r:id="rId3" imgW="6778676" imgH="3639758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565" y="1541463"/>
                        <a:ext cx="8316912" cy="4433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Fast Verifying 2 Lists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  <a:tabLst>
                <a:tab pos="534988" algn="l"/>
                <a:tab pos="900113" algn="l"/>
              </a:tabLst>
            </a:pPr>
            <a:r>
              <a:rPr lang="en-US" altLang="zh-TW" sz="2000" b="1" dirty="0" smtClean="0"/>
              <a:t>void </a:t>
            </a:r>
            <a:r>
              <a:rPr lang="en-US" altLang="zh-TW" sz="2000" i="1" dirty="0" smtClean="0"/>
              <a:t>Verify</a:t>
            </a:r>
            <a:r>
              <a:rPr lang="en-US" altLang="zh-TW" sz="2000" dirty="0" smtClean="0"/>
              <a:t>2 (</a:t>
            </a:r>
            <a:r>
              <a:rPr lang="en-US" altLang="zh-TW" sz="2000" i="1" dirty="0" smtClean="0"/>
              <a:t>Element </a:t>
            </a:r>
            <a:r>
              <a:rPr lang="en-US" altLang="zh-TW" sz="2000" dirty="0" smtClean="0"/>
              <a:t>*</a:t>
            </a:r>
            <a:r>
              <a:rPr lang="en-US" altLang="zh-TW" sz="2000" i="1" dirty="0" smtClean="0"/>
              <a:t>l</a:t>
            </a:r>
            <a:r>
              <a:rPr lang="en-US" altLang="zh-TW" sz="2000" dirty="0" smtClean="0"/>
              <a:t>1, </a:t>
            </a:r>
            <a:r>
              <a:rPr lang="en-US" altLang="zh-TW" sz="2000" i="1" dirty="0" smtClean="0"/>
              <a:t>Element</a:t>
            </a:r>
            <a:r>
              <a:rPr lang="en-US" altLang="zh-TW" sz="2000" dirty="0" smtClean="0"/>
              <a:t> *</a:t>
            </a:r>
            <a:r>
              <a:rPr lang="en-US" altLang="zh-TW" sz="2000" i="1" dirty="0" smtClean="0"/>
              <a:t>l</a:t>
            </a:r>
            <a:r>
              <a:rPr lang="en-US" altLang="zh-TW" sz="2000" dirty="0" smtClean="0"/>
              <a:t>2, </a:t>
            </a:r>
            <a:r>
              <a:rPr lang="en-US" altLang="zh-TW" sz="2000" b="1" dirty="0" smtClean="0"/>
              <a:t>const </a:t>
            </a:r>
            <a:r>
              <a:rPr lang="en-US" altLang="zh-TW" sz="2000" b="1" dirty="0" err="1" smtClean="0"/>
              <a:t>int</a:t>
            </a:r>
            <a:r>
              <a:rPr lang="en-US" altLang="zh-TW" sz="2000" dirty="0" smtClean="0"/>
              <a:t> </a:t>
            </a:r>
            <a:r>
              <a:rPr lang="en-US" altLang="zh-TW" sz="2000" i="1" dirty="0" smtClean="0"/>
              <a:t>n</a:t>
            </a:r>
            <a:r>
              <a:rPr lang="en-US" altLang="zh-TW" sz="2000" b="1" dirty="0" smtClean="0"/>
              <a:t>, const </a:t>
            </a:r>
            <a:r>
              <a:rPr lang="en-US" altLang="zh-TW" sz="2000" b="1" dirty="0" err="1" smtClean="0"/>
              <a:t>int</a:t>
            </a:r>
            <a:r>
              <a:rPr lang="en-US" altLang="zh-TW" sz="2000" b="1" dirty="0" smtClean="0"/>
              <a:t> </a:t>
            </a:r>
            <a:r>
              <a:rPr lang="en-US" altLang="zh-TW" sz="2000" i="1" dirty="0" smtClean="0"/>
              <a:t>m</a:t>
            </a:r>
            <a:r>
              <a:rPr lang="en-US" altLang="zh-TW" sz="2000" dirty="0" smtClean="0"/>
              <a:t>)</a:t>
            </a:r>
            <a:endParaRPr lang="zh-TW" altLang="zh-TW" sz="2000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  <a:tabLst>
                <a:tab pos="534988" algn="l"/>
                <a:tab pos="900113" algn="l"/>
              </a:tabLst>
            </a:pPr>
            <a:r>
              <a:rPr lang="en-US" altLang="zh-TW" sz="2000" b="1" dirty="0" smtClean="0"/>
              <a:t>{ 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zh-TW" altLang="zh-TW" sz="2000" dirty="0" smtClean="0">
                <a:solidFill>
                  <a:schemeClr val="accent6">
                    <a:lumMod val="75000"/>
                  </a:schemeClr>
                </a:solidFill>
              </a:rPr>
              <a:t>跟</a:t>
            </a:r>
            <a:r>
              <a:rPr lang="en-US" altLang="zh-TW" sz="2000" i="1" dirty="0" smtClean="0">
                <a:solidFill>
                  <a:schemeClr val="accent6">
                    <a:lumMod val="75000"/>
                  </a:schemeClr>
                </a:solidFill>
              </a:rPr>
              <a:t>Verify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zh-TW" altLang="zh-TW" sz="2000" dirty="0" smtClean="0">
                <a:solidFill>
                  <a:schemeClr val="accent6">
                    <a:lumMod val="75000"/>
                  </a:schemeClr>
                </a:solidFill>
              </a:rPr>
              <a:t>的工作一樣。不過，這次我們先對</a:t>
            </a:r>
            <a:r>
              <a:rPr lang="en-US" altLang="zh-TW" sz="2000" i="1" dirty="0" smtClean="0">
                <a:solidFill>
                  <a:schemeClr val="accent6">
                    <a:lumMod val="75000"/>
                  </a:schemeClr>
                </a:solidFill>
              </a:rPr>
              <a:t>l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zh-TW" altLang="zh-TW" sz="2000" dirty="0" smtClean="0">
                <a:solidFill>
                  <a:schemeClr val="accent6">
                    <a:lumMod val="75000"/>
                  </a:schemeClr>
                </a:solidFill>
              </a:rPr>
              <a:t>、</a:t>
            </a:r>
            <a:r>
              <a:rPr lang="en-US" altLang="zh-TW" sz="2000" i="1" dirty="0" smtClean="0">
                <a:solidFill>
                  <a:schemeClr val="accent6">
                    <a:lumMod val="75000"/>
                  </a:schemeClr>
                </a:solidFill>
              </a:rPr>
              <a:t>l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zh-TW" altLang="zh-TW" sz="2000" dirty="0" smtClean="0">
                <a:solidFill>
                  <a:schemeClr val="accent6">
                    <a:lumMod val="75000"/>
                  </a:schemeClr>
                </a:solidFill>
              </a:rPr>
              <a:t>排序過。</a:t>
            </a:r>
            <a:r>
              <a:rPr lang="en-US" altLang="zh-TW" sz="2000" dirty="0" smtClean="0"/>
              <a:t/>
            </a:r>
            <a:br>
              <a:rPr lang="en-US" altLang="zh-TW" sz="2000" dirty="0" smtClean="0"/>
            </a:br>
            <a:r>
              <a:rPr lang="en-US" altLang="zh-TW" sz="2000" b="1" i="1" dirty="0" smtClean="0">
                <a:solidFill>
                  <a:srgbClr val="C00000"/>
                </a:solidFill>
              </a:rPr>
              <a:t>Sort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(</a:t>
            </a:r>
            <a:r>
              <a:rPr lang="en-US" altLang="zh-TW" sz="2000" b="1" i="1" dirty="0" smtClean="0">
                <a:solidFill>
                  <a:srgbClr val="C00000"/>
                </a:solidFill>
              </a:rPr>
              <a:t>l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1, </a:t>
            </a:r>
            <a:r>
              <a:rPr lang="en-US" altLang="zh-TW" sz="2000" b="1" i="1" dirty="0" smtClean="0">
                <a:solidFill>
                  <a:srgbClr val="C00000"/>
                </a:solidFill>
              </a:rPr>
              <a:t>n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); </a:t>
            </a:r>
            <a:r>
              <a:rPr lang="en-US" altLang="zh-TW" sz="2000" dirty="0" smtClean="0"/>
              <a:t> 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zh-TW" altLang="zh-TW" sz="2000" dirty="0" smtClean="0">
                <a:solidFill>
                  <a:schemeClr val="accent6">
                    <a:lumMod val="75000"/>
                  </a:schemeClr>
                </a:solidFill>
              </a:rPr>
              <a:t>依鍵值的遞增順序做排序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  <a:tabLst>
                <a:tab pos="534988" algn="l"/>
                <a:tab pos="900113" algn="l"/>
              </a:tabLst>
            </a:pPr>
            <a:r>
              <a:rPr lang="en-US" altLang="zh-TW" sz="2000" dirty="0" smtClean="0"/>
              <a:t>	</a:t>
            </a:r>
            <a:r>
              <a:rPr lang="en-US" altLang="zh-TW" sz="2000" b="1" i="1" dirty="0" smtClean="0">
                <a:solidFill>
                  <a:srgbClr val="C00000"/>
                </a:solidFill>
              </a:rPr>
              <a:t>Sort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(</a:t>
            </a:r>
            <a:r>
              <a:rPr lang="en-US" altLang="zh-TW" sz="2000" b="1" i="1" dirty="0" smtClean="0">
                <a:solidFill>
                  <a:srgbClr val="C00000"/>
                </a:solidFill>
              </a:rPr>
              <a:t>l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2, </a:t>
            </a:r>
            <a:r>
              <a:rPr lang="en-US" altLang="zh-TW" sz="2000" b="1" i="1" dirty="0" smtClean="0">
                <a:solidFill>
                  <a:srgbClr val="C00000"/>
                </a:solidFill>
              </a:rPr>
              <a:t>m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); </a:t>
            </a:r>
            <a:r>
              <a:rPr lang="en-US" altLang="zh-TW" sz="2000" dirty="0" smtClean="0"/>
              <a:t/>
            </a:r>
            <a:br>
              <a:rPr lang="en-US" altLang="zh-TW" sz="2000" dirty="0" smtClean="0"/>
            </a:br>
            <a:r>
              <a:rPr lang="en-US" altLang="zh-TW" sz="2000" b="1" dirty="0" err="1" smtClean="0"/>
              <a:t>int</a:t>
            </a:r>
            <a:r>
              <a:rPr lang="en-US" altLang="zh-TW" sz="2000" dirty="0" smtClean="0"/>
              <a:t> </a:t>
            </a:r>
            <a:r>
              <a:rPr lang="en-US" altLang="zh-TW" sz="2000" i="1" dirty="0" err="1" smtClean="0"/>
              <a:t>i</a:t>
            </a:r>
            <a:r>
              <a:rPr lang="en-US" altLang="zh-TW" sz="2000" dirty="0" smtClean="0"/>
              <a:t> = 1, </a:t>
            </a:r>
            <a:r>
              <a:rPr lang="en-US" altLang="zh-TW" sz="2000" i="1" dirty="0" smtClean="0"/>
              <a:t>j</a:t>
            </a:r>
            <a:r>
              <a:rPr lang="en-US" altLang="zh-TW" sz="2000" dirty="0" smtClean="0"/>
              <a:t> = 1</a:t>
            </a:r>
            <a:r>
              <a:rPr lang="en-US" altLang="zh-TW" sz="2000" b="1" dirty="0" smtClean="0"/>
              <a:t>;</a:t>
            </a:r>
            <a:endParaRPr lang="zh-TW" altLang="zh-TW" sz="2000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  <a:tabLst>
                <a:tab pos="534988" algn="l"/>
                <a:tab pos="900113" algn="l"/>
              </a:tabLst>
            </a:pPr>
            <a:r>
              <a:rPr lang="en-US" altLang="zh-TW" sz="2000" b="1" dirty="0" smtClean="0"/>
              <a:t>	while</a:t>
            </a:r>
            <a:r>
              <a:rPr lang="en-US" altLang="zh-TW" sz="2000" dirty="0" smtClean="0"/>
              <a:t> (( </a:t>
            </a:r>
            <a:r>
              <a:rPr lang="en-US" altLang="zh-TW" sz="2000" i="1" dirty="0" err="1" smtClean="0"/>
              <a:t>i</a:t>
            </a:r>
            <a:r>
              <a:rPr lang="en-US" altLang="zh-TW" sz="2000" dirty="0" smtClean="0"/>
              <a:t> &lt;= </a:t>
            </a:r>
            <a:r>
              <a:rPr lang="en-US" altLang="zh-TW" sz="2000" i="1" dirty="0" smtClean="0"/>
              <a:t>n</a:t>
            </a:r>
            <a:r>
              <a:rPr lang="en-US" altLang="zh-TW" sz="2000" dirty="0" smtClean="0"/>
              <a:t>) &amp;&amp; ( </a:t>
            </a:r>
            <a:r>
              <a:rPr lang="en-US" altLang="zh-TW" sz="2000" i="1" dirty="0" smtClean="0"/>
              <a:t>j</a:t>
            </a:r>
            <a:r>
              <a:rPr lang="en-US" altLang="zh-TW" sz="2000" dirty="0" smtClean="0"/>
              <a:t> &lt;= </a:t>
            </a:r>
            <a:r>
              <a:rPr lang="en-US" altLang="zh-TW" sz="2000" i="1" dirty="0" smtClean="0"/>
              <a:t>m</a:t>
            </a:r>
            <a:r>
              <a:rPr lang="en-US" altLang="zh-TW" sz="2000" dirty="0" smtClean="0"/>
              <a:t>))  {</a:t>
            </a:r>
            <a:endParaRPr lang="zh-TW" altLang="zh-TW" sz="2000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  <a:tabLst>
                <a:tab pos="534988" algn="l"/>
                <a:tab pos="900113" algn="l"/>
              </a:tabLst>
            </a:pPr>
            <a:r>
              <a:rPr lang="en-US" altLang="zh-TW" sz="2000" dirty="0" smtClean="0"/>
              <a:t>		</a:t>
            </a:r>
            <a:r>
              <a:rPr lang="en-US" altLang="zh-TW" sz="2000" b="1" dirty="0" smtClean="0"/>
              <a:t>if </a:t>
            </a:r>
            <a:r>
              <a:rPr lang="en-US" altLang="zh-TW" sz="2000" dirty="0" smtClean="0"/>
              <a:t>( </a:t>
            </a:r>
            <a:r>
              <a:rPr lang="en-US" altLang="zh-TW" sz="2000" i="1" dirty="0" smtClean="0"/>
              <a:t>l</a:t>
            </a:r>
            <a:r>
              <a:rPr lang="en-US" altLang="zh-TW" sz="2000" dirty="0" smtClean="0"/>
              <a:t>1[</a:t>
            </a:r>
            <a:r>
              <a:rPr lang="en-US" altLang="zh-TW" sz="2000" i="1" dirty="0" err="1" smtClean="0"/>
              <a:t>i</a:t>
            </a:r>
            <a:r>
              <a:rPr lang="en-US" altLang="zh-TW" sz="2000" dirty="0" smtClean="0"/>
              <a:t>] &lt; </a:t>
            </a:r>
            <a:r>
              <a:rPr lang="en-US" altLang="zh-TW" sz="2000" i="1" dirty="0" smtClean="0"/>
              <a:t>l</a:t>
            </a:r>
            <a:r>
              <a:rPr lang="en-US" altLang="zh-TW" sz="2000" dirty="0" smtClean="0"/>
              <a:t>2[</a:t>
            </a:r>
            <a:r>
              <a:rPr lang="en-US" altLang="zh-TW" sz="2000" i="1" dirty="0" smtClean="0"/>
              <a:t>j</a:t>
            </a:r>
            <a:r>
              <a:rPr lang="en-US" altLang="zh-TW" sz="2000" dirty="0" smtClean="0"/>
              <a:t>])  </a:t>
            </a:r>
            <a:r>
              <a:rPr lang="en-US" altLang="zh-TW" sz="2000" b="1" dirty="0" smtClean="0"/>
              <a:t>{   </a:t>
            </a:r>
            <a:r>
              <a:rPr lang="en-US" altLang="zh-TW" sz="2000" b="1" dirty="0" err="1" smtClean="0"/>
              <a:t>cout</a:t>
            </a:r>
            <a:r>
              <a:rPr lang="en-US" altLang="zh-TW" sz="2000" dirty="0" smtClean="0"/>
              <a:t> &lt;&lt; </a:t>
            </a:r>
            <a:r>
              <a:rPr lang="en-US" altLang="zh-TW" sz="2000" i="1" dirty="0" smtClean="0"/>
              <a:t>l</a:t>
            </a:r>
            <a:r>
              <a:rPr lang="en-US" altLang="zh-TW" sz="2000" dirty="0" smtClean="0"/>
              <a:t>1[</a:t>
            </a:r>
            <a:r>
              <a:rPr lang="en-US" altLang="zh-TW" sz="2000" i="1" dirty="0" err="1" smtClean="0"/>
              <a:t>i</a:t>
            </a:r>
            <a:r>
              <a:rPr lang="en-US" altLang="zh-TW" sz="2000" dirty="0" smtClean="0"/>
              <a:t>] &lt;&lt; “ not in </a:t>
            </a:r>
            <a:r>
              <a:rPr lang="en-US" altLang="zh-TW" sz="2000" i="1" dirty="0" smtClean="0"/>
              <a:t>l</a:t>
            </a:r>
            <a:r>
              <a:rPr lang="en-US" altLang="zh-TW" sz="2000" dirty="0" smtClean="0"/>
              <a:t>2” &lt;&lt; </a:t>
            </a:r>
            <a:r>
              <a:rPr lang="en-US" altLang="zh-TW" sz="2000" b="1" dirty="0" err="1" smtClean="0"/>
              <a:t>endl</a:t>
            </a:r>
            <a:r>
              <a:rPr lang="en-US" altLang="zh-TW" sz="2000" b="1" dirty="0" smtClean="0"/>
              <a:t>;</a:t>
            </a:r>
            <a:r>
              <a:rPr lang="en-US" altLang="zh-TW" sz="2000" dirty="0" smtClean="0"/>
              <a:t>     </a:t>
            </a:r>
            <a:r>
              <a:rPr lang="en-US" altLang="zh-TW" sz="2000" i="1" dirty="0" err="1" smtClean="0"/>
              <a:t>i</a:t>
            </a:r>
            <a:r>
              <a:rPr lang="en-US" altLang="zh-TW" sz="2000" dirty="0" smtClean="0"/>
              <a:t>++</a:t>
            </a:r>
            <a:r>
              <a:rPr lang="en-US" altLang="zh-TW" sz="2000" b="1" dirty="0" smtClean="0"/>
              <a:t>;  }</a:t>
            </a:r>
            <a:endParaRPr lang="zh-TW" altLang="zh-TW" sz="2000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  <a:tabLst>
                <a:tab pos="534988" algn="l"/>
                <a:tab pos="900113" algn="l"/>
              </a:tabLst>
            </a:pPr>
            <a:r>
              <a:rPr lang="en-US" altLang="zh-TW" sz="2000" b="1" dirty="0" smtClean="0"/>
              <a:t>		else if</a:t>
            </a:r>
            <a:r>
              <a:rPr lang="en-US" altLang="zh-TW" sz="2000" dirty="0" smtClean="0"/>
              <a:t> (</a:t>
            </a:r>
            <a:r>
              <a:rPr lang="en-US" altLang="zh-TW" sz="2000" i="1" dirty="0" smtClean="0"/>
              <a:t>l</a:t>
            </a:r>
            <a:r>
              <a:rPr lang="en-US" altLang="zh-TW" sz="2000" dirty="0" smtClean="0"/>
              <a:t>1[</a:t>
            </a:r>
            <a:r>
              <a:rPr lang="en-US" altLang="zh-TW" sz="2000" i="1" dirty="0" err="1" smtClean="0"/>
              <a:t>i</a:t>
            </a:r>
            <a:r>
              <a:rPr lang="en-US" altLang="zh-TW" sz="2000" dirty="0" smtClean="0"/>
              <a:t>] &gt; </a:t>
            </a:r>
            <a:r>
              <a:rPr lang="en-US" altLang="zh-TW" sz="2000" i="1" dirty="0" smtClean="0"/>
              <a:t>l</a:t>
            </a:r>
            <a:r>
              <a:rPr lang="en-US" altLang="zh-TW" sz="2000" dirty="0" smtClean="0"/>
              <a:t>2[</a:t>
            </a:r>
            <a:r>
              <a:rPr lang="en-US" altLang="zh-TW" sz="2000" i="1" dirty="0" smtClean="0"/>
              <a:t>j</a:t>
            </a:r>
            <a:r>
              <a:rPr lang="en-US" altLang="zh-TW" sz="2000" dirty="0" smtClean="0"/>
              <a:t>])  </a:t>
            </a:r>
            <a:r>
              <a:rPr lang="en-US" altLang="zh-TW" sz="2000" b="1" dirty="0" smtClean="0"/>
              <a:t>{   </a:t>
            </a:r>
            <a:r>
              <a:rPr lang="en-US" altLang="zh-TW" sz="2000" b="1" dirty="0" err="1" smtClean="0"/>
              <a:t>cout</a:t>
            </a:r>
            <a:r>
              <a:rPr lang="en-US" altLang="zh-TW" sz="2000" b="1" dirty="0" smtClean="0"/>
              <a:t> </a:t>
            </a:r>
            <a:r>
              <a:rPr lang="en-US" altLang="zh-TW" sz="2000" dirty="0" smtClean="0"/>
              <a:t>&lt;&lt; </a:t>
            </a:r>
            <a:r>
              <a:rPr lang="en-US" altLang="zh-TW" sz="2000" i="1" dirty="0" smtClean="0"/>
              <a:t>l</a:t>
            </a:r>
            <a:r>
              <a:rPr lang="en-US" altLang="zh-TW" sz="2000" dirty="0" smtClean="0"/>
              <a:t>2[</a:t>
            </a:r>
            <a:r>
              <a:rPr lang="en-US" altLang="zh-TW" sz="2000" i="1" dirty="0" smtClean="0"/>
              <a:t>j</a:t>
            </a:r>
            <a:r>
              <a:rPr lang="en-US" altLang="zh-TW" sz="2000" dirty="0" smtClean="0"/>
              <a:t>] &lt;&lt; “not in </a:t>
            </a:r>
            <a:r>
              <a:rPr lang="en-US" altLang="zh-TW" sz="2000" i="1" dirty="0" smtClean="0"/>
              <a:t>l</a:t>
            </a:r>
            <a:r>
              <a:rPr lang="en-US" altLang="zh-TW" sz="2000" dirty="0" smtClean="0"/>
              <a:t>1” &lt;&lt; </a:t>
            </a:r>
            <a:r>
              <a:rPr lang="en-US" altLang="zh-TW" sz="2000" b="1" dirty="0" err="1" smtClean="0"/>
              <a:t>endl</a:t>
            </a:r>
            <a:r>
              <a:rPr lang="en-US" altLang="zh-TW" sz="2000" b="1" dirty="0" smtClean="0"/>
              <a:t>;</a:t>
            </a:r>
            <a:r>
              <a:rPr lang="en-US" altLang="zh-TW" sz="2000" dirty="0" smtClean="0"/>
              <a:t>    </a:t>
            </a:r>
            <a:r>
              <a:rPr lang="en-US" altLang="zh-TW" sz="2000" i="1" dirty="0" smtClean="0"/>
              <a:t>j</a:t>
            </a:r>
            <a:r>
              <a:rPr lang="en-US" altLang="zh-TW" sz="2000" dirty="0" smtClean="0"/>
              <a:t>++</a:t>
            </a:r>
            <a:r>
              <a:rPr lang="en-US" altLang="zh-TW" sz="2000" b="1" dirty="0" smtClean="0"/>
              <a:t>;   }</a:t>
            </a:r>
            <a:endParaRPr lang="zh-TW" altLang="zh-TW" sz="2000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  <a:tabLst>
                <a:tab pos="534988" algn="l"/>
                <a:tab pos="900113" algn="l"/>
              </a:tabLst>
            </a:pPr>
            <a:r>
              <a:rPr lang="en-US" altLang="zh-TW" sz="2000" b="1" dirty="0" smtClean="0"/>
              <a:t>		else   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zh-TW" altLang="zh-TW" sz="2000" dirty="0" smtClean="0">
                <a:solidFill>
                  <a:schemeClr val="accent6">
                    <a:lumMod val="75000"/>
                  </a:schemeClr>
                </a:solidFill>
              </a:rPr>
              <a:t>鍵值相等</a:t>
            </a:r>
            <a:endParaRPr lang="en-US" altLang="zh-TW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  <a:tabLst>
                <a:tab pos="534988" algn="l"/>
                <a:tab pos="900113" algn="l"/>
              </a:tabLst>
            </a:pPr>
            <a:r>
              <a:rPr lang="en-US" altLang="zh-TW" sz="2000" dirty="0" smtClean="0"/>
              <a:t>		</a:t>
            </a:r>
            <a:r>
              <a:rPr lang="en-US" altLang="zh-TW" sz="2000" b="1" dirty="0" smtClean="0"/>
              <a:t>{</a:t>
            </a:r>
            <a:endParaRPr lang="zh-TW" altLang="zh-TW" sz="2000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  <a:tabLst>
                <a:tab pos="534988" algn="l"/>
                <a:tab pos="900113" algn="l"/>
              </a:tabLst>
            </a:pPr>
            <a:r>
              <a:rPr lang="en-US" altLang="zh-TW" sz="2000" dirty="0" smtClean="0"/>
              <a:t>			</a:t>
            </a:r>
            <a:r>
              <a:rPr lang="en-US" altLang="zh-TW" sz="2000" b="1" dirty="0" smtClean="0"/>
              <a:t>if </a:t>
            </a:r>
            <a:r>
              <a:rPr lang="en-US" altLang="zh-TW" sz="2000" dirty="0" smtClean="0"/>
              <a:t>(!</a:t>
            </a:r>
            <a:r>
              <a:rPr lang="en-US" altLang="zh-TW" sz="2000" i="1" dirty="0" smtClean="0"/>
              <a:t>Compare</a:t>
            </a:r>
            <a:r>
              <a:rPr lang="en-US" altLang="zh-TW" sz="2000" dirty="0" smtClean="0"/>
              <a:t> (</a:t>
            </a:r>
            <a:r>
              <a:rPr lang="en-US" altLang="zh-TW" sz="2000" i="1" dirty="0" smtClean="0"/>
              <a:t>l</a:t>
            </a:r>
            <a:r>
              <a:rPr lang="en-US" altLang="zh-TW" sz="2000" dirty="0" smtClean="0"/>
              <a:t>1[</a:t>
            </a:r>
            <a:r>
              <a:rPr lang="en-US" altLang="zh-TW" sz="2000" i="1" dirty="0" err="1" smtClean="0"/>
              <a:t>i</a:t>
            </a:r>
            <a:r>
              <a:rPr lang="en-US" altLang="zh-TW" sz="2000" dirty="0" smtClean="0"/>
              <a:t>], </a:t>
            </a:r>
            <a:r>
              <a:rPr lang="en-US" altLang="zh-TW" sz="2000" i="1" dirty="0" smtClean="0"/>
              <a:t>l</a:t>
            </a:r>
            <a:r>
              <a:rPr lang="en-US" altLang="zh-TW" sz="2000" dirty="0" smtClean="0"/>
              <a:t>2[</a:t>
            </a:r>
            <a:r>
              <a:rPr lang="en-US" altLang="zh-TW" sz="2000" i="1" dirty="0" smtClean="0"/>
              <a:t>j</a:t>
            </a:r>
            <a:r>
              <a:rPr lang="en-US" altLang="zh-TW" sz="2000" dirty="0" smtClean="0"/>
              <a:t>]))  </a:t>
            </a:r>
            <a:r>
              <a:rPr lang="en-US" altLang="zh-TW" sz="2000" b="1" dirty="0" err="1" smtClean="0"/>
              <a:t>cout</a:t>
            </a:r>
            <a:r>
              <a:rPr lang="en-US" altLang="zh-TW" sz="2000" dirty="0" smtClean="0"/>
              <a:t> &lt;&lt; “Discrepancy in”</a:t>
            </a:r>
            <a:r>
              <a:rPr lang="en-US" altLang="zh-TW" sz="2000" b="1" dirty="0" smtClean="0"/>
              <a:t> </a:t>
            </a:r>
            <a:r>
              <a:rPr lang="en-US" altLang="zh-TW" sz="2000" dirty="0" smtClean="0"/>
              <a:t>&lt;&lt; </a:t>
            </a:r>
            <a:r>
              <a:rPr lang="en-US" altLang="zh-TW" sz="2000" i="1" dirty="0" smtClean="0"/>
              <a:t>l</a:t>
            </a:r>
            <a:r>
              <a:rPr lang="en-US" altLang="zh-TW" sz="2000" dirty="0" smtClean="0"/>
              <a:t>1[</a:t>
            </a:r>
            <a:r>
              <a:rPr lang="en-US" altLang="zh-TW" sz="2000" i="1" dirty="0" err="1" smtClean="0"/>
              <a:t>i</a:t>
            </a:r>
            <a:r>
              <a:rPr lang="en-US" altLang="zh-TW" sz="2000" dirty="0" smtClean="0"/>
              <a:t>] &lt;&lt; </a:t>
            </a:r>
            <a:r>
              <a:rPr lang="en-US" altLang="zh-TW" sz="2000" b="1" dirty="0" err="1" smtClean="0"/>
              <a:t>endl</a:t>
            </a:r>
            <a:r>
              <a:rPr lang="en-US" altLang="zh-TW" sz="2000" b="1" dirty="0" smtClean="0"/>
              <a:t>;</a:t>
            </a:r>
            <a:endParaRPr lang="zh-TW" altLang="zh-TW" sz="2000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  <a:tabLst>
                <a:tab pos="534988" algn="l"/>
                <a:tab pos="900113" algn="l"/>
              </a:tabLst>
            </a:pPr>
            <a:r>
              <a:rPr lang="en-US" altLang="zh-TW" sz="2000" dirty="0" smtClean="0"/>
              <a:t>			</a:t>
            </a:r>
            <a:r>
              <a:rPr lang="en-US" altLang="zh-TW" sz="2000" i="1" dirty="0" err="1" smtClean="0"/>
              <a:t>i</a:t>
            </a:r>
            <a:r>
              <a:rPr lang="en-US" altLang="zh-TW" sz="2000" dirty="0" smtClean="0"/>
              <a:t>++</a:t>
            </a:r>
            <a:r>
              <a:rPr lang="en-US" altLang="zh-TW" sz="2000" b="1" dirty="0" smtClean="0"/>
              <a:t>;</a:t>
            </a:r>
            <a:r>
              <a:rPr lang="en-US" altLang="zh-TW" sz="2000" dirty="0" smtClean="0"/>
              <a:t> </a:t>
            </a:r>
            <a:r>
              <a:rPr lang="en-US" altLang="zh-TW" sz="2000" i="1" dirty="0" smtClean="0"/>
              <a:t>j</a:t>
            </a:r>
            <a:r>
              <a:rPr lang="en-US" altLang="zh-TW" sz="2000" dirty="0" smtClean="0"/>
              <a:t>++</a:t>
            </a:r>
            <a:r>
              <a:rPr lang="en-US" altLang="zh-TW" sz="2000" b="1" dirty="0" smtClean="0"/>
              <a:t>;</a:t>
            </a:r>
            <a:endParaRPr lang="zh-TW" altLang="zh-TW" sz="2000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  <a:tabLst>
                <a:tab pos="534988" algn="l"/>
                <a:tab pos="900113" algn="l"/>
              </a:tabLst>
            </a:pPr>
            <a:r>
              <a:rPr lang="en-US" altLang="zh-TW" sz="2000" b="1" dirty="0" smtClean="0"/>
              <a:t>		}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  <a:tabLst>
                <a:tab pos="534988" algn="l"/>
                <a:tab pos="900113" algn="l"/>
              </a:tabLst>
            </a:pPr>
            <a:r>
              <a:rPr lang="en-US" altLang="zh-TW" sz="2000" b="1" dirty="0" smtClean="0"/>
              <a:t>      }</a:t>
            </a:r>
            <a:endParaRPr lang="zh-TW" altLang="zh-TW" sz="2000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  <a:tabLst>
                <a:tab pos="534988" algn="l"/>
                <a:tab pos="900113" algn="l"/>
              </a:tabLst>
            </a:pPr>
            <a:r>
              <a:rPr lang="en-US" altLang="zh-TW" sz="2000" b="1" dirty="0" smtClean="0"/>
              <a:t>	if</a:t>
            </a:r>
            <a:r>
              <a:rPr lang="en-US" altLang="zh-TW" sz="2000" dirty="0" smtClean="0"/>
              <a:t> (</a:t>
            </a:r>
            <a:r>
              <a:rPr lang="en-US" altLang="zh-TW" sz="2000" i="1" dirty="0" err="1" smtClean="0"/>
              <a:t>i</a:t>
            </a:r>
            <a:r>
              <a:rPr lang="en-US" altLang="zh-TW" sz="2000" dirty="0" smtClean="0"/>
              <a:t> &lt;= </a:t>
            </a:r>
            <a:r>
              <a:rPr lang="en-US" altLang="zh-TW" sz="2000" i="1" dirty="0" smtClean="0"/>
              <a:t>n</a:t>
            </a:r>
            <a:r>
              <a:rPr lang="en-US" altLang="zh-TW" sz="2000" dirty="0" smtClean="0"/>
              <a:t>) </a:t>
            </a:r>
            <a:r>
              <a:rPr lang="en-US" altLang="zh-TW" sz="2000" i="1" dirty="0" err="1" smtClean="0"/>
              <a:t>OutputRest</a:t>
            </a:r>
            <a:r>
              <a:rPr lang="en-US" altLang="zh-TW" sz="2000" dirty="0" smtClean="0"/>
              <a:t>(</a:t>
            </a:r>
            <a:r>
              <a:rPr lang="en-US" altLang="zh-TW" sz="2000" i="1" dirty="0" smtClean="0"/>
              <a:t>l</a:t>
            </a:r>
            <a:r>
              <a:rPr lang="en-US" altLang="zh-TW" sz="2000" dirty="0" smtClean="0"/>
              <a:t>1, </a:t>
            </a:r>
            <a:r>
              <a:rPr lang="en-US" altLang="zh-TW" sz="2000" i="1" dirty="0" err="1" smtClean="0"/>
              <a:t>i</a:t>
            </a:r>
            <a:r>
              <a:rPr lang="en-US" altLang="zh-TW" sz="2000" dirty="0" smtClean="0"/>
              <a:t>, </a:t>
            </a:r>
            <a:r>
              <a:rPr lang="en-US" altLang="zh-TW" sz="2000" i="1" dirty="0" smtClean="0"/>
              <a:t>n</a:t>
            </a:r>
            <a:r>
              <a:rPr lang="en-US" altLang="zh-TW" sz="2000" dirty="0" smtClean="0"/>
              <a:t>, 1)</a:t>
            </a:r>
            <a:r>
              <a:rPr lang="en-US" altLang="zh-TW" sz="2000" b="1" dirty="0" smtClean="0"/>
              <a:t>;</a:t>
            </a:r>
            <a:r>
              <a:rPr lang="en-US" altLang="zh-TW" sz="2000" dirty="0" smtClean="0"/>
              <a:t>		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zh-TW" altLang="zh-TW" sz="2000" dirty="0" smtClean="0">
                <a:solidFill>
                  <a:schemeClr val="accent6">
                    <a:lumMod val="75000"/>
                  </a:schemeClr>
                </a:solidFill>
              </a:rPr>
              <a:t>輸出</a:t>
            </a:r>
            <a:r>
              <a:rPr lang="en-US" altLang="zh-TW" sz="2000" i="1" dirty="0" smtClean="0">
                <a:solidFill>
                  <a:schemeClr val="accent6">
                    <a:lumMod val="75000"/>
                  </a:schemeClr>
                </a:solidFill>
              </a:rPr>
              <a:t>l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zh-TW" altLang="zh-TW" sz="2000" dirty="0" smtClean="0">
                <a:solidFill>
                  <a:schemeClr val="accent6">
                    <a:lumMod val="75000"/>
                  </a:schemeClr>
                </a:solidFill>
              </a:rPr>
              <a:t>從</a:t>
            </a:r>
            <a:r>
              <a:rPr lang="en-US" altLang="zh-TW" sz="2000" i="1" dirty="0" err="1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zh-TW" altLang="zh-TW" sz="2000" dirty="0" smtClean="0">
                <a:solidFill>
                  <a:schemeClr val="accent6">
                    <a:lumMod val="75000"/>
                  </a:schemeClr>
                </a:solidFill>
              </a:rPr>
              <a:t>到</a:t>
            </a:r>
            <a:r>
              <a:rPr lang="en-US" altLang="zh-TW" sz="2000" i="1" dirty="0" smtClean="0">
                <a:solidFill>
                  <a:schemeClr val="accent6">
                    <a:lumMod val="75000"/>
                  </a:schemeClr>
                </a:solidFill>
              </a:rPr>
              <a:t>n</a:t>
            </a:r>
            <a:r>
              <a:rPr lang="zh-TW" altLang="zh-TW" sz="2000" dirty="0" smtClean="0">
                <a:solidFill>
                  <a:schemeClr val="accent6">
                    <a:lumMod val="75000"/>
                  </a:schemeClr>
                </a:solidFill>
              </a:rPr>
              <a:t>的記錄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  <a:tabLst>
                <a:tab pos="534988" algn="l"/>
                <a:tab pos="900113" algn="l"/>
              </a:tabLst>
            </a:pPr>
            <a:r>
              <a:rPr lang="en-US" altLang="zh-TW" sz="2000" b="1" dirty="0" smtClean="0"/>
              <a:t>	else if</a:t>
            </a:r>
            <a:r>
              <a:rPr lang="en-US" altLang="zh-TW" sz="2000" dirty="0" smtClean="0"/>
              <a:t> (</a:t>
            </a:r>
            <a:r>
              <a:rPr lang="en-US" altLang="zh-TW" sz="2000" i="1" dirty="0" smtClean="0"/>
              <a:t>j</a:t>
            </a:r>
            <a:r>
              <a:rPr lang="en-US" altLang="zh-TW" sz="2000" dirty="0" smtClean="0"/>
              <a:t> &lt;= </a:t>
            </a:r>
            <a:r>
              <a:rPr lang="en-US" altLang="zh-TW" sz="2000" i="1" dirty="0" smtClean="0"/>
              <a:t>m</a:t>
            </a:r>
            <a:r>
              <a:rPr lang="en-US" altLang="zh-TW" sz="2000" dirty="0" smtClean="0"/>
              <a:t>) </a:t>
            </a:r>
            <a:r>
              <a:rPr lang="en-US" altLang="zh-TW" sz="2000" i="1" dirty="0" err="1" smtClean="0"/>
              <a:t>OutputRest</a:t>
            </a:r>
            <a:r>
              <a:rPr lang="en-US" altLang="zh-TW" sz="2000" dirty="0" smtClean="0"/>
              <a:t>(</a:t>
            </a:r>
            <a:r>
              <a:rPr lang="en-US" altLang="zh-TW" sz="2000" i="1" dirty="0" smtClean="0"/>
              <a:t>l</a:t>
            </a:r>
            <a:r>
              <a:rPr lang="en-US" altLang="zh-TW" sz="2000" dirty="0" smtClean="0"/>
              <a:t>2, </a:t>
            </a:r>
            <a:r>
              <a:rPr lang="en-US" altLang="zh-TW" sz="2000" i="1" dirty="0" smtClean="0"/>
              <a:t>j</a:t>
            </a:r>
            <a:r>
              <a:rPr lang="en-US" altLang="zh-TW" sz="2000" dirty="0" smtClean="0"/>
              <a:t>, </a:t>
            </a:r>
            <a:r>
              <a:rPr lang="en-US" altLang="zh-TW" sz="2000" i="1" dirty="0" smtClean="0"/>
              <a:t>m</a:t>
            </a:r>
            <a:r>
              <a:rPr lang="en-US" altLang="zh-TW" sz="2000" dirty="0" smtClean="0"/>
              <a:t>, 2)</a:t>
            </a:r>
            <a:r>
              <a:rPr lang="en-US" altLang="zh-TW" sz="2000" b="1" dirty="0" smtClean="0"/>
              <a:t>;</a:t>
            </a:r>
            <a:r>
              <a:rPr lang="en-US" altLang="zh-TW" sz="2000" dirty="0" smtClean="0"/>
              <a:t>	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zh-TW" altLang="zh-TW" sz="2000" dirty="0" smtClean="0">
                <a:solidFill>
                  <a:schemeClr val="accent6">
                    <a:lumMod val="75000"/>
                  </a:schemeClr>
                </a:solidFill>
              </a:rPr>
              <a:t>輸出</a:t>
            </a:r>
            <a:r>
              <a:rPr lang="en-US" altLang="zh-TW" sz="2000" i="1" dirty="0" smtClean="0">
                <a:solidFill>
                  <a:schemeClr val="accent6">
                    <a:lumMod val="75000"/>
                  </a:schemeClr>
                </a:solidFill>
              </a:rPr>
              <a:t>l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zh-TW" altLang="zh-TW" sz="2000" dirty="0" smtClean="0">
                <a:solidFill>
                  <a:schemeClr val="accent6">
                    <a:lumMod val="75000"/>
                  </a:schemeClr>
                </a:solidFill>
              </a:rPr>
              <a:t>從</a:t>
            </a:r>
            <a:r>
              <a:rPr lang="en-US" altLang="zh-TW" sz="2000" i="1" dirty="0" smtClean="0">
                <a:solidFill>
                  <a:schemeClr val="accent6">
                    <a:lumMod val="75000"/>
                  </a:schemeClr>
                </a:solidFill>
              </a:rPr>
              <a:t>j</a:t>
            </a:r>
            <a:r>
              <a:rPr lang="zh-TW" altLang="zh-TW" sz="2000" dirty="0" smtClean="0">
                <a:solidFill>
                  <a:schemeClr val="accent6">
                    <a:lumMod val="75000"/>
                  </a:schemeClr>
                </a:solidFill>
              </a:rPr>
              <a:t>到</a:t>
            </a:r>
            <a:r>
              <a:rPr lang="en-US" altLang="zh-TW" sz="2000" i="1" dirty="0" smtClean="0">
                <a:solidFill>
                  <a:schemeClr val="accent6">
                    <a:lumMod val="75000"/>
                  </a:schemeClr>
                </a:solidFill>
              </a:rPr>
              <a:t>m</a:t>
            </a:r>
            <a:r>
              <a:rPr lang="zh-TW" altLang="zh-TW" sz="2000" dirty="0" smtClean="0">
                <a:solidFill>
                  <a:schemeClr val="accent6">
                    <a:lumMod val="75000"/>
                  </a:schemeClr>
                </a:solidFill>
              </a:rPr>
              <a:t>的記錄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  <a:tabLst>
                <a:tab pos="534988" algn="l"/>
                <a:tab pos="900113" algn="l"/>
              </a:tabLst>
            </a:pPr>
            <a:r>
              <a:rPr lang="en-US" altLang="zh-TW" sz="2000" b="1" dirty="0" smtClean="0"/>
              <a:t>}</a:t>
            </a:r>
            <a:endParaRPr lang="zh-TW" altLang="en-US" sz="2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9</a:t>
            </a:fld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5903259" y="2312894"/>
            <a:ext cx="2420470" cy="121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5903258" y="2761129"/>
            <a:ext cx="2017059" cy="121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8" name="直線單箭頭接點 7"/>
          <p:cNvCxnSpPr/>
          <p:nvPr/>
        </p:nvCxnSpPr>
        <p:spPr>
          <a:xfrm>
            <a:off x="5943599" y="2433918"/>
            <a:ext cx="0" cy="327211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90</a:t>
            </a:fld>
            <a:endParaRPr lang="zh-TW" altLang="en-US"/>
          </a:p>
        </p:txBody>
      </p:sp>
      <p:sp>
        <p:nvSpPr>
          <p:cNvPr id="1208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120833" name="Object 1"/>
          <p:cNvGraphicFramePr>
            <a:graphicFrameLocks noChangeAspect="1"/>
          </p:cNvGraphicFramePr>
          <p:nvPr/>
        </p:nvGraphicFramePr>
        <p:xfrm>
          <a:off x="661182" y="1624821"/>
          <a:ext cx="7934178" cy="436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45" name="Visio" r:id="rId3" imgW="6166752" imgH="3253034" progId="Visio.Drawing.11">
                  <p:embed/>
                </p:oleObj>
              </mc:Choice>
              <mc:Fallback>
                <p:oleObj name="Visio" r:id="rId3" imgW="6166752" imgH="3253034" progId="Visio.Drawing.11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182" y="1624821"/>
                        <a:ext cx="7934178" cy="436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</a:rPr>
              <a:t>7.1 Introduction</a:t>
            </a:r>
          </a:p>
          <a:p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</a:rPr>
              <a:t>7.2 </a:t>
            </a:r>
            <a:r>
              <a:rPr lang="en-US" altLang="zh-TW" dirty="0">
                <a:solidFill>
                  <a:schemeClr val="bg2">
                    <a:lumMod val="50000"/>
                  </a:schemeClr>
                </a:solidFill>
              </a:rPr>
              <a:t>Insertion Sort</a:t>
            </a:r>
          </a:p>
          <a:p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</a:rPr>
              <a:t>7.3 Quick Sort</a:t>
            </a:r>
          </a:p>
          <a:p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</a:rPr>
              <a:t>7.4 How fast we can sort</a:t>
            </a:r>
          </a:p>
          <a:p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</a:rPr>
              <a:t>7.5 Merge sort</a:t>
            </a:r>
          </a:p>
          <a:p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</a:rPr>
              <a:t>7.6 Heap sort</a:t>
            </a:r>
          </a:p>
          <a:p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</a:rPr>
              <a:t>7.7 Radix sort</a:t>
            </a:r>
          </a:p>
          <a:p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</a:rPr>
              <a:t>7.8 (List and table sorts)</a:t>
            </a:r>
          </a:p>
          <a:p>
            <a:r>
              <a:rPr lang="en-US" altLang="zh-TW" dirty="0" smtClean="0">
                <a:solidFill>
                  <a:srgbClr val="C00000"/>
                </a:solidFill>
              </a:rPr>
              <a:t>7.9 Summary of internal sorting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91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4333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Comparison of Sort Methods</a:t>
            </a:r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1735528" y="2209336"/>
          <a:ext cx="5199844" cy="2925370"/>
        </p:xfrm>
        <a:graphic>
          <a:graphicData uri="http://schemas.openxmlformats.org/drawingml/2006/table">
            <a:tbl>
              <a:tblPr/>
              <a:tblGrid>
                <a:gridCol w="1926125"/>
                <a:gridCol w="1800257"/>
                <a:gridCol w="1473462"/>
              </a:tblGrid>
              <a:tr h="5850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Method</a:t>
                      </a:r>
                      <a:endParaRPr lang="zh-TW" sz="24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Worst</a:t>
                      </a:r>
                      <a:endParaRPr lang="zh-TW" sz="24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Average</a:t>
                      </a:r>
                      <a:endParaRPr lang="zh-TW" sz="24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850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Insertion Sort</a:t>
                      </a:r>
                      <a:endParaRPr lang="zh-TW" sz="24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i="1" kern="100">
                          <a:latin typeface="Times New Roman"/>
                          <a:ea typeface="新細明體"/>
                          <a:cs typeface="Times New Roman"/>
                        </a:rPr>
                        <a:t>n</a:t>
                      </a:r>
                      <a:r>
                        <a:rPr lang="en-US" sz="2400" kern="100" baseline="30000">
                          <a:latin typeface="Times New Roman"/>
                          <a:ea typeface="新細明體"/>
                          <a:cs typeface="Times New Roman"/>
                        </a:rPr>
                        <a:t>2</a:t>
                      </a:r>
                      <a:endParaRPr lang="zh-TW" sz="24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i="1" kern="100">
                          <a:latin typeface="Times New Roman"/>
                          <a:ea typeface="新細明體"/>
                          <a:cs typeface="Times New Roman"/>
                        </a:rPr>
                        <a:t>n</a:t>
                      </a:r>
                      <a:r>
                        <a:rPr lang="en-US" sz="2400" kern="100" baseline="30000">
                          <a:latin typeface="Times New Roman"/>
                          <a:ea typeface="新細明體"/>
                          <a:cs typeface="Times New Roman"/>
                        </a:rPr>
                        <a:t>2</a:t>
                      </a:r>
                      <a:endParaRPr lang="zh-TW" sz="24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850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Heap Sort</a:t>
                      </a:r>
                      <a:endParaRPr lang="zh-TW" sz="24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i="1" kern="100" dirty="0" err="1">
                          <a:latin typeface="Times New Roman"/>
                          <a:ea typeface="新細明體"/>
                          <a:cs typeface="Times New Roman"/>
                        </a:rPr>
                        <a:t>n</a:t>
                      </a:r>
                      <a:r>
                        <a:rPr lang="en-US" sz="2400" i="0" kern="100" dirty="0" err="1">
                          <a:latin typeface="Times New Roman"/>
                          <a:ea typeface="新細明體"/>
                          <a:cs typeface="Times New Roman"/>
                        </a:rPr>
                        <a:t>log</a:t>
                      </a:r>
                      <a:r>
                        <a:rPr lang="en-US" sz="2400" i="1" kern="100" dirty="0" err="1">
                          <a:latin typeface="Times New Roman"/>
                          <a:ea typeface="新細明體"/>
                          <a:cs typeface="Times New Roman"/>
                        </a:rPr>
                        <a:t>n</a:t>
                      </a:r>
                      <a:endParaRPr lang="zh-TW" sz="24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i="1" kern="100" dirty="0" err="1">
                          <a:latin typeface="Times New Roman"/>
                          <a:ea typeface="新細明體"/>
                          <a:cs typeface="Times New Roman"/>
                        </a:rPr>
                        <a:t>n</a:t>
                      </a:r>
                      <a:r>
                        <a:rPr lang="en-US" sz="2400" i="0" kern="100" dirty="0" err="1">
                          <a:latin typeface="Times New Roman"/>
                          <a:ea typeface="新細明體"/>
                          <a:cs typeface="Times New Roman"/>
                        </a:rPr>
                        <a:t>log</a:t>
                      </a:r>
                      <a:r>
                        <a:rPr lang="en-US" sz="2400" i="1" kern="100" dirty="0" err="1">
                          <a:latin typeface="Times New Roman"/>
                          <a:ea typeface="新細明體"/>
                          <a:cs typeface="Times New Roman"/>
                        </a:rPr>
                        <a:t>n</a:t>
                      </a:r>
                      <a:endParaRPr lang="zh-TW" sz="24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850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Merge Sort</a:t>
                      </a:r>
                      <a:endParaRPr lang="zh-TW" sz="24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i="1" kern="100" dirty="0" err="1">
                          <a:latin typeface="Times New Roman"/>
                          <a:ea typeface="新細明體"/>
                          <a:cs typeface="Times New Roman"/>
                        </a:rPr>
                        <a:t>n</a:t>
                      </a:r>
                      <a:r>
                        <a:rPr lang="en-US" sz="2400" i="0" kern="100" dirty="0" err="1">
                          <a:latin typeface="Times New Roman"/>
                          <a:ea typeface="新細明體"/>
                          <a:cs typeface="Times New Roman"/>
                        </a:rPr>
                        <a:t>log</a:t>
                      </a:r>
                      <a:r>
                        <a:rPr lang="en-US" sz="2400" i="1" kern="100" dirty="0" err="1">
                          <a:latin typeface="Times New Roman"/>
                          <a:ea typeface="新細明體"/>
                          <a:cs typeface="Times New Roman"/>
                        </a:rPr>
                        <a:t>n</a:t>
                      </a:r>
                      <a:endParaRPr lang="zh-TW" sz="24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i="1" kern="100" dirty="0" err="1">
                          <a:latin typeface="Times New Roman"/>
                          <a:ea typeface="新細明體"/>
                          <a:cs typeface="Times New Roman"/>
                        </a:rPr>
                        <a:t>n</a:t>
                      </a:r>
                      <a:r>
                        <a:rPr lang="en-US" sz="2400" i="0" kern="100" dirty="0" err="1">
                          <a:latin typeface="Times New Roman"/>
                          <a:ea typeface="新細明體"/>
                          <a:cs typeface="Times New Roman"/>
                        </a:rPr>
                        <a:t>log</a:t>
                      </a:r>
                      <a:r>
                        <a:rPr lang="en-US" sz="2400" i="1" kern="100" dirty="0" err="1">
                          <a:latin typeface="Times New Roman"/>
                          <a:ea typeface="新細明體"/>
                          <a:cs typeface="Times New Roman"/>
                        </a:rPr>
                        <a:t>n</a:t>
                      </a:r>
                      <a:endParaRPr lang="zh-TW" sz="24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850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kern="100" dirty="0" smtClean="0">
                          <a:latin typeface="Times New Roman"/>
                          <a:ea typeface="新細明體"/>
                          <a:cs typeface="Times New Roman"/>
                        </a:rPr>
                        <a:t>Quick Sort</a:t>
                      </a:r>
                      <a:endParaRPr lang="zh-TW" sz="24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i="1" kern="100" dirty="0">
                          <a:latin typeface="Times New Roman"/>
                          <a:ea typeface="新細明體"/>
                          <a:cs typeface="Times New Roman"/>
                        </a:rPr>
                        <a:t>n</a:t>
                      </a:r>
                      <a:r>
                        <a:rPr lang="en-US" sz="2400" kern="100" baseline="30000" dirty="0">
                          <a:latin typeface="Times New Roman"/>
                          <a:ea typeface="新細明體"/>
                          <a:cs typeface="Times New Roman"/>
                        </a:rPr>
                        <a:t>2</a:t>
                      </a:r>
                      <a:endParaRPr lang="zh-TW" sz="24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i="1" kern="100" dirty="0" err="1">
                          <a:latin typeface="Times New Roman"/>
                          <a:ea typeface="新細明體"/>
                          <a:cs typeface="Times New Roman"/>
                        </a:rPr>
                        <a:t>n</a:t>
                      </a:r>
                      <a:r>
                        <a:rPr lang="en-US" sz="2400" kern="100" dirty="0" err="1">
                          <a:latin typeface="Times New Roman"/>
                          <a:ea typeface="新細明體"/>
                          <a:cs typeface="Times New Roman"/>
                        </a:rPr>
                        <a:t>log</a:t>
                      </a:r>
                      <a:r>
                        <a:rPr lang="en-US" sz="2400" i="1" kern="100" dirty="0" err="1">
                          <a:latin typeface="Times New Roman"/>
                          <a:ea typeface="新細明體"/>
                          <a:cs typeface="Times New Roman"/>
                        </a:rPr>
                        <a:t>n</a:t>
                      </a:r>
                      <a:endParaRPr lang="zh-TW" sz="24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92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Comparison of Sort Methods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93</a:t>
            </a:fld>
            <a:endParaRPr lang="zh-TW" altLang="en-US"/>
          </a:p>
        </p:txBody>
      </p:sp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</p:nvPr>
        </p:nvGraphicFramePr>
        <p:xfrm>
          <a:off x="1438715" y="1913207"/>
          <a:ext cx="6101567" cy="4262505"/>
        </p:xfrm>
        <a:graphic>
          <a:graphicData uri="http://schemas.openxmlformats.org/drawingml/2006/table">
            <a:tbl>
              <a:tblPr/>
              <a:tblGrid>
                <a:gridCol w="835410"/>
                <a:gridCol w="1316274"/>
                <a:gridCol w="1316274"/>
                <a:gridCol w="1316274"/>
                <a:gridCol w="1317335"/>
              </a:tblGrid>
              <a:tr h="327885"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i="1" kern="100">
                          <a:latin typeface="Times New Roman"/>
                          <a:ea typeface="新細明體"/>
                          <a:cs typeface="Times New Roman"/>
                        </a:rPr>
                        <a:t>n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i="1" kern="100">
                          <a:latin typeface="Times New Roman"/>
                          <a:ea typeface="新細明體"/>
                          <a:cs typeface="Times New Roman"/>
                        </a:rPr>
                        <a:t>Insert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i="1" kern="100">
                          <a:latin typeface="Times New Roman"/>
                          <a:ea typeface="新細明體"/>
                          <a:cs typeface="Times New Roman"/>
                        </a:rPr>
                        <a:t>Heap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i="1" kern="100">
                          <a:latin typeface="Times New Roman"/>
                          <a:ea typeface="新細明體"/>
                          <a:cs typeface="Times New Roman"/>
                        </a:rPr>
                        <a:t>Merge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i="1" kern="100">
                          <a:latin typeface="Times New Roman"/>
                          <a:ea typeface="新細明體"/>
                          <a:cs typeface="Times New Roman"/>
                        </a:rPr>
                        <a:t>Quick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885"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0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0.000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0.000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0.000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0.000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27885"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50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0.004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0.009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0.008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0.006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885"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100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0.011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0.019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0.017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0.013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885"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200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0.033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0.042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0.037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0.029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885"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300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0.067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0.066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0.059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0.045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885"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400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0.117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0.090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0.079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0.061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885"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500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0.179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0.116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0.100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0.079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885"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1000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0.662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0.245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0.213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0.169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885"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2000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2.439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0.519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0.459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0.358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885"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3000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5.390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0.809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0.721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0.560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885"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4000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9.530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1.105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0.972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0.761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885"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5000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15.935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1.410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Times New Roman"/>
                          <a:ea typeface="新細明體"/>
                          <a:cs typeface="Times New Roman"/>
                        </a:rPr>
                        <a:t>1.271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 New Roman"/>
                          <a:ea typeface="新細明體"/>
                          <a:cs typeface="Times New Roman"/>
                        </a:rPr>
                        <a:t>0.970</a:t>
                      </a:r>
                      <a:endParaRPr lang="zh-TW" sz="20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Comparison of Sort Methods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94</a:t>
            </a:fld>
            <a:endParaRPr lang="zh-TW" altLang="en-US"/>
          </a:p>
        </p:txBody>
      </p:sp>
      <p:graphicFrame>
        <p:nvGraphicFramePr>
          <p:cNvPr id="154625" name="Object 1"/>
          <p:cNvGraphicFramePr>
            <a:graphicFrameLocks noChangeAspect="1"/>
          </p:cNvGraphicFramePr>
          <p:nvPr/>
        </p:nvGraphicFramePr>
        <p:xfrm>
          <a:off x="675248" y="1533378"/>
          <a:ext cx="7872327" cy="46704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37" name="工作表" r:id="rId3" imgW="7400849" imgH="4314749" progId="Excel.Sheet.12">
                  <p:embed/>
                </p:oleObj>
              </mc:Choice>
              <mc:Fallback>
                <p:oleObj name="工作表" r:id="rId3" imgW="7400849" imgH="4314749" progId="Excel.Sheet.12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248" y="1533378"/>
                        <a:ext cx="7872327" cy="467047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pitchFamily="18" charset="-120"/>
              </a:rPr>
              <a:t>Summary of Sorting Algorithms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95</a:t>
            </a:fld>
            <a:endParaRPr lang="zh-TW" altLang="en-US"/>
          </a:p>
        </p:txBody>
      </p:sp>
      <p:graphicFrame>
        <p:nvGraphicFramePr>
          <p:cNvPr id="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06488"/>
              </p:ext>
            </p:extLst>
          </p:nvPr>
        </p:nvGraphicFramePr>
        <p:xfrm>
          <a:off x="628650" y="1384555"/>
          <a:ext cx="7905750" cy="5303520"/>
        </p:xfrm>
        <a:graphic>
          <a:graphicData uri="http://schemas.openxmlformats.org/drawingml/2006/table">
            <a:tbl>
              <a:tblPr/>
              <a:tblGrid>
                <a:gridCol w="1684244"/>
                <a:gridCol w="1613647"/>
                <a:gridCol w="1573306"/>
                <a:gridCol w="3034553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Algorithm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Time (WC)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Time(Ave)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Notes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806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selection-sort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</a:rPr>
                        <a:t>O</a:t>
                      </a: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</a:rPr>
                        <a:t>(</a:t>
                      </a:r>
                      <a:r>
                        <a:rPr kumimoji="0" lang="en-US" altLang="zh-TW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</a:rPr>
                        <a:t>n</a:t>
                      </a:r>
                      <a:r>
                        <a:rPr kumimoji="0" lang="en-US" altLang="zh-TW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</a:rPr>
                        <a:t>2</a:t>
                      </a: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</a:rPr>
                        <a:t>)</a:t>
                      </a:r>
                      <a:endParaRPr kumimoji="0" lang="en-US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O</a:t>
                      </a: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</a:t>
                      </a:r>
                      <a:r>
                        <a:rPr kumimoji="0" lang="en-US" altLang="zh-TW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n</a:t>
                      </a:r>
                      <a:r>
                        <a:rPr kumimoji="0" lang="en-US" altLang="zh-TW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)</a:t>
                      </a:r>
                      <a:endParaRPr kumimoji="0" lang="en-US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Blip>
                          <a:blip r:embed="rId2"/>
                        </a:buBlip>
                        <a:tabLst/>
                      </a:pPr>
                      <a:r>
                        <a:rPr kumimoji="0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 </a:t>
                      </a: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in-place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Blip>
                          <a:blip r:embed="rId2"/>
                        </a:buBlip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 slow (good for small inputs)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804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insertion-sort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</a:rPr>
                        <a:t>O</a:t>
                      </a: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</a:rPr>
                        <a:t>(</a:t>
                      </a:r>
                      <a:r>
                        <a:rPr kumimoji="0" lang="en-US" altLang="zh-TW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</a:rPr>
                        <a:t>n</a:t>
                      </a:r>
                      <a:r>
                        <a:rPr kumimoji="0" lang="en-US" altLang="zh-TW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</a:rPr>
                        <a:t>2</a:t>
                      </a: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</a:rPr>
                        <a:t>)</a:t>
                      </a:r>
                      <a:endParaRPr kumimoji="0" lang="en-US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O</a:t>
                      </a: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</a:t>
                      </a:r>
                      <a:r>
                        <a:rPr kumimoji="0" lang="en-US" altLang="zh-TW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n</a:t>
                      </a:r>
                      <a:r>
                        <a:rPr kumimoji="0" lang="en-US" altLang="zh-TW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Blip>
                          <a:blip r:embed="rId2"/>
                        </a:buBlip>
                        <a:tabLst/>
                      </a:pPr>
                      <a:r>
                        <a:rPr kumimoji="0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 </a:t>
                      </a: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in-place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Blip>
                          <a:blip r:embed="rId2"/>
                        </a:buBlip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 slow (good for small inputs)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806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quick-sort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</a:rPr>
                        <a:t>O</a:t>
                      </a: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</a:rPr>
                        <a:t>(</a:t>
                      </a:r>
                      <a:r>
                        <a:rPr kumimoji="0" lang="en-US" altLang="zh-TW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</a:rPr>
                        <a:t>n</a:t>
                      </a:r>
                      <a:r>
                        <a:rPr kumimoji="0" lang="en-US" altLang="zh-TW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</a:rPr>
                        <a:t>2</a:t>
                      </a: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</a:rPr>
                        <a:t>)</a:t>
                      </a:r>
                      <a:endParaRPr kumimoji="0" lang="en-US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O</a:t>
                      </a: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</a:t>
                      </a:r>
                      <a:r>
                        <a:rPr kumimoji="0" lang="en-US" altLang="zh-TW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n</a:t>
                      </a: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 log </a:t>
                      </a:r>
                      <a:r>
                        <a:rPr kumimoji="0" lang="en-US" altLang="zh-TW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n</a:t>
                      </a: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)</a:t>
                      </a:r>
                      <a:b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</a:b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expected</a:t>
                      </a:r>
                      <a:endParaRPr kumimoji="0" lang="en-US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Blip>
                          <a:blip r:embed="rId2"/>
                        </a:buBlip>
                        <a:tabLst/>
                      </a:pPr>
                      <a:r>
                        <a:rPr kumimoji="0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 </a:t>
                      </a: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in-place, randomized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Blip>
                          <a:blip r:embed="rId2"/>
                        </a:buBlip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 fastest (good for large inputs)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806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heap-sort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</a:rPr>
                        <a:t>O</a:t>
                      </a: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</a:rPr>
                        <a:t>(</a:t>
                      </a:r>
                      <a:r>
                        <a:rPr kumimoji="0" lang="en-US" altLang="zh-TW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</a:rPr>
                        <a:t>n</a:t>
                      </a: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</a:rPr>
                        <a:t> log </a:t>
                      </a:r>
                      <a:r>
                        <a:rPr kumimoji="0" lang="en-US" altLang="zh-TW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</a:rPr>
                        <a:t>n</a:t>
                      </a: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</a:rPr>
                        <a:t>)</a:t>
                      </a:r>
                      <a:endParaRPr kumimoji="0" lang="en-US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O</a:t>
                      </a: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</a:t>
                      </a:r>
                      <a:r>
                        <a:rPr kumimoji="0" lang="en-US" altLang="zh-TW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n</a:t>
                      </a: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 log </a:t>
                      </a:r>
                      <a:r>
                        <a:rPr kumimoji="0" lang="en-US" altLang="zh-TW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n</a:t>
                      </a: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)</a:t>
                      </a:r>
                      <a:endParaRPr kumimoji="0" lang="en-US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Blip>
                          <a:blip r:embed="rId2"/>
                        </a:buBlip>
                        <a:tabLst/>
                      </a:pPr>
                      <a:r>
                        <a:rPr kumimoji="0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 </a:t>
                      </a: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in-place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Blip>
                          <a:blip r:embed="rId2"/>
                        </a:buBlip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 fast (good for large inputs)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804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merge-sort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</a:rPr>
                        <a:t>O</a:t>
                      </a: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</a:rPr>
                        <a:t>(</a:t>
                      </a:r>
                      <a:r>
                        <a:rPr kumimoji="0" lang="en-US" altLang="zh-TW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</a:rPr>
                        <a:t>n</a:t>
                      </a: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</a:rPr>
                        <a:t> log </a:t>
                      </a:r>
                      <a:r>
                        <a:rPr kumimoji="0" lang="en-US" altLang="zh-TW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</a:rPr>
                        <a:t>n</a:t>
                      </a: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</a:rPr>
                        <a:t>)</a:t>
                      </a:r>
                      <a:endParaRPr kumimoji="0" lang="en-US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O</a:t>
                      </a: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(</a:t>
                      </a:r>
                      <a:r>
                        <a:rPr kumimoji="0" lang="en-US" altLang="zh-TW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n</a:t>
                      </a: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 log </a:t>
                      </a:r>
                      <a:r>
                        <a:rPr kumimoji="0" lang="en-US" altLang="zh-TW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n</a:t>
                      </a: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)</a:t>
                      </a:r>
                      <a:endParaRPr kumimoji="0" lang="en-US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Blip>
                          <a:blip r:embed="rId2"/>
                        </a:buBlip>
                        <a:tabLst/>
                      </a:pPr>
                      <a:r>
                        <a:rPr kumimoji="0" lang="zh-TW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 </a:t>
                      </a: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sequential data access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Blip>
                          <a:blip r:embed="rId2"/>
                        </a:buBlip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 fast (good for huge inputs)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Summary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Every sorting algorithm has its </a:t>
            </a:r>
            <a:r>
              <a:rPr lang="en-US" altLang="zh-TW" dirty="0" smtClean="0">
                <a:solidFill>
                  <a:srgbClr val="C00000"/>
                </a:solidFill>
              </a:rPr>
              <a:t>pros</a:t>
            </a:r>
            <a:r>
              <a:rPr lang="en-US" altLang="zh-TW" dirty="0" smtClean="0"/>
              <a:t> and </a:t>
            </a:r>
            <a:r>
              <a:rPr lang="en-US" altLang="zh-TW" dirty="0" smtClean="0">
                <a:solidFill>
                  <a:srgbClr val="C00000"/>
                </a:solidFill>
              </a:rPr>
              <a:t>cons</a:t>
            </a:r>
          </a:p>
          <a:p>
            <a:pPr lvl="1"/>
            <a:r>
              <a:rPr lang="en-US" altLang="zh-TW" dirty="0" smtClean="0">
                <a:solidFill>
                  <a:srgbClr val="0000CC"/>
                </a:solidFill>
              </a:rPr>
              <a:t>No one size fit all solution</a:t>
            </a:r>
          </a:p>
          <a:p>
            <a:r>
              <a:rPr lang="en-US" altLang="zh-TW" dirty="0" smtClean="0"/>
              <a:t>C++'s sort methods</a:t>
            </a:r>
          </a:p>
          <a:p>
            <a:pPr lvl="1"/>
            <a:r>
              <a:rPr lang="en-US" altLang="zh-TW" dirty="0" smtClean="0"/>
              <a:t>sort()</a:t>
            </a:r>
          </a:p>
          <a:p>
            <a:pPr lvl="2"/>
            <a:r>
              <a:rPr lang="en-US" altLang="zh-TW" b="1" dirty="0" smtClean="0">
                <a:solidFill>
                  <a:srgbClr val="0000CC"/>
                </a:solidFill>
              </a:rPr>
              <a:t>Quick Sort </a:t>
            </a:r>
            <a:r>
              <a:rPr lang="en-US" altLang="zh-TW" dirty="0" smtClean="0"/>
              <a:t>that reverts to </a:t>
            </a:r>
            <a:r>
              <a:rPr lang="en-US" altLang="zh-TW" dirty="0" smtClean="0">
                <a:solidFill>
                  <a:srgbClr val="0000CC"/>
                </a:solidFill>
              </a:rPr>
              <a:t>Heap Sort </a:t>
            </a:r>
            <a:r>
              <a:rPr lang="en-US" altLang="zh-TW" dirty="0"/>
              <a:t>when </a:t>
            </a:r>
            <a:r>
              <a:rPr lang="en-US" altLang="zh-TW" dirty="0" smtClean="0"/>
              <a:t>the </a:t>
            </a:r>
            <a:r>
              <a:rPr lang="en-US" altLang="zh-TW" dirty="0"/>
              <a:t>recursion depth exceeds </a:t>
            </a:r>
            <a:r>
              <a:rPr lang="en-US" altLang="zh-TW" dirty="0" smtClean="0"/>
              <a:t>some threshold and to </a:t>
            </a:r>
            <a:r>
              <a:rPr lang="en-US" altLang="zh-TW" dirty="0" smtClean="0">
                <a:solidFill>
                  <a:srgbClr val="0000CC"/>
                </a:solidFill>
              </a:rPr>
              <a:t>Insertion Sort </a:t>
            </a:r>
            <a:r>
              <a:rPr lang="en-US" altLang="zh-TW" dirty="0" smtClean="0"/>
              <a:t>when the segment size becomes small</a:t>
            </a:r>
          </a:p>
          <a:p>
            <a:pPr lvl="1"/>
            <a:r>
              <a:rPr lang="en-US" altLang="zh-TW" dirty="0" err="1" smtClean="0"/>
              <a:t>stable_sort</a:t>
            </a:r>
            <a:r>
              <a:rPr lang="en-US" altLang="zh-TW" dirty="0" smtClean="0"/>
              <a:t>()</a:t>
            </a:r>
          </a:p>
          <a:p>
            <a:pPr lvl="2"/>
            <a:r>
              <a:rPr lang="en-US" altLang="zh-TW" b="1" dirty="0" smtClean="0">
                <a:solidFill>
                  <a:srgbClr val="0000CC"/>
                </a:solidFill>
              </a:rPr>
              <a:t>Merge Sort </a:t>
            </a:r>
            <a:r>
              <a:rPr lang="en-US" altLang="zh-TW" dirty="0" smtClean="0"/>
              <a:t>that revers to </a:t>
            </a:r>
            <a:r>
              <a:rPr lang="en-US" altLang="zh-TW" dirty="0" smtClean="0">
                <a:solidFill>
                  <a:srgbClr val="0000CC"/>
                </a:solidFill>
              </a:rPr>
              <a:t>Insertion Sort </a:t>
            </a:r>
            <a:r>
              <a:rPr lang="en-US" altLang="zh-TW" dirty="0" smtClean="0"/>
              <a:t>when the segment size becomes small</a:t>
            </a:r>
          </a:p>
          <a:p>
            <a:pPr lvl="1"/>
            <a:r>
              <a:rPr lang="en-US" altLang="zh-TW" dirty="0" err="1" smtClean="0"/>
              <a:t>partial_sort</a:t>
            </a:r>
            <a:r>
              <a:rPr lang="en-US" altLang="zh-TW" dirty="0" smtClean="0"/>
              <a:t>()</a:t>
            </a:r>
          </a:p>
          <a:p>
            <a:pPr lvl="2"/>
            <a:r>
              <a:rPr lang="en-US" altLang="zh-TW" b="1" dirty="0" smtClean="0">
                <a:solidFill>
                  <a:srgbClr val="0000CC"/>
                </a:solidFill>
              </a:rPr>
              <a:t>Heap Sort</a:t>
            </a:r>
            <a:r>
              <a:rPr lang="en-US" altLang="zh-TW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altLang="zh-TW" dirty="0" smtClean="0"/>
              <a:t>that has ability to stop when only the first k elements need to be sorted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9601E-3B4E-4928-8AF0-88D45E7837C6}" type="slidenum">
              <a:rPr lang="zh-TW" altLang="en-US" smtClean="0"/>
              <a:pPr/>
              <a:t>96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2453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48900</TotalTime>
  <Words>7010</Words>
  <Application>Microsoft Office PowerPoint</Application>
  <PresentationFormat>如螢幕大小 (4:3)</PresentationFormat>
  <Paragraphs>2153</Paragraphs>
  <Slides>96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3</vt:i4>
      </vt:variant>
      <vt:variant>
        <vt:lpstr>投影片標題</vt:lpstr>
      </vt:variant>
      <vt:variant>
        <vt:i4>96</vt:i4>
      </vt:variant>
    </vt:vector>
  </HeadingPairs>
  <TitlesOfParts>
    <vt:vector size="111" baseType="lpstr">
      <vt:lpstr>新細明體</vt:lpstr>
      <vt:lpstr>Arial</vt:lpstr>
      <vt:lpstr>Calibri</vt:lpstr>
      <vt:lpstr>Calibri Light</vt:lpstr>
      <vt:lpstr>Cambria Math</vt:lpstr>
      <vt:lpstr>Consolas</vt:lpstr>
      <vt:lpstr>Symbol</vt:lpstr>
      <vt:lpstr>Tahoma</vt:lpstr>
      <vt:lpstr>Times New Roman</vt:lpstr>
      <vt:lpstr>Vrinda</vt:lpstr>
      <vt:lpstr>Wingdings</vt:lpstr>
      <vt:lpstr>Office 佈景主題</vt:lpstr>
      <vt:lpstr>文件</vt:lpstr>
      <vt:lpstr>Visio</vt:lpstr>
      <vt:lpstr>工作表</vt:lpstr>
      <vt:lpstr>Data  Structures</vt:lpstr>
      <vt:lpstr>Outline</vt:lpstr>
      <vt:lpstr>Important Uses of Sorting</vt:lpstr>
      <vt:lpstr>Sequential Search</vt:lpstr>
      <vt:lpstr>Binary Search</vt:lpstr>
      <vt:lpstr>Verifying Two Lists </vt:lpstr>
      <vt:lpstr>Verifying Two Lists </vt:lpstr>
      <vt:lpstr>Verifying 2 Lists w Sequential Search</vt:lpstr>
      <vt:lpstr>Fast Verifying 2 Lists</vt:lpstr>
      <vt:lpstr>Classification of Sorting</vt:lpstr>
      <vt:lpstr>Internal Sort</vt:lpstr>
      <vt:lpstr>Outline</vt:lpstr>
      <vt:lpstr>Insertion Sort</vt:lpstr>
      <vt:lpstr>Insertion Sort Concept</vt:lpstr>
      <vt:lpstr>Insertion Sort Algorithm</vt:lpstr>
      <vt:lpstr>How Fast is Insertion Sort?</vt:lpstr>
      <vt:lpstr>Insertion Sort Algorithm</vt:lpstr>
      <vt:lpstr>Insertion  Sort</vt:lpstr>
      <vt:lpstr>Relative Disorder</vt:lpstr>
      <vt:lpstr>Variations of Insertion Sort</vt:lpstr>
      <vt:lpstr>Selection Sort</vt:lpstr>
      <vt:lpstr>Outline</vt:lpstr>
      <vt:lpstr>Divide-and-Conquer</vt:lpstr>
      <vt:lpstr>Quick Sort</vt:lpstr>
      <vt:lpstr>Quick Sort Concept</vt:lpstr>
      <vt:lpstr>Choice of Pivot</vt:lpstr>
      <vt:lpstr>Quick Sort Concept</vt:lpstr>
      <vt:lpstr>Quick Sort Algorithm</vt:lpstr>
      <vt:lpstr>In-Place Partitioning Example</vt:lpstr>
      <vt:lpstr>Quick Sort Example</vt:lpstr>
      <vt:lpstr>How Fast is Quick Sort ?</vt:lpstr>
      <vt:lpstr>Variations of Quick Sort</vt:lpstr>
      <vt:lpstr>Non-In-Place Partition</vt:lpstr>
      <vt:lpstr>Outline</vt:lpstr>
      <vt:lpstr>7.4 How Fast Can We Sort?</vt:lpstr>
      <vt:lpstr>How Fast Can We Sort?</vt:lpstr>
      <vt:lpstr>C++ STL sort Function</vt:lpstr>
      <vt:lpstr>Outline</vt:lpstr>
      <vt:lpstr>7.5 Merge Sort</vt:lpstr>
      <vt:lpstr>Merge Sort Algorithm (Nonrecursive)</vt:lpstr>
      <vt:lpstr>Merge Sort Algorithm (Nonrecursive)</vt:lpstr>
      <vt:lpstr>Merge Sort Algorithm (Nonrecursive)</vt:lpstr>
      <vt:lpstr>Nonrecursive Merge Sort</vt:lpstr>
      <vt:lpstr>Nonrecursive Merge Sort</vt:lpstr>
      <vt:lpstr>Complexity</vt:lpstr>
      <vt:lpstr>Merge Two Sorted Lists</vt:lpstr>
      <vt:lpstr>Merge Two Sorted Lists</vt:lpstr>
      <vt:lpstr>Merge Two Sorted Lists</vt:lpstr>
      <vt:lpstr>Recursive Merge Sort</vt:lpstr>
      <vt:lpstr>Recursive Merge Sort</vt:lpstr>
      <vt:lpstr>Recursive Merge Sort</vt:lpstr>
      <vt:lpstr>Recursive Merge Sort</vt:lpstr>
      <vt:lpstr>Recursive Merge Sort</vt:lpstr>
      <vt:lpstr>Recursive Merge Sort</vt:lpstr>
      <vt:lpstr>Recursive Merge Sort</vt:lpstr>
      <vt:lpstr>How Fast is Merge Sort ?</vt:lpstr>
      <vt:lpstr>Variations of Merge Sort</vt:lpstr>
      <vt:lpstr>C++ STL stable_sort Function</vt:lpstr>
      <vt:lpstr>Outline</vt:lpstr>
      <vt:lpstr>7.6 Heap Sort Concept</vt:lpstr>
      <vt:lpstr>Heap Sort Detail Steps</vt:lpstr>
      <vt:lpstr>Heap Sort Detail Steps</vt:lpstr>
      <vt:lpstr>Heap Sort Detail Steps</vt:lpstr>
      <vt:lpstr>Heap Sort Detail Steps</vt:lpstr>
      <vt:lpstr>Heap Sort Detail Steps</vt:lpstr>
      <vt:lpstr>Heap Sort Algorithm</vt:lpstr>
      <vt:lpstr>Heap Sort Algorithm</vt:lpstr>
      <vt:lpstr>How Fast is Heap Sort?</vt:lpstr>
      <vt:lpstr>Summary</vt:lpstr>
      <vt:lpstr>Summary</vt:lpstr>
      <vt:lpstr>Outline</vt:lpstr>
      <vt:lpstr>Bucket-Sort</vt:lpstr>
      <vt:lpstr>PowerPoint 簡報</vt:lpstr>
      <vt:lpstr>Example</vt:lpstr>
      <vt:lpstr>Properties and Extensions</vt:lpstr>
      <vt:lpstr>Lexicographic Order</vt:lpstr>
      <vt:lpstr>Lexicographic-Sort</vt:lpstr>
      <vt:lpstr>PowerPoint 簡報</vt:lpstr>
      <vt:lpstr>Basics of Sorting On Several Keys</vt:lpstr>
      <vt:lpstr>Sorting on Several Keys</vt:lpstr>
      <vt:lpstr>Sorting on Several Keys</vt:lpstr>
      <vt:lpstr>Comparing MSD &amp; LSD</vt:lpstr>
      <vt:lpstr>Radix Sort</vt:lpstr>
      <vt:lpstr>Radix Sort Example</vt:lpstr>
      <vt:lpstr>LSD-First Radix Sort Example</vt:lpstr>
      <vt:lpstr>Prog. 7.5 LSD Radix Sort</vt:lpstr>
      <vt:lpstr>PowerPoint 簡報</vt:lpstr>
      <vt:lpstr>Example: Sorting 10 numbers in [0, 999],  r=10, d=3</vt:lpstr>
      <vt:lpstr>PowerPoint 簡報</vt:lpstr>
      <vt:lpstr>PowerPoint 簡報</vt:lpstr>
      <vt:lpstr>Outline</vt:lpstr>
      <vt:lpstr>Comparison of Sort Methods</vt:lpstr>
      <vt:lpstr>Comparison of Sort Methods</vt:lpstr>
      <vt:lpstr>Comparison of Sort Methods</vt:lpstr>
      <vt:lpstr>Summary of Sorting Algorithms</vt:lpstr>
      <vt:lpstr>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Structures</dc:title>
  <dc:creator>n</dc:creator>
  <cp:lastModifiedBy>x</cp:lastModifiedBy>
  <cp:revision>4004</cp:revision>
  <dcterms:created xsi:type="dcterms:W3CDTF">2015-02-24T08:12:54Z</dcterms:created>
  <dcterms:modified xsi:type="dcterms:W3CDTF">2021-05-26T22:04:26Z</dcterms:modified>
</cp:coreProperties>
</file>