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4"/>
  </p:notesMasterIdLst>
  <p:handoutMasterIdLst>
    <p:handoutMasterId r:id="rId295"/>
  </p:handoutMasterIdLst>
  <p:sldIdLst>
    <p:sldId id="256" r:id="rId2"/>
    <p:sldId id="375" r:id="rId3"/>
    <p:sldId id="492" r:id="rId4"/>
    <p:sldId id="493" r:id="rId5"/>
    <p:sldId id="378" r:id="rId6"/>
    <p:sldId id="507" r:id="rId7"/>
    <p:sldId id="512" r:id="rId8"/>
    <p:sldId id="377" r:id="rId9"/>
    <p:sldId id="379" r:id="rId10"/>
    <p:sldId id="509" r:id="rId11"/>
    <p:sldId id="510" r:id="rId12"/>
    <p:sldId id="380" r:id="rId13"/>
    <p:sldId id="529" r:id="rId14"/>
    <p:sldId id="522" r:id="rId15"/>
    <p:sldId id="523" r:id="rId16"/>
    <p:sldId id="524" r:id="rId17"/>
    <p:sldId id="525" r:id="rId18"/>
    <p:sldId id="505" r:id="rId19"/>
    <p:sldId id="526" r:id="rId20"/>
    <p:sldId id="527" r:id="rId21"/>
    <p:sldId id="528" r:id="rId22"/>
    <p:sldId id="508" r:id="rId23"/>
    <p:sldId id="404" r:id="rId24"/>
    <p:sldId id="521" r:id="rId25"/>
    <p:sldId id="530" r:id="rId26"/>
    <p:sldId id="531" r:id="rId27"/>
    <p:sldId id="532" r:id="rId28"/>
    <p:sldId id="533" r:id="rId29"/>
    <p:sldId id="506" r:id="rId30"/>
    <p:sldId id="535" r:id="rId31"/>
    <p:sldId id="536" r:id="rId32"/>
    <p:sldId id="537" r:id="rId33"/>
    <p:sldId id="534" r:id="rId34"/>
    <p:sldId id="538" r:id="rId35"/>
    <p:sldId id="383" r:id="rId36"/>
    <p:sldId id="541" r:id="rId37"/>
    <p:sldId id="540" r:id="rId38"/>
    <p:sldId id="402" r:id="rId39"/>
    <p:sldId id="539" r:id="rId40"/>
    <p:sldId id="542" r:id="rId41"/>
    <p:sldId id="543" r:id="rId42"/>
    <p:sldId id="403" r:id="rId43"/>
    <p:sldId id="544" r:id="rId44"/>
    <p:sldId id="545" r:id="rId45"/>
    <p:sldId id="546" r:id="rId46"/>
    <p:sldId id="547" r:id="rId47"/>
    <p:sldId id="548" r:id="rId48"/>
    <p:sldId id="549" r:id="rId49"/>
    <p:sldId id="550" r:id="rId50"/>
    <p:sldId id="551" r:id="rId51"/>
    <p:sldId id="385" r:id="rId52"/>
    <p:sldId id="405" r:id="rId53"/>
    <p:sldId id="406" r:id="rId54"/>
    <p:sldId id="407" r:id="rId55"/>
    <p:sldId id="386" r:id="rId56"/>
    <p:sldId id="387" r:id="rId57"/>
    <p:sldId id="513" r:id="rId58"/>
    <p:sldId id="552" r:id="rId59"/>
    <p:sldId id="553" r:id="rId60"/>
    <p:sldId id="384" r:id="rId61"/>
    <p:sldId id="554" r:id="rId62"/>
    <p:sldId id="557" r:id="rId63"/>
    <p:sldId id="555" r:id="rId64"/>
    <p:sldId id="388" r:id="rId65"/>
    <p:sldId id="514" r:id="rId66"/>
    <p:sldId id="515" r:id="rId67"/>
    <p:sldId id="390" r:id="rId68"/>
    <p:sldId id="389" r:id="rId69"/>
    <p:sldId id="516" r:id="rId70"/>
    <p:sldId id="517" r:id="rId71"/>
    <p:sldId id="398" r:id="rId72"/>
    <p:sldId id="518" r:id="rId73"/>
    <p:sldId id="397" r:id="rId74"/>
    <p:sldId id="399" r:id="rId75"/>
    <p:sldId id="519" r:id="rId76"/>
    <p:sldId id="396" r:id="rId77"/>
    <p:sldId id="520" r:id="rId78"/>
    <p:sldId id="558" r:id="rId79"/>
    <p:sldId id="392" r:id="rId80"/>
    <p:sldId id="559" r:id="rId81"/>
    <p:sldId id="408" r:id="rId82"/>
    <p:sldId id="560" r:id="rId83"/>
    <p:sldId id="561" r:id="rId84"/>
    <p:sldId id="562" r:id="rId85"/>
    <p:sldId id="401" r:id="rId86"/>
    <p:sldId id="409" r:id="rId87"/>
    <p:sldId id="563" r:id="rId88"/>
    <p:sldId id="410" r:id="rId89"/>
    <p:sldId id="411" r:id="rId90"/>
    <p:sldId id="587" r:id="rId91"/>
    <p:sldId id="412" r:id="rId92"/>
    <p:sldId id="675" r:id="rId93"/>
    <p:sldId id="566" r:id="rId94"/>
    <p:sldId id="567" r:id="rId95"/>
    <p:sldId id="568" r:id="rId96"/>
    <p:sldId id="569" r:id="rId97"/>
    <p:sldId id="570" r:id="rId98"/>
    <p:sldId id="571" r:id="rId99"/>
    <p:sldId id="572" r:id="rId100"/>
    <p:sldId id="573" r:id="rId101"/>
    <p:sldId id="574" r:id="rId102"/>
    <p:sldId id="575" r:id="rId103"/>
    <p:sldId id="576" r:id="rId104"/>
    <p:sldId id="577" r:id="rId105"/>
    <p:sldId id="578" r:id="rId106"/>
    <p:sldId id="579" r:id="rId107"/>
    <p:sldId id="580" r:id="rId108"/>
    <p:sldId id="581" r:id="rId109"/>
    <p:sldId id="582" r:id="rId110"/>
    <p:sldId id="583" r:id="rId111"/>
    <p:sldId id="584" r:id="rId112"/>
    <p:sldId id="585" r:id="rId113"/>
    <p:sldId id="586" r:id="rId114"/>
    <p:sldId id="413" r:id="rId115"/>
    <p:sldId id="414" r:id="rId116"/>
    <p:sldId id="588" r:id="rId117"/>
    <p:sldId id="589" r:id="rId118"/>
    <p:sldId id="590" r:id="rId119"/>
    <p:sldId id="591" r:id="rId120"/>
    <p:sldId id="592" r:id="rId121"/>
    <p:sldId id="593" r:id="rId122"/>
    <p:sldId id="594" r:id="rId123"/>
    <p:sldId id="596" r:id="rId124"/>
    <p:sldId id="597" r:id="rId125"/>
    <p:sldId id="598" r:id="rId126"/>
    <p:sldId id="599" r:id="rId127"/>
    <p:sldId id="600" r:id="rId128"/>
    <p:sldId id="601" r:id="rId129"/>
    <p:sldId id="602" r:id="rId130"/>
    <p:sldId id="603" r:id="rId131"/>
    <p:sldId id="604" r:id="rId132"/>
    <p:sldId id="605" r:id="rId133"/>
    <p:sldId id="606" r:id="rId134"/>
    <p:sldId id="607" r:id="rId135"/>
    <p:sldId id="608" r:id="rId136"/>
    <p:sldId id="609" r:id="rId137"/>
    <p:sldId id="611" r:id="rId138"/>
    <p:sldId id="415" r:id="rId139"/>
    <p:sldId id="416" r:id="rId140"/>
    <p:sldId id="615" r:id="rId141"/>
    <p:sldId id="613" r:id="rId142"/>
    <p:sldId id="417" r:id="rId143"/>
    <p:sldId id="612" r:id="rId144"/>
    <p:sldId id="418" r:id="rId145"/>
    <p:sldId id="419" r:id="rId146"/>
    <p:sldId id="614" r:id="rId147"/>
    <p:sldId id="420" r:id="rId148"/>
    <p:sldId id="421" r:id="rId149"/>
    <p:sldId id="422" r:id="rId150"/>
    <p:sldId id="423" r:id="rId151"/>
    <p:sldId id="424" r:id="rId152"/>
    <p:sldId id="564" r:id="rId153"/>
    <p:sldId id="426" r:id="rId154"/>
    <p:sldId id="565" r:id="rId155"/>
    <p:sldId id="616" r:id="rId156"/>
    <p:sldId id="617" r:id="rId157"/>
    <p:sldId id="428" r:id="rId158"/>
    <p:sldId id="429" r:id="rId159"/>
    <p:sldId id="618" r:id="rId160"/>
    <p:sldId id="430" r:id="rId161"/>
    <p:sldId id="431" r:id="rId162"/>
    <p:sldId id="624" r:id="rId163"/>
    <p:sldId id="620" r:id="rId164"/>
    <p:sldId id="621" r:id="rId165"/>
    <p:sldId id="432" r:id="rId166"/>
    <p:sldId id="433" r:id="rId167"/>
    <p:sldId id="434" r:id="rId168"/>
    <p:sldId id="619" r:id="rId169"/>
    <p:sldId id="677" r:id="rId170"/>
    <p:sldId id="435" r:id="rId171"/>
    <p:sldId id="436" r:id="rId172"/>
    <p:sldId id="676" r:id="rId173"/>
    <p:sldId id="437" r:id="rId174"/>
    <p:sldId id="438" r:id="rId175"/>
    <p:sldId id="439" r:id="rId176"/>
    <p:sldId id="622" r:id="rId177"/>
    <p:sldId id="440" r:id="rId178"/>
    <p:sldId id="441" r:id="rId179"/>
    <p:sldId id="442" r:id="rId180"/>
    <p:sldId id="443" r:id="rId181"/>
    <p:sldId id="623" r:id="rId182"/>
    <p:sldId id="625" r:id="rId183"/>
    <p:sldId id="626" r:id="rId184"/>
    <p:sldId id="627" r:id="rId185"/>
    <p:sldId id="628" r:id="rId186"/>
    <p:sldId id="630" r:id="rId187"/>
    <p:sldId id="631" r:id="rId188"/>
    <p:sldId id="632" r:id="rId189"/>
    <p:sldId id="633" r:id="rId190"/>
    <p:sldId id="634" r:id="rId191"/>
    <p:sldId id="444" r:id="rId192"/>
    <p:sldId id="445" r:id="rId193"/>
    <p:sldId id="446" r:id="rId194"/>
    <p:sldId id="639" r:id="rId195"/>
    <p:sldId id="640" r:id="rId196"/>
    <p:sldId id="641" r:id="rId197"/>
    <p:sldId id="489" r:id="rId198"/>
    <p:sldId id="490" r:id="rId199"/>
    <p:sldId id="491" r:id="rId200"/>
    <p:sldId id="679" r:id="rId201"/>
    <p:sldId id="680" r:id="rId202"/>
    <p:sldId id="681" r:id="rId203"/>
    <p:sldId id="682" r:id="rId204"/>
    <p:sldId id="683" r:id="rId205"/>
    <p:sldId id="678" r:id="rId206"/>
    <p:sldId id="447" r:id="rId207"/>
    <p:sldId id="638" r:id="rId208"/>
    <p:sldId id="448" r:id="rId209"/>
    <p:sldId id="637" r:id="rId210"/>
    <p:sldId id="449" r:id="rId211"/>
    <p:sldId id="642" r:id="rId212"/>
    <p:sldId id="450" r:id="rId213"/>
    <p:sldId id="451" r:id="rId214"/>
    <p:sldId id="452" r:id="rId215"/>
    <p:sldId id="498" r:id="rId216"/>
    <p:sldId id="495" r:id="rId217"/>
    <p:sldId id="497" r:id="rId218"/>
    <p:sldId id="496" r:id="rId219"/>
    <p:sldId id="499" r:id="rId220"/>
    <p:sldId id="500" r:id="rId221"/>
    <p:sldId id="453" r:id="rId222"/>
    <p:sldId id="635" r:id="rId223"/>
    <p:sldId id="636" r:id="rId224"/>
    <p:sldId id="643" r:id="rId225"/>
    <p:sldId id="644" r:id="rId226"/>
    <p:sldId id="645" r:id="rId227"/>
    <p:sldId id="454" r:id="rId228"/>
    <p:sldId id="455" r:id="rId229"/>
    <p:sldId id="646" r:id="rId230"/>
    <p:sldId id="487" r:id="rId231"/>
    <p:sldId id="456" r:id="rId232"/>
    <p:sldId id="457" r:id="rId233"/>
    <p:sldId id="458" r:id="rId234"/>
    <p:sldId id="459" r:id="rId235"/>
    <p:sldId id="460" r:id="rId236"/>
    <p:sldId id="647" r:id="rId237"/>
    <p:sldId id="488" r:id="rId238"/>
    <p:sldId id="461" r:id="rId239"/>
    <p:sldId id="462" r:id="rId240"/>
    <p:sldId id="648" r:id="rId241"/>
    <p:sldId id="463" r:id="rId242"/>
    <p:sldId id="649" r:id="rId243"/>
    <p:sldId id="650" r:id="rId244"/>
    <p:sldId id="501" r:id="rId245"/>
    <p:sldId id="502" r:id="rId246"/>
    <p:sldId id="503" r:id="rId247"/>
    <p:sldId id="504" r:id="rId248"/>
    <p:sldId id="464" r:id="rId249"/>
    <p:sldId id="465" r:id="rId250"/>
    <p:sldId id="651" r:id="rId251"/>
    <p:sldId id="466" r:id="rId252"/>
    <p:sldId id="467" r:id="rId253"/>
    <p:sldId id="469" r:id="rId254"/>
    <p:sldId id="652" r:id="rId255"/>
    <p:sldId id="470" r:id="rId256"/>
    <p:sldId id="653" r:id="rId257"/>
    <p:sldId id="657" r:id="rId258"/>
    <p:sldId id="658" r:id="rId259"/>
    <p:sldId id="471" r:id="rId260"/>
    <p:sldId id="472" r:id="rId261"/>
    <p:sldId id="655" r:id="rId262"/>
    <p:sldId id="654" r:id="rId263"/>
    <p:sldId id="473" r:id="rId264"/>
    <p:sldId id="656" r:id="rId265"/>
    <p:sldId id="474" r:id="rId266"/>
    <p:sldId id="475" r:id="rId267"/>
    <p:sldId id="659" r:id="rId268"/>
    <p:sldId id="476" r:id="rId269"/>
    <p:sldId id="477" r:id="rId270"/>
    <p:sldId id="660" r:id="rId271"/>
    <p:sldId id="478" r:id="rId272"/>
    <p:sldId id="479" r:id="rId273"/>
    <p:sldId id="480" r:id="rId274"/>
    <p:sldId id="662" r:id="rId275"/>
    <p:sldId id="481" r:id="rId276"/>
    <p:sldId id="663" r:id="rId277"/>
    <p:sldId id="482" r:id="rId278"/>
    <p:sldId id="664" r:id="rId279"/>
    <p:sldId id="661" r:id="rId280"/>
    <p:sldId id="483" r:id="rId281"/>
    <p:sldId id="667" r:id="rId282"/>
    <p:sldId id="668" r:id="rId283"/>
    <p:sldId id="671" r:id="rId284"/>
    <p:sldId id="665" r:id="rId285"/>
    <p:sldId id="666" r:id="rId286"/>
    <p:sldId id="670" r:id="rId287"/>
    <p:sldId id="672" r:id="rId288"/>
    <p:sldId id="673" r:id="rId289"/>
    <p:sldId id="674" r:id="rId290"/>
    <p:sldId id="484" r:id="rId291"/>
    <p:sldId id="485" r:id="rId292"/>
    <p:sldId id="486" r:id="rId29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A67434EA-A851-42F4-9EB5-30B56F4ACFE5}">
          <p14:sldIdLst>
            <p14:sldId id="256"/>
            <p14:sldId id="375"/>
            <p14:sldId id="492"/>
            <p14:sldId id="493"/>
            <p14:sldId id="378"/>
            <p14:sldId id="507"/>
            <p14:sldId id="512"/>
            <p14:sldId id="377"/>
            <p14:sldId id="379"/>
            <p14:sldId id="509"/>
            <p14:sldId id="510"/>
            <p14:sldId id="380"/>
            <p14:sldId id="529"/>
            <p14:sldId id="522"/>
            <p14:sldId id="523"/>
            <p14:sldId id="524"/>
            <p14:sldId id="525"/>
            <p14:sldId id="505"/>
            <p14:sldId id="526"/>
            <p14:sldId id="527"/>
            <p14:sldId id="528"/>
            <p14:sldId id="508"/>
            <p14:sldId id="404"/>
            <p14:sldId id="521"/>
            <p14:sldId id="530"/>
            <p14:sldId id="531"/>
            <p14:sldId id="532"/>
            <p14:sldId id="533"/>
            <p14:sldId id="506"/>
            <p14:sldId id="535"/>
            <p14:sldId id="536"/>
            <p14:sldId id="537"/>
            <p14:sldId id="534"/>
            <p14:sldId id="538"/>
            <p14:sldId id="383"/>
            <p14:sldId id="541"/>
            <p14:sldId id="540"/>
            <p14:sldId id="402"/>
            <p14:sldId id="539"/>
            <p14:sldId id="542"/>
            <p14:sldId id="543"/>
            <p14:sldId id="40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385"/>
            <p14:sldId id="405"/>
            <p14:sldId id="406"/>
            <p14:sldId id="407"/>
            <p14:sldId id="386"/>
            <p14:sldId id="387"/>
            <p14:sldId id="513"/>
            <p14:sldId id="552"/>
            <p14:sldId id="553"/>
            <p14:sldId id="384"/>
            <p14:sldId id="554"/>
            <p14:sldId id="557"/>
            <p14:sldId id="555"/>
            <p14:sldId id="388"/>
            <p14:sldId id="514"/>
            <p14:sldId id="515"/>
            <p14:sldId id="390"/>
            <p14:sldId id="389"/>
            <p14:sldId id="516"/>
            <p14:sldId id="517"/>
            <p14:sldId id="398"/>
            <p14:sldId id="518"/>
            <p14:sldId id="397"/>
            <p14:sldId id="399"/>
            <p14:sldId id="519"/>
            <p14:sldId id="396"/>
            <p14:sldId id="520"/>
            <p14:sldId id="558"/>
            <p14:sldId id="392"/>
            <p14:sldId id="559"/>
            <p14:sldId id="408"/>
            <p14:sldId id="560"/>
            <p14:sldId id="561"/>
            <p14:sldId id="562"/>
            <p14:sldId id="401"/>
            <p14:sldId id="409"/>
            <p14:sldId id="563"/>
            <p14:sldId id="410"/>
            <p14:sldId id="411"/>
            <p14:sldId id="587"/>
            <p14:sldId id="412"/>
            <p14:sldId id="67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413"/>
            <p14:sldId id="414"/>
            <p14:sldId id="588"/>
            <p14:sldId id="589"/>
            <p14:sldId id="590"/>
            <p14:sldId id="591"/>
            <p14:sldId id="592"/>
            <p14:sldId id="593"/>
            <p14:sldId id="594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1"/>
            <p14:sldId id="415"/>
            <p14:sldId id="416"/>
            <p14:sldId id="615"/>
            <p14:sldId id="613"/>
            <p14:sldId id="417"/>
            <p14:sldId id="612"/>
            <p14:sldId id="418"/>
            <p14:sldId id="419"/>
            <p14:sldId id="614"/>
            <p14:sldId id="420"/>
            <p14:sldId id="421"/>
            <p14:sldId id="422"/>
            <p14:sldId id="423"/>
            <p14:sldId id="424"/>
            <p14:sldId id="564"/>
            <p14:sldId id="426"/>
            <p14:sldId id="565"/>
            <p14:sldId id="616"/>
            <p14:sldId id="617"/>
            <p14:sldId id="428"/>
            <p14:sldId id="429"/>
            <p14:sldId id="618"/>
            <p14:sldId id="430"/>
            <p14:sldId id="431"/>
            <p14:sldId id="624"/>
            <p14:sldId id="620"/>
            <p14:sldId id="621"/>
            <p14:sldId id="432"/>
            <p14:sldId id="433"/>
            <p14:sldId id="434"/>
            <p14:sldId id="619"/>
            <p14:sldId id="677"/>
            <p14:sldId id="435"/>
            <p14:sldId id="436"/>
            <p14:sldId id="676"/>
            <p14:sldId id="437"/>
            <p14:sldId id="438"/>
            <p14:sldId id="439"/>
            <p14:sldId id="622"/>
            <p14:sldId id="440"/>
            <p14:sldId id="441"/>
            <p14:sldId id="442"/>
            <p14:sldId id="443"/>
            <p14:sldId id="623"/>
            <p14:sldId id="625"/>
            <p14:sldId id="626"/>
            <p14:sldId id="627"/>
            <p14:sldId id="628"/>
            <p14:sldId id="630"/>
            <p14:sldId id="631"/>
            <p14:sldId id="632"/>
            <p14:sldId id="633"/>
            <p14:sldId id="634"/>
            <p14:sldId id="444"/>
            <p14:sldId id="445"/>
            <p14:sldId id="446"/>
            <p14:sldId id="639"/>
            <p14:sldId id="640"/>
            <p14:sldId id="641"/>
            <p14:sldId id="489"/>
            <p14:sldId id="490"/>
            <p14:sldId id="491"/>
            <p14:sldId id="679"/>
            <p14:sldId id="680"/>
            <p14:sldId id="681"/>
            <p14:sldId id="682"/>
            <p14:sldId id="683"/>
            <p14:sldId id="678"/>
            <p14:sldId id="447"/>
            <p14:sldId id="638"/>
            <p14:sldId id="448"/>
            <p14:sldId id="637"/>
            <p14:sldId id="449"/>
            <p14:sldId id="642"/>
            <p14:sldId id="450"/>
            <p14:sldId id="451"/>
            <p14:sldId id="452"/>
            <p14:sldId id="498"/>
            <p14:sldId id="495"/>
            <p14:sldId id="497"/>
            <p14:sldId id="496"/>
            <p14:sldId id="499"/>
            <p14:sldId id="500"/>
            <p14:sldId id="453"/>
            <p14:sldId id="635"/>
            <p14:sldId id="636"/>
            <p14:sldId id="643"/>
            <p14:sldId id="644"/>
            <p14:sldId id="645"/>
            <p14:sldId id="454"/>
            <p14:sldId id="455"/>
            <p14:sldId id="646"/>
            <p14:sldId id="487"/>
            <p14:sldId id="456"/>
            <p14:sldId id="457"/>
            <p14:sldId id="458"/>
            <p14:sldId id="459"/>
            <p14:sldId id="460"/>
            <p14:sldId id="647"/>
            <p14:sldId id="488"/>
            <p14:sldId id="461"/>
            <p14:sldId id="462"/>
            <p14:sldId id="648"/>
            <p14:sldId id="463"/>
            <p14:sldId id="649"/>
            <p14:sldId id="650"/>
            <p14:sldId id="501"/>
            <p14:sldId id="502"/>
            <p14:sldId id="503"/>
            <p14:sldId id="504"/>
            <p14:sldId id="464"/>
            <p14:sldId id="465"/>
            <p14:sldId id="651"/>
            <p14:sldId id="466"/>
            <p14:sldId id="467"/>
            <p14:sldId id="469"/>
            <p14:sldId id="652"/>
            <p14:sldId id="470"/>
            <p14:sldId id="653"/>
            <p14:sldId id="657"/>
            <p14:sldId id="658"/>
            <p14:sldId id="471"/>
            <p14:sldId id="472"/>
            <p14:sldId id="655"/>
            <p14:sldId id="654"/>
            <p14:sldId id="473"/>
            <p14:sldId id="656"/>
            <p14:sldId id="474"/>
            <p14:sldId id="475"/>
            <p14:sldId id="659"/>
            <p14:sldId id="476"/>
            <p14:sldId id="477"/>
            <p14:sldId id="660"/>
            <p14:sldId id="478"/>
            <p14:sldId id="479"/>
            <p14:sldId id="480"/>
            <p14:sldId id="662"/>
            <p14:sldId id="481"/>
            <p14:sldId id="663"/>
            <p14:sldId id="482"/>
            <p14:sldId id="664"/>
            <p14:sldId id="661"/>
            <p14:sldId id="483"/>
            <p14:sldId id="667"/>
            <p14:sldId id="668"/>
            <p14:sldId id="671"/>
            <p14:sldId id="665"/>
            <p14:sldId id="666"/>
            <p14:sldId id="670"/>
            <p14:sldId id="672"/>
            <p14:sldId id="673"/>
            <p14:sldId id="674"/>
            <p14:sldId id="484"/>
            <p14:sldId id="485"/>
            <p14:sldId id="4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  <a:srgbClr val="F3D2F4"/>
    <a:srgbClr val="0000FF"/>
    <a:srgbClr val="008000"/>
    <a:srgbClr val="006600"/>
    <a:srgbClr val="FF9999"/>
    <a:srgbClr val="C00000"/>
    <a:srgbClr val="6633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6582" autoAdjust="0"/>
  </p:normalViewPr>
  <p:slideViewPr>
    <p:cSldViewPr snapToGrid="0"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7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5256"/>
    </p:cViewPr>
  </p:sorterViewPr>
  <p:notesViewPr>
    <p:cSldViewPr snapToGrid="0">
      <p:cViewPr varScale="1">
        <p:scale>
          <a:sx n="90" d="100"/>
          <a:sy n="90" d="100"/>
        </p:scale>
        <p:origin x="2676" y="72"/>
      </p:cViewPr>
      <p:guideLst/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tableStyles" Target="tableStyles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notesMaster" Target="notesMasters/notes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handoutMaster" Target="handoutMasters/handout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presProps" Target="presProp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viewProps" Target="viewProps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theme" Target="theme/theme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emf"/><Relationship Id="rId4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DB912-6339-47EF-B733-9A114BEF5F8E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78320-428D-44F8-BC05-AB451E082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02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22T08:27:48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22405 9398 1 0,'24'-40'0'0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4847-DEDB-4ED8-A241-3E26F295FA8C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22C-31DE-4B64-BADE-26261F70D1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91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68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4AD8-50C4-4572-B8AE-FD5B0BB64D8A}" type="datetime1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76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A754-E793-403F-AF21-93AD6C943E50}" type="datetime1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19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4B08-5DCE-4DDB-BA8A-F854858EE414}" type="datetime1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7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636671" y="1342670"/>
            <a:ext cx="7886700" cy="62390"/>
          </a:xfrm>
          <a:prstGeom prst="rect">
            <a:avLst/>
          </a:prstGeom>
          <a:solidFill>
            <a:srgbClr val="F3D2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552" y="254610"/>
            <a:ext cx="1144207" cy="114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942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000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36EB-242E-4F6F-909D-12653E15CE77}" type="datetime1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01" y="612166"/>
            <a:ext cx="1099116" cy="5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AAEA-49DA-4DA1-BF4C-13D5FCD93C2A}" type="datetime1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33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9333"/>
            <a:ext cx="3886200" cy="466763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9333"/>
            <a:ext cx="3886200" cy="466763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57F-6A00-43BC-B4B7-F146617DC39D}" type="datetime1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636671" y="1342670"/>
            <a:ext cx="7886700" cy="62390"/>
          </a:xfrm>
          <a:prstGeom prst="rect">
            <a:avLst/>
          </a:prstGeom>
          <a:solidFill>
            <a:srgbClr val="F3D2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552" y="254610"/>
            <a:ext cx="1144207" cy="114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3691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7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41B-78E6-4CE0-9A9A-E0F5A2FBCD0A}" type="datetime1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38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F86C-C5A4-45C4-BEF1-05421A725B11}" type="datetime1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15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2340-58AC-44AD-AB72-52A3B9D05F79}" type="datetime1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5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8FF4-8397-430C-AA34-3D6ADF2FEA59}" type="datetime1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22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ABF2-AB14-4299-9244-0D0E3DDC918F}" type="datetime1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30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EB8A8-C2F2-4714-86E1-48177C028317}" type="datetime1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73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emf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emf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emf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emf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9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_5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emf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_6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Visio_2003-2010___7.vsd"/><Relationship Id="rId4" Type="http://schemas.openxmlformats.org/officeDocument/2006/relationships/image" Target="../media/image28.emf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Microsoft_Visio_2003-2010___8.vsd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4.w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2.bin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Microsoft_Visio_2003-2010___14.vsd"/><Relationship Id="rId3" Type="http://schemas.openxmlformats.org/officeDocument/2006/relationships/oleObject" Target="../embeddings/Microsoft_Visio_2003-2010___9.vsd"/><Relationship Id="rId7" Type="http://schemas.openxmlformats.org/officeDocument/2006/relationships/oleObject" Target="../embeddings/Microsoft_Visio_2003-2010___11.vsd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emf"/><Relationship Id="rId11" Type="http://schemas.openxmlformats.org/officeDocument/2006/relationships/oleObject" Target="../embeddings/Microsoft_Visio_2003-2010___13.vsd"/><Relationship Id="rId5" Type="http://schemas.openxmlformats.org/officeDocument/2006/relationships/oleObject" Target="../embeddings/Microsoft_Visio_2003-2010___10.vsd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oleObject" Target="../embeddings/Microsoft_Visio_2003-2010___12.vsd"/><Relationship Id="rId14" Type="http://schemas.openxmlformats.org/officeDocument/2006/relationships/image" Target="../media/image40.emf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_15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1.emf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_16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2.emf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_17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3.emf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Visio_2003-2010___18.vsd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_19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5.emf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_20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_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_2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_3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_4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1967" y="1446726"/>
            <a:ext cx="5626100" cy="1735137"/>
          </a:xfrm>
        </p:spPr>
        <p:txBody>
          <a:bodyPr>
            <a:noAutofit/>
          </a:bodyPr>
          <a:lstStyle/>
          <a:p>
            <a:pPr algn="l"/>
            <a:r>
              <a:rPr lang="en-US" altLang="zh-TW" b="1" dirty="0" smtClean="0">
                <a:latin typeface="Vrinda" panose="020B0502040204020203" pitchFamily="34" charset="0"/>
                <a:cs typeface="Vrinda" panose="020B0502040204020203" pitchFamily="34" charset="0"/>
              </a:rPr>
              <a:t>Data </a:t>
            </a:r>
            <a:br>
              <a:rPr lang="en-US" altLang="zh-TW" b="1" dirty="0" smtClean="0">
                <a:latin typeface="Vrinda" panose="020B0502040204020203" pitchFamily="34" charset="0"/>
                <a:cs typeface="Vrinda" panose="020B0502040204020203" pitchFamily="34" charset="0"/>
              </a:rPr>
            </a:br>
            <a:r>
              <a:rPr lang="en-US" altLang="zh-TW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Structures</a:t>
            </a:r>
            <a:endParaRPr lang="zh-TW" altLang="en-US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52" name="副標題 2"/>
          <p:cNvSpPr txBox="1">
            <a:spLocks/>
          </p:cNvSpPr>
          <p:nvPr/>
        </p:nvSpPr>
        <p:spPr>
          <a:xfrm>
            <a:off x="886732" y="3125219"/>
            <a:ext cx="6858000" cy="857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600" spc="-150" dirty="0" smtClean="0">
                <a:solidFill>
                  <a:srgbClr val="C00000"/>
                </a:solidFill>
                <a:cs typeface="Vrinda" panose="020B0502040204020203" pitchFamily="34" charset="0"/>
              </a:rPr>
              <a:t>CH6 Graphs </a:t>
            </a:r>
            <a:endParaRPr lang="zh-TW" altLang="en-US" sz="3600" spc="-150" dirty="0">
              <a:solidFill>
                <a:srgbClr val="C00000"/>
              </a:solidFill>
              <a:cs typeface="Vrinda" panose="020B0502040204020203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1419" y="1447042"/>
            <a:ext cx="3444240" cy="4191000"/>
          </a:xfrm>
          <a:prstGeom prst="rect">
            <a:avLst/>
          </a:prstGeom>
        </p:spPr>
      </p:pic>
      <p:sp>
        <p:nvSpPr>
          <p:cNvPr id="8" name="副標題 2"/>
          <p:cNvSpPr txBox="1">
            <a:spLocks/>
          </p:cNvSpPr>
          <p:nvPr/>
        </p:nvSpPr>
        <p:spPr>
          <a:xfrm>
            <a:off x="911011" y="3982280"/>
            <a:ext cx="4050456" cy="2164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Tai-Lang Jong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Office: Delta 928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Tel: 42577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tljong@mx.nthu.edu.tw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2021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1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Sample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318781"/>
            <a:ext cx="7886700" cy="229056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Loop(</a:t>
            </a:r>
            <a:r>
              <a:rPr lang="en-US" altLang="zh-TW" dirty="0" smtClean="0">
                <a:solidFill>
                  <a:srgbClr val="0000CC"/>
                </a:solidFill>
              </a:rPr>
              <a:t>sling</a:t>
            </a:r>
            <a:r>
              <a:rPr lang="en-US" altLang="zh-TW" dirty="0" smtClean="0"/>
              <a:t>): an edge joining a node to itself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Parallel edges</a:t>
            </a:r>
            <a:r>
              <a:rPr lang="en-US" altLang="zh-TW" dirty="0" smtClean="0"/>
              <a:t>: more than 1 edges joining same nodes pairs </a:t>
            </a:r>
            <a:r>
              <a:rPr lang="en-US" altLang="zh-TW" dirty="0" err="1" smtClean="0"/>
              <a:t>u,v</a:t>
            </a:r>
            <a:r>
              <a:rPr lang="en-US" altLang="zh-TW" dirty="0" smtClean="0"/>
              <a:t> (e.g., &lt;0,0&gt;, &lt;2,3&gt;, &lt;1,3&gt; in </a:t>
            </a:r>
            <a:r>
              <a:rPr lang="en-US" altLang="zh-TW" dirty="0" err="1" smtClean="0"/>
              <a:t>G</a:t>
            </a:r>
            <a:r>
              <a:rPr lang="en-US" altLang="zh-TW" sz="2600" b="1" baseline="-25000" dirty="0" err="1" smtClean="0"/>
              <a:t>a</a:t>
            </a:r>
            <a:r>
              <a:rPr lang="en-US" altLang="zh-TW" dirty="0" smtClean="0"/>
              <a:t>, (2,3),(1,3) in </a:t>
            </a:r>
            <a:r>
              <a:rPr lang="en-US" altLang="zh-TW" dirty="0" err="1" smtClean="0"/>
              <a:t>G</a:t>
            </a:r>
            <a:r>
              <a:rPr lang="en-US" altLang="zh-TW" b="1" baseline="-25000" dirty="0" err="1" smtClean="0"/>
              <a:t>b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>
                <a:solidFill>
                  <a:srgbClr val="0000CC"/>
                </a:solidFill>
              </a:rPr>
              <a:t>Multigraph</a:t>
            </a:r>
            <a:r>
              <a:rPr lang="en-US" altLang="zh-TW" dirty="0" smtClean="0"/>
              <a:t> (with parallel edges) vs. </a:t>
            </a:r>
            <a:r>
              <a:rPr lang="en-US" altLang="zh-TW" dirty="0" smtClean="0">
                <a:solidFill>
                  <a:srgbClr val="0000CC"/>
                </a:solidFill>
              </a:rPr>
              <a:t>simple graph</a:t>
            </a:r>
            <a:r>
              <a:rPr lang="en-US" altLang="zh-TW" dirty="0" smtClean="0"/>
              <a:t> (no parallel edges)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Weighted graph</a:t>
            </a:r>
            <a:r>
              <a:rPr lang="en-US" altLang="zh-TW" dirty="0" smtClean="0"/>
              <a:t> (e.g., </a:t>
            </a:r>
            <a:r>
              <a:rPr lang="en-US" altLang="zh-TW" b="1" dirty="0" err="1" smtClean="0"/>
              <a:t>G</a:t>
            </a:r>
            <a:r>
              <a:rPr lang="en-US" altLang="zh-TW" b="1" baseline="-25000" dirty="0" err="1" smtClean="0"/>
              <a:t>a</a:t>
            </a:r>
            <a:r>
              <a:rPr lang="en-US" altLang="zh-TW" b="1" dirty="0" smtClean="0"/>
              <a:t>’</a:t>
            </a:r>
            <a:r>
              <a:rPr lang="en-US" altLang="zh-TW" dirty="0" smtClean="0"/>
              <a:t>, </a:t>
            </a:r>
            <a:r>
              <a:rPr lang="en-US" altLang="zh-TW" b="1" dirty="0" err="1" smtClean="0"/>
              <a:t>G</a:t>
            </a:r>
            <a:r>
              <a:rPr lang="en-US" altLang="zh-TW" b="1" baseline="-25000" dirty="0" err="1" smtClean="0"/>
              <a:t>b</a:t>
            </a:r>
            <a:r>
              <a:rPr lang="en-US" altLang="zh-TW" b="1" dirty="0" smtClean="0"/>
              <a:t>’)</a:t>
            </a:r>
            <a:endParaRPr lang="zh-TW" altLang="en-US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744151" y="3506844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/>
              <a:t>G</a:t>
            </a:r>
            <a:r>
              <a:rPr lang="en-US" altLang="zh-TW" sz="2400" b="1" baseline="-25000" dirty="0" err="1" smtClean="0"/>
              <a:t>a</a:t>
            </a:r>
            <a:endParaRPr lang="zh-TW" altLang="en-US" sz="2400" b="1" baseline="-25000" dirty="0"/>
          </a:p>
        </p:txBody>
      </p:sp>
      <p:grpSp>
        <p:nvGrpSpPr>
          <p:cNvPr id="38" name="群組 37"/>
          <p:cNvGrpSpPr/>
          <p:nvPr/>
        </p:nvGrpSpPr>
        <p:grpSpPr>
          <a:xfrm>
            <a:off x="1284792" y="1533385"/>
            <a:ext cx="1472473" cy="2096082"/>
            <a:chOff x="1383268" y="1237957"/>
            <a:chExt cx="1472473" cy="2096082"/>
          </a:xfrm>
        </p:grpSpPr>
        <p:sp>
          <p:nvSpPr>
            <p:cNvPr id="7" name="橢圓 6"/>
            <p:cNvSpPr/>
            <p:nvPr/>
          </p:nvSpPr>
          <p:spPr>
            <a:xfrm>
              <a:off x="1942068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1942068" y="173248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1383268" y="23208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2480548" y="23208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1" name="直線接點 10"/>
            <p:cNvCxnSpPr>
              <a:stCxn id="8" idx="3"/>
              <a:endCxn id="9" idx="7"/>
            </p:cNvCxnSpPr>
            <p:nvPr/>
          </p:nvCxnSpPr>
          <p:spPr>
            <a:xfrm flipH="1">
              <a:off x="1675024" y="2024240"/>
              <a:ext cx="31710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8" idx="5"/>
              <a:endCxn id="10" idx="1"/>
            </p:cNvCxnSpPr>
            <p:nvPr/>
          </p:nvCxnSpPr>
          <p:spPr>
            <a:xfrm>
              <a:off x="2233824" y="2024240"/>
              <a:ext cx="29678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9" idx="5"/>
              <a:endCxn id="7" idx="1"/>
            </p:cNvCxnSpPr>
            <p:nvPr/>
          </p:nvCxnSpPr>
          <p:spPr>
            <a:xfrm>
              <a:off x="1675024" y="2612653"/>
              <a:ext cx="31710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7" idx="7"/>
              <a:endCxn id="10" idx="3"/>
            </p:cNvCxnSpPr>
            <p:nvPr/>
          </p:nvCxnSpPr>
          <p:spPr>
            <a:xfrm flipV="1">
              <a:off x="2233824" y="2612653"/>
              <a:ext cx="29678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弧形 18"/>
            <p:cNvSpPr/>
            <p:nvPr/>
          </p:nvSpPr>
          <p:spPr>
            <a:xfrm rot="5400000">
              <a:off x="1835829" y="2286000"/>
              <a:ext cx="900335" cy="717451"/>
            </a:xfrm>
            <a:prstGeom prst="arc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弧形 19"/>
            <p:cNvSpPr/>
            <p:nvPr/>
          </p:nvSpPr>
          <p:spPr>
            <a:xfrm rot="11256386">
              <a:off x="1488828" y="2234419"/>
              <a:ext cx="1139483" cy="970671"/>
            </a:xfrm>
            <a:prstGeom prst="arc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1988555" y="1389215"/>
              <a:ext cx="402953" cy="397382"/>
            </a:xfrm>
            <a:custGeom>
              <a:avLst/>
              <a:gdLst>
                <a:gd name="connsiteX0" fmla="*/ 93463 w 402953"/>
                <a:gd name="connsiteY0" fmla="*/ 355179 h 397382"/>
                <a:gd name="connsiteX1" fmla="*/ 65328 w 402953"/>
                <a:gd name="connsiteY1" fmla="*/ 172299 h 397382"/>
                <a:gd name="connsiteX2" fmla="*/ 79396 w 402953"/>
                <a:gd name="connsiteY2" fmla="*/ 130096 h 397382"/>
                <a:gd name="connsiteX3" fmla="*/ 191937 w 402953"/>
                <a:gd name="connsiteY3" fmla="*/ 31622 h 397382"/>
                <a:gd name="connsiteX4" fmla="*/ 388885 w 402953"/>
                <a:gd name="connsiteY4" fmla="*/ 87893 h 397382"/>
                <a:gd name="connsiteX5" fmla="*/ 402953 w 402953"/>
                <a:gd name="connsiteY5" fmla="*/ 130096 h 397382"/>
                <a:gd name="connsiteX6" fmla="*/ 388885 w 402953"/>
                <a:gd name="connsiteY6" fmla="*/ 270773 h 397382"/>
                <a:gd name="connsiteX7" fmla="*/ 374817 w 402953"/>
                <a:gd name="connsiteY7" fmla="*/ 312976 h 397382"/>
                <a:gd name="connsiteX8" fmla="*/ 332614 w 402953"/>
                <a:gd name="connsiteY8" fmla="*/ 341111 h 397382"/>
                <a:gd name="connsiteX9" fmla="*/ 304479 w 402953"/>
                <a:gd name="connsiteY9" fmla="*/ 369247 h 397382"/>
                <a:gd name="connsiteX10" fmla="*/ 262276 w 402953"/>
                <a:gd name="connsiteY10" fmla="*/ 397382 h 39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2953" h="397382">
                  <a:moveTo>
                    <a:pt x="93463" y="355179"/>
                  </a:moveTo>
                  <a:cubicBezTo>
                    <a:pt x="0" y="324024"/>
                    <a:pt x="41239" y="352959"/>
                    <a:pt x="65328" y="172299"/>
                  </a:cubicBezTo>
                  <a:cubicBezTo>
                    <a:pt x="67288" y="157600"/>
                    <a:pt x="70777" y="142163"/>
                    <a:pt x="79396" y="130096"/>
                  </a:cubicBezTo>
                  <a:cubicBezTo>
                    <a:pt x="107415" y="90870"/>
                    <a:pt x="154071" y="60022"/>
                    <a:pt x="191937" y="31622"/>
                  </a:cubicBezTo>
                  <a:cubicBezTo>
                    <a:pt x="325799" y="42777"/>
                    <a:pt x="344938" y="0"/>
                    <a:pt x="388885" y="87893"/>
                  </a:cubicBezTo>
                  <a:cubicBezTo>
                    <a:pt x="395517" y="101156"/>
                    <a:pt x="398264" y="116028"/>
                    <a:pt x="402953" y="130096"/>
                  </a:cubicBezTo>
                  <a:cubicBezTo>
                    <a:pt x="398264" y="176988"/>
                    <a:pt x="396051" y="224195"/>
                    <a:pt x="388885" y="270773"/>
                  </a:cubicBezTo>
                  <a:cubicBezTo>
                    <a:pt x="386630" y="285429"/>
                    <a:pt x="384080" y="301397"/>
                    <a:pt x="374817" y="312976"/>
                  </a:cubicBezTo>
                  <a:cubicBezTo>
                    <a:pt x="364255" y="326178"/>
                    <a:pt x="345816" y="330549"/>
                    <a:pt x="332614" y="341111"/>
                  </a:cubicBezTo>
                  <a:cubicBezTo>
                    <a:pt x="322257" y="349397"/>
                    <a:pt x="314836" y="360961"/>
                    <a:pt x="304479" y="369247"/>
                  </a:cubicBezTo>
                  <a:cubicBezTo>
                    <a:pt x="291277" y="379809"/>
                    <a:pt x="262276" y="397382"/>
                    <a:pt x="262276" y="397382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1899138" y="1237957"/>
              <a:ext cx="662987" cy="633046"/>
            </a:xfrm>
            <a:custGeom>
              <a:avLst/>
              <a:gdLst>
                <a:gd name="connsiteX0" fmla="*/ 98474 w 662987"/>
                <a:gd name="connsiteY0" fmla="*/ 534572 h 633046"/>
                <a:gd name="connsiteX1" fmla="*/ 28136 w 662987"/>
                <a:gd name="connsiteY1" fmla="*/ 450166 h 633046"/>
                <a:gd name="connsiteX2" fmla="*/ 0 w 662987"/>
                <a:gd name="connsiteY2" fmla="*/ 365760 h 633046"/>
                <a:gd name="connsiteX3" fmla="*/ 14068 w 662987"/>
                <a:gd name="connsiteY3" fmla="*/ 196948 h 633046"/>
                <a:gd name="connsiteX4" fmla="*/ 28136 w 662987"/>
                <a:gd name="connsiteY4" fmla="*/ 154745 h 633046"/>
                <a:gd name="connsiteX5" fmla="*/ 70339 w 662987"/>
                <a:gd name="connsiteY5" fmla="*/ 126609 h 633046"/>
                <a:gd name="connsiteX6" fmla="*/ 196948 w 662987"/>
                <a:gd name="connsiteY6" fmla="*/ 28135 h 633046"/>
                <a:gd name="connsiteX7" fmla="*/ 309490 w 662987"/>
                <a:gd name="connsiteY7" fmla="*/ 0 h 633046"/>
                <a:gd name="connsiteX8" fmla="*/ 464234 w 662987"/>
                <a:gd name="connsiteY8" fmla="*/ 14068 h 633046"/>
                <a:gd name="connsiteX9" fmla="*/ 520505 w 662987"/>
                <a:gd name="connsiteY9" fmla="*/ 28135 h 633046"/>
                <a:gd name="connsiteX10" fmla="*/ 576776 w 662987"/>
                <a:gd name="connsiteY10" fmla="*/ 84406 h 633046"/>
                <a:gd name="connsiteX11" fmla="*/ 604911 w 662987"/>
                <a:gd name="connsiteY11" fmla="*/ 126609 h 633046"/>
                <a:gd name="connsiteX12" fmla="*/ 647114 w 662987"/>
                <a:gd name="connsiteY12" fmla="*/ 267286 h 633046"/>
                <a:gd name="connsiteX13" fmla="*/ 604911 w 662987"/>
                <a:gd name="connsiteY13" fmla="*/ 478301 h 633046"/>
                <a:gd name="connsiteX14" fmla="*/ 576776 w 662987"/>
                <a:gd name="connsiteY14" fmla="*/ 506437 h 633046"/>
                <a:gd name="connsiteX15" fmla="*/ 562708 w 662987"/>
                <a:gd name="connsiteY15" fmla="*/ 548640 h 633046"/>
                <a:gd name="connsiteX16" fmla="*/ 436099 w 662987"/>
                <a:gd name="connsiteY16" fmla="*/ 618978 h 633046"/>
                <a:gd name="connsiteX17" fmla="*/ 393896 w 662987"/>
                <a:gd name="connsiteY17" fmla="*/ 633046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2987" h="633046">
                  <a:moveTo>
                    <a:pt x="98474" y="534572"/>
                  </a:moveTo>
                  <a:cubicBezTo>
                    <a:pt x="71970" y="508068"/>
                    <a:pt x="43805" y="485421"/>
                    <a:pt x="28136" y="450166"/>
                  </a:cubicBezTo>
                  <a:cubicBezTo>
                    <a:pt x="16091" y="423065"/>
                    <a:pt x="0" y="365760"/>
                    <a:pt x="0" y="365760"/>
                  </a:cubicBezTo>
                  <a:cubicBezTo>
                    <a:pt x="4689" y="309489"/>
                    <a:pt x="6605" y="252918"/>
                    <a:pt x="14068" y="196948"/>
                  </a:cubicBezTo>
                  <a:cubicBezTo>
                    <a:pt x="16028" y="182249"/>
                    <a:pt x="18873" y="166324"/>
                    <a:pt x="28136" y="154745"/>
                  </a:cubicBezTo>
                  <a:cubicBezTo>
                    <a:pt x="38698" y="141543"/>
                    <a:pt x="57702" y="137842"/>
                    <a:pt x="70339" y="126609"/>
                  </a:cubicBezTo>
                  <a:cubicBezTo>
                    <a:pt x="161237" y="45810"/>
                    <a:pt x="118486" y="49534"/>
                    <a:pt x="196948" y="28135"/>
                  </a:cubicBezTo>
                  <a:cubicBezTo>
                    <a:pt x="234254" y="17961"/>
                    <a:pt x="271976" y="9378"/>
                    <a:pt x="309490" y="0"/>
                  </a:cubicBezTo>
                  <a:cubicBezTo>
                    <a:pt x="361071" y="4689"/>
                    <a:pt x="412894" y="7223"/>
                    <a:pt x="464234" y="14068"/>
                  </a:cubicBezTo>
                  <a:cubicBezTo>
                    <a:pt x="483399" y="16623"/>
                    <a:pt x="504110" y="17888"/>
                    <a:pt x="520505" y="28135"/>
                  </a:cubicBezTo>
                  <a:cubicBezTo>
                    <a:pt x="542999" y="42194"/>
                    <a:pt x="562062" y="62335"/>
                    <a:pt x="576776" y="84406"/>
                  </a:cubicBezTo>
                  <a:cubicBezTo>
                    <a:pt x="586154" y="98474"/>
                    <a:pt x="598044" y="111159"/>
                    <a:pt x="604911" y="126609"/>
                  </a:cubicBezTo>
                  <a:cubicBezTo>
                    <a:pt x="624486" y="170651"/>
                    <a:pt x="635422" y="220514"/>
                    <a:pt x="647114" y="267286"/>
                  </a:cubicBezTo>
                  <a:cubicBezTo>
                    <a:pt x="636260" y="397540"/>
                    <a:pt x="662987" y="405706"/>
                    <a:pt x="604911" y="478301"/>
                  </a:cubicBezTo>
                  <a:cubicBezTo>
                    <a:pt x="596626" y="488658"/>
                    <a:pt x="586154" y="497058"/>
                    <a:pt x="576776" y="506437"/>
                  </a:cubicBezTo>
                  <a:cubicBezTo>
                    <a:pt x="572087" y="520505"/>
                    <a:pt x="570933" y="536302"/>
                    <a:pt x="562708" y="548640"/>
                  </a:cubicBezTo>
                  <a:cubicBezTo>
                    <a:pt x="526608" y="602789"/>
                    <a:pt x="499019" y="598005"/>
                    <a:pt x="436099" y="618978"/>
                  </a:cubicBezTo>
                  <a:lnTo>
                    <a:pt x="393896" y="633046"/>
                  </a:ln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弧形 22"/>
            <p:cNvSpPr/>
            <p:nvPr/>
          </p:nvSpPr>
          <p:spPr>
            <a:xfrm rot="5400000" flipH="1" flipV="1">
              <a:off x="2089052" y="2567351"/>
              <a:ext cx="815925" cy="717452"/>
            </a:xfrm>
            <a:prstGeom prst="arc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5769998" y="2011501"/>
            <a:ext cx="1472473" cy="1601555"/>
            <a:chOff x="5052590" y="1898953"/>
            <a:chExt cx="1472473" cy="1601555"/>
          </a:xfrm>
        </p:grpSpPr>
        <p:sp>
          <p:nvSpPr>
            <p:cNvPr id="24" name="橢圓 23"/>
            <p:cNvSpPr/>
            <p:nvPr/>
          </p:nvSpPr>
          <p:spPr>
            <a:xfrm>
              <a:off x="5611390" y="3066486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5" name="橢圓 24"/>
            <p:cNvSpPr/>
            <p:nvPr/>
          </p:nvSpPr>
          <p:spPr>
            <a:xfrm>
              <a:off x="5611390" y="1898953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6" name="橢圓 25"/>
            <p:cNvSpPr/>
            <p:nvPr/>
          </p:nvSpPr>
          <p:spPr>
            <a:xfrm>
              <a:off x="5052590" y="2487366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7" name="橢圓 26"/>
            <p:cNvSpPr/>
            <p:nvPr/>
          </p:nvSpPr>
          <p:spPr>
            <a:xfrm>
              <a:off x="6149870" y="2487366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8" name="直線接點 27"/>
            <p:cNvCxnSpPr>
              <a:stCxn id="25" idx="3"/>
              <a:endCxn id="26" idx="7"/>
            </p:cNvCxnSpPr>
            <p:nvPr/>
          </p:nvCxnSpPr>
          <p:spPr>
            <a:xfrm flipH="1">
              <a:off x="5344346" y="2190709"/>
              <a:ext cx="31710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直線接點 28"/>
            <p:cNvCxnSpPr>
              <a:stCxn id="25" idx="5"/>
              <a:endCxn id="27" idx="1"/>
            </p:cNvCxnSpPr>
            <p:nvPr/>
          </p:nvCxnSpPr>
          <p:spPr>
            <a:xfrm>
              <a:off x="5903146" y="2190709"/>
              <a:ext cx="29678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線接點 29"/>
            <p:cNvCxnSpPr>
              <a:stCxn id="26" idx="5"/>
              <a:endCxn id="24" idx="1"/>
            </p:cNvCxnSpPr>
            <p:nvPr/>
          </p:nvCxnSpPr>
          <p:spPr>
            <a:xfrm>
              <a:off x="5344346" y="2779122"/>
              <a:ext cx="31710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弧形 31"/>
            <p:cNvSpPr/>
            <p:nvPr/>
          </p:nvSpPr>
          <p:spPr>
            <a:xfrm rot="5400000">
              <a:off x="5519219" y="2466537"/>
              <a:ext cx="900335" cy="717451"/>
            </a:xfrm>
            <a:prstGeom prst="arc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弧形 32"/>
            <p:cNvSpPr/>
            <p:nvPr/>
          </p:nvSpPr>
          <p:spPr>
            <a:xfrm rot="11256386">
              <a:off x="5158150" y="2400888"/>
              <a:ext cx="1139483" cy="970671"/>
            </a:xfrm>
            <a:prstGeom prst="arc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弧形 35"/>
            <p:cNvSpPr/>
            <p:nvPr/>
          </p:nvSpPr>
          <p:spPr>
            <a:xfrm rot="5400000" flipH="1" flipV="1">
              <a:off x="5758374" y="2733820"/>
              <a:ext cx="815925" cy="717452"/>
            </a:xfrm>
            <a:prstGeom prst="arc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271604" y="350449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/>
              <a:t>G</a:t>
            </a:r>
            <a:r>
              <a:rPr lang="en-US" altLang="zh-TW" sz="2400" b="1" baseline="-25000" dirty="0" err="1" smtClean="0"/>
              <a:t>b</a:t>
            </a:r>
            <a:endParaRPr lang="zh-TW" altLang="en-US" sz="2400" b="1" baseline="-250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211016" y="154744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Self loop (sling)</a:t>
            </a:r>
            <a:endParaRPr lang="zh-TW" altLang="en-US" dirty="0"/>
          </a:p>
        </p:txBody>
      </p:sp>
      <p:grpSp>
        <p:nvGrpSpPr>
          <p:cNvPr id="41" name="群組 40"/>
          <p:cNvGrpSpPr/>
          <p:nvPr/>
        </p:nvGrpSpPr>
        <p:grpSpPr>
          <a:xfrm>
            <a:off x="3505143" y="1545109"/>
            <a:ext cx="1439094" cy="2003874"/>
            <a:chOff x="1383268" y="1237957"/>
            <a:chExt cx="1439094" cy="2003874"/>
          </a:xfrm>
        </p:grpSpPr>
        <p:sp>
          <p:nvSpPr>
            <p:cNvPr id="42" name="橢圓 41"/>
            <p:cNvSpPr/>
            <p:nvPr/>
          </p:nvSpPr>
          <p:spPr>
            <a:xfrm>
              <a:off x="1942068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橢圓 42"/>
            <p:cNvSpPr/>
            <p:nvPr/>
          </p:nvSpPr>
          <p:spPr>
            <a:xfrm>
              <a:off x="1942068" y="173248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4" name="橢圓 43"/>
            <p:cNvSpPr/>
            <p:nvPr/>
          </p:nvSpPr>
          <p:spPr>
            <a:xfrm>
              <a:off x="1383268" y="23208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5" name="橢圓 44"/>
            <p:cNvSpPr/>
            <p:nvPr/>
          </p:nvSpPr>
          <p:spPr>
            <a:xfrm>
              <a:off x="2480548" y="23208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46" name="直線接點 45"/>
            <p:cNvCxnSpPr>
              <a:stCxn id="43" idx="3"/>
              <a:endCxn id="44" idx="7"/>
            </p:cNvCxnSpPr>
            <p:nvPr/>
          </p:nvCxnSpPr>
          <p:spPr>
            <a:xfrm flipH="1">
              <a:off x="1675024" y="2024240"/>
              <a:ext cx="31710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直線接點 46"/>
            <p:cNvCxnSpPr>
              <a:stCxn id="43" idx="5"/>
              <a:endCxn id="45" idx="1"/>
            </p:cNvCxnSpPr>
            <p:nvPr/>
          </p:nvCxnSpPr>
          <p:spPr>
            <a:xfrm>
              <a:off x="2233824" y="2024240"/>
              <a:ext cx="29678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直線接點 47"/>
            <p:cNvCxnSpPr>
              <a:stCxn id="44" idx="5"/>
              <a:endCxn id="42" idx="1"/>
            </p:cNvCxnSpPr>
            <p:nvPr/>
          </p:nvCxnSpPr>
          <p:spPr>
            <a:xfrm>
              <a:off x="1675024" y="2612653"/>
              <a:ext cx="31710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" name="手繪多邊形 52"/>
            <p:cNvSpPr/>
            <p:nvPr/>
          </p:nvSpPr>
          <p:spPr>
            <a:xfrm>
              <a:off x="1899138" y="1237957"/>
              <a:ext cx="662987" cy="633046"/>
            </a:xfrm>
            <a:custGeom>
              <a:avLst/>
              <a:gdLst>
                <a:gd name="connsiteX0" fmla="*/ 98474 w 662987"/>
                <a:gd name="connsiteY0" fmla="*/ 534572 h 633046"/>
                <a:gd name="connsiteX1" fmla="*/ 28136 w 662987"/>
                <a:gd name="connsiteY1" fmla="*/ 450166 h 633046"/>
                <a:gd name="connsiteX2" fmla="*/ 0 w 662987"/>
                <a:gd name="connsiteY2" fmla="*/ 365760 h 633046"/>
                <a:gd name="connsiteX3" fmla="*/ 14068 w 662987"/>
                <a:gd name="connsiteY3" fmla="*/ 196948 h 633046"/>
                <a:gd name="connsiteX4" fmla="*/ 28136 w 662987"/>
                <a:gd name="connsiteY4" fmla="*/ 154745 h 633046"/>
                <a:gd name="connsiteX5" fmla="*/ 70339 w 662987"/>
                <a:gd name="connsiteY5" fmla="*/ 126609 h 633046"/>
                <a:gd name="connsiteX6" fmla="*/ 196948 w 662987"/>
                <a:gd name="connsiteY6" fmla="*/ 28135 h 633046"/>
                <a:gd name="connsiteX7" fmla="*/ 309490 w 662987"/>
                <a:gd name="connsiteY7" fmla="*/ 0 h 633046"/>
                <a:gd name="connsiteX8" fmla="*/ 464234 w 662987"/>
                <a:gd name="connsiteY8" fmla="*/ 14068 h 633046"/>
                <a:gd name="connsiteX9" fmla="*/ 520505 w 662987"/>
                <a:gd name="connsiteY9" fmla="*/ 28135 h 633046"/>
                <a:gd name="connsiteX10" fmla="*/ 576776 w 662987"/>
                <a:gd name="connsiteY10" fmla="*/ 84406 h 633046"/>
                <a:gd name="connsiteX11" fmla="*/ 604911 w 662987"/>
                <a:gd name="connsiteY11" fmla="*/ 126609 h 633046"/>
                <a:gd name="connsiteX12" fmla="*/ 647114 w 662987"/>
                <a:gd name="connsiteY12" fmla="*/ 267286 h 633046"/>
                <a:gd name="connsiteX13" fmla="*/ 604911 w 662987"/>
                <a:gd name="connsiteY13" fmla="*/ 478301 h 633046"/>
                <a:gd name="connsiteX14" fmla="*/ 576776 w 662987"/>
                <a:gd name="connsiteY14" fmla="*/ 506437 h 633046"/>
                <a:gd name="connsiteX15" fmla="*/ 562708 w 662987"/>
                <a:gd name="connsiteY15" fmla="*/ 548640 h 633046"/>
                <a:gd name="connsiteX16" fmla="*/ 436099 w 662987"/>
                <a:gd name="connsiteY16" fmla="*/ 618978 h 633046"/>
                <a:gd name="connsiteX17" fmla="*/ 393896 w 662987"/>
                <a:gd name="connsiteY17" fmla="*/ 633046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2987" h="633046">
                  <a:moveTo>
                    <a:pt x="98474" y="534572"/>
                  </a:moveTo>
                  <a:cubicBezTo>
                    <a:pt x="71970" y="508068"/>
                    <a:pt x="43805" y="485421"/>
                    <a:pt x="28136" y="450166"/>
                  </a:cubicBezTo>
                  <a:cubicBezTo>
                    <a:pt x="16091" y="423065"/>
                    <a:pt x="0" y="365760"/>
                    <a:pt x="0" y="365760"/>
                  </a:cubicBezTo>
                  <a:cubicBezTo>
                    <a:pt x="4689" y="309489"/>
                    <a:pt x="6605" y="252918"/>
                    <a:pt x="14068" y="196948"/>
                  </a:cubicBezTo>
                  <a:cubicBezTo>
                    <a:pt x="16028" y="182249"/>
                    <a:pt x="18873" y="166324"/>
                    <a:pt x="28136" y="154745"/>
                  </a:cubicBezTo>
                  <a:cubicBezTo>
                    <a:pt x="38698" y="141543"/>
                    <a:pt x="57702" y="137842"/>
                    <a:pt x="70339" y="126609"/>
                  </a:cubicBezTo>
                  <a:cubicBezTo>
                    <a:pt x="161237" y="45810"/>
                    <a:pt x="118486" y="49534"/>
                    <a:pt x="196948" y="28135"/>
                  </a:cubicBezTo>
                  <a:cubicBezTo>
                    <a:pt x="234254" y="17961"/>
                    <a:pt x="271976" y="9378"/>
                    <a:pt x="309490" y="0"/>
                  </a:cubicBezTo>
                  <a:cubicBezTo>
                    <a:pt x="361071" y="4689"/>
                    <a:pt x="412894" y="7223"/>
                    <a:pt x="464234" y="14068"/>
                  </a:cubicBezTo>
                  <a:cubicBezTo>
                    <a:pt x="483399" y="16623"/>
                    <a:pt x="504110" y="17888"/>
                    <a:pt x="520505" y="28135"/>
                  </a:cubicBezTo>
                  <a:cubicBezTo>
                    <a:pt x="542999" y="42194"/>
                    <a:pt x="562062" y="62335"/>
                    <a:pt x="576776" y="84406"/>
                  </a:cubicBezTo>
                  <a:cubicBezTo>
                    <a:pt x="586154" y="98474"/>
                    <a:pt x="598044" y="111159"/>
                    <a:pt x="604911" y="126609"/>
                  </a:cubicBezTo>
                  <a:cubicBezTo>
                    <a:pt x="624486" y="170651"/>
                    <a:pt x="635422" y="220514"/>
                    <a:pt x="647114" y="267286"/>
                  </a:cubicBezTo>
                  <a:cubicBezTo>
                    <a:pt x="636260" y="397540"/>
                    <a:pt x="662987" y="405706"/>
                    <a:pt x="604911" y="478301"/>
                  </a:cubicBezTo>
                  <a:cubicBezTo>
                    <a:pt x="596626" y="488658"/>
                    <a:pt x="586154" y="497058"/>
                    <a:pt x="576776" y="506437"/>
                  </a:cubicBezTo>
                  <a:cubicBezTo>
                    <a:pt x="572087" y="520505"/>
                    <a:pt x="570933" y="536302"/>
                    <a:pt x="562708" y="548640"/>
                  </a:cubicBezTo>
                  <a:cubicBezTo>
                    <a:pt x="526608" y="602789"/>
                    <a:pt x="499019" y="598005"/>
                    <a:pt x="436099" y="618978"/>
                  </a:cubicBezTo>
                  <a:lnTo>
                    <a:pt x="393896" y="633046"/>
                  </a:ln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5" name="文字方塊 54"/>
          <p:cNvSpPr txBox="1"/>
          <p:nvPr/>
        </p:nvSpPr>
        <p:spPr>
          <a:xfrm>
            <a:off x="4192172" y="271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56" name="弧形 55"/>
          <p:cNvSpPr/>
          <p:nvPr/>
        </p:nvSpPr>
        <p:spPr>
          <a:xfrm rot="5400000" flipH="1" flipV="1">
            <a:off x="4196860" y="2888572"/>
            <a:ext cx="815925" cy="717452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弧形 56"/>
          <p:cNvSpPr/>
          <p:nvPr/>
        </p:nvSpPr>
        <p:spPr>
          <a:xfrm rot="5400000">
            <a:off x="3929568" y="2607218"/>
            <a:ext cx="900335" cy="717451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57"/>
          <p:cNvSpPr txBox="1"/>
          <p:nvPr/>
        </p:nvSpPr>
        <p:spPr>
          <a:xfrm>
            <a:off x="3739661" y="29237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4414910" y="13340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4726744" y="1322363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multiplicity</a:t>
            </a:r>
            <a:endParaRPr lang="zh-TW" altLang="en-US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4020772" y="356077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/>
              <a:t>G</a:t>
            </a:r>
            <a:r>
              <a:rPr lang="en-US" altLang="zh-TW" sz="2400" b="1" baseline="-25000" dirty="0" err="1" smtClean="0"/>
              <a:t>a</a:t>
            </a:r>
            <a:r>
              <a:rPr lang="en-US" altLang="zh-TW" sz="2400" b="1" dirty="0" smtClean="0"/>
              <a:t>’</a:t>
            </a:r>
            <a:endParaRPr lang="zh-TW" altLang="en-US" sz="2400" b="1" baseline="-25000" dirty="0"/>
          </a:p>
        </p:txBody>
      </p:sp>
      <p:grpSp>
        <p:nvGrpSpPr>
          <p:cNvPr id="62" name="群組 61"/>
          <p:cNvGrpSpPr/>
          <p:nvPr/>
        </p:nvGrpSpPr>
        <p:grpSpPr>
          <a:xfrm>
            <a:off x="7441742" y="2023221"/>
            <a:ext cx="1439094" cy="1509347"/>
            <a:chOff x="5052590" y="1898953"/>
            <a:chExt cx="1439094" cy="1509347"/>
          </a:xfrm>
        </p:grpSpPr>
        <p:sp>
          <p:nvSpPr>
            <p:cNvPr id="63" name="橢圓 62"/>
            <p:cNvSpPr/>
            <p:nvPr/>
          </p:nvSpPr>
          <p:spPr>
            <a:xfrm>
              <a:off x="5611390" y="3066486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4" name="橢圓 63"/>
            <p:cNvSpPr/>
            <p:nvPr/>
          </p:nvSpPr>
          <p:spPr>
            <a:xfrm>
              <a:off x="5611390" y="1898953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橢圓 64"/>
            <p:cNvSpPr/>
            <p:nvPr/>
          </p:nvSpPr>
          <p:spPr>
            <a:xfrm>
              <a:off x="5052590" y="2487366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6" name="橢圓 65"/>
            <p:cNvSpPr/>
            <p:nvPr/>
          </p:nvSpPr>
          <p:spPr>
            <a:xfrm>
              <a:off x="6149870" y="2487366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67" name="直線接點 66"/>
            <p:cNvCxnSpPr>
              <a:stCxn id="64" idx="3"/>
              <a:endCxn id="65" idx="7"/>
            </p:cNvCxnSpPr>
            <p:nvPr/>
          </p:nvCxnSpPr>
          <p:spPr>
            <a:xfrm flipH="1">
              <a:off x="5344346" y="2190709"/>
              <a:ext cx="31710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直線接點 67"/>
            <p:cNvCxnSpPr>
              <a:stCxn id="64" idx="5"/>
              <a:endCxn id="66" idx="1"/>
            </p:cNvCxnSpPr>
            <p:nvPr/>
          </p:nvCxnSpPr>
          <p:spPr>
            <a:xfrm>
              <a:off x="5903146" y="2190709"/>
              <a:ext cx="29678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直線接點 68"/>
            <p:cNvCxnSpPr>
              <a:stCxn id="65" idx="5"/>
              <a:endCxn id="63" idx="1"/>
            </p:cNvCxnSpPr>
            <p:nvPr/>
          </p:nvCxnSpPr>
          <p:spPr>
            <a:xfrm>
              <a:off x="5344346" y="2779122"/>
              <a:ext cx="31710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73" name="直線接點 72"/>
          <p:cNvCxnSpPr/>
          <p:nvPr/>
        </p:nvCxnSpPr>
        <p:spPr>
          <a:xfrm flipV="1">
            <a:off x="8308720" y="2905736"/>
            <a:ext cx="296782" cy="3374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4" name="文字方塊 73"/>
          <p:cNvSpPr txBox="1"/>
          <p:nvPr/>
        </p:nvSpPr>
        <p:spPr>
          <a:xfrm>
            <a:off x="7957383" y="3530289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/>
              <a:t>G</a:t>
            </a:r>
            <a:r>
              <a:rPr lang="en-US" altLang="zh-TW" sz="2400" b="1" baseline="-25000" dirty="0" err="1" smtClean="0"/>
              <a:t>b</a:t>
            </a:r>
            <a:r>
              <a:rPr lang="en-US" altLang="zh-TW" sz="2400" b="1" dirty="0" smtClean="0"/>
              <a:t>’</a:t>
            </a:r>
            <a:endParaRPr lang="zh-TW" altLang="en-US" sz="2400" b="1" baseline="-25000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7791157" y="2825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8382000" y="2965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Label</a:t>
            </a:r>
            <a:r>
              <a:rPr lang="en-US" altLang="zh-TW" dirty="0" smtClean="0">
                <a:ea typeface="新細明體" charset="-120"/>
              </a:rPr>
              <a:t>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7</a:t>
            </a:r>
            <a:r>
              <a:rPr lang="en-US" altLang="zh-TW" dirty="0" smtClean="0">
                <a:ea typeface="新細明體" charset="-120"/>
              </a:rPr>
              <a:t> and return (backtrack) to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r>
              <a:rPr lang="en-US" altLang="zh-TW" dirty="0" smtClean="0">
                <a:ea typeface="新細明體" charset="-120"/>
              </a:rPr>
              <a:t>From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6</a:t>
            </a:r>
            <a:r>
              <a:rPr lang="en-US" altLang="zh-TW" dirty="0" smtClean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return to</a:t>
            </a:r>
            <a:r>
              <a:rPr lang="en-US" altLang="zh-TW" dirty="0" smtClean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9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100</a:t>
            </a:fld>
            <a:endParaRPr lang="zh-TW" altLang="en-US"/>
          </a:p>
        </p:txBody>
      </p:sp>
      <p:sp>
        <p:nvSpPr>
          <p:cNvPr id="56" name="Line 84"/>
          <p:cNvSpPr>
            <a:spLocks noChangeShapeType="1"/>
          </p:cNvSpPr>
          <p:nvPr/>
        </p:nvSpPr>
        <p:spPr bwMode="auto">
          <a:xfrm flipH="1">
            <a:off x="1336431" y="4752289"/>
            <a:ext cx="1736725" cy="63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61" name="群組 60"/>
          <p:cNvGrpSpPr/>
          <p:nvPr/>
        </p:nvGrpSpPr>
        <p:grpSpPr>
          <a:xfrm>
            <a:off x="1705026" y="1509258"/>
            <a:ext cx="5403850" cy="3667125"/>
            <a:chOff x="1705026" y="1509258"/>
            <a:chExt cx="5403850" cy="3667125"/>
          </a:xfrm>
        </p:grpSpPr>
        <p:grpSp>
          <p:nvGrpSpPr>
            <p:cNvPr id="5" name="群組 54"/>
            <p:cNvGrpSpPr/>
            <p:nvPr/>
          </p:nvGrpSpPr>
          <p:grpSpPr>
            <a:xfrm>
              <a:off x="1705026" y="1509258"/>
              <a:ext cx="5403850" cy="3667125"/>
              <a:chOff x="1705026" y="1509258"/>
              <a:chExt cx="5403850" cy="3667125"/>
            </a:xfrm>
          </p:grpSpPr>
          <p:grpSp>
            <p:nvGrpSpPr>
              <p:cNvPr id="28" name="群組 49"/>
              <p:cNvGrpSpPr/>
              <p:nvPr/>
            </p:nvGrpSpPr>
            <p:grpSpPr>
              <a:xfrm>
                <a:off x="1705026" y="1509258"/>
                <a:ext cx="5403850" cy="3667125"/>
                <a:chOff x="1705026" y="1509258"/>
                <a:chExt cx="5403850" cy="3667125"/>
              </a:xfrm>
            </p:grpSpPr>
            <p:grpSp>
              <p:nvGrpSpPr>
                <p:cNvPr id="42" name="Group 4"/>
                <p:cNvGrpSpPr>
                  <a:grpSpLocks/>
                </p:cNvGrpSpPr>
                <p:nvPr/>
              </p:nvGrpSpPr>
              <p:grpSpPr bwMode="auto">
                <a:xfrm>
                  <a:off x="1705026" y="1509258"/>
                  <a:ext cx="5403850" cy="3667125"/>
                  <a:chOff x="1012" y="676"/>
                  <a:chExt cx="3404" cy="2310"/>
                </a:xfrm>
              </p:grpSpPr>
              <p:sp>
                <p:nvSpPr>
                  <p:cNvPr id="6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1204"/>
                    <a:ext cx="280" cy="28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636" y="676"/>
                    <a:ext cx="280" cy="28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8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644" y="868"/>
                    <a:ext cx="280" cy="2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9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652" y="1060"/>
                    <a:ext cx="280" cy="280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altLang="zh-TW" dirty="0" smtClean="0"/>
                      <a:t>8</a:t>
                    </a:r>
                    <a:endParaRPr lang="zh-TW" altLang="en-US" dirty="0"/>
                  </a:p>
                </p:txBody>
              </p:sp>
              <p:sp>
                <p:nvSpPr>
                  <p:cNvPr id="10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132" y="2020"/>
                    <a:ext cx="280" cy="2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396" y="1636"/>
                    <a:ext cx="280" cy="2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356" y="1732"/>
                    <a:ext cx="280" cy="28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316" y="1828"/>
                    <a:ext cx="280" cy="28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2692"/>
                    <a:ext cx="280" cy="2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876" y="2548"/>
                    <a:ext cx="280" cy="2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124" y="2692"/>
                    <a:ext cx="280" cy="280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912"/>
                    <a:ext cx="384" cy="3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960"/>
                    <a:ext cx="624" cy="81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88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920"/>
                    <a:ext cx="336" cy="62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2736"/>
                    <a:ext cx="100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1104"/>
                    <a:ext cx="336" cy="62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16"/>
                    <a:ext cx="672" cy="7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6" y="1344"/>
                    <a:ext cx="288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36" y="2304"/>
                    <a:ext cx="336" cy="38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720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2</a:t>
                    </a: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864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3</a:t>
                    </a: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064"/>
                    <a:ext cx="28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10</a:t>
                    </a: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248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1</a:t>
                    </a: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632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4</a:t>
                    </a: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76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5</a:t>
                    </a: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872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9</a:t>
                    </a: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736"/>
                    <a:ext cx="480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11</a:t>
                    </a: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592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6</a:t>
                    </a: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736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7</a:t>
                    </a:r>
                  </a:p>
                </p:txBody>
              </p:sp>
              <p:sp>
                <p:nvSpPr>
                  <p:cNvPr id="3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1872"/>
                    <a:ext cx="72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816"/>
                    <a:ext cx="720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960"/>
                    <a:ext cx="336" cy="158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0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2064"/>
                    <a:ext cx="1200" cy="52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1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065606" y="1828800"/>
                  <a:ext cx="691662" cy="616634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4" name="Line 47"/>
                <p:cNvSpPr>
                  <a:spLocks noChangeShapeType="1"/>
                </p:cNvSpPr>
                <p:nvPr/>
              </p:nvSpPr>
              <p:spPr bwMode="auto">
                <a:xfrm>
                  <a:off x="2980006" y="1953064"/>
                  <a:ext cx="973015" cy="1240301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" name="Oval 12"/>
                <p:cNvSpPr>
                  <a:spLocks noChangeArrowheads="1"/>
                </p:cNvSpPr>
                <p:nvPr/>
              </p:nvSpPr>
              <p:spPr bwMode="auto">
                <a:xfrm>
                  <a:off x="5894854" y="2125892"/>
                  <a:ext cx="444500" cy="4445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8</a:t>
                  </a:r>
                  <a:endParaRPr lang="zh-TW" altLang="en-US" dirty="0"/>
                </a:p>
              </p:txBody>
            </p:sp>
            <p:sp>
              <p:nvSpPr>
                <p:cNvPr id="46" name="Line 47"/>
                <p:cNvSpPr>
                  <a:spLocks noChangeShapeType="1"/>
                </p:cNvSpPr>
                <p:nvPr/>
              </p:nvSpPr>
              <p:spPr bwMode="auto">
                <a:xfrm>
                  <a:off x="4300025" y="3399692"/>
                  <a:ext cx="1116037" cy="32825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5563774" y="2546253"/>
                  <a:ext cx="499402" cy="808892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8" name="Oval 12"/>
                <p:cNvSpPr>
                  <a:spLocks noChangeArrowheads="1"/>
                </p:cNvSpPr>
                <p:nvPr/>
              </p:nvSpPr>
              <p:spPr bwMode="auto">
                <a:xfrm>
                  <a:off x="3078972" y="4472851"/>
                  <a:ext cx="444500" cy="444500"/>
                </a:xfrm>
                <a:prstGeom prst="ellipse">
                  <a:avLst/>
                </a:prstGeom>
                <a:solidFill>
                  <a:schemeClr val="accent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6</a:t>
                  </a:r>
                  <a:endParaRPr lang="zh-TW" altLang="en-US" dirty="0"/>
                </a:p>
              </p:txBody>
            </p:sp>
          </p:grpSp>
          <p:sp>
            <p:nvSpPr>
              <p:cNvPr id="51" name="Oval 12"/>
              <p:cNvSpPr>
                <a:spLocks noChangeArrowheads="1"/>
              </p:cNvSpPr>
              <p:nvPr/>
            </p:nvSpPr>
            <p:spPr bwMode="auto">
              <a:xfrm>
                <a:off x="3076626" y="4470506"/>
                <a:ext cx="444500" cy="4445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TW" dirty="0" smtClean="0"/>
                  <a:t>6</a:t>
                </a:r>
                <a:endParaRPr lang="zh-TW" altLang="en-US" dirty="0"/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2316972" y="3035602"/>
                <a:ext cx="444500" cy="4445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TW" dirty="0" smtClean="0"/>
                  <a:t>4</a:t>
                </a:r>
                <a:endParaRPr lang="zh-TW" altLang="en-US" dirty="0"/>
              </a:p>
            </p:txBody>
          </p:sp>
          <p:sp>
            <p:nvSpPr>
              <p:cNvPr id="53" name="Line 47"/>
              <p:cNvSpPr>
                <a:spLocks noChangeShapeType="1"/>
              </p:cNvSpPr>
              <p:nvPr/>
            </p:nvSpPr>
            <p:spPr bwMode="auto">
              <a:xfrm flipV="1">
                <a:off x="3502855" y="3697459"/>
                <a:ext cx="1924930" cy="90267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" name="Line 47"/>
              <p:cNvSpPr>
                <a:spLocks noChangeShapeType="1"/>
              </p:cNvSpPr>
              <p:nvPr/>
            </p:nvSpPr>
            <p:spPr bwMode="auto">
              <a:xfrm flipH="1" flipV="1">
                <a:off x="2672862" y="3446584"/>
                <a:ext cx="532227" cy="1066799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8" name="Line 47"/>
            <p:cNvSpPr>
              <a:spLocks noChangeShapeType="1"/>
            </p:cNvSpPr>
            <p:nvPr/>
          </p:nvSpPr>
          <p:spPr bwMode="auto">
            <a:xfrm>
              <a:off x="3521614" y="4801773"/>
              <a:ext cx="1599026" cy="27666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0" name="Line 84"/>
          <p:cNvSpPr>
            <a:spLocks noChangeShapeType="1"/>
          </p:cNvSpPr>
          <p:nvPr/>
        </p:nvSpPr>
        <p:spPr bwMode="auto">
          <a:xfrm flipV="1">
            <a:off x="5795888" y="3010485"/>
            <a:ext cx="1730327" cy="52050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5057827" y="4707313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  <p:bldP spid="5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Return to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5.</a:t>
            </a:r>
            <a:endParaRPr lang="en-US" altLang="zh-TW" dirty="0">
              <a:solidFill>
                <a:srgbClr val="0000CC"/>
              </a:solidFill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101</a:t>
            </a:fld>
            <a:endParaRPr lang="zh-TW" altLang="en-US"/>
          </a:p>
        </p:txBody>
      </p:sp>
      <p:grpSp>
        <p:nvGrpSpPr>
          <p:cNvPr id="5" name="群組 60"/>
          <p:cNvGrpSpPr/>
          <p:nvPr/>
        </p:nvGrpSpPr>
        <p:grpSpPr>
          <a:xfrm>
            <a:off x="1705026" y="1509258"/>
            <a:ext cx="5403850" cy="3667125"/>
            <a:chOff x="1705026" y="1509258"/>
            <a:chExt cx="5403850" cy="3667125"/>
          </a:xfrm>
        </p:grpSpPr>
        <p:grpSp>
          <p:nvGrpSpPr>
            <p:cNvPr id="28" name="群組 54"/>
            <p:cNvGrpSpPr/>
            <p:nvPr/>
          </p:nvGrpSpPr>
          <p:grpSpPr>
            <a:xfrm>
              <a:off x="1705026" y="1509258"/>
              <a:ext cx="5403850" cy="3667125"/>
              <a:chOff x="1705026" y="1509258"/>
              <a:chExt cx="5403850" cy="3667125"/>
            </a:xfrm>
          </p:grpSpPr>
          <p:grpSp>
            <p:nvGrpSpPr>
              <p:cNvPr id="42" name="群組 49"/>
              <p:cNvGrpSpPr/>
              <p:nvPr/>
            </p:nvGrpSpPr>
            <p:grpSpPr>
              <a:xfrm>
                <a:off x="1705026" y="1509258"/>
                <a:ext cx="5403850" cy="3667125"/>
                <a:chOff x="1705026" y="1509258"/>
                <a:chExt cx="5403850" cy="3667125"/>
              </a:xfrm>
            </p:grpSpPr>
            <p:grpSp>
              <p:nvGrpSpPr>
                <p:cNvPr id="43" name="Group 4"/>
                <p:cNvGrpSpPr>
                  <a:grpSpLocks/>
                </p:cNvGrpSpPr>
                <p:nvPr/>
              </p:nvGrpSpPr>
              <p:grpSpPr bwMode="auto">
                <a:xfrm>
                  <a:off x="1705026" y="1509258"/>
                  <a:ext cx="5403850" cy="3667125"/>
                  <a:chOff x="1012" y="676"/>
                  <a:chExt cx="3404" cy="2310"/>
                </a:xfrm>
              </p:grpSpPr>
              <p:sp>
                <p:nvSpPr>
                  <p:cNvPr id="6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1204"/>
                    <a:ext cx="280" cy="28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636" y="676"/>
                    <a:ext cx="280" cy="28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8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644" y="868"/>
                    <a:ext cx="280" cy="2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9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652" y="1060"/>
                    <a:ext cx="280" cy="280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altLang="zh-TW" dirty="0" smtClean="0"/>
                      <a:t>8</a:t>
                    </a:r>
                    <a:endParaRPr lang="zh-TW" altLang="en-US" dirty="0"/>
                  </a:p>
                </p:txBody>
              </p:sp>
              <p:sp>
                <p:nvSpPr>
                  <p:cNvPr id="10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132" y="2020"/>
                    <a:ext cx="280" cy="2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396" y="1636"/>
                    <a:ext cx="280" cy="2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356" y="1732"/>
                    <a:ext cx="280" cy="28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316" y="1828"/>
                    <a:ext cx="280" cy="28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2692"/>
                    <a:ext cx="280" cy="2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876" y="2548"/>
                    <a:ext cx="280" cy="2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124" y="2692"/>
                    <a:ext cx="280" cy="28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912"/>
                    <a:ext cx="384" cy="3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960"/>
                    <a:ext cx="624" cy="81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88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920"/>
                    <a:ext cx="336" cy="62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2736"/>
                    <a:ext cx="100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1104"/>
                    <a:ext cx="336" cy="62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16"/>
                    <a:ext cx="672" cy="7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6" y="1344"/>
                    <a:ext cx="288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36" y="2304"/>
                    <a:ext cx="336" cy="38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720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2</a:t>
                    </a: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864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3</a:t>
                    </a:r>
                  </a:p>
                </p:txBody>
              </p:sp>
              <p:sp>
                <p:nvSpPr>
                  <p:cNvPr id="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064"/>
                    <a:ext cx="28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10</a:t>
                    </a:r>
                  </a:p>
                </p:txBody>
              </p:sp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248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1</a:t>
                    </a: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632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4</a:t>
                    </a:r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76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5</a:t>
                    </a: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872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9</a:t>
                    </a: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736"/>
                    <a:ext cx="480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11</a:t>
                    </a: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592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6</a:t>
                    </a: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736"/>
                    <a:ext cx="14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TW" sz="2000">
                        <a:solidFill>
                          <a:schemeClr val="tx1"/>
                        </a:solidFill>
                        <a:ea typeface="新細明體" charset="-120"/>
                      </a:rPr>
                      <a:t>7</a:t>
                    </a:r>
                  </a:p>
                </p:txBody>
              </p:sp>
              <p:sp>
                <p:nvSpPr>
                  <p:cNvPr id="3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1872"/>
                    <a:ext cx="72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816"/>
                    <a:ext cx="720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960"/>
                    <a:ext cx="336" cy="158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0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2064"/>
                    <a:ext cx="1200" cy="52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1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065606" y="1828800"/>
                  <a:ext cx="691662" cy="616634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4" name="Line 47"/>
                <p:cNvSpPr>
                  <a:spLocks noChangeShapeType="1"/>
                </p:cNvSpPr>
                <p:nvPr/>
              </p:nvSpPr>
              <p:spPr bwMode="auto">
                <a:xfrm>
                  <a:off x="2980006" y="1953064"/>
                  <a:ext cx="973015" cy="1240301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" name="Oval 12"/>
                <p:cNvSpPr>
                  <a:spLocks noChangeArrowheads="1"/>
                </p:cNvSpPr>
                <p:nvPr/>
              </p:nvSpPr>
              <p:spPr bwMode="auto">
                <a:xfrm>
                  <a:off x="5894854" y="2125892"/>
                  <a:ext cx="444500" cy="4445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8</a:t>
                  </a:r>
                  <a:endParaRPr lang="zh-TW" altLang="en-US" dirty="0"/>
                </a:p>
              </p:txBody>
            </p:sp>
            <p:sp>
              <p:nvSpPr>
                <p:cNvPr id="46" name="Line 47"/>
                <p:cNvSpPr>
                  <a:spLocks noChangeShapeType="1"/>
                </p:cNvSpPr>
                <p:nvPr/>
              </p:nvSpPr>
              <p:spPr bwMode="auto">
                <a:xfrm>
                  <a:off x="4300025" y="3399692"/>
                  <a:ext cx="1116037" cy="32825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5563774" y="2546253"/>
                  <a:ext cx="499402" cy="808892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8" name="Oval 12"/>
                <p:cNvSpPr>
                  <a:spLocks noChangeArrowheads="1"/>
                </p:cNvSpPr>
                <p:nvPr/>
              </p:nvSpPr>
              <p:spPr bwMode="auto">
                <a:xfrm>
                  <a:off x="3078972" y="4472851"/>
                  <a:ext cx="444500" cy="444500"/>
                </a:xfrm>
                <a:prstGeom prst="ellipse">
                  <a:avLst/>
                </a:prstGeom>
                <a:solidFill>
                  <a:schemeClr val="accent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6</a:t>
                  </a:r>
                  <a:endParaRPr lang="zh-TW" altLang="en-US" dirty="0"/>
                </a:p>
              </p:txBody>
            </p:sp>
          </p:grpSp>
          <p:sp>
            <p:nvSpPr>
              <p:cNvPr id="51" name="Oval 12"/>
              <p:cNvSpPr>
                <a:spLocks noChangeArrowheads="1"/>
              </p:cNvSpPr>
              <p:nvPr/>
            </p:nvSpPr>
            <p:spPr bwMode="auto">
              <a:xfrm>
                <a:off x="3076626" y="4470506"/>
                <a:ext cx="444500" cy="4445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TW" dirty="0" smtClean="0"/>
                  <a:t>6</a:t>
                </a:r>
                <a:endParaRPr lang="zh-TW" altLang="en-US" dirty="0"/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2316972" y="3035602"/>
                <a:ext cx="444500" cy="4445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TW" dirty="0" smtClean="0"/>
                  <a:t>4</a:t>
                </a:r>
                <a:endParaRPr lang="zh-TW" altLang="en-US" dirty="0"/>
              </a:p>
            </p:txBody>
          </p:sp>
          <p:sp>
            <p:nvSpPr>
              <p:cNvPr id="53" name="Line 47"/>
              <p:cNvSpPr>
                <a:spLocks noChangeShapeType="1"/>
              </p:cNvSpPr>
              <p:nvPr/>
            </p:nvSpPr>
            <p:spPr bwMode="auto">
              <a:xfrm flipV="1">
                <a:off x="3502855" y="3697459"/>
                <a:ext cx="1924930" cy="90267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" name="Line 47"/>
              <p:cNvSpPr>
                <a:spLocks noChangeShapeType="1"/>
              </p:cNvSpPr>
              <p:nvPr/>
            </p:nvSpPr>
            <p:spPr bwMode="auto">
              <a:xfrm flipH="1" flipV="1">
                <a:off x="2672862" y="3446584"/>
                <a:ext cx="532227" cy="1066799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8" name="Line 47"/>
            <p:cNvSpPr>
              <a:spLocks noChangeShapeType="1"/>
            </p:cNvSpPr>
            <p:nvPr/>
          </p:nvSpPr>
          <p:spPr bwMode="auto">
            <a:xfrm>
              <a:off x="3521614" y="4801773"/>
              <a:ext cx="1599026" cy="27666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0" name="Line 84"/>
          <p:cNvSpPr>
            <a:spLocks noChangeShapeType="1"/>
          </p:cNvSpPr>
          <p:nvPr/>
        </p:nvSpPr>
        <p:spPr bwMode="auto">
          <a:xfrm flipV="1">
            <a:off x="4206239" y="2616590"/>
            <a:ext cx="1280162" cy="590841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Do a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DFS(3).</a:t>
            </a:r>
            <a:endParaRPr lang="en-US" altLang="zh-TW" dirty="0">
              <a:solidFill>
                <a:srgbClr val="0000CC"/>
              </a:solidFill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102</a:t>
            </a:fld>
            <a:endParaRPr lang="zh-TW" altLang="en-US"/>
          </a:p>
        </p:txBody>
      </p:sp>
      <p:grpSp>
        <p:nvGrpSpPr>
          <p:cNvPr id="57" name="群組 56"/>
          <p:cNvGrpSpPr/>
          <p:nvPr/>
        </p:nvGrpSpPr>
        <p:grpSpPr>
          <a:xfrm>
            <a:off x="1705026" y="1509258"/>
            <a:ext cx="5403850" cy="3667125"/>
            <a:chOff x="1705026" y="1509258"/>
            <a:chExt cx="5403850" cy="3667125"/>
          </a:xfrm>
        </p:grpSpPr>
        <p:grpSp>
          <p:nvGrpSpPr>
            <p:cNvPr id="5" name="群組 60"/>
            <p:cNvGrpSpPr/>
            <p:nvPr/>
          </p:nvGrpSpPr>
          <p:grpSpPr>
            <a:xfrm>
              <a:off x="1705026" y="1509258"/>
              <a:ext cx="5403850" cy="3667125"/>
              <a:chOff x="1705026" y="1509258"/>
              <a:chExt cx="5403850" cy="3667125"/>
            </a:xfrm>
          </p:grpSpPr>
          <p:grpSp>
            <p:nvGrpSpPr>
              <p:cNvPr id="28" name="群組 54"/>
              <p:cNvGrpSpPr/>
              <p:nvPr/>
            </p:nvGrpSpPr>
            <p:grpSpPr>
              <a:xfrm>
                <a:off x="1705026" y="1509258"/>
                <a:ext cx="5403850" cy="3667125"/>
                <a:chOff x="1705026" y="1509258"/>
                <a:chExt cx="5403850" cy="3667125"/>
              </a:xfrm>
            </p:grpSpPr>
            <p:grpSp>
              <p:nvGrpSpPr>
                <p:cNvPr id="42" name="群組 49"/>
                <p:cNvGrpSpPr/>
                <p:nvPr/>
              </p:nvGrpSpPr>
              <p:grpSpPr>
                <a:xfrm>
                  <a:off x="1705026" y="1509258"/>
                  <a:ext cx="5403850" cy="3667125"/>
                  <a:chOff x="1705026" y="1509258"/>
                  <a:chExt cx="5403850" cy="3667125"/>
                </a:xfrm>
              </p:grpSpPr>
              <p:grpSp>
                <p:nvGrpSpPr>
                  <p:cNvPr id="43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705026" y="1509258"/>
                    <a:ext cx="5403850" cy="3667125"/>
                    <a:chOff x="1012" y="676"/>
                    <a:chExt cx="3404" cy="2310"/>
                  </a:xfrm>
                </p:grpSpPr>
                <p:sp>
                  <p:nvSpPr>
                    <p:cNvPr id="6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2" y="1204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6" y="676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4" y="868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2" y="1060"/>
                      <a:ext cx="280" cy="280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p:txBody>
                </p:sp>
                <p:sp>
                  <p:nvSpPr>
                    <p:cNvPr id="10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2" y="2020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6" y="1636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2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732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6" y="1828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4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8" y="2692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6" y="2548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4" y="2692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8" y="912"/>
                      <a:ext cx="384" cy="3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960"/>
                      <a:ext cx="624" cy="8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14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0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920"/>
                      <a:ext cx="336" cy="6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1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2736"/>
                      <a:ext cx="100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2" name="Line 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4" y="1104"/>
                      <a:ext cx="336" cy="6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3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2016"/>
                      <a:ext cx="672" cy="72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4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56" y="1344"/>
                      <a:ext cx="288" cy="48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5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304"/>
                      <a:ext cx="336" cy="38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720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2</a:t>
                      </a:r>
                    </a:p>
                  </p:txBody>
                </p:sp>
                <p:sp>
                  <p:nvSpPr>
                    <p:cNvPr id="27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864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3</a:t>
                      </a:r>
                    </a:p>
                  </p:txBody>
                </p:sp>
                <p:sp>
                  <p:nvSpPr>
                    <p:cNvPr id="29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2064"/>
                      <a:ext cx="288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ea typeface="新細明體" charset="-120"/>
                        </a:rPr>
                        <a:t>10</a:t>
                      </a:r>
                    </a:p>
                  </p:txBody>
                </p:sp>
                <p:sp>
                  <p:nvSpPr>
                    <p:cNvPr id="30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248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1</a:t>
                      </a:r>
                    </a:p>
                  </p:txBody>
                </p:sp>
                <p:sp>
                  <p:nvSpPr>
                    <p:cNvPr id="31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632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4</a:t>
                      </a:r>
                    </a:p>
                  </p:txBody>
                </p:sp>
                <p:sp>
                  <p:nvSpPr>
                    <p:cNvPr id="32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776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5</a:t>
                      </a:r>
                    </a:p>
                  </p:txBody>
                </p:sp>
                <p:sp>
                  <p:nvSpPr>
                    <p:cNvPr id="33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1872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9</a:t>
                      </a:r>
                    </a:p>
                  </p:txBody>
                </p:sp>
                <p:sp>
                  <p:nvSpPr>
                    <p:cNvPr id="3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2736"/>
                      <a:ext cx="480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11</a:t>
                      </a: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2592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6</a:t>
                      </a: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2736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7</a:t>
                      </a:r>
                    </a:p>
                  </p:txBody>
                </p:sp>
                <p:sp>
                  <p:nvSpPr>
                    <p:cNvPr id="37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1872"/>
                      <a:ext cx="7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816"/>
                      <a:ext cx="72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9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960"/>
                      <a:ext cx="336" cy="158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0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0" y="2064"/>
                      <a:ext cx="1200" cy="5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4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5606" y="1828800"/>
                    <a:ext cx="691662" cy="616634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980006" y="1953064"/>
                    <a:ext cx="973015" cy="1240301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894854" y="2125892"/>
                    <a:ext cx="444500" cy="4445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altLang="zh-TW" dirty="0" smtClean="0"/>
                      <a:t>8</a:t>
                    </a:r>
                    <a:endParaRPr lang="zh-TW" altLang="en-US" dirty="0"/>
                  </a:p>
                </p:txBody>
              </p:sp>
              <p:sp>
                <p:nvSpPr>
                  <p:cNvPr id="4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300025" y="3399692"/>
                    <a:ext cx="1116037" cy="32825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63774" y="2546253"/>
                    <a:ext cx="499402" cy="808892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078972" y="4472851"/>
                    <a:ext cx="444500" cy="444500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altLang="zh-TW" dirty="0" smtClean="0"/>
                      <a:t>6</a:t>
                    </a:r>
                    <a:endParaRPr lang="zh-TW" altLang="en-US" dirty="0"/>
                  </a:p>
                </p:txBody>
              </p:sp>
            </p:grpSp>
            <p:sp>
              <p:nvSpPr>
                <p:cNvPr id="51" name="Oval 12"/>
                <p:cNvSpPr>
                  <a:spLocks noChangeArrowheads="1"/>
                </p:cNvSpPr>
                <p:nvPr/>
              </p:nvSpPr>
              <p:spPr bwMode="auto">
                <a:xfrm>
                  <a:off x="3076626" y="4470506"/>
                  <a:ext cx="444500" cy="4445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6</a:t>
                  </a:r>
                  <a:endParaRPr lang="zh-TW" altLang="en-US" dirty="0"/>
                </a:p>
              </p:txBody>
            </p:sp>
            <p:sp>
              <p:nvSpPr>
                <p:cNvPr id="52" name="Oval 12"/>
                <p:cNvSpPr>
                  <a:spLocks noChangeArrowheads="1"/>
                </p:cNvSpPr>
                <p:nvPr/>
              </p:nvSpPr>
              <p:spPr bwMode="auto">
                <a:xfrm>
                  <a:off x="2316972" y="3035602"/>
                  <a:ext cx="444500" cy="4445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4</a:t>
                  </a:r>
                  <a:endParaRPr lang="zh-TW" altLang="en-US" dirty="0"/>
                </a:p>
              </p:txBody>
            </p:sp>
            <p:sp>
              <p:nvSpPr>
                <p:cNvPr id="53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3502855" y="3697459"/>
                  <a:ext cx="1924930" cy="902675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72862" y="3446584"/>
                  <a:ext cx="532227" cy="1066799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8" name="Line 47"/>
              <p:cNvSpPr>
                <a:spLocks noChangeShapeType="1"/>
              </p:cNvSpPr>
              <p:nvPr/>
            </p:nvSpPr>
            <p:spPr bwMode="auto">
              <a:xfrm>
                <a:off x="3521614" y="4801773"/>
                <a:ext cx="1599026" cy="27666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0" name="Line 84"/>
            <p:cNvSpPr>
              <a:spLocks noChangeShapeType="1"/>
            </p:cNvSpPr>
            <p:nvPr/>
          </p:nvSpPr>
          <p:spPr bwMode="auto">
            <a:xfrm flipV="1">
              <a:off x="4206239" y="2616590"/>
              <a:ext cx="1280162" cy="590841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293482" y="1811713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6" name="Line 47"/>
          <p:cNvSpPr>
            <a:spLocks noChangeShapeType="1"/>
          </p:cNvSpPr>
          <p:nvPr/>
        </p:nvSpPr>
        <p:spPr bwMode="auto">
          <a:xfrm flipV="1">
            <a:off x="4140592" y="2222695"/>
            <a:ext cx="501746" cy="97536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Label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3 </a:t>
            </a:r>
            <a:r>
              <a:rPr lang="en-US" altLang="zh-TW" dirty="0" smtClean="0">
                <a:ea typeface="新細明體" charset="-120"/>
              </a:rPr>
              <a:t>and return to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5</a:t>
            </a:r>
          </a:p>
          <a:p>
            <a:r>
              <a:rPr lang="en-US" altLang="zh-TW" dirty="0" smtClean="0">
                <a:ea typeface="新細明體" charset="-120"/>
              </a:rPr>
              <a:t>Return to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2</a:t>
            </a:r>
            <a:endParaRPr lang="en-US" altLang="zh-TW" dirty="0">
              <a:solidFill>
                <a:srgbClr val="0000CC"/>
              </a:solidFill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103</a:t>
            </a:fld>
            <a:endParaRPr lang="zh-TW" altLang="en-US"/>
          </a:p>
        </p:txBody>
      </p:sp>
      <p:grpSp>
        <p:nvGrpSpPr>
          <p:cNvPr id="61" name="群組 60"/>
          <p:cNvGrpSpPr/>
          <p:nvPr/>
        </p:nvGrpSpPr>
        <p:grpSpPr>
          <a:xfrm>
            <a:off x="1705026" y="1509258"/>
            <a:ext cx="5403850" cy="3667125"/>
            <a:chOff x="1705026" y="1509258"/>
            <a:chExt cx="5403850" cy="3667125"/>
          </a:xfrm>
        </p:grpSpPr>
        <p:grpSp>
          <p:nvGrpSpPr>
            <p:cNvPr id="28" name="群組 60"/>
            <p:cNvGrpSpPr/>
            <p:nvPr/>
          </p:nvGrpSpPr>
          <p:grpSpPr>
            <a:xfrm>
              <a:off x="1705026" y="1509258"/>
              <a:ext cx="5403850" cy="3667125"/>
              <a:chOff x="1705026" y="1509258"/>
              <a:chExt cx="5403850" cy="3667125"/>
            </a:xfrm>
          </p:grpSpPr>
          <p:grpSp>
            <p:nvGrpSpPr>
              <p:cNvPr id="42" name="群組 54"/>
              <p:cNvGrpSpPr/>
              <p:nvPr/>
            </p:nvGrpSpPr>
            <p:grpSpPr>
              <a:xfrm>
                <a:off x="1705026" y="1509258"/>
                <a:ext cx="5403850" cy="3667125"/>
                <a:chOff x="1705026" y="1509258"/>
                <a:chExt cx="5403850" cy="3667125"/>
              </a:xfrm>
            </p:grpSpPr>
            <p:grpSp>
              <p:nvGrpSpPr>
                <p:cNvPr id="43" name="群組 49"/>
                <p:cNvGrpSpPr/>
                <p:nvPr/>
              </p:nvGrpSpPr>
              <p:grpSpPr>
                <a:xfrm>
                  <a:off x="1705026" y="1509258"/>
                  <a:ext cx="5403850" cy="3667125"/>
                  <a:chOff x="1705026" y="1509258"/>
                  <a:chExt cx="5403850" cy="3667125"/>
                </a:xfrm>
              </p:grpSpPr>
              <p:grpSp>
                <p:nvGrpSpPr>
                  <p:cNvPr id="49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705026" y="1509258"/>
                    <a:ext cx="5403850" cy="3667125"/>
                    <a:chOff x="1012" y="676"/>
                    <a:chExt cx="3404" cy="2310"/>
                  </a:xfrm>
                </p:grpSpPr>
                <p:sp>
                  <p:nvSpPr>
                    <p:cNvPr id="6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2" y="1204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6" y="676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4" y="868"/>
                      <a:ext cx="280" cy="280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2" y="1060"/>
                      <a:ext cx="280" cy="280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p:txBody>
                </p:sp>
                <p:sp>
                  <p:nvSpPr>
                    <p:cNvPr id="10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2" y="2020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6" y="1636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2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732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6" y="1828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4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8" y="2692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6" y="2548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4" y="2692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8" y="912"/>
                      <a:ext cx="384" cy="3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960"/>
                      <a:ext cx="624" cy="8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14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0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920"/>
                      <a:ext cx="336" cy="6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1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2736"/>
                      <a:ext cx="100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2" name="Line 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4" y="1104"/>
                      <a:ext cx="336" cy="6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3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2016"/>
                      <a:ext cx="672" cy="72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4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56" y="1344"/>
                      <a:ext cx="288" cy="48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5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304"/>
                      <a:ext cx="336" cy="38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720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2</a:t>
                      </a:r>
                    </a:p>
                  </p:txBody>
                </p:sp>
                <p:sp>
                  <p:nvSpPr>
                    <p:cNvPr id="27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864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3</a:t>
                      </a:r>
                    </a:p>
                  </p:txBody>
                </p:sp>
                <p:sp>
                  <p:nvSpPr>
                    <p:cNvPr id="29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2064"/>
                      <a:ext cx="288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ea typeface="新細明體" charset="-120"/>
                        </a:rPr>
                        <a:t>10</a:t>
                      </a:r>
                    </a:p>
                  </p:txBody>
                </p:sp>
                <p:sp>
                  <p:nvSpPr>
                    <p:cNvPr id="30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248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1</a:t>
                      </a:r>
                    </a:p>
                  </p:txBody>
                </p:sp>
                <p:sp>
                  <p:nvSpPr>
                    <p:cNvPr id="31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632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4</a:t>
                      </a:r>
                    </a:p>
                  </p:txBody>
                </p:sp>
                <p:sp>
                  <p:nvSpPr>
                    <p:cNvPr id="32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776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5</a:t>
                      </a:r>
                    </a:p>
                  </p:txBody>
                </p:sp>
                <p:sp>
                  <p:nvSpPr>
                    <p:cNvPr id="33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1872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9</a:t>
                      </a:r>
                    </a:p>
                  </p:txBody>
                </p:sp>
                <p:sp>
                  <p:nvSpPr>
                    <p:cNvPr id="3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2736"/>
                      <a:ext cx="480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11</a:t>
                      </a: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2592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6</a:t>
                      </a: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2736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7</a:t>
                      </a:r>
                    </a:p>
                  </p:txBody>
                </p:sp>
                <p:sp>
                  <p:nvSpPr>
                    <p:cNvPr id="37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1872"/>
                      <a:ext cx="7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816"/>
                      <a:ext cx="72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9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960"/>
                      <a:ext cx="336" cy="158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0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0" y="2064"/>
                      <a:ext cx="1200" cy="5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4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5606" y="1828800"/>
                    <a:ext cx="691662" cy="616634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980006" y="1953064"/>
                    <a:ext cx="973015" cy="1240301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894854" y="2125892"/>
                    <a:ext cx="444500" cy="4445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altLang="zh-TW" dirty="0" smtClean="0"/>
                      <a:t>8</a:t>
                    </a:r>
                    <a:endParaRPr lang="zh-TW" altLang="en-US" dirty="0"/>
                  </a:p>
                </p:txBody>
              </p:sp>
              <p:sp>
                <p:nvSpPr>
                  <p:cNvPr id="4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300025" y="3399692"/>
                    <a:ext cx="1116037" cy="32825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63774" y="2546253"/>
                    <a:ext cx="499402" cy="808892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078972" y="4472851"/>
                    <a:ext cx="444500" cy="444500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altLang="zh-TW" dirty="0" smtClean="0"/>
                      <a:t>6</a:t>
                    </a:r>
                    <a:endParaRPr lang="zh-TW" altLang="en-US" dirty="0"/>
                  </a:p>
                </p:txBody>
              </p:sp>
            </p:grpSp>
            <p:sp>
              <p:nvSpPr>
                <p:cNvPr id="51" name="Oval 12"/>
                <p:cNvSpPr>
                  <a:spLocks noChangeArrowheads="1"/>
                </p:cNvSpPr>
                <p:nvPr/>
              </p:nvSpPr>
              <p:spPr bwMode="auto">
                <a:xfrm>
                  <a:off x="3076626" y="4470506"/>
                  <a:ext cx="444500" cy="4445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6</a:t>
                  </a:r>
                  <a:endParaRPr lang="zh-TW" altLang="en-US" dirty="0"/>
                </a:p>
              </p:txBody>
            </p:sp>
            <p:sp>
              <p:nvSpPr>
                <p:cNvPr id="52" name="Oval 12"/>
                <p:cNvSpPr>
                  <a:spLocks noChangeArrowheads="1"/>
                </p:cNvSpPr>
                <p:nvPr/>
              </p:nvSpPr>
              <p:spPr bwMode="auto">
                <a:xfrm>
                  <a:off x="2316972" y="3035602"/>
                  <a:ext cx="444500" cy="4445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4</a:t>
                  </a:r>
                  <a:endParaRPr lang="zh-TW" altLang="en-US" dirty="0"/>
                </a:p>
              </p:txBody>
            </p:sp>
            <p:sp>
              <p:nvSpPr>
                <p:cNvPr id="53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3502855" y="3697459"/>
                  <a:ext cx="1924930" cy="902675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72862" y="3446584"/>
                  <a:ext cx="532227" cy="1066799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8" name="Line 47"/>
              <p:cNvSpPr>
                <a:spLocks noChangeShapeType="1"/>
              </p:cNvSpPr>
              <p:nvPr/>
            </p:nvSpPr>
            <p:spPr bwMode="auto">
              <a:xfrm>
                <a:off x="3521614" y="4801773"/>
                <a:ext cx="1599026" cy="27666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 flipV="1">
              <a:off x="4140592" y="2222695"/>
              <a:ext cx="501746" cy="97536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9" name="Oval 7"/>
          <p:cNvSpPr>
            <a:spLocks noChangeArrowheads="1"/>
          </p:cNvSpPr>
          <p:nvPr/>
        </p:nvSpPr>
        <p:spPr bwMode="auto">
          <a:xfrm>
            <a:off x="4291136" y="1823436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63" name="Line 84"/>
          <p:cNvSpPr>
            <a:spLocks noChangeShapeType="1"/>
          </p:cNvSpPr>
          <p:nvPr/>
        </p:nvSpPr>
        <p:spPr bwMode="auto">
          <a:xfrm flipV="1">
            <a:off x="4206239" y="2616590"/>
            <a:ext cx="1280162" cy="590841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Return to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1</a:t>
            </a:r>
            <a:endParaRPr lang="en-US" altLang="zh-TW" dirty="0">
              <a:solidFill>
                <a:srgbClr val="0000CC"/>
              </a:solidFill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104</a:t>
            </a:fld>
            <a:endParaRPr lang="zh-TW" altLang="en-US"/>
          </a:p>
        </p:txBody>
      </p:sp>
      <p:grpSp>
        <p:nvGrpSpPr>
          <p:cNvPr id="5" name="群組 60"/>
          <p:cNvGrpSpPr/>
          <p:nvPr/>
        </p:nvGrpSpPr>
        <p:grpSpPr>
          <a:xfrm>
            <a:off x="1705026" y="1509258"/>
            <a:ext cx="5403850" cy="3667125"/>
            <a:chOff x="1705026" y="1509258"/>
            <a:chExt cx="5403850" cy="3667125"/>
          </a:xfrm>
        </p:grpSpPr>
        <p:grpSp>
          <p:nvGrpSpPr>
            <p:cNvPr id="28" name="群組 60"/>
            <p:cNvGrpSpPr/>
            <p:nvPr/>
          </p:nvGrpSpPr>
          <p:grpSpPr>
            <a:xfrm>
              <a:off x="1705026" y="1509258"/>
              <a:ext cx="5403850" cy="3667125"/>
              <a:chOff x="1705026" y="1509258"/>
              <a:chExt cx="5403850" cy="3667125"/>
            </a:xfrm>
          </p:grpSpPr>
          <p:grpSp>
            <p:nvGrpSpPr>
              <p:cNvPr id="42" name="群組 54"/>
              <p:cNvGrpSpPr/>
              <p:nvPr/>
            </p:nvGrpSpPr>
            <p:grpSpPr>
              <a:xfrm>
                <a:off x="1705026" y="1509258"/>
                <a:ext cx="5403850" cy="3667125"/>
                <a:chOff x="1705026" y="1509258"/>
                <a:chExt cx="5403850" cy="3667125"/>
              </a:xfrm>
            </p:grpSpPr>
            <p:grpSp>
              <p:nvGrpSpPr>
                <p:cNvPr id="43" name="群組 49"/>
                <p:cNvGrpSpPr/>
                <p:nvPr/>
              </p:nvGrpSpPr>
              <p:grpSpPr>
                <a:xfrm>
                  <a:off x="1705026" y="1509258"/>
                  <a:ext cx="5403850" cy="3667125"/>
                  <a:chOff x="1705026" y="1509258"/>
                  <a:chExt cx="5403850" cy="3667125"/>
                </a:xfrm>
              </p:grpSpPr>
              <p:grpSp>
                <p:nvGrpSpPr>
                  <p:cNvPr id="49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705026" y="1509258"/>
                    <a:ext cx="5403850" cy="3667125"/>
                    <a:chOff x="1012" y="676"/>
                    <a:chExt cx="3404" cy="2310"/>
                  </a:xfrm>
                </p:grpSpPr>
                <p:sp>
                  <p:nvSpPr>
                    <p:cNvPr id="6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2" y="1204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6" y="676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4" y="868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2" y="1060"/>
                      <a:ext cx="280" cy="280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p:txBody>
                </p:sp>
                <p:sp>
                  <p:nvSpPr>
                    <p:cNvPr id="10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2" y="2020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6" y="1636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2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732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6" y="1828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4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8" y="2692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6" y="2548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4" y="2692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8" y="912"/>
                      <a:ext cx="384" cy="3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960"/>
                      <a:ext cx="624" cy="8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14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0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920"/>
                      <a:ext cx="336" cy="6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1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2736"/>
                      <a:ext cx="100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2" name="Line 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4" y="1104"/>
                      <a:ext cx="336" cy="6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3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2016"/>
                      <a:ext cx="672" cy="72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4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56" y="1344"/>
                      <a:ext cx="288" cy="48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5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304"/>
                      <a:ext cx="336" cy="38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720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2</a:t>
                      </a:r>
                    </a:p>
                  </p:txBody>
                </p:sp>
                <p:sp>
                  <p:nvSpPr>
                    <p:cNvPr id="27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864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3</a:t>
                      </a:r>
                    </a:p>
                  </p:txBody>
                </p:sp>
                <p:sp>
                  <p:nvSpPr>
                    <p:cNvPr id="29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2064"/>
                      <a:ext cx="288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ea typeface="新細明體" charset="-120"/>
                        </a:rPr>
                        <a:t>10</a:t>
                      </a:r>
                    </a:p>
                  </p:txBody>
                </p:sp>
                <p:sp>
                  <p:nvSpPr>
                    <p:cNvPr id="30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248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1</a:t>
                      </a:r>
                    </a:p>
                  </p:txBody>
                </p:sp>
                <p:sp>
                  <p:nvSpPr>
                    <p:cNvPr id="31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632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4</a:t>
                      </a:r>
                    </a:p>
                  </p:txBody>
                </p:sp>
                <p:sp>
                  <p:nvSpPr>
                    <p:cNvPr id="32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776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5</a:t>
                      </a:r>
                    </a:p>
                  </p:txBody>
                </p:sp>
                <p:sp>
                  <p:nvSpPr>
                    <p:cNvPr id="33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1872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9</a:t>
                      </a:r>
                    </a:p>
                  </p:txBody>
                </p:sp>
                <p:sp>
                  <p:nvSpPr>
                    <p:cNvPr id="3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2736"/>
                      <a:ext cx="480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11</a:t>
                      </a: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2592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6</a:t>
                      </a: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2736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7</a:t>
                      </a:r>
                    </a:p>
                  </p:txBody>
                </p:sp>
                <p:sp>
                  <p:nvSpPr>
                    <p:cNvPr id="37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1872"/>
                      <a:ext cx="7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816"/>
                      <a:ext cx="72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9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960"/>
                      <a:ext cx="336" cy="158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0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0" y="2064"/>
                      <a:ext cx="1200" cy="5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4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5606" y="1828800"/>
                    <a:ext cx="691662" cy="616634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980006" y="1953064"/>
                    <a:ext cx="973015" cy="1240301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894854" y="2125892"/>
                    <a:ext cx="444500" cy="4445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altLang="zh-TW" dirty="0" smtClean="0"/>
                      <a:t>8</a:t>
                    </a:r>
                    <a:endParaRPr lang="zh-TW" altLang="en-US" dirty="0"/>
                  </a:p>
                </p:txBody>
              </p:sp>
              <p:sp>
                <p:nvSpPr>
                  <p:cNvPr id="4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300025" y="3399692"/>
                    <a:ext cx="1116037" cy="32825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63774" y="2546253"/>
                    <a:ext cx="499402" cy="808892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078972" y="4472851"/>
                    <a:ext cx="444500" cy="444500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altLang="zh-TW" dirty="0" smtClean="0"/>
                      <a:t>6</a:t>
                    </a:r>
                    <a:endParaRPr lang="zh-TW" altLang="en-US" dirty="0"/>
                  </a:p>
                </p:txBody>
              </p:sp>
            </p:grpSp>
            <p:sp>
              <p:nvSpPr>
                <p:cNvPr id="51" name="Oval 12"/>
                <p:cNvSpPr>
                  <a:spLocks noChangeArrowheads="1"/>
                </p:cNvSpPr>
                <p:nvPr/>
              </p:nvSpPr>
              <p:spPr bwMode="auto">
                <a:xfrm>
                  <a:off x="3076626" y="4470506"/>
                  <a:ext cx="444500" cy="4445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6</a:t>
                  </a:r>
                  <a:endParaRPr lang="zh-TW" altLang="en-US" dirty="0"/>
                </a:p>
              </p:txBody>
            </p:sp>
            <p:sp>
              <p:nvSpPr>
                <p:cNvPr id="52" name="Oval 12"/>
                <p:cNvSpPr>
                  <a:spLocks noChangeArrowheads="1"/>
                </p:cNvSpPr>
                <p:nvPr/>
              </p:nvSpPr>
              <p:spPr bwMode="auto">
                <a:xfrm>
                  <a:off x="2316972" y="3035602"/>
                  <a:ext cx="444500" cy="4445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4</a:t>
                  </a:r>
                  <a:endParaRPr lang="zh-TW" altLang="en-US" dirty="0"/>
                </a:p>
              </p:txBody>
            </p:sp>
            <p:sp>
              <p:nvSpPr>
                <p:cNvPr id="53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3502855" y="3697459"/>
                  <a:ext cx="1924930" cy="902675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72862" y="3446584"/>
                  <a:ext cx="532227" cy="1066799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8" name="Line 47"/>
              <p:cNvSpPr>
                <a:spLocks noChangeShapeType="1"/>
              </p:cNvSpPr>
              <p:nvPr/>
            </p:nvSpPr>
            <p:spPr bwMode="auto">
              <a:xfrm>
                <a:off x="3521614" y="4801773"/>
                <a:ext cx="1599026" cy="27666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 flipV="1">
              <a:off x="4140592" y="2222695"/>
              <a:ext cx="501746" cy="97536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2" name="Line 84"/>
          <p:cNvSpPr>
            <a:spLocks noChangeShapeType="1"/>
          </p:cNvSpPr>
          <p:nvPr/>
        </p:nvSpPr>
        <p:spPr bwMode="auto">
          <a:xfrm flipV="1">
            <a:off x="3080826" y="1153551"/>
            <a:ext cx="1744392" cy="464234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Return to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invoking method.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105</a:t>
            </a:fld>
            <a:endParaRPr lang="zh-TW" altLang="en-US"/>
          </a:p>
        </p:txBody>
      </p:sp>
      <p:grpSp>
        <p:nvGrpSpPr>
          <p:cNvPr id="5" name="群組 60"/>
          <p:cNvGrpSpPr/>
          <p:nvPr/>
        </p:nvGrpSpPr>
        <p:grpSpPr>
          <a:xfrm>
            <a:off x="1705026" y="1509258"/>
            <a:ext cx="5403850" cy="3667125"/>
            <a:chOff x="1705026" y="1509258"/>
            <a:chExt cx="5403850" cy="3667125"/>
          </a:xfrm>
        </p:grpSpPr>
        <p:grpSp>
          <p:nvGrpSpPr>
            <p:cNvPr id="28" name="群組 60"/>
            <p:cNvGrpSpPr/>
            <p:nvPr/>
          </p:nvGrpSpPr>
          <p:grpSpPr>
            <a:xfrm>
              <a:off x="1705026" y="1509258"/>
              <a:ext cx="5403850" cy="3667125"/>
              <a:chOff x="1705026" y="1509258"/>
              <a:chExt cx="5403850" cy="3667125"/>
            </a:xfrm>
          </p:grpSpPr>
          <p:grpSp>
            <p:nvGrpSpPr>
              <p:cNvPr id="42" name="群組 54"/>
              <p:cNvGrpSpPr/>
              <p:nvPr/>
            </p:nvGrpSpPr>
            <p:grpSpPr>
              <a:xfrm>
                <a:off x="1705026" y="1509258"/>
                <a:ext cx="5403850" cy="3667125"/>
                <a:chOff x="1705026" y="1509258"/>
                <a:chExt cx="5403850" cy="3667125"/>
              </a:xfrm>
            </p:grpSpPr>
            <p:grpSp>
              <p:nvGrpSpPr>
                <p:cNvPr id="43" name="群組 49"/>
                <p:cNvGrpSpPr/>
                <p:nvPr/>
              </p:nvGrpSpPr>
              <p:grpSpPr>
                <a:xfrm>
                  <a:off x="1705026" y="1509258"/>
                  <a:ext cx="5403850" cy="3667125"/>
                  <a:chOff x="1705026" y="1509258"/>
                  <a:chExt cx="5403850" cy="3667125"/>
                </a:xfrm>
              </p:grpSpPr>
              <p:grpSp>
                <p:nvGrpSpPr>
                  <p:cNvPr id="49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705026" y="1509258"/>
                    <a:ext cx="5403850" cy="3667125"/>
                    <a:chOff x="1012" y="676"/>
                    <a:chExt cx="3404" cy="2310"/>
                  </a:xfrm>
                </p:grpSpPr>
                <p:sp>
                  <p:nvSpPr>
                    <p:cNvPr id="6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2" y="1204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6" y="676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4" y="868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2" y="1060"/>
                      <a:ext cx="280" cy="280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p:txBody>
                </p:sp>
                <p:sp>
                  <p:nvSpPr>
                    <p:cNvPr id="10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2" y="2020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6" y="1636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2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732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3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6" y="1828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4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8" y="2692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6" y="2548"/>
                      <a:ext cx="280" cy="2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4" y="2692"/>
                      <a:ext cx="280" cy="2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8" y="912"/>
                      <a:ext cx="384" cy="3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960"/>
                      <a:ext cx="624" cy="8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14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0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920"/>
                      <a:ext cx="336" cy="6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1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2736"/>
                      <a:ext cx="100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2" name="Line 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4" y="1104"/>
                      <a:ext cx="336" cy="6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3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2016"/>
                      <a:ext cx="672" cy="72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4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56" y="1344"/>
                      <a:ext cx="288" cy="48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5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304"/>
                      <a:ext cx="336" cy="38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2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720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2</a:t>
                      </a:r>
                    </a:p>
                  </p:txBody>
                </p:sp>
                <p:sp>
                  <p:nvSpPr>
                    <p:cNvPr id="27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864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3</a:t>
                      </a:r>
                    </a:p>
                  </p:txBody>
                </p:sp>
                <p:sp>
                  <p:nvSpPr>
                    <p:cNvPr id="29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2064"/>
                      <a:ext cx="288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ea typeface="新細明體" charset="-120"/>
                        </a:rPr>
                        <a:t>10</a:t>
                      </a:r>
                    </a:p>
                  </p:txBody>
                </p:sp>
                <p:sp>
                  <p:nvSpPr>
                    <p:cNvPr id="30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248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1</a:t>
                      </a:r>
                    </a:p>
                  </p:txBody>
                </p:sp>
                <p:sp>
                  <p:nvSpPr>
                    <p:cNvPr id="31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632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4</a:t>
                      </a:r>
                    </a:p>
                  </p:txBody>
                </p:sp>
                <p:sp>
                  <p:nvSpPr>
                    <p:cNvPr id="32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776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5</a:t>
                      </a:r>
                    </a:p>
                  </p:txBody>
                </p:sp>
                <p:sp>
                  <p:nvSpPr>
                    <p:cNvPr id="33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1872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9</a:t>
                      </a:r>
                    </a:p>
                  </p:txBody>
                </p:sp>
                <p:sp>
                  <p:nvSpPr>
                    <p:cNvPr id="3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2736"/>
                      <a:ext cx="480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11</a:t>
                      </a: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2592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6</a:t>
                      </a: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2736"/>
                      <a:ext cx="14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TW" sz="2000">
                          <a:solidFill>
                            <a:schemeClr val="tx1"/>
                          </a:solidFill>
                          <a:ea typeface="新細明體" charset="-120"/>
                        </a:rPr>
                        <a:t>7</a:t>
                      </a:r>
                    </a:p>
                  </p:txBody>
                </p:sp>
                <p:sp>
                  <p:nvSpPr>
                    <p:cNvPr id="37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1872"/>
                      <a:ext cx="7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816"/>
                      <a:ext cx="72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9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960"/>
                      <a:ext cx="336" cy="158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0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0" y="2064"/>
                      <a:ext cx="1200" cy="5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4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5606" y="1828800"/>
                    <a:ext cx="691662" cy="616634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980006" y="1953064"/>
                    <a:ext cx="973015" cy="1240301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894854" y="2125892"/>
                    <a:ext cx="444500" cy="4445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altLang="zh-TW" dirty="0" smtClean="0"/>
                      <a:t>8</a:t>
                    </a:r>
                    <a:endParaRPr lang="zh-TW" altLang="en-US" dirty="0"/>
                  </a:p>
                </p:txBody>
              </p:sp>
              <p:sp>
                <p:nvSpPr>
                  <p:cNvPr id="4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300025" y="3399692"/>
                    <a:ext cx="1116037" cy="32825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63774" y="2546253"/>
                    <a:ext cx="499402" cy="808892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078972" y="4472851"/>
                    <a:ext cx="444500" cy="444500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altLang="zh-TW" dirty="0" smtClean="0"/>
                      <a:t>6</a:t>
                    </a:r>
                    <a:endParaRPr lang="zh-TW" altLang="en-US" dirty="0"/>
                  </a:p>
                </p:txBody>
              </p:sp>
            </p:grpSp>
            <p:sp>
              <p:nvSpPr>
                <p:cNvPr id="51" name="Oval 12"/>
                <p:cNvSpPr>
                  <a:spLocks noChangeArrowheads="1"/>
                </p:cNvSpPr>
                <p:nvPr/>
              </p:nvSpPr>
              <p:spPr bwMode="auto">
                <a:xfrm>
                  <a:off x="3076626" y="4470506"/>
                  <a:ext cx="444500" cy="4445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6</a:t>
                  </a:r>
                  <a:endParaRPr lang="zh-TW" altLang="en-US" dirty="0"/>
                </a:p>
              </p:txBody>
            </p:sp>
            <p:sp>
              <p:nvSpPr>
                <p:cNvPr id="52" name="Oval 12"/>
                <p:cNvSpPr>
                  <a:spLocks noChangeArrowheads="1"/>
                </p:cNvSpPr>
                <p:nvPr/>
              </p:nvSpPr>
              <p:spPr bwMode="auto">
                <a:xfrm>
                  <a:off x="2316972" y="3035602"/>
                  <a:ext cx="444500" cy="4445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4</a:t>
                  </a:r>
                  <a:endParaRPr lang="zh-TW" altLang="en-US" dirty="0"/>
                </a:p>
              </p:txBody>
            </p:sp>
            <p:sp>
              <p:nvSpPr>
                <p:cNvPr id="53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3502855" y="3697459"/>
                  <a:ext cx="1924930" cy="902675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72862" y="3446584"/>
                  <a:ext cx="532227" cy="1066799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8" name="Line 47"/>
              <p:cNvSpPr>
                <a:spLocks noChangeShapeType="1"/>
              </p:cNvSpPr>
              <p:nvPr/>
            </p:nvSpPr>
            <p:spPr bwMode="auto">
              <a:xfrm>
                <a:off x="3521614" y="4801773"/>
                <a:ext cx="1599026" cy="27666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 flipV="1">
              <a:off x="4140592" y="2222695"/>
              <a:ext cx="501746" cy="97536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2" name="Line 84"/>
          <p:cNvSpPr>
            <a:spLocks noChangeShapeType="1"/>
          </p:cNvSpPr>
          <p:nvPr/>
        </p:nvSpPr>
        <p:spPr bwMode="auto">
          <a:xfrm flipH="1" flipV="1">
            <a:off x="717453" y="1758461"/>
            <a:ext cx="1066799" cy="61663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" name="內容版面配置區 2"/>
          <p:cNvSpPr txBox="1">
            <a:spLocks/>
          </p:cNvSpPr>
          <p:nvPr/>
        </p:nvSpPr>
        <p:spPr>
          <a:xfrm>
            <a:off x="626302" y="5795889"/>
            <a:ext cx="7886700" cy="8581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All visited vertices and edges incident to them form a connected component of G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Property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All vertices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reachable</a:t>
            </a:r>
            <a:r>
              <a:rPr lang="en-US" altLang="zh-TW" dirty="0" smtClean="0">
                <a:ea typeface="新細明體" charset="-120"/>
              </a:rPr>
              <a:t> from the start vertex (including the start vertex) are visited.</a:t>
            </a:r>
          </a:p>
          <a:p>
            <a:r>
              <a:rPr lang="en-US" altLang="zh-TW" dirty="0" smtClean="0">
                <a:ea typeface="新細明體" charset="-120"/>
              </a:rPr>
              <a:t>DFS </a:t>
            </a:r>
            <a:r>
              <a:rPr lang="en-US" altLang="zh-TW" dirty="0" smtClean="0">
                <a:solidFill>
                  <a:srgbClr val="CC0099"/>
                </a:solidFill>
                <a:ea typeface="新細明體" charset="-120"/>
              </a:rPr>
              <a:t>examines each node </a:t>
            </a:r>
            <a:r>
              <a:rPr lang="en-US" altLang="zh-TW" dirty="0" smtClean="0">
                <a:ea typeface="新細明體" charset="-120"/>
              </a:rPr>
              <a:t>in the adjacency lists </a:t>
            </a:r>
            <a:r>
              <a:rPr lang="en-US" altLang="zh-TW" dirty="0" smtClean="0">
                <a:solidFill>
                  <a:srgbClr val="CC0099"/>
                </a:solidFill>
                <a:ea typeface="新細明體" charset="-120"/>
              </a:rPr>
              <a:t>at most once</a:t>
            </a:r>
            <a:r>
              <a:rPr lang="en-US" altLang="zh-TW" dirty="0" smtClean="0">
                <a:ea typeface="新細明體" charset="-120"/>
              </a:rPr>
              <a:t>, and there are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2e list nodes</a:t>
            </a:r>
            <a:r>
              <a:rPr lang="en-US" altLang="zh-TW" dirty="0" smtClean="0">
                <a:ea typeface="新細明體" charset="-120"/>
              </a:rPr>
              <a:t>, the time to complete the search is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O(2e) =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O(e)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r>
              <a:rPr lang="en-US" altLang="zh-TW" dirty="0" smtClean="0">
                <a:ea typeface="新細明體" charset="-120"/>
              </a:rPr>
              <a:t>Time to determine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if vertex w is adjacent to v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O(n)</a:t>
            </a:r>
            <a:r>
              <a:rPr lang="en-US" altLang="zh-TW" dirty="0" smtClean="0">
                <a:ea typeface="新細明體" charset="-120"/>
              </a:rPr>
              <a:t> when adjacency matrix is used and the total time is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O(n</a:t>
            </a:r>
            <a:r>
              <a:rPr lang="en-US" altLang="zh-TW" baseline="30000" dirty="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 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O(degree(v))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when adjacency lists is used </a:t>
            </a:r>
            <a:r>
              <a:rPr lang="en-US" altLang="zh-TW" dirty="0" smtClean="0">
                <a:ea typeface="新細明體" charset="-120"/>
              </a:rPr>
              <a:t>and total time of DFS(0) is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O(e)</a:t>
            </a:r>
            <a:r>
              <a:rPr lang="en-US" altLang="zh-TW" dirty="0" smtClean="0">
                <a:ea typeface="新細明體" charset="-120"/>
              </a:rPr>
              <a:t> (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</a:t>
            </a:r>
            <a:r>
              <a:rPr lang="en-US" altLang="zh-TW" dirty="0" smtClean="0">
                <a:ea typeface="新細明體" charset="-120"/>
              </a:rPr>
              <a:t> is number of edges)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If include DFS() –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O(n)</a:t>
            </a:r>
            <a:r>
              <a:rPr lang="en-US" altLang="zh-TW" dirty="0" smtClean="0">
                <a:ea typeface="新細明體" charset="-120"/>
              </a:rPr>
              <a:t>, total time could be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n+e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Path From Vertex v To Vertex 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Start a depth-first search at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v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Terminate when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w</a:t>
            </a:r>
            <a:r>
              <a:rPr lang="en-US" altLang="zh-TW" dirty="0" smtClean="0">
                <a:ea typeface="新細明體" charset="-120"/>
              </a:rPr>
              <a:t> is visited or when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DFS</a:t>
            </a:r>
            <a:r>
              <a:rPr lang="en-US" altLang="zh-TW" dirty="0" smtClean="0">
                <a:ea typeface="新細明體" charset="-120"/>
              </a:rPr>
              <a:t> ends (whichever occurs first).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Time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O(n</a:t>
            </a:r>
            <a:r>
              <a:rPr lang="en-US" altLang="zh-TW" baseline="30000" dirty="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dirty="0" smtClean="0">
                <a:ea typeface="新細明體" charset="-120"/>
              </a:rPr>
              <a:t> when adjacency matrix used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n+e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dirty="0" smtClean="0">
                <a:ea typeface="新細明體" charset="-120"/>
              </a:rPr>
              <a:t> when adjacency lists used (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</a:t>
            </a:r>
            <a:r>
              <a:rPr lang="en-US" altLang="zh-TW" dirty="0" smtClean="0">
                <a:ea typeface="新細明體" charset="-120"/>
              </a:rPr>
              <a:t> is number of edges)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107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Is The Graph Connected?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Start a depth-first search at any vertex of the graph.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Graph is connected </a:t>
            </a:r>
            <a:r>
              <a:rPr lang="en-US" altLang="zh-TW" dirty="0" err="1" smtClean="0">
                <a:ea typeface="新細明體" charset="-120"/>
              </a:rPr>
              <a:t>iff</a:t>
            </a:r>
            <a:r>
              <a:rPr lang="en-US" altLang="zh-TW" dirty="0" smtClean="0">
                <a:ea typeface="新細明體" charset="-120"/>
              </a:rPr>
              <a:t> all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dirty="0" smtClean="0">
                <a:ea typeface="新細明體" charset="-120"/>
              </a:rPr>
              <a:t> vertices get visited.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Time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O(n</a:t>
            </a:r>
            <a:r>
              <a:rPr lang="en-US" altLang="zh-TW" baseline="30000" dirty="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dirty="0" smtClean="0">
                <a:ea typeface="新細明體" charset="-120"/>
              </a:rPr>
              <a:t> when adjacency matrix used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n+e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dirty="0" smtClean="0">
                <a:ea typeface="新細明體" charset="-120"/>
              </a:rPr>
              <a:t> when adjacency lists used (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</a:t>
            </a:r>
            <a:r>
              <a:rPr lang="en-US" altLang="zh-TW" dirty="0" smtClean="0">
                <a:ea typeface="新細明體" charset="-120"/>
              </a:rPr>
              <a:t> is number of edges)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Connected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Start a depth-first search at any as yet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unvisited vertex</a:t>
            </a:r>
            <a:r>
              <a:rPr lang="en-US" altLang="zh-TW" dirty="0" smtClean="0">
                <a:ea typeface="新細明體" charset="-120"/>
              </a:rPr>
              <a:t> of the graph.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Newly visited vertices (plus edges between them) define a component.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Repeat until all vertices are visited.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109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Same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586068"/>
            <a:ext cx="7886700" cy="2023279"/>
          </a:xfrm>
        </p:spPr>
        <p:txBody>
          <a:bodyPr/>
          <a:lstStyle/>
          <a:p>
            <a:r>
              <a:rPr lang="en-US" altLang="zh-TW" dirty="0" smtClean="0"/>
              <a:t>The definition of graph contains no reference to the </a:t>
            </a:r>
            <a:r>
              <a:rPr lang="en-US" altLang="zh-TW" dirty="0" smtClean="0">
                <a:solidFill>
                  <a:srgbClr val="0000CC"/>
                </a:solidFill>
              </a:rPr>
              <a:t>length</a:t>
            </a:r>
            <a:r>
              <a:rPr lang="en-US" altLang="zh-TW" dirty="0" smtClean="0"/>
              <a:t> or the </a:t>
            </a:r>
            <a:r>
              <a:rPr lang="en-US" altLang="zh-TW" dirty="0" smtClean="0">
                <a:solidFill>
                  <a:srgbClr val="0000CC"/>
                </a:solidFill>
              </a:rPr>
              <a:t>shape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0000CC"/>
                </a:solidFill>
              </a:rPr>
              <a:t>positioning</a:t>
            </a:r>
            <a:r>
              <a:rPr lang="en-US" altLang="zh-TW" dirty="0" smtClean="0"/>
              <a:t> of the </a:t>
            </a:r>
            <a:r>
              <a:rPr lang="en-US" altLang="zh-TW" dirty="0" smtClean="0">
                <a:solidFill>
                  <a:srgbClr val="C00000"/>
                </a:solidFill>
              </a:rPr>
              <a:t>arc</a:t>
            </a:r>
            <a:r>
              <a:rPr lang="en-US" altLang="zh-TW" dirty="0" smtClean="0"/>
              <a:t> (</a:t>
            </a:r>
            <a:r>
              <a:rPr lang="en-US" altLang="zh-TW" dirty="0" smtClean="0">
                <a:solidFill>
                  <a:srgbClr val="C00000"/>
                </a:solidFill>
              </a:rPr>
              <a:t>edge</a:t>
            </a:r>
            <a:r>
              <a:rPr lang="en-US" altLang="zh-TW" dirty="0" smtClean="0"/>
              <a:t>) joining any pair of nodes, nor does it prescribe any </a:t>
            </a:r>
            <a:r>
              <a:rPr lang="en-US" altLang="zh-TW" dirty="0" smtClean="0">
                <a:solidFill>
                  <a:srgbClr val="0000CC"/>
                </a:solidFill>
              </a:rPr>
              <a:t>ordering</a:t>
            </a:r>
            <a:r>
              <a:rPr lang="en-US" altLang="zh-TW" dirty="0" smtClean="0"/>
              <a:t> of </a:t>
            </a:r>
            <a:r>
              <a:rPr lang="en-US" altLang="zh-TW" dirty="0" smtClean="0">
                <a:solidFill>
                  <a:srgbClr val="0000CC"/>
                </a:solidFill>
              </a:rPr>
              <a:t>positions</a:t>
            </a:r>
            <a:r>
              <a:rPr lang="en-US" altLang="zh-TW" dirty="0" smtClean="0"/>
              <a:t> of the </a:t>
            </a:r>
            <a:r>
              <a:rPr lang="en-US" altLang="zh-TW" dirty="0" smtClean="0">
                <a:solidFill>
                  <a:srgbClr val="C00000"/>
                </a:solidFill>
              </a:rPr>
              <a:t>nodes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</a:t>
            </a:fld>
            <a:endParaRPr lang="zh-TW" altLang="en-US"/>
          </a:p>
        </p:txBody>
      </p:sp>
      <p:grpSp>
        <p:nvGrpSpPr>
          <p:cNvPr id="70" name="群組 69"/>
          <p:cNvGrpSpPr/>
          <p:nvPr/>
        </p:nvGrpSpPr>
        <p:grpSpPr>
          <a:xfrm>
            <a:off x="609542" y="1885060"/>
            <a:ext cx="2203996" cy="1989812"/>
            <a:chOff x="1115979" y="2630659"/>
            <a:chExt cx="2203996" cy="1989812"/>
          </a:xfrm>
        </p:grpSpPr>
        <p:sp>
          <p:nvSpPr>
            <p:cNvPr id="6" name="橢圓 5"/>
            <p:cNvSpPr/>
            <p:nvPr/>
          </p:nvSpPr>
          <p:spPr>
            <a:xfrm>
              <a:off x="1927998" y="427865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1913930" y="2886041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1115979" y="357292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2775966" y="3502589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0" name="直線接點 9"/>
            <p:cNvCxnSpPr>
              <a:stCxn id="7" idx="3"/>
              <a:endCxn id="8" idx="7"/>
            </p:cNvCxnSpPr>
            <p:nvPr/>
          </p:nvCxnSpPr>
          <p:spPr>
            <a:xfrm flipH="1">
              <a:off x="1407735" y="3177798"/>
              <a:ext cx="556253" cy="44518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線接點 10"/>
            <p:cNvCxnSpPr>
              <a:stCxn id="7" idx="5"/>
              <a:endCxn id="9" idx="1"/>
            </p:cNvCxnSpPr>
            <p:nvPr/>
          </p:nvCxnSpPr>
          <p:spPr>
            <a:xfrm>
              <a:off x="2205686" y="3177798"/>
              <a:ext cx="620338" cy="37484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8" idx="5"/>
              <a:endCxn id="6" idx="1"/>
            </p:cNvCxnSpPr>
            <p:nvPr/>
          </p:nvCxnSpPr>
          <p:spPr>
            <a:xfrm>
              <a:off x="1407735" y="3864684"/>
              <a:ext cx="570321" cy="46403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6" idx="7"/>
              <a:endCxn id="9" idx="3"/>
            </p:cNvCxnSpPr>
            <p:nvPr/>
          </p:nvCxnSpPr>
          <p:spPr>
            <a:xfrm flipV="1">
              <a:off x="2219754" y="3794346"/>
              <a:ext cx="606270" cy="53436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線接點 19"/>
            <p:cNvCxnSpPr>
              <a:stCxn id="7" idx="4"/>
              <a:endCxn id="6" idx="0"/>
            </p:cNvCxnSpPr>
            <p:nvPr/>
          </p:nvCxnSpPr>
          <p:spPr>
            <a:xfrm>
              <a:off x="2084837" y="3227855"/>
              <a:ext cx="14068" cy="1050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手繪多邊形 20"/>
            <p:cNvSpPr/>
            <p:nvPr/>
          </p:nvSpPr>
          <p:spPr>
            <a:xfrm>
              <a:off x="1181687" y="2630659"/>
              <a:ext cx="2138288" cy="942535"/>
            </a:xfrm>
            <a:custGeom>
              <a:avLst/>
              <a:gdLst>
                <a:gd name="connsiteX0" fmla="*/ 68612 w 1577043"/>
                <a:gd name="connsiteY0" fmla="*/ 942535 h 942535"/>
                <a:gd name="connsiteX1" fmla="*/ 54545 w 1577043"/>
                <a:gd name="connsiteY1" fmla="*/ 900332 h 942535"/>
                <a:gd name="connsiteX2" fmla="*/ 12341 w 1577043"/>
                <a:gd name="connsiteY2" fmla="*/ 815926 h 942535"/>
                <a:gd name="connsiteX3" fmla="*/ 26409 w 1577043"/>
                <a:gd name="connsiteY3" fmla="*/ 506437 h 942535"/>
                <a:gd name="connsiteX4" fmla="*/ 40477 w 1577043"/>
                <a:gd name="connsiteY4" fmla="*/ 464234 h 942535"/>
                <a:gd name="connsiteX5" fmla="*/ 68612 w 1577043"/>
                <a:gd name="connsiteY5" fmla="*/ 422031 h 942535"/>
                <a:gd name="connsiteX6" fmla="*/ 96748 w 1577043"/>
                <a:gd name="connsiteY6" fmla="*/ 393895 h 942535"/>
                <a:gd name="connsiteX7" fmla="*/ 138951 w 1577043"/>
                <a:gd name="connsiteY7" fmla="*/ 323557 h 942535"/>
                <a:gd name="connsiteX8" fmla="*/ 153018 w 1577043"/>
                <a:gd name="connsiteY8" fmla="*/ 281354 h 942535"/>
                <a:gd name="connsiteX9" fmla="*/ 209289 w 1577043"/>
                <a:gd name="connsiteY9" fmla="*/ 225083 h 942535"/>
                <a:gd name="connsiteX10" fmla="*/ 237425 w 1577043"/>
                <a:gd name="connsiteY10" fmla="*/ 196948 h 942535"/>
                <a:gd name="connsiteX11" fmla="*/ 279628 w 1577043"/>
                <a:gd name="connsiteY11" fmla="*/ 140677 h 942535"/>
                <a:gd name="connsiteX12" fmla="*/ 321831 w 1577043"/>
                <a:gd name="connsiteY12" fmla="*/ 126609 h 942535"/>
                <a:gd name="connsiteX13" fmla="*/ 406237 w 1577043"/>
                <a:gd name="connsiteY13" fmla="*/ 70339 h 942535"/>
                <a:gd name="connsiteX14" fmla="*/ 504711 w 1577043"/>
                <a:gd name="connsiteY14" fmla="*/ 56271 h 942535"/>
                <a:gd name="connsiteX15" fmla="*/ 645388 w 1577043"/>
                <a:gd name="connsiteY15" fmla="*/ 28135 h 942535"/>
                <a:gd name="connsiteX16" fmla="*/ 729794 w 1577043"/>
                <a:gd name="connsiteY16" fmla="*/ 0 h 942535"/>
                <a:gd name="connsiteX17" fmla="*/ 1250298 w 1577043"/>
                <a:gd name="connsiteY17" fmla="*/ 14068 h 942535"/>
                <a:gd name="connsiteX18" fmla="*/ 1320637 w 1577043"/>
                <a:gd name="connsiteY18" fmla="*/ 56271 h 942535"/>
                <a:gd name="connsiteX19" fmla="*/ 1362840 w 1577043"/>
                <a:gd name="connsiteY19" fmla="*/ 84406 h 942535"/>
                <a:gd name="connsiteX20" fmla="*/ 1419111 w 1577043"/>
                <a:gd name="connsiteY20" fmla="*/ 154745 h 942535"/>
                <a:gd name="connsiteX21" fmla="*/ 1461314 w 1577043"/>
                <a:gd name="connsiteY21" fmla="*/ 182880 h 942535"/>
                <a:gd name="connsiteX22" fmla="*/ 1489449 w 1577043"/>
                <a:gd name="connsiteY22" fmla="*/ 225083 h 942535"/>
                <a:gd name="connsiteX23" fmla="*/ 1531652 w 1577043"/>
                <a:gd name="connsiteY23" fmla="*/ 253219 h 942535"/>
                <a:gd name="connsiteX24" fmla="*/ 1545720 w 1577043"/>
                <a:gd name="connsiteY24" fmla="*/ 295422 h 942535"/>
                <a:gd name="connsiteX25" fmla="*/ 1573855 w 1577043"/>
                <a:gd name="connsiteY25" fmla="*/ 407963 h 942535"/>
                <a:gd name="connsiteX26" fmla="*/ 1559788 w 1577043"/>
                <a:gd name="connsiteY26" fmla="*/ 773723 h 942535"/>
                <a:gd name="connsiteX27" fmla="*/ 1517585 w 1577043"/>
                <a:gd name="connsiteY27" fmla="*/ 801859 h 942535"/>
                <a:gd name="connsiteX28" fmla="*/ 1489449 w 1577043"/>
                <a:gd name="connsiteY28" fmla="*/ 829994 h 942535"/>
                <a:gd name="connsiteX29" fmla="*/ 1447246 w 1577043"/>
                <a:gd name="connsiteY29" fmla="*/ 858129 h 942535"/>
                <a:gd name="connsiteX30" fmla="*/ 1390975 w 1577043"/>
                <a:gd name="connsiteY30" fmla="*/ 900332 h 94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77043" h="942535">
                  <a:moveTo>
                    <a:pt x="68612" y="942535"/>
                  </a:moveTo>
                  <a:cubicBezTo>
                    <a:pt x="63923" y="928467"/>
                    <a:pt x="61177" y="913595"/>
                    <a:pt x="54545" y="900332"/>
                  </a:cubicBezTo>
                  <a:cubicBezTo>
                    <a:pt x="0" y="791242"/>
                    <a:pt x="47703" y="922011"/>
                    <a:pt x="12341" y="815926"/>
                  </a:cubicBezTo>
                  <a:cubicBezTo>
                    <a:pt x="17030" y="712763"/>
                    <a:pt x="18174" y="609378"/>
                    <a:pt x="26409" y="506437"/>
                  </a:cubicBezTo>
                  <a:cubicBezTo>
                    <a:pt x="27592" y="491656"/>
                    <a:pt x="33845" y="477497"/>
                    <a:pt x="40477" y="464234"/>
                  </a:cubicBezTo>
                  <a:cubicBezTo>
                    <a:pt x="48038" y="449112"/>
                    <a:pt x="58050" y="435233"/>
                    <a:pt x="68612" y="422031"/>
                  </a:cubicBezTo>
                  <a:cubicBezTo>
                    <a:pt x="76898" y="411674"/>
                    <a:pt x="87369" y="403274"/>
                    <a:pt x="96748" y="393895"/>
                  </a:cubicBezTo>
                  <a:cubicBezTo>
                    <a:pt x="136597" y="274341"/>
                    <a:pt x="81020" y="420108"/>
                    <a:pt x="138951" y="323557"/>
                  </a:cubicBezTo>
                  <a:cubicBezTo>
                    <a:pt x="146580" y="310842"/>
                    <a:pt x="144399" y="293421"/>
                    <a:pt x="153018" y="281354"/>
                  </a:cubicBezTo>
                  <a:cubicBezTo>
                    <a:pt x="168436" y="259769"/>
                    <a:pt x="190532" y="243840"/>
                    <a:pt x="209289" y="225083"/>
                  </a:cubicBezTo>
                  <a:cubicBezTo>
                    <a:pt x="218668" y="215705"/>
                    <a:pt x="229467" y="207559"/>
                    <a:pt x="237425" y="196948"/>
                  </a:cubicBezTo>
                  <a:cubicBezTo>
                    <a:pt x="251493" y="178191"/>
                    <a:pt x="261616" y="155687"/>
                    <a:pt x="279628" y="140677"/>
                  </a:cubicBezTo>
                  <a:cubicBezTo>
                    <a:pt x="291020" y="131184"/>
                    <a:pt x="308868" y="133810"/>
                    <a:pt x="321831" y="126609"/>
                  </a:cubicBezTo>
                  <a:cubicBezTo>
                    <a:pt x="351390" y="110187"/>
                    <a:pt x="372763" y="75121"/>
                    <a:pt x="406237" y="70339"/>
                  </a:cubicBezTo>
                  <a:lnTo>
                    <a:pt x="504711" y="56271"/>
                  </a:lnTo>
                  <a:cubicBezTo>
                    <a:pt x="621740" y="17260"/>
                    <a:pt x="435257" y="76627"/>
                    <a:pt x="645388" y="28135"/>
                  </a:cubicBezTo>
                  <a:cubicBezTo>
                    <a:pt x="674286" y="21466"/>
                    <a:pt x="729794" y="0"/>
                    <a:pt x="729794" y="0"/>
                  </a:cubicBezTo>
                  <a:cubicBezTo>
                    <a:pt x="903295" y="4689"/>
                    <a:pt x="1076950" y="5401"/>
                    <a:pt x="1250298" y="14068"/>
                  </a:cubicBezTo>
                  <a:cubicBezTo>
                    <a:pt x="1295903" y="16348"/>
                    <a:pt x="1290228" y="31944"/>
                    <a:pt x="1320637" y="56271"/>
                  </a:cubicBezTo>
                  <a:cubicBezTo>
                    <a:pt x="1333839" y="66833"/>
                    <a:pt x="1349638" y="73844"/>
                    <a:pt x="1362840" y="84406"/>
                  </a:cubicBezTo>
                  <a:cubicBezTo>
                    <a:pt x="1432443" y="140089"/>
                    <a:pt x="1345996" y="81631"/>
                    <a:pt x="1419111" y="154745"/>
                  </a:cubicBezTo>
                  <a:cubicBezTo>
                    <a:pt x="1431066" y="166700"/>
                    <a:pt x="1447246" y="173502"/>
                    <a:pt x="1461314" y="182880"/>
                  </a:cubicBezTo>
                  <a:cubicBezTo>
                    <a:pt x="1470692" y="196948"/>
                    <a:pt x="1477494" y="213128"/>
                    <a:pt x="1489449" y="225083"/>
                  </a:cubicBezTo>
                  <a:cubicBezTo>
                    <a:pt x="1501404" y="237038"/>
                    <a:pt x="1521090" y="240017"/>
                    <a:pt x="1531652" y="253219"/>
                  </a:cubicBezTo>
                  <a:cubicBezTo>
                    <a:pt x="1540915" y="264798"/>
                    <a:pt x="1542123" y="281036"/>
                    <a:pt x="1545720" y="295422"/>
                  </a:cubicBezTo>
                  <a:lnTo>
                    <a:pt x="1573855" y="407963"/>
                  </a:lnTo>
                  <a:cubicBezTo>
                    <a:pt x="1569166" y="529883"/>
                    <a:pt x="1577043" y="652939"/>
                    <a:pt x="1559788" y="773723"/>
                  </a:cubicBezTo>
                  <a:cubicBezTo>
                    <a:pt x="1557397" y="790460"/>
                    <a:pt x="1530787" y="791297"/>
                    <a:pt x="1517585" y="801859"/>
                  </a:cubicBezTo>
                  <a:cubicBezTo>
                    <a:pt x="1507228" y="810144"/>
                    <a:pt x="1499806" y="821709"/>
                    <a:pt x="1489449" y="829994"/>
                  </a:cubicBezTo>
                  <a:cubicBezTo>
                    <a:pt x="1476247" y="840556"/>
                    <a:pt x="1460448" y="847567"/>
                    <a:pt x="1447246" y="858129"/>
                  </a:cubicBezTo>
                  <a:cubicBezTo>
                    <a:pt x="1387998" y="905528"/>
                    <a:pt x="1449710" y="870967"/>
                    <a:pt x="1390975" y="900332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3448871" y="2177871"/>
            <a:ext cx="2409764" cy="1638386"/>
            <a:chOff x="4138189" y="3190756"/>
            <a:chExt cx="2409764" cy="1638386"/>
          </a:xfrm>
        </p:grpSpPr>
        <p:sp>
          <p:nvSpPr>
            <p:cNvPr id="22" name="橢圓 21"/>
            <p:cNvSpPr/>
            <p:nvPr/>
          </p:nvSpPr>
          <p:spPr>
            <a:xfrm>
              <a:off x="5119019" y="4487328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橢圓 22"/>
            <p:cNvSpPr/>
            <p:nvPr/>
          </p:nvSpPr>
          <p:spPr>
            <a:xfrm>
              <a:off x="5119019" y="365742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橢圓 23"/>
            <p:cNvSpPr/>
            <p:nvPr/>
          </p:nvSpPr>
          <p:spPr>
            <a:xfrm>
              <a:off x="4138189" y="3190756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橢圓 24"/>
            <p:cNvSpPr/>
            <p:nvPr/>
          </p:nvSpPr>
          <p:spPr>
            <a:xfrm>
              <a:off x="6206139" y="320482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6" name="直線接點 25"/>
            <p:cNvCxnSpPr>
              <a:stCxn id="23" idx="2"/>
              <a:endCxn id="24" idx="6"/>
            </p:cNvCxnSpPr>
            <p:nvPr/>
          </p:nvCxnSpPr>
          <p:spPr>
            <a:xfrm flipH="1" flipV="1">
              <a:off x="4480003" y="3361663"/>
              <a:ext cx="639016" cy="46666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直線接點 26"/>
            <p:cNvCxnSpPr>
              <a:stCxn id="23" idx="6"/>
              <a:endCxn id="25" idx="2"/>
            </p:cNvCxnSpPr>
            <p:nvPr/>
          </p:nvCxnSpPr>
          <p:spPr>
            <a:xfrm flipV="1">
              <a:off x="5460833" y="3375731"/>
              <a:ext cx="745306" cy="45259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直線接點 27"/>
            <p:cNvCxnSpPr>
              <a:stCxn id="24" idx="5"/>
              <a:endCxn id="22" idx="1"/>
            </p:cNvCxnSpPr>
            <p:nvPr/>
          </p:nvCxnSpPr>
          <p:spPr>
            <a:xfrm>
              <a:off x="4429945" y="3482513"/>
              <a:ext cx="739132" cy="105487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直線接點 28"/>
            <p:cNvCxnSpPr>
              <a:stCxn id="22" idx="7"/>
              <a:endCxn id="25" idx="3"/>
            </p:cNvCxnSpPr>
            <p:nvPr/>
          </p:nvCxnSpPr>
          <p:spPr>
            <a:xfrm flipV="1">
              <a:off x="5410775" y="3496581"/>
              <a:ext cx="845422" cy="10408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線接點 29"/>
            <p:cNvCxnSpPr>
              <a:stCxn id="23" idx="4"/>
              <a:endCxn id="22" idx="0"/>
            </p:cNvCxnSpPr>
            <p:nvPr/>
          </p:nvCxnSpPr>
          <p:spPr>
            <a:xfrm>
              <a:off x="5289926" y="3999234"/>
              <a:ext cx="0" cy="4880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stCxn id="24" idx="7"/>
              <a:endCxn id="25" idx="1"/>
            </p:cNvCxnSpPr>
            <p:nvPr/>
          </p:nvCxnSpPr>
          <p:spPr>
            <a:xfrm>
              <a:off x="4429945" y="3240813"/>
              <a:ext cx="1826252" cy="14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群組 71"/>
          <p:cNvGrpSpPr/>
          <p:nvPr/>
        </p:nvGrpSpPr>
        <p:grpSpPr>
          <a:xfrm>
            <a:off x="6487493" y="2152164"/>
            <a:ext cx="2100275" cy="1661746"/>
            <a:chOff x="1130047" y="2886041"/>
            <a:chExt cx="2100275" cy="1661746"/>
          </a:xfrm>
        </p:grpSpPr>
        <p:sp>
          <p:nvSpPr>
            <p:cNvPr id="73" name="橢圓 72"/>
            <p:cNvSpPr/>
            <p:nvPr/>
          </p:nvSpPr>
          <p:spPr>
            <a:xfrm>
              <a:off x="1913931" y="3786288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4" name="橢圓 73"/>
            <p:cNvSpPr/>
            <p:nvPr/>
          </p:nvSpPr>
          <p:spPr>
            <a:xfrm>
              <a:off x="1913930" y="2886041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橢圓 74"/>
            <p:cNvSpPr/>
            <p:nvPr/>
          </p:nvSpPr>
          <p:spPr>
            <a:xfrm>
              <a:off x="1130047" y="4205973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6" name="橢圓 75"/>
            <p:cNvSpPr/>
            <p:nvPr/>
          </p:nvSpPr>
          <p:spPr>
            <a:xfrm>
              <a:off x="2888508" y="4191906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77" name="直線接點 76"/>
            <p:cNvCxnSpPr>
              <a:stCxn id="74" idx="3"/>
              <a:endCxn id="75" idx="7"/>
            </p:cNvCxnSpPr>
            <p:nvPr/>
          </p:nvCxnSpPr>
          <p:spPr>
            <a:xfrm flipH="1">
              <a:off x="1421803" y="3177798"/>
              <a:ext cx="542185" cy="107823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直線接點 77"/>
            <p:cNvCxnSpPr>
              <a:stCxn id="74" idx="5"/>
              <a:endCxn id="76" idx="1"/>
            </p:cNvCxnSpPr>
            <p:nvPr/>
          </p:nvCxnSpPr>
          <p:spPr>
            <a:xfrm>
              <a:off x="2205686" y="3177798"/>
              <a:ext cx="732880" cy="106416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直線接點 78"/>
            <p:cNvCxnSpPr>
              <a:stCxn id="75" idx="6"/>
              <a:endCxn id="73" idx="2"/>
            </p:cNvCxnSpPr>
            <p:nvPr/>
          </p:nvCxnSpPr>
          <p:spPr>
            <a:xfrm flipV="1">
              <a:off x="1471861" y="3957195"/>
              <a:ext cx="442070" cy="41968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直線接點 79"/>
            <p:cNvCxnSpPr>
              <a:stCxn id="73" idx="6"/>
              <a:endCxn id="76" idx="2"/>
            </p:cNvCxnSpPr>
            <p:nvPr/>
          </p:nvCxnSpPr>
          <p:spPr>
            <a:xfrm>
              <a:off x="2255745" y="3957195"/>
              <a:ext cx="632763" cy="40561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直線接點 80"/>
            <p:cNvCxnSpPr>
              <a:stCxn id="74" idx="4"/>
              <a:endCxn id="73" idx="0"/>
            </p:cNvCxnSpPr>
            <p:nvPr/>
          </p:nvCxnSpPr>
          <p:spPr>
            <a:xfrm>
              <a:off x="2084837" y="3227855"/>
              <a:ext cx="1" cy="558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線接點 94"/>
          <p:cNvCxnSpPr>
            <a:stCxn id="75" idx="5"/>
            <a:endCxn id="76" idx="3"/>
          </p:cNvCxnSpPr>
          <p:nvPr/>
        </p:nvCxnSpPr>
        <p:spPr>
          <a:xfrm flipV="1">
            <a:off x="6779249" y="3749786"/>
            <a:ext cx="1516763" cy="14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字方塊 96"/>
          <p:cNvSpPr txBox="1"/>
          <p:nvPr/>
        </p:nvSpPr>
        <p:spPr>
          <a:xfrm>
            <a:off x="1392459" y="3872599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/>
              <a:t>G</a:t>
            </a:r>
            <a:r>
              <a:rPr lang="en-US" altLang="zh-TW" sz="2400" b="1" baseline="-25000" dirty="0" err="1" smtClean="0"/>
              <a:t>c</a:t>
            </a:r>
            <a:endParaRPr lang="zh-TW" altLang="en-US" sz="2400" b="1" baseline="-25000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4344330" y="3884322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/>
              <a:t>G</a:t>
            </a:r>
            <a:r>
              <a:rPr lang="en-US" altLang="zh-TW" sz="2400" b="1" baseline="-25000" dirty="0" err="1" smtClean="0"/>
              <a:t>d</a:t>
            </a:r>
            <a:endParaRPr lang="zh-TW" altLang="en-US" sz="2400" b="1" baseline="-25000" dirty="0"/>
          </a:p>
        </p:txBody>
      </p:sp>
      <p:sp>
        <p:nvSpPr>
          <p:cNvPr id="99" name="文字方塊 98"/>
          <p:cNvSpPr txBox="1"/>
          <p:nvPr/>
        </p:nvSpPr>
        <p:spPr>
          <a:xfrm>
            <a:off x="7256342" y="3884322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/>
              <a:t>G</a:t>
            </a:r>
            <a:r>
              <a:rPr lang="en-US" altLang="zh-TW" sz="2400" b="1" baseline="-25000" dirty="0" err="1" smtClean="0"/>
              <a:t>e</a:t>
            </a:r>
            <a:endParaRPr lang="zh-TW" altLang="en-US" sz="2400" b="1" baseline="-2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Connected Components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110</a:t>
            </a:fld>
            <a:endParaRPr lang="zh-TW" altLang="en-US"/>
          </a:p>
        </p:txBody>
      </p:sp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1757296" y="1828800"/>
            <a:ext cx="5403850" cy="3667125"/>
            <a:chOff x="1008" y="1824"/>
            <a:chExt cx="3404" cy="2310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1008" y="23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1632" y="18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2640" y="2016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3648" y="220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4128" y="316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Oval 10"/>
            <p:cNvSpPr>
              <a:spLocks noChangeArrowheads="1"/>
            </p:cNvSpPr>
            <p:nvPr/>
          </p:nvSpPr>
          <p:spPr bwMode="auto">
            <a:xfrm>
              <a:off x="1392" y="278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2352" y="288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3312" y="2976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3744" y="384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1872" y="3696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3120" y="384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>
              <a:off x="1244" y="2060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>
              <a:off x="1820" y="2108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1244" y="2636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" name="Line 19"/>
            <p:cNvSpPr>
              <a:spLocks noChangeShapeType="1"/>
            </p:cNvSpPr>
            <p:nvPr/>
          </p:nvSpPr>
          <p:spPr bwMode="auto">
            <a:xfrm flipH="1">
              <a:off x="2540" y="22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" name="Line 20"/>
            <p:cNvSpPr>
              <a:spLocks noChangeShapeType="1"/>
            </p:cNvSpPr>
            <p:nvPr/>
          </p:nvSpPr>
          <p:spPr bwMode="auto">
            <a:xfrm flipH="1">
              <a:off x="3452" y="2492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" name="Line 21"/>
            <p:cNvSpPr>
              <a:spLocks noChangeShapeType="1"/>
            </p:cNvSpPr>
            <p:nvPr/>
          </p:nvSpPr>
          <p:spPr bwMode="auto">
            <a:xfrm flipV="1">
              <a:off x="3932" y="3452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1676" y="18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59" name="Rectangle 23"/>
            <p:cNvSpPr>
              <a:spLocks noChangeArrowheads="1"/>
            </p:cNvSpPr>
            <p:nvPr/>
          </p:nvSpPr>
          <p:spPr bwMode="auto">
            <a:xfrm>
              <a:off x="2684" y="201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60" name="Rectangle 24"/>
            <p:cNvSpPr>
              <a:spLocks noChangeArrowheads="1"/>
            </p:cNvSpPr>
            <p:nvPr/>
          </p:nvSpPr>
          <p:spPr bwMode="auto">
            <a:xfrm>
              <a:off x="3692" y="22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61" name="Rectangle 25"/>
            <p:cNvSpPr>
              <a:spLocks noChangeArrowheads="1"/>
            </p:cNvSpPr>
            <p:nvPr/>
          </p:nvSpPr>
          <p:spPr bwMode="auto">
            <a:xfrm>
              <a:off x="4124" y="321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62" name="Rectangle 26"/>
            <p:cNvSpPr>
              <a:spLocks noChangeArrowheads="1"/>
            </p:cNvSpPr>
            <p:nvPr/>
          </p:nvSpPr>
          <p:spPr bwMode="auto">
            <a:xfrm>
              <a:off x="1052" y="23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63" name="Rectangle 27"/>
            <p:cNvSpPr>
              <a:spLocks noChangeArrowheads="1"/>
            </p:cNvSpPr>
            <p:nvPr/>
          </p:nvSpPr>
          <p:spPr bwMode="auto">
            <a:xfrm>
              <a:off x="1436" y="27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2396" y="29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65" name="Rectangle 29"/>
            <p:cNvSpPr>
              <a:spLocks noChangeArrowheads="1"/>
            </p:cNvSpPr>
            <p:nvPr/>
          </p:nvSpPr>
          <p:spPr bwMode="auto">
            <a:xfrm>
              <a:off x="3356" y="30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>
              <a:off x="3740" y="3884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67" name="Rectangle 31"/>
            <p:cNvSpPr>
              <a:spLocks noChangeArrowheads="1"/>
            </p:cNvSpPr>
            <p:nvPr/>
          </p:nvSpPr>
          <p:spPr bwMode="auto">
            <a:xfrm>
              <a:off x="1916" y="374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68" name="Rectangle 32"/>
            <p:cNvSpPr>
              <a:spLocks noChangeArrowheads="1"/>
            </p:cNvSpPr>
            <p:nvPr/>
          </p:nvSpPr>
          <p:spPr bwMode="auto">
            <a:xfrm>
              <a:off x="3164" y="388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>
              <a:off x="1916" y="1964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" name="Line 34"/>
            <p:cNvSpPr>
              <a:spLocks noChangeShapeType="1"/>
            </p:cNvSpPr>
            <p:nvPr/>
          </p:nvSpPr>
          <p:spPr bwMode="auto">
            <a:xfrm flipV="1">
              <a:off x="2156" y="3212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1" name="Freeform 35"/>
          <p:cNvSpPr>
            <a:spLocks/>
          </p:cNvSpPr>
          <p:nvPr/>
        </p:nvSpPr>
        <p:spPr bwMode="auto">
          <a:xfrm>
            <a:off x="680971" y="1530350"/>
            <a:ext cx="4405313" cy="2946400"/>
          </a:xfrm>
          <a:custGeom>
            <a:avLst/>
            <a:gdLst/>
            <a:ahLst/>
            <a:cxnLst>
              <a:cxn ang="0">
                <a:pos x="192" y="1803"/>
              </a:cxn>
              <a:cxn ang="0">
                <a:pos x="592" y="1853"/>
              </a:cxn>
              <a:cxn ang="0">
                <a:pos x="1544" y="1828"/>
              </a:cxn>
              <a:cxn ang="0">
                <a:pos x="1970" y="1766"/>
              </a:cxn>
              <a:cxn ang="0">
                <a:pos x="2120" y="1703"/>
              </a:cxn>
              <a:cxn ang="0">
                <a:pos x="2358" y="1553"/>
              </a:cxn>
              <a:cxn ang="0">
                <a:pos x="2433" y="1190"/>
              </a:cxn>
              <a:cxn ang="0">
                <a:pos x="2546" y="1065"/>
              </a:cxn>
              <a:cxn ang="0">
                <a:pos x="2633" y="939"/>
              </a:cxn>
              <a:cxn ang="0">
                <a:pos x="2734" y="839"/>
              </a:cxn>
              <a:cxn ang="0">
                <a:pos x="2771" y="626"/>
              </a:cxn>
              <a:cxn ang="0">
                <a:pos x="2759" y="313"/>
              </a:cxn>
              <a:cxn ang="0">
                <a:pos x="2396" y="188"/>
              </a:cxn>
              <a:cxn ang="0">
                <a:pos x="2283" y="138"/>
              </a:cxn>
              <a:cxn ang="0">
                <a:pos x="2183" y="88"/>
              </a:cxn>
              <a:cxn ang="0">
                <a:pos x="2007" y="75"/>
              </a:cxn>
              <a:cxn ang="0">
                <a:pos x="1381" y="0"/>
              </a:cxn>
              <a:cxn ang="0">
                <a:pos x="1356" y="38"/>
              </a:cxn>
              <a:cxn ang="0">
                <a:pos x="830" y="63"/>
              </a:cxn>
              <a:cxn ang="0">
                <a:pos x="542" y="138"/>
              </a:cxn>
              <a:cxn ang="0">
                <a:pos x="380" y="326"/>
              </a:cxn>
              <a:cxn ang="0">
                <a:pos x="267" y="413"/>
              </a:cxn>
              <a:cxn ang="0">
                <a:pos x="154" y="539"/>
              </a:cxn>
              <a:cxn ang="0">
                <a:pos x="104" y="614"/>
              </a:cxn>
              <a:cxn ang="0">
                <a:pos x="41" y="852"/>
              </a:cxn>
              <a:cxn ang="0">
                <a:pos x="179" y="1227"/>
              </a:cxn>
              <a:cxn ang="0">
                <a:pos x="192" y="1803"/>
              </a:cxn>
            </a:cxnLst>
            <a:rect l="0" t="0" r="r" b="b"/>
            <a:pathLst>
              <a:path w="2775" h="1856">
                <a:moveTo>
                  <a:pt x="192" y="1803"/>
                </a:moveTo>
                <a:cubicBezTo>
                  <a:pt x="326" y="1811"/>
                  <a:pt x="458" y="1852"/>
                  <a:pt x="592" y="1853"/>
                </a:cubicBezTo>
                <a:cubicBezTo>
                  <a:pt x="909" y="1856"/>
                  <a:pt x="1227" y="1836"/>
                  <a:pt x="1544" y="1828"/>
                </a:cubicBezTo>
                <a:cubicBezTo>
                  <a:pt x="1758" y="1738"/>
                  <a:pt x="1524" y="1825"/>
                  <a:pt x="1970" y="1766"/>
                </a:cubicBezTo>
                <a:cubicBezTo>
                  <a:pt x="1989" y="1764"/>
                  <a:pt x="2076" y="1712"/>
                  <a:pt x="2120" y="1703"/>
                </a:cubicBezTo>
                <a:cubicBezTo>
                  <a:pt x="2196" y="1647"/>
                  <a:pt x="2282" y="1609"/>
                  <a:pt x="2358" y="1553"/>
                </a:cubicBezTo>
                <a:cubicBezTo>
                  <a:pt x="2427" y="1448"/>
                  <a:pt x="2375" y="1304"/>
                  <a:pt x="2433" y="1190"/>
                </a:cubicBezTo>
                <a:cubicBezTo>
                  <a:pt x="2465" y="1127"/>
                  <a:pt x="2507" y="1116"/>
                  <a:pt x="2546" y="1065"/>
                </a:cubicBezTo>
                <a:cubicBezTo>
                  <a:pt x="2641" y="942"/>
                  <a:pt x="2519" y="1062"/>
                  <a:pt x="2633" y="939"/>
                </a:cubicBezTo>
                <a:cubicBezTo>
                  <a:pt x="2665" y="904"/>
                  <a:pt x="2734" y="839"/>
                  <a:pt x="2734" y="839"/>
                </a:cubicBezTo>
                <a:cubicBezTo>
                  <a:pt x="2756" y="770"/>
                  <a:pt x="2757" y="697"/>
                  <a:pt x="2771" y="626"/>
                </a:cubicBezTo>
                <a:cubicBezTo>
                  <a:pt x="2767" y="522"/>
                  <a:pt x="2775" y="416"/>
                  <a:pt x="2759" y="313"/>
                </a:cubicBezTo>
                <a:cubicBezTo>
                  <a:pt x="2738" y="179"/>
                  <a:pt x="2470" y="193"/>
                  <a:pt x="2396" y="188"/>
                </a:cubicBezTo>
                <a:cubicBezTo>
                  <a:pt x="2358" y="171"/>
                  <a:pt x="2320" y="156"/>
                  <a:pt x="2283" y="138"/>
                </a:cubicBezTo>
                <a:cubicBezTo>
                  <a:pt x="2249" y="122"/>
                  <a:pt x="2220" y="91"/>
                  <a:pt x="2183" y="88"/>
                </a:cubicBezTo>
                <a:cubicBezTo>
                  <a:pt x="2124" y="84"/>
                  <a:pt x="2066" y="79"/>
                  <a:pt x="2007" y="75"/>
                </a:cubicBezTo>
                <a:cubicBezTo>
                  <a:pt x="1797" y="37"/>
                  <a:pt x="1593" y="20"/>
                  <a:pt x="1381" y="0"/>
                </a:cubicBezTo>
                <a:cubicBezTo>
                  <a:pt x="1373" y="13"/>
                  <a:pt x="1371" y="36"/>
                  <a:pt x="1356" y="38"/>
                </a:cubicBezTo>
                <a:cubicBezTo>
                  <a:pt x="1182" y="64"/>
                  <a:pt x="1005" y="52"/>
                  <a:pt x="830" y="63"/>
                </a:cubicBezTo>
                <a:cubicBezTo>
                  <a:pt x="736" y="94"/>
                  <a:pt x="542" y="138"/>
                  <a:pt x="542" y="138"/>
                </a:cubicBezTo>
                <a:cubicBezTo>
                  <a:pt x="471" y="191"/>
                  <a:pt x="445" y="266"/>
                  <a:pt x="380" y="326"/>
                </a:cubicBezTo>
                <a:cubicBezTo>
                  <a:pt x="345" y="358"/>
                  <a:pt x="303" y="382"/>
                  <a:pt x="267" y="413"/>
                </a:cubicBezTo>
                <a:cubicBezTo>
                  <a:pt x="220" y="454"/>
                  <a:pt x="188" y="490"/>
                  <a:pt x="154" y="539"/>
                </a:cubicBezTo>
                <a:cubicBezTo>
                  <a:pt x="137" y="564"/>
                  <a:pt x="104" y="614"/>
                  <a:pt x="104" y="614"/>
                </a:cubicBezTo>
                <a:cubicBezTo>
                  <a:pt x="79" y="693"/>
                  <a:pt x="60" y="771"/>
                  <a:pt x="41" y="852"/>
                </a:cubicBezTo>
                <a:cubicBezTo>
                  <a:pt x="53" y="1092"/>
                  <a:pt x="0" y="1120"/>
                  <a:pt x="179" y="1227"/>
                </a:cubicBezTo>
                <a:cubicBezTo>
                  <a:pt x="232" y="1431"/>
                  <a:pt x="199" y="1532"/>
                  <a:pt x="192" y="1803"/>
                </a:cubicBezTo>
                <a:close/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2" name="Freeform 38"/>
          <p:cNvSpPr>
            <a:spLocks/>
          </p:cNvSpPr>
          <p:nvPr/>
        </p:nvSpPr>
        <p:spPr bwMode="auto">
          <a:xfrm>
            <a:off x="2574859" y="2346325"/>
            <a:ext cx="4219575" cy="3008313"/>
          </a:xfrm>
          <a:custGeom>
            <a:avLst/>
            <a:gdLst/>
            <a:ahLst/>
            <a:cxnLst>
              <a:cxn ang="0">
                <a:pos x="126" y="1890"/>
              </a:cxn>
              <a:cxn ang="0">
                <a:pos x="138" y="1765"/>
              </a:cxn>
              <a:cxn ang="0">
                <a:pos x="176" y="1728"/>
              </a:cxn>
              <a:cxn ang="0">
                <a:pos x="188" y="1690"/>
              </a:cxn>
              <a:cxn ang="0">
                <a:pos x="213" y="1590"/>
              </a:cxn>
              <a:cxn ang="0">
                <a:pos x="251" y="1577"/>
              </a:cxn>
              <a:cxn ang="0">
                <a:pos x="414" y="1565"/>
              </a:cxn>
              <a:cxn ang="0">
                <a:pos x="576" y="1502"/>
              </a:cxn>
              <a:cxn ang="0">
                <a:pos x="927" y="1440"/>
              </a:cxn>
              <a:cxn ang="0">
                <a:pos x="977" y="1352"/>
              </a:cxn>
              <a:cxn ang="0">
                <a:pos x="990" y="1302"/>
              </a:cxn>
              <a:cxn ang="0">
                <a:pos x="1127" y="1277"/>
              </a:cxn>
              <a:cxn ang="0">
                <a:pos x="1315" y="1227"/>
              </a:cxn>
              <a:cxn ang="0">
                <a:pos x="1516" y="1001"/>
              </a:cxn>
              <a:cxn ang="0">
                <a:pos x="1541" y="851"/>
              </a:cxn>
              <a:cxn ang="0">
                <a:pos x="1616" y="788"/>
              </a:cxn>
              <a:cxn ang="0">
                <a:pos x="1766" y="701"/>
              </a:cxn>
              <a:cxn ang="0">
                <a:pos x="1816" y="663"/>
              </a:cxn>
              <a:cxn ang="0">
                <a:pos x="1916" y="525"/>
              </a:cxn>
              <a:cxn ang="0">
                <a:pos x="1991" y="350"/>
              </a:cxn>
              <a:cxn ang="0">
                <a:pos x="2029" y="25"/>
              </a:cxn>
              <a:cxn ang="0">
                <a:pos x="2067" y="0"/>
              </a:cxn>
              <a:cxn ang="0">
                <a:pos x="2380" y="12"/>
              </a:cxn>
              <a:cxn ang="0">
                <a:pos x="2430" y="37"/>
              </a:cxn>
              <a:cxn ang="0">
                <a:pos x="2555" y="75"/>
              </a:cxn>
              <a:cxn ang="0">
                <a:pos x="2592" y="87"/>
              </a:cxn>
              <a:cxn ang="0">
                <a:pos x="2630" y="237"/>
              </a:cxn>
              <a:cxn ang="0">
                <a:pos x="2380" y="438"/>
              </a:cxn>
              <a:cxn ang="0">
                <a:pos x="2342" y="450"/>
              </a:cxn>
              <a:cxn ang="0">
                <a:pos x="2367" y="525"/>
              </a:cxn>
              <a:cxn ang="0">
                <a:pos x="2380" y="563"/>
              </a:cxn>
              <a:cxn ang="0">
                <a:pos x="2355" y="713"/>
              </a:cxn>
              <a:cxn ang="0">
                <a:pos x="2267" y="851"/>
              </a:cxn>
              <a:cxn ang="0">
                <a:pos x="2242" y="1089"/>
              </a:cxn>
              <a:cxn ang="0">
                <a:pos x="2204" y="1101"/>
              </a:cxn>
              <a:cxn ang="0">
                <a:pos x="1991" y="1139"/>
              </a:cxn>
              <a:cxn ang="0">
                <a:pos x="1829" y="1227"/>
              </a:cxn>
              <a:cxn ang="0">
                <a:pos x="1754" y="1302"/>
              </a:cxn>
              <a:cxn ang="0">
                <a:pos x="1728" y="1339"/>
              </a:cxn>
              <a:cxn ang="0">
                <a:pos x="1415" y="1490"/>
              </a:cxn>
              <a:cxn ang="0">
                <a:pos x="1365" y="1527"/>
              </a:cxn>
              <a:cxn ang="0">
                <a:pos x="1353" y="1565"/>
              </a:cxn>
              <a:cxn ang="0">
                <a:pos x="1290" y="1652"/>
              </a:cxn>
              <a:cxn ang="0">
                <a:pos x="1152" y="1803"/>
              </a:cxn>
              <a:cxn ang="0">
                <a:pos x="965" y="1790"/>
              </a:cxn>
              <a:cxn ang="0">
                <a:pos x="877" y="1840"/>
              </a:cxn>
              <a:cxn ang="0">
                <a:pos x="539" y="1878"/>
              </a:cxn>
              <a:cxn ang="0">
                <a:pos x="464" y="1865"/>
              </a:cxn>
              <a:cxn ang="0">
                <a:pos x="476" y="1828"/>
              </a:cxn>
              <a:cxn ang="0">
                <a:pos x="439" y="1853"/>
              </a:cxn>
              <a:cxn ang="0">
                <a:pos x="0" y="1865"/>
              </a:cxn>
              <a:cxn ang="0">
                <a:pos x="126" y="1890"/>
              </a:cxn>
            </a:cxnLst>
            <a:rect l="0" t="0" r="r" b="b"/>
            <a:pathLst>
              <a:path w="2658" h="1895">
                <a:moveTo>
                  <a:pt x="126" y="1890"/>
                </a:moveTo>
                <a:cubicBezTo>
                  <a:pt x="130" y="1848"/>
                  <a:pt x="126" y="1805"/>
                  <a:pt x="138" y="1765"/>
                </a:cubicBezTo>
                <a:cubicBezTo>
                  <a:pt x="143" y="1748"/>
                  <a:pt x="166" y="1743"/>
                  <a:pt x="176" y="1728"/>
                </a:cubicBezTo>
                <a:cubicBezTo>
                  <a:pt x="183" y="1717"/>
                  <a:pt x="185" y="1703"/>
                  <a:pt x="188" y="1690"/>
                </a:cubicBezTo>
                <a:cubicBezTo>
                  <a:pt x="196" y="1657"/>
                  <a:pt x="189" y="1614"/>
                  <a:pt x="213" y="1590"/>
                </a:cubicBezTo>
                <a:cubicBezTo>
                  <a:pt x="222" y="1581"/>
                  <a:pt x="238" y="1579"/>
                  <a:pt x="251" y="1577"/>
                </a:cubicBezTo>
                <a:cubicBezTo>
                  <a:pt x="305" y="1570"/>
                  <a:pt x="360" y="1569"/>
                  <a:pt x="414" y="1565"/>
                </a:cubicBezTo>
                <a:cubicBezTo>
                  <a:pt x="473" y="1550"/>
                  <a:pt x="526" y="1536"/>
                  <a:pt x="576" y="1502"/>
                </a:cubicBezTo>
                <a:cubicBezTo>
                  <a:pt x="652" y="1393"/>
                  <a:pt x="797" y="1445"/>
                  <a:pt x="927" y="1440"/>
                </a:cubicBezTo>
                <a:cubicBezTo>
                  <a:pt x="948" y="1409"/>
                  <a:pt x="963" y="1388"/>
                  <a:pt x="977" y="1352"/>
                </a:cubicBezTo>
                <a:cubicBezTo>
                  <a:pt x="983" y="1336"/>
                  <a:pt x="979" y="1315"/>
                  <a:pt x="990" y="1302"/>
                </a:cubicBezTo>
                <a:cubicBezTo>
                  <a:pt x="1003" y="1286"/>
                  <a:pt x="1124" y="1277"/>
                  <a:pt x="1127" y="1277"/>
                </a:cubicBezTo>
                <a:cubicBezTo>
                  <a:pt x="1191" y="1259"/>
                  <a:pt x="1250" y="1240"/>
                  <a:pt x="1315" y="1227"/>
                </a:cubicBezTo>
                <a:cubicBezTo>
                  <a:pt x="1416" y="1176"/>
                  <a:pt x="1481" y="1104"/>
                  <a:pt x="1516" y="1001"/>
                </a:cubicBezTo>
                <a:cubicBezTo>
                  <a:pt x="1519" y="977"/>
                  <a:pt x="1520" y="888"/>
                  <a:pt x="1541" y="851"/>
                </a:cubicBezTo>
                <a:cubicBezTo>
                  <a:pt x="1589" y="767"/>
                  <a:pt x="1556" y="823"/>
                  <a:pt x="1616" y="788"/>
                </a:cubicBezTo>
                <a:cubicBezTo>
                  <a:pt x="1777" y="694"/>
                  <a:pt x="1674" y="730"/>
                  <a:pt x="1766" y="701"/>
                </a:cubicBezTo>
                <a:cubicBezTo>
                  <a:pt x="1783" y="688"/>
                  <a:pt x="1802" y="679"/>
                  <a:pt x="1816" y="663"/>
                </a:cubicBezTo>
                <a:cubicBezTo>
                  <a:pt x="1866" y="606"/>
                  <a:pt x="1859" y="565"/>
                  <a:pt x="1916" y="525"/>
                </a:cubicBezTo>
                <a:cubicBezTo>
                  <a:pt x="1972" y="441"/>
                  <a:pt x="1962" y="442"/>
                  <a:pt x="1991" y="350"/>
                </a:cubicBezTo>
                <a:cubicBezTo>
                  <a:pt x="1996" y="296"/>
                  <a:pt x="2005" y="84"/>
                  <a:pt x="2029" y="25"/>
                </a:cubicBezTo>
                <a:cubicBezTo>
                  <a:pt x="2035" y="11"/>
                  <a:pt x="2054" y="8"/>
                  <a:pt x="2067" y="0"/>
                </a:cubicBezTo>
                <a:cubicBezTo>
                  <a:pt x="2171" y="4"/>
                  <a:pt x="2276" y="1"/>
                  <a:pt x="2380" y="12"/>
                </a:cubicBezTo>
                <a:cubicBezTo>
                  <a:pt x="2399" y="14"/>
                  <a:pt x="2413" y="30"/>
                  <a:pt x="2430" y="37"/>
                </a:cubicBezTo>
                <a:cubicBezTo>
                  <a:pt x="2471" y="52"/>
                  <a:pt x="2514" y="61"/>
                  <a:pt x="2555" y="75"/>
                </a:cubicBezTo>
                <a:cubicBezTo>
                  <a:pt x="2567" y="79"/>
                  <a:pt x="2592" y="87"/>
                  <a:pt x="2592" y="87"/>
                </a:cubicBezTo>
                <a:cubicBezTo>
                  <a:pt x="2609" y="137"/>
                  <a:pt x="2620" y="185"/>
                  <a:pt x="2630" y="237"/>
                </a:cubicBezTo>
                <a:cubicBezTo>
                  <a:pt x="2576" y="504"/>
                  <a:pt x="2658" y="410"/>
                  <a:pt x="2380" y="438"/>
                </a:cubicBezTo>
                <a:cubicBezTo>
                  <a:pt x="2367" y="439"/>
                  <a:pt x="2355" y="446"/>
                  <a:pt x="2342" y="450"/>
                </a:cubicBezTo>
                <a:cubicBezTo>
                  <a:pt x="2350" y="475"/>
                  <a:pt x="2359" y="500"/>
                  <a:pt x="2367" y="525"/>
                </a:cubicBezTo>
                <a:cubicBezTo>
                  <a:pt x="2371" y="538"/>
                  <a:pt x="2380" y="563"/>
                  <a:pt x="2380" y="563"/>
                </a:cubicBezTo>
                <a:cubicBezTo>
                  <a:pt x="2374" y="613"/>
                  <a:pt x="2382" y="670"/>
                  <a:pt x="2355" y="713"/>
                </a:cubicBezTo>
                <a:cubicBezTo>
                  <a:pt x="2232" y="909"/>
                  <a:pt x="2373" y="637"/>
                  <a:pt x="2267" y="851"/>
                </a:cubicBezTo>
                <a:cubicBezTo>
                  <a:pt x="2251" y="929"/>
                  <a:pt x="2263" y="1012"/>
                  <a:pt x="2242" y="1089"/>
                </a:cubicBezTo>
                <a:cubicBezTo>
                  <a:pt x="2239" y="1102"/>
                  <a:pt x="2217" y="1097"/>
                  <a:pt x="2204" y="1101"/>
                </a:cubicBezTo>
                <a:cubicBezTo>
                  <a:pt x="2080" y="1135"/>
                  <a:pt x="2125" y="1125"/>
                  <a:pt x="1991" y="1139"/>
                </a:cubicBezTo>
                <a:cubicBezTo>
                  <a:pt x="1937" y="1166"/>
                  <a:pt x="1873" y="1183"/>
                  <a:pt x="1829" y="1227"/>
                </a:cubicBezTo>
                <a:cubicBezTo>
                  <a:pt x="1804" y="1252"/>
                  <a:pt x="1779" y="1277"/>
                  <a:pt x="1754" y="1302"/>
                </a:cubicBezTo>
                <a:cubicBezTo>
                  <a:pt x="1743" y="1313"/>
                  <a:pt x="1740" y="1330"/>
                  <a:pt x="1728" y="1339"/>
                </a:cubicBezTo>
                <a:cubicBezTo>
                  <a:pt x="1637" y="1411"/>
                  <a:pt x="1523" y="1453"/>
                  <a:pt x="1415" y="1490"/>
                </a:cubicBezTo>
                <a:cubicBezTo>
                  <a:pt x="1398" y="1502"/>
                  <a:pt x="1378" y="1511"/>
                  <a:pt x="1365" y="1527"/>
                </a:cubicBezTo>
                <a:cubicBezTo>
                  <a:pt x="1357" y="1537"/>
                  <a:pt x="1360" y="1553"/>
                  <a:pt x="1353" y="1565"/>
                </a:cubicBezTo>
                <a:cubicBezTo>
                  <a:pt x="1335" y="1596"/>
                  <a:pt x="1309" y="1622"/>
                  <a:pt x="1290" y="1652"/>
                </a:cubicBezTo>
                <a:cubicBezTo>
                  <a:pt x="1250" y="1716"/>
                  <a:pt x="1227" y="1777"/>
                  <a:pt x="1152" y="1803"/>
                </a:cubicBezTo>
                <a:cubicBezTo>
                  <a:pt x="1090" y="1799"/>
                  <a:pt x="1027" y="1787"/>
                  <a:pt x="965" y="1790"/>
                </a:cubicBezTo>
                <a:cubicBezTo>
                  <a:pt x="885" y="1794"/>
                  <a:pt x="944" y="1827"/>
                  <a:pt x="877" y="1840"/>
                </a:cubicBezTo>
                <a:cubicBezTo>
                  <a:pt x="767" y="1861"/>
                  <a:pt x="650" y="1859"/>
                  <a:pt x="539" y="1878"/>
                </a:cubicBezTo>
                <a:cubicBezTo>
                  <a:pt x="514" y="1874"/>
                  <a:pt x="484" y="1881"/>
                  <a:pt x="464" y="1865"/>
                </a:cubicBezTo>
                <a:cubicBezTo>
                  <a:pt x="454" y="1857"/>
                  <a:pt x="488" y="1834"/>
                  <a:pt x="476" y="1828"/>
                </a:cubicBezTo>
                <a:cubicBezTo>
                  <a:pt x="463" y="1822"/>
                  <a:pt x="454" y="1852"/>
                  <a:pt x="439" y="1853"/>
                </a:cubicBezTo>
                <a:cubicBezTo>
                  <a:pt x="293" y="1864"/>
                  <a:pt x="146" y="1861"/>
                  <a:pt x="0" y="1865"/>
                </a:cubicBezTo>
                <a:cubicBezTo>
                  <a:pt x="92" y="1895"/>
                  <a:pt x="49" y="1890"/>
                  <a:pt x="126" y="1890"/>
                </a:cubicBezTo>
                <a:close/>
              </a:path>
            </a:pathLst>
          </a:custGeom>
          <a:noFill/>
          <a:ln w="5715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" name="Freeform 39"/>
          <p:cNvSpPr>
            <a:spLocks/>
          </p:cNvSpPr>
          <p:nvPr/>
        </p:nvSpPr>
        <p:spPr bwMode="auto">
          <a:xfrm>
            <a:off x="4841809" y="4810125"/>
            <a:ext cx="873125" cy="1082675"/>
          </a:xfrm>
          <a:custGeom>
            <a:avLst/>
            <a:gdLst/>
            <a:ahLst/>
            <a:cxnLst>
              <a:cxn ang="0">
                <a:pos x="288" y="614"/>
              </a:cxn>
              <a:cxn ang="0">
                <a:pos x="388" y="601"/>
              </a:cxn>
              <a:cxn ang="0">
                <a:pos x="413" y="564"/>
              </a:cxn>
              <a:cxn ang="0">
                <a:pos x="451" y="539"/>
              </a:cxn>
              <a:cxn ang="0">
                <a:pos x="513" y="439"/>
              </a:cxn>
              <a:cxn ang="0">
                <a:pos x="538" y="351"/>
              </a:cxn>
              <a:cxn ang="0">
                <a:pos x="501" y="88"/>
              </a:cxn>
              <a:cxn ang="0">
                <a:pos x="363" y="0"/>
              </a:cxn>
              <a:cxn ang="0">
                <a:pos x="75" y="38"/>
              </a:cxn>
              <a:cxn ang="0">
                <a:pos x="0" y="188"/>
              </a:cxn>
              <a:cxn ang="0">
                <a:pos x="12" y="451"/>
              </a:cxn>
              <a:cxn ang="0">
                <a:pos x="125" y="639"/>
              </a:cxn>
              <a:cxn ang="0">
                <a:pos x="388" y="601"/>
              </a:cxn>
            </a:cxnLst>
            <a:rect l="0" t="0" r="r" b="b"/>
            <a:pathLst>
              <a:path w="550" h="682">
                <a:moveTo>
                  <a:pt x="288" y="614"/>
                </a:moveTo>
                <a:cubicBezTo>
                  <a:pt x="321" y="610"/>
                  <a:pt x="357" y="613"/>
                  <a:pt x="388" y="601"/>
                </a:cubicBezTo>
                <a:cubicBezTo>
                  <a:pt x="402" y="595"/>
                  <a:pt x="402" y="574"/>
                  <a:pt x="413" y="564"/>
                </a:cubicBezTo>
                <a:cubicBezTo>
                  <a:pt x="424" y="553"/>
                  <a:pt x="438" y="547"/>
                  <a:pt x="451" y="539"/>
                </a:cubicBezTo>
                <a:cubicBezTo>
                  <a:pt x="471" y="505"/>
                  <a:pt x="497" y="475"/>
                  <a:pt x="513" y="439"/>
                </a:cubicBezTo>
                <a:cubicBezTo>
                  <a:pt x="525" y="411"/>
                  <a:pt x="529" y="380"/>
                  <a:pt x="538" y="351"/>
                </a:cubicBezTo>
                <a:cubicBezTo>
                  <a:pt x="528" y="263"/>
                  <a:pt x="550" y="162"/>
                  <a:pt x="501" y="88"/>
                </a:cubicBezTo>
                <a:cubicBezTo>
                  <a:pt x="471" y="43"/>
                  <a:pt x="363" y="0"/>
                  <a:pt x="363" y="0"/>
                </a:cubicBezTo>
                <a:cubicBezTo>
                  <a:pt x="265" y="8"/>
                  <a:pt x="170" y="13"/>
                  <a:pt x="75" y="38"/>
                </a:cubicBezTo>
                <a:cubicBezTo>
                  <a:pt x="58" y="90"/>
                  <a:pt x="30" y="143"/>
                  <a:pt x="0" y="188"/>
                </a:cubicBezTo>
                <a:cubicBezTo>
                  <a:pt x="4" y="276"/>
                  <a:pt x="6" y="363"/>
                  <a:pt x="12" y="451"/>
                </a:cubicBezTo>
                <a:cubicBezTo>
                  <a:pt x="19" y="560"/>
                  <a:pt x="25" y="604"/>
                  <a:pt x="125" y="639"/>
                </a:cubicBezTo>
                <a:cubicBezTo>
                  <a:pt x="375" y="625"/>
                  <a:pt x="307" y="682"/>
                  <a:pt x="388" y="601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4" name="Freeform 41"/>
          <p:cNvSpPr>
            <a:spLocks/>
          </p:cNvSpPr>
          <p:nvPr/>
        </p:nvSpPr>
        <p:spPr bwMode="auto">
          <a:xfrm>
            <a:off x="5662546" y="3773488"/>
            <a:ext cx="1803400" cy="2090737"/>
          </a:xfrm>
          <a:custGeom>
            <a:avLst/>
            <a:gdLst/>
            <a:ahLst/>
            <a:cxnLst>
              <a:cxn ang="0">
                <a:pos x="510" y="1242"/>
              </a:cxn>
              <a:cxn ang="0">
                <a:pos x="547" y="1229"/>
              </a:cxn>
              <a:cxn ang="0">
                <a:pos x="597" y="1029"/>
              </a:cxn>
              <a:cxn ang="0">
                <a:pos x="710" y="941"/>
              </a:cxn>
              <a:cxn ang="0">
                <a:pos x="785" y="879"/>
              </a:cxn>
              <a:cxn ang="0">
                <a:pos x="873" y="854"/>
              </a:cxn>
              <a:cxn ang="0">
                <a:pos x="961" y="553"/>
              </a:cxn>
              <a:cxn ang="0">
                <a:pos x="973" y="503"/>
              </a:cxn>
              <a:cxn ang="0">
                <a:pos x="1086" y="353"/>
              </a:cxn>
              <a:cxn ang="0">
                <a:pos x="1136" y="265"/>
              </a:cxn>
              <a:cxn ang="0">
                <a:pos x="1123" y="152"/>
              </a:cxn>
              <a:cxn ang="0">
                <a:pos x="1011" y="77"/>
              </a:cxn>
              <a:cxn ang="0">
                <a:pos x="823" y="2"/>
              </a:cxn>
              <a:cxn ang="0">
                <a:pos x="785" y="15"/>
              </a:cxn>
              <a:cxn ang="0">
                <a:pos x="748" y="40"/>
              </a:cxn>
              <a:cxn ang="0">
                <a:pos x="647" y="65"/>
              </a:cxn>
              <a:cxn ang="0">
                <a:pos x="485" y="140"/>
              </a:cxn>
              <a:cxn ang="0">
                <a:pos x="347" y="378"/>
              </a:cxn>
              <a:cxn ang="0">
                <a:pos x="322" y="603"/>
              </a:cxn>
              <a:cxn ang="0">
                <a:pos x="97" y="866"/>
              </a:cxn>
              <a:cxn ang="0">
                <a:pos x="209" y="1004"/>
              </a:cxn>
              <a:cxn ang="0">
                <a:pos x="297" y="1104"/>
              </a:cxn>
              <a:cxn ang="0">
                <a:pos x="347" y="1267"/>
              </a:cxn>
              <a:cxn ang="0">
                <a:pos x="397" y="1317"/>
              </a:cxn>
              <a:cxn ang="0">
                <a:pos x="510" y="1242"/>
              </a:cxn>
            </a:cxnLst>
            <a:rect l="0" t="0" r="r" b="b"/>
            <a:pathLst>
              <a:path w="1136" h="1317">
                <a:moveTo>
                  <a:pt x="510" y="1242"/>
                </a:moveTo>
                <a:cubicBezTo>
                  <a:pt x="522" y="1238"/>
                  <a:pt x="539" y="1239"/>
                  <a:pt x="547" y="1229"/>
                </a:cubicBezTo>
                <a:cubicBezTo>
                  <a:pt x="583" y="1184"/>
                  <a:pt x="563" y="1075"/>
                  <a:pt x="597" y="1029"/>
                </a:cubicBezTo>
                <a:cubicBezTo>
                  <a:pt x="672" y="928"/>
                  <a:pt x="634" y="995"/>
                  <a:pt x="710" y="941"/>
                </a:cubicBezTo>
                <a:cubicBezTo>
                  <a:pt x="753" y="911"/>
                  <a:pt x="738" y="899"/>
                  <a:pt x="785" y="879"/>
                </a:cubicBezTo>
                <a:cubicBezTo>
                  <a:pt x="813" y="867"/>
                  <a:pt x="844" y="863"/>
                  <a:pt x="873" y="854"/>
                </a:cubicBezTo>
                <a:cubicBezTo>
                  <a:pt x="932" y="764"/>
                  <a:pt x="926" y="653"/>
                  <a:pt x="961" y="553"/>
                </a:cubicBezTo>
                <a:cubicBezTo>
                  <a:pt x="967" y="537"/>
                  <a:pt x="965" y="518"/>
                  <a:pt x="973" y="503"/>
                </a:cubicBezTo>
                <a:cubicBezTo>
                  <a:pt x="1067" y="315"/>
                  <a:pt x="997" y="471"/>
                  <a:pt x="1086" y="353"/>
                </a:cubicBezTo>
                <a:cubicBezTo>
                  <a:pt x="1106" y="326"/>
                  <a:pt x="1117" y="293"/>
                  <a:pt x="1136" y="265"/>
                </a:cubicBezTo>
                <a:cubicBezTo>
                  <a:pt x="1132" y="227"/>
                  <a:pt x="1135" y="188"/>
                  <a:pt x="1123" y="152"/>
                </a:cubicBezTo>
                <a:cubicBezTo>
                  <a:pt x="1112" y="120"/>
                  <a:pt x="1028" y="83"/>
                  <a:pt x="1011" y="77"/>
                </a:cubicBezTo>
                <a:cubicBezTo>
                  <a:pt x="812" y="0"/>
                  <a:pt x="913" y="63"/>
                  <a:pt x="823" y="2"/>
                </a:cubicBezTo>
                <a:cubicBezTo>
                  <a:pt x="810" y="6"/>
                  <a:pt x="797" y="9"/>
                  <a:pt x="785" y="15"/>
                </a:cubicBezTo>
                <a:cubicBezTo>
                  <a:pt x="772" y="22"/>
                  <a:pt x="762" y="35"/>
                  <a:pt x="748" y="40"/>
                </a:cubicBezTo>
                <a:cubicBezTo>
                  <a:pt x="715" y="52"/>
                  <a:pt x="681" y="57"/>
                  <a:pt x="647" y="65"/>
                </a:cubicBezTo>
                <a:cubicBezTo>
                  <a:pt x="589" y="108"/>
                  <a:pt x="548" y="109"/>
                  <a:pt x="485" y="140"/>
                </a:cubicBezTo>
                <a:cubicBezTo>
                  <a:pt x="443" y="265"/>
                  <a:pt x="451" y="299"/>
                  <a:pt x="347" y="378"/>
                </a:cubicBezTo>
                <a:cubicBezTo>
                  <a:pt x="311" y="479"/>
                  <a:pt x="343" y="377"/>
                  <a:pt x="322" y="603"/>
                </a:cubicBezTo>
                <a:cubicBezTo>
                  <a:pt x="310" y="734"/>
                  <a:pt x="226" y="835"/>
                  <a:pt x="97" y="866"/>
                </a:cubicBezTo>
                <a:cubicBezTo>
                  <a:pt x="0" y="959"/>
                  <a:pt x="150" y="980"/>
                  <a:pt x="209" y="1004"/>
                </a:cubicBezTo>
                <a:cubicBezTo>
                  <a:pt x="243" y="1037"/>
                  <a:pt x="276" y="1062"/>
                  <a:pt x="297" y="1104"/>
                </a:cubicBezTo>
                <a:cubicBezTo>
                  <a:pt x="321" y="1152"/>
                  <a:pt x="316" y="1224"/>
                  <a:pt x="347" y="1267"/>
                </a:cubicBezTo>
                <a:cubicBezTo>
                  <a:pt x="361" y="1286"/>
                  <a:pt x="380" y="1300"/>
                  <a:pt x="397" y="1317"/>
                </a:cubicBezTo>
                <a:cubicBezTo>
                  <a:pt x="450" y="1308"/>
                  <a:pt x="510" y="1309"/>
                  <a:pt x="510" y="1242"/>
                </a:cubicBezTo>
                <a:close/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Time Complexity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O(n</a:t>
            </a:r>
            <a:r>
              <a:rPr lang="en-US" altLang="zh-TW" baseline="30000" dirty="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 </a:t>
            </a:r>
            <a:r>
              <a:rPr lang="en-US" altLang="zh-TW" dirty="0" smtClean="0">
                <a:ea typeface="新細明體" charset="-120"/>
              </a:rPr>
              <a:t>when adjacency matrix used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O(</a:t>
            </a:r>
            <a:r>
              <a:rPr lang="en-US" altLang="zh-TW" sz="2800" dirty="0" err="1" smtClean="0">
                <a:solidFill>
                  <a:srgbClr val="FF0000"/>
                </a:solidFill>
                <a:ea typeface="新細明體" charset="-120"/>
              </a:rPr>
              <a:t>n+e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) </a:t>
            </a:r>
            <a:r>
              <a:rPr lang="en-US" altLang="zh-TW" sz="2800" dirty="0" smtClean="0">
                <a:ea typeface="新細明體" charset="-120"/>
              </a:rPr>
              <a:t>when adjacency lists used (e is number of edges)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Spanning 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430129"/>
            <a:ext cx="7886700" cy="117921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from vertex 1.</a:t>
            </a:r>
          </a:p>
          <a:p>
            <a:r>
              <a:rPr lang="en-US" altLang="zh-TW" dirty="0" smtClean="0">
                <a:ea typeface="新細明體" charset="-120"/>
              </a:rPr>
              <a:t>Depth-first spanning tree.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112</a:t>
            </a:fld>
            <a:endParaRPr lang="zh-TW" altLang="en-US"/>
          </a:p>
        </p:txBody>
      </p:sp>
      <p:grpSp>
        <p:nvGrpSpPr>
          <p:cNvPr id="94" name="群組 93"/>
          <p:cNvGrpSpPr/>
          <p:nvPr/>
        </p:nvGrpSpPr>
        <p:grpSpPr>
          <a:xfrm>
            <a:off x="138206" y="1573779"/>
            <a:ext cx="4441294" cy="3667125"/>
            <a:chOff x="1993900" y="1488687"/>
            <a:chExt cx="4635500" cy="3667125"/>
          </a:xfrm>
        </p:grpSpPr>
        <p:sp>
          <p:nvSpPr>
            <p:cNvPr id="5" name="Oval 70"/>
            <p:cNvSpPr>
              <a:spLocks noChangeArrowheads="1"/>
            </p:cNvSpPr>
            <p:nvPr/>
          </p:nvSpPr>
          <p:spPr bwMode="auto">
            <a:xfrm>
              <a:off x="1993900" y="23268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Oval 71"/>
            <p:cNvSpPr>
              <a:spLocks noChangeArrowheads="1"/>
            </p:cNvSpPr>
            <p:nvPr/>
          </p:nvSpPr>
          <p:spPr bwMode="auto">
            <a:xfrm>
              <a:off x="2984500" y="14886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4584700" y="17934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3"/>
            <p:cNvSpPr>
              <a:spLocks noChangeArrowheads="1"/>
            </p:cNvSpPr>
            <p:nvPr/>
          </p:nvSpPr>
          <p:spPr bwMode="auto">
            <a:xfrm>
              <a:off x="6184900" y="20982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4"/>
            <p:cNvSpPr>
              <a:spLocks noChangeArrowheads="1"/>
            </p:cNvSpPr>
            <p:nvPr/>
          </p:nvSpPr>
          <p:spPr bwMode="auto">
            <a:xfrm>
              <a:off x="2603500" y="30126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5"/>
            <p:cNvSpPr>
              <a:spLocks noChangeArrowheads="1"/>
            </p:cNvSpPr>
            <p:nvPr/>
          </p:nvSpPr>
          <p:spPr bwMode="auto">
            <a:xfrm>
              <a:off x="4127500" y="31650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76"/>
            <p:cNvSpPr>
              <a:spLocks noChangeArrowheads="1"/>
            </p:cNvSpPr>
            <p:nvPr/>
          </p:nvSpPr>
          <p:spPr bwMode="auto">
            <a:xfrm>
              <a:off x="5651500" y="33174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3365500" y="44604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79"/>
            <p:cNvSpPr>
              <a:spLocks noChangeArrowheads="1"/>
            </p:cNvSpPr>
            <p:nvPr/>
          </p:nvSpPr>
          <p:spPr bwMode="auto">
            <a:xfrm>
              <a:off x="5346700" y="46890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80"/>
            <p:cNvSpPr>
              <a:spLocks noChangeShapeType="1"/>
            </p:cNvSpPr>
            <p:nvPr/>
          </p:nvSpPr>
          <p:spPr bwMode="auto">
            <a:xfrm flipH="1">
              <a:off x="2368550" y="1863337"/>
              <a:ext cx="609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81"/>
            <p:cNvSpPr>
              <a:spLocks noChangeShapeType="1"/>
            </p:cNvSpPr>
            <p:nvPr/>
          </p:nvSpPr>
          <p:spPr bwMode="auto">
            <a:xfrm>
              <a:off x="3282950" y="1939537"/>
              <a:ext cx="9906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82"/>
            <p:cNvSpPr>
              <a:spLocks noChangeShapeType="1"/>
            </p:cNvSpPr>
            <p:nvPr/>
          </p:nvSpPr>
          <p:spPr bwMode="auto">
            <a:xfrm>
              <a:off x="2368550" y="2777737"/>
              <a:ext cx="304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83"/>
            <p:cNvSpPr>
              <a:spLocks noChangeShapeType="1"/>
            </p:cNvSpPr>
            <p:nvPr/>
          </p:nvSpPr>
          <p:spPr bwMode="auto">
            <a:xfrm>
              <a:off x="2978150" y="3463537"/>
              <a:ext cx="53340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84"/>
            <p:cNvSpPr>
              <a:spLocks noChangeShapeType="1"/>
            </p:cNvSpPr>
            <p:nvPr/>
          </p:nvSpPr>
          <p:spPr bwMode="auto">
            <a:xfrm>
              <a:off x="3816350" y="4758937"/>
              <a:ext cx="16002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85"/>
            <p:cNvSpPr>
              <a:spLocks noChangeShapeType="1"/>
            </p:cNvSpPr>
            <p:nvPr/>
          </p:nvSpPr>
          <p:spPr bwMode="auto">
            <a:xfrm flipH="1">
              <a:off x="4425950" y="2168137"/>
              <a:ext cx="53340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86"/>
            <p:cNvSpPr>
              <a:spLocks noChangeShapeType="1"/>
            </p:cNvSpPr>
            <p:nvPr/>
          </p:nvSpPr>
          <p:spPr bwMode="auto">
            <a:xfrm>
              <a:off x="4425950" y="3615937"/>
              <a:ext cx="1066800" cy="114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87"/>
            <p:cNvSpPr>
              <a:spLocks noChangeShapeType="1"/>
            </p:cNvSpPr>
            <p:nvPr/>
          </p:nvSpPr>
          <p:spPr bwMode="auto">
            <a:xfrm flipH="1">
              <a:off x="5873750" y="2549137"/>
              <a:ext cx="4572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89"/>
            <p:cNvSpPr>
              <a:spLocks noChangeArrowheads="1"/>
            </p:cNvSpPr>
            <p:nvPr/>
          </p:nvSpPr>
          <p:spPr bwMode="auto">
            <a:xfrm>
              <a:off x="3054350" y="15585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3" name="Rectangle 90"/>
            <p:cNvSpPr>
              <a:spLocks noChangeArrowheads="1"/>
            </p:cNvSpPr>
            <p:nvPr/>
          </p:nvSpPr>
          <p:spPr bwMode="auto">
            <a:xfrm>
              <a:off x="4654550" y="17871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4" name="Rectangle 91"/>
            <p:cNvSpPr>
              <a:spLocks noChangeArrowheads="1"/>
            </p:cNvSpPr>
            <p:nvPr/>
          </p:nvSpPr>
          <p:spPr bwMode="auto">
            <a:xfrm>
              <a:off x="6254750" y="21681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92"/>
            <p:cNvSpPr>
              <a:spLocks noChangeArrowheads="1"/>
            </p:cNvSpPr>
            <p:nvPr/>
          </p:nvSpPr>
          <p:spPr bwMode="auto">
            <a:xfrm>
              <a:off x="2063750" y="23967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26" name="Rectangle 93"/>
            <p:cNvSpPr>
              <a:spLocks noChangeArrowheads="1"/>
            </p:cNvSpPr>
            <p:nvPr/>
          </p:nvSpPr>
          <p:spPr bwMode="auto">
            <a:xfrm>
              <a:off x="2673350" y="30063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27" name="Rectangle 94"/>
            <p:cNvSpPr>
              <a:spLocks noChangeArrowheads="1"/>
            </p:cNvSpPr>
            <p:nvPr/>
          </p:nvSpPr>
          <p:spPr bwMode="auto">
            <a:xfrm>
              <a:off x="4197350" y="32349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28" name="Rectangle 95"/>
            <p:cNvSpPr>
              <a:spLocks noChangeArrowheads="1"/>
            </p:cNvSpPr>
            <p:nvPr/>
          </p:nvSpPr>
          <p:spPr bwMode="auto">
            <a:xfrm>
              <a:off x="5721350" y="33873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29" name="Rectangle 97"/>
            <p:cNvSpPr>
              <a:spLocks noChangeArrowheads="1"/>
            </p:cNvSpPr>
            <p:nvPr/>
          </p:nvSpPr>
          <p:spPr bwMode="auto">
            <a:xfrm>
              <a:off x="3435350" y="45303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0" name="Rectangle 98"/>
            <p:cNvSpPr>
              <a:spLocks noChangeArrowheads="1"/>
            </p:cNvSpPr>
            <p:nvPr/>
          </p:nvSpPr>
          <p:spPr bwMode="auto">
            <a:xfrm>
              <a:off x="5416550" y="47589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1" name="Line 99"/>
            <p:cNvSpPr>
              <a:spLocks noChangeShapeType="1"/>
            </p:cNvSpPr>
            <p:nvPr/>
          </p:nvSpPr>
          <p:spPr bwMode="auto">
            <a:xfrm>
              <a:off x="4578350" y="3387337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Line 100"/>
            <p:cNvSpPr>
              <a:spLocks noChangeShapeType="1"/>
            </p:cNvSpPr>
            <p:nvPr/>
          </p:nvSpPr>
          <p:spPr bwMode="auto">
            <a:xfrm>
              <a:off x="3435350" y="1710937"/>
              <a:ext cx="11430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Line 101"/>
            <p:cNvSpPr>
              <a:spLocks noChangeShapeType="1"/>
            </p:cNvSpPr>
            <p:nvPr/>
          </p:nvSpPr>
          <p:spPr bwMode="auto">
            <a:xfrm>
              <a:off x="3130550" y="1939537"/>
              <a:ext cx="533400" cy="2514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Line 102"/>
            <p:cNvSpPr>
              <a:spLocks noChangeShapeType="1"/>
            </p:cNvSpPr>
            <p:nvPr/>
          </p:nvSpPr>
          <p:spPr bwMode="auto">
            <a:xfrm flipV="1">
              <a:off x="3816350" y="3692137"/>
              <a:ext cx="19050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5" name="Group 103"/>
            <p:cNvGrpSpPr>
              <a:grpSpLocks/>
            </p:cNvGrpSpPr>
            <p:nvPr/>
          </p:nvGrpSpPr>
          <p:grpSpPr bwMode="auto">
            <a:xfrm>
              <a:off x="1993900" y="2326887"/>
              <a:ext cx="444500" cy="466725"/>
              <a:chOff x="1012" y="1204"/>
              <a:chExt cx="280" cy="294"/>
            </a:xfrm>
          </p:grpSpPr>
          <p:sp>
            <p:nvSpPr>
              <p:cNvPr id="36" name="Oval 104"/>
              <p:cNvSpPr>
                <a:spLocks noChangeArrowheads="1"/>
              </p:cNvSpPr>
              <p:nvPr/>
            </p:nvSpPr>
            <p:spPr bwMode="auto">
              <a:xfrm>
                <a:off x="1012" y="1204"/>
                <a:ext cx="280" cy="28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" name="Rectangle 10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</p:grpSp>
        <p:grpSp>
          <p:nvGrpSpPr>
            <p:cNvPr id="38" name="Group 106"/>
            <p:cNvGrpSpPr>
              <a:grpSpLocks/>
            </p:cNvGrpSpPr>
            <p:nvPr/>
          </p:nvGrpSpPr>
          <p:grpSpPr bwMode="auto">
            <a:xfrm>
              <a:off x="2984500" y="1488687"/>
              <a:ext cx="444500" cy="466725"/>
              <a:chOff x="1636" y="676"/>
              <a:chExt cx="280" cy="294"/>
            </a:xfrm>
          </p:grpSpPr>
          <p:sp>
            <p:nvSpPr>
              <p:cNvPr id="39" name="Oval 107"/>
              <p:cNvSpPr>
                <a:spLocks noChangeArrowheads="1"/>
              </p:cNvSpPr>
              <p:nvPr/>
            </p:nvSpPr>
            <p:spPr bwMode="auto">
              <a:xfrm>
                <a:off x="1636" y="676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" name="Rectangle 108"/>
              <p:cNvSpPr>
                <a:spLocks noChangeArrowheads="1"/>
              </p:cNvSpPr>
              <p:nvPr/>
            </p:nvSpPr>
            <p:spPr bwMode="auto">
              <a:xfrm>
                <a:off x="1680" y="720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ea typeface="新細明體" charset="-120"/>
                  </a:rPr>
                  <a:t>2</a:t>
                </a:r>
              </a:p>
            </p:txBody>
          </p:sp>
        </p:grpSp>
        <p:sp>
          <p:nvSpPr>
            <p:cNvPr id="41" name="Line 109"/>
            <p:cNvSpPr>
              <a:spLocks noChangeShapeType="1"/>
            </p:cNvSpPr>
            <p:nvPr/>
          </p:nvSpPr>
          <p:spPr bwMode="auto">
            <a:xfrm flipH="1">
              <a:off x="2368550" y="1863337"/>
              <a:ext cx="609600" cy="533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2" name="Group 110"/>
            <p:cNvGrpSpPr>
              <a:grpSpLocks/>
            </p:cNvGrpSpPr>
            <p:nvPr/>
          </p:nvGrpSpPr>
          <p:grpSpPr bwMode="auto">
            <a:xfrm>
              <a:off x="2984500" y="1488687"/>
              <a:ext cx="444500" cy="466725"/>
              <a:chOff x="1636" y="676"/>
              <a:chExt cx="280" cy="294"/>
            </a:xfrm>
          </p:grpSpPr>
          <p:sp>
            <p:nvSpPr>
              <p:cNvPr id="43" name="Oval 111"/>
              <p:cNvSpPr>
                <a:spLocks noChangeArrowheads="1"/>
              </p:cNvSpPr>
              <p:nvPr/>
            </p:nvSpPr>
            <p:spPr bwMode="auto">
              <a:xfrm>
                <a:off x="1636" y="676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4" name="Rectangle 112"/>
              <p:cNvSpPr>
                <a:spLocks noChangeArrowheads="1"/>
              </p:cNvSpPr>
              <p:nvPr/>
            </p:nvSpPr>
            <p:spPr bwMode="auto">
              <a:xfrm>
                <a:off x="1680" y="720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ea typeface="新細明體" charset="-120"/>
                  </a:rPr>
                  <a:t>2</a:t>
                </a:r>
              </a:p>
            </p:txBody>
          </p:sp>
        </p:grpSp>
        <p:grpSp>
          <p:nvGrpSpPr>
            <p:cNvPr id="45" name="Group 113"/>
            <p:cNvGrpSpPr>
              <a:grpSpLocks/>
            </p:cNvGrpSpPr>
            <p:nvPr/>
          </p:nvGrpSpPr>
          <p:grpSpPr bwMode="auto">
            <a:xfrm>
              <a:off x="4127500" y="3165087"/>
              <a:ext cx="444500" cy="466725"/>
              <a:chOff x="2356" y="1732"/>
              <a:chExt cx="280" cy="294"/>
            </a:xfrm>
          </p:grpSpPr>
          <p:sp>
            <p:nvSpPr>
              <p:cNvPr id="46" name="Oval 114"/>
              <p:cNvSpPr>
                <a:spLocks noChangeArrowheads="1"/>
              </p:cNvSpPr>
              <p:nvPr/>
            </p:nvSpPr>
            <p:spPr bwMode="auto">
              <a:xfrm>
                <a:off x="2356" y="1732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" name="Rectangle 115"/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sp>
          <p:nvSpPr>
            <p:cNvPr id="48" name="Line 116"/>
            <p:cNvSpPr>
              <a:spLocks noChangeShapeType="1"/>
            </p:cNvSpPr>
            <p:nvPr/>
          </p:nvSpPr>
          <p:spPr bwMode="auto">
            <a:xfrm>
              <a:off x="3282950" y="1939537"/>
              <a:ext cx="990600" cy="1295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9" name="Group 117"/>
            <p:cNvGrpSpPr>
              <a:grpSpLocks/>
            </p:cNvGrpSpPr>
            <p:nvPr/>
          </p:nvGrpSpPr>
          <p:grpSpPr bwMode="auto">
            <a:xfrm>
              <a:off x="4127500" y="3165087"/>
              <a:ext cx="444500" cy="466725"/>
              <a:chOff x="2356" y="1732"/>
              <a:chExt cx="280" cy="294"/>
            </a:xfrm>
          </p:grpSpPr>
          <p:sp>
            <p:nvSpPr>
              <p:cNvPr id="50" name="Oval 118"/>
              <p:cNvSpPr>
                <a:spLocks noChangeArrowheads="1"/>
              </p:cNvSpPr>
              <p:nvPr/>
            </p:nvSpPr>
            <p:spPr bwMode="auto">
              <a:xfrm>
                <a:off x="2356" y="1732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" name="Rectangle 119"/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52" name="Group 120"/>
            <p:cNvGrpSpPr>
              <a:grpSpLocks/>
            </p:cNvGrpSpPr>
            <p:nvPr/>
          </p:nvGrpSpPr>
          <p:grpSpPr bwMode="auto">
            <a:xfrm>
              <a:off x="5651500" y="3317487"/>
              <a:ext cx="444500" cy="466725"/>
              <a:chOff x="3316" y="1828"/>
              <a:chExt cx="280" cy="294"/>
            </a:xfrm>
          </p:grpSpPr>
          <p:sp>
            <p:nvSpPr>
              <p:cNvPr id="53" name="Oval 121"/>
              <p:cNvSpPr>
                <a:spLocks noChangeArrowheads="1"/>
              </p:cNvSpPr>
              <p:nvPr/>
            </p:nvSpPr>
            <p:spPr bwMode="auto">
              <a:xfrm>
                <a:off x="3316" y="1828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4" name="Rectangle 122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9</a:t>
                </a:r>
              </a:p>
            </p:txBody>
          </p:sp>
        </p:grpSp>
        <p:sp>
          <p:nvSpPr>
            <p:cNvPr id="55" name="Line 123"/>
            <p:cNvSpPr>
              <a:spLocks noChangeShapeType="1"/>
            </p:cNvSpPr>
            <p:nvPr/>
          </p:nvSpPr>
          <p:spPr bwMode="auto">
            <a:xfrm>
              <a:off x="4578350" y="3387337"/>
              <a:ext cx="11430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6" name="Group 124"/>
            <p:cNvGrpSpPr>
              <a:grpSpLocks/>
            </p:cNvGrpSpPr>
            <p:nvPr/>
          </p:nvGrpSpPr>
          <p:grpSpPr bwMode="auto">
            <a:xfrm>
              <a:off x="5651500" y="3317487"/>
              <a:ext cx="444500" cy="466725"/>
              <a:chOff x="3316" y="1828"/>
              <a:chExt cx="280" cy="294"/>
            </a:xfrm>
          </p:grpSpPr>
          <p:sp>
            <p:nvSpPr>
              <p:cNvPr id="57" name="Oval 125"/>
              <p:cNvSpPr>
                <a:spLocks noChangeArrowheads="1"/>
              </p:cNvSpPr>
              <p:nvPr/>
            </p:nvSpPr>
            <p:spPr bwMode="auto">
              <a:xfrm>
                <a:off x="3316" y="1828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Rectangle 12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9</a:t>
                </a:r>
              </a:p>
            </p:txBody>
          </p:sp>
        </p:grpSp>
        <p:grpSp>
          <p:nvGrpSpPr>
            <p:cNvPr id="59" name="Group 127"/>
            <p:cNvGrpSpPr>
              <a:grpSpLocks/>
            </p:cNvGrpSpPr>
            <p:nvPr/>
          </p:nvGrpSpPr>
          <p:grpSpPr bwMode="auto">
            <a:xfrm>
              <a:off x="6184900" y="2098287"/>
              <a:ext cx="444500" cy="466725"/>
              <a:chOff x="3652" y="1060"/>
              <a:chExt cx="280" cy="294"/>
            </a:xfrm>
          </p:grpSpPr>
          <p:sp>
            <p:nvSpPr>
              <p:cNvPr id="60" name="Oval 128"/>
              <p:cNvSpPr>
                <a:spLocks noChangeArrowheads="1"/>
              </p:cNvSpPr>
              <p:nvPr/>
            </p:nvSpPr>
            <p:spPr bwMode="auto">
              <a:xfrm>
                <a:off x="3652" y="1060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1" name="Rectangle 129"/>
              <p:cNvSpPr>
                <a:spLocks noChangeArrowheads="1"/>
              </p:cNvSpPr>
              <p:nvPr/>
            </p:nvSpPr>
            <p:spPr bwMode="auto">
              <a:xfrm>
                <a:off x="3696" y="110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8</a:t>
                </a:r>
              </a:p>
            </p:txBody>
          </p:sp>
        </p:grpSp>
        <p:sp>
          <p:nvSpPr>
            <p:cNvPr id="62" name="Line 130"/>
            <p:cNvSpPr>
              <a:spLocks noChangeShapeType="1"/>
            </p:cNvSpPr>
            <p:nvPr/>
          </p:nvSpPr>
          <p:spPr bwMode="auto">
            <a:xfrm flipH="1">
              <a:off x="5873750" y="2549137"/>
              <a:ext cx="457200" cy="762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3" name="Group 131"/>
            <p:cNvGrpSpPr>
              <a:grpSpLocks/>
            </p:cNvGrpSpPr>
            <p:nvPr/>
          </p:nvGrpSpPr>
          <p:grpSpPr bwMode="auto">
            <a:xfrm>
              <a:off x="6184900" y="2098287"/>
              <a:ext cx="444500" cy="466725"/>
              <a:chOff x="3652" y="1060"/>
              <a:chExt cx="280" cy="294"/>
            </a:xfrm>
          </p:grpSpPr>
          <p:sp>
            <p:nvSpPr>
              <p:cNvPr id="64" name="Oval 132"/>
              <p:cNvSpPr>
                <a:spLocks noChangeArrowheads="1"/>
              </p:cNvSpPr>
              <p:nvPr/>
            </p:nvSpPr>
            <p:spPr bwMode="auto">
              <a:xfrm>
                <a:off x="3652" y="1060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" name="Rectangle 133"/>
              <p:cNvSpPr>
                <a:spLocks noChangeArrowheads="1"/>
              </p:cNvSpPr>
              <p:nvPr/>
            </p:nvSpPr>
            <p:spPr bwMode="auto">
              <a:xfrm>
                <a:off x="3696" y="110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8</a:t>
                </a:r>
              </a:p>
            </p:txBody>
          </p:sp>
        </p:grpSp>
        <p:grpSp>
          <p:nvGrpSpPr>
            <p:cNvPr id="66" name="Group 134"/>
            <p:cNvGrpSpPr>
              <a:grpSpLocks/>
            </p:cNvGrpSpPr>
            <p:nvPr/>
          </p:nvGrpSpPr>
          <p:grpSpPr bwMode="auto">
            <a:xfrm>
              <a:off x="3365500" y="4460487"/>
              <a:ext cx="444500" cy="466725"/>
              <a:chOff x="1876" y="2548"/>
              <a:chExt cx="280" cy="294"/>
            </a:xfrm>
          </p:grpSpPr>
          <p:sp>
            <p:nvSpPr>
              <p:cNvPr id="67" name="Oval 135"/>
              <p:cNvSpPr>
                <a:spLocks noChangeArrowheads="1"/>
              </p:cNvSpPr>
              <p:nvPr/>
            </p:nvSpPr>
            <p:spPr bwMode="auto">
              <a:xfrm>
                <a:off x="1876" y="2548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8" name="Rectangle 136"/>
              <p:cNvSpPr>
                <a:spLocks noChangeArrowheads="1"/>
              </p:cNvSpPr>
              <p:nvPr/>
            </p:nvSpPr>
            <p:spPr bwMode="auto">
              <a:xfrm>
                <a:off x="1920" y="259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</p:grpSp>
        <p:sp>
          <p:nvSpPr>
            <p:cNvPr id="69" name="Line 137"/>
            <p:cNvSpPr>
              <a:spLocks noChangeShapeType="1"/>
            </p:cNvSpPr>
            <p:nvPr/>
          </p:nvSpPr>
          <p:spPr bwMode="auto">
            <a:xfrm flipV="1">
              <a:off x="3816350" y="3692137"/>
              <a:ext cx="1905000" cy="8382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70" name="Group 138"/>
            <p:cNvGrpSpPr>
              <a:grpSpLocks/>
            </p:cNvGrpSpPr>
            <p:nvPr/>
          </p:nvGrpSpPr>
          <p:grpSpPr bwMode="auto">
            <a:xfrm>
              <a:off x="3365500" y="4460487"/>
              <a:ext cx="444500" cy="466725"/>
              <a:chOff x="1876" y="2548"/>
              <a:chExt cx="280" cy="294"/>
            </a:xfrm>
          </p:grpSpPr>
          <p:sp>
            <p:nvSpPr>
              <p:cNvPr id="71" name="Oval 139"/>
              <p:cNvSpPr>
                <a:spLocks noChangeArrowheads="1"/>
              </p:cNvSpPr>
              <p:nvPr/>
            </p:nvSpPr>
            <p:spPr bwMode="auto">
              <a:xfrm>
                <a:off x="1876" y="2548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2" name="Rectangle 140"/>
              <p:cNvSpPr>
                <a:spLocks noChangeArrowheads="1"/>
              </p:cNvSpPr>
              <p:nvPr/>
            </p:nvSpPr>
            <p:spPr bwMode="auto">
              <a:xfrm>
                <a:off x="1920" y="259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</p:grpSp>
        <p:grpSp>
          <p:nvGrpSpPr>
            <p:cNvPr id="73" name="Group 141"/>
            <p:cNvGrpSpPr>
              <a:grpSpLocks/>
            </p:cNvGrpSpPr>
            <p:nvPr/>
          </p:nvGrpSpPr>
          <p:grpSpPr bwMode="auto">
            <a:xfrm>
              <a:off x="2603500" y="3006337"/>
              <a:ext cx="444500" cy="450850"/>
              <a:chOff x="1396" y="1632"/>
              <a:chExt cx="280" cy="284"/>
            </a:xfrm>
          </p:grpSpPr>
          <p:sp>
            <p:nvSpPr>
              <p:cNvPr id="74" name="Oval 142"/>
              <p:cNvSpPr>
                <a:spLocks noChangeArrowheads="1"/>
              </p:cNvSpPr>
              <p:nvPr/>
            </p:nvSpPr>
            <p:spPr bwMode="auto">
              <a:xfrm>
                <a:off x="1396" y="1636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5" name="Rectangle 143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</p:grpSp>
        <p:sp>
          <p:nvSpPr>
            <p:cNvPr id="76" name="Line 144"/>
            <p:cNvSpPr>
              <a:spLocks noChangeShapeType="1"/>
            </p:cNvSpPr>
            <p:nvPr/>
          </p:nvSpPr>
          <p:spPr bwMode="auto">
            <a:xfrm>
              <a:off x="2978150" y="3463537"/>
              <a:ext cx="533400" cy="9906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77" name="Group 145"/>
            <p:cNvGrpSpPr>
              <a:grpSpLocks/>
            </p:cNvGrpSpPr>
            <p:nvPr/>
          </p:nvGrpSpPr>
          <p:grpSpPr bwMode="auto">
            <a:xfrm>
              <a:off x="2603500" y="3006337"/>
              <a:ext cx="444500" cy="450850"/>
              <a:chOff x="1396" y="1632"/>
              <a:chExt cx="280" cy="284"/>
            </a:xfrm>
          </p:grpSpPr>
          <p:sp>
            <p:nvSpPr>
              <p:cNvPr id="78" name="Oval 146"/>
              <p:cNvSpPr>
                <a:spLocks noChangeArrowheads="1"/>
              </p:cNvSpPr>
              <p:nvPr/>
            </p:nvSpPr>
            <p:spPr bwMode="auto">
              <a:xfrm>
                <a:off x="1396" y="1636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9" name="Rectangle 147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</p:grpSp>
        <p:grpSp>
          <p:nvGrpSpPr>
            <p:cNvPr id="80" name="Group 148"/>
            <p:cNvGrpSpPr>
              <a:grpSpLocks/>
            </p:cNvGrpSpPr>
            <p:nvPr/>
          </p:nvGrpSpPr>
          <p:grpSpPr bwMode="auto">
            <a:xfrm>
              <a:off x="5346700" y="4689087"/>
              <a:ext cx="444500" cy="466725"/>
              <a:chOff x="3124" y="2692"/>
              <a:chExt cx="280" cy="294"/>
            </a:xfrm>
          </p:grpSpPr>
          <p:sp>
            <p:nvSpPr>
              <p:cNvPr id="81" name="Oval 149"/>
              <p:cNvSpPr>
                <a:spLocks noChangeArrowheads="1"/>
              </p:cNvSpPr>
              <p:nvPr/>
            </p:nvSpPr>
            <p:spPr bwMode="auto">
              <a:xfrm>
                <a:off x="3124" y="2692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" name="Rectangle 150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7</a:t>
                </a:r>
              </a:p>
            </p:txBody>
          </p:sp>
        </p:grpSp>
        <p:sp>
          <p:nvSpPr>
            <p:cNvPr id="83" name="Line 151"/>
            <p:cNvSpPr>
              <a:spLocks noChangeShapeType="1"/>
            </p:cNvSpPr>
            <p:nvPr/>
          </p:nvSpPr>
          <p:spPr bwMode="auto">
            <a:xfrm>
              <a:off x="3816350" y="4758937"/>
              <a:ext cx="16002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84" name="Group 152"/>
            <p:cNvGrpSpPr>
              <a:grpSpLocks/>
            </p:cNvGrpSpPr>
            <p:nvPr/>
          </p:nvGrpSpPr>
          <p:grpSpPr bwMode="auto">
            <a:xfrm>
              <a:off x="5346700" y="4689087"/>
              <a:ext cx="444500" cy="466725"/>
              <a:chOff x="3124" y="2692"/>
              <a:chExt cx="280" cy="294"/>
            </a:xfrm>
          </p:grpSpPr>
          <p:sp>
            <p:nvSpPr>
              <p:cNvPr id="85" name="Oval 153"/>
              <p:cNvSpPr>
                <a:spLocks noChangeArrowheads="1"/>
              </p:cNvSpPr>
              <p:nvPr/>
            </p:nvSpPr>
            <p:spPr bwMode="auto">
              <a:xfrm>
                <a:off x="3124" y="2692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6" name="Rectangle 154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7</a:t>
                </a:r>
              </a:p>
            </p:txBody>
          </p:sp>
        </p:grpSp>
        <p:grpSp>
          <p:nvGrpSpPr>
            <p:cNvPr id="87" name="Group 155"/>
            <p:cNvGrpSpPr>
              <a:grpSpLocks/>
            </p:cNvGrpSpPr>
            <p:nvPr/>
          </p:nvGrpSpPr>
          <p:grpSpPr bwMode="auto">
            <a:xfrm>
              <a:off x="4584700" y="1787137"/>
              <a:ext cx="444500" cy="450850"/>
              <a:chOff x="2644" y="864"/>
              <a:chExt cx="280" cy="284"/>
            </a:xfrm>
          </p:grpSpPr>
          <p:sp>
            <p:nvSpPr>
              <p:cNvPr id="88" name="Oval 156"/>
              <p:cNvSpPr>
                <a:spLocks noChangeArrowheads="1"/>
              </p:cNvSpPr>
              <p:nvPr/>
            </p:nvSpPr>
            <p:spPr bwMode="auto">
              <a:xfrm>
                <a:off x="2644" y="868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9" name="Rectangle 157"/>
              <p:cNvSpPr>
                <a:spLocks noChangeArrowheads="1"/>
              </p:cNvSpPr>
              <p:nvPr/>
            </p:nvSpPr>
            <p:spPr bwMode="auto">
              <a:xfrm>
                <a:off x="2688" y="86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</p:grpSp>
        <p:sp>
          <p:nvSpPr>
            <p:cNvPr id="90" name="Line 158"/>
            <p:cNvSpPr>
              <a:spLocks noChangeShapeType="1"/>
            </p:cNvSpPr>
            <p:nvPr/>
          </p:nvSpPr>
          <p:spPr bwMode="auto">
            <a:xfrm flipH="1">
              <a:off x="4425950" y="2168137"/>
              <a:ext cx="533400" cy="9906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1" name="Group 159"/>
            <p:cNvGrpSpPr>
              <a:grpSpLocks/>
            </p:cNvGrpSpPr>
            <p:nvPr/>
          </p:nvGrpSpPr>
          <p:grpSpPr bwMode="auto">
            <a:xfrm>
              <a:off x="4584700" y="1787137"/>
              <a:ext cx="444500" cy="450850"/>
              <a:chOff x="2644" y="864"/>
              <a:chExt cx="280" cy="284"/>
            </a:xfrm>
          </p:grpSpPr>
          <p:sp>
            <p:nvSpPr>
              <p:cNvPr id="92" name="Oval 160"/>
              <p:cNvSpPr>
                <a:spLocks noChangeArrowheads="1"/>
              </p:cNvSpPr>
              <p:nvPr/>
            </p:nvSpPr>
            <p:spPr bwMode="auto">
              <a:xfrm>
                <a:off x="2644" y="868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3" name="Rectangle 161"/>
              <p:cNvSpPr>
                <a:spLocks noChangeArrowheads="1"/>
              </p:cNvSpPr>
              <p:nvPr/>
            </p:nvSpPr>
            <p:spPr bwMode="auto">
              <a:xfrm>
                <a:off x="2688" y="86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</p:grpSp>
      </p:grpSp>
      <p:grpSp>
        <p:nvGrpSpPr>
          <p:cNvPr id="95" name="群組 94"/>
          <p:cNvGrpSpPr/>
          <p:nvPr/>
        </p:nvGrpSpPr>
        <p:grpSpPr>
          <a:xfrm>
            <a:off x="4792756" y="1622354"/>
            <a:ext cx="4324350" cy="3667125"/>
            <a:chOff x="1993900" y="1488687"/>
            <a:chExt cx="4635500" cy="3667125"/>
          </a:xfrm>
        </p:grpSpPr>
        <p:sp>
          <p:nvSpPr>
            <p:cNvPr id="96" name="Oval 70"/>
            <p:cNvSpPr>
              <a:spLocks noChangeArrowheads="1"/>
            </p:cNvSpPr>
            <p:nvPr/>
          </p:nvSpPr>
          <p:spPr bwMode="auto">
            <a:xfrm>
              <a:off x="1993900" y="23268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" name="Oval 71"/>
            <p:cNvSpPr>
              <a:spLocks noChangeArrowheads="1"/>
            </p:cNvSpPr>
            <p:nvPr/>
          </p:nvSpPr>
          <p:spPr bwMode="auto">
            <a:xfrm>
              <a:off x="2984500" y="14886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Oval 72"/>
            <p:cNvSpPr>
              <a:spLocks noChangeArrowheads="1"/>
            </p:cNvSpPr>
            <p:nvPr/>
          </p:nvSpPr>
          <p:spPr bwMode="auto">
            <a:xfrm>
              <a:off x="4584700" y="17934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9" name="Oval 73"/>
            <p:cNvSpPr>
              <a:spLocks noChangeArrowheads="1"/>
            </p:cNvSpPr>
            <p:nvPr/>
          </p:nvSpPr>
          <p:spPr bwMode="auto">
            <a:xfrm>
              <a:off x="6184900" y="20982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Oval 74"/>
            <p:cNvSpPr>
              <a:spLocks noChangeArrowheads="1"/>
            </p:cNvSpPr>
            <p:nvPr/>
          </p:nvSpPr>
          <p:spPr bwMode="auto">
            <a:xfrm>
              <a:off x="2603500" y="30126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1" name="Oval 75"/>
            <p:cNvSpPr>
              <a:spLocks noChangeArrowheads="1"/>
            </p:cNvSpPr>
            <p:nvPr/>
          </p:nvSpPr>
          <p:spPr bwMode="auto">
            <a:xfrm>
              <a:off x="4127500" y="31650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" name="Oval 76"/>
            <p:cNvSpPr>
              <a:spLocks noChangeArrowheads="1"/>
            </p:cNvSpPr>
            <p:nvPr/>
          </p:nvSpPr>
          <p:spPr bwMode="auto">
            <a:xfrm>
              <a:off x="5651500" y="33174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" name="Oval 78"/>
            <p:cNvSpPr>
              <a:spLocks noChangeArrowheads="1"/>
            </p:cNvSpPr>
            <p:nvPr/>
          </p:nvSpPr>
          <p:spPr bwMode="auto">
            <a:xfrm>
              <a:off x="3365500" y="44604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" name="Oval 79"/>
            <p:cNvSpPr>
              <a:spLocks noChangeArrowheads="1"/>
            </p:cNvSpPr>
            <p:nvPr/>
          </p:nvSpPr>
          <p:spPr bwMode="auto">
            <a:xfrm>
              <a:off x="5346700" y="46890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" name="Line 80"/>
            <p:cNvSpPr>
              <a:spLocks noChangeShapeType="1"/>
            </p:cNvSpPr>
            <p:nvPr/>
          </p:nvSpPr>
          <p:spPr bwMode="auto">
            <a:xfrm flipH="1">
              <a:off x="2368550" y="1863337"/>
              <a:ext cx="609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" name="Line 81"/>
            <p:cNvSpPr>
              <a:spLocks noChangeShapeType="1"/>
            </p:cNvSpPr>
            <p:nvPr/>
          </p:nvSpPr>
          <p:spPr bwMode="auto">
            <a:xfrm>
              <a:off x="3282950" y="1939537"/>
              <a:ext cx="9906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" name="Line 82"/>
            <p:cNvSpPr>
              <a:spLocks noChangeShapeType="1"/>
            </p:cNvSpPr>
            <p:nvPr/>
          </p:nvSpPr>
          <p:spPr bwMode="auto">
            <a:xfrm>
              <a:off x="2368550" y="2777737"/>
              <a:ext cx="304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" name="Line 83"/>
            <p:cNvSpPr>
              <a:spLocks noChangeShapeType="1"/>
            </p:cNvSpPr>
            <p:nvPr/>
          </p:nvSpPr>
          <p:spPr bwMode="auto">
            <a:xfrm>
              <a:off x="2978150" y="3463537"/>
              <a:ext cx="53340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" name="Line 84"/>
            <p:cNvSpPr>
              <a:spLocks noChangeShapeType="1"/>
            </p:cNvSpPr>
            <p:nvPr/>
          </p:nvSpPr>
          <p:spPr bwMode="auto">
            <a:xfrm>
              <a:off x="3816350" y="4758937"/>
              <a:ext cx="16002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" name="Line 85"/>
            <p:cNvSpPr>
              <a:spLocks noChangeShapeType="1"/>
            </p:cNvSpPr>
            <p:nvPr/>
          </p:nvSpPr>
          <p:spPr bwMode="auto">
            <a:xfrm flipH="1">
              <a:off x="4425950" y="2168137"/>
              <a:ext cx="53340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" name="Line 86"/>
            <p:cNvSpPr>
              <a:spLocks noChangeShapeType="1"/>
            </p:cNvSpPr>
            <p:nvPr/>
          </p:nvSpPr>
          <p:spPr bwMode="auto">
            <a:xfrm>
              <a:off x="4425950" y="3615937"/>
              <a:ext cx="1066800" cy="114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" name="Line 87"/>
            <p:cNvSpPr>
              <a:spLocks noChangeShapeType="1"/>
            </p:cNvSpPr>
            <p:nvPr/>
          </p:nvSpPr>
          <p:spPr bwMode="auto">
            <a:xfrm flipH="1">
              <a:off x="5873750" y="2549137"/>
              <a:ext cx="4572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" name="Rectangle 89"/>
            <p:cNvSpPr>
              <a:spLocks noChangeArrowheads="1"/>
            </p:cNvSpPr>
            <p:nvPr/>
          </p:nvSpPr>
          <p:spPr bwMode="auto">
            <a:xfrm>
              <a:off x="3054350" y="15585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14" name="Rectangle 90"/>
            <p:cNvSpPr>
              <a:spLocks noChangeArrowheads="1"/>
            </p:cNvSpPr>
            <p:nvPr/>
          </p:nvSpPr>
          <p:spPr bwMode="auto">
            <a:xfrm>
              <a:off x="4654550" y="17871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115" name="Rectangle 91"/>
            <p:cNvSpPr>
              <a:spLocks noChangeArrowheads="1"/>
            </p:cNvSpPr>
            <p:nvPr/>
          </p:nvSpPr>
          <p:spPr bwMode="auto">
            <a:xfrm>
              <a:off x="6254750" y="21681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116" name="Rectangle 92"/>
            <p:cNvSpPr>
              <a:spLocks noChangeArrowheads="1"/>
            </p:cNvSpPr>
            <p:nvPr/>
          </p:nvSpPr>
          <p:spPr bwMode="auto">
            <a:xfrm>
              <a:off x="2063750" y="23967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117" name="Rectangle 93"/>
            <p:cNvSpPr>
              <a:spLocks noChangeArrowheads="1"/>
            </p:cNvSpPr>
            <p:nvPr/>
          </p:nvSpPr>
          <p:spPr bwMode="auto">
            <a:xfrm>
              <a:off x="2673350" y="30063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118" name="Rectangle 94"/>
            <p:cNvSpPr>
              <a:spLocks noChangeArrowheads="1"/>
            </p:cNvSpPr>
            <p:nvPr/>
          </p:nvSpPr>
          <p:spPr bwMode="auto">
            <a:xfrm>
              <a:off x="4197350" y="32349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119" name="Rectangle 95"/>
            <p:cNvSpPr>
              <a:spLocks noChangeArrowheads="1"/>
            </p:cNvSpPr>
            <p:nvPr/>
          </p:nvSpPr>
          <p:spPr bwMode="auto">
            <a:xfrm>
              <a:off x="5721350" y="33873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120" name="Rectangle 97"/>
            <p:cNvSpPr>
              <a:spLocks noChangeArrowheads="1"/>
            </p:cNvSpPr>
            <p:nvPr/>
          </p:nvSpPr>
          <p:spPr bwMode="auto">
            <a:xfrm>
              <a:off x="3435350" y="45303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121" name="Rectangle 98"/>
            <p:cNvSpPr>
              <a:spLocks noChangeArrowheads="1"/>
            </p:cNvSpPr>
            <p:nvPr/>
          </p:nvSpPr>
          <p:spPr bwMode="auto">
            <a:xfrm>
              <a:off x="5416550" y="4758937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122" name="Line 99"/>
            <p:cNvSpPr>
              <a:spLocks noChangeShapeType="1"/>
            </p:cNvSpPr>
            <p:nvPr/>
          </p:nvSpPr>
          <p:spPr bwMode="auto">
            <a:xfrm>
              <a:off x="4578350" y="3387337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" name="Line 100"/>
            <p:cNvSpPr>
              <a:spLocks noChangeShapeType="1"/>
            </p:cNvSpPr>
            <p:nvPr/>
          </p:nvSpPr>
          <p:spPr bwMode="auto">
            <a:xfrm>
              <a:off x="3435350" y="1710937"/>
              <a:ext cx="11430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" name="Line 101"/>
            <p:cNvSpPr>
              <a:spLocks noChangeShapeType="1"/>
            </p:cNvSpPr>
            <p:nvPr/>
          </p:nvSpPr>
          <p:spPr bwMode="auto">
            <a:xfrm>
              <a:off x="3130550" y="1939537"/>
              <a:ext cx="533400" cy="2514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5" name="Line 102"/>
            <p:cNvSpPr>
              <a:spLocks noChangeShapeType="1"/>
            </p:cNvSpPr>
            <p:nvPr/>
          </p:nvSpPr>
          <p:spPr bwMode="auto">
            <a:xfrm flipV="1">
              <a:off x="3816350" y="3692137"/>
              <a:ext cx="19050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6" name="Group 103"/>
            <p:cNvGrpSpPr>
              <a:grpSpLocks/>
            </p:cNvGrpSpPr>
            <p:nvPr/>
          </p:nvGrpSpPr>
          <p:grpSpPr bwMode="auto">
            <a:xfrm>
              <a:off x="1993900" y="2326887"/>
              <a:ext cx="444500" cy="466725"/>
              <a:chOff x="1012" y="1204"/>
              <a:chExt cx="280" cy="294"/>
            </a:xfrm>
          </p:grpSpPr>
          <p:sp>
            <p:nvSpPr>
              <p:cNvPr id="183" name="Oval 104"/>
              <p:cNvSpPr>
                <a:spLocks noChangeArrowheads="1"/>
              </p:cNvSpPr>
              <p:nvPr/>
            </p:nvSpPr>
            <p:spPr bwMode="auto">
              <a:xfrm>
                <a:off x="1012" y="1204"/>
                <a:ext cx="280" cy="28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4" name="Rectangle 10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</p:grpSp>
        <p:grpSp>
          <p:nvGrpSpPr>
            <p:cNvPr id="127" name="Group 106"/>
            <p:cNvGrpSpPr>
              <a:grpSpLocks/>
            </p:cNvGrpSpPr>
            <p:nvPr/>
          </p:nvGrpSpPr>
          <p:grpSpPr bwMode="auto">
            <a:xfrm>
              <a:off x="2984500" y="1488687"/>
              <a:ext cx="444500" cy="466725"/>
              <a:chOff x="1636" y="676"/>
              <a:chExt cx="280" cy="294"/>
            </a:xfrm>
          </p:grpSpPr>
          <p:sp>
            <p:nvSpPr>
              <p:cNvPr id="181" name="Oval 107"/>
              <p:cNvSpPr>
                <a:spLocks noChangeArrowheads="1"/>
              </p:cNvSpPr>
              <p:nvPr/>
            </p:nvSpPr>
            <p:spPr bwMode="auto">
              <a:xfrm>
                <a:off x="1636" y="676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2" name="Rectangle 108"/>
              <p:cNvSpPr>
                <a:spLocks noChangeArrowheads="1"/>
              </p:cNvSpPr>
              <p:nvPr/>
            </p:nvSpPr>
            <p:spPr bwMode="auto">
              <a:xfrm>
                <a:off x="1680" y="720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ea typeface="新細明體" charset="-120"/>
                  </a:rPr>
                  <a:t>2</a:t>
                </a:r>
              </a:p>
            </p:txBody>
          </p:sp>
        </p:grpSp>
        <p:sp>
          <p:nvSpPr>
            <p:cNvPr id="128" name="Line 109"/>
            <p:cNvSpPr>
              <a:spLocks noChangeShapeType="1"/>
            </p:cNvSpPr>
            <p:nvPr/>
          </p:nvSpPr>
          <p:spPr bwMode="auto">
            <a:xfrm flipH="1" flipV="1">
              <a:off x="2367947" y="2759013"/>
              <a:ext cx="299051" cy="32352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9" name="Group 110"/>
            <p:cNvGrpSpPr>
              <a:grpSpLocks/>
            </p:cNvGrpSpPr>
            <p:nvPr/>
          </p:nvGrpSpPr>
          <p:grpSpPr bwMode="auto">
            <a:xfrm>
              <a:off x="2984500" y="1488687"/>
              <a:ext cx="444500" cy="466725"/>
              <a:chOff x="1636" y="676"/>
              <a:chExt cx="280" cy="294"/>
            </a:xfrm>
          </p:grpSpPr>
          <p:sp>
            <p:nvSpPr>
              <p:cNvPr id="179" name="Oval 111"/>
              <p:cNvSpPr>
                <a:spLocks noChangeArrowheads="1"/>
              </p:cNvSpPr>
              <p:nvPr/>
            </p:nvSpPr>
            <p:spPr bwMode="auto">
              <a:xfrm>
                <a:off x="1636" y="676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0" name="Rectangle 112"/>
              <p:cNvSpPr>
                <a:spLocks noChangeArrowheads="1"/>
              </p:cNvSpPr>
              <p:nvPr/>
            </p:nvSpPr>
            <p:spPr bwMode="auto">
              <a:xfrm>
                <a:off x="1680" y="720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ea typeface="新細明體" charset="-120"/>
                  </a:rPr>
                  <a:t>2</a:t>
                </a:r>
              </a:p>
            </p:txBody>
          </p:sp>
        </p:grpSp>
        <p:grpSp>
          <p:nvGrpSpPr>
            <p:cNvPr id="130" name="Group 113"/>
            <p:cNvGrpSpPr>
              <a:grpSpLocks/>
            </p:cNvGrpSpPr>
            <p:nvPr/>
          </p:nvGrpSpPr>
          <p:grpSpPr bwMode="auto">
            <a:xfrm>
              <a:off x="4127500" y="3165087"/>
              <a:ext cx="444500" cy="466725"/>
              <a:chOff x="2356" y="1732"/>
              <a:chExt cx="280" cy="294"/>
            </a:xfrm>
          </p:grpSpPr>
          <p:sp>
            <p:nvSpPr>
              <p:cNvPr id="177" name="Oval 114"/>
              <p:cNvSpPr>
                <a:spLocks noChangeArrowheads="1"/>
              </p:cNvSpPr>
              <p:nvPr/>
            </p:nvSpPr>
            <p:spPr bwMode="auto">
              <a:xfrm>
                <a:off x="2356" y="1732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8" name="Rectangle 115"/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sp>
          <p:nvSpPr>
            <p:cNvPr id="131" name="Line 116"/>
            <p:cNvSpPr>
              <a:spLocks noChangeShapeType="1"/>
            </p:cNvSpPr>
            <p:nvPr/>
          </p:nvSpPr>
          <p:spPr bwMode="auto">
            <a:xfrm>
              <a:off x="3447773" y="1709205"/>
              <a:ext cx="1124228" cy="306532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32" name="Group 117"/>
            <p:cNvGrpSpPr>
              <a:grpSpLocks/>
            </p:cNvGrpSpPr>
            <p:nvPr/>
          </p:nvGrpSpPr>
          <p:grpSpPr bwMode="auto">
            <a:xfrm>
              <a:off x="4127500" y="3165087"/>
              <a:ext cx="444500" cy="466725"/>
              <a:chOff x="2356" y="1732"/>
              <a:chExt cx="280" cy="294"/>
            </a:xfrm>
          </p:grpSpPr>
          <p:sp>
            <p:nvSpPr>
              <p:cNvPr id="175" name="Oval 118"/>
              <p:cNvSpPr>
                <a:spLocks noChangeArrowheads="1"/>
              </p:cNvSpPr>
              <p:nvPr/>
            </p:nvSpPr>
            <p:spPr bwMode="auto">
              <a:xfrm>
                <a:off x="2356" y="1732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6" name="Rectangle 119"/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133" name="Group 120"/>
            <p:cNvGrpSpPr>
              <a:grpSpLocks/>
            </p:cNvGrpSpPr>
            <p:nvPr/>
          </p:nvGrpSpPr>
          <p:grpSpPr bwMode="auto">
            <a:xfrm>
              <a:off x="5651500" y="3317487"/>
              <a:ext cx="444500" cy="466725"/>
              <a:chOff x="3316" y="1828"/>
              <a:chExt cx="280" cy="294"/>
            </a:xfrm>
          </p:grpSpPr>
          <p:sp>
            <p:nvSpPr>
              <p:cNvPr id="173" name="Oval 121"/>
              <p:cNvSpPr>
                <a:spLocks noChangeArrowheads="1"/>
              </p:cNvSpPr>
              <p:nvPr/>
            </p:nvSpPr>
            <p:spPr bwMode="auto">
              <a:xfrm>
                <a:off x="3316" y="1828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4" name="Rectangle 122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9</a:t>
                </a:r>
              </a:p>
            </p:txBody>
          </p:sp>
        </p:grpSp>
        <p:sp>
          <p:nvSpPr>
            <p:cNvPr id="134" name="Line 123"/>
            <p:cNvSpPr>
              <a:spLocks noChangeShapeType="1"/>
            </p:cNvSpPr>
            <p:nvPr/>
          </p:nvSpPr>
          <p:spPr bwMode="auto">
            <a:xfrm>
              <a:off x="4578350" y="3387337"/>
              <a:ext cx="1143000" cy="0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35" name="Group 124"/>
            <p:cNvGrpSpPr>
              <a:grpSpLocks/>
            </p:cNvGrpSpPr>
            <p:nvPr/>
          </p:nvGrpSpPr>
          <p:grpSpPr bwMode="auto">
            <a:xfrm>
              <a:off x="5651500" y="3317487"/>
              <a:ext cx="444500" cy="466725"/>
              <a:chOff x="3316" y="1828"/>
              <a:chExt cx="280" cy="294"/>
            </a:xfrm>
          </p:grpSpPr>
          <p:sp>
            <p:nvSpPr>
              <p:cNvPr id="171" name="Oval 125"/>
              <p:cNvSpPr>
                <a:spLocks noChangeArrowheads="1"/>
              </p:cNvSpPr>
              <p:nvPr/>
            </p:nvSpPr>
            <p:spPr bwMode="auto">
              <a:xfrm>
                <a:off x="3316" y="1828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2" name="Rectangle 12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9</a:t>
                </a:r>
              </a:p>
            </p:txBody>
          </p:sp>
        </p:grpSp>
        <p:grpSp>
          <p:nvGrpSpPr>
            <p:cNvPr id="136" name="Group 127"/>
            <p:cNvGrpSpPr>
              <a:grpSpLocks/>
            </p:cNvGrpSpPr>
            <p:nvPr/>
          </p:nvGrpSpPr>
          <p:grpSpPr bwMode="auto">
            <a:xfrm>
              <a:off x="6184900" y="2098287"/>
              <a:ext cx="444500" cy="466725"/>
              <a:chOff x="3652" y="1060"/>
              <a:chExt cx="280" cy="294"/>
            </a:xfrm>
          </p:grpSpPr>
          <p:sp>
            <p:nvSpPr>
              <p:cNvPr id="169" name="Oval 128"/>
              <p:cNvSpPr>
                <a:spLocks noChangeArrowheads="1"/>
              </p:cNvSpPr>
              <p:nvPr/>
            </p:nvSpPr>
            <p:spPr bwMode="auto">
              <a:xfrm>
                <a:off x="3652" y="1060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0" name="Rectangle 129"/>
              <p:cNvSpPr>
                <a:spLocks noChangeArrowheads="1"/>
              </p:cNvSpPr>
              <p:nvPr/>
            </p:nvSpPr>
            <p:spPr bwMode="auto">
              <a:xfrm>
                <a:off x="3696" y="110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8</a:t>
                </a:r>
              </a:p>
            </p:txBody>
          </p:sp>
        </p:grpSp>
        <p:sp>
          <p:nvSpPr>
            <p:cNvPr id="137" name="Line 130"/>
            <p:cNvSpPr>
              <a:spLocks noChangeShapeType="1"/>
            </p:cNvSpPr>
            <p:nvPr/>
          </p:nvSpPr>
          <p:spPr bwMode="auto">
            <a:xfrm flipH="1">
              <a:off x="5873750" y="2549137"/>
              <a:ext cx="457200" cy="762000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38" name="Group 131"/>
            <p:cNvGrpSpPr>
              <a:grpSpLocks/>
            </p:cNvGrpSpPr>
            <p:nvPr/>
          </p:nvGrpSpPr>
          <p:grpSpPr bwMode="auto">
            <a:xfrm>
              <a:off x="6184900" y="2098287"/>
              <a:ext cx="444500" cy="466725"/>
              <a:chOff x="3652" y="1060"/>
              <a:chExt cx="280" cy="294"/>
            </a:xfrm>
          </p:grpSpPr>
          <p:sp>
            <p:nvSpPr>
              <p:cNvPr id="167" name="Oval 132"/>
              <p:cNvSpPr>
                <a:spLocks noChangeArrowheads="1"/>
              </p:cNvSpPr>
              <p:nvPr/>
            </p:nvSpPr>
            <p:spPr bwMode="auto">
              <a:xfrm>
                <a:off x="3652" y="1060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8" name="Rectangle 133"/>
              <p:cNvSpPr>
                <a:spLocks noChangeArrowheads="1"/>
              </p:cNvSpPr>
              <p:nvPr/>
            </p:nvSpPr>
            <p:spPr bwMode="auto">
              <a:xfrm>
                <a:off x="3696" y="110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8</a:t>
                </a:r>
              </a:p>
            </p:txBody>
          </p:sp>
        </p:grpSp>
        <p:grpSp>
          <p:nvGrpSpPr>
            <p:cNvPr id="139" name="Group 134"/>
            <p:cNvGrpSpPr>
              <a:grpSpLocks/>
            </p:cNvGrpSpPr>
            <p:nvPr/>
          </p:nvGrpSpPr>
          <p:grpSpPr bwMode="auto">
            <a:xfrm>
              <a:off x="3365500" y="4460487"/>
              <a:ext cx="444500" cy="466725"/>
              <a:chOff x="1876" y="2548"/>
              <a:chExt cx="280" cy="294"/>
            </a:xfrm>
          </p:grpSpPr>
          <p:sp>
            <p:nvSpPr>
              <p:cNvPr id="165" name="Oval 135"/>
              <p:cNvSpPr>
                <a:spLocks noChangeArrowheads="1"/>
              </p:cNvSpPr>
              <p:nvPr/>
            </p:nvSpPr>
            <p:spPr bwMode="auto">
              <a:xfrm>
                <a:off x="1876" y="2548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6" name="Rectangle 136"/>
              <p:cNvSpPr>
                <a:spLocks noChangeArrowheads="1"/>
              </p:cNvSpPr>
              <p:nvPr/>
            </p:nvSpPr>
            <p:spPr bwMode="auto">
              <a:xfrm>
                <a:off x="1920" y="259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</p:grpSp>
        <p:sp>
          <p:nvSpPr>
            <p:cNvPr id="140" name="Line 137"/>
            <p:cNvSpPr>
              <a:spLocks noChangeShapeType="1"/>
            </p:cNvSpPr>
            <p:nvPr/>
          </p:nvSpPr>
          <p:spPr bwMode="auto">
            <a:xfrm flipV="1">
              <a:off x="3816350" y="3692137"/>
              <a:ext cx="1905000" cy="838200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41" name="Group 138"/>
            <p:cNvGrpSpPr>
              <a:grpSpLocks/>
            </p:cNvGrpSpPr>
            <p:nvPr/>
          </p:nvGrpSpPr>
          <p:grpSpPr bwMode="auto">
            <a:xfrm>
              <a:off x="3365500" y="4460487"/>
              <a:ext cx="444500" cy="466725"/>
              <a:chOff x="1876" y="2548"/>
              <a:chExt cx="280" cy="294"/>
            </a:xfrm>
          </p:grpSpPr>
          <p:sp>
            <p:nvSpPr>
              <p:cNvPr id="163" name="Oval 139"/>
              <p:cNvSpPr>
                <a:spLocks noChangeArrowheads="1"/>
              </p:cNvSpPr>
              <p:nvPr/>
            </p:nvSpPr>
            <p:spPr bwMode="auto">
              <a:xfrm>
                <a:off x="1876" y="2548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4" name="Rectangle 140"/>
              <p:cNvSpPr>
                <a:spLocks noChangeArrowheads="1"/>
              </p:cNvSpPr>
              <p:nvPr/>
            </p:nvSpPr>
            <p:spPr bwMode="auto">
              <a:xfrm>
                <a:off x="1920" y="259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</p:grpSp>
        <p:grpSp>
          <p:nvGrpSpPr>
            <p:cNvPr id="142" name="Group 141"/>
            <p:cNvGrpSpPr>
              <a:grpSpLocks/>
            </p:cNvGrpSpPr>
            <p:nvPr/>
          </p:nvGrpSpPr>
          <p:grpSpPr bwMode="auto">
            <a:xfrm>
              <a:off x="2603500" y="3006337"/>
              <a:ext cx="444500" cy="450850"/>
              <a:chOff x="1396" y="1632"/>
              <a:chExt cx="280" cy="284"/>
            </a:xfrm>
          </p:grpSpPr>
          <p:sp>
            <p:nvSpPr>
              <p:cNvPr id="161" name="Oval 142"/>
              <p:cNvSpPr>
                <a:spLocks noChangeArrowheads="1"/>
              </p:cNvSpPr>
              <p:nvPr/>
            </p:nvSpPr>
            <p:spPr bwMode="auto">
              <a:xfrm>
                <a:off x="1396" y="1636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2" name="Rectangle 143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</p:grpSp>
        <p:sp>
          <p:nvSpPr>
            <p:cNvPr id="143" name="Line 144"/>
            <p:cNvSpPr>
              <a:spLocks noChangeShapeType="1"/>
            </p:cNvSpPr>
            <p:nvPr/>
          </p:nvSpPr>
          <p:spPr bwMode="auto">
            <a:xfrm>
              <a:off x="2978150" y="3463537"/>
              <a:ext cx="533400" cy="990600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44" name="Group 145"/>
            <p:cNvGrpSpPr>
              <a:grpSpLocks/>
            </p:cNvGrpSpPr>
            <p:nvPr/>
          </p:nvGrpSpPr>
          <p:grpSpPr bwMode="auto">
            <a:xfrm>
              <a:off x="2603500" y="3006337"/>
              <a:ext cx="444500" cy="450850"/>
              <a:chOff x="1396" y="1632"/>
              <a:chExt cx="280" cy="284"/>
            </a:xfrm>
          </p:grpSpPr>
          <p:sp>
            <p:nvSpPr>
              <p:cNvPr id="159" name="Oval 146"/>
              <p:cNvSpPr>
                <a:spLocks noChangeArrowheads="1"/>
              </p:cNvSpPr>
              <p:nvPr/>
            </p:nvSpPr>
            <p:spPr bwMode="auto">
              <a:xfrm>
                <a:off x="1396" y="1636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0" name="Rectangle 147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</p:grpSp>
        <p:grpSp>
          <p:nvGrpSpPr>
            <p:cNvPr id="145" name="Group 148"/>
            <p:cNvGrpSpPr>
              <a:grpSpLocks/>
            </p:cNvGrpSpPr>
            <p:nvPr/>
          </p:nvGrpSpPr>
          <p:grpSpPr bwMode="auto">
            <a:xfrm>
              <a:off x="5346700" y="4689087"/>
              <a:ext cx="444500" cy="466725"/>
              <a:chOff x="3124" y="2692"/>
              <a:chExt cx="280" cy="294"/>
            </a:xfrm>
          </p:grpSpPr>
          <p:sp>
            <p:nvSpPr>
              <p:cNvPr id="157" name="Oval 149"/>
              <p:cNvSpPr>
                <a:spLocks noChangeArrowheads="1"/>
              </p:cNvSpPr>
              <p:nvPr/>
            </p:nvSpPr>
            <p:spPr bwMode="auto">
              <a:xfrm>
                <a:off x="3124" y="2692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8" name="Rectangle 150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7</a:t>
                </a:r>
              </a:p>
            </p:txBody>
          </p:sp>
        </p:grpSp>
        <p:sp>
          <p:nvSpPr>
            <p:cNvPr id="146" name="Line 151"/>
            <p:cNvSpPr>
              <a:spLocks noChangeShapeType="1"/>
            </p:cNvSpPr>
            <p:nvPr/>
          </p:nvSpPr>
          <p:spPr bwMode="auto">
            <a:xfrm>
              <a:off x="4425950" y="3604188"/>
              <a:ext cx="990599" cy="108902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47" name="Group 152"/>
            <p:cNvGrpSpPr>
              <a:grpSpLocks/>
            </p:cNvGrpSpPr>
            <p:nvPr/>
          </p:nvGrpSpPr>
          <p:grpSpPr bwMode="auto">
            <a:xfrm>
              <a:off x="5346700" y="4689087"/>
              <a:ext cx="444500" cy="466725"/>
              <a:chOff x="3124" y="2692"/>
              <a:chExt cx="280" cy="294"/>
            </a:xfrm>
          </p:grpSpPr>
          <p:sp>
            <p:nvSpPr>
              <p:cNvPr id="155" name="Oval 153"/>
              <p:cNvSpPr>
                <a:spLocks noChangeArrowheads="1"/>
              </p:cNvSpPr>
              <p:nvPr/>
            </p:nvSpPr>
            <p:spPr bwMode="auto">
              <a:xfrm>
                <a:off x="3124" y="2692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6" name="Rectangle 154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7</a:t>
                </a:r>
              </a:p>
            </p:txBody>
          </p:sp>
        </p:grpSp>
        <p:grpSp>
          <p:nvGrpSpPr>
            <p:cNvPr id="148" name="Group 155"/>
            <p:cNvGrpSpPr>
              <a:grpSpLocks/>
            </p:cNvGrpSpPr>
            <p:nvPr/>
          </p:nvGrpSpPr>
          <p:grpSpPr bwMode="auto">
            <a:xfrm>
              <a:off x="4584700" y="1787137"/>
              <a:ext cx="444500" cy="450850"/>
              <a:chOff x="2644" y="864"/>
              <a:chExt cx="280" cy="284"/>
            </a:xfrm>
          </p:grpSpPr>
          <p:sp>
            <p:nvSpPr>
              <p:cNvPr id="153" name="Oval 156"/>
              <p:cNvSpPr>
                <a:spLocks noChangeArrowheads="1"/>
              </p:cNvSpPr>
              <p:nvPr/>
            </p:nvSpPr>
            <p:spPr bwMode="auto">
              <a:xfrm>
                <a:off x="2644" y="868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" name="Rectangle 157"/>
              <p:cNvSpPr>
                <a:spLocks noChangeArrowheads="1"/>
              </p:cNvSpPr>
              <p:nvPr/>
            </p:nvSpPr>
            <p:spPr bwMode="auto">
              <a:xfrm>
                <a:off x="2688" y="86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</p:grpSp>
        <p:sp>
          <p:nvSpPr>
            <p:cNvPr id="149" name="Line 158"/>
            <p:cNvSpPr>
              <a:spLocks noChangeShapeType="1"/>
            </p:cNvSpPr>
            <p:nvPr/>
          </p:nvSpPr>
          <p:spPr bwMode="auto">
            <a:xfrm flipH="1">
              <a:off x="4425950" y="2168137"/>
              <a:ext cx="533400" cy="990600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0" name="Group 159"/>
            <p:cNvGrpSpPr>
              <a:grpSpLocks/>
            </p:cNvGrpSpPr>
            <p:nvPr/>
          </p:nvGrpSpPr>
          <p:grpSpPr bwMode="auto">
            <a:xfrm>
              <a:off x="4584700" y="1787137"/>
              <a:ext cx="444500" cy="450850"/>
              <a:chOff x="2644" y="864"/>
              <a:chExt cx="280" cy="284"/>
            </a:xfrm>
          </p:grpSpPr>
          <p:sp>
            <p:nvSpPr>
              <p:cNvPr id="151" name="Oval 160"/>
              <p:cNvSpPr>
                <a:spLocks noChangeArrowheads="1"/>
              </p:cNvSpPr>
              <p:nvPr/>
            </p:nvSpPr>
            <p:spPr bwMode="auto">
              <a:xfrm>
                <a:off x="2644" y="868"/>
                <a:ext cx="280" cy="28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2" name="Rectangle 161"/>
              <p:cNvSpPr>
                <a:spLocks noChangeArrowheads="1"/>
              </p:cNvSpPr>
              <p:nvPr/>
            </p:nvSpPr>
            <p:spPr bwMode="auto">
              <a:xfrm>
                <a:off x="2688" y="86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Spanning 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Start a depth-first search at any vertex of the graph.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If graph is connected</a:t>
            </a:r>
            <a:r>
              <a:rPr lang="en-US" altLang="zh-TW" dirty="0" smtClean="0">
                <a:ea typeface="新細明體" charset="-120"/>
              </a:rPr>
              <a:t>, the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n-1</a:t>
            </a:r>
            <a:r>
              <a:rPr lang="en-US" altLang="zh-TW" dirty="0" smtClean="0">
                <a:ea typeface="新細明體" charset="-120"/>
              </a:rPr>
              <a:t> edges used to get to unvisited vertices define a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spanning tree (depth-first spanning tree)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Time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O(n</a:t>
            </a:r>
            <a:r>
              <a:rPr lang="en-US" altLang="zh-TW" baseline="30000" dirty="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dirty="0" smtClean="0">
                <a:ea typeface="新細明體" charset="-120"/>
              </a:rPr>
              <a:t> when adjacency matrix used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n+e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 </a:t>
            </a:r>
            <a:r>
              <a:rPr lang="en-US" altLang="zh-TW" dirty="0" smtClean="0">
                <a:ea typeface="新細明體" charset="-120"/>
              </a:rPr>
              <a:t>when adjacency lists used (e is number of edges)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Breadth-First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346826" cy="2710975"/>
          </a:xfrm>
        </p:spPr>
        <p:txBody>
          <a:bodyPr/>
          <a:lstStyle/>
          <a:p>
            <a:r>
              <a:rPr lang="en-US" altLang="zh-TW" dirty="0"/>
              <a:t>Begin by visiting the </a:t>
            </a:r>
            <a:r>
              <a:rPr lang="en-US" altLang="zh-TW" dirty="0">
                <a:solidFill>
                  <a:srgbClr val="C00000"/>
                </a:solidFill>
              </a:rPr>
              <a:t>start vertex </a:t>
            </a:r>
            <a:r>
              <a:rPr lang="en-US" altLang="zh-TW" dirty="0"/>
              <a:t>v</a:t>
            </a:r>
          </a:p>
          <a:p>
            <a:r>
              <a:rPr lang="en-US" altLang="zh-TW" dirty="0" smtClean="0"/>
              <a:t>All unvisited vertices adjacent to v are visited</a:t>
            </a:r>
          </a:p>
          <a:p>
            <a:r>
              <a:rPr lang="en-US" altLang="zh-TW" dirty="0" smtClean="0"/>
              <a:t>Unvisited vertices adjacent to these newly visited vertices are then visited, and so 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114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010031" y="1509332"/>
            <a:ext cx="2829169" cy="3020465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18" idx="3"/>
            <a:endCxn id="19" idx="7"/>
          </p:cNvCxnSpPr>
          <p:nvPr/>
        </p:nvCxnSpPr>
        <p:spPr>
          <a:xfrm flipH="1">
            <a:off x="6947458" y="2016216"/>
            <a:ext cx="317102" cy="2920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線接點 6"/>
          <p:cNvCxnSpPr>
            <a:stCxn id="18" idx="5"/>
            <a:endCxn id="20" idx="1"/>
          </p:cNvCxnSpPr>
          <p:nvPr/>
        </p:nvCxnSpPr>
        <p:spPr>
          <a:xfrm>
            <a:off x="7506258" y="2016216"/>
            <a:ext cx="296782" cy="2920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線接點 7"/>
          <p:cNvCxnSpPr>
            <a:stCxn id="19" idx="3"/>
            <a:endCxn id="17" idx="0"/>
          </p:cNvCxnSpPr>
          <p:nvPr/>
        </p:nvCxnSpPr>
        <p:spPr>
          <a:xfrm flipH="1">
            <a:off x="6477778" y="2549924"/>
            <a:ext cx="227982" cy="2717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文字方塊 8"/>
          <p:cNvSpPr txBox="1"/>
          <p:nvPr/>
        </p:nvSpPr>
        <p:spPr>
          <a:xfrm>
            <a:off x="7125315" y="4039958"/>
            <a:ext cx="640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B</a:t>
            </a:r>
            <a:r>
              <a:rPr lang="en-US" altLang="zh-TW" sz="2400" b="1" dirty="0" smtClean="0"/>
              <a:t>FS</a:t>
            </a:r>
            <a:endParaRPr lang="zh-TW" altLang="en-US" sz="2400" b="1" baseline="-25000" dirty="0"/>
          </a:p>
        </p:txBody>
      </p:sp>
      <p:cxnSp>
        <p:nvCxnSpPr>
          <p:cNvPr id="10" name="直線接點 9"/>
          <p:cNvCxnSpPr>
            <a:stCxn id="19" idx="5"/>
            <a:endCxn id="21" idx="0"/>
          </p:cNvCxnSpPr>
          <p:nvPr/>
        </p:nvCxnSpPr>
        <p:spPr>
          <a:xfrm>
            <a:off x="6947458" y="2549924"/>
            <a:ext cx="145368" cy="2717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20" idx="3"/>
            <a:endCxn id="22" idx="0"/>
          </p:cNvCxnSpPr>
          <p:nvPr/>
        </p:nvCxnSpPr>
        <p:spPr>
          <a:xfrm flipH="1">
            <a:off x="7707874" y="2549924"/>
            <a:ext cx="95166" cy="27177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20" idx="5"/>
            <a:endCxn id="23" idx="0"/>
          </p:cNvCxnSpPr>
          <p:nvPr/>
        </p:nvCxnSpPr>
        <p:spPr>
          <a:xfrm>
            <a:off x="8044738" y="2549924"/>
            <a:ext cx="278185" cy="2717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17" idx="4"/>
            <a:endCxn id="24" idx="2"/>
          </p:cNvCxnSpPr>
          <p:nvPr/>
        </p:nvCxnSpPr>
        <p:spPr>
          <a:xfrm>
            <a:off x="6477778" y="3163471"/>
            <a:ext cx="736724" cy="48319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21" idx="4"/>
            <a:endCxn id="24" idx="1"/>
          </p:cNvCxnSpPr>
          <p:nvPr/>
        </p:nvCxnSpPr>
        <p:spPr>
          <a:xfrm>
            <a:off x="7092826" y="3163471"/>
            <a:ext cx="171734" cy="36235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22" idx="4"/>
            <a:endCxn id="24" idx="7"/>
          </p:cNvCxnSpPr>
          <p:nvPr/>
        </p:nvCxnSpPr>
        <p:spPr>
          <a:xfrm flipH="1">
            <a:off x="7506258" y="3163517"/>
            <a:ext cx="201616" cy="36230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線接點 15"/>
          <p:cNvCxnSpPr>
            <a:stCxn id="23" idx="4"/>
            <a:endCxn id="24" idx="6"/>
          </p:cNvCxnSpPr>
          <p:nvPr/>
        </p:nvCxnSpPr>
        <p:spPr>
          <a:xfrm flipH="1">
            <a:off x="7556316" y="3163471"/>
            <a:ext cx="766607" cy="48319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橢圓 16"/>
          <p:cNvSpPr/>
          <p:nvPr/>
        </p:nvSpPr>
        <p:spPr>
          <a:xfrm>
            <a:off x="6306871" y="2821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橢圓 17"/>
          <p:cNvSpPr/>
          <p:nvPr/>
        </p:nvSpPr>
        <p:spPr>
          <a:xfrm>
            <a:off x="7214502" y="172446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橢圓 18"/>
          <p:cNvSpPr/>
          <p:nvPr/>
        </p:nvSpPr>
        <p:spPr>
          <a:xfrm>
            <a:off x="6655702" y="225816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橢圓 19"/>
          <p:cNvSpPr/>
          <p:nvPr/>
        </p:nvSpPr>
        <p:spPr>
          <a:xfrm>
            <a:off x="7752982" y="225816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橢圓 20"/>
          <p:cNvSpPr/>
          <p:nvPr/>
        </p:nvSpPr>
        <p:spPr>
          <a:xfrm>
            <a:off x="6921919" y="2821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橢圓 21"/>
          <p:cNvSpPr/>
          <p:nvPr/>
        </p:nvSpPr>
        <p:spPr>
          <a:xfrm>
            <a:off x="7536967" y="282170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橢圓 22"/>
          <p:cNvSpPr/>
          <p:nvPr/>
        </p:nvSpPr>
        <p:spPr>
          <a:xfrm>
            <a:off x="8152016" y="2821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橢圓 23"/>
          <p:cNvSpPr/>
          <p:nvPr/>
        </p:nvSpPr>
        <p:spPr>
          <a:xfrm>
            <a:off x="7214502" y="347576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7034362" y="1438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532371" y="1948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709036" y="1966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059789" y="3002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732112" y="2998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371071" y="30159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6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8342272" y="30465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7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074786" y="36954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8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79229" y="4812379"/>
            <a:ext cx="7336303" cy="156966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82563" indent="-182563">
              <a:buClr>
                <a:schemeClr val="tx2"/>
              </a:buClr>
              <a:buFont typeface="Arial" pitchFamily="34" charset="0"/>
              <a:buChar char="•"/>
            </a:pPr>
            <a:r>
              <a:rPr lang="en-US" altLang="zh-TW" sz="2400" dirty="0" smtClean="0">
                <a:ea typeface="新細明體" charset="-120"/>
              </a:rPr>
              <a:t>Visit start vertex  and put into a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FIFO queue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marL="182563" indent="-182563">
              <a:buClr>
                <a:schemeClr val="tx2"/>
              </a:buClr>
              <a:buFont typeface="Arial" pitchFamily="34" charset="0"/>
              <a:buChar char="•"/>
            </a:pPr>
            <a:r>
              <a:rPr lang="en-US" altLang="zh-TW" sz="2400" dirty="0" smtClean="0">
                <a:ea typeface="新細明體" charset="-120"/>
              </a:rPr>
              <a:t>Repeatedly remove a vertex from the queue, visit its unvisited adjacent vertices, put newly visited vertices into the queue.</a:t>
            </a:r>
            <a:endParaRPr lang="en-US" altLang="zh-TW" sz="24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33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Breadth-First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346826" cy="510001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115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010031" y="1509332"/>
            <a:ext cx="2829169" cy="3118939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18" idx="3"/>
            <a:endCxn id="19" idx="7"/>
          </p:cNvCxnSpPr>
          <p:nvPr/>
        </p:nvCxnSpPr>
        <p:spPr>
          <a:xfrm flipH="1">
            <a:off x="6947458" y="2016216"/>
            <a:ext cx="317102" cy="2920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線接點 6"/>
          <p:cNvCxnSpPr>
            <a:stCxn id="18" idx="5"/>
            <a:endCxn id="20" idx="1"/>
          </p:cNvCxnSpPr>
          <p:nvPr/>
        </p:nvCxnSpPr>
        <p:spPr>
          <a:xfrm>
            <a:off x="7506258" y="2016216"/>
            <a:ext cx="296782" cy="2920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線接點 7"/>
          <p:cNvCxnSpPr>
            <a:stCxn id="19" idx="3"/>
            <a:endCxn id="17" idx="0"/>
          </p:cNvCxnSpPr>
          <p:nvPr/>
        </p:nvCxnSpPr>
        <p:spPr>
          <a:xfrm flipH="1">
            <a:off x="6477778" y="2549924"/>
            <a:ext cx="227982" cy="2717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文字方塊 8"/>
          <p:cNvSpPr txBox="1"/>
          <p:nvPr/>
        </p:nvSpPr>
        <p:spPr>
          <a:xfrm>
            <a:off x="7139383" y="4166553"/>
            <a:ext cx="640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B</a:t>
            </a:r>
            <a:r>
              <a:rPr lang="en-US" altLang="zh-TW" sz="2400" b="1" dirty="0" smtClean="0"/>
              <a:t>FS</a:t>
            </a:r>
            <a:endParaRPr lang="zh-TW" altLang="en-US" sz="2400" b="1" baseline="-25000" dirty="0"/>
          </a:p>
        </p:txBody>
      </p:sp>
      <p:cxnSp>
        <p:nvCxnSpPr>
          <p:cNvPr id="10" name="直線接點 9"/>
          <p:cNvCxnSpPr>
            <a:stCxn id="19" idx="5"/>
            <a:endCxn id="21" idx="0"/>
          </p:cNvCxnSpPr>
          <p:nvPr/>
        </p:nvCxnSpPr>
        <p:spPr>
          <a:xfrm>
            <a:off x="6947458" y="2549924"/>
            <a:ext cx="145368" cy="2717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20" idx="3"/>
            <a:endCxn id="22" idx="0"/>
          </p:cNvCxnSpPr>
          <p:nvPr/>
        </p:nvCxnSpPr>
        <p:spPr>
          <a:xfrm flipH="1">
            <a:off x="7707874" y="2549924"/>
            <a:ext cx="95166" cy="27177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20" idx="5"/>
            <a:endCxn id="23" idx="0"/>
          </p:cNvCxnSpPr>
          <p:nvPr/>
        </p:nvCxnSpPr>
        <p:spPr>
          <a:xfrm>
            <a:off x="8044738" y="2549924"/>
            <a:ext cx="278185" cy="2717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17" idx="4"/>
            <a:endCxn id="24" idx="2"/>
          </p:cNvCxnSpPr>
          <p:nvPr/>
        </p:nvCxnSpPr>
        <p:spPr>
          <a:xfrm>
            <a:off x="6477778" y="3163471"/>
            <a:ext cx="736724" cy="48319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21" idx="4"/>
            <a:endCxn id="24" idx="1"/>
          </p:cNvCxnSpPr>
          <p:nvPr/>
        </p:nvCxnSpPr>
        <p:spPr>
          <a:xfrm>
            <a:off x="7092826" y="3163471"/>
            <a:ext cx="171734" cy="36235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22" idx="4"/>
            <a:endCxn id="24" idx="7"/>
          </p:cNvCxnSpPr>
          <p:nvPr/>
        </p:nvCxnSpPr>
        <p:spPr>
          <a:xfrm flipH="1">
            <a:off x="7506258" y="3163517"/>
            <a:ext cx="201616" cy="36230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線接點 15"/>
          <p:cNvCxnSpPr>
            <a:stCxn id="23" idx="4"/>
            <a:endCxn id="24" idx="6"/>
          </p:cNvCxnSpPr>
          <p:nvPr/>
        </p:nvCxnSpPr>
        <p:spPr>
          <a:xfrm flipH="1">
            <a:off x="7556316" y="3163471"/>
            <a:ext cx="766607" cy="48319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橢圓 16"/>
          <p:cNvSpPr/>
          <p:nvPr/>
        </p:nvSpPr>
        <p:spPr>
          <a:xfrm>
            <a:off x="6306871" y="2821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橢圓 17"/>
          <p:cNvSpPr/>
          <p:nvPr/>
        </p:nvSpPr>
        <p:spPr>
          <a:xfrm>
            <a:off x="7214502" y="172446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橢圓 18"/>
          <p:cNvSpPr/>
          <p:nvPr/>
        </p:nvSpPr>
        <p:spPr>
          <a:xfrm>
            <a:off x="6655702" y="225816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橢圓 19"/>
          <p:cNvSpPr/>
          <p:nvPr/>
        </p:nvSpPr>
        <p:spPr>
          <a:xfrm>
            <a:off x="7752982" y="225816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橢圓 20"/>
          <p:cNvSpPr/>
          <p:nvPr/>
        </p:nvSpPr>
        <p:spPr>
          <a:xfrm>
            <a:off x="6921919" y="2821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橢圓 21"/>
          <p:cNvSpPr/>
          <p:nvPr/>
        </p:nvSpPr>
        <p:spPr>
          <a:xfrm>
            <a:off x="7536967" y="282170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橢圓 22"/>
          <p:cNvSpPr/>
          <p:nvPr/>
        </p:nvSpPr>
        <p:spPr>
          <a:xfrm>
            <a:off x="8152016" y="2821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橢圓 23"/>
          <p:cNvSpPr/>
          <p:nvPr/>
        </p:nvSpPr>
        <p:spPr>
          <a:xfrm>
            <a:off x="7214502" y="347576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7034362" y="1438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532371" y="1948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709036" y="1966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059789" y="3002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732112" y="2998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371071" y="30159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6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8342272" y="30465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7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074786" y="36954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8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3" name="內容版面配置區 2"/>
          <p:cNvSpPr txBox="1">
            <a:spLocks/>
          </p:cNvSpPr>
          <p:nvPr/>
        </p:nvSpPr>
        <p:spPr>
          <a:xfrm>
            <a:off x="629784" y="1509332"/>
            <a:ext cx="5295726" cy="5100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virtual void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Graph::BFS(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v)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//BFS(v), visited[</a:t>
            </a:r>
            <a:r>
              <a:rPr lang="en-US" altLang="zh-TW" sz="18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]=true when visited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visited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[n];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fill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(visited, visited + n,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visited[v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Queue&lt;</a:t>
            </a:r>
            <a:r>
              <a:rPr lang="en-US" altLang="zh-TW" sz="18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q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q.Push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(v</a:t>
            </a:r>
            <a:r>
              <a:rPr lang="en-US" altLang="zh-TW" sz="1800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(!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q.IsEmpty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())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v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q.Front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q.Pop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(all vertices w adjacent to v)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(!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visited[w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q.Push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(w</a:t>
            </a:r>
            <a:r>
              <a:rPr lang="en-US" altLang="zh-TW" sz="1800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visited[w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end of </a:t>
            </a:r>
            <a:r>
              <a:rPr lang="en-US" altLang="zh-TW" sz="1800" b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loop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[] visited;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37" name="群組 36"/>
          <p:cNvGrpSpPr/>
          <p:nvPr/>
        </p:nvGrpSpPr>
        <p:grpSpPr>
          <a:xfrm>
            <a:off x="4510108" y="4628218"/>
            <a:ext cx="1151701" cy="584485"/>
            <a:chOff x="4571046" y="4531659"/>
            <a:chExt cx="1151701" cy="584485"/>
          </a:xfrm>
        </p:grpSpPr>
        <p:sp>
          <p:nvSpPr>
            <p:cNvPr id="34" name="文字方塊 33"/>
            <p:cNvSpPr txBox="1"/>
            <p:nvPr/>
          </p:nvSpPr>
          <p:spPr>
            <a:xfrm>
              <a:off x="4834747" y="4746812"/>
              <a:ext cx="888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iterator</a:t>
              </a:r>
              <a:endParaRPr lang="zh-TW" altLang="en-US" dirty="0"/>
            </a:p>
          </p:txBody>
        </p:sp>
        <p:cxnSp>
          <p:nvCxnSpPr>
            <p:cNvPr id="36" name="直線單箭頭接點 35"/>
            <p:cNvCxnSpPr>
              <a:stCxn id="34" idx="0"/>
            </p:cNvCxnSpPr>
            <p:nvPr/>
          </p:nvCxnSpPr>
          <p:spPr>
            <a:xfrm flipH="1" flipV="1">
              <a:off x="4571046" y="4531659"/>
              <a:ext cx="707701" cy="2151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72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Start search at vertex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TW" dirty="0" smtClean="0">
                <a:solidFill>
                  <a:schemeClr val="bg2"/>
                </a:solidFill>
                <a:ea typeface="新細明體" charset="-120"/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116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79146" y="2538532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Visit/mark/label start vertex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TW" dirty="0" smtClean="0">
                <a:ea typeface="新細明體" charset="-120"/>
              </a:rPr>
              <a:t> and put it in a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FIFO queue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 smtClean="0">
              <a:solidFill>
                <a:schemeClr val="bg2"/>
              </a:solidFill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117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478463" y="1550972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Queue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800" dirty="0">
                  <a:solidFill>
                    <a:srgbClr val="FF000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379146" y="2552602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find all adjacent unvisited vertices of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TW" dirty="0" smtClean="0">
                <a:ea typeface="新細明體" charset="-120"/>
              </a:rPr>
              <a:t> (2, 4); put them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 and visit them one by one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118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478463" y="1550972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Queue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800" dirty="0">
                  <a:solidFill>
                    <a:srgbClr val="FF000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visit its adjacent unvisited vertices (2, 4); 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119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478463" y="1550972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1383813" y="1700334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989917" y="3219645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6235337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741773" y="275196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Simple Graphs (Strict Graphs)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2528096"/>
          </a:xfrm>
        </p:spPr>
        <p:txBody>
          <a:bodyPr>
            <a:normAutofit lnSpcReduction="10000"/>
          </a:bodyPr>
          <a:lstStyle/>
          <a:p>
            <a:r>
              <a:rPr lang="en-US" altLang="zh-TW" sz="3000" dirty="0" smtClean="0"/>
              <a:t>This book only considers </a:t>
            </a:r>
            <a:r>
              <a:rPr lang="en-US" altLang="zh-TW" sz="3000" dirty="0" smtClean="0">
                <a:solidFill>
                  <a:srgbClr val="0000CC"/>
                </a:solidFill>
              </a:rPr>
              <a:t>simple graphs </a:t>
            </a:r>
            <a:r>
              <a:rPr lang="en-US" altLang="zh-TW" sz="3000" dirty="0" smtClean="0"/>
              <a:t>(strict graphs)</a:t>
            </a:r>
          </a:p>
          <a:p>
            <a:r>
              <a:rPr lang="en-US" altLang="zh-TW" sz="3000" dirty="0" smtClean="0"/>
              <a:t>The followings are </a:t>
            </a:r>
            <a:r>
              <a:rPr lang="en-US" altLang="zh-TW" sz="3000" dirty="0" smtClean="0">
                <a:solidFill>
                  <a:srgbClr val="C00000"/>
                </a:solidFill>
              </a:rPr>
              <a:t>not allowed </a:t>
            </a:r>
            <a:r>
              <a:rPr lang="en-US" altLang="zh-TW" sz="3000" dirty="0" smtClean="0"/>
              <a:t>in simple graphs</a:t>
            </a:r>
          </a:p>
          <a:p>
            <a:pPr lvl="1"/>
            <a:r>
              <a:rPr lang="en-US" altLang="zh-TW" sz="2600" dirty="0" smtClean="0">
                <a:solidFill>
                  <a:srgbClr val="0000CC"/>
                </a:solidFill>
              </a:rPr>
              <a:t>Self edges </a:t>
            </a:r>
            <a:r>
              <a:rPr lang="en-US" altLang="zh-TW" sz="2600" dirty="0" smtClean="0"/>
              <a:t>/ </a:t>
            </a:r>
            <a:r>
              <a:rPr lang="en-US" altLang="zh-TW" sz="2600" dirty="0" smtClean="0">
                <a:solidFill>
                  <a:srgbClr val="0000CC"/>
                </a:solidFill>
              </a:rPr>
              <a:t>self loops</a:t>
            </a:r>
          </a:p>
          <a:p>
            <a:pPr lvl="2"/>
            <a:r>
              <a:rPr lang="en-US" altLang="zh-TW" sz="2400" dirty="0" smtClean="0"/>
              <a:t>(v, v)</a:t>
            </a:r>
          </a:p>
          <a:p>
            <a:pPr lvl="2"/>
            <a:r>
              <a:rPr lang="en-US" altLang="zh-TW" sz="2400" dirty="0" smtClean="0"/>
              <a:t>&lt;v, v&gt;</a:t>
            </a:r>
          </a:p>
          <a:p>
            <a:pPr lvl="3"/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331230" y="3985860"/>
            <a:ext cx="2280837" cy="1950721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918440" y="452459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橢圓 6"/>
          <p:cNvSpPr/>
          <p:nvPr/>
        </p:nvSpPr>
        <p:spPr>
          <a:xfrm>
            <a:off x="2806233" y="452459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橢圓 7"/>
          <p:cNvSpPr/>
          <p:nvPr/>
        </p:nvSpPr>
        <p:spPr>
          <a:xfrm>
            <a:off x="1918440" y="541169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0" name="直線接點 9"/>
          <p:cNvCxnSpPr>
            <a:stCxn id="5" idx="4"/>
            <a:endCxn id="8" idx="0"/>
          </p:cNvCxnSpPr>
          <p:nvPr/>
        </p:nvCxnSpPr>
        <p:spPr>
          <a:xfrm>
            <a:off x="2089347" y="4866410"/>
            <a:ext cx="0" cy="54528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5" idx="6"/>
            <a:endCxn id="7" idx="2"/>
          </p:cNvCxnSpPr>
          <p:nvPr/>
        </p:nvCxnSpPr>
        <p:spPr>
          <a:xfrm>
            <a:off x="2260254" y="4695503"/>
            <a:ext cx="545979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7" idx="3"/>
            <a:endCxn id="8" idx="7"/>
          </p:cNvCxnSpPr>
          <p:nvPr/>
        </p:nvCxnSpPr>
        <p:spPr>
          <a:xfrm flipH="1">
            <a:off x="2210196" y="4816352"/>
            <a:ext cx="646095" cy="64540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手繪多邊形 14"/>
          <p:cNvSpPr/>
          <p:nvPr/>
        </p:nvSpPr>
        <p:spPr>
          <a:xfrm>
            <a:off x="1672025" y="4366303"/>
            <a:ext cx="354491" cy="376386"/>
          </a:xfrm>
          <a:custGeom>
            <a:avLst/>
            <a:gdLst>
              <a:gd name="connsiteX0" fmla="*/ 222411 w 354491"/>
              <a:gd name="connsiteY0" fmla="*/ 372611 h 376386"/>
              <a:gd name="connsiteX1" fmla="*/ 19211 w 354491"/>
              <a:gd name="connsiteY1" fmla="*/ 331971 h 376386"/>
              <a:gd name="connsiteX2" fmla="*/ 39531 w 354491"/>
              <a:gd name="connsiteY2" fmla="*/ 57651 h 376386"/>
              <a:gd name="connsiteX3" fmla="*/ 293531 w 354491"/>
              <a:gd name="connsiteY3" fmla="*/ 6851 h 376386"/>
              <a:gd name="connsiteX4" fmla="*/ 354491 w 354491"/>
              <a:gd name="connsiteY4" fmla="*/ 159251 h 37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491" h="376386">
                <a:moveTo>
                  <a:pt x="222411" y="372611"/>
                </a:moveTo>
                <a:cubicBezTo>
                  <a:pt x="136051" y="378537"/>
                  <a:pt x="49691" y="384464"/>
                  <a:pt x="19211" y="331971"/>
                </a:cubicBezTo>
                <a:cubicBezTo>
                  <a:pt x="-11269" y="279478"/>
                  <a:pt x="-6189" y="111838"/>
                  <a:pt x="39531" y="57651"/>
                </a:cubicBezTo>
                <a:cubicBezTo>
                  <a:pt x="85251" y="3464"/>
                  <a:pt x="241038" y="-10082"/>
                  <a:pt x="293531" y="6851"/>
                </a:cubicBezTo>
                <a:cubicBezTo>
                  <a:pt x="346024" y="23784"/>
                  <a:pt x="350257" y="91517"/>
                  <a:pt x="354491" y="159251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5314021" y="3985859"/>
            <a:ext cx="2280837" cy="1950721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5951148" y="479021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橢圓 17"/>
          <p:cNvSpPr/>
          <p:nvPr/>
        </p:nvSpPr>
        <p:spPr>
          <a:xfrm>
            <a:off x="6836605" y="479021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橢圓 18"/>
          <p:cNvSpPr/>
          <p:nvPr/>
        </p:nvSpPr>
        <p:spPr>
          <a:xfrm>
            <a:off x="5951148" y="553252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0" name="直線接點 19"/>
          <p:cNvCxnSpPr>
            <a:stCxn id="17" idx="4"/>
            <a:endCxn id="19" idx="0"/>
          </p:cNvCxnSpPr>
          <p:nvPr/>
        </p:nvCxnSpPr>
        <p:spPr>
          <a:xfrm>
            <a:off x="6122055" y="5132024"/>
            <a:ext cx="0" cy="40050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290626" y="4976357"/>
            <a:ext cx="543643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18" idx="3"/>
            <a:endCxn id="19" idx="7"/>
          </p:cNvCxnSpPr>
          <p:nvPr/>
        </p:nvCxnSpPr>
        <p:spPr>
          <a:xfrm flipH="1">
            <a:off x="6242904" y="5081966"/>
            <a:ext cx="643759" cy="50062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橢圓 25"/>
          <p:cNvSpPr/>
          <p:nvPr/>
        </p:nvSpPr>
        <p:spPr>
          <a:xfrm>
            <a:off x="5951148" y="4104832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" name="直線接點 26"/>
          <p:cNvCxnSpPr>
            <a:stCxn id="26" idx="4"/>
            <a:endCxn id="17" idx="0"/>
          </p:cNvCxnSpPr>
          <p:nvPr/>
        </p:nvCxnSpPr>
        <p:spPr>
          <a:xfrm>
            <a:off x="6122055" y="4446646"/>
            <a:ext cx="0" cy="34356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線接點 30"/>
          <p:cNvCxnSpPr/>
          <p:nvPr/>
        </p:nvCxnSpPr>
        <p:spPr>
          <a:xfrm flipH="1">
            <a:off x="6275070" y="5113886"/>
            <a:ext cx="653040" cy="51408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線接點 35"/>
          <p:cNvCxnSpPr/>
          <p:nvPr/>
        </p:nvCxnSpPr>
        <p:spPr>
          <a:xfrm flipH="1">
            <a:off x="6193155" y="5040127"/>
            <a:ext cx="663626" cy="5078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6290626" y="4917302"/>
            <a:ext cx="543643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內容版面配置區 2"/>
          <p:cNvSpPr txBox="1">
            <a:spLocks/>
          </p:cNvSpPr>
          <p:nvPr/>
        </p:nvSpPr>
        <p:spPr>
          <a:xfrm>
            <a:off x="4752097" y="2817496"/>
            <a:ext cx="3620699" cy="1447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>
                <a:solidFill>
                  <a:srgbClr val="0000CC"/>
                </a:solidFill>
              </a:rPr>
              <a:t>Multiple occurrences of the same edge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</a:t>
            </a:r>
            <a:r>
              <a:rPr lang="en-US" altLang="zh-TW" dirty="0">
                <a:ea typeface="新細明體" charset="-120"/>
              </a:rPr>
              <a:t>find all </a:t>
            </a:r>
            <a:r>
              <a:rPr lang="en-US" altLang="zh-TW" dirty="0" smtClean="0">
                <a:ea typeface="新細明體" charset="-120"/>
              </a:rPr>
              <a:t>its adjacent unvisited vertices (5, 3, 6);  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, </a:t>
            </a:r>
            <a:r>
              <a:rPr lang="en-US" altLang="zh-TW" dirty="0">
                <a:ea typeface="新細明體" charset="-120"/>
              </a:rPr>
              <a:t>and visit them one by one</a:t>
            </a:r>
          </a:p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120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478463" y="1550972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6235337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741773" y="275196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visit its adjacent unvisited vertices (5, 3, 6) ; put them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 and visit them one by one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121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7037200" y="275196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291607" y="276603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2969945" y="2005134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2000" dirty="0" smtClean="0"/>
              <a:t>3</a:t>
            </a:r>
            <a:endParaRPr lang="zh-TW" altLang="en-US" sz="2000" dirty="0"/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2517435" y="3381422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2000" dirty="0" smtClean="0"/>
              <a:t>5</a:t>
            </a:r>
            <a:endParaRPr lang="zh-TW" altLang="en-US" sz="2000" dirty="0"/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1757779" y="4675651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2000" dirty="0" smtClean="0"/>
              <a:t>6</a:t>
            </a:r>
            <a:endParaRPr lang="zh-TW" altLang="en-US" sz="2000" dirty="0"/>
          </a:p>
        </p:txBody>
      </p:sp>
      <p:sp>
        <p:nvSpPr>
          <p:cNvPr id="51" name="矩形 50"/>
          <p:cNvSpPr/>
          <p:nvPr/>
        </p:nvSpPr>
        <p:spPr>
          <a:xfrm>
            <a:off x="6655025" y="276367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402955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9" grpId="0" animBg="1"/>
      <p:bldP spid="50" grpId="0" animBg="1"/>
      <p:bldP spid="51" grpId="0"/>
      <p:bldP spid="5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109361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4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find all its adjacent unvisited vertices (which is none); 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and visit them one by </a:t>
            </a:r>
            <a:r>
              <a:rPr lang="en-US" altLang="zh-TW" dirty="0" smtClean="0">
                <a:ea typeface="新細明體" charset="-120"/>
              </a:rPr>
              <a:t>one.</a:t>
            </a:r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122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7051260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291607" y="276603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697227" y="273554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402955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4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visit adjacent unvisited vertices (none); 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123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6390072" y="275196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739424" y="274961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07527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5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</a:t>
            </a:r>
            <a:r>
              <a:rPr lang="en-US" altLang="zh-TW" dirty="0">
                <a:ea typeface="新細明體" charset="-120"/>
              </a:rPr>
              <a:t>find all </a:t>
            </a:r>
            <a:r>
              <a:rPr lang="en-US" altLang="zh-TW" dirty="0" smtClean="0">
                <a:ea typeface="新細明體" charset="-120"/>
              </a:rPr>
              <a:t>its adjacent unvisited vertices (9, 7); 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 </a:t>
            </a:r>
            <a:r>
              <a:rPr lang="en-US" altLang="zh-TW" dirty="0">
                <a:ea typeface="新細明體" charset="-120"/>
              </a:rPr>
              <a:t>and visit them one by one.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124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6390072" y="275196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739424" y="274961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07527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5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visit adjacent unvisited vertices (9, 7);</a:t>
            </a:r>
          </a:p>
          <a:p>
            <a:pPr>
              <a:buNone/>
            </a:pPr>
            <a:r>
              <a:rPr lang="en-US" altLang="zh-TW" dirty="0" smtClean="0">
                <a:ea typeface="新細明體" charset="-120"/>
              </a:rPr>
              <a:t>	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125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6390072" y="275196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739424" y="274961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07527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85015" y="27355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7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4036745" y="3529134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2000" dirty="0" smtClean="0"/>
              <a:t>9</a:t>
            </a:r>
            <a:endParaRPr lang="zh-TW" altLang="en-US" sz="2000" dirty="0"/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3733604" y="4905422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2000" dirty="0" smtClean="0"/>
              <a:t>7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7" grpId="0"/>
      <p:bldP spid="48" grpId="0" animBg="1"/>
      <p:bldP spid="49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3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</a:t>
            </a:r>
            <a:r>
              <a:rPr lang="en-US" altLang="zh-TW" dirty="0">
                <a:ea typeface="新細明體" charset="-120"/>
              </a:rPr>
              <a:t>find all </a:t>
            </a:r>
            <a:r>
              <a:rPr lang="en-US" altLang="zh-TW" dirty="0" smtClean="0">
                <a:ea typeface="新細明體" charset="-120"/>
              </a:rPr>
              <a:t>its adjacent unvisited vertices (none);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 </a:t>
            </a:r>
            <a:r>
              <a:rPr lang="en-US" altLang="zh-TW" dirty="0">
                <a:ea typeface="新細明體" charset="-120"/>
              </a:rPr>
              <a:t>and visit them one by one.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126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6390072" y="275196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739424" y="274961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07527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85015" y="27355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7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3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visit adjacent unvisited vertices (none); 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127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1" name="矩形 50"/>
          <p:cNvSpPr/>
          <p:nvPr/>
        </p:nvSpPr>
        <p:spPr>
          <a:xfrm>
            <a:off x="6739424" y="274961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07527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85015" y="27355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7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</a:t>
            </a:r>
            <a:r>
              <a:rPr lang="en-US" altLang="zh-TW" dirty="0">
                <a:ea typeface="新細明體" charset="-120"/>
              </a:rPr>
              <a:t>find all </a:t>
            </a:r>
            <a:r>
              <a:rPr lang="en-US" altLang="zh-TW" dirty="0" smtClean="0">
                <a:ea typeface="新細明體" charset="-120"/>
              </a:rPr>
              <a:t>adjacent unvisited vertices (none); 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 </a:t>
            </a:r>
            <a:r>
              <a:rPr lang="en-US" altLang="zh-TW" dirty="0">
                <a:ea typeface="新細明體" charset="-120"/>
              </a:rPr>
              <a:t>and visit them one by one.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128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1" name="矩形 50"/>
          <p:cNvSpPr/>
          <p:nvPr/>
        </p:nvSpPr>
        <p:spPr>
          <a:xfrm>
            <a:off x="6739424" y="274961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07527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85015" y="27355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7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visit adjacent unvisited vertices (none); 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129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7107527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85015" y="27355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7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Undirected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</a:t>
            </a:fld>
            <a:endParaRPr lang="zh-TW" alt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528005" y="1744887"/>
            <a:ext cx="6242050" cy="3667125"/>
            <a:chOff x="1060" y="1108"/>
            <a:chExt cx="3932" cy="231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60" y="163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84" y="11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692" y="13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700" y="14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708" y="168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444" y="206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04" y="21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64" y="226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24" y="235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924" y="298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172" y="31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296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872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49" y="1879"/>
              <a:ext cx="239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657" y="2339"/>
              <a:ext cx="359" cy="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08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605" y="1568"/>
              <a:ext cx="230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92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504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936" y="1728"/>
              <a:ext cx="477" cy="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512" y="196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728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736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744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7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104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88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48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408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320" y="24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968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9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</a:t>
            </a:r>
            <a:r>
              <a:rPr lang="en-US" altLang="zh-TW" dirty="0">
                <a:ea typeface="新細明體" charset="-120"/>
              </a:rPr>
              <a:t>find all </a:t>
            </a:r>
            <a:r>
              <a:rPr lang="en-US" altLang="zh-TW" dirty="0" smtClean="0">
                <a:ea typeface="新細明體" charset="-120"/>
              </a:rPr>
              <a:t>adjacent unvisited vertices (8);	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 </a:t>
            </a:r>
            <a:r>
              <a:rPr lang="en-US" altLang="zh-TW" dirty="0">
                <a:ea typeface="新細明體" charset="-120"/>
              </a:rPr>
              <a:t>and visit them one by one.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130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7107527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85015" y="27355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7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9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visit adjacent unvisited vertices (8); 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131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6896507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7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273995" y="27355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7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</a:t>
            </a:r>
            <a:r>
              <a:rPr lang="en-US" altLang="zh-TW" dirty="0">
                <a:ea typeface="新細明體" charset="-120"/>
              </a:rPr>
              <a:t>find all adjacent </a:t>
            </a:r>
            <a:r>
              <a:rPr lang="en-US" altLang="zh-TW" dirty="0" smtClean="0">
                <a:ea typeface="新細明體" charset="-120"/>
              </a:rPr>
              <a:t>unvisited vertices (none); 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 </a:t>
            </a:r>
            <a:r>
              <a:rPr lang="en-US" altLang="zh-TW" dirty="0">
                <a:ea typeface="新細明體" charset="-120"/>
              </a:rPr>
              <a:t>and visit them one by one.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132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6896507" y="27378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7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273995" y="27355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7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visit adjacent unvisited vertices (none); 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133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7" name="矩形 46"/>
          <p:cNvSpPr/>
          <p:nvPr/>
        </p:nvSpPr>
        <p:spPr>
          <a:xfrm>
            <a:off x="7273995" y="27355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70805"/>
            <a:ext cx="7886700" cy="103854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Remove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8</a:t>
            </a:r>
            <a:r>
              <a:rPr lang="en-US" altLang="zh-TW" dirty="0" smtClean="0">
                <a:ea typeface="新細明體" charset="-120"/>
              </a:rPr>
              <a:t> from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; find all adjacent unvisited vertices (none); put in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Q </a:t>
            </a:r>
            <a:r>
              <a:rPr lang="en-US" altLang="zh-TW" dirty="0">
                <a:ea typeface="新細明體" charset="-120"/>
              </a:rPr>
              <a:t>and visit them one by one.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134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7" name="矩形 46"/>
          <p:cNvSpPr/>
          <p:nvPr/>
        </p:nvSpPr>
        <p:spPr>
          <a:xfrm>
            <a:off x="7273995" y="27355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430126"/>
            <a:ext cx="7886700" cy="520506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Queue is empty. Search terminates.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135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490" y="1702678"/>
            <a:ext cx="5403850" cy="3667125"/>
            <a:chOff x="196" y="1108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6" y="163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20" y="110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" y="130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36" y="1492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16" y="245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80" y="206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40" y="216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00" y="226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32" y="312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60" y="2980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" y="312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32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08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32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816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728" y="1536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728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640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120" y="2736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64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72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80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12" y="24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24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84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4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28" y="31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04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52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24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104" y="1248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1392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1344" y="2496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5630863" y="1593175"/>
            <a:ext cx="3513137" cy="2363788"/>
            <a:chOff x="3451" y="720"/>
            <a:chExt cx="2213" cy="1489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888" y="1104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ea typeface="新細明體" charset="-120"/>
                </a:rPr>
                <a:t>FIFO </a:t>
              </a:r>
              <a:r>
                <a:rPr lang="en-US" altLang="zh-TW" sz="2800" dirty="0" smtClean="0">
                  <a:ea typeface="新細明體" charset="-120"/>
                </a:rPr>
                <a:t>Queue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1" y="720"/>
              <a:ext cx="2206" cy="1489"/>
            </a:xfrm>
            <a:custGeom>
              <a:avLst/>
              <a:gdLst/>
              <a:ahLst/>
              <a:cxnLst>
                <a:cxn ang="0">
                  <a:pos x="2022" y="22"/>
                </a:cxn>
                <a:cxn ang="0">
                  <a:pos x="1897" y="29"/>
                </a:cxn>
                <a:cxn ang="0">
                  <a:pos x="1714" y="29"/>
                </a:cxn>
                <a:cxn ang="0">
                  <a:pos x="1600" y="37"/>
                </a:cxn>
                <a:cxn ang="0">
                  <a:pos x="1326" y="37"/>
                </a:cxn>
                <a:cxn ang="0">
                  <a:pos x="1166" y="37"/>
                </a:cxn>
                <a:cxn ang="0">
                  <a:pos x="937" y="45"/>
                </a:cxn>
                <a:cxn ang="0">
                  <a:pos x="754" y="53"/>
                </a:cxn>
                <a:cxn ang="0">
                  <a:pos x="571" y="53"/>
                </a:cxn>
                <a:cxn ang="0">
                  <a:pos x="366" y="53"/>
                </a:cxn>
                <a:cxn ang="0">
                  <a:pos x="206" y="68"/>
                </a:cxn>
                <a:cxn ang="0">
                  <a:pos x="126" y="75"/>
                </a:cxn>
                <a:cxn ang="0">
                  <a:pos x="92" y="121"/>
                </a:cxn>
                <a:cxn ang="0">
                  <a:pos x="57" y="182"/>
                </a:cxn>
                <a:cxn ang="0">
                  <a:pos x="23" y="235"/>
                </a:cxn>
                <a:cxn ang="0">
                  <a:pos x="0" y="334"/>
                </a:cxn>
                <a:cxn ang="0">
                  <a:pos x="0" y="409"/>
                </a:cxn>
                <a:cxn ang="0">
                  <a:pos x="0" y="531"/>
                </a:cxn>
                <a:cxn ang="0">
                  <a:pos x="12" y="607"/>
                </a:cxn>
                <a:cxn ang="0">
                  <a:pos x="12" y="713"/>
                </a:cxn>
                <a:cxn ang="0">
                  <a:pos x="23" y="819"/>
                </a:cxn>
                <a:cxn ang="0">
                  <a:pos x="80" y="926"/>
                </a:cxn>
                <a:cxn ang="0">
                  <a:pos x="103" y="971"/>
                </a:cxn>
                <a:cxn ang="0">
                  <a:pos x="160" y="1024"/>
                </a:cxn>
                <a:cxn ang="0">
                  <a:pos x="183" y="1093"/>
                </a:cxn>
                <a:cxn ang="0">
                  <a:pos x="194" y="1177"/>
                </a:cxn>
                <a:cxn ang="0">
                  <a:pos x="263" y="1313"/>
                </a:cxn>
                <a:cxn ang="0">
                  <a:pos x="423" y="1427"/>
                </a:cxn>
                <a:cxn ang="0">
                  <a:pos x="640" y="1457"/>
                </a:cxn>
                <a:cxn ang="0">
                  <a:pos x="800" y="1465"/>
                </a:cxn>
                <a:cxn ang="0">
                  <a:pos x="1120" y="1488"/>
                </a:cxn>
                <a:cxn ang="0">
                  <a:pos x="1303" y="1488"/>
                </a:cxn>
                <a:cxn ang="0">
                  <a:pos x="1531" y="1465"/>
                </a:cxn>
                <a:cxn ang="0">
                  <a:pos x="1737" y="1404"/>
                </a:cxn>
                <a:cxn ang="0">
                  <a:pos x="1920" y="1366"/>
                </a:cxn>
                <a:cxn ang="0">
                  <a:pos x="2080" y="1290"/>
                </a:cxn>
                <a:cxn ang="0">
                  <a:pos x="2114" y="1199"/>
                </a:cxn>
                <a:cxn ang="0">
                  <a:pos x="2171" y="1093"/>
                </a:cxn>
                <a:cxn ang="0">
                  <a:pos x="2205" y="987"/>
                </a:cxn>
                <a:cxn ang="0">
                  <a:pos x="2205" y="896"/>
                </a:cxn>
                <a:cxn ang="0">
                  <a:pos x="2205" y="804"/>
                </a:cxn>
                <a:cxn ang="0">
                  <a:pos x="2205" y="698"/>
                </a:cxn>
                <a:cxn ang="0">
                  <a:pos x="2205" y="607"/>
                </a:cxn>
                <a:cxn ang="0">
                  <a:pos x="2205" y="485"/>
                </a:cxn>
                <a:cxn ang="0">
                  <a:pos x="2205" y="409"/>
                </a:cxn>
                <a:cxn ang="0">
                  <a:pos x="2205" y="318"/>
                </a:cxn>
                <a:cxn ang="0">
                  <a:pos x="2205" y="212"/>
                </a:cxn>
                <a:cxn ang="0">
                  <a:pos x="2205" y="136"/>
                </a:cxn>
                <a:cxn ang="0">
                  <a:pos x="2171" y="75"/>
                </a:cxn>
                <a:cxn ang="0">
                  <a:pos x="2069" y="0"/>
                </a:cxn>
              </a:cxnLst>
              <a:rect l="0" t="0" r="r" b="b"/>
              <a:pathLst>
                <a:path w="2206" h="1489">
                  <a:moveTo>
                    <a:pt x="2069" y="0"/>
                  </a:moveTo>
                  <a:lnTo>
                    <a:pt x="2022" y="22"/>
                  </a:lnTo>
                  <a:lnTo>
                    <a:pt x="1988" y="22"/>
                  </a:lnTo>
                  <a:lnTo>
                    <a:pt x="1897" y="29"/>
                  </a:lnTo>
                  <a:lnTo>
                    <a:pt x="1805" y="29"/>
                  </a:lnTo>
                  <a:lnTo>
                    <a:pt x="1714" y="29"/>
                  </a:lnTo>
                  <a:lnTo>
                    <a:pt x="1668" y="29"/>
                  </a:lnTo>
                  <a:lnTo>
                    <a:pt x="1600" y="37"/>
                  </a:lnTo>
                  <a:lnTo>
                    <a:pt x="1463" y="37"/>
                  </a:lnTo>
                  <a:lnTo>
                    <a:pt x="1326" y="37"/>
                  </a:lnTo>
                  <a:lnTo>
                    <a:pt x="1234" y="37"/>
                  </a:lnTo>
                  <a:lnTo>
                    <a:pt x="1166" y="37"/>
                  </a:lnTo>
                  <a:lnTo>
                    <a:pt x="1051" y="45"/>
                  </a:lnTo>
                  <a:lnTo>
                    <a:pt x="937" y="45"/>
                  </a:lnTo>
                  <a:lnTo>
                    <a:pt x="846" y="45"/>
                  </a:lnTo>
                  <a:lnTo>
                    <a:pt x="754" y="53"/>
                  </a:lnTo>
                  <a:lnTo>
                    <a:pt x="686" y="53"/>
                  </a:lnTo>
                  <a:lnTo>
                    <a:pt x="571" y="53"/>
                  </a:lnTo>
                  <a:lnTo>
                    <a:pt x="457" y="53"/>
                  </a:lnTo>
                  <a:lnTo>
                    <a:pt x="366" y="53"/>
                  </a:lnTo>
                  <a:lnTo>
                    <a:pt x="297" y="53"/>
                  </a:lnTo>
                  <a:lnTo>
                    <a:pt x="206" y="68"/>
                  </a:lnTo>
                  <a:lnTo>
                    <a:pt x="160" y="68"/>
                  </a:lnTo>
                  <a:lnTo>
                    <a:pt x="126" y="75"/>
                  </a:lnTo>
                  <a:lnTo>
                    <a:pt x="114" y="98"/>
                  </a:lnTo>
                  <a:lnTo>
                    <a:pt x="92" y="121"/>
                  </a:lnTo>
                  <a:lnTo>
                    <a:pt x="69" y="151"/>
                  </a:lnTo>
                  <a:lnTo>
                    <a:pt x="57" y="182"/>
                  </a:lnTo>
                  <a:lnTo>
                    <a:pt x="35" y="204"/>
                  </a:lnTo>
                  <a:lnTo>
                    <a:pt x="23" y="235"/>
                  </a:lnTo>
                  <a:lnTo>
                    <a:pt x="23" y="280"/>
                  </a:lnTo>
                  <a:lnTo>
                    <a:pt x="0" y="334"/>
                  </a:lnTo>
                  <a:lnTo>
                    <a:pt x="0" y="364"/>
                  </a:lnTo>
                  <a:lnTo>
                    <a:pt x="0" y="409"/>
                  </a:lnTo>
                  <a:lnTo>
                    <a:pt x="0" y="485"/>
                  </a:lnTo>
                  <a:lnTo>
                    <a:pt x="0" y="531"/>
                  </a:lnTo>
                  <a:lnTo>
                    <a:pt x="12" y="561"/>
                  </a:lnTo>
                  <a:lnTo>
                    <a:pt x="12" y="607"/>
                  </a:lnTo>
                  <a:lnTo>
                    <a:pt x="12" y="668"/>
                  </a:lnTo>
                  <a:lnTo>
                    <a:pt x="12" y="713"/>
                  </a:lnTo>
                  <a:lnTo>
                    <a:pt x="12" y="759"/>
                  </a:lnTo>
                  <a:lnTo>
                    <a:pt x="23" y="819"/>
                  </a:lnTo>
                  <a:lnTo>
                    <a:pt x="46" y="865"/>
                  </a:lnTo>
                  <a:lnTo>
                    <a:pt x="80" y="926"/>
                  </a:lnTo>
                  <a:lnTo>
                    <a:pt x="92" y="949"/>
                  </a:lnTo>
                  <a:lnTo>
                    <a:pt x="103" y="971"/>
                  </a:lnTo>
                  <a:lnTo>
                    <a:pt x="126" y="994"/>
                  </a:lnTo>
                  <a:lnTo>
                    <a:pt x="160" y="1024"/>
                  </a:lnTo>
                  <a:lnTo>
                    <a:pt x="183" y="1070"/>
                  </a:lnTo>
                  <a:lnTo>
                    <a:pt x="183" y="1093"/>
                  </a:lnTo>
                  <a:lnTo>
                    <a:pt x="194" y="1123"/>
                  </a:lnTo>
                  <a:lnTo>
                    <a:pt x="194" y="1177"/>
                  </a:lnTo>
                  <a:lnTo>
                    <a:pt x="194" y="1237"/>
                  </a:lnTo>
                  <a:lnTo>
                    <a:pt x="263" y="1313"/>
                  </a:lnTo>
                  <a:lnTo>
                    <a:pt x="332" y="1374"/>
                  </a:lnTo>
                  <a:lnTo>
                    <a:pt x="423" y="1427"/>
                  </a:lnTo>
                  <a:lnTo>
                    <a:pt x="526" y="1450"/>
                  </a:lnTo>
                  <a:lnTo>
                    <a:pt x="640" y="1457"/>
                  </a:lnTo>
                  <a:lnTo>
                    <a:pt x="731" y="1465"/>
                  </a:lnTo>
                  <a:lnTo>
                    <a:pt x="800" y="1465"/>
                  </a:lnTo>
                  <a:lnTo>
                    <a:pt x="914" y="1480"/>
                  </a:lnTo>
                  <a:lnTo>
                    <a:pt x="1120" y="1488"/>
                  </a:lnTo>
                  <a:lnTo>
                    <a:pt x="1234" y="1488"/>
                  </a:lnTo>
                  <a:lnTo>
                    <a:pt x="1303" y="1488"/>
                  </a:lnTo>
                  <a:lnTo>
                    <a:pt x="1394" y="1472"/>
                  </a:lnTo>
                  <a:lnTo>
                    <a:pt x="1531" y="1465"/>
                  </a:lnTo>
                  <a:lnTo>
                    <a:pt x="1645" y="1419"/>
                  </a:lnTo>
                  <a:lnTo>
                    <a:pt x="1737" y="1404"/>
                  </a:lnTo>
                  <a:lnTo>
                    <a:pt x="1851" y="1374"/>
                  </a:lnTo>
                  <a:lnTo>
                    <a:pt x="1920" y="1366"/>
                  </a:lnTo>
                  <a:lnTo>
                    <a:pt x="1988" y="1351"/>
                  </a:lnTo>
                  <a:lnTo>
                    <a:pt x="2080" y="1290"/>
                  </a:lnTo>
                  <a:lnTo>
                    <a:pt x="2091" y="1244"/>
                  </a:lnTo>
                  <a:lnTo>
                    <a:pt x="2114" y="1199"/>
                  </a:lnTo>
                  <a:lnTo>
                    <a:pt x="2137" y="1153"/>
                  </a:lnTo>
                  <a:lnTo>
                    <a:pt x="2171" y="1093"/>
                  </a:lnTo>
                  <a:lnTo>
                    <a:pt x="2194" y="1032"/>
                  </a:lnTo>
                  <a:lnTo>
                    <a:pt x="2205" y="987"/>
                  </a:lnTo>
                  <a:lnTo>
                    <a:pt x="2205" y="941"/>
                  </a:lnTo>
                  <a:lnTo>
                    <a:pt x="2205" y="896"/>
                  </a:lnTo>
                  <a:lnTo>
                    <a:pt x="2205" y="850"/>
                  </a:lnTo>
                  <a:lnTo>
                    <a:pt x="2205" y="804"/>
                  </a:lnTo>
                  <a:lnTo>
                    <a:pt x="2205" y="744"/>
                  </a:lnTo>
                  <a:lnTo>
                    <a:pt x="2205" y="698"/>
                  </a:lnTo>
                  <a:lnTo>
                    <a:pt x="2205" y="668"/>
                  </a:lnTo>
                  <a:lnTo>
                    <a:pt x="2205" y="607"/>
                  </a:lnTo>
                  <a:lnTo>
                    <a:pt x="2205" y="546"/>
                  </a:lnTo>
                  <a:lnTo>
                    <a:pt x="2205" y="485"/>
                  </a:lnTo>
                  <a:lnTo>
                    <a:pt x="2205" y="440"/>
                  </a:lnTo>
                  <a:lnTo>
                    <a:pt x="2205" y="409"/>
                  </a:lnTo>
                  <a:lnTo>
                    <a:pt x="2205" y="379"/>
                  </a:lnTo>
                  <a:lnTo>
                    <a:pt x="2205" y="318"/>
                  </a:lnTo>
                  <a:lnTo>
                    <a:pt x="2205" y="273"/>
                  </a:lnTo>
                  <a:lnTo>
                    <a:pt x="2205" y="212"/>
                  </a:lnTo>
                  <a:lnTo>
                    <a:pt x="2205" y="166"/>
                  </a:lnTo>
                  <a:lnTo>
                    <a:pt x="2205" y="136"/>
                  </a:lnTo>
                  <a:lnTo>
                    <a:pt x="2205" y="106"/>
                  </a:lnTo>
                  <a:lnTo>
                    <a:pt x="2171" y="75"/>
                  </a:lnTo>
                  <a:lnTo>
                    <a:pt x="2125" y="53"/>
                  </a:lnTo>
                  <a:lnTo>
                    <a:pt x="2069" y="0"/>
                  </a:lnTo>
                  <a:lnTo>
                    <a:pt x="2069" y="0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" name="內容版面配置區 2"/>
          <p:cNvSpPr txBox="1">
            <a:spLocks/>
          </p:cNvSpPr>
          <p:nvPr/>
        </p:nvSpPr>
        <p:spPr>
          <a:xfrm>
            <a:off x="626302" y="5936569"/>
            <a:ext cx="7886700" cy="8581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All visited vertices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and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edges incident to them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form a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connected component of G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Time Complexity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Each visited vertex is put on (and so removed from) the queue exactly once. So the </a:t>
            </a:r>
            <a:r>
              <a:rPr lang="en-US" altLang="zh-TW" b="1" dirty="0" smtClean="0">
                <a:ea typeface="新細明體" charset="-120"/>
              </a:rPr>
              <a:t>while</a:t>
            </a:r>
            <a:r>
              <a:rPr lang="en-US" altLang="zh-TW" dirty="0" smtClean="0">
                <a:ea typeface="新細明體" charset="-120"/>
              </a:rPr>
              <a:t> loop is iterated at most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dirty="0" smtClean="0">
                <a:ea typeface="新細明體" charset="-120"/>
              </a:rPr>
              <a:t> times.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When a vertex is removed from the queue, we examine its adjacent vertices.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The for loop takes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O(n)</a:t>
            </a:r>
            <a:r>
              <a:rPr lang="en-US" altLang="zh-TW" dirty="0" smtClean="0">
                <a:ea typeface="新細明體" charset="-120"/>
              </a:rPr>
              <a:t> time for each vertex visited if </a:t>
            </a:r>
            <a:r>
              <a:rPr lang="en-US" altLang="zh-TW" dirty="0" smtClean="0">
                <a:solidFill>
                  <a:srgbClr val="008000"/>
                </a:solidFill>
                <a:ea typeface="新細明體" charset="-120"/>
              </a:rPr>
              <a:t>adjacency matrix </a:t>
            </a:r>
            <a:r>
              <a:rPr lang="en-US" altLang="zh-TW" dirty="0" smtClean="0">
                <a:ea typeface="新細明體" charset="-120"/>
              </a:rPr>
              <a:t>is used, therefore total time is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O(n</a:t>
            </a:r>
            <a:r>
              <a:rPr lang="en-US" altLang="zh-TW" baseline="30000" dirty="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 </a:t>
            </a:r>
            <a:r>
              <a:rPr lang="en-US" altLang="zh-TW" dirty="0" smtClean="0">
                <a:ea typeface="新細明體" charset="-120"/>
              </a:rPr>
              <a:t>(n vertices)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The for loop takes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O(vertex degree) = O(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d</a:t>
            </a:r>
            <a:r>
              <a:rPr lang="en-US" altLang="zh-TW" baseline="-25000" dirty="0" err="1" smtClean="0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 </a:t>
            </a:r>
            <a:r>
              <a:rPr lang="en-US" altLang="zh-TW" dirty="0" smtClean="0">
                <a:ea typeface="新細明體" charset="-120"/>
              </a:rPr>
              <a:t>if </a:t>
            </a:r>
            <a:r>
              <a:rPr lang="en-US" altLang="zh-TW" dirty="0" smtClean="0">
                <a:solidFill>
                  <a:srgbClr val="008000"/>
                </a:solidFill>
                <a:ea typeface="新細明體" charset="-120"/>
              </a:rPr>
              <a:t>adjacency lists </a:t>
            </a:r>
            <a:r>
              <a:rPr lang="en-US" altLang="zh-TW" dirty="0" smtClean="0">
                <a:ea typeface="新細明體" charset="-120"/>
              </a:rPr>
              <a:t>is used; therefore the loop has a total cost of d</a:t>
            </a:r>
            <a:r>
              <a:rPr lang="en-US" altLang="zh-TW" baseline="-25000" dirty="0" smtClean="0">
                <a:ea typeface="新細明體" charset="-120"/>
              </a:rPr>
              <a:t>0</a:t>
            </a:r>
            <a:r>
              <a:rPr lang="en-US" altLang="zh-TW" dirty="0" smtClean="0">
                <a:ea typeface="新細明體" charset="-120"/>
              </a:rPr>
              <a:t> + …+ d</a:t>
            </a:r>
            <a:r>
              <a:rPr lang="en-US" altLang="zh-TW" baseline="-25000" dirty="0" smtClean="0">
                <a:ea typeface="新細明體" charset="-120"/>
              </a:rPr>
              <a:t>n-1</a:t>
            </a:r>
            <a:r>
              <a:rPr lang="en-US" altLang="zh-TW" dirty="0" smtClean="0">
                <a:ea typeface="新細明體" charset="-120"/>
              </a:rPr>
              <a:t> =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O(e)</a:t>
            </a:r>
            <a:endParaRPr lang="en-US" altLang="zh-TW" dirty="0" smtClean="0">
              <a:ea typeface="新細明體" charset="-12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O(n + sum of component vertex degrees) </a:t>
            </a:r>
            <a:r>
              <a:rPr lang="en-US" altLang="zh-TW" dirty="0" smtClean="0">
                <a:ea typeface="新細明體" charset="-120"/>
              </a:rPr>
              <a:t>(adj. lists)</a:t>
            </a:r>
          </a:p>
          <a:p>
            <a:pPr>
              <a:buFontTx/>
              <a:buNone/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       = O(n + number of edges in component)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Breadth-First Search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Same complexity as DFS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Same properties with respect to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path finding</a:t>
            </a:r>
            <a:r>
              <a:rPr lang="en-US" altLang="zh-TW" dirty="0" smtClean="0">
                <a:ea typeface="新細明體" charset="-120"/>
              </a:rPr>
              <a:t>,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connected components</a:t>
            </a:r>
            <a:r>
              <a:rPr lang="en-US" altLang="zh-TW" dirty="0" smtClean="0">
                <a:ea typeface="新細明體" charset="-120"/>
              </a:rPr>
              <a:t>, and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spanning trees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Edges used to reach unlabeled vertices define a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breadth-first spanning tree </a:t>
            </a:r>
            <a:r>
              <a:rPr lang="en-US" altLang="zh-TW" dirty="0" smtClean="0">
                <a:ea typeface="新細明體" charset="-120"/>
              </a:rPr>
              <a:t>when the graph is connected.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There are problems for which BFS is better than DFS and vice versa.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137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Concept of Connected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4701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Determine whether a graph is </a:t>
            </a:r>
            <a:r>
              <a:rPr lang="en-US" altLang="zh-TW" dirty="0" smtClean="0">
                <a:solidFill>
                  <a:srgbClr val="0000CC"/>
                </a:solidFill>
              </a:rPr>
              <a:t>connected</a:t>
            </a:r>
          </a:p>
          <a:p>
            <a:pPr lvl="1"/>
            <a:r>
              <a:rPr lang="en-US" altLang="zh-TW" dirty="0" smtClean="0"/>
              <a:t>Connected: for any u, v, </a:t>
            </a:r>
            <a:r>
              <a:rPr lang="en-US" altLang="zh-TW" dirty="0" err="1" smtClean="0"/>
              <a:t>u≠v</a:t>
            </a:r>
            <a:r>
              <a:rPr lang="en-US" altLang="zh-TW" dirty="0" smtClean="0"/>
              <a:t> in V(G), there is a path from u to v ( or from v to u)</a:t>
            </a:r>
          </a:p>
          <a:p>
            <a:pPr lvl="1"/>
            <a:r>
              <a:rPr lang="en-US" altLang="zh-TW" dirty="0" smtClean="0"/>
              <a:t>Call DFS of BFS and then determine if there is any unvisited vertex (if yes, G is not connected, but can find connected components of G)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Find </a:t>
            </a:r>
            <a:r>
              <a:rPr lang="en-US" altLang="zh-TW" dirty="0" smtClean="0">
                <a:solidFill>
                  <a:srgbClr val="0000CC"/>
                </a:solidFill>
              </a:rPr>
              <a:t>connected components</a:t>
            </a:r>
            <a:r>
              <a:rPr lang="en-US" altLang="zh-TW" dirty="0" smtClean="0"/>
              <a:t> in a graph</a:t>
            </a:r>
          </a:p>
          <a:p>
            <a:pPr lvl="1"/>
            <a:r>
              <a:rPr lang="en-US" altLang="zh-TW" dirty="0" smtClean="0"/>
              <a:t>Make repeated calls to either DFS(v) or BFS(v) </a:t>
            </a:r>
          </a:p>
          <a:p>
            <a:pPr lvl="2"/>
            <a:r>
              <a:rPr lang="en-US" altLang="zh-TW" sz="2400" dirty="0" smtClean="0"/>
              <a:t>where v is a vertex that has not yet been visited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9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Connect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416061"/>
            <a:ext cx="7886700" cy="1193285"/>
          </a:xfrm>
        </p:spPr>
        <p:txBody>
          <a:bodyPr>
            <a:normAutofit lnSpcReduction="10000"/>
          </a:bodyPr>
          <a:lstStyle/>
          <a:p>
            <a:r>
              <a:rPr lang="en-US" altLang="zh-TW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OutputNewComponent</a:t>
            </a:r>
            <a:r>
              <a:rPr lang="en-US" altLang="zh-TW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zh-TW" dirty="0" smtClean="0">
                <a:cs typeface="Consolas" panose="020B0609020204030204" pitchFamily="49" charset="0"/>
              </a:rPr>
              <a:t> outputs all vertices visited in the </a:t>
            </a:r>
            <a:r>
              <a:rPr lang="en-US" altLang="zh-TW" dirty="0" smtClean="0">
                <a:solidFill>
                  <a:srgbClr val="C00000"/>
                </a:solidFill>
                <a:cs typeface="Consolas" panose="020B0609020204030204" pitchFamily="49" charset="0"/>
              </a:rPr>
              <a:t>most recent invocation of DFS</a:t>
            </a:r>
            <a:r>
              <a:rPr lang="en-US" altLang="zh-TW" dirty="0" smtClean="0">
                <a:cs typeface="Consolas" panose="020B0609020204030204" pitchFamily="49" charset="0"/>
              </a:rPr>
              <a:t>, together with </a:t>
            </a:r>
            <a:r>
              <a:rPr lang="en-US" altLang="zh-TW" dirty="0" smtClean="0">
                <a:solidFill>
                  <a:srgbClr val="C00000"/>
                </a:solidFill>
                <a:cs typeface="Consolas" panose="020B0609020204030204" pitchFamily="49" charset="0"/>
              </a:rPr>
              <a:t>all edges incident on these vertices</a:t>
            </a:r>
            <a:r>
              <a:rPr lang="en-US" altLang="zh-TW" dirty="0" smtClean="0">
                <a:cs typeface="Consolas" panose="020B0609020204030204" pitchFamily="49" charset="0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139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509334"/>
            <a:ext cx="7886700" cy="3751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virtual void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Graph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::Components()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visited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[n];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fill (visited, visited + n,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0 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 n 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visited[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DFS(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find the component containing 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zh-TW" sz="20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OutputNewComponent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[] visited;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734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Directed Graph (Digraph)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</a:t>
            </a:fld>
            <a:endParaRPr lang="zh-TW" alt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528005" y="1744887"/>
            <a:ext cx="6242050" cy="3667125"/>
            <a:chOff x="1060" y="1108"/>
            <a:chExt cx="3932" cy="231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60" y="163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84" y="11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692" y="13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700" y="14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708" y="168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444" y="206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04" y="21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64" y="226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24" y="235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924" y="298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172" y="31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296" y="1338"/>
              <a:ext cx="423" cy="3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872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49" y="1879"/>
              <a:ext cx="239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648" y="2339"/>
              <a:ext cx="368" cy="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08" y="3168"/>
              <a:ext cx="97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605" y="1568"/>
              <a:ext cx="230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92" y="2448"/>
              <a:ext cx="642" cy="7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504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936" y="1728"/>
              <a:ext cx="495" cy="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512" y="1950"/>
              <a:ext cx="273" cy="4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728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736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744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7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104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88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48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408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320" y="24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968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of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G is represented by its adjacency lists, then the total time taken by DFS is </a:t>
            </a:r>
            <a:r>
              <a:rPr lang="en-US" altLang="zh-TW" dirty="0" smtClean="0">
                <a:solidFill>
                  <a:srgbClr val="FF0000"/>
                </a:solidFill>
              </a:rPr>
              <a:t>O(e)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output can be completed in </a:t>
            </a:r>
            <a:r>
              <a:rPr lang="en-US" altLang="zh-TW" dirty="0" smtClean="0">
                <a:solidFill>
                  <a:srgbClr val="FF0000"/>
                </a:solidFill>
              </a:rPr>
              <a:t>O(e)</a:t>
            </a:r>
            <a:r>
              <a:rPr lang="en-US" altLang="zh-TW" dirty="0" smtClean="0"/>
              <a:t> if DFS keeps a list of all </a:t>
            </a:r>
            <a:r>
              <a:rPr lang="en-US" altLang="zh-TW" dirty="0" smtClean="0">
                <a:solidFill>
                  <a:srgbClr val="0000CC"/>
                </a:solidFill>
              </a:rPr>
              <a:t>newly visited vertices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Since the for loops take </a:t>
            </a:r>
            <a:r>
              <a:rPr lang="en-US" altLang="zh-TW" dirty="0" smtClean="0">
                <a:solidFill>
                  <a:srgbClr val="FF0000"/>
                </a:solidFill>
              </a:rPr>
              <a:t>O(n)</a:t>
            </a:r>
            <a:r>
              <a:rPr lang="en-US" altLang="zh-TW" dirty="0" smtClean="0"/>
              <a:t> time, the total time to generate all the connected components is </a:t>
            </a:r>
            <a:r>
              <a:rPr lang="en-US" altLang="zh-TW" dirty="0" smtClean="0">
                <a:solidFill>
                  <a:srgbClr val="FF0000"/>
                </a:solidFill>
              </a:rPr>
              <a:t>O(</a:t>
            </a:r>
            <a:r>
              <a:rPr lang="en-US" altLang="zh-TW" dirty="0" err="1" smtClean="0">
                <a:solidFill>
                  <a:srgbClr val="FF0000"/>
                </a:solidFill>
              </a:rPr>
              <a:t>n+e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If adjacency matrices are used instead, the time required is </a:t>
            </a:r>
            <a:r>
              <a:rPr lang="en-US" altLang="zh-TW" dirty="0" smtClean="0">
                <a:solidFill>
                  <a:srgbClr val="FF0000"/>
                </a:solidFill>
              </a:rPr>
              <a:t>O(n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Concept of Spanning 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036919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Any </a:t>
            </a:r>
            <a:r>
              <a:rPr lang="en-US" altLang="zh-TW" dirty="0" smtClean="0">
                <a:solidFill>
                  <a:srgbClr val="C00000"/>
                </a:solidFill>
              </a:rPr>
              <a:t>tree</a:t>
            </a:r>
            <a:r>
              <a:rPr lang="en-US" altLang="zh-TW" dirty="0" smtClean="0"/>
              <a:t> (connected) consisting solely of </a:t>
            </a:r>
            <a:r>
              <a:rPr lang="en-US" altLang="zh-TW" dirty="0" smtClean="0">
                <a:solidFill>
                  <a:srgbClr val="C00000"/>
                </a:solidFill>
              </a:rPr>
              <a:t>edges in G </a:t>
            </a:r>
            <a:r>
              <a:rPr lang="en-US" altLang="zh-TW" dirty="0" smtClean="0"/>
              <a:t>and including </a:t>
            </a:r>
            <a:r>
              <a:rPr lang="en-US" altLang="zh-TW" dirty="0" smtClean="0">
                <a:solidFill>
                  <a:srgbClr val="C00000"/>
                </a:solidFill>
              </a:rPr>
              <a:t>all vertices in G</a:t>
            </a:r>
            <a:r>
              <a:rPr lang="en-US" altLang="zh-TW" dirty="0" smtClean="0"/>
              <a:t> is called a </a:t>
            </a:r>
            <a:r>
              <a:rPr lang="en-US" altLang="zh-TW" dirty="0" smtClean="0">
                <a:solidFill>
                  <a:srgbClr val="0000CC"/>
                </a:solidFill>
              </a:rPr>
              <a:t>spanning tree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141</a:t>
            </a:fld>
            <a:endParaRPr lang="zh-TW" altLang="en-US"/>
          </a:p>
        </p:txBody>
      </p:sp>
      <p:graphicFrame>
        <p:nvGraphicFramePr>
          <p:cNvPr id="420865" name="Object 1"/>
          <p:cNvGraphicFramePr>
            <a:graphicFrameLocks noChangeAspect="1"/>
          </p:cNvGraphicFramePr>
          <p:nvPr/>
        </p:nvGraphicFramePr>
        <p:xfrm>
          <a:off x="550863" y="2817813"/>
          <a:ext cx="828040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05" name="Visio" r:id="rId3" imgW="9671325" imgH="1486681" progId="Visio.Drawing.11">
                  <p:embed/>
                </p:oleObj>
              </mc:Choice>
              <mc:Fallback>
                <p:oleObj name="Visio" r:id="rId3" imgW="9671325" imgH="1486681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817813"/>
                        <a:ext cx="8280400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727936" y="6137832"/>
            <a:ext cx="438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Eight of its </a:t>
            </a:r>
            <a:r>
              <a:rPr lang="en-US" altLang="zh-TW" sz="2800" dirty="0" smtClean="0">
                <a:solidFill>
                  <a:srgbClr val="FF0000"/>
                </a:solidFill>
              </a:rPr>
              <a:t>16</a:t>
            </a:r>
            <a:r>
              <a:rPr lang="en-US" altLang="zh-TW" sz="2800" dirty="0" smtClean="0"/>
              <a:t> spanning trees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79836" y="4232018"/>
            <a:ext cx="18414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/>
              <a:t>A complete</a:t>
            </a:r>
          </a:p>
          <a:p>
            <a:pPr algn="ctr"/>
            <a:r>
              <a:rPr lang="en-US" altLang="zh-TW" sz="2800" dirty="0" smtClean="0"/>
              <a:t> graph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954208" y="407961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513408" y="407727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(b)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901448" y="406085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(d)</a:t>
            </a:r>
            <a:endParaRPr lang="zh-TW" altLang="en-US" dirty="0"/>
          </a:p>
        </p:txBody>
      </p:sp>
      <p:graphicFrame>
        <p:nvGraphicFramePr>
          <p:cNvPr id="420866" name="Object 2"/>
          <p:cNvGraphicFramePr>
            <a:graphicFrameLocks noChangeAspect="1"/>
          </p:cNvGraphicFramePr>
          <p:nvPr/>
        </p:nvGraphicFramePr>
        <p:xfrm>
          <a:off x="2321174" y="4499701"/>
          <a:ext cx="6654385" cy="122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06" name="Visio" r:id="rId5" imgW="8096665" imgH="1486681" progId="Visio.Drawing.11">
                  <p:embed/>
                </p:oleObj>
              </mc:Choice>
              <mc:Fallback>
                <p:oleObj name="Visio" r:id="rId5" imgW="8096665" imgH="148668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174" y="4499701"/>
                        <a:ext cx="6654385" cy="1224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6295386" y="403037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(c)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994064" y="57091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(e)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525128" y="5706810"/>
            <a:ext cx="39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(f)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913168" y="569039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(h)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307106" y="5659914"/>
            <a:ext cx="43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(g)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51692" y="5331656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n=4, e=6=n(n-1)/2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6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Concept of Spanning 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76485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When the graph </a:t>
            </a:r>
            <a:r>
              <a:rPr lang="en-US" altLang="zh-TW" dirty="0" smtClean="0">
                <a:solidFill>
                  <a:srgbClr val="0000CC"/>
                </a:solidFill>
              </a:rPr>
              <a:t>G is connected</a:t>
            </a:r>
            <a:r>
              <a:rPr lang="en-US" altLang="zh-TW" dirty="0" smtClean="0"/>
              <a:t>, a depth-first (DFS) or breadth-first search (BFS) </a:t>
            </a:r>
            <a:r>
              <a:rPr lang="en-US" altLang="zh-TW" dirty="0" smtClean="0">
                <a:solidFill>
                  <a:srgbClr val="0000CC"/>
                </a:solidFill>
              </a:rPr>
              <a:t>starting at any vertex visits all the vertices in 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In this case the edges of G, E(G) are partitioned into two sets, </a:t>
            </a:r>
            <a:r>
              <a:rPr lang="en-US" altLang="zh-TW" dirty="0" smtClean="0">
                <a:solidFill>
                  <a:srgbClr val="0000CC"/>
                </a:solidFill>
              </a:rPr>
              <a:t>T</a:t>
            </a:r>
            <a:r>
              <a:rPr lang="en-US" altLang="zh-TW" dirty="0" smtClean="0"/>
              <a:t> (for tree edges) and </a:t>
            </a:r>
            <a:r>
              <a:rPr lang="en-US" altLang="zh-TW" dirty="0" smtClean="0">
                <a:solidFill>
                  <a:srgbClr val="0000CC"/>
                </a:solidFill>
              </a:rPr>
              <a:t>N</a:t>
            </a:r>
            <a:r>
              <a:rPr lang="en-US" altLang="zh-TW" dirty="0" smtClean="0"/>
              <a:t>(for </a:t>
            </a:r>
            <a:r>
              <a:rPr lang="en-US" altLang="zh-TW" dirty="0" err="1" smtClean="0"/>
              <a:t>nontree</a:t>
            </a:r>
            <a:r>
              <a:rPr lang="en-US" altLang="zh-TW" dirty="0" smtClean="0"/>
              <a:t> edges), where T is the set of edges </a:t>
            </a:r>
            <a:r>
              <a:rPr lang="en-US" altLang="zh-TW" dirty="0" smtClean="0">
                <a:solidFill>
                  <a:srgbClr val="0000CC"/>
                </a:solidFill>
              </a:rPr>
              <a:t>used</a:t>
            </a:r>
            <a:r>
              <a:rPr lang="en-US" altLang="zh-TW" dirty="0" smtClean="0"/>
              <a:t> or </a:t>
            </a:r>
            <a:r>
              <a:rPr lang="en-US" altLang="zh-TW" dirty="0" smtClean="0">
                <a:solidFill>
                  <a:srgbClr val="0000CC"/>
                </a:solidFill>
              </a:rPr>
              <a:t>traversed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during the search </a:t>
            </a:r>
            <a:r>
              <a:rPr lang="en-US" altLang="zh-TW" dirty="0" smtClean="0"/>
              <a:t>and N the set of remaining edges.</a:t>
            </a:r>
          </a:p>
          <a:p>
            <a:r>
              <a:rPr lang="en-US" altLang="zh-TW" dirty="0" smtClean="0"/>
              <a:t>The T may be determined by inserting </a:t>
            </a:r>
            <a:r>
              <a:rPr lang="en-US" altLang="zh-TW" dirty="0" smtClean="0">
                <a:solidFill>
                  <a:srgbClr val="C00000"/>
                </a:solidFill>
              </a:rPr>
              <a:t>T = T </a:t>
            </a:r>
            <a:r>
              <a:rPr lang="en-US" altLang="zh-TW" b="1" dirty="0" smtClean="0">
                <a:solidFill>
                  <a:srgbClr val="C00000"/>
                </a:solidFill>
                <a:latin typeface="新細明體"/>
                <a:ea typeface="新細明體"/>
              </a:rPr>
              <a:t>∪</a:t>
            </a:r>
            <a:r>
              <a:rPr lang="en-US" altLang="zh-TW" dirty="0" smtClean="0">
                <a:solidFill>
                  <a:srgbClr val="C00000"/>
                </a:solidFill>
              </a:rPr>
              <a:t>{(</a:t>
            </a:r>
            <a:r>
              <a:rPr lang="en-US" altLang="zh-TW" dirty="0" err="1" smtClean="0">
                <a:solidFill>
                  <a:srgbClr val="C00000"/>
                </a:solidFill>
              </a:rPr>
              <a:t>v,w</a:t>
            </a:r>
            <a:r>
              <a:rPr lang="en-US" altLang="zh-TW" dirty="0" smtClean="0">
                <a:solidFill>
                  <a:srgbClr val="C00000"/>
                </a:solidFill>
              </a:rPr>
              <a:t>)}</a:t>
            </a:r>
            <a:r>
              <a:rPr lang="en-US" altLang="zh-TW" dirty="0" smtClean="0"/>
              <a:t> in the </a:t>
            </a:r>
            <a:r>
              <a:rPr lang="en-US" altLang="zh-TW" b="1" dirty="0" smtClean="0">
                <a:solidFill>
                  <a:srgbClr val="0000CC"/>
                </a:solidFill>
              </a:rPr>
              <a:t>if</a:t>
            </a:r>
            <a:r>
              <a:rPr lang="en-US" altLang="zh-TW" dirty="0" smtClean="0">
                <a:solidFill>
                  <a:srgbClr val="0000CC"/>
                </a:solidFill>
              </a:rPr>
              <a:t> clause </a:t>
            </a:r>
            <a:r>
              <a:rPr lang="en-US" altLang="zh-TW" dirty="0" smtClean="0"/>
              <a:t>of DFS and BFS.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Concept of Spanning 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55623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Tree is a </a:t>
            </a:r>
            <a:r>
              <a:rPr lang="en-US" altLang="zh-TW" dirty="0" smtClean="0">
                <a:solidFill>
                  <a:srgbClr val="0000CC"/>
                </a:solidFill>
              </a:rPr>
              <a:t>connected</a:t>
            </a:r>
            <a:r>
              <a:rPr lang="en-US" altLang="zh-TW" dirty="0" smtClean="0"/>
              <a:t> </a:t>
            </a:r>
            <a:r>
              <a:rPr lang="en-US" altLang="zh-TW" dirty="0"/>
              <a:t>graph </a:t>
            </a:r>
            <a:r>
              <a:rPr lang="en-US" altLang="zh-TW" dirty="0" smtClean="0">
                <a:solidFill>
                  <a:srgbClr val="0000CC"/>
                </a:solidFill>
              </a:rPr>
              <a:t>without loops (acyclic)</a:t>
            </a:r>
          </a:p>
          <a:p>
            <a:r>
              <a:rPr lang="en-US" altLang="zh-TW" dirty="0" smtClean="0"/>
              <a:t>Graph has </a:t>
            </a:r>
            <a:r>
              <a:rPr lang="en-US" altLang="zh-TW" dirty="0" smtClean="0">
                <a:solidFill>
                  <a:srgbClr val="CC0099"/>
                </a:solidFill>
              </a:rPr>
              <a:t>multiple spanning trees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Traversing</a:t>
            </a:r>
            <a:r>
              <a:rPr lang="en-US" altLang="zh-TW" dirty="0" smtClean="0"/>
              <a:t> a graph can produce a spanning tree</a:t>
            </a:r>
          </a:p>
          <a:p>
            <a:pPr lvl="1"/>
            <a:r>
              <a:rPr lang="en-US" altLang="zh-TW" sz="2600" dirty="0" smtClean="0">
                <a:solidFill>
                  <a:srgbClr val="C00000"/>
                </a:solidFill>
              </a:rPr>
              <a:t>Depth-first spanning trees </a:t>
            </a:r>
          </a:p>
          <a:p>
            <a:pPr lvl="1"/>
            <a:r>
              <a:rPr lang="en-US" altLang="zh-TW" sz="2600" dirty="0" smtClean="0">
                <a:solidFill>
                  <a:srgbClr val="C00000"/>
                </a:solidFill>
              </a:rPr>
              <a:t>Breadth-first spanning trees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143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742454" y="4091741"/>
            <a:ext cx="1828801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2692103" y="4091741"/>
            <a:ext cx="1828801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641752" y="4091741"/>
            <a:ext cx="1828801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6588975" y="4091741"/>
            <a:ext cx="1828801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742453" y="6325989"/>
            <a:ext cx="18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/>
              <a:t>G</a:t>
            </a:r>
            <a:endParaRPr lang="zh-TW" altLang="en-US" sz="2000" b="1" baseline="-250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2689676" y="6325989"/>
            <a:ext cx="5728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Some spanning trees of G</a:t>
            </a:r>
            <a:endParaRPr lang="zh-TW" altLang="en-US" sz="2000" baseline="-25000" dirty="0"/>
          </a:p>
        </p:txBody>
      </p:sp>
      <p:cxnSp>
        <p:nvCxnSpPr>
          <p:cNvPr id="45" name="直線接點 44"/>
          <p:cNvCxnSpPr>
            <a:stCxn id="60" idx="3"/>
            <a:endCxn id="61" idx="7"/>
          </p:cNvCxnSpPr>
          <p:nvPr/>
        </p:nvCxnSpPr>
        <p:spPr>
          <a:xfrm flipH="1">
            <a:off x="1317627" y="4470545"/>
            <a:ext cx="242389" cy="22320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線接點 47"/>
          <p:cNvCxnSpPr>
            <a:stCxn id="60" idx="5"/>
            <a:endCxn id="62" idx="1"/>
          </p:cNvCxnSpPr>
          <p:nvPr/>
        </p:nvCxnSpPr>
        <p:spPr>
          <a:xfrm>
            <a:off x="1744767" y="4470545"/>
            <a:ext cx="226857" cy="22320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直線接點 48"/>
          <p:cNvCxnSpPr>
            <a:stCxn id="61" idx="3"/>
            <a:endCxn id="59" idx="0"/>
          </p:cNvCxnSpPr>
          <p:nvPr/>
        </p:nvCxnSpPr>
        <p:spPr>
          <a:xfrm flipH="1">
            <a:off x="958609" y="4878505"/>
            <a:ext cx="174267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直線接點 51"/>
          <p:cNvCxnSpPr>
            <a:stCxn id="61" idx="5"/>
            <a:endCxn id="63" idx="0"/>
          </p:cNvCxnSpPr>
          <p:nvPr/>
        </p:nvCxnSpPr>
        <p:spPr>
          <a:xfrm>
            <a:off x="1317627" y="4878505"/>
            <a:ext cx="111118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線接點 52"/>
          <p:cNvCxnSpPr>
            <a:stCxn id="62" idx="3"/>
            <a:endCxn id="64" idx="0"/>
          </p:cNvCxnSpPr>
          <p:nvPr/>
        </p:nvCxnSpPr>
        <p:spPr>
          <a:xfrm flipH="1">
            <a:off x="1898880" y="4878505"/>
            <a:ext cx="72744" cy="20774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線接點 53"/>
          <p:cNvCxnSpPr>
            <a:stCxn id="62" idx="5"/>
            <a:endCxn id="65" idx="0"/>
          </p:cNvCxnSpPr>
          <p:nvPr/>
        </p:nvCxnSpPr>
        <p:spPr>
          <a:xfrm>
            <a:off x="2156375" y="4878505"/>
            <a:ext cx="212641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線接點 54"/>
          <p:cNvCxnSpPr>
            <a:stCxn id="59" idx="4"/>
            <a:endCxn id="66" idx="2"/>
          </p:cNvCxnSpPr>
          <p:nvPr/>
        </p:nvCxnSpPr>
        <p:spPr>
          <a:xfrm>
            <a:off x="958609" y="5347493"/>
            <a:ext cx="563143" cy="36935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線接點 55"/>
          <p:cNvCxnSpPr>
            <a:stCxn id="63" idx="4"/>
            <a:endCxn id="66" idx="1"/>
          </p:cNvCxnSpPr>
          <p:nvPr/>
        </p:nvCxnSpPr>
        <p:spPr>
          <a:xfrm>
            <a:off x="1428745" y="5347493"/>
            <a:ext cx="131271" cy="27697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線接點 56"/>
          <p:cNvCxnSpPr>
            <a:stCxn id="64" idx="4"/>
            <a:endCxn id="66" idx="7"/>
          </p:cNvCxnSpPr>
          <p:nvPr/>
        </p:nvCxnSpPr>
        <p:spPr>
          <a:xfrm flipH="1">
            <a:off x="1744767" y="5347528"/>
            <a:ext cx="154113" cy="27694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線接點 57"/>
          <p:cNvCxnSpPr>
            <a:stCxn id="65" idx="4"/>
            <a:endCxn id="66" idx="6"/>
          </p:cNvCxnSpPr>
          <p:nvPr/>
        </p:nvCxnSpPr>
        <p:spPr>
          <a:xfrm flipH="1">
            <a:off x="1783031" y="5347493"/>
            <a:ext cx="585985" cy="36935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橢圓 58"/>
          <p:cNvSpPr/>
          <p:nvPr/>
        </p:nvSpPr>
        <p:spPr>
          <a:xfrm>
            <a:off x="827970" y="508621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0" name="橢圓 59"/>
          <p:cNvSpPr/>
          <p:nvPr/>
        </p:nvSpPr>
        <p:spPr>
          <a:xfrm>
            <a:off x="1521753" y="424753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" name="橢圓 60"/>
          <p:cNvSpPr/>
          <p:nvPr/>
        </p:nvSpPr>
        <p:spPr>
          <a:xfrm>
            <a:off x="1094612" y="465549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橢圓 61"/>
          <p:cNvSpPr/>
          <p:nvPr/>
        </p:nvSpPr>
        <p:spPr>
          <a:xfrm>
            <a:off x="1933360" y="465549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3" name="橢圓 62"/>
          <p:cNvSpPr/>
          <p:nvPr/>
        </p:nvSpPr>
        <p:spPr>
          <a:xfrm>
            <a:off x="1298106" y="508621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橢圓 63"/>
          <p:cNvSpPr/>
          <p:nvPr/>
        </p:nvSpPr>
        <p:spPr>
          <a:xfrm>
            <a:off x="1768241" y="50862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5" name="橢圓 64"/>
          <p:cNvSpPr/>
          <p:nvPr/>
        </p:nvSpPr>
        <p:spPr>
          <a:xfrm>
            <a:off x="2238377" y="508621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6" name="橢圓 65"/>
          <p:cNvSpPr/>
          <p:nvPr/>
        </p:nvSpPr>
        <p:spPr>
          <a:xfrm>
            <a:off x="1521753" y="558620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75" name="直線接點 74"/>
          <p:cNvCxnSpPr>
            <a:stCxn id="86" idx="3"/>
            <a:endCxn id="87" idx="7"/>
          </p:cNvCxnSpPr>
          <p:nvPr/>
        </p:nvCxnSpPr>
        <p:spPr>
          <a:xfrm flipH="1">
            <a:off x="3245663" y="4470545"/>
            <a:ext cx="242389" cy="22320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線接點 76"/>
          <p:cNvCxnSpPr>
            <a:stCxn id="87" idx="3"/>
            <a:endCxn id="85" idx="0"/>
          </p:cNvCxnSpPr>
          <p:nvPr/>
        </p:nvCxnSpPr>
        <p:spPr>
          <a:xfrm flipH="1">
            <a:off x="2886645" y="4878505"/>
            <a:ext cx="174267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線接點 78"/>
          <p:cNvCxnSpPr>
            <a:stCxn id="88" idx="3"/>
            <a:endCxn id="90" idx="0"/>
          </p:cNvCxnSpPr>
          <p:nvPr/>
        </p:nvCxnSpPr>
        <p:spPr>
          <a:xfrm flipH="1">
            <a:off x="3826916" y="4878505"/>
            <a:ext cx="72744" cy="20774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線接點 79"/>
          <p:cNvCxnSpPr>
            <a:stCxn id="88" idx="5"/>
            <a:endCxn id="91" idx="0"/>
          </p:cNvCxnSpPr>
          <p:nvPr/>
        </p:nvCxnSpPr>
        <p:spPr>
          <a:xfrm>
            <a:off x="4084411" y="4878505"/>
            <a:ext cx="212641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1" name="直線接點 80"/>
          <p:cNvCxnSpPr>
            <a:stCxn id="85" idx="4"/>
            <a:endCxn id="92" idx="2"/>
          </p:cNvCxnSpPr>
          <p:nvPr/>
        </p:nvCxnSpPr>
        <p:spPr>
          <a:xfrm>
            <a:off x="2886645" y="5347493"/>
            <a:ext cx="563143" cy="36935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2" name="直線接點 81"/>
          <p:cNvCxnSpPr>
            <a:stCxn id="89" idx="4"/>
            <a:endCxn id="92" idx="1"/>
          </p:cNvCxnSpPr>
          <p:nvPr/>
        </p:nvCxnSpPr>
        <p:spPr>
          <a:xfrm>
            <a:off x="3356781" y="5347493"/>
            <a:ext cx="131271" cy="27697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直線接點 82"/>
          <p:cNvCxnSpPr>
            <a:stCxn id="90" idx="4"/>
            <a:endCxn id="92" idx="7"/>
          </p:cNvCxnSpPr>
          <p:nvPr/>
        </p:nvCxnSpPr>
        <p:spPr>
          <a:xfrm flipH="1">
            <a:off x="3672803" y="5347528"/>
            <a:ext cx="154113" cy="27694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橢圓 84"/>
          <p:cNvSpPr/>
          <p:nvPr/>
        </p:nvSpPr>
        <p:spPr>
          <a:xfrm>
            <a:off x="2756006" y="508621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6" name="橢圓 85"/>
          <p:cNvSpPr/>
          <p:nvPr/>
        </p:nvSpPr>
        <p:spPr>
          <a:xfrm>
            <a:off x="3449789" y="424753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7" name="橢圓 86"/>
          <p:cNvSpPr/>
          <p:nvPr/>
        </p:nvSpPr>
        <p:spPr>
          <a:xfrm>
            <a:off x="3022648" y="465549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橢圓 87"/>
          <p:cNvSpPr/>
          <p:nvPr/>
        </p:nvSpPr>
        <p:spPr>
          <a:xfrm>
            <a:off x="3861396" y="465549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9" name="橢圓 88"/>
          <p:cNvSpPr/>
          <p:nvPr/>
        </p:nvSpPr>
        <p:spPr>
          <a:xfrm>
            <a:off x="3226142" y="508621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0" name="橢圓 89"/>
          <p:cNvSpPr/>
          <p:nvPr/>
        </p:nvSpPr>
        <p:spPr>
          <a:xfrm>
            <a:off x="3696277" y="50862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1" name="橢圓 90"/>
          <p:cNvSpPr/>
          <p:nvPr/>
        </p:nvSpPr>
        <p:spPr>
          <a:xfrm>
            <a:off x="4166413" y="508621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2" name="橢圓 91"/>
          <p:cNvSpPr/>
          <p:nvPr/>
        </p:nvSpPr>
        <p:spPr>
          <a:xfrm>
            <a:off x="3449789" y="558620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93" name="直線接點 92"/>
          <p:cNvCxnSpPr>
            <a:stCxn id="104" idx="3"/>
            <a:endCxn id="105" idx="7"/>
          </p:cNvCxnSpPr>
          <p:nvPr/>
        </p:nvCxnSpPr>
        <p:spPr>
          <a:xfrm flipH="1">
            <a:off x="5235104" y="4476903"/>
            <a:ext cx="242389" cy="22320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4" name="直線接點 93"/>
          <p:cNvCxnSpPr>
            <a:stCxn id="104" idx="5"/>
            <a:endCxn id="106" idx="1"/>
          </p:cNvCxnSpPr>
          <p:nvPr/>
        </p:nvCxnSpPr>
        <p:spPr>
          <a:xfrm>
            <a:off x="5662244" y="4476903"/>
            <a:ext cx="226857" cy="22320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5" name="直線接點 94"/>
          <p:cNvCxnSpPr>
            <a:stCxn id="105" idx="3"/>
            <a:endCxn id="103" idx="0"/>
          </p:cNvCxnSpPr>
          <p:nvPr/>
        </p:nvCxnSpPr>
        <p:spPr>
          <a:xfrm flipH="1">
            <a:off x="4876086" y="4884863"/>
            <a:ext cx="174267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6" name="直線接點 95"/>
          <p:cNvCxnSpPr>
            <a:stCxn id="105" idx="5"/>
            <a:endCxn id="107" idx="0"/>
          </p:cNvCxnSpPr>
          <p:nvPr/>
        </p:nvCxnSpPr>
        <p:spPr>
          <a:xfrm>
            <a:off x="5235104" y="4884863"/>
            <a:ext cx="111118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7" name="直線接點 96"/>
          <p:cNvCxnSpPr>
            <a:stCxn id="106" idx="3"/>
            <a:endCxn id="108" idx="0"/>
          </p:cNvCxnSpPr>
          <p:nvPr/>
        </p:nvCxnSpPr>
        <p:spPr>
          <a:xfrm flipH="1">
            <a:off x="5816357" y="4884863"/>
            <a:ext cx="72744" cy="20774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直線接點 97"/>
          <p:cNvCxnSpPr>
            <a:stCxn id="106" idx="5"/>
            <a:endCxn id="109" idx="0"/>
          </p:cNvCxnSpPr>
          <p:nvPr/>
        </p:nvCxnSpPr>
        <p:spPr>
          <a:xfrm>
            <a:off x="6073852" y="4884863"/>
            <a:ext cx="212641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直線接點 98"/>
          <p:cNvCxnSpPr>
            <a:stCxn id="103" idx="4"/>
            <a:endCxn id="110" idx="2"/>
          </p:cNvCxnSpPr>
          <p:nvPr/>
        </p:nvCxnSpPr>
        <p:spPr>
          <a:xfrm>
            <a:off x="4876086" y="5353851"/>
            <a:ext cx="563143" cy="36935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橢圓 102"/>
          <p:cNvSpPr/>
          <p:nvPr/>
        </p:nvSpPr>
        <p:spPr>
          <a:xfrm>
            <a:off x="4745447" y="509257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4" name="橢圓 103"/>
          <p:cNvSpPr/>
          <p:nvPr/>
        </p:nvSpPr>
        <p:spPr>
          <a:xfrm>
            <a:off x="5439230" y="425388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5" name="橢圓 104"/>
          <p:cNvSpPr/>
          <p:nvPr/>
        </p:nvSpPr>
        <p:spPr>
          <a:xfrm>
            <a:off x="5012089" y="466184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6" name="橢圓 105"/>
          <p:cNvSpPr/>
          <p:nvPr/>
        </p:nvSpPr>
        <p:spPr>
          <a:xfrm>
            <a:off x="5850837" y="466184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7" name="橢圓 106"/>
          <p:cNvSpPr/>
          <p:nvPr/>
        </p:nvSpPr>
        <p:spPr>
          <a:xfrm>
            <a:off x="5215583" y="509257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8" name="橢圓 107"/>
          <p:cNvSpPr/>
          <p:nvPr/>
        </p:nvSpPr>
        <p:spPr>
          <a:xfrm>
            <a:off x="5685718" y="509260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9" name="橢圓 108"/>
          <p:cNvSpPr/>
          <p:nvPr/>
        </p:nvSpPr>
        <p:spPr>
          <a:xfrm>
            <a:off x="6155854" y="509257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0" name="橢圓 109"/>
          <p:cNvSpPr/>
          <p:nvPr/>
        </p:nvSpPr>
        <p:spPr>
          <a:xfrm>
            <a:off x="5439230" y="559256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11" name="直線接點 110"/>
          <p:cNvCxnSpPr>
            <a:stCxn id="122" idx="3"/>
            <a:endCxn id="123" idx="7"/>
          </p:cNvCxnSpPr>
          <p:nvPr/>
        </p:nvCxnSpPr>
        <p:spPr>
          <a:xfrm flipH="1">
            <a:off x="7172591" y="4467853"/>
            <a:ext cx="242389" cy="22320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直線接點 112"/>
          <p:cNvCxnSpPr>
            <a:stCxn id="123" idx="3"/>
            <a:endCxn id="121" idx="0"/>
          </p:cNvCxnSpPr>
          <p:nvPr/>
        </p:nvCxnSpPr>
        <p:spPr>
          <a:xfrm flipH="1">
            <a:off x="6813573" y="4875813"/>
            <a:ext cx="174267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5" name="直線接點 114"/>
          <p:cNvCxnSpPr>
            <a:stCxn id="124" idx="3"/>
            <a:endCxn id="126" idx="0"/>
          </p:cNvCxnSpPr>
          <p:nvPr/>
        </p:nvCxnSpPr>
        <p:spPr>
          <a:xfrm flipH="1">
            <a:off x="7753844" y="4875813"/>
            <a:ext cx="72744" cy="20774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7" name="直線接點 116"/>
          <p:cNvCxnSpPr>
            <a:stCxn id="121" idx="4"/>
            <a:endCxn id="128" idx="2"/>
          </p:cNvCxnSpPr>
          <p:nvPr/>
        </p:nvCxnSpPr>
        <p:spPr>
          <a:xfrm>
            <a:off x="6813573" y="5344801"/>
            <a:ext cx="563143" cy="36935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8" name="直線接點 117"/>
          <p:cNvCxnSpPr>
            <a:stCxn id="125" idx="4"/>
            <a:endCxn id="128" idx="1"/>
          </p:cNvCxnSpPr>
          <p:nvPr/>
        </p:nvCxnSpPr>
        <p:spPr>
          <a:xfrm>
            <a:off x="7283709" y="5344801"/>
            <a:ext cx="131271" cy="27697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9" name="直線接點 118"/>
          <p:cNvCxnSpPr>
            <a:stCxn id="126" idx="4"/>
            <a:endCxn id="128" idx="7"/>
          </p:cNvCxnSpPr>
          <p:nvPr/>
        </p:nvCxnSpPr>
        <p:spPr>
          <a:xfrm flipH="1">
            <a:off x="7599731" y="5344836"/>
            <a:ext cx="154113" cy="27694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直線接點 119"/>
          <p:cNvCxnSpPr>
            <a:stCxn id="127" idx="4"/>
            <a:endCxn id="128" idx="6"/>
          </p:cNvCxnSpPr>
          <p:nvPr/>
        </p:nvCxnSpPr>
        <p:spPr>
          <a:xfrm flipH="1">
            <a:off x="7637995" y="5344801"/>
            <a:ext cx="585985" cy="36935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1" name="橢圓 120"/>
          <p:cNvSpPr/>
          <p:nvPr/>
        </p:nvSpPr>
        <p:spPr>
          <a:xfrm>
            <a:off x="6682934" y="50835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2" name="橢圓 121"/>
          <p:cNvSpPr/>
          <p:nvPr/>
        </p:nvSpPr>
        <p:spPr>
          <a:xfrm>
            <a:off x="7376717" y="424483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3" name="橢圓 122"/>
          <p:cNvSpPr/>
          <p:nvPr/>
        </p:nvSpPr>
        <p:spPr>
          <a:xfrm>
            <a:off x="6949576" y="465279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4" name="橢圓 123"/>
          <p:cNvSpPr/>
          <p:nvPr/>
        </p:nvSpPr>
        <p:spPr>
          <a:xfrm>
            <a:off x="7788324" y="465279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5" name="橢圓 124"/>
          <p:cNvSpPr/>
          <p:nvPr/>
        </p:nvSpPr>
        <p:spPr>
          <a:xfrm>
            <a:off x="7153070" y="50835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6" name="橢圓 125"/>
          <p:cNvSpPr/>
          <p:nvPr/>
        </p:nvSpPr>
        <p:spPr>
          <a:xfrm>
            <a:off x="7623205" y="508355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7" name="橢圓 126"/>
          <p:cNvSpPr/>
          <p:nvPr/>
        </p:nvSpPr>
        <p:spPr>
          <a:xfrm>
            <a:off x="8093341" y="50835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8" name="橢圓 127"/>
          <p:cNvSpPr/>
          <p:nvPr/>
        </p:nvSpPr>
        <p:spPr>
          <a:xfrm>
            <a:off x="7376717" y="558351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9" name="文字方塊 128"/>
          <p:cNvSpPr txBox="1"/>
          <p:nvPr/>
        </p:nvSpPr>
        <p:spPr>
          <a:xfrm>
            <a:off x="2689675" y="5987702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DFS(0)</a:t>
            </a:r>
            <a:endParaRPr lang="zh-TW" altLang="en-US" baseline="-25000" dirty="0"/>
          </a:p>
        </p:txBody>
      </p:sp>
      <p:sp>
        <p:nvSpPr>
          <p:cNvPr id="130" name="文字方塊 129"/>
          <p:cNvSpPr txBox="1"/>
          <p:nvPr/>
        </p:nvSpPr>
        <p:spPr>
          <a:xfrm>
            <a:off x="4652545" y="5987702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BFS(0)</a:t>
            </a:r>
            <a:endParaRPr lang="zh-TW" altLang="en-US" baseline="-25000" dirty="0"/>
          </a:p>
        </p:txBody>
      </p:sp>
      <p:sp>
        <p:nvSpPr>
          <p:cNvPr id="131" name="文字方塊 130"/>
          <p:cNvSpPr txBox="1"/>
          <p:nvPr/>
        </p:nvSpPr>
        <p:spPr>
          <a:xfrm>
            <a:off x="6588975" y="5987702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BFS(7)</a:t>
            </a:r>
            <a:endParaRPr lang="zh-TW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06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Spanning Tree </a:t>
            </a:r>
            <a:r>
              <a:rPr lang="en-US" altLang="zh-TW" dirty="0" smtClean="0">
                <a:sym typeface="Wingdings" panose="05000000000000000000" pitchFamily="2" charset="2"/>
              </a:rPr>
              <a:t> Independent Cycles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283572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Introducing a </a:t>
            </a:r>
            <a:r>
              <a:rPr lang="en-US" altLang="zh-TW" dirty="0" err="1" smtClean="0">
                <a:solidFill>
                  <a:srgbClr val="C00000"/>
                </a:solidFill>
              </a:rPr>
              <a:t>nontree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edge (v, w)</a:t>
            </a:r>
            <a:r>
              <a:rPr lang="en-US" altLang="zh-TW" dirty="0"/>
              <a:t> </a:t>
            </a:r>
            <a:r>
              <a:rPr lang="en-US" altLang="zh-TW" dirty="0" smtClean="0"/>
              <a:t>into </a:t>
            </a:r>
            <a:r>
              <a:rPr lang="en-US" altLang="zh-TW" dirty="0"/>
              <a:t>a spanning tree produces </a:t>
            </a:r>
            <a:r>
              <a:rPr lang="en-US" altLang="zh-TW" dirty="0">
                <a:solidFill>
                  <a:srgbClr val="0000CC"/>
                </a:solidFill>
              </a:rPr>
              <a:t>a cycle 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r>
              <a:rPr lang="en-US" altLang="zh-TW" dirty="0" smtClean="0"/>
              <a:t>These cycles are </a:t>
            </a:r>
            <a:r>
              <a:rPr lang="en-US" altLang="zh-TW" dirty="0" smtClean="0">
                <a:solidFill>
                  <a:srgbClr val="0000CC"/>
                </a:solidFill>
              </a:rPr>
              <a:t>independent  </a:t>
            </a:r>
            <a:r>
              <a:rPr lang="en-US" altLang="zh-TW" dirty="0" smtClean="0"/>
              <a:t>-- cycle basis</a:t>
            </a:r>
            <a:endParaRPr lang="en-US" altLang="zh-TW" dirty="0"/>
          </a:p>
          <a:p>
            <a:pPr lvl="1"/>
            <a:r>
              <a:rPr lang="en-US" altLang="zh-TW" dirty="0" smtClean="0"/>
              <a:t>Each </a:t>
            </a:r>
            <a:r>
              <a:rPr lang="en-US" altLang="zh-TW" dirty="0"/>
              <a:t>introduced </a:t>
            </a:r>
            <a:r>
              <a:rPr lang="en-US" altLang="zh-TW" dirty="0" err="1" smtClean="0"/>
              <a:t>nontree</a:t>
            </a:r>
            <a:r>
              <a:rPr lang="en-US" altLang="zh-TW" dirty="0" smtClean="0"/>
              <a:t> </a:t>
            </a:r>
            <a:r>
              <a:rPr lang="en-US" altLang="zh-TW" dirty="0"/>
              <a:t>edge is not contained in any other </a:t>
            </a:r>
            <a:r>
              <a:rPr lang="en-US" altLang="zh-TW" dirty="0" smtClean="0"/>
              <a:t>cycle</a:t>
            </a:r>
          </a:p>
          <a:p>
            <a:pPr lvl="1"/>
            <a:r>
              <a:rPr lang="en-US" altLang="zh-TW" dirty="0" smtClean="0"/>
              <a:t>We </a:t>
            </a:r>
            <a:r>
              <a:rPr lang="en-US" altLang="zh-TW" dirty="0"/>
              <a:t>cannot obtain any of these cycles by taking a linear combination of the remaining </a:t>
            </a:r>
            <a:r>
              <a:rPr lang="en-US" altLang="zh-TW" dirty="0" smtClean="0"/>
              <a:t>cycles</a:t>
            </a:r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(# of independent cycles) = (# edges) - (# vertices - 1)</a:t>
            </a:r>
            <a:endParaRPr lang="en-US" altLang="zh-TW" b="1" dirty="0">
              <a:solidFill>
                <a:srgbClr val="0000CC"/>
              </a:solidFill>
            </a:endParaRP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144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31078" y="4409249"/>
            <a:ext cx="1828801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14" idx="3"/>
            <a:endCxn id="15" idx="7"/>
          </p:cNvCxnSpPr>
          <p:nvPr/>
        </p:nvCxnSpPr>
        <p:spPr>
          <a:xfrm flipH="1">
            <a:off x="1184638" y="4686453"/>
            <a:ext cx="242389" cy="22320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線接點 6"/>
          <p:cNvCxnSpPr>
            <a:stCxn id="15" idx="3"/>
            <a:endCxn id="13" idx="0"/>
          </p:cNvCxnSpPr>
          <p:nvPr/>
        </p:nvCxnSpPr>
        <p:spPr>
          <a:xfrm flipH="1">
            <a:off x="825620" y="5094413"/>
            <a:ext cx="174267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線接點 7"/>
          <p:cNvCxnSpPr>
            <a:stCxn id="16" idx="3"/>
            <a:endCxn id="18" idx="0"/>
          </p:cNvCxnSpPr>
          <p:nvPr/>
        </p:nvCxnSpPr>
        <p:spPr>
          <a:xfrm flipH="1">
            <a:off x="1765891" y="5094413"/>
            <a:ext cx="72744" cy="20774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>
            <a:stCxn id="16" idx="5"/>
            <a:endCxn id="19" idx="0"/>
          </p:cNvCxnSpPr>
          <p:nvPr/>
        </p:nvCxnSpPr>
        <p:spPr>
          <a:xfrm>
            <a:off x="2023386" y="5094413"/>
            <a:ext cx="212641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線接點 9"/>
          <p:cNvCxnSpPr>
            <a:stCxn id="13" idx="4"/>
            <a:endCxn id="20" idx="2"/>
          </p:cNvCxnSpPr>
          <p:nvPr/>
        </p:nvCxnSpPr>
        <p:spPr>
          <a:xfrm>
            <a:off x="825620" y="5563401"/>
            <a:ext cx="563143" cy="36935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17" idx="4"/>
            <a:endCxn id="20" idx="1"/>
          </p:cNvCxnSpPr>
          <p:nvPr/>
        </p:nvCxnSpPr>
        <p:spPr>
          <a:xfrm>
            <a:off x="1295756" y="5563401"/>
            <a:ext cx="131271" cy="27697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18" idx="4"/>
            <a:endCxn id="20" idx="7"/>
          </p:cNvCxnSpPr>
          <p:nvPr/>
        </p:nvCxnSpPr>
        <p:spPr>
          <a:xfrm flipH="1">
            <a:off x="1611778" y="5563436"/>
            <a:ext cx="154113" cy="27694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橢圓 12"/>
          <p:cNvSpPr/>
          <p:nvPr/>
        </p:nvSpPr>
        <p:spPr>
          <a:xfrm>
            <a:off x="694981" y="53021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橢圓 13"/>
          <p:cNvSpPr/>
          <p:nvPr/>
        </p:nvSpPr>
        <p:spPr>
          <a:xfrm>
            <a:off x="1388764" y="446343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橢圓 14"/>
          <p:cNvSpPr/>
          <p:nvPr/>
        </p:nvSpPr>
        <p:spPr>
          <a:xfrm>
            <a:off x="961623" y="487139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橢圓 15"/>
          <p:cNvSpPr/>
          <p:nvPr/>
        </p:nvSpPr>
        <p:spPr>
          <a:xfrm>
            <a:off x="1800371" y="487139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橢圓 16"/>
          <p:cNvSpPr/>
          <p:nvPr/>
        </p:nvSpPr>
        <p:spPr>
          <a:xfrm>
            <a:off x="1165117" y="53021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橢圓 17"/>
          <p:cNvSpPr/>
          <p:nvPr/>
        </p:nvSpPr>
        <p:spPr>
          <a:xfrm>
            <a:off x="1635252" y="530215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橢圓 18"/>
          <p:cNvSpPr/>
          <p:nvPr/>
        </p:nvSpPr>
        <p:spPr>
          <a:xfrm>
            <a:off x="2105388" y="53021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1388764" y="580211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28650" y="6203610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DFS(0)</a:t>
            </a:r>
            <a:endParaRPr lang="zh-TW" altLang="en-US" baseline="-25000" dirty="0"/>
          </a:p>
        </p:txBody>
      </p:sp>
      <p:sp>
        <p:nvSpPr>
          <p:cNvPr id="22" name="圓角矩形 21"/>
          <p:cNvSpPr/>
          <p:nvPr/>
        </p:nvSpPr>
        <p:spPr>
          <a:xfrm>
            <a:off x="6698739" y="4409249"/>
            <a:ext cx="1828801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>
            <a:stCxn id="31" idx="3"/>
            <a:endCxn id="32" idx="7"/>
          </p:cNvCxnSpPr>
          <p:nvPr/>
        </p:nvCxnSpPr>
        <p:spPr>
          <a:xfrm flipH="1">
            <a:off x="7252299" y="4686453"/>
            <a:ext cx="242389" cy="22320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32" idx="3"/>
            <a:endCxn id="30" idx="0"/>
          </p:cNvCxnSpPr>
          <p:nvPr/>
        </p:nvCxnSpPr>
        <p:spPr>
          <a:xfrm flipH="1">
            <a:off x="6893281" y="5094413"/>
            <a:ext cx="174267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33" idx="3"/>
            <a:endCxn id="35" idx="0"/>
          </p:cNvCxnSpPr>
          <p:nvPr/>
        </p:nvCxnSpPr>
        <p:spPr>
          <a:xfrm flipH="1">
            <a:off x="7833552" y="5094413"/>
            <a:ext cx="72744" cy="207745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接點 25"/>
          <p:cNvCxnSpPr>
            <a:stCxn id="33" idx="5"/>
            <a:endCxn id="36" idx="0"/>
          </p:cNvCxnSpPr>
          <p:nvPr/>
        </p:nvCxnSpPr>
        <p:spPr>
          <a:xfrm>
            <a:off x="8091047" y="5094413"/>
            <a:ext cx="212641" cy="207710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線接點 26"/>
          <p:cNvCxnSpPr>
            <a:stCxn id="30" idx="4"/>
            <a:endCxn id="37" idx="2"/>
          </p:cNvCxnSpPr>
          <p:nvPr/>
        </p:nvCxnSpPr>
        <p:spPr>
          <a:xfrm>
            <a:off x="6893281" y="5563401"/>
            <a:ext cx="563143" cy="36935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線接點 27"/>
          <p:cNvCxnSpPr>
            <a:stCxn id="34" idx="4"/>
            <a:endCxn id="37" idx="1"/>
          </p:cNvCxnSpPr>
          <p:nvPr/>
        </p:nvCxnSpPr>
        <p:spPr>
          <a:xfrm>
            <a:off x="7363417" y="5563401"/>
            <a:ext cx="131271" cy="27697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線接點 28"/>
          <p:cNvCxnSpPr>
            <a:stCxn id="35" idx="4"/>
            <a:endCxn id="37" idx="7"/>
          </p:cNvCxnSpPr>
          <p:nvPr/>
        </p:nvCxnSpPr>
        <p:spPr>
          <a:xfrm flipH="1">
            <a:off x="7679439" y="5563436"/>
            <a:ext cx="154113" cy="276941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橢圓 29"/>
          <p:cNvSpPr/>
          <p:nvPr/>
        </p:nvSpPr>
        <p:spPr>
          <a:xfrm>
            <a:off x="6762642" y="53021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橢圓 30"/>
          <p:cNvSpPr/>
          <p:nvPr/>
        </p:nvSpPr>
        <p:spPr>
          <a:xfrm>
            <a:off x="7456425" y="446343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橢圓 31"/>
          <p:cNvSpPr/>
          <p:nvPr/>
        </p:nvSpPr>
        <p:spPr>
          <a:xfrm>
            <a:off x="7029284" y="487139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橢圓 32"/>
          <p:cNvSpPr/>
          <p:nvPr/>
        </p:nvSpPr>
        <p:spPr>
          <a:xfrm>
            <a:off x="7868032" y="487139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橢圓 33"/>
          <p:cNvSpPr/>
          <p:nvPr/>
        </p:nvSpPr>
        <p:spPr>
          <a:xfrm>
            <a:off x="7232778" y="53021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橢圓 34"/>
          <p:cNvSpPr/>
          <p:nvPr/>
        </p:nvSpPr>
        <p:spPr>
          <a:xfrm>
            <a:off x="7702913" y="530215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橢圓 35"/>
          <p:cNvSpPr/>
          <p:nvPr/>
        </p:nvSpPr>
        <p:spPr>
          <a:xfrm>
            <a:off x="8173049" y="53021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橢圓 36"/>
          <p:cNvSpPr/>
          <p:nvPr/>
        </p:nvSpPr>
        <p:spPr>
          <a:xfrm>
            <a:off x="7456425" y="580211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696311" y="6203610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DFS(0) + (6, 7)</a:t>
            </a:r>
            <a:endParaRPr lang="zh-TW" altLang="en-US" baseline="-25000" dirty="0"/>
          </a:p>
        </p:txBody>
      </p:sp>
      <p:cxnSp>
        <p:nvCxnSpPr>
          <p:cNvPr id="39" name="直線接點 38"/>
          <p:cNvCxnSpPr>
            <a:stCxn id="36" idx="4"/>
            <a:endCxn id="37" idx="6"/>
          </p:cNvCxnSpPr>
          <p:nvPr/>
        </p:nvCxnSpPr>
        <p:spPr>
          <a:xfrm flipH="1">
            <a:off x="7717704" y="5563401"/>
            <a:ext cx="585985" cy="369352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圓角矩形 59"/>
          <p:cNvSpPr/>
          <p:nvPr/>
        </p:nvSpPr>
        <p:spPr>
          <a:xfrm>
            <a:off x="2833223" y="4424324"/>
            <a:ext cx="1828801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1" name="直線接點 60"/>
          <p:cNvCxnSpPr>
            <a:stCxn id="69" idx="3"/>
            <a:endCxn id="70" idx="7"/>
          </p:cNvCxnSpPr>
          <p:nvPr/>
        </p:nvCxnSpPr>
        <p:spPr>
          <a:xfrm flipH="1">
            <a:off x="3386783" y="4701528"/>
            <a:ext cx="242389" cy="223209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直線接點 61"/>
          <p:cNvCxnSpPr>
            <a:stCxn id="70" idx="3"/>
            <a:endCxn id="68" idx="0"/>
          </p:cNvCxnSpPr>
          <p:nvPr/>
        </p:nvCxnSpPr>
        <p:spPr>
          <a:xfrm flipH="1">
            <a:off x="3027765" y="5109488"/>
            <a:ext cx="174267" cy="207710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直線接點 62"/>
          <p:cNvCxnSpPr>
            <a:stCxn id="71" idx="3"/>
            <a:endCxn id="73" idx="0"/>
          </p:cNvCxnSpPr>
          <p:nvPr/>
        </p:nvCxnSpPr>
        <p:spPr>
          <a:xfrm flipH="1">
            <a:off x="3968036" y="5109488"/>
            <a:ext cx="72744" cy="207745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直線接點 63"/>
          <p:cNvCxnSpPr>
            <a:stCxn id="71" idx="5"/>
            <a:endCxn id="74" idx="0"/>
          </p:cNvCxnSpPr>
          <p:nvPr/>
        </p:nvCxnSpPr>
        <p:spPr>
          <a:xfrm>
            <a:off x="4225531" y="5109488"/>
            <a:ext cx="212641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直線接點 64"/>
          <p:cNvCxnSpPr>
            <a:stCxn id="68" idx="4"/>
            <a:endCxn id="75" idx="2"/>
          </p:cNvCxnSpPr>
          <p:nvPr/>
        </p:nvCxnSpPr>
        <p:spPr>
          <a:xfrm>
            <a:off x="3027765" y="5578476"/>
            <a:ext cx="563143" cy="369352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直線接點 65"/>
          <p:cNvCxnSpPr>
            <a:stCxn id="72" idx="4"/>
            <a:endCxn id="75" idx="1"/>
          </p:cNvCxnSpPr>
          <p:nvPr/>
        </p:nvCxnSpPr>
        <p:spPr>
          <a:xfrm>
            <a:off x="3497901" y="5578476"/>
            <a:ext cx="131271" cy="27697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直線接點 66"/>
          <p:cNvCxnSpPr>
            <a:stCxn id="73" idx="4"/>
            <a:endCxn id="75" idx="7"/>
          </p:cNvCxnSpPr>
          <p:nvPr/>
        </p:nvCxnSpPr>
        <p:spPr>
          <a:xfrm flipH="1">
            <a:off x="3813923" y="5578511"/>
            <a:ext cx="154113" cy="276941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橢圓 67"/>
          <p:cNvSpPr/>
          <p:nvPr/>
        </p:nvSpPr>
        <p:spPr>
          <a:xfrm>
            <a:off x="2897126" y="531719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橢圓 68"/>
          <p:cNvSpPr/>
          <p:nvPr/>
        </p:nvSpPr>
        <p:spPr>
          <a:xfrm>
            <a:off x="3590909" y="447851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0" name="橢圓 69"/>
          <p:cNvSpPr/>
          <p:nvPr/>
        </p:nvSpPr>
        <p:spPr>
          <a:xfrm>
            <a:off x="3163768" y="488647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橢圓 70"/>
          <p:cNvSpPr/>
          <p:nvPr/>
        </p:nvSpPr>
        <p:spPr>
          <a:xfrm>
            <a:off x="4002516" y="488647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2" name="橢圓 71"/>
          <p:cNvSpPr/>
          <p:nvPr/>
        </p:nvSpPr>
        <p:spPr>
          <a:xfrm>
            <a:off x="3367262" y="531719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3" name="橢圓 72"/>
          <p:cNvSpPr/>
          <p:nvPr/>
        </p:nvSpPr>
        <p:spPr>
          <a:xfrm>
            <a:off x="3837397" y="531723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4" name="橢圓 73"/>
          <p:cNvSpPr/>
          <p:nvPr/>
        </p:nvSpPr>
        <p:spPr>
          <a:xfrm>
            <a:off x="4307533" y="531719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5" name="橢圓 74"/>
          <p:cNvSpPr/>
          <p:nvPr/>
        </p:nvSpPr>
        <p:spPr>
          <a:xfrm>
            <a:off x="3590909" y="581718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2830795" y="6218685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DFS(0) + (0, 2)</a:t>
            </a:r>
            <a:endParaRPr lang="zh-TW" altLang="en-US" baseline="-25000" dirty="0"/>
          </a:p>
        </p:txBody>
      </p:sp>
      <p:cxnSp>
        <p:nvCxnSpPr>
          <p:cNvPr id="78" name="直線接點 77"/>
          <p:cNvCxnSpPr>
            <a:stCxn id="15" idx="5"/>
            <a:endCxn id="17" idx="0"/>
          </p:cNvCxnSpPr>
          <p:nvPr/>
        </p:nvCxnSpPr>
        <p:spPr>
          <a:xfrm>
            <a:off x="1184639" y="5094414"/>
            <a:ext cx="111118" cy="207708"/>
          </a:xfrm>
          <a:prstGeom prst="line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線接點 79"/>
          <p:cNvCxnSpPr>
            <a:stCxn id="14" idx="5"/>
            <a:endCxn id="16" idx="1"/>
          </p:cNvCxnSpPr>
          <p:nvPr/>
        </p:nvCxnSpPr>
        <p:spPr>
          <a:xfrm>
            <a:off x="1611780" y="4686454"/>
            <a:ext cx="226854" cy="223207"/>
          </a:xfrm>
          <a:prstGeom prst="line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直線接點 83"/>
          <p:cNvCxnSpPr>
            <a:stCxn id="19" idx="4"/>
            <a:endCxn id="20" idx="6"/>
          </p:cNvCxnSpPr>
          <p:nvPr/>
        </p:nvCxnSpPr>
        <p:spPr>
          <a:xfrm flipH="1">
            <a:off x="1650043" y="5563401"/>
            <a:ext cx="585985" cy="369352"/>
          </a:xfrm>
          <a:prstGeom prst="line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直線接點 86"/>
          <p:cNvCxnSpPr>
            <a:stCxn id="32" idx="5"/>
            <a:endCxn id="34" idx="0"/>
          </p:cNvCxnSpPr>
          <p:nvPr/>
        </p:nvCxnSpPr>
        <p:spPr>
          <a:xfrm>
            <a:off x="7252300" y="5094414"/>
            <a:ext cx="111118" cy="207708"/>
          </a:xfrm>
          <a:prstGeom prst="line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直線接點 87"/>
          <p:cNvCxnSpPr>
            <a:stCxn id="31" idx="5"/>
            <a:endCxn id="33" idx="1"/>
          </p:cNvCxnSpPr>
          <p:nvPr/>
        </p:nvCxnSpPr>
        <p:spPr>
          <a:xfrm>
            <a:off x="7679441" y="4686454"/>
            <a:ext cx="226854" cy="223207"/>
          </a:xfrm>
          <a:prstGeom prst="line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4" name="直線接點 93"/>
          <p:cNvCxnSpPr>
            <a:stCxn id="70" idx="5"/>
            <a:endCxn id="72" idx="0"/>
          </p:cNvCxnSpPr>
          <p:nvPr/>
        </p:nvCxnSpPr>
        <p:spPr>
          <a:xfrm>
            <a:off x="3386784" y="5109489"/>
            <a:ext cx="111118" cy="207708"/>
          </a:xfrm>
          <a:prstGeom prst="line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5" name="直線接點 94"/>
          <p:cNvCxnSpPr>
            <a:stCxn id="69" idx="5"/>
            <a:endCxn id="71" idx="1"/>
          </p:cNvCxnSpPr>
          <p:nvPr/>
        </p:nvCxnSpPr>
        <p:spPr>
          <a:xfrm>
            <a:off x="3813925" y="4701529"/>
            <a:ext cx="226854" cy="223207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0" name="直線接點 99"/>
          <p:cNvCxnSpPr>
            <a:stCxn id="74" idx="4"/>
            <a:endCxn id="75" idx="6"/>
          </p:cNvCxnSpPr>
          <p:nvPr/>
        </p:nvCxnSpPr>
        <p:spPr>
          <a:xfrm flipH="1">
            <a:off x="3852188" y="5578476"/>
            <a:ext cx="585985" cy="369352"/>
          </a:xfrm>
          <a:prstGeom prst="line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圓角矩形 102"/>
          <p:cNvSpPr/>
          <p:nvPr/>
        </p:nvSpPr>
        <p:spPr>
          <a:xfrm>
            <a:off x="4768409" y="4424324"/>
            <a:ext cx="1828801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4" name="直線接點 103"/>
          <p:cNvCxnSpPr>
            <a:stCxn id="112" idx="3"/>
            <a:endCxn id="113" idx="7"/>
          </p:cNvCxnSpPr>
          <p:nvPr/>
        </p:nvCxnSpPr>
        <p:spPr>
          <a:xfrm flipH="1">
            <a:off x="5321969" y="4701528"/>
            <a:ext cx="242389" cy="22320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直線接點 104"/>
          <p:cNvCxnSpPr>
            <a:stCxn id="113" idx="3"/>
            <a:endCxn id="111" idx="0"/>
          </p:cNvCxnSpPr>
          <p:nvPr/>
        </p:nvCxnSpPr>
        <p:spPr>
          <a:xfrm flipH="1">
            <a:off x="4962951" y="5109488"/>
            <a:ext cx="174267" cy="207710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直線接點 105"/>
          <p:cNvCxnSpPr>
            <a:stCxn id="114" idx="3"/>
            <a:endCxn id="116" idx="0"/>
          </p:cNvCxnSpPr>
          <p:nvPr/>
        </p:nvCxnSpPr>
        <p:spPr>
          <a:xfrm flipH="1">
            <a:off x="5903222" y="5109488"/>
            <a:ext cx="72744" cy="20774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直線接點 106"/>
          <p:cNvCxnSpPr>
            <a:stCxn id="114" idx="5"/>
            <a:endCxn id="117" idx="0"/>
          </p:cNvCxnSpPr>
          <p:nvPr/>
        </p:nvCxnSpPr>
        <p:spPr>
          <a:xfrm>
            <a:off x="6160717" y="5109488"/>
            <a:ext cx="212641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8" name="直線接點 107"/>
          <p:cNvCxnSpPr>
            <a:stCxn id="111" idx="4"/>
            <a:endCxn id="118" idx="2"/>
          </p:cNvCxnSpPr>
          <p:nvPr/>
        </p:nvCxnSpPr>
        <p:spPr>
          <a:xfrm>
            <a:off x="4962951" y="5578476"/>
            <a:ext cx="563143" cy="369352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直線接點 108"/>
          <p:cNvCxnSpPr>
            <a:stCxn id="115" idx="4"/>
            <a:endCxn id="118" idx="1"/>
          </p:cNvCxnSpPr>
          <p:nvPr/>
        </p:nvCxnSpPr>
        <p:spPr>
          <a:xfrm>
            <a:off x="5433087" y="5578476"/>
            <a:ext cx="131271" cy="276976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直線接點 109"/>
          <p:cNvCxnSpPr>
            <a:stCxn id="116" idx="4"/>
            <a:endCxn id="118" idx="7"/>
          </p:cNvCxnSpPr>
          <p:nvPr/>
        </p:nvCxnSpPr>
        <p:spPr>
          <a:xfrm flipH="1">
            <a:off x="5749109" y="5578511"/>
            <a:ext cx="154113" cy="27694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1" name="橢圓 110"/>
          <p:cNvSpPr/>
          <p:nvPr/>
        </p:nvSpPr>
        <p:spPr>
          <a:xfrm>
            <a:off x="4832312" y="531719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" name="橢圓 111"/>
          <p:cNvSpPr/>
          <p:nvPr/>
        </p:nvSpPr>
        <p:spPr>
          <a:xfrm>
            <a:off x="5526095" y="447851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3" name="橢圓 112"/>
          <p:cNvSpPr/>
          <p:nvPr/>
        </p:nvSpPr>
        <p:spPr>
          <a:xfrm>
            <a:off x="5098954" y="488647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4" name="橢圓 113"/>
          <p:cNvSpPr/>
          <p:nvPr/>
        </p:nvSpPr>
        <p:spPr>
          <a:xfrm>
            <a:off x="5937702" y="488647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5" name="橢圓 114"/>
          <p:cNvSpPr/>
          <p:nvPr/>
        </p:nvSpPr>
        <p:spPr>
          <a:xfrm>
            <a:off x="5302448" y="531719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6" name="橢圓 115"/>
          <p:cNvSpPr/>
          <p:nvPr/>
        </p:nvSpPr>
        <p:spPr>
          <a:xfrm>
            <a:off x="5772583" y="531723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7" name="橢圓 116"/>
          <p:cNvSpPr/>
          <p:nvPr/>
        </p:nvSpPr>
        <p:spPr>
          <a:xfrm>
            <a:off x="6242719" y="531719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8" name="橢圓 117"/>
          <p:cNvSpPr/>
          <p:nvPr/>
        </p:nvSpPr>
        <p:spPr>
          <a:xfrm>
            <a:off x="5526095" y="581718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9" name="文字方塊 118"/>
          <p:cNvSpPr txBox="1"/>
          <p:nvPr/>
        </p:nvSpPr>
        <p:spPr>
          <a:xfrm>
            <a:off x="4765981" y="6218685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DFS(0) + (1, 4)</a:t>
            </a:r>
            <a:endParaRPr lang="zh-TW" altLang="en-US" baseline="-25000" dirty="0"/>
          </a:p>
        </p:txBody>
      </p:sp>
      <p:cxnSp>
        <p:nvCxnSpPr>
          <p:cNvPr id="120" name="直線接點 119"/>
          <p:cNvCxnSpPr>
            <a:stCxn id="113" idx="5"/>
            <a:endCxn id="115" idx="0"/>
          </p:cNvCxnSpPr>
          <p:nvPr/>
        </p:nvCxnSpPr>
        <p:spPr>
          <a:xfrm>
            <a:off x="5321970" y="5109489"/>
            <a:ext cx="111118" cy="207708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直線接點 120"/>
          <p:cNvCxnSpPr>
            <a:stCxn id="112" idx="5"/>
            <a:endCxn id="114" idx="1"/>
          </p:cNvCxnSpPr>
          <p:nvPr/>
        </p:nvCxnSpPr>
        <p:spPr>
          <a:xfrm>
            <a:off x="5749111" y="4701529"/>
            <a:ext cx="226854" cy="223207"/>
          </a:xfrm>
          <a:prstGeom prst="line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直線接點 121"/>
          <p:cNvCxnSpPr>
            <a:stCxn id="117" idx="4"/>
            <a:endCxn id="118" idx="6"/>
          </p:cNvCxnSpPr>
          <p:nvPr/>
        </p:nvCxnSpPr>
        <p:spPr>
          <a:xfrm flipH="1">
            <a:off x="5787374" y="5578476"/>
            <a:ext cx="585985" cy="369352"/>
          </a:xfrm>
          <a:prstGeom prst="line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筆跡 39"/>
              <p14:cNvContentPartPr/>
              <p14:nvPr/>
            </p14:nvContentPartPr>
            <p14:xfrm>
              <a:off x="8065800" y="3368880"/>
              <a:ext cx="9000" cy="14760"/>
            </p14:xfrm>
          </p:contentPart>
        </mc:Choice>
        <mc:Fallback xmlns="">
          <p:pic>
            <p:nvPicPr>
              <p:cNvPr id="40" name="筆跡 3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063280" y="3366360"/>
                <a:ext cx="1404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88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圓角矩形 68"/>
          <p:cNvSpPr/>
          <p:nvPr/>
        </p:nvSpPr>
        <p:spPr>
          <a:xfrm>
            <a:off x="6176399" y="2476500"/>
            <a:ext cx="2602062" cy="2367356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圓角矩形 67"/>
          <p:cNvSpPr/>
          <p:nvPr/>
        </p:nvSpPr>
        <p:spPr>
          <a:xfrm>
            <a:off x="3486617" y="2476500"/>
            <a:ext cx="2602062" cy="2367356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圓角矩形 66"/>
          <p:cNvSpPr/>
          <p:nvPr/>
        </p:nvSpPr>
        <p:spPr>
          <a:xfrm>
            <a:off x="256466" y="2476500"/>
            <a:ext cx="3153771" cy="2367356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Spanning Tree </a:t>
            </a:r>
            <a:r>
              <a:rPr lang="en-US" altLang="zh-TW" dirty="0">
                <a:sym typeface="Wingdings" panose="05000000000000000000" pitchFamily="2" charset="2"/>
              </a:rPr>
              <a:t> Independent Cycles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Producing independent </a:t>
            </a:r>
            <a:r>
              <a:rPr lang="en-US" altLang="zh-TW" dirty="0" smtClean="0">
                <a:solidFill>
                  <a:srgbClr val="0000CC"/>
                </a:solidFill>
              </a:rPr>
              <a:t>Kirchhoff's voltage equations</a:t>
            </a:r>
            <a:r>
              <a:rPr lang="zh-TW" altLang="en-US" dirty="0" smtClean="0"/>
              <a:t> </a:t>
            </a:r>
            <a:r>
              <a:rPr lang="en-US" altLang="zh-TW" dirty="0"/>
              <a:t>of </a:t>
            </a:r>
            <a:r>
              <a:rPr lang="en-US" altLang="zh-TW" dirty="0" smtClean="0"/>
              <a:t>an </a:t>
            </a:r>
            <a:r>
              <a:rPr lang="en-US" altLang="zh-TW" dirty="0"/>
              <a:t>electrical circuit network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145</a:t>
            </a:fld>
            <a:endParaRPr lang="zh-TW" altLang="en-US"/>
          </a:p>
        </p:txBody>
      </p:sp>
      <p:grpSp>
        <p:nvGrpSpPr>
          <p:cNvPr id="38" name="群組 37"/>
          <p:cNvGrpSpPr/>
          <p:nvPr/>
        </p:nvGrpSpPr>
        <p:grpSpPr>
          <a:xfrm>
            <a:off x="327958" y="2590579"/>
            <a:ext cx="2925783" cy="2093181"/>
            <a:chOff x="193871" y="3088639"/>
            <a:chExt cx="2925783" cy="2093181"/>
          </a:xfrm>
        </p:grpSpPr>
        <p:pic>
          <p:nvPicPr>
            <p:cNvPr id="1026" name="Picture 2" descr="https://www.rose-hulman.edu/cleo/video/streamer.php?id=72&amp;action=attr&amp;attr=statement_diagra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71" y="3088639"/>
              <a:ext cx="2925783" cy="2093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橢圓 12"/>
            <p:cNvSpPr/>
            <p:nvPr/>
          </p:nvSpPr>
          <p:spPr>
            <a:xfrm>
              <a:off x="1724787" y="4176522"/>
              <a:ext cx="62103" cy="62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2562987" y="4161282"/>
              <a:ext cx="62103" cy="62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1724787" y="3317146"/>
              <a:ext cx="62103" cy="62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1724787" y="4958555"/>
              <a:ext cx="62103" cy="62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932307" y="4962364"/>
              <a:ext cx="62103" cy="62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901255" y="3317146"/>
              <a:ext cx="62103" cy="62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2562987" y="3323559"/>
              <a:ext cx="62103" cy="62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2576894" y="4958555"/>
              <a:ext cx="62103" cy="62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橢圓 13"/>
          <p:cNvSpPr/>
          <p:nvPr/>
        </p:nvSpPr>
        <p:spPr>
          <a:xfrm>
            <a:off x="3651817" y="2795049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A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4535737" y="2795049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B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4535737" y="3507629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D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4535736" y="4225398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G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5358696" y="3507628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E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3651817" y="4225397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F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26" name="直線接點 25"/>
          <p:cNvCxnSpPr>
            <a:stCxn id="14" idx="6"/>
            <a:endCxn id="21" idx="2"/>
          </p:cNvCxnSpPr>
          <p:nvPr/>
        </p:nvCxnSpPr>
        <p:spPr>
          <a:xfrm>
            <a:off x="3914928" y="2926605"/>
            <a:ext cx="620809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線接點 28"/>
          <p:cNvCxnSpPr>
            <a:stCxn id="21" idx="4"/>
            <a:endCxn id="22" idx="0"/>
          </p:cNvCxnSpPr>
          <p:nvPr/>
        </p:nvCxnSpPr>
        <p:spPr>
          <a:xfrm>
            <a:off x="4667293" y="3058160"/>
            <a:ext cx="0" cy="44946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線接點 30"/>
          <p:cNvCxnSpPr>
            <a:stCxn id="22" idx="4"/>
            <a:endCxn id="23" idx="0"/>
          </p:cNvCxnSpPr>
          <p:nvPr/>
        </p:nvCxnSpPr>
        <p:spPr>
          <a:xfrm flipH="1">
            <a:off x="4667292" y="3770740"/>
            <a:ext cx="1" cy="45465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5" name="直線接點 1024"/>
          <p:cNvCxnSpPr>
            <a:stCxn id="14" idx="4"/>
            <a:endCxn id="25" idx="0"/>
          </p:cNvCxnSpPr>
          <p:nvPr/>
        </p:nvCxnSpPr>
        <p:spPr>
          <a:xfrm>
            <a:off x="3783373" y="3058160"/>
            <a:ext cx="0" cy="116723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8" name="直線接點 1027"/>
          <p:cNvCxnSpPr>
            <a:stCxn id="25" idx="6"/>
            <a:endCxn id="23" idx="2"/>
          </p:cNvCxnSpPr>
          <p:nvPr/>
        </p:nvCxnSpPr>
        <p:spPr>
          <a:xfrm>
            <a:off x="3914928" y="4356953"/>
            <a:ext cx="620808" cy="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0" name="直線接點 1029"/>
          <p:cNvCxnSpPr>
            <a:stCxn id="23" idx="7"/>
            <a:endCxn id="24" idx="3"/>
          </p:cNvCxnSpPr>
          <p:nvPr/>
        </p:nvCxnSpPr>
        <p:spPr>
          <a:xfrm flipV="1">
            <a:off x="4760315" y="3732207"/>
            <a:ext cx="636913" cy="53172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3" name="直線接點 1032"/>
          <p:cNvCxnSpPr>
            <a:stCxn id="21" idx="5"/>
            <a:endCxn id="24" idx="1"/>
          </p:cNvCxnSpPr>
          <p:nvPr/>
        </p:nvCxnSpPr>
        <p:spPr>
          <a:xfrm>
            <a:off x="4760316" y="3019628"/>
            <a:ext cx="636912" cy="52653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橢圓 29"/>
          <p:cNvSpPr/>
          <p:nvPr/>
        </p:nvSpPr>
        <p:spPr>
          <a:xfrm>
            <a:off x="5358696" y="2795049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C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5358694" y="4231620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H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21" idx="6"/>
            <a:endCxn id="30" idx="2"/>
          </p:cNvCxnSpPr>
          <p:nvPr/>
        </p:nvCxnSpPr>
        <p:spPr>
          <a:xfrm>
            <a:off x="4798848" y="2926605"/>
            <a:ext cx="559848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stCxn id="30" idx="4"/>
            <a:endCxn id="24" idx="0"/>
          </p:cNvCxnSpPr>
          <p:nvPr/>
        </p:nvCxnSpPr>
        <p:spPr>
          <a:xfrm>
            <a:off x="5490252" y="3058160"/>
            <a:ext cx="0" cy="44946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4" idx="4"/>
            <a:endCxn id="34" idx="0"/>
          </p:cNvCxnSpPr>
          <p:nvPr/>
        </p:nvCxnSpPr>
        <p:spPr>
          <a:xfrm flipH="1">
            <a:off x="5490250" y="3770739"/>
            <a:ext cx="2" cy="46088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線接點 35"/>
          <p:cNvCxnSpPr>
            <a:stCxn id="23" idx="6"/>
            <a:endCxn id="34" idx="2"/>
          </p:cNvCxnSpPr>
          <p:nvPr/>
        </p:nvCxnSpPr>
        <p:spPr>
          <a:xfrm>
            <a:off x="4798847" y="4356954"/>
            <a:ext cx="559847" cy="62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手繪多邊形 36"/>
          <p:cNvSpPr/>
          <p:nvPr/>
        </p:nvSpPr>
        <p:spPr>
          <a:xfrm>
            <a:off x="3778817" y="3632200"/>
            <a:ext cx="2138680" cy="1051560"/>
          </a:xfrm>
          <a:custGeom>
            <a:avLst/>
            <a:gdLst>
              <a:gd name="connsiteX0" fmla="*/ 0 w 2138680"/>
              <a:gd name="connsiteY0" fmla="*/ 858520 h 1051560"/>
              <a:gd name="connsiteX1" fmla="*/ 0 w 2138680"/>
              <a:gd name="connsiteY1" fmla="*/ 1051560 h 1051560"/>
              <a:gd name="connsiteX2" fmla="*/ 2138680 w 2138680"/>
              <a:gd name="connsiteY2" fmla="*/ 1051560 h 1051560"/>
              <a:gd name="connsiteX3" fmla="*/ 2138680 w 2138680"/>
              <a:gd name="connsiteY3" fmla="*/ 0 h 1051560"/>
              <a:gd name="connsiteX4" fmla="*/ 1838960 w 2138680"/>
              <a:gd name="connsiteY4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680" h="1051560">
                <a:moveTo>
                  <a:pt x="0" y="858520"/>
                </a:moveTo>
                <a:lnTo>
                  <a:pt x="0" y="1051560"/>
                </a:lnTo>
                <a:lnTo>
                  <a:pt x="2138680" y="1051560"/>
                </a:lnTo>
                <a:lnTo>
                  <a:pt x="2138680" y="0"/>
                </a:lnTo>
                <a:lnTo>
                  <a:pt x="1838960" y="0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6322100" y="2796209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A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7206020" y="2796209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B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49" name="橢圓 48"/>
          <p:cNvSpPr/>
          <p:nvPr/>
        </p:nvSpPr>
        <p:spPr>
          <a:xfrm>
            <a:off x="7206020" y="3508789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D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7206019" y="4226558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G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8028979" y="3508788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E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52" name="橢圓 51"/>
          <p:cNvSpPr/>
          <p:nvPr/>
        </p:nvSpPr>
        <p:spPr>
          <a:xfrm>
            <a:off x="6322100" y="4226557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F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53" name="直線接點 52"/>
          <p:cNvCxnSpPr>
            <a:stCxn id="47" idx="6"/>
            <a:endCxn id="48" idx="2"/>
          </p:cNvCxnSpPr>
          <p:nvPr/>
        </p:nvCxnSpPr>
        <p:spPr>
          <a:xfrm>
            <a:off x="6585211" y="2927765"/>
            <a:ext cx="620809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線接點 53"/>
          <p:cNvCxnSpPr>
            <a:stCxn id="48" idx="4"/>
            <a:endCxn id="49" idx="0"/>
          </p:cNvCxnSpPr>
          <p:nvPr/>
        </p:nvCxnSpPr>
        <p:spPr>
          <a:xfrm>
            <a:off x="7337576" y="3059320"/>
            <a:ext cx="0" cy="44946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線接點 54"/>
          <p:cNvCxnSpPr>
            <a:stCxn id="49" idx="4"/>
            <a:endCxn id="50" idx="0"/>
          </p:cNvCxnSpPr>
          <p:nvPr/>
        </p:nvCxnSpPr>
        <p:spPr>
          <a:xfrm flipH="1">
            <a:off x="7337575" y="3771900"/>
            <a:ext cx="1" cy="454658"/>
          </a:xfrm>
          <a:prstGeom prst="line">
            <a:avLst/>
          </a:prstGeom>
          <a:ln w="285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47" idx="4"/>
            <a:endCxn id="52" idx="0"/>
          </p:cNvCxnSpPr>
          <p:nvPr/>
        </p:nvCxnSpPr>
        <p:spPr>
          <a:xfrm>
            <a:off x="6453656" y="3059320"/>
            <a:ext cx="0" cy="116723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線接點 56"/>
          <p:cNvCxnSpPr>
            <a:stCxn id="52" idx="6"/>
            <a:endCxn id="50" idx="2"/>
          </p:cNvCxnSpPr>
          <p:nvPr/>
        </p:nvCxnSpPr>
        <p:spPr>
          <a:xfrm>
            <a:off x="6585211" y="4358113"/>
            <a:ext cx="620808" cy="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線接點 57"/>
          <p:cNvCxnSpPr>
            <a:stCxn id="50" idx="7"/>
            <a:endCxn id="51" idx="3"/>
          </p:cNvCxnSpPr>
          <p:nvPr/>
        </p:nvCxnSpPr>
        <p:spPr>
          <a:xfrm flipV="1">
            <a:off x="7430598" y="3733367"/>
            <a:ext cx="636913" cy="531723"/>
          </a:xfrm>
          <a:prstGeom prst="line">
            <a:avLst/>
          </a:prstGeom>
          <a:ln w="285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stCxn id="48" idx="5"/>
            <a:endCxn id="51" idx="1"/>
          </p:cNvCxnSpPr>
          <p:nvPr/>
        </p:nvCxnSpPr>
        <p:spPr>
          <a:xfrm>
            <a:off x="7430599" y="3020788"/>
            <a:ext cx="636912" cy="52653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橢圓 59"/>
          <p:cNvSpPr/>
          <p:nvPr/>
        </p:nvSpPr>
        <p:spPr>
          <a:xfrm>
            <a:off x="8028979" y="2796209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C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61" name="橢圓 60"/>
          <p:cNvSpPr/>
          <p:nvPr/>
        </p:nvSpPr>
        <p:spPr>
          <a:xfrm>
            <a:off x="8028977" y="4232780"/>
            <a:ext cx="263111" cy="263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H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62" name="直線接點 61"/>
          <p:cNvCxnSpPr>
            <a:stCxn id="48" idx="6"/>
            <a:endCxn id="60" idx="2"/>
          </p:cNvCxnSpPr>
          <p:nvPr/>
        </p:nvCxnSpPr>
        <p:spPr>
          <a:xfrm>
            <a:off x="7469131" y="2927765"/>
            <a:ext cx="559848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直線接點 62"/>
          <p:cNvCxnSpPr>
            <a:stCxn id="60" idx="4"/>
            <a:endCxn id="51" idx="0"/>
          </p:cNvCxnSpPr>
          <p:nvPr/>
        </p:nvCxnSpPr>
        <p:spPr>
          <a:xfrm>
            <a:off x="8160535" y="3059320"/>
            <a:ext cx="0" cy="449468"/>
          </a:xfrm>
          <a:prstGeom prst="line">
            <a:avLst/>
          </a:prstGeom>
          <a:ln w="285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51" idx="4"/>
            <a:endCxn id="61" idx="0"/>
          </p:cNvCxnSpPr>
          <p:nvPr/>
        </p:nvCxnSpPr>
        <p:spPr>
          <a:xfrm flipH="1">
            <a:off x="8160533" y="3771899"/>
            <a:ext cx="2" cy="46088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直線接點 64"/>
          <p:cNvCxnSpPr>
            <a:stCxn id="50" idx="6"/>
            <a:endCxn id="61" idx="2"/>
          </p:cNvCxnSpPr>
          <p:nvPr/>
        </p:nvCxnSpPr>
        <p:spPr>
          <a:xfrm>
            <a:off x="7469130" y="4358114"/>
            <a:ext cx="559847" cy="6222"/>
          </a:xfrm>
          <a:prstGeom prst="line">
            <a:avLst/>
          </a:prstGeom>
          <a:ln w="285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手繪多邊形 65"/>
          <p:cNvSpPr/>
          <p:nvPr/>
        </p:nvSpPr>
        <p:spPr>
          <a:xfrm>
            <a:off x="6449100" y="3633360"/>
            <a:ext cx="2138680" cy="1051560"/>
          </a:xfrm>
          <a:custGeom>
            <a:avLst/>
            <a:gdLst>
              <a:gd name="connsiteX0" fmla="*/ 0 w 2138680"/>
              <a:gd name="connsiteY0" fmla="*/ 858520 h 1051560"/>
              <a:gd name="connsiteX1" fmla="*/ 0 w 2138680"/>
              <a:gd name="connsiteY1" fmla="*/ 1051560 h 1051560"/>
              <a:gd name="connsiteX2" fmla="*/ 2138680 w 2138680"/>
              <a:gd name="connsiteY2" fmla="*/ 1051560 h 1051560"/>
              <a:gd name="connsiteX3" fmla="*/ 2138680 w 2138680"/>
              <a:gd name="connsiteY3" fmla="*/ 0 h 1051560"/>
              <a:gd name="connsiteX4" fmla="*/ 1838960 w 2138680"/>
              <a:gd name="connsiteY4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680" h="1051560">
                <a:moveTo>
                  <a:pt x="0" y="858520"/>
                </a:moveTo>
                <a:lnTo>
                  <a:pt x="0" y="1051560"/>
                </a:lnTo>
                <a:lnTo>
                  <a:pt x="2138680" y="1051560"/>
                </a:lnTo>
                <a:lnTo>
                  <a:pt x="2138680" y="0"/>
                </a:lnTo>
                <a:lnTo>
                  <a:pt x="1838960" y="0"/>
                </a:lnTo>
              </a:path>
            </a:pathLst>
          </a:custGeom>
          <a:ln w="285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7122370" y="4859613"/>
            <a:ext cx="81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BFS(A)</a:t>
            </a:r>
            <a:endParaRPr lang="zh-TW" altLang="en-US" b="1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4393832" y="4856246"/>
            <a:ext cx="76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Graph</a:t>
            </a:r>
            <a:endParaRPr lang="zh-TW" altLang="en-US" b="1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1505172" y="4856246"/>
            <a:ext cx="79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Circuit</a:t>
            </a:r>
            <a:endParaRPr lang="zh-TW" altLang="en-US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76399" y="5129395"/>
            <a:ext cx="2727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Equations</a:t>
            </a:r>
            <a:r>
              <a:rPr lang="en-US" altLang="zh-TW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V</a:t>
            </a:r>
            <a:r>
              <a:rPr lang="en-US" altLang="zh-TW" baseline="-25000" dirty="0" smtClean="0"/>
              <a:t>BC</a:t>
            </a:r>
            <a:r>
              <a:rPr lang="en-US" altLang="zh-TW" dirty="0" smtClean="0"/>
              <a:t>+V</a:t>
            </a:r>
            <a:r>
              <a:rPr lang="en-US" altLang="zh-TW" baseline="-25000" dirty="0" smtClean="0"/>
              <a:t>CE</a:t>
            </a:r>
            <a:r>
              <a:rPr lang="en-US" altLang="zh-TW" dirty="0" smtClean="0"/>
              <a:t>+V</a:t>
            </a:r>
            <a:r>
              <a:rPr lang="en-US" altLang="zh-TW" baseline="-25000" dirty="0" smtClean="0"/>
              <a:t>EB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V</a:t>
            </a:r>
            <a:r>
              <a:rPr lang="en-US" altLang="zh-TW" baseline="-25000" dirty="0" smtClean="0"/>
              <a:t>AB</a:t>
            </a:r>
            <a:r>
              <a:rPr lang="en-US" altLang="zh-TW" dirty="0" smtClean="0"/>
              <a:t>+V</a:t>
            </a:r>
            <a:r>
              <a:rPr lang="en-US" altLang="zh-TW" baseline="-25000" dirty="0" smtClean="0"/>
              <a:t>BD</a:t>
            </a:r>
            <a:r>
              <a:rPr lang="en-US" altLang="zh-TW" dirty="0" smtClean="0"/>
              <a:t>+V</a:t>
            </a:r>
            <a:r>
              <a:rPr lang="en-US" altLang="zh-TW" baseline="-25000" dirty="0" smtClean="0"/>
              <a:t>DG</a:t>
            </a:r>
            <a:r>
              <a:rPr lang="en-US" altLang="zh-TW" dirty="0" smtClean="0"/>
              <a:t>+V</a:t>
            </a:r>
            <a:r>
              <a:rPr lang="en-US" altLang="zh-TW" baseline="-25000" dirty="0" smtClean="0"/>
              <a:t>GF</a:t>
            </a:r>
            <a:r>
              <a:rPr lang="en-US" altLang="zh-TW" dirty="0" smtClean="0"/>
              <a:t>+V</a:t>
            </a:r>
            <a:r>
              <a:rPr lang="en-US" altLang="zh-TW" baseline="-25000" dirty="0" smtClean="0"/>
              <a:t>FA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3812345" y="5176910"/>
            <a:ext cx="19193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(C,E)</a:t>
            </a:r>
            <a:r>
              <a:rPr lang="en-US" altLang="zh-TW" dirty="0" smtClean="0">
                <a:latin typeface="Calibri"/>
              </a:rPr>
              <a:t>→B,C,E,B</a:t>
            </a:r>
          </a:p>
          <a:p>
            <a:r>
              <a:rPr lang="en-US" altLang="zh-TW" dirty="0" smtClean="0"/>
              <a:t>(D,G)→A,B,D,G,F,A</a:t>
            </a:r>
            <a:endParaRPr lang="zh-TW" altLang="en-US" dirty="0" smtClean="0"/>
          </a:p>
          <a:p>
            <a:r>
              <a:rPr lang="en-US" altLang="zh-TW" dirty="0" smtClean="0"/>
              <a:t>(E,G)→A,B,E,G,F,A</a:t>
            </a:r>
            <a:endParaRPr lang="zh-TW" altLang="en-US" dirty="0" smtClean="0"/>
          </a:p>
          <a:p>
            <a:r>
              <a:rPr lang="en-US" altLang="zh-TW" dirty="0" smtClean="0"/>
              <a:t>(G,H)→A,B,E,G,F,A</a:t>
            </a:r>
            <a:endParaRPr lang="zh-TW" altLang="en-US" dirty="0" smtClean="0"/>
          </a:p>
          <a:p>
            <a:r>
              <a:rPr lang="en-US" altLang="zh-TW" dirty="0" smtClean="0"/>
              <a:t>(F,E)→A,B,E,F,A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70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Concept of Spanning 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 spanning tree is a minimal </a:t>
            </a:r>
            <a:r>
              <a:rPr lang="en-US" altLang="zh-TW" dirty="0" err="1" smtClean="0"/>
              <a:t>subgraph</a:t>
            </a:r>
            <a:r>
              <a:rPr lang="en-US" altLang="zh-TW" dirty="0" smtClean="0"/>
              <a:t>, G’, of G such that V(G’) = V(G), and G’ is connected.</a:t>
            </a:r>
          </a:p>
          <a:p>
            <a:r>
              <a:rPr lang="en-US" altLang="zh-TW" dirty="0" smtClean="0"/>
              <a:t>A minimal </a:t>
            </a:r>
            <a:r>
              <a:rPr lang="en-US" altLang="zh-TW" dirty="0" err="1" smtClean="0"/>
              <a:t>subgraph</a:t>
            </a:r>
            <a:r>
              <a:rPr lang="en-US" altLang="zh-TW" dirty="0" smtClean="0"/>
              <a:t> of G = a </a:t>
            </a:r>
            <a:r>
              <a:rPr lang="en-US" altLang="zh-TW" dirty="0" err="1" smtClean="0"/>
              <a:t>subgraph</a:t>
            </a:r>
            <a:r>
              <a:rPr lang="en-US" altLang="zh-TW" dirty="0" smtClean="0"/>
              <a:t> of G with the fewest number of edges.</a:t>
            </a:r>
          </a:p>
          <a:p>
            <a:r>
              <a:rPr lang="en-US" altLang="zh-TW" dirty="0" smtClean="0"/>
              <a:t>Any connected graph with </a:t>
            </a:r>
            <a:r>
              <a:rPr lang="en-US" altLang="zh-TW" dirty="0" smtClean="0">
                <a:solidFill>
                  <a:srgbClr val="0000CC"/>
                </a:solidFill>
              </a:rPr>
              <a:t>n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vertices</a:t>
            </a:r>
            <a:r>
              <a:rPr lang="en-US" altLang="zh-TW" dirty="0" smtClean="0"/>
              <a:t> must have at least </a:t>
            </a:r>
            <a:r>
              <a:rPr lang="en-US" altLang="zh-TW" dirty="0" smtClean="0">
                <a:solidFill>
                  <a:srgbClr val="0000CC"/>
                </a:solidFill>
              </a:rPr>
              <a:t>n-1 edges</a:t>
            </a:r>
            <a:r>
              <a:rPr lang="en-US" altLang="zh-TW" dirty="0" smtClean="0"/>
              <a:t>, and all </a:t>
            </a:r>
            <a:r>
              <a:rPr lang="en-US" altLang="zh-TW" dirty="0" smtClean="0">
                <a:solidFill>
                  <a:srgbClr val="CC0099"/>
                </a:solidFill>
              </a:rPr>
              <a:t>connected</a:t>
            </a:r>
            <a:r>
              <a:rPr lang="en-US" altLang="zh-TW" dirty="0" smtClean="0"/>
              <a:t>  graph with </a:t>
            </a:r>
            <a:r>
              <a:rPr lang="en-US" altLang="zh-TW" dirty="0" smtClean="0">
                <a:solidFill>
                  <a:srgbClr val="CC0099"/>
                </a:solidFill>
              </a:rPr>
              <a:t>n-1 edges </a:t>
            </a:r>
            <a:r>
              <a:rPr lang="en-US" altLang="zh-TW" dirty="0" smtClean="0"/>
              <a:t>are </a:t>
            </a:r>
            <a:r>
              <a:rPr lang="en-US" altLang="zh-TW" dirty="0" smtClean="0">
                <a:solidFill>
                  <a:srgbClr val="CC0099"/>
                </a:solidFill>
              </a:rPr>
              <a:t>trees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Constructing minimal </a:t>
            </a:r>
            <a:r>
              <a:rPr lang="en-US" altLang="zh-TW" dirty="0" err="1" smtClean="0"/>
              <a:t>subgraphs</a:t>
            </a:r>
            <a:r>
              <a:rPr lang="en-US" altLang="zh-TW" dirty="0" smtClean="0"/>
              <a:t> finds frequent application in the design of </a:t>
            </a:r>
            <a:r>
              <a:rPr lang="en-US" altLang="zh-TW" dirty="0" smtClean="0">
                <a:solidFill>
                  <a:srgbClr val="0000CC"/>
                </a:solidFill>
              </a:rPr>
              <a:t>communication networks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E.g., n city </a:t>
            </a:r>
            <a:r>
              <a:rPr lang="en-US" altLang="zh-TW" dirty="0" smtClean="0">
                <a:sym typeface="Symbol"/>
              </a:rPr>
              <a:t> minimal n-1 links to connect n cities  constructing the spanning trees of G produces all feasible choices </a:t>
            </a:r>
          </a:p>
          <a:p>
            <a:r>
              <a:rPr lang="en-US" altLang="zh-TW" dirty="0" smtClean="0">
                <a:sym typeface="Symbol"/>
              </a:rPr>
              <a:t>If weights added  would like to select the </a:t>
            </a:r>
            <a:r>
              <a:rPr lang="en-US" altLang="zh-TW" dirty="0" smtClean="0">
                <a:solidFill>
                  <a:srgbClr val="C00000"/>
                </a:solidFill>
                <a:sym typeface="Symbol"/>
              </a:rPr>
              <a:t>spanning tree</a:t>
            </a:r>
            <a:r>
              <a:rPr lang="en-US" altLang="zh-TW" dirty="0" smtClean="0">
                <a:sym typeface="Symbol"/>
              </a:rPr>
              <a:t> that represents either the </a:t>
            </a:r>
            <a:r>
              <a:rPr lang="en-US" altLang="zh-TW" dirty="0" smtClean="0">
                <a:solidFill>
                  <a:srgbClr val="0000CC"/>
                </a:solidFill>
                <a:sym typeface="Symbol"/>
              </a:rPr>
              <a:t>lowest total cost </a:t>
            </a:r>
            <a:r>
              <a:rPr lang="en-US" altLang="zh-TW" dirty="0" smtClean="0">
                <a:sym typeface="Symbol"/>
              </a:rPr>
              <a:t>or the </a:t>
            </a:r>
            <a:r>
              <a:rPr lang="en-US" altLang="zh-TW" dirty="0" smtClean="0">
                <a:solidFill>
                  <a:srgbClr val="0000CC"/>
                </a:solidFill>
                <a:sym typeface="Symbol"/>
              </a:rPr>
              <a:t>lowest overall length</a:t>
            </a:r>
            <a:r>
              <a:rPr lang="en-US" altLang="zh-TW" dirty="0" smtClean="0">
                <a:sym typeface="Symbol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Biconnected</a:t>
            </a:r>
            <a:r>
              <a:rPr lang="en-US" altLang="zh-TW" dirty="0"/>
              <a:t> </a:t>
            </a:r>
            <a:r>
              <a:rPr lang="en-US" altLang="zh-TW" dirty="0" smtClean="0"/>
              <a:t>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A vertex v of </a:t>
            </a:r>
            <a:r>
              <a:rPr lang="en-US" altLang="zh-TW" dirty="0" smtClean="0">
                <a:solidFill>
                  <a:srgbClr val="0000CC"/>
                </a:solidFill>
              </a:rPr>
              <a:t>undirected, connected graph G</a:t>
            </a:r>
            <a:r>
              <a:rPr lang="en-US" altLang="zh-TW" dirty="0" smtClean="0"/>
              <a:t> is an </a:t>
            </a:r>
            <a:r>
              <a:rPr lang="en-US" altLang="zh-TW" dirty="0" smtClean="0">
                <a:solidFill>
                  <a:srgbClr val="FF0000"/>
                </a:solidFill>
              </a:rPr>
              <a:t>articulation 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關節</a:t>
            </a:r>
            <a:r>
              <a:rPr lang="en-US" altLang="zh-TW" dirty="0" smtClean="0">
                <a:solidFill>
                  <a:srgbClr val="FF0000"/>
                </a:solidFill>
              </a:rPr>
              <a:t>) point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sz="2800" dirty="0" smtClean="0"/>
              <a:t>Deleting v and all edges incident to v makes G disconnected</a:t>
            </a:r>
            <a:endParaRPr lang="en-US" altLang="zh-TW" dirty="0" smtClean="0"/>
          </a:p>
          <a:p>
            <a:r>
              <a:rPr lang="en-US" altLang="zh-TW" dirty="0" smtClean="0"/>
              <a:t>A </a:t>
            </a:r>
            <a:r>
              <a:rPr lang="en-US" altLang="zh-TW" dirty="0" err="1" smtClean="0">
                <a:solidFill>
                  <a:srgbClr val="0000CC"/>
                </a:solidFill>
              </a:rPr>
              <a:t>biconnected</a:t>
            </a:r>
            <a:r>
              <a:rPr lang="en-US" altLang="zh-TW" dirty="0" smtClean="0">
                <a:solidFill>
                  <a:srgbClr val="0000CC"/>
                </a:solidFill>
              </a:rPr>
              <a:t> graph </a:t>
            </a:r>
            <a:r>
              <a:rPr lang="en-US" altLang="zh-TW" dirty="0" smtClean="0"/>
              <a:t>is a connected graph with </a:t>
            </a:r>
            <a:r>
              <a:rPr lang="en-US" altLang="zh-TW" dirty="0" smtClean="0">
                <a:solidFill>
                  <a:srgbClr val="C00000"/>
                </a:solidFill>
              </a:rPr>
              <a:t>no articulation points</a:t>
            </a:r>
          </a:p>
          <a:p>
            <a:pPr lvl="1"/>
            <a:r>
              <a:rPr lang="en-US" altLang="zh-TW" dirty="0"/>
              <a:t>No single point of </a:t>
            </a:r>
            <a:r>
              <a:rPr lang="en-US" altLang="zh-TW" dirty="0" smtClean="0"/>
              <a:t>failure (one node fail </a:t>
            </a:r>
            <a:r>
              <a:rPr lang="en-US" altLang="zh-TW" dirty="0" smtClean="0">
                <a:sym typeface="Symbol"/>
              </a:rPr>
              <a:t> disconnected)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desired property for, say, a communication network</a:t>
            </a:r>
          </a:p>
          <a:p>
            <a:pPr lvl="2"/>
            <a:r>
              <a:rPr lang="en-US" altLang="zh-TW" dirty="0" smtClean="0"/>
              <a:t>node = station, one station fail </a:t>
            </a:r>
            <a:r>
              <a:rPr lang="en-US" altLang="zh-TW" dirty="0" smtClean="0">
                <a:sym typeface="Symbol"/>
              </a:rPr>
              <a:t> only that node </a:t>
            </a:r>
            <a:r>
              <a:rPr lang="en-US" altLang="zh-TW" dirty="0" smtClean="0"/>
              <a:t>disconnected</a:t>
            </a:r>
          </a:p>
          <a:p>
            <a:r>
              <a:rPr lang="en-US" altLang="zh-TW" dirty="0" smtClean="0"/>
              <a:t>A </a:t>
            </a:r>
            <a:r>
              <a:rPr lang="en-US" altLang="zh-TW" dirty="0" err="1" smtClean="0">
                <a:solidFill>
                  <a:srgbClr val="0000CC"/>
                </a:solidFill>
              </a:rPr>
              <a:t>biconnected</a:t>
            </a:r>
            <a:r>
              <a:rPr lang="en-US" altLang="zh-TW" dirty="0" smtClean="0">
                <a:solidFill>
                  <a:srgbClr val="0000CC"/>
                </a:solidFill>
              </a:rPr>
              <a:t> component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of a connected graph G is a </a:t>
            </a:r>
            <a:r>
              <a:rPr lang="en-US" altLang="zh-TW" dirty="0" smtClean="0">
                <a:solidFill>
                  <a:srgbClr val="C00000"/>
                </a:solidFill>
              </a:rPr>
              <a:t>maximal </a:t>
            </a:r>
            <a:r>
              <a:rPr lang="en-US" altLang="zh-TW" dirty="0" err="1" smtClean="0">
                <a:solidFill>
                  <a:srgbClr val="C00000"/>
                </a:solidFill>
              </a:rPr>
              <a:t>binconected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 err="1" smtClean="0">
                <a:solidFill>
                  <a:srgbClr val="C00000"/>
                </a:solidFill>
              </a:rPr>
              <a:t>subgraph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/>
              <a:t>H of G. By maximal, we mean that G </a:t>
            </a:r>
            <a:r>
              <a:rPr lang="en-US" altLang="zh-TW" dirty="0" err="1" smtClean="0"/>
              <a:t>ontains</a:t>
            </a:r>
            <a:r>
              <a:rPr lang="en-US" altLang="zh-TW" dirty="0" smtClean="0"/>
              <a:t> no other </a:t>
            </a:r>
            <a:r>
              <a:rPr lang="en-US" altLang="zh-TW" dirty="0" err="1" smtClean="0"/>
              <a:t>subgraph</a:t>
            </a:r>
            <a:r>
              <a:rPr lang="en-US" altLang="zh-TW" dirty="0" smtClean="0"/>
              <a:t> that is both </a:t>
            </a:r>
            <a:r>
              <a:rPr lang="en-US" altLang="zh-TW" dirty="0" err="1" smtClean="0"/>
              <a:t>biconnected</a:t>
            </a:r>
            <a:r>
              <a:rPr lang="en-US" altLang="zh-TW" dirty="0" smtClean="0"/>
              <a:t> and properly contains H.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7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圓角矩形 66"/>
          <p:cNvSpPr/>
          <p:nvPr/>
        </p:nvSpPr>
        <p:spPr>
          <a:xfrm>
            <a:off x="3638816" y="1503733"/>
            <a:ext cx="2339953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Biconnected</a:t>
            </a:r>
            <a:r>
              <a:rPr lang="en-US" altLang="zh-TW" dirty="0"/>
              <a:t> Components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148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28650" y="1509333"/>
            <a:ext cx="1828801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17" idx="3"/>
            <a:endCxn id="18" idx="7"/>
          </p:cNvCxnSpPr>
          <p:nvPr/>
        </p:nvCxnSpPr>
        <p:spPr>
          <a:xfrm flipH="1">
            <a:off x="1203823" y="1888137"/>
            <a:ext cx="242389" cy="22320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線接點 6"/>
          <p:cNvCxnSpPr>
            <a:stCxn id="17" idx="5"/>
            <a:endCxn id="19" idx="1"/>
          </p:cNvCxnSpPr>
          <p:nvPr/>
        </p:nvCxnSpPr>
        <p:spPr>
          <a:xfrm>
            <a:off x="1630963" y="1888137"/>
            <a:ext cx="226857" cy="22320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線接點 7"/>
          <p:cNvCxnSpPr>
            <a:stCxn id="18" idx="3"/>
            <a:endCxn id="16" idx="0"/>
          </p:cNvCxnSpPr>
          <p:nvPr/>
        </p:nvCxnSpPr>
        <p:spPr>
          <a:xfrm flipH="1">
            <a:off x="844805" y="2296097"/>
            <a:ext cx="174267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>
            <a:stCxn id="18" idx="5"/>
            <a:endCxn id="20" idx="0"/>
          </p:cNvCxnSpPr>
          <p:nvPr/>
        </p:nvCxnSpPr>
        <p:spPr>
          <a:xfrm>
            <a:off x="1203823" y="2296097"/>
            <a:ext cx="111118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線接點 9"/>
          <p:cNvCxnSpPr>
            <a:stCxn id="19" idx="3"/>
            <a:endCxn id="21" idx="0"/>
          </p:cNvCxnSpPr>
          <p:nvPr/>
        </p:nvCxnSpPr>
        <p:spPr>
          <a:xfrm flipH="1">
            <a:off x="1785076" y="2296097"/>
            <a:ext cx="72744" cy="20774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19" idx="5"/>
            <a:endCxn id="22" idx="0"/>
          </p:cNvCxnSpPr>
          <p:nvPr/>
        </p:nvCxnSpPr>
        <p:spPr>
          <a:xfrm>
            <a:off x="2042571" y="2296097"/>
            <a:ext cx="212641" cy="2077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16" idx="4"/>
            <a:endCxn id="23" idx="2"/>
          </p:cNvCxnSpPr>
          <p:nvPr/>
        </p:nvCxnSpPr>
        <p:spPr>
          <a:xfrm>
            <a:off x="844805" y="2765085"/>
            <a:ext cx="563143" cy="36935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20" idx="4"/>
            <a:endCxn id="23" idx="1"/>
          </p:cNvCxnSpPr>
          <p:nvPr/>
        </p:nvCxnSpPr>
        <p:spPr>
          <a:xfrm>
            <a:off x="1314941" y="2765085"/>
            <a:ext cx="131271" cy="27697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21" idx="4"/>
            <a:endCxn id="23" idx="7"/>
          </p:cNvCxnSpPr>
          <p:nvPr/>
        </p:nvCxnSpPr>
        <p:spPr>
          <a:xfrm flipH="1">
            <a:off x="1630963" y="2765120"/>
            <a:ext cx="154113" cy="27694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22" idx="4"/>
            <a:endCxn id="23" idx="6"/>
          </p:cNvCxnSpPr>
          <p:nvPr/>
        </p:nvCxnSpPr>
        <p:spPr>
          <a:xfrm flipH="1">
            <a:off x="1669227" y="2765085"/>
            <a:ext cx="585985" cy="36935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714166" y="250380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橢圓 16"/>
          <p:cNvSpPr/>
          <p:nvPr/>
        </p:nvSpPr>
        <p:spPr>
          <a:xfrm>
            <a:off x="1407949" y="16651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橢圓 17"/>
          <p:cNvSpPr/>
          <p:nvPr/>
        </p:nvSpPr>
        <p:spPr>
          <a:xfrm>
            <a:off x="980808" y="207308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橢圓 18"/>
          <p:cNvSpPr/>
          <p:nvPr/>
        </p:nvSpPr>
        <p:spPr>
          <a:xfrm>
            <a:off x="1819556" y="207308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橢圓 19"/>
          <p:cNvSpPr/>
          <p:nvPr/>
        </p:nvSpPr>
        <p:spPr>
          <a:xfrm>
            <a:off x="1184302" y="250380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橢圓 20"/>
          <p:cNvSpPr/>
          <p:nvPr/>
        </p:nvSpPr>
        <p:spPr>
          <a:xfrm>
            <a:off x="1654437" y="250384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橢圓 21"/>
          <p:cNvSpPr/>
          <p:nvPr/>
        </p:nvSpPr>
        <p:spPr>
          <a:xfrm>
            <a:off x="2124573" y="250380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橢圓 22"/>
          <p:cNvSpPr/>
          <p:nvPr/>
        </p:nvSpPr>
        <p:spPr>
          <a:xfrm>
            <a:off x="1407949" y="300379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28650" y="3404945"/>
            <a:ext cx="181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 smtClean="0"/>
              <a:t>Biconnected</a:t>
            </a:r>
            <a:endParaRPr lang="zh-TW" altLang="en-US" b="1" dirty="0"/>
          </a:p>
        </p:txBody>
      </p:sp>
      <p:sp>
        <p:nvSpPr>
          <p:cNvPr id="27" name="橢圓 26"/>
          <p:cNvSpPr/>
          <p:nvPr/>
        </p:nvSpPr>
        <p:spPr>
          <a:xfrm>
            <a:off x="4018288" y="16651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" name="橢圓 27"/>
          <p:cNvSpPr/>
          <p:nvPr/>
        </p:nvSpPr>
        <p:spPr>
          <a:xfrm>
            <a:off x="4018287" y="215473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0" name="直線接點 29"/>
          <p:cNvCxnSpPr>
            <a:stCxn id="28" idx="0"/>
            <a:endCxn id="27" idx="4"/>
          </p:cNvCxnSpPr>
          <p:nvPr/>
        </p:nvCxnSpPr>
        <p:spPr>
          <a:xfrm flipV="1">
            <a:off x="4148927" y="1926401"/>
            <a:ext cx="1" cy="2283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橢圓 31"/>
          <p:cNvSpPr/>
          <p:nvPr/>
        </p:nvSpPr>
        <p:spPr>
          <a:xfrm>
            <a:off x="3757008" y="261376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橢圓 32"/>
          <p:cNvSpPr/>
          <p:nvPr/>
        </p:nvSpPr>
        <p:spPr>
          <a:xfrm>
            <a:off x="4277247" y="261376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橢圓 33"/>
          <p:cNvSpPr/>
          <p:nvPr/>
        </p:nvSpPr>
        <p:spPr>
          <a:xfrm>
            <a:off x="4028185" y="308875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橢圓 34"/>
          <p:cNvSpPr/>
          <p:nvPr/>
        </p:nvSpPr>
        <p:spPr>
          <a:xfrm>
            <a:off x="4797486" y="261376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橢圓 35"/>
          <p:cNvSpPr/>
          <p:nvPr/>
        </p:nvSpPr>
        <p:spPr>
          <a:xfrm>
            <a:off x="5078387" y="308875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橢圓 36"/>
          <p:cNvSpPr/>
          <p:nvPr/>
        </p:nvSpPr>
        <p:spPr>
          <a:xfrm>
            <a:off x="5078387" y="215473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橢圓 37"/>
          <p:cNvSpPr/>
          <p:nvPr/>
        </p:nvSpPr>
        <p:spPr>
          <a:xfrm>
            <a:off x="5078387" y="16651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橢圓 38"/>
          <p:cNvSpPr/>
          <p:nvPr/>
        </p:nvSpPr>
        <p:spPr>
          <a:xfrm>
            <a:off x="5579125" y="16651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40" name="直線接點 39"/>
          <p:cNvCxnSpPr>
            <a:stCxn id="37" idx="0"/>
            <a:endCxn id="38" idx="4"/>
          </p:cNvCxnSpPr>
          <p:nvPr/>
        </p:nvCxnSpPr>
        <p:spPr>
          <a:xfrm flipV="1">
            <a:off x="5209027" y="1926401"/>
            <a:ext cx="0" cy="2283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線接點 40"/>
          <p:cNvCxnSpPr>
            <a:stCxn id="33" idx="0"/>
            <a:endCxn id="28" idx="5"/>
          </p:cNvCxnSpPr>
          <p:nvPr/>
        </p:nvCxnSpPr>
        <p:spPr>
          <a:xfrm flipH="1" flipV="1">
            <a:off x="4241303" y="2377750"/>
            <a:ext cx="166584" cy="2360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線接點 41"/>
          <p:cNvCxnSpPr>
            <a:stCxn id="32" idx="0"/>
            <a:endCxn id="28" idx="3"/>
          </p:cNvCxnSpPr>
          <p:nvPr/>
        </p:nvCxnSpPr>
        <p:spPr>
          <a:xfrm flipV="1">
            <a:off x="3887648" y="2377750"/>
            <a:ext cx="168902" cy="2360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線接點 42"/>
          <p:cNvCxnSpPr>
            <a:stCxn id="34" idx="1"/>
            <a:endCxn id="32" idx="4"/>
          </p:cNvCxnSpPr>
          <p:nvPr/>
        </p:nvCxnSpPr>
        <p:spPr>
          <a:xfrm flipH="1" flipV="1">
            <a:off x="3887648" y="2875045"/>
            <a:ext cx="178800" cy="25197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線接點 43"/>
          <p:cNvCxnSpPr>
            <a:stCxn id="34" idx="7"/>
            <a:endCxn id="33" idx="4"/>
          </p:cNvCxnSpPr>
          <p:nvPr/>
        </p:nvCxnSpPr>
        <p:spPr>
          <a:xfrm flipV="1">
            <a:off x="4251201" y="2875045"/>
            <a:ext cx="156686" cy="25197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線接點 44"/>
          <p:cNvCxnSpPr>
            <a:stCxn id="35" idx="0"/>
            <a:endCxn id="37" idx="3"/>
          </p:cNvCxnSpPr>
          <p:nvPr/>
        </p:nvCxnSpPr>
        <p:spPr>
          <a:xfrm flipV="1">
            <a:off x="4928126" y="2377750"/>
            <a:ext cx="188524" cy="2360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線接點 45"/>
          <p:cNvCxnSpPr>
            <a:stCxn id="36" idx="1"/>
            <a:endCxn id="35" idx="4"/>
          </p:cNvCxnSpPr>
          <p:nvPr/>
        </p:nvCxnSpPr>
        <p:spPr>
          <a:xfrm flipH="1" flipV="1">
            <a:off x="4928126" y="2875045"/>
            <a:ext cx="188524" cy="25197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線接點 46"/>
          <p:cNvCxnSpPr>
            <a:stCxn id="36" idx="0"/>
            <a:endCxn id="37" idx="4"/>
          </p:cNvCxnSpPr>
          <p:nvPr/>
        </p:nvCxnSpPr>
        <p:spPr>
          <a:xfrm flipV="1">
            <a:off x="5209027" y="2416013"/>
            <a:ext cx="0" cy="6727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直線接點 63"/>
          <p:cNvCxnSpPr>
            <a:stCxn id="37" idx="7"/>
            <a:endCxn id="39" idx="3"/>
          </p:cNvCxnSpPr>
          <p:nvPr/>
        </p:nvCxnSpPr>
        <p:spPr>
          <a:xfrm flipV="1">
            <a:off x="5301403" y="1888138"/>
            <a:ext cx="315985" cy="30485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4538526" y="2744405"/>
            <a:ext cx="25896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文字方塊 70"/>
          <p:cNvSpPr txBox="1"/>
          <p:nvPr/>
        </p:nvSpPr>
        <p:spPr>
          <a:xfrm>
            <a:off x="3650052" y="3396400"/>
            <a:ext cx="232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Non-</a:t>
            </a:r>
            <a:r>
              <a:rPr lang="en-US" altLang="zh-TW" b="1" dirty="0" err="1" smtClean="0"/>
              <a:t>biconnected</a:t>
            </a:r>
            <a:endParaRPr lang="zh-TW" altLang="en-US" b="1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6227601" y="1591128"/>
            <a:ext cx="2494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400" dirty="0" smtClean="0"/>
              <a:t>Vertices 1, 3, 5, 7 are </a:t>
            </a:r>
            <a:r>
              <a:rPr lang="en-US" altLang="zh-TW" sz="2400" dirty="0" smtClean="0">
                <a:solidFill>
                  <a:srgbClr val="0000CC"/>
                </a:solidFill>
              </a:rPr>
              <a:t>articulation points.</a:t>
            </a:r>
            <a:endParaRPr lang="en-US" altLang="zh-TW" sz="24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400" dirty="0" smtClean="0"/>
              <a:t>Contains</a:t>
            </a:r>
            <a:r>
              <a:rPr lang="en-US" altLang="zh-TW" sz="2400" dirty="0" smtClean="0">
                <a:solidFill>
                  <a:srgbClr val="0000CC"/>
                </a:solidFill>
              </a:rPr>
              <a:t> 6 </a:t>
            </a:r>
            <a:r>
              <a:rPr lang="en-US" altLang="zh-TW" sz="2400" dirty="0" err="1" smtClean="0">
                <a:solidFill>
                  <a:srgbClr val="0000CC"/>
                </a:solidFill>
              </a:rPr>
              <a:t>biconnected</a:t>
            </a:r>
            <a:r>
              <a:rPr lang="en-US" altLang="zh-TW" sz="2400" dirty="0" smtClean="0">
                <a:solidFill>
                  <a:srgbClr val="0000CC"/>
                </a:solidFill>
              </a:rPr>
              <a:t> components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73" name="圓角矩形 72"/>
          <p:cNvSpPr/>
          <p:nvPr/>
        </p:nvSpPr>
        <p:spPr>
          <a:xfrm>
            <a:off x="1234829" y="4137161"/>
            <a:ext cx="4743940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5" name="群組 124"/>
          <p:cNvGrpSpPr/>
          <p:nvPr/>
        </p:nvGrpSpPr>
        <p:grpSpPr>
          <a:xfrm>
            <a:off x="1571413" y="4788490"/>
            <a:ext cx="261280" cy="750891"/>
            <a:chOff x="1571413" y="4788490"/>
            <a:chExt cx="261280" cy="750891"/>
          </a:xfrm>
        </p:grpSpPr>
        <p:sp>
          <p:nvSpPr>
            <p:cNvPr id="74" name="橢圓 73"/>
            <p:cNvSpPr/>
            <p:nvPr/>
          </p:nvSpPr>
          <p:spPr>
            <a:xfrm>
              <a:off x="1571414" y="478849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橢圓 74"/>
            <p:cNvSpPr/>
            <p:nvPr/>
          </p:nvSpPr>
          <p:spPr>
            <a:xfrm>
              <a:off x="1571413" y="5278102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76" name="直線接點 75"/>
            <p:cNvCxnSpPr>
              <a:stCxn id="75" idx="0"/>
              <a:endCxn id="74" idx="4"/>
            </p:cNvCxnSpPr>
            <p:nvPr/>
          </p:nvCxnSpPr>
          <p:spPr>
            <a:xfrm flipV="1">
              <a:off x="1702053" y="5049769"/>
              <a:ext cx="1" cy="22833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8" name="群組 117"/>
          <p:cNvGrpSpPr/>
          <p:nvPr/>
        </p:nvGrpSpPr>
        <p:grpSpPr>
          <a:xfrm>
            <a:off x="3789054" y="4578519"/>
            <a:ext cx="542180" cy="1195300"/>
            <a:chOff x="5020502" y="4961446"/>
            <a:chExt cx="542180" cy="1195300"/>
          </a:xfrm>
        </p:grpSpPr>
        <p:sp>
          <p:nvSpPr>
            <p:cNvPr id="80" name="橢圓 79"/>
            <p:cNvSpPr/>
            <p:nvPr/>
          </p:nvSpPr>
          <p:spPr>
            <a:xfrm>
              <a:off x="5020502" y="5420478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橢圓 80"/>
            <p:cNvSpPr/>
            <p:nvPr/>
          </p:nvSpPr>
          <p:spPr>
            <a:xfrm>
              <a:off x="5301403" y="589546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2" name="橢圓 81"/>
            <p:cNvSpPr/>
            <p:nvPr/>
          </p:nvSpPr>
          <p:spPr>
            <a:xfrm>
              <a:off x="5301403" y="4961446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90" name="直線接點 89"/>
            <p:cNvCxnSpPr>
              <a:stCxn id="80" idx="0"/>
              <a:endCxn id="82" idx="3"/>
            </p:cNvCxnSpPr>
            <p:nvPr/>
          </p:nvCxnSpPr>
          <p:spPr>
            <a:xfrm flipV="1">
              <a:off x="5151142" y="5184462"/>
              <a:ext cx="188524" cy="23601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直線接點 90"/>
            <p:cNvCxnSpPr>
              <a:stCxn id="81" idx="1"/>
              <a:endCxn id="80" idx="4"/>
            </p:cNvCxnSpPr>
            <p:nvPr/>
          </p:nvCxnSpPr>
          <p:spPr>
            <a:xfrm flipH="1" flipV="1">
              <a:off x="5151142" y="5681757"/>
              <a:ext cx="188524" cy="2519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直線接點 91"/>
            <p:cNvCxnSpPr>
              <a:stCxn id="81" idx="0"/>
              <a:endCxn id="82" idx="4"/>
            </p:cNvCxnSpPr>
            <p:nvPr/>
          </p:nvCxnSpPr>
          <p:spPr>
            <a:xfrm flipV="1">
              <a:off x="5432043" y="5222725"/>
              <a:ext cx="0" cy="6727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5" name="文字方塊 94"/>
          <p:cNvSpPr txBox="1"/>
          <p:nvPr/>
        </p:nvSpPr>
        <p:spPr>
          <a:xfrm>
            <a:off x="1159660" y="6008257"/>
            <a:ext cx="481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 smtClean="0"/>
              <a:t>Biconnected</a:t>
            </a:r>
            <a:r>
              <a:rPr lang="en-US" altLang="zh-TW" b="1" dirty="0" smtClean="0"/>
              <a:t> components</a:t>
            </a:r>
            <a:endParaRPr lang="zh-TW" altLang="en-US" b="1" dirty="0"/>
          </a:p>
        </p:txBody>
      </p:sp>
      <p:grpSp>
        <p:nvGrpSpPr>
          <p:cNvPr id="119" name="群組 118"/>
          <p:cNvGrpSpPr/>
          <p:nvPr/>
        </p:nvGrpSpPr>
        <p:grpSpPr>
          <a:xfrm>
            <a:off x="1992777" y="4578519"/>
            <a:ext cx="781518" cy="1195300"/>
            <a:chOff x="2987319" y="4762902"/>
            <a:chExt cx="781518" cy="1195300"/>
          </a:xfrm>
        </p:grpSpPr>
        <p:sp>
          <p:nvSpPr>
            <p:cNvPr id="97" name="橢圓 96"/>
            <p:cNvSpPr/>
            <p:nvPr/>
          </p:nvSpPr>
          <p:spPr>
            <a:xfrm>
              <a:off x="3248598" y="4762902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8" name="橢圓 97"/>
            <p:cNvSpPr/>
            <p:nvPr/>
          </p:nvSpPr>
          <p:spPr>
            <a:xfrm>
              <a:off x="2987319" y="522193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橢圓 98"/>
            <p:cNvSpPr/>
            <p:nvPr/>
          </p:nvSpPr>
          <p:spPr>
            <a:xfrm>
              <a:off x="3507558" y="522193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0" name="橢圓 99"/>
            <p:cNvSpPr/>
            <p:nvPr/>
          </p:nvSpPr>
          <p:spPr>
            <a:xfrm>
              <a:off x="3258496" y="569692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01" name="直線接點 100"/>
            <p:cNvCxnSpPr>
              <a:stCxn id="99" idx="0"/>
              <a:endCxn id="97" idx="5"/>
            </p:cNvCxnSpPr>
            <p:nvPr/>
          </p:nvCxnSpPr>
          <p:spPr>
            <a:xfrm flipH="1" flipV="1">
              <a:off x="3471614" y="4985918"/>
              <a:ext cx="166584" cy="23601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直線接點 101"/>
            <p:cNvCxnSpPr>
              <a:stCxn id="98" idx="0"/>
              <a:endCxn id="97" idx="3"/>
            </p:cNvCxnSpPr>
            <p:nvPr/>
          </p:nvCxnSpPr>
          <p:spPr>
            <a:xfrm flipV="1">
              <a:off x="3117959" y="4985918"/>
              <a:ext cx="168902" cy="23601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3" name="直線接點 102"/>
            <p:cNvCxnSpPr>
              <a:stCxn id="100" idx="1"/>
              <a:endCxn id="98" idx="4"/>
            </p:cNvCxnSpPr>
            <p:nvPr/>
          </p:nvCxnSpPr>
          <p:spPr>
            <a:xfrm flipH="1" flipV="1">
              <a:off x="3117959" y="5483213"/>
              <a:ext cx="178800" cy="2519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直線接點 103"/>
            <p:cNvCxnSpPr>
              <a:stCxn id="100" idx="7"/>
              <a:endCxn id="99" idx="4"/>
            </p:cNvCxnSpPr>
            <p:nvPr/>
          </p:nvCxnSpPr>
          <p:spPr>
            <a:xfrm flipV="1">
              <a:off x="3481512" y="5483213"/>
              <a:ext cx="156686" cy="2519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1" name="橢圓 120"/>
          <p:cNvSpPr/>
          <p:nvPr/>
        </p:nvSpPr>
        <p:spPr>
          <a:xfrm>
            <a:off x="6399694" y="549398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2" name="橢圓 121"/>
          <p:cNvSpPr/>
          <p:nvPr/>
        </p:nvSpPr>
        <p:spPr>
          <a:xfrm>
            <a:off x="6399694" y="4559961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23" name="直線接點 122"/>
          <p:cNvCxnSpPr>
            <a:stCxn id="121" idx="0"/>
            <a:endCxn id="122" idx="4"/>
          </p:cNvCxnSpPr>
          <p:nvPr/>
        </p:nvCxnSpPr>
        <p:spPr>
          <a:xfrm flipV="1">
            <a:off x="6530334" y="4821240"/>
            <a:ext cx="0" cy="6727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4" name="文字方塊 123"/>
          <p:cNvSpPr txBox="1"/>
          <p:nvPr/>
        </p:nvSpPr>
        <p:spPr>
          <a:xfrm>
            <a:off x="6837148" y="4304222"/>
            <a:ext cx="2126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This is not a </a:t>
            </a:r>
            <a:r>
              <a:rPr lang="en-US" altLang="zh-TW" sz="2400" dirty="0" err="1" smtClean="0"/>
              <a:t>biconnected</a:t>
            </a:r>
            <a:r>
              <a:rPr lang="en-US" altLang="zh-TW" sz="2400" dirty="0" smtClean="0"/>
              <a:t> component because it is not 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maximal</a:t>
            </a:r>
            <a:endParaRPr lang="zh-TW" altLang="en-US" sz="2400" b="1" dirty="0">
              <a:solidFill>
                <a:srgbClr val="0000CC"/>
              </a:solidFill>
            </a:endParaRPr>
          </a:p>
        </p:txBody>
      </p:sp>
      <p:grpSp>
        <p:nvGrpSpPr>
          <p:cNvPr id="126" name="群組 125"/>
          <p:cNvGrpSpPr/>
          <p:nvPr/>
        </p:nvGrpSpPr>
        <p:grpSpPr>
          <a:xfrm>
            <a:off x="4489333" y="4774863"/>
            <a:ext cx="261279" cy="750891"/>
            <a:chOff x="4036542" y="4966487"/>
            <a:chExt cx="261279" cy="750891"/>
          </a:xfrm>
        </p:grpSpPr>
        <p:sp>
          <p:nvSpPr>
            <p:cNvPr id="127" name="橢圓 126"/>
            <p:cNvSpPr/>
            <p:nvPr/>
          </p:nvSpPr>
          <p:spPr>
            <a:xfrm>
              <a:off x="4036542" y="5456099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28" name="橢圓 127"/>
            <p:cNvSpPr/>
            <p:nvPr/>
          </p:nvSpPr>
          <p:spPr>
            <a:xfrm>
              <a:off x="4036542" y="496648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129" name="直線接點 128"/>
            <p:cNvCxnSpPr>
              <a:stCxn id="127" idx="0"/>
              <a:endCxn id="128" idx="4"/>
            </p:cNvCxnSpPr>
            <p:nvPr/>
          </p:nvCxnSpPr>
          <p:spPr>
            <a:xfrm flipV="1">
              <a:off x="4167182" y="5227766"/>
              <a:ext cx="0" cy="22833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30" name="群組 129"/>
          <p:cNvGrpSpPr/>
          <p:nvPr/>
        </p:nvGrpSpPr>
        <p:grpSpPr>
          <a:xfrm>
            <a:off x="4944639" y="4761649"/>
            <a:ext cx="762017" cy="750891"/>
            <a:chOff x="3621210" y="4120028"/>
            <a:chExt cx="762017" cy="750891"/>
          </a:xfrm>
        </p:grpSpPr>
        <p:sp>
          <p:nvSpPr>
            <p:cNvPr id="131" name="橢圓 130"/>
            <p:cNvSpPr/>
            <p:nvPr/>
          </p:nvSpPr>
          <p:spPr>
            <a:xfrm>
              <a:off x="3621210" y="460964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2" name="橢圓 131"/>
            <p:cNvSpPr/>
            <p:nvPr/>
          </p:nvSpPr>
          <p:spPr>
            <a:xfrm>
              <a:off x="4121948" y="4120028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33" name="直線接點 132"/>
            <p:cNvCxnSpPr>
              <a:stCxn id="131" idx="7"/>
              <a:endCxn id="132" idx="3"/>
            </p:cNvCxnSpPr>
            <p:nvPr/>
          </p:nvCxnSpPr>
          <p:spPr>
            <a:xfrm flipV="1">
              <a:off x="3844226" y="4343044"/>
              <a:ext cx="315985" cy="30485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35" name="直線接點 134"/>
          <p:cNvCxnSpPr>
            <a:stCxn id="71" idx="1"/>
          </p:cNvCxnSpPr>
          <p:nvPr/>
        </p:nvCxnSpPr>
        <p:spPr>
          <a:xfrm flipH="1">
            <a:off x="1407948" y="3581066"/>
            <a:ext cx="2242104" cy="55609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接點 135"/>
          <p:cNvCxnSpPr>
            <a:stCxn id="71" idx="3"/>
          </p:cNvCxnSpPr>
          <p:nvPr/>
        </p:nvCxnSpPr>
        <p:spPr>
          <a:xfrm>
            <a:off x="5978769" y="3581066"/>
            <a:ext cx="0" cy="665467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群組 138"/>
          <p:cNvGrpSpPr/>
          <p:nvPr/>
        </p:nvGrpSpPr>
        <p:grpSpPr>
          <a:xfrm>
            <a:off x="2924557" y="5036142"/>
            <a:ext cx="730693" cy="266629"/>
            <a:chOff x="1571414" y="4788490"/>
            <a:chExt cx="730693" cy="266629"/>
          </a:xfrm>
        </p:grpSpPr>
        <p:sp>
          <p:nvSpPr>
            <p:cNvPr id="140" name="橢圓 139"/>
            <p:cNvSpPr/>
            <p:nvPr/>
          </p:nvSpPr>
          <p:spPr>
            <a:xfrm>
              <a:off x="1571414" y="478849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1" name="橢圓 140"/>
            <p:cNvSpPr/>
            <p:nvPr/>
          </p:nvSpPr>
          <p:spPr>
            <a:xfrm>
              <a:off x="2040828" y="479384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142" name="直線接點 141"/>
            <p:cNvCxnSpPr>
              <a:stCxn id="141" idx="2"/>
              <a:endCxn id="140" idx="6"/>
            </p:cNvCxnSpPr>
            <p:nvPr/>
          </p:nvCxnSpPr>
          <p:spPr>
            <a:xfrm flipH="1" flipV="1">
              <a:off x="1832693" y="4919130"/>
              <a:ext cx="208135" cy="535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9005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Biconnected</a:t>
            </a:r>
            <a:r>
              <a:rPr lang="en-US" altLang="zh-TW" dirty="0"/>
              <a:t>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51402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 err="1" smtClean="0">
                <a:solidFill>
                  <a:srgbClr val="0000CC"/>
                </a:solidFill>
              </a:rPr>
              <a:t>binnected</a:t>
            </a:r>
            <a:r>
              <a:rPr lang="en-US" altLang="zh-TW" dirty="0" smtClean="0">
                <a:solidFill>
                  <a:srgbClr val="0000CC"/>
                </a:solidFill>
              </a:rPr>
              <a:t> graph</a:t>
            </a:r>
            <a:r>
              <a:rPr lang="en-US" altLang="zh-TW" dirty="0" smtClean="0"/>
              <a:t> has just one </a:t>
            </a:r>
            <a:r>
              <a:rPr lang="en-US" altLang="zh-TW" dirty="0" err="1" smtClean="0"/>
              <a:t>biconnected</a:t>
            </a:r>
            <a:r>
              <a:rPr lang="en-US" altLang="zh-TW" dirty="0" smtClean="0"/>
              <a:t> component: the whole graph</a:t>
            </a:r>
          </a:p>
          <a:p>
            <a:r>
              <a:rPr lang="en-US" altLang="zh-TW" dirty="0" smtClean="0"/>
              <a:t>Two </a:t>
            </a:r>
            <a:r>
              <a:rPr lang="en-US" altLang="zh-TW" dirty="0" err="1" smtClean="0"/>
              <a:t>biconnected</a:t>
            </a:r>
            <a:r>
              <a:rPr lang="en-US" altLang="zh-TW" dirty="0" smtClean="0"/>
              <a:t> components of the same graph can have </a:t>
            </a:r>
            <a:r>
              <a:rPr lang="en-US" altLang="zh-TW" dirty="0" smtClean="0">
                <a:solidFill>
                  <a:srgbClr val="0000CC"/>
                </a:solidFill>
              </a:rPr>
              <a:t>at most one common vertex </a:t>
            </a:r>
          </a:p>
          <a:p>
            <a:pPr lvl="1"/>
            <a:r>
              <a:rPr lang="en-US" altLang="zh-TW" sz="2600" dirty="0" smtClean="0">
                <a:sym typeface="Wingdings" panose="05000000000000000000" pitchFamily="2" charset="2"/>
              </a:rPr>
              <a:t>Therefore, </a:t>
            </a:r>
            <a:r>
              <a:rPr lang="en-US" altLang="zh-TW" sz="2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n</a:t>
            </a:r>
            <a:r>
              <a:rPr lang="en-US" altLang="zh-TW" sz="2600" dirty="0" smtClean="0">
                <a:solidFill>
                  <a:srgbClr val="C00000"/>
                </a:solidFill>
              </a:rPr>
              <a:t>o edges can be in two or more </a:t>
            </a:r>
            <a:r>
              <a:rPr lang="en-US" altLang="zh-TW" sz="2600" dirty="0" err="1" smtClean="0">
                <a:solidFill>
                  <a:srgbClr val="C00000"/>
                </a:solidFill>
              </a:rPr>
              <a:t>biconnected</a:t>
            </a:r>
            <a:r>
              <a:rPr lang="en-US" altLang="zh-TW" sz="2600" dirty="0" smtClean="0">
                <a:solidFill>
                  <a:srgbClr val="C00000"/>
                </a:solidFill>
              </a:rPr>
              <a:t> components</a:t>
            </a:r>
          </a:p>
          <a:p>
            <a:r>
              <a:rPr lang="en-US" altLang="zh-TW" dirty="0" err="1" smtClean="0">
                <a:sym typeface="Wingdings" panose="05000000000000000000" pitchFamily="2" charset="2"/>
              </a:rPr>
              <a:t>Biconnected</a:t>
            </a:r>
            <a:r>
              <a:rPr lang="en-US" altLang="zh-TW" dirty="0" smtClean="0">
                <a:sym typeface="Wingdings" panose="05000000000000000000" pitchFamily="2" charset="2"/>
              </a:rPr>
              <a:t> components of G </a:t>
            </a:r>
            <a:r>
              <a:rPr lang="en-US" altLang="zh-TW" dirty="0" smtClean="0">
                <a:solidFill>
                  <a:srgbClr val="0000CC"/>
                </a:solidFill>
                <a:sym typeface="Wingdings" panose="05000000000000000000" pitchFamily="2" charset="2"/>
              </a:rPr>
              <a:t>partition the edges of G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149</a:t>
            </a:fld>
            <a:endParaRPr lang="zh-TW" altLang="en-US"/>
          </a:p>
        </p:txBody>
      </p:sp>
      <p:sp>
        <p:nvSpPr>
          <p:cNvPr id="73" name="圓角矩形 72"/>
          <p:cNvSpPr/>
          <p:nvPr/>
        </p:nvSpPr>
        <p:spPr>
          <a:xfrm>
            <a:off x="3771409" y="4111011"/>
            <a:ext cx="4743940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6" name="直線接點 75"/>
          <p:cNvCxnSpPr>
            <a:stCxn id="75" idx="0"/>
            <a:endCxn id="74" idx="4"/>
          </p:cNvCxnSpPr>
          <p:nvPr/>
        </p:nvCxnSpPr>
        <p:spPr>
          <a:xfrm flipV="1">
            <a:off x="4113588" y="5023619"/>
            <a:ext cx="1" cy="2283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直線接點 89"/>
          <p:cNvCxnSpPr>
            <a:stCxn id="80" idx="0"/>
            <a:endCxn id="82" idx="3"/>
          </p:cNvCxnSpPr>
          <p:nvPr/>
        </p:nvCxnSpPr>
        <p:spPr>
          <a:xfrm flipV="1">
            <a:off x="6521696" y="4744059"/>
            <a:ext cx="188524" cy="2360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直線接點 90"/>
          <p:cNvCxnSpPr>
            <a:stCxn id="81" idx="1"/>
            <a:endCxn id="80" idx="4"/>
          </p:cNvCxnSpPr>
          <p:nvPr/>
        </p:nvCxnSpPr>
        <p:spPr>
          <a:xfrm flipH="1" flipV="1">
            <a:off x="6521696" y="5241354"/>
            <a:ext cx="188524" cy="25197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直線接點 91"/>
          <p:cNvCxnSpPr>
            <a:stCxn id="81" idx="0"/>
            <a:endCxn id="82" idx="4"/>
          </p:cNvCxnSpPr>
          <p:nvPr/>
        </p:nvCxnSpPr>
        <p:spPr>
          <a:xfrm flipV="1">
            <a:off x="6802597" y="4782322"/>
            <a:ext cx="0" cy="6727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5" name="文字方塊 94"/>
          <p:cNvSpPr txBox="1"/>
          <p:nvPr/>
        </p:nvSpPr>
        <p:spPr>
          <a:xfrm>
            <a:off x="3696240" y="5982107"/>
            <a:ext cx="481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 smtClean="0"/>
              <a:t>Biconnected</a:t>
            </a:r>
            <a:r>
              <a:rPr lang="en-US" altLang="zh-TW" b="1" dirty="0" smtClean="0"/>
              <a:t> components</a:t>
            </a:r>
            <a:endParaRPr lang="zh-TW" altLang="en-US" b="1" dirty="0"/>
          </a:p>
        </p:txBody>
      </p:sp>
      <p:cxnSp>
        <p:nvCxnSpPr>
          <p:cNvPr id="101" name="直線接點 100"/>
          <p:cNvCxnSpPr>
            <a:stCxn id="99" idx="0"/>
            <a:endCxn id="97" idx="5"/>
          </p:cNvCxnSpPr>
          <p:nvPr/>
        </p:nvCxnSpPr>
        <p:spPr>
          <a:xfrm flipH="1" flipV="1">
            <a:off x="4924460" y="4763151"/>
            <a:ext cx="166584" cy="2360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直線接點 101"/>
          <p:cNvCxnSpPr>
            <a:stCxn id="98" idx="0"/>
            <a:endCxn id="97" idx="3"/>
          </p:cNvCxnSpPr>
          <p:nvPr/>
        </p:nvCxnSpPr>
        <p:spPr>
          <a:xfrm flipV="1">
            <a:off x="4570805" y="4763151"/>
            <a:ext cx="168902" cy="2360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" name="直線接點 102"/>
          <p:cNvCxnSpPr>
            <a:stCxn id="100" idx="1"/>
            <a:endCxn id="98" idx="4"/>
          </p:cNvCxnSpPr>
          <p:nvPr/>
        </p:nvCxnSpPr>
        <p:spPr>
          <a:xfrm flipH="1" flipV="1">
            <a:off x="4570805" y="5260446"/>
            <a:ext cx="178800" cy="25197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直線接點 103"/>
          <p:cNvCxnSpPr>
            <a:stCxn id="100" idx="7"/>
            <a:endCxn id="99" idx="4"/>
          </p:cNvCxnSpPr>
          <p:nvPr/>
        </p:nvCxnSpPr>
        <p:spPr>
          <a:xfrm flipV="1">
            <a:off x="4934358" y="5260446"/>
            <a:ext cx="156686" cy="25197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9" name="直線接點 128"/>
          <p:cNvCxnSpPr>
            <a:stCxn id="127" idx="0"/>
            <a:endCxn id="128" idx="4"/>
          </p:cNvCxnSpPr>
          <p:nvPr/>
        </p:nvCxnSpPr>
        <p:spPr>
          <a:xfrm flipV="1">
            <a:off x="7237391" y="5005993"/>
            <a:ext cx="0" cy="2283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3" name="直線接點 132"/>
          <p:cNvCxnSpPr>
            <a:stCxn id="131" idx="7"/>
            <a:endCxn id="132" idx="3"/>
          </p:cNvCxnSpPr>
          <p:nvPr/>
        </p:nvCxnSpPr>
        <p:spPr>
          <a:xfrm flipV="1">
            <a:off x="7695378" y="4963931"/>
            <a:ext cx="315985" cy="30485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圓角矩形 84"/>
          <p:cNvSpPr/>
          <p:nvPr/>
        </p:nvSpPr>
        <p:spPr>
          <a:xfrm>
            <a:off x="787916" y="4108428"/>
            <a:ext cx="2339953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8" name="直線接點 87"/>
          <p:cNvCxnSpPr>
            <a:stCxn id="87" idx="0"/>
            <a:endCxn id="86" idx="4"/>
          </p:cNvCxnSpPr>
          <p:nvPr/>
        </p:nvCxnSpPr>
        <p:spPr>
          <a:xfrm flipV="1">
            <a:off x="1298027" y="4695221"/>
            <a:ext cx="1" cy="2283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直線接點 108"/>
          <p:cNvCxnSpPr>
            <a:stCxn id="106" idx="0"/>
            <a:endCxn id="107" idx="4"/>
          </p:cNvCxnSpPr>
          <p:nvPr/>
        </p:nvCxnSpPr>
        <p:spPr>
          <a:xfrm flipV="1">
            <a:off x="2358127" y="4695221"/>
            <a:ext cx="0" cy="2283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直線接點 109"/>
          <p:cNvCxnSpPr>
            <a:stCxn id="93" idx="0"/>
            <a:endCxn id="87" idx="5"/>
          </p:cNvCxnSpPr>
          <p:nvPr/>
        </p:nvCxnSpPr>
        <p:spPr>
          <a:xfrm flipH="1" flipV="1">
            <a:off x="1390403" y="5146570"/>
            <a:ext cx="166584" cy="2360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直線接點 110"/>
          <p:cNvCxnSpPr>
            <a:stCxn id="89" idx="0"/>
            <a:endCxn id="87" idx="3"/>
          </p:cNvCxnSpPr>
          <p:nvPr/>
        </p:nvCxnSpPr>
        <p:spPr>
          <a:xfrm flipV="1">
            <a:off x="1036748" y="5146570"/>
            <a:ext cx="168902" cy="2360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直線接點 111"/>
          <p:cNvCxnSpPr>
            <a:stCxn id="94" idx="1"/>
            <a:endCxn id="89" idx="4"/>
          </p:cNvCxnSpPr>
          <p:nvPr/>
        </p:nvCxnSpPr>
        <p:spPr>
          <a:xfrm flipH="1" flipV="1">
            <a:off x="1036748" y="5643865"/>
            <a:ext cx="178800" cy="25197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直線接點 112"/>
          <p:cNvCxnSpPr>
            <a:stCxn id="94" idx="7"/>
            <a:endCxn id="93" idx="4"/>
          </p:cNvCxnSpPr>
          <p:nvPr/>
        </p:nvCxnSpPr>
        <p:spPr>
          <a:xfrm flipV="1">
            <a:off x="1400301" y="5643865"/>
            <a:ext cx="156686" cy="25197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4" name="直線接點 113"/>
          <p:cNvCxnSpPr>
            <a:stCxn id="96" idx="0"/>
            <a:endCxn id="106" idx="3"/>
          </p:cNvCxnSpPr>
          <p:nvPr/>
        </p:nvCxnSpPr>
        <p:spPr>
          <a:xfrm flipV="1">
            <a:off x="2077226" y="5146570"/>
            <a:ext cx="188524" cy="2360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5" name="直線接點 114"/>
          <p:cNvCxnSpPr>
            <a:stCxn id="105" idx="1"/>
            <a:endCxn id="96" idx="4"/>
          </p:cNvCxnSpPr>
          <p:nvPr/>
        </p:nvCxnSpPr>
        <p:spPr>
          <a:xfrm flipH="1" flipV="1">
            <a:off x="2077226" y="5643865"/>
            <a:ext cx="188524" cy="25197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6" name="直線接點 115"/>
          <p:cNvCxnSpPr>
            <a:stCxn id="105" idx="0"/>
            <a:endCxn id="106" idx="4"/>
          </p:cNvCxnSpPr>
          <p:nvPr/>
        </p:nvCxnSpPr>
        <p:spPr>
          <a:xfrm flipV="1">
            <a:off x="2358127" y="5184833"/>
            <a:ext cx="0" cy="6727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7" name="直線接點 116"/>
          <p:cNvCxnSpPr>
            <a:stCxn id="106" idx="7"/>
            <a:endCxn id="108" idx="3"/>
          </p:cNvCxnSpPr>
          <p:nvPr/>
        </p:nvCxnSpPr>
        <p:spPr>
          <a:xfrm flipV="1">
            <a:off x="2450503" y="4656958"/>
            <a:ext cx="315985" cy="30485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直線接點 119"/>
          <p:cNvCxnSpPr/>
          <p:nvPr/>
        </p:nvCxnSpPr>
        <p:spPr>
          <a:xfrm>
            <a:off x="1687626" y="5513225"/>
            <a:ext cx="25896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0" name="直線接點 139"/>
          <p:cNvCxnSpPr>
            <a:stCxn id="139" idx="2"/>
            <a:endCxn id="138" idx="6"/>
          </p:cNvCxnSpPr>
          <p:nvPr/>
        </p:nvCxnSpPr>
        <p:spPr>
          <a:xfrm flipH="1" flipV="1">
            <a:off x="5685200" y="5105365"/>
            <a:ext cx="208135" cy="535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" name="橢圓 81"/>
          <p:cNvSpPr/>
          <p:nvPr/>
        </p:nvSpPr>
        <p:spPr>
          <a:xfrm>
            <a:off x="6671957" y="452104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8" name="橢圓 127"/>
          <p:cNvSpPr/>
          <p:nvPr/>
        </p:nvSpPr>
        <p:spPr>
          <a:xfrm>
            <a:off x="7106751" y="474471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2" name="橢圓 131"/>
          <p:cNvSpPr/>
          <p:nvPr/>
        </p:nvSpPr>
        <p:spPr>
          <a:xfrm>
            <a:off x="7973100" y="474091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7" name="橢圓 96"/>
          <p:cNvSpPr/>
          <p:nvPr/>
        </p:nvSpPr>
        <p:spPr>
          <a:xfrm>
            <a:off x="4701444" y="454013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橢圓 73"/>
          <p:cNvSpPr/>
          <p:nvPr/>
        </p:nvSpPr>
        <p:spPr>
          <a:xfrm>
            <a:off x="3982949" y="476234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橢圓 74"/>
          <p:cNvSpPr/>
          <p:nvPr/>
        </p:nvSpPr>
        <p:spPr>
          <a:xfrm>
            <a:off x="3982948" y="525195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0" name="橢圓 79"/>
          <p:cNvSpPr/>
          <p:nvPr/>
        </p:nvSpPr>
        <p:spPr>
          <a:xfrm>
            <a:off x="6391056" y="498007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1" name="橢圓 80"/>
          <p:cNvSpPr/>
          <p:nvPr/>
        </p:nvSpPr>
        <p:spPr>
          <a:xfrm>
            <a:off x="6671957" y="545506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8" name="橢圓 97"/>
          <p:cNvSpPr/>
          <p:nvPr/>
        </p:nvSpPr>
        <p:spPr>
          <a:xfrm>
            <a:off x="4440165" y="499916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9" name="橢圓 98"/>
          <p:cNvSpPr/>
          <p:nvPr/>
        </p:nvSpPr>
        <p:spPr>
          <a:xfrm>
            <a:off x="4960404" y="499916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0" name="橢圓 99"/>
          <p:cNvSpPr/>
          <p:nvPr/>
        </p:nvSpPr>
        <p:spPr>
          <a:xfrm>
            <a:off x="4711342" y="547415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7" name="橢圓 126"/>
          <p:cNvSpPr/>
          <p:nvPr/>
        </p:nvSpPr>
        <p:spPr>
          <a:xfrm>
            <a:off x="7106751" y="523432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1" name="橢圓 130"/>
          <p:cNvSpPr/>
          <p:nvPr/>
        </p:nvSpPr>
        <p:spPr>
          <a:xfrm>
            <a:off x="7472362" y="523052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8" name="橢圓 137"/>
          <p:cNvSpPr/>
          <p:nvPr/>
        </p:nvSpPr>
        <p:spPr>
          <a:xfrm>
            <a:off x="5423921" y="497472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9" name="橢圓 138"/>
          <p:cNvSpPr/>
          <p:nvPr/>
        </p:nvSpPr>
        <p:spPr>
          <a:xfrm>
            <a:off x="5893335" y="498007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橢圓 85"/>
          <p:cNvSpPr/>
          <p:nvPr/>
        </p:nvSpPr>
        <p:spPr>
          <a:xfrm>
            <a:off x="1167388" y="443394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7" name="橢圓 86"/>
          <p:cNvSpPr/>
          <p:nvPr/>
        </p:nvSpPr>
        <p:spPr>
          <a:xfrm>
            <a:off x="1167387" y="492355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9" name="橢圓 88"/>
          <p:cNvSpPr/>
          <p:nvPr/>
        </p:nvSpPr>
        <p:spPr>
          <a:xfrm>
            <a:off x="906108" y="538258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3" name="橢圓 92"/>
          <p:cNvSpPr/>
          <p:nvPr/>
        </p:nvSpPr>
        <p:spPr>
          <a:xfrm>
            <a:off x="1426347" y="538258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4" name="橢圓 93"/>
          <p:cNvSpPr/>
          <p:nvPr/>
        </p:nvSpPr>
        <p:spPr>
          <a:xfrm>
            <a:off x="1177285" y="585757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6" name="橢圓 95"/>
          <p:cNvSpPr/>
          <p:nvPr/>
        </p:nvSpPr>
        <p:spPr>
          <a:xfrm>
            <a:off x="1946586" y="538258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5" name="橢圓 104"/>
          <p:cNvSpPr/>
          <p:nvPr/>
        </p:nvSpPr>
        <p:spPr>
          <a:xfrm>
            <a:off x="2227487" y="585757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6" name="橢圓 105"/>
          <p:cNvSpPr/>
          <p:nvPr/>
        </p:nvSpPr>
        <p:spPr>
          <a:xfrm>
            <a:off x="2227487" y="492355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7" name="橢圓 106"/>
          <p:cNvSpPr/>
          <p:nvPr/>
        </p:nvSpPr>
        <p:spPr>
          <a:xfrm>
            <a:off x="2227487" y="443394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8" name="橢圓 107"/>
          <p:cNvSpPr/>
          <p:nvPr/>
        </p:nvSpPr>
        <p:spPr>
          <a:xfrm>
            <a:off x="2728225" y="443394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730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ea typeface="新細明體" charset="-120"/>
              </a:rPr>
              <a:t>Applications: Communication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795889"/>
            <a:ext cx="7886700" cy="81345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Vertex = city, edge = communication link.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528005" y="1744887"/>
            <a:ext cx="6242050" cy="3667125"/>
            <a:chOff x="1060" y="1108"/>
            <a:chExt cx="3932" cy="231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60" y="163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84" y="11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692" y="13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700" y="14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708" y="168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444" y="206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04" y="21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64" y="226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24" y="235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924" y="298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172" y="31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296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872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49" y="1879"/>
              <a:ext cx="239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657" y="2339"/>
              <a:ext cx="359" cy="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08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605" y="1568"/>
              <a:ext cx="230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92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504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936" y="1728"/>
              <a:ext cx="477" cy="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512" y="196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728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736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744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7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104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88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48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408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320" y="24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968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Find </a:t>
            </a:r>
            <a:r>
              <a:rPr lang="en-US" altLang="zh-TW" dirty="0" err="1" smtClean="0"/>
              <a:t>Biconnected</a:t>
            </a:r>
            <a:r>
              <a:rPr lang="en-US" altLang="zh-TW" dirty="0" smtClean="0"/>
              <a:t>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 smtClean="0">
                <a:solidFill>
                  <a:srgbClr val="0000CC"/>
                </a:solidFill>
              </a:rPr>
              <a:t>Depth-first spanning tree</a:t>
            </a:r>
            <a:r>
              <a:rPr lang="en-US" altLang="zh-TW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can be used to find </a:t>
            </a:r>
            <a:r>
              <a:rPr lang="en-US" altLang="zh-TW" dirty="0" smtClean="0">
                <a:solidFill>
                  <a:srgbClr val="C00000"/>
                </a:solidFill>
              </a:rPr>
              <a:t>articulation points</a:t>
            </a:r>
            <a:r>
              <a:rPr lang="en-US" altLang="zh-TW" dirty="0" smtClean="0"/>
              <a:t>, which indicate </a:t>
            </a:r>
            <a:r>
              <a:rPr lang="en-US" altLang="zh-TW" dirty="0" err="1" smtClean="0">
                <a:solidFill>
                  <a:srgbClr val="0000CC"/>
                </a:solidFill>
              </a:rPr>
              <a:t>biconnected</a:t>
            </a:r>
            <a:r>
              <a:rPr lang="en-US" altLang="zh-TW" dirty="0" smtClean="0">
                <a:solidFill>
                  <a:srgbClr val="0000CC"/>
                </a:solidFill>
              </a:rPr>
              <a:t> components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150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72701" y="2868370"/>
            <a:ext cx="2339953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18" idx="0"/>
            <a:endCxn id="17" idx="4"/>
          </p:cNvCxnSpPr>
          <p:nvPr/>
        </p:nvCxnSpPr>
        <p:spPr>
          <a:xfrm flipV="1">
            <a:off x="1182812" y="3455163"/>
            <a:ext cx="1" cy="2283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線接點 6"/>
          <p:cNvCxnSpPr>
            <a:stCxn id="24" idx="0"/>
            <a:endCxn id="25" idx="4"/>
          </p:cNvCxnSpPr>
          <p:nvPr/>
        </p:nvCxnSpPr>
        <p:spPr>
          <a:xfrm flipV="1">
            <a:off x="2242912" y="3455163"/>
            <a:ext cx="0" cy="2283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線接點 7"/>
          <p:cNvCxnSpPr>
            <a:stCxn id="20" idx="0"/>
            <a:endCxn id="18" idx="5"/>
          </p:cNvCxnSpPr>
          <p:nvPr/>
        </p:nvCxnSpPr>
        <p:spPr>
          <a:xfrm flipH="1" flipV="1">
            <a:off x="1275188" y="3906512"/>
            <a:ext cx="166584" cy="2360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>
            <a:stCxn id="19" idx="0"/>
            <a:endCxn id="18" idx="3"/>
          </p:cNvCxnSpPr>
          <p:nvPr/>
        </p:nvCxnSpPr>
        <p:spPr>
          <a:xfrm flipV="1">
            <a:off x="921533" y="3906512"/>
            <a:ext cx="168902" cy="2360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線接點 9"/>
          <p:cNvCxnSpPr>
            <a:stCxn id="21" idx="1"/>
            <a:endCxn id="19" idx="4"/>
          </p:cNvCxnSpPr>
          <p:nvPr/>
        </p:nvCxnSpPr>
        <p:spPr>
          <a:xfrm flipH="1" flipV="1">
            <a:off x="921533" y="4403807"/>
            <a:ext cx="178800" cy="25197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21" idx="7"/>
            <a:endCxn id="20" idx="4"/>
          </p:cNvCxnSpPr>
          <p:nvPr/>
        </p:nvCxnSpPr>
        <p:spPr>
          <a:xfrm flipV="1">
            <a:off x="1285086" y="4403807"/>
            <a:ext cx="156686" cy="25197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22" idx="0"/>
            <a:endCxn id="24" idx="3"/>
          </p:cNvCxnSpPr>
          <p:nvPr/>
        </p:nvCxnSpPr>
        <p:spPr>
          <a:xfrm flipV="1">
            <a:off x="1962011" y="3906512"/>
            <a:ext cx="188524" cy="2360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23" idx="1"/>
            <a:endCxn id="22" idx="4"/>
          </p:cNvCxnSpPr>
          <p:nvPr/>
        </p:nvCxnSpPr>
        <p:spPr>
          <a:xfrm flipH="1" flipV="1">
            <a:off x="1962011" y="4403807"/>
            <a:ext cx="188524" cy="25197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23" idx="0"/>
            <a:endCxn id="24" idx="4"/>
          </p:cNvCxnSpPr>
          <p:nvPr/>
        </p:nvCxnSpPr>
        <p:spPr>
          <a:xfrm flipV="1">
            <a:off x="2242912" y="3944775"/>
            <a:ext cx="0" cy="6727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24" idx="7"/>
            <a:endCxn id="26" idx="3"/>
          </p:cNvCxnSpPr>
          <p:nvPr/>
        </p:nvCxnSpPr>
        <p:spPr>
          <a:xfrm flipV="1">
            <a:off x="2335288" y="3416900"/>
            <a:ext cx="315985" cy="30485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572411" y="4273167"/>
            <a:ext cx="25896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橢圓 16"/>
          <p:cNvSpPr/>
          <p:nvPr/>
        </p:nvSpPr>
        <p:spPr>
          <a:xfrm>
            <a:off x="1052173" y="319388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橢圓 17"/>
          <p:cNvSpPr/>
          <p:nvPr/>
        </p:nvSpPr>
        <p:spPr>
          <a:xfrm>
            <a:off x="1052172" y="36834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橢圓 18"/>
          <p:cNvSpPr/>
          <p:nvPr/>
        </p:nvSpPr>
        <p:spPr>
          <a:xfrm>
            <a:off x="790893" y="414252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橢圓 19"/>
          <p:cNvSpPr/>
          <p:nvPr/>
        </p:nvSpPr>
        <p:spPr>
          <a:xfrm>
            <a:off x="1311132" y="414252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橢圓 20"/>
          <p:cNvSpPr/>
          <p:nvPr/>
        </p:nvSpPr>
        <p:spPr>
          <a:xfrm>
            <a:off x="1062070" y="461751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橢圓 21"/>
          <p:cNvSpPr/>
          <p:nvPr/>
        </p:nvSpPr>
        <p:spPr>
          <a:xfrm>
            <a:off x="1831371" y="414252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橢圓 22"/>
          <p:cNvSpPr/>
          <p:nvPr/>
        </p:nvSpPr>
        <p:spPr>
          <a:xfrm>
            <a:off x="2112272" y="461751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橢圓 23"/>
          <p:cNvSpPr/>
          <p:nvPr/>
        </p:nvSpPr>
        <p:spPr>
          <a:xfrm>
            <a:off x="2112272" y="36834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橢圓 24"/>
          <p:cNvSpPr/>
          <p:nvPr/>
        </p:nvSpPr>
        <p:spPr>
          <a:xfrm>
            <a:off x="2112272" y="319388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" name="橢圓 25"/>
          <p:cNvSpPr/>
          <p:nvPr/>
        </p:nvSpPr>
        <p:spPr>
          <a:xfrm>
            <a:off x="2613010" y="319388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3527066" y="5187053"/>
            <a:ext cx="518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DFS(3) spanning tree</a:t>
            </a:r>
          </a:p>
          <a:p>
            <a:pPr algn="ctr"/>
            <a:r>
              <a:rPr lang="en-US" altLang="zh-TW" sz="2400" dirty="0"/>
              <a:t>(shaded vertices are articulation points</a:t>
            </a:r>
            <a:r>
              <a:rPr lang="en-US" altLang="zh-TW" sz="2400" dirty="0" smtClean="0"/>
              <a:t>)</a:t>
            </a:r>
          </a:p>
          <a:p>
            <a:pPr algn="ctr"/>
            <a:r>
              <a:rPr lang="en-US" altLang="zh-TW" sz="2400" dirty="0" smtClean="0"/>
              <a:t>(We can pick </a:t>
            </a:r>
            <a:r>
              <a:rPr lang="en-US" altLang="zh-TW" sz="2400" dirty="0" smtClean="0">
                <a:solidFill>
                  <a:srgbClr val="0000CC"/>
                </a:solidFill>
              </a:rPr>
              <a:t>any vertex as the root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/>
              <a:t>and </a:t>
            </a:r>
            <a:br>
              <a:rPr lang="en-US" altLang="zh-TW" sz="2400" dirty="0" smtClean="0"/>
            </a:br>
            <a:r>
              <a:rPr lang="en-US" altLang="zh-TW" sz="2400" dirty="0" smtClean="0"/>
              <a:t>find the same articulation points)</a:t>
            </a:r>
            <a:endParaRPr lang="zh-TW" altLang="en-US" sz="2400" dirty="0"/>
          </a:p>
        </p:txBody>
      </p:sp>
      <p:grpSp>
        <p:nvGrpSpPr>
          <p:cNvPr id="75" name="群組 74"/>
          <p:cNvGrpSpPr/>
          <p:nvPr/>
        </p:nvGrpSpPr>
        <p:grpSpPr>
          <a:xfrm>
            <a:off x="6370081" y="2864651"/>
            <a:ext cx="2339953" cy="2234248"/>
            <a:chOff x="6370081" y="2864651"/>
            <a:chExt cx="2339953" cy="2234248"/>
          </a:xfrm>
        </p:grpSpPr>
        <p:sp>
          <p:nvSpPr>
            <p:cNvPr id="82" name="圓角矩形 81"/>
            <p:cNvSpPr/>
            <p:nvPr/>
          </p:nvSpPr>
          <p:spPr>
            <a:xfrm>
              <a:off x="6370081" y="2864651"/>
              <a:ext cx="2339953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橢圓 61"/>
            <p:cNvSpPr/>
            <p:nvPr/>
          </p:nvSpPr>
          <p:spPr>
            <a:xfrm>
              <a:off x="7322577" y="2908391"/>
              <a:ext cx="261279" cy="26127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3" name="橢圓 62"/>
            <p:cNvSpPr/>
            <p:nvPr/>
          </p:nvSpPr>
          <p:spPr>
            <a:xfrm>
              <a:off x="6916177" y="327031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4" name="橢圓 63"/>
            <p:cNvSpPr/>
            <p:nvPr/>
          </p:nvSpPr>
          <p:spPr>
            <a:xfrm>
              <a:off x="6916177" y="3775872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5" name="橢圓 64"/>
            <p:cNvSpPr/>
            <p:nvPr/>
          </p:nvSpPr>
          <p:spPr>
            <a:xfrm>
              <a:off x="6916177" y="4281146"/>
              <a:ext cx="261279" cy="26127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6" name="橢圓 65"/>
            <p:cNvSpPr/>
            <p:nvPr/>
          </p:nvSpPr>
          <p:spPr>
            <a:xfrm>
              <a:off x="6916177" y="478774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7" name="橢圓 66"/>
            <p:cNvSpPr/>
            <p:nvPr/>
          </p:nvSpPr>
          <p:spPr>
            <a:xfrm>
              <a:off x="7753888" y="3270310"/>
              <a:ext cx="261279" cy="26127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8" name="橢圓 67"/>
            <p:cNvSpPr/>
            <p:nvPr/>
          </p:nvSpPr>
          <p:spPr>
            <a:xfrm>
              <a:off x="7753888" y="377653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9" name="橢圓 68"/>
            <p:cNvSpPr/>
            <p:nvPr/>
          </p:nvSpPr>
          <p:spPr>
            <a:xfrm>
              <a:off x="7753888" y="4281146"/>
              <a:ext cx="261279" cy="26127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0" name="橢圓 69"/>
            <p:cNvSpPr/>
            <p:nvPr/>
          </p:nvSpPr>
          <p:spPr>
            <a:xfrm>
              <a:off x="7753888" y="478774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1" name="橢圓 70"/>
            <p:cNvSpPr/>
            <p:nvPr/>
          </p:nvSpPr>
          <p:spPr>
            <a:xfrm>
              <a:off x="8183863" y="479625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83" name="直線接點 82"/>
            <p:cNvCxnSpPr>
              <a:stCxn id="63" idx="7"/>
              <a:endCxn id="62" idx="3"/>
            </p:cNvCxnSpPr>
            <p:nvPr/>
          </p:nvCxnSpPr>
          <p:spPr>
            <a:xfrm flipV="1">
              <a:off x="7139193" y="3131407"/>
              <a:ext cx="221647" cy="17716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直線接點 85"/>
            <p:cNvCxnSpPr>
              <a:stCxn id="67" idx="1"/>
              <a:endCxn id="62" idx="5"/>
            </p:cNvCxnSpPr>
            <p:nvPr/>
          </p:nvCxnSpPr>
          <p:spPr>
            <a:xfrm flipH="1" flipV="1">
              <a:off x="7545593" y="3131407"/>
              <a:ext cx="246558" cy="17716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0" name="直線接點 89"/>
            <p:cNvCxnSpPr/>
            <p:nvPr/>
          </p:nvCxnSpPr>
          <p:spPr>
            <a:xfrm flipV="1">
              <a:off x="7884527" y="3531589"/>
              <a:ext cx="0" cy="24494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直線接點 92"/>
            <p:cNvCxnSpPr/>
            <p:nvPr/>
          </p:nvCxnSpPr>
          <p:spPr>
            <a:xfrm flipV="1">
              <a:off x="7884527" y="4037816"/>
              <a:ext cx="0" cy="24333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V="1">
              <a:off x="7884527" y="4542425"/>
              <a:ext cx="0" cy="24531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直線接點 98"/>
            <p:cNvCxnSpPr>
              <a:stCxn id="66" idx="0"/>
              <a:endCxn id="65" idx="4"/>
            </p:cNvCxnSpPr>
            <p:nvPr/>
          </p:nvCxnSpPr>
          <p:spPr>
            <a:xfrm flipV="1">
              <a:off x="7046817" y="4542425"/>
              <a:ext cx="0" cy="24531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3" name="直線接點 102"/>
            <p:cNvCxnSpPr>
              <a:stCxn id="65" idx="0"/>
              <a:endCxn id="64" idx="4"/>
            </p:cNvCxnSpPr>
            <p:nvPr/>
          </p:nvCxnSpPr>
          <p:spPr>
            <a:xfrm flipV="1">
              <a:off x="7046817" y="4037151"/>
              <a:ext cx="0" cy="24399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直線接點 105"/>
            <p:cNvCxnSpPr>
              <a:stCxn id="64" idx="0"/>
            </p:cNvCxnSpPr>
            <p:nvPr/>
          </p:nvCxnSpPr>
          <p:spPr>
            <a:xfrm flipV="1">
              <a:off x="7046817" y="3539660"/>
              <a:ext cx="0" cy="23621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" name="直線接點 108"/>
            <p:cNvCxnSpPr>
              <a:stCxn id="71" idx="1"/>
              <a:endCxn id="69" idx="5"/>
            </p:cNvCxnSpPr>
            <p:nvPr/>
          </p:nvCxnSpPr>
          <p:spPr>
            <a:xfrm flipH="1" flipV="1">
              <a:off x="7976904" y="4504162"/>
              <a:ext cx="245222" cy="33035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3" name="手繪多邊形 112"/>
            <p:cNvSpPr/>
            <p:nvPr/>
          </p:nvSpPr>
          <p:spPr>
            <a:xfrm>
              <a:off x="7174523" y="3172853"/>
              <a:ext cx="273538" cy="1203569"/>
            </a:xfrm>
            <a:custGeom>
              <a:avLst/>
              <a:gdLst>
                <a:gd name="connsiteX0" fmla="*/ 273538 w 273538"/>
                <a:gd name="connsiteY0" fmla="*/ 0 h 1203569"/>
                <a:gd name="connsiteX1" fmla="*/ 195384 w 273538"/>
                <a:gd name="connsiteY1" fmla="*/ 906585 h 1203569"/>
                <a:gd name="connsiteX2" fmla="*/ 0 w 273538"/>
                <a:gd name="connsiteY2" fmla="*/ 1203569 h 120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38" h="1203569">
                  <a:moveTo>
                    <a:pt x="273538" y="0"/>
                  </a:moveTo>
                  <a:cubicBezTo>
                    <a:pt x="257256" y="352995"/>
                    <a:pt x="240974" y="705990"/>
                    <a:pt x="195384" y="906585"/>
                  </a:cubicBezTo>
                  <a:cubicBezTo>
                    <a:pt x="149794" y="1107180"/>
                    <a:pt x="74897" y="1155374"/>
                    <a:pt x="0" y="120356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手繪多邊形 113"/>
            <p:cNvSpPr/>
            <p:nvPr/>
          </p:nvSpPr>
          <p:spPr>
            <a:xfrm>
              <a:off x="7995138" y="3469838"/>
              <a:ext cx="273577" cy="890954"/>
            </a:xfrm>
            <a:custGeom>
              <a:avLst/>
              <a:gdLst>
                <a:gd name="connsiteX0" fmla="*/ 0 w 273577"/>
                <a:gd name="connsiteY0" fmla="*/ 0 h 890954"/>
                <a:gd name="connsiteX1" fmla="*/ 273539 w 273577"/>
                <a:gd name="connsiteY1" fmla="*/ 461107 h 890954"/>
                <a:gd name="connsiteX2" fmla="*/ 15631 w 273577"/>
                <a:gd name="connsiteY2" fmla="*/ 890954 h 89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77" h="890954">
                  <a:moveTo>
                    <a:pt x="0" y="0"/>
                  </a:moveTo>
                  <a:cubicBezTo>
                    <a:pt x="135467" y="156307"/>
                    <a:pt x="270934" y="312615"/>
                    <a:pt x="273539" y="461107"/>
                  </a:cubicBezTo>
                  <a:cubicBezTo>
                    <a:pt x="276144" y="609599"/>
                    <a:pt x="145887" y="750276"/>
                    <a:pt x="15631" y="89095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5" name="向右箭號 114"/>
          <p:cNvSpPr/>
          <p:nvPr/>
        </p:nvSpPr>
        <p:spPr>
          <a:xfrm>
            <a:off x="3188014" y="3832903"/>
            <a:ext cx="148492" cy="32839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文字方塊 115"/>
          <p:cNvSpPr txBox="1"/>
          <p:nvPr/>
        </p:nvSpPr>
        <p:spPr>
          <a:xfrm>
            <a:off x="5930320" y="37047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</a:rPr>
              <a:t>=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7" name="文字方塊 116"/>
          <p:cNvSpPr txBox="1"/>
          <p:nvPr/>
        </p:nvSpPr>
        <p:spPr>
          <a:xfrm>
            <a:off x="672700" y="5181461"/>
            <a:ext cx="233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</a:t>
            </a:r>
            <a:r>
              <a:rPr lang="en-US" altLang="zh-TW" sz="2400" dirty="0" smtClean="0"/>
              <a:t>raph</a:t>
            </a:r>
            <a:endParaRPr lang="zh-TW" altLang="en-US" sz="2400" dirty="0"/>
          </a:p>
        </p:txBody>
      </p:sp>
      <p:grpSp>
        <p:nvGrpSpPr>
          <p:cNvPr id="91" name="群組 90"/>
          <p:cNvGrpSpPr/>
          <p:nvPr/>
        </p:nvGrpSpPr>
        <p:grpSpPr>
          <a:xfrm>
            <a:off x="3430173" y="2868370"/>
            <a:ext cx="2550172" cy="2234248"/>
            <a:chOff x="3430173" y="2868370"/>
            <a:chExt cx="2550172" cy="2234248"/>
          </a:xfrm>
        </p:grpSpPr>
        <p:grpSp>
          <p:nvGrpSpPr>
            <p:cNvPr id="76" name="群組 75"/>
            <p:cNvGrpSpPr/>
            <p:nvPr/>
          </p:nvGrpSpPr>
          <p:grpSpPr>
            <a:xfrm>
              <a:off x="3527066" y="2868370"/>
              <a:ext cx="2339953" cy="2234248"/>
              <a:chOff x="3527066" y="2868370"/>
              <a:chExt cx="2339953" cy="2234248"/>
            </a:xfrm>
          </p:grpSpPr>
          <p:sp>
            <p:nvSpPr>
              <p:cNvPr id="27" name="圓角矩形 26"/>
              <p:cNvSpPr/>
              <p:nvPr/>
            </p:nvSpPr>
            <p:spPr>
              <a:xfrm>
                <a:off x="3527066" y="2868370"/>
                <a:ext cx="2339953" cy="2234248"/>
              </a:xfrm>
              <a:prstGeom prst="roundRect">
                <a:avLst>
                  <a:gd name="adj" fmla="val 1088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8" name="直線接點 27"/>
              <p:cNvCxnSpPr>
                <a:stCxn id="40" idx="0"/>
                <a:endCxn id="39" idx="4"/>
              </p:cNvCxnSpPr>
              <p:nvPr/>
            </p:nvCxnSpPr>
            <p:spPr>
              <a:xfrm flipV="1">
                <a:off x="4037177" y="3455163"/>
                <a:ext cx="1" cy="22833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" name="直線接點 28"/>
              <p:cNvCxnSpPr>
                <a:stCxn id="46" idx="0"/>
                <a:endCxn id="47" idx="4"/>
              </p:cNvCxnSpPr>
              <p:nvPr/>
            </p:nvCxnSpPr>
            <p:spPr>
              <a:xfrm flipV="1">
                <a:off x="5097277" y="3455163"/>
                <a:ext cx="0" cy="22833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直線接點 29"/>
              <p:cNvCxnSpPr>
                <a:stCxn id="42" idx="0"/>
                <a:endCxn id="40" idx="5"/>
              </p:cNvCxnSpPr>
              <p:nvPr/>
            </p:nvCxnSpPr>
            <p:spPr>
              <a:xfrm flipH="1" flipV="1">
                <a:off x="4129553" y="3906512"/>
                <a:ext cx="166584" cy="236016"/>
              </a:xfrm>
              <a:prstGeom prst="lin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" name="直線接點 30"/>
              <p:cNvCxnSpPr>
                <a:stCxn id="41" idx="0"/>
                <a:endCxn id="40" idx="3"/>
              </p:cNvCxnSpPr>
              <p:nvPr/>
            </p:nvCxnSpPr>
            <p:spPr>
              <a:xfrm flipV="1">
                <a:off x="3775898" y="3906512"/>
                <a:ext cx="168902" cy="236016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" name="直線接點 31"/>
              <p:cNvCxnSpPr>
                <a:stCxn id="43" idx="1"/>
                <a:endCxn id="41" idx="4"/>
              </p:cNvCxnSpPr>
              <p:nvPr/>
            </p:nvCxnSpPr>
            <p:spPr>
              <a:xfrm flipH="1" flipV="1">
                <a:off x="3775898" y="4403807"/>
                <a:ext cx="178800" cy="2519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直線接點 32"/>
              <p:cNvCxnSpPr>
                <a:stCxn id="43" idx="7"/>
                <a:endCxn id="42" idx="4"/>
              </p:cNvCxnSpPr>
              <p:nvPr/>
            </p:nvCxnSpPr>
            <p:spPr>
              <a:xfrm flipV="1">
                <a:off x="4139451" y="4403807"/>
                <a:ext cx="156686" cy="2519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直線接點 33"/>
              <p:cNvCxnSpPr>
                <a:stCxn id="44" idx="0"/>
                <a:endCxn id="46" idx="3"/>
              </p:cNvCxnSpPr>
              <p:nvPr/>
            </p:nvCxnSpPr>
            <p:spPr>
              <a:xfrm flipV="1">
                <a:off x="4816376" y="3906512"/>
                <a:ext cx="188524" cy="236016"/>
              </a:xfrm>
              <a:prstGeom prst="lin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直線接點 34"/>
              <p:cNvCxnSpPr>
                <a:stCxn id="45" idx="1"/>
                <a:endCxn id="44" idx="4"/>
              </p:cNvCxnSpPr>
              <p:nvPr/>
            </p:nvCxnSpPr>
            <p:spPr>
              <a:xfrm flipH="1" flipV="1">
                <a:off x="4816376" y="4403807"/>
                <a:ext cx="188524" cy="2519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線接點 35"/>
              <p:cNvCxnSpPr>
                <a:stCxn id="45" idx="0"/>
                <a:endCxn id="46" idx="4"/>
              </p:cNvCxnSpPr>
              <p:nvPr/>
            </p:nvCxnSpPr>
            <p:spPr>
              <a:xfrm flipV="1">
                <a:off x="5097277" y="3944775"/>
                <a:ext cx="0" cy="67274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直線接點 36"/>
              <p:cNvCxnSpPr>
                <a:stCxn id="46" idx="7"/>
                <a:endCxn id="48" idx="3"/>
              </p:cNvCxnSpPr>
              <p:nvPr/>
            </p:nvCxnSpPr>
            <p:spPr>
              <a:xfrm flipV="1">
                <a:off x="5189653" y="3416900"/>
                <a:ext cx="315985" cy="30485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>
                <a:off x="4426776" y="4273167"/>
                <a:ext cx="25896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9" name="橢圓 38"/>
              <p:cNvSpPr/>
              <p:nvPr/>
            </p:nvSpPr>
            <p:spPr>
              <a:xfrm>
                <a:off x="3906538" y="31938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3906537" y="3683496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3645258" y="4142528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4165497" y="4142528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3916435" y="4617517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4685736" y="4142528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4966637" y="4617517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4966637" y="3683496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4966637" y="31938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5467375" y="31938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77" name="文字方塊 76"/>
            <p:cNvSpPr txBox="1"/>
            <p:nvPr/>
          </p:nvSpPr>
          <p:spPr>
            <a:xfrm>
              <a:off x="4262511" y="385454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3697461" y="45696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3430173" y="41054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3669323" y="36130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3697460" y="31347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5</a:t>
              </a:r>
              <a:endParaRPr lang="zh-TW" altLang="en-US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4597791" y="38662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5188635" y="45837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7</a:t>
              </a:r>
              <a:endParaRPr lang="zh-TW" altLang="en-US" dirty="0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5186290" y="36388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8</a:t>
              </a:r>
              <a:endParaRPr lang="zh-TW" altLang="en-US" dirty="0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5678659" y="31605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9</a:t>
              </a:r>
              <a:endParaRPr lang="zh-TW" altLang="en-US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4623582" y="31183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49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圓角矩形 165"/>
          <p:cNvSpPr/>
          <p:nvPr/>
        </p:nvSpPr>
        <p:spPr>
          <a:xfrm>
            <a:off x="6223709" y="4370227"/>
            <a:ext cx="2765409" cy="2023039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Depth-First Spanning Trees of Graphs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530249" cy="5100014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Nontree</a:t>
            </a:r>
            <a:r>
              <a:rPr lang="en-US" altLang="zh-TW" dirty="0" smtClean="0"/>
              <a:t> edges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Back edge </a:t>
            </a:r>
          </a:p>
          <a:p>
            <a:pPr lvl="2"/>
            <a:r>
              <a:rPr lang="en-US" altLang="zh-TW" dirty="0"/>
              <a:t>A </a:t>
            </a:r>
            <a:r>
              <a:rPr lang="en-US" altLang="zh-TW" dirty="0" err="1"/>
              <a:t>nontree</a:t>
            </a:r>
            <a:r>
              <a:rPr lang="en-US" altLang="zh-TW" dirty="0"/>
              <a:t> </a:t>
            </a:r>
            <a:r>
              <a:rPr lang="en-US" altLang="zh-TW" dirty="0" smtClean="0"/>
              <a:t>edge (</a:t>
            </a:r>
            <a:r>
              <a:rPr lang="en-US" altLang="zh-TW" dirty="0"/>
              <a:t>u</a:t>
            </a:r>
            <a:r>
              <a:rPr lang="en-US" altLang="zh-TW" dirty="0" smtClean="0"/>
              <a:t>, v) in which either u is an ancestor of v or v an ancestor of u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Cross edge </a:t>
            </a:r>
          </a:p>
          <a:p>
            <a:pPr lvl="2"/>
            <a:r>
              <a:rPr lang="en-US" altLang="zh-TW" dirty="0" smtClean="0"/>
              <a:t>A </a:t>
            </a:r>
            <a:r>
              <a:rPr lang="en-US" altLang="zh-TW" dirty="0" err="1" smtClean="0"/>
              <a:t>nontree</a:t>
            </a:r>
            <a:r>
              <a:rPr lang="en-US" altLang="zh-TW" dirty="0" smtClean="0"/>
              <a:t> edge that is not a back edge</a:t>
            </a:r>
          </a:p>
          <a:p>
            <a:pPr lvl="1"/>
            <a:r>
              <a:rPr lang="en-US" altLang="zh-TW" dirty="0" smtClean="0"/>
              <a:t>From the definition of DFS, no graph  can have</a:t>
            </a:r>
            <a:r>
              <a:rPr lang="en-US" altLang="zh-TW" dirty="0" smtClean="0">
                <a:solidFill>
                  <a:srgbClr val="0000CC"/>
                </a:solidFill>
              </a:rPr>
              <a:t> cross edges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with respect to its depth-first spanning trees</a:t>
            </a:r>
          </a:p>
          <a:p>
            <a:pPr lvl="2"/>
            <a:endParaRPr lang="en-US" altLang="zh-TW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dirty="0" smtClean="0">
                <a:solidFill>
                  <a:srgbClr val="0000CC"/>
                </a:solidFill>
              </a:rPr>
              <a:t>Depth-first number</a:t>
            </a:r>
            <a:r>
              <a:rPr lang="en-US" altLang="zh-TW" dirty="0" smtClean="0"/>
              <a:t>, </a:t>
            </a:r>
            <a:r>
              <a:rPr lang="en-US" altLang="zh-TW" dirty="0" err="1" smtClean="0">
                <a:solidFill>
                  <a:srgbClr val="C00000"/>
                </a:solidFill>
              </a:rPr>
              <a:t>dfn</a:t>
            </a:r>
            <a:r>
              <a:rPr lang="en-US" altLang="zh-TW" dirty="0" smtClean="0"/>
              <a:t>, </a:t>
            </a:r>
          </a:p>
          <a:p>
            <a:pPr lvl="1"/>
            <a:r>
              <a:rPr lang="en-US" altLang="zh-TW" dirty="0" smtClean="0"/>
              <a:t>The sequence in which the vertices are visited during the DFS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151</a:t>
            </a:fld>
            <a:endParaRPr lang="zh-TW" altLang="en-US"/>
          </a:p>
        </p:txBody>
      </p:sp>
      <p:sp>
        <p:nvSpPr>
          <p:cNvPr id="118" name="橢圓 117"/>
          <p:cNvSpPr/>
          <p:nvPr/>
        </p:nvSpPr>
        <p:spPr>
          <a:xfrm>
            <a:off x="7563639" y="459226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119" name="橢圓 118"/>
          <p:cNvSpPr/>
          <p:nvPr/>
        </p:nvSpPr>
        <p:spPr>
          <a:xfrm>
            <a:off x="6728467" y="508210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120" name="橢圓 119"/>
          <p:cNvSpPr/>
          <p:nvPr/>
        </p:nvSpPr>
        <p:spPr>
          <a:xfrm>
            <a:off x="7563639" y="508209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121" name="橢圓 120"/>
          <p:cNvSpPr/>
          <p:nvPr/>
        </p:nvSpPr>
        <p:spPr>
          <a:xfrm>
            <a:off x="6728466" y="557286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122" name="橢圓 121"/>
          <p:cNvSpPr/>
          <p:nvPr/>
        </p:nvSpPr>
        <p:spPr>
          <a:xfrm>
            <a:off x="6972429" y="60699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123" name="橢圓 122"/>
          <p:cNvSpPr/>
          <p:nvPr/>
        </p:nvSpPr>
        <p:spPr>
          <a:xfrm>
            <a:off x="7563639" y="557286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124" name="橢圓 123"/>
          <p:cNvSpPr/>
          <p:nvPr/>
        </p:nvSpPr>
        <p:spPr>
          <a:xfrm>
            <a:off x="8401025" y="508209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125" name="橢圓 124"/>
          <p:cNvSpPr/>
          <p:nvPr/>
        </p:nvSpPr>
        <p:spPr>
          <a:xfrm>
            <a:off x="8134158" y="557286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126" name="橢圓 125"/>
          <p:cNvSpPr/>
          <p:nvPr/>
        </p:nvSpPr>
        <p:spPr>
          <a:xfrm>
            <a:off x="8696008" y="557286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z="2000" dirty="0" smtClean="0">
              <a:solidFill>
                <a:schemeClr val="tx1"/>
              </a:solidFill>
            </a:endParaRPr>
          </a:p>
        </p:txBody>
      </p:sp>
      <p:cxnSp>
        <p:nvCxnSpPr>
          <p:cNvPr id="127" name="直線接點 126"/>
          <p:cNvCxnSpPr>
            <a:stCxn id="119" idx="7"/>
            <a:endCxn id="118" idx="3"/>
          </p:cNvCxnSpPr>
          <p:nvPr/>
        </p:nvCxnSpPr>
        <p:spPr>
          <a:xfrm flipV="1">
            <a:off x="6951483" y="4815279"/>
            <a:ext cx="650419" cy="30508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6" name="直線接點 135"/>
          <p:cNvCxnSpPr>
            <a:stCxn id="121" idx="0"/>
            <a:endCxn id="119" idx="4"/>
          </p:cNvCxnSpPr>
          <p:nvPr/>
        </p:nvCxnSpPr>
        <p:spPr>
          <a:xfrm flipV="1">
            <a:off x="6859106" y="5343379"/>
            <a:ext cx="1" cy="2294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9" name="直線接點 138"/>
          <p:cNvCxnSpPr>
            <a:stCxn id="123" idx="0"/>
            <a:endCxn id="120" idx="4"/>
          </p:cNvCxnSpPr>
          <p:nvPr/>
        </p:nvCxnSpPr>
        <p:spPr>
          <a:xfrm flipV="1">
            <a:off x="7694279" y="5343378"/>
            <a:ext cx="0" cy="22949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2" name="直線接點 141"/>
          <p:cNvCxnSpPr>
            <a:stCxn id="125" idx="0"/>
            <a:endCxn id="124" idx="3"/>
          </p:cNvCxnSpPr>
          <p:nvPr/>
        </p:nvCxnSpPr>
        <p:spPr>
          <a:xfrm flipV="1">
            <a:off x="8264798" y="5305115"/>
            <a:ext cx="174490" cy="2677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6" name="直線接點 145"/>
          <p:cNvCxnSpPr>
            <a:stCxn id="126" idx="0"/>
            <a:endCxn id="124" idx="5"/>
          </p:cNvCxnSpPr>
          <p:nvPr/>
        </p:nvCxnSpPr>
        <p:spPr>
          <a:xfrm flipH="1" flipV="1">
            <a:off x="8624041" y="5305115"/>
            <a:ext cx="202607" cy="2677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9" name="橢圓 148"/>
          <p:cNvSpPr/>
          <p:nvPr/>
        </p:nvSpPr>
        <p:spPr>
          <a:xfrm>
            <a:off x="6505192" y="60699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z="2000" dirty="0" smtClean="0">
              <a:solidFill>
                <a:schemeClr val="tx1"/>
              </a:solidFill>
            </a:endParaRPr>
          </a:p>
        </p:txBody>
      </p:sp>
      <p:cxnSp>
        <p:nvCxnSpPr>
          <p:cNvPr id="150" name="直線接點 149"/>
          <p:cNvCxnSpPr>
            <a:stCxn id="149" idx="0"/>
            <a:endCxn id="121" idx="3"/>
          </p:cNvCxnSpPr>
          <p:nvPr/>
        </p:nvCxnSpPr>
        <p:spPr>
          <a:xfrm flipV="1">
            <a:off x="6635832" y="5795885"/>
            <a:ext cx="130897" cy="27406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3" name="直線接點 152"/>
          <p:cNvCxnSpPr>
            <a:stCxn id="122" idx="0"/>
            <a:endCxn id="121" idx="5"/>
          </p:cNvCxnSpPr>
          <p:nvPr/>
        </p:nvCxnSpPr>
        <p:spPr>
          <a:xfrm flipH="1" flipV="1">
            <a:off x="6951482" y="5795885"/>
            <a:ext cx="151587" cy="27406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7" name="文字方塊 156"/>
          <p:cNvSpPr txBox="1"/>
          <p:nvPr/>
        </p:nvSpPr>
        <p:spPr>
          <a:xfrm>
            <a:off x="6484988" y="49422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文字方塊 157"/>
          <p:cNvSpPr txBox="1"/>
          <p:nvPr/>
        </p:nvSpPr>
        <p:spPr>
          <a:xfrm>
            <a:off x="6477176" y="54506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9" name="文字方塊 158"/>
          <p:cNvSpPr txBox="1"/>
          <p:nvPr/>
        </p:nvSpPr>
        <p:spPr>
          <a:xfrm>
            <a:off x="6223710" y="5950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0" name="文字方塊 159"/>
          <p:cNvSpPr txBox="1"/>
          <p:nvPr/>
        </p:nvSpPr>
        <p:spPr>
          <a:xfrm>
            <a:off x="6749070" y="5950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文字方塊 160"/>
          <p:cNvSpPr txBox="1"/>
          <p:nvPr/>
        </p:nvSpPr>
        <p:spPr>
          <a:xfrm>
            <a:off x="7320420" y="4959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2" name="文字方塊 161"/>
          <p:cNvSpPr txBox="1"/>
          <p:nvPr/>
        </p:nvSpPr>
        <p:spPr>
          <a:xfrm>
            <a:off x="7336183" y="54186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" name="文字方塊 162"/>
          <p:cNvSpPr txBox="1"/>
          <p:nvPr/>
        </p:nvSpPr>
        <p:spPr>
          <a:xfrm>
            <a:off x="8162690" y="49497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" name="文字方塊 163"/>
          <p:cNvSpPr txBox="1"/>
          <p:nvPr/>
        </p:nvSpPr>
        <p:spPr>
          <a:xfrm>
            <a:off x="7919556" y="53882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5" name="文字方塊 164"/>
          <p:cNvSpPr txBox="1"/>
          <p:nvPr/>
        </p:nvSpPr>
        <p:spPr>
          <a:xfrm>
            <a:off x="8458119" y="53914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104688" y="1931886"/>
            <a:ext cx="2884430" cy="2023039"/>
            <a:chOff x="6147391" y="2174893"/>
            <a:chExt cx="2884430" cy="2023039"/>
          </a:xfrm>
        </p:grpSpPr>
        <p:sp>
          <p:nvSpPr>
            <p:cNvPr id="167" name="圓角矩形 166"/>
            <p:cNvSpPr/>
            <p:nvPr/>
          </p:nvSpPr>
          <p:spPr>
            <a:xfrm>
              <a:off x="6219197" y="2174893"/>
              <a:ext cx="2765409" cy="2023039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8" name="橢圓 167"/>
            <p:cNvSpPr/>
            <p:nvPr/>
          </p:nvSpPr>
          <p:spPr>
            <a:xfrm>
              <a:off x="7559127" y="232969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9" name="橢圓 168"/>
            <p:cNvSpPr/>
            <p:nvPr/>
          </p:nvSpPr>
          <p:spPr>
            <a:xfrm>
              <a:off x="6723955" y="281953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0" name="橢圓 169"/>
            <p:cNvSpPr/>
            <p:nvPr/>
          </p:nvSpPr>
          <p:spPr>
            <a:xfrm>
              <a:off x="7559127" y="281953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1" name="橢圓 170"/>
            <p:cNvSpPr/>
            <p:nvPr/>
          </p:nvSpPr>
          <p:spPr>
            <a:xfrm>
              <a:off x="6723954" y="331030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2" name="橢圓 171"/>
            <p:cNvSpPr/>
            <p:nvPr/>
          </p:nvSpPr>
          <p:spPr>
            <a:xfrm>
              <a:off x="6967917" y="380738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3" name="橢圓 172"/>
            <p:cNvSpPr/>
            <p:nvPr/>
          </p:nvSpPr>
          <p:spPr>
            <a:xfrm>
              <a:off x="7559127" y="331030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4" name="橢圓 173"/>
            <p:cNvSpPr/>
            <p:nvPr/>
          </p:nvSpPr>
          <p:spPr>
            <a:xfrm>
              <a:off x="8396513" y="281953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5" name="橢圓 174"/>
            <p:cNvSpPr/>
            <p:nvPr/>
          </p:nvSpPr>
          <p:spPr>
            <a:xfrm>
              <a:off x="8129646" y="331030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6" name="橢圓 175"/>
            <p:cNvSpPr/>
            <p:nvPr/>
          </p:nvSpPr>
          <p:spPr>
            <a:xfrm>
              <a:off x="8691496" y="331030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z="2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77" name="直線接點 176"/>
            <p:cNvCxnSpPr>
              <a:stCxn id="169" idx="7"/>
              <a:endCxn id="168" idx="3"/>
            </p:cNvCxnSpPr>
            <p:nvPr/>
          </p:nvCxnSpPr>
          <p:spPr>
            <a:xfrm flipV="1">
              <a:off x="6946971" y="2552710"/>
              <a:ext cx="650419" cy="30508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8" name="直線接點 177"/>
            <p:cNvCxnSpPr>
              <a:stCxn id="170" idx="0"/>
              <a:endCxn id="168" idx="4"/>
            </p:cNvCxnSpPr>
            <p:nvPr/>
          </p:nvCxnSpPr>
          <p:spPr>
            <a:xfrm flipV="1">
              <a:off x="7689767" y="2590973"/>
              <a:ext cx="0" cy="2285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9" name="直線接點 178"/>
            <p:cNvCxnSpPr>
              <a:stCxn id="174" idx="1"/>
              <a:endCxn id="168" idx="5"/>
            </p:cNvCxnSpPr>
            <p:nvPr/>
          </p:nvCxnSpPr>
          <p:spPr>
            <a:xfrm flipH="1" flipV="1">
              <a:off x="7782143" y="2552710"/>
              <a:ext cx="652633" cy="30508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0" name="直線接點 179"/>
            <p:cNvCxnSpPr>
              <a:stCxn id="171" idx="0"/>
              <a:endCxn id="169" idx="4"/>
            </p:cNvCxnSpPr>
            <p:nvPr/>
          </p:nvCxnSpPr>
          <p:spPr>
            <a:xfrm flipV="1">
              <a:off x="6854594" y="3080810"/>
              <a:ext cx="1" cy="22949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1" name="直線接點 180"/>
            <p:cNvCxnSpPr>
              <a:stCxn id="173" idx="0"/>
              <a:endCxn id="170" idx="4"/>
            </p:cNvCxnSpPr>
            <p:nvPr/>
          </p:nvCxnSpPr>
          <p:spPr>
            <a:xfrm flipV="1">
              <a:off x="7689767" y="3080809"/>
              <a:ext cx="0" cy="22949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2" name="直線接點 181"/>
            <p:cNvCxnSpPr>
              <a:stCxn id="175" idx="0"/>
              <a:endCxn id="174" idx="3"/>
            </p:cNvCxnSpPr>
            <p:nvPr/>
          </p:nvCxnSpPr>
          <p:spPr>
            <a:xfrm flipV="1">
              <a:off x="8260286" y="3042546"/>
              <a:ext cx="174490" cy="26775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3" name="直線接點 182"/>
            <p:cNvCxnSpPr>
              <a:stCxn id="176" idx="0"/>
              <a:endCxn id="174" idx="5"/>
            </p:cNvCxnSpPr>
            <p:nvPr/>
          </p:nvCxnSpPr>
          <p:spPr>
            <a:xfrm flipH="1" flipV="1">
              <a:off x="8619529" y="3042546"/>
              <a:ext cx="202607" cy="26775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4" name="橢圓 183"/>
            <p:cNvSpPr/>
            <p:nvPr/>
          </p:nvSpPr>
          <p:spPr>
            <a:xfrm>
              <a:off x="6500680" y="380738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z="2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85" name="直線接點 184"/>
            <p:cNvCxnSpPr>
              <a:stCxn id="184" idx="0"/>
              <a:endCxn id="171" idx="3"/>
            </p:cNvCxnSpPr>
            <p:nvPr/>
          </p:nvCxnSpPr>
          <p:spPr>
            <a:xfrm flipV="1">
              <a:off x="6631320" y="3533316"/>
              <a:ext cx="130897" cy="27406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6" name="直線接點 185"/>
            <p:cNvCxnSpPr>
              <a:stCxn id="172" idx="0"/>
              <a:endCxn id="171" idx="5"/>
            </p:cNvCxnSpPr>
            <p:nvPr/>
          </p:nvCxnSpPr>
          <p:spPr>
            <a:xfrm flipH="1" flipV="1">
              <a:off x="6946970" y="3533316"/>
              <a:ext cx="151587" cy="27406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6" name="手繪多邊形 195"/>
            <p:cNvSpPr/>
            <p:nvPr/>
          </p:nvSpPr>
          <p:spPr>
            <a:xfrm>
              <a:off x="6447721" y="2962031"/>
              <a:ext cx="281325" cy="867507"/>
            </a:xfrm>
            <a:custGeom>
              <a:avLst/>
              <a:gdLst>
                <a:gd name="connsiteX0" fmla="*/ 101571 w 281325"/>
                <a:gd name="connsiteY0" fmla="*/ 867507 h 867507"/>
                <a:gd name="connsiteX1" fmla="*/ 7787 w 281325"/>
                <a:gd name="connsiteY1" fmla="*/ 445477 h 867507"/>
                <a:gd name="connsiteX2" fmla="*/ 281325 w 281325"/>
                <a:gd name="connsiteY2" fmla="*/ 0 h 86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325" h="867507">
                  <a:moveTo>
                    <a:pt x="101571" y="867507"/>
                  </a:moveTo>
                  <a:cubicBezTo>
                    <a:pt x="39699" y="728784"/>
                    <a:pt x="-22172" y="590061"/>
                    <a:pt x="7787" y="445477"/>
                  </a:cubicBezTo>
                  <a:cubicBezTo>
                    <a:pt x="37746" y="300892"/>
                    <a:pt x="159535" y="150446"/>
                    <a:pt x="281325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7" name="手繪多邊形 196"/>
            <p:cNvSpPr/>
            <p:nvPr/>
          </p:nvSpPr>
          <p:spPr>
            <a:xfrm>
              <a:off x="7768492" y="3556000"/>
              <a:ext cx="398585" cy="187569"/>
            </a:xfrm>
            <a:custGeom>
              <a:avLst/>
              <a:gdLst>
                <a:gd name="connsiteX0" fmla="*/ 0 w 398585"/>
                <a:gd name="connsiteY0" fmla="*/ 0 h 187569"/>
                <a:gd name="connsiteX1" fmla="*/ 203200 w 398585"/>
                <a:gd name="connsiteY1" fmla="*/ 187569 h 187569"/>
                <a:gd name="connsiteX2" fmla="*/ 398585 w 398585"/>
                <a:gd name="connsiteY2" fmla="*/ 0 h 1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585" h="187569">
                  <a:moveTo>
                    <a:pt x="0" y="0"/>
                  </a:moveTo>
                  <a:cubicBezTo>
                    <a:pt x="68384" y="93784"/>
                    <a:pt x="136769" y="187569"/>
                    <a:pt x="203200" y="187569"/>
                  </a:cubicBezTo>
                  <a:cubicBezTo>
                    <a:pt x="269631" y="187569"/>
                    <a:pt x="334108" y="93784"/>
                    <a:pt x="398585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8" name="文字方塊 197"/>
            <p:cNvSpPr txBox="1"/>
            <p:nvPr/>
          </p:nvSpPr>
          <p:spPr>
            <a:xfrm>
              <a:off x="7622106" y="3690093"/>
              <a:ext cx="660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cross</a:t>
              </a:r>
              <a:endParaRPr lang="zh-TW" altLang="en-US" dirty="0"/>
            </a:p>
          </p:txBody>
        </p:sp>
        <p:sp>
          <p:nvSpPr>
            <p:cNvPr id="199" name="文字方塊 198"/>
            <p:cNvSpPr txBox="1"/>
            <p:nvPr/>
          </p:nvSpPr>
          <p:spPr>
            <a:xfrm>
              <a:off x="6147391" y="3091419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back</a:t>
              </a:r>
              <a:endParaRPr lang="zh-TW" altLang="en-US" dirty="0"/>
            </a:p>
          </p:txBody>
        </p:sp>
        <p:sp>
          <p:nvSpPr>
            <p:cNvPr id="202" name="手繪多邊形 201"/>
            <p:cNvSpPr/>
            <p:nvPr/>
          </p:nvSpPr>
          <p:spPr>
            <a:xfrm>
              <a:off x="7831015" y="2446215"/>
              <a:ext cx="1059559" cy="883139"/>
            </a:xfrm>
            <a:custGeom>
              <a:avLst/>
              <a:gdLst>
                <a:gd name="connsiteX0" fmla="*/ 0 w 1059559"/>
                <a:gd name="connsiteY0" fmla="*/ 0 h 883139"/>
                <a:gd name="connsiteX1" fmla="*/ 898770 w 1059559"/>
                <a:gd name="connsiteY1" fmla="*/ 179754 h 883139"/>
                <a:gd name="connsiteX2" fmla="*/ 1055077 w 1059559"/>
                <a:gd name="connsiteY2" fmla="*/ 883139 h 8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559" h="883139">
                  <a:moveTo>
                    <a:pt x="0" y="0"/>
                  </a:moveTo>
                  <a:cubicBezTo>
                    <a:pt x="361462" y="16282"/>
                    <a:pt x="722924" y="32564"/>
                    <a:pt x="898770" y="179754"/>
                  </a:cubicBezTo>
                  <a:cubicBezTo>
                    <a:pt x="1074616" y="326944"/>
                    <a:pt x="1064846" y="605041"/>
                    <a:pt x="1055077" y="88313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3" name="文字方塊 202"/>
            <p:cNvSpPr txBox="1"/>
            <p:nvPr/>
          </p:nvSpPr>
          <p:spPr>
            <a:xfrm>
              <a:off x="8412741" y="2341803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back</a:t>
              </a:r>
              <a:endParaRPr lang="zh-TW" altLang="en-US" dirty="0"/>
            </a:p>
          </p:txBody>
        </p:sp>
        <p:sp>
          <p:nvSpPr>
            <p:cNvPr id="204" name="手繪多邊形 203"/>
            <p:cNvSpPr/>
            <p:nvPr/>
          </p:nvSpPr>
          <p:spPr>
            <a:xfrm>
              <a:off x="7213600" y="3001108"/>
              <a:ext cx="336062" cy="859692"/>
            </a:xfrm>
            <a:custGeom>
              <a:avLst/>
              <a:gdLst>
                <a:gd name="connsiteX0" fmla="*/ 336062 w 336062"/>
                <a:gd name="connsiteY0" fmla="*/ 0 h 859692"/>
                <a:gd name="connsiteX1" fmla="*/ 218831 w 336062"/>
                <a:gd name="connsiteY1" fmla="*/ 242277 h 859692"/>
                <a:gd name="connsiteX2" fmla="*/ 156308 w 336062"/>
                <a:gd name="connsiteY2" fmla="*/ 711200 h 859692"/>
                <a:gd name="connsiteX3" fmla="*/ 0 w 336062"/>
                <a:gd name="connsiteY3" fmla="*/ 859692 h 8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062" h="859692">
                  <a:moveTo>
                    <a:pt x="336062" y="0"/>
                  </a:moveTo>
                  <a:cubicBezTo>
                    <a:pt x="292426" y="61872"/>
                    <a:pt x="248790" y="123744"/>
                    <a:pt x="218831" y="242277"/>
                  </a:cubicBezTo>
                  <a:cubicBezTo>
                    <a:pt x="188872" y="360810"/>
                    <a:pt x="192780" y="608298"/>
                    <a:pt x="156308" y="711200"/>
                  </a:cubicBezTo>
                  <a:cubicBezTo>
                    <a:pt x="119836" y="814102"/>
                    <a:pt x="59918" y="836897"/>
                    <a:pt x="0" y="859692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5" name="文字方塊 204"/>
            <p:cNvSpPr txBox="1"/>
            <p:nvPr/>
          </p:nvSpPr>
          <p:spPr>
            <a:xfrm>
              <a:off x="6997691" y="3025745"/>
              <a:ext cx="660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cross</a:t>
              </a:r>
              <a:endParaRPr lang="zh-TW" altLang="en-US" dirty="0"/>
            </a:p>
          </p:txBody>
        </p:sp>
      </p:grpSp>
      <p:sp>
        <p:nvSpPr>
          <p:cNvPr id="206" name="文字方塊 205"/>
          <p:cNvSpPr txBox="1"/>
          <p:nvPr/>
        </p:nvSpPr>
        <p:spPr>
          <a:xfrm>
            <a:off x="7356250" y="43695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手繪多邊形 63"/>
          <p:cNvSpPr/>
          <p:nvPr/>
        </p:nvSpPr>
        <p:spPr>
          <a:xfrm>
            <a:off x="7218162" y="5253519"/>
            <a:ext cx="336062" cy="859692"/>
          </a:xfrm>
          <a:custGeom>
            <a:avLst/>
            <a:gdLst>
              <a:gd name="connsiteX0" fmla="*/ 336062 w 336062"/>
              <a:gd name="connsiteY0" fmla="*/ 0 h 859692"/>
              <a:gd name="connsiteX1" fmla="*/ 218831 w 336062"/>
              <a:gd name="connsiteY1" fmla="*/ 242277 h 859692"/>
              <a:gd name="connsiteX2" fmla="*/ 156308 w 336062"/>
              <a:gd name="connsiteY2" fmla="*/ 711200 h 859692"/>
              <a:gd name="connsiteX3" fmla="*/ 0 w 336062"/>
              <a:gd name="connsiteY3" fmla="*/ 859692 h 8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062" h="859692">
                <a:moveTo>
                  <a:pt x="336062" y="0"/>
                </a:moveTo>
                <a:cubicBezTo>
                  <a:pt x="292426" y="61872"/>
                  <a:pt x="248790" y="123744"/>
                  <a:pt x="218831" y="242277"/>
                </a:cubicBezTo>
                <a:cubicBezTo>
                  <a:pt x="188872" y="360810"/>
                  <a:pt x="192780" y="608298"/>
                  <a:pt x="156308" y="711200"/>
                </a:cubicBezTo>
                <a:cubicBezTo>
                  <a:pt x="119836" y="814102"/>
                  <a:pt x="59918" y="836897"/>
                  <a:pt x="0" y="85969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手繪多邊形 64"/>
          <p:cNvSpPr/>
          <p:nvPr/>
        </p:nvSpPr>
        <p:spPr>
          <a:xfrm>
            <a:off x="7721630" y="5819996"/>
            <a:ext cx="398585" cy="187569"/>
          </a:xfrm>
          <a:custGeom>
            <a:avLst/>
            <a:gdLst>
              <a:gd name="connsiteX0" fmla="*/ 0 w 398585"/>
              <a:gd name="connsiteY0" fmla="*/ 0 h 187569"/>
              <a:gd name="connsiteX1" fmla="*/ 203200 w 398585"/>
              <a:gd name="connsiteY1" fmla="*/ 187569 h 187569"/>
              <a:gd name="connsiteX2" fmla="*/ 398585 w 398585"/>
              <a:gd name="connsiteY2" fmla="*/ 0 h 1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585" h="187569">
                <a:moveTo>
                  <a:pt x="0" y="0"/>
                </a:moveTo>
                <a:cubicBezTo>
                  <a:pt x="68384" y="93784"/>
                  <a:pt x="136769" y="187569"/>
                  <a:pt x="203200" y="187569"/>
                </a:cubicBezTo>
                <a:cubicBezTo>
                  <a:pt x="269631" y="187569"/>
                  <a:pt x="334108" y="93784"/>
                  <a:pt x="398585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6" name="直線接點 65"/>
          <p:cNvCxnSpPr/>
          <p:nvPr/>
        </p:nvCxnSpPr>
        <p:spPr>
          <a:xfrm flipV="1">
            <a:off x="7705745" y="4864912"/>
            <a:ext cx="0" cy="228557"/>
          </a:xfrm>
          <a:prstGeom prst="line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手繪多邊形 66"/>
          <p:cNvSpPr/>
          <p:nvPr/>
        </p:nvSpPr>
        <p:spPr>
          <a:xfrm>
            <a:off x="6438757" y="5225611"/>
            <a:ext cx="281325" cy="867507"/>
          </a:xfrm>
          <a:custGeom>
            <a:avLst/>
            <a:gdLst>
              <a:gd name="connsiteX0" fmla="*/ 101571 w 281325"/>
              <a:gd name="connsiteY0" fmla="*/ 867507 h 867507"/>
              <a:gd name="connsiteX1" fmla="*/ 7787 w 281325"/>
              <a:gd name="connsiteY1" fmla="*/ 445477 h 867507"/>
              <a:gd name="connsiteX2" fmla="*/ 281325 w 281325"/>
              <a:gd name="connsiteY2" fmla="*/ 0 h 86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25" h="867507">
                <a:moveTo>
                  <a:pt x="101571" y="867507"/>
                </a:moveTo>
                <a:cubicBezTo>
                  <a:pt x="39699" y="728784"/>
                  <a:pt x="-22172" y="590061"/>
                  <a:pt x="7787" y="445477"/>
                </a:cubicBezTo>
                <a:cubicBezTo>
                  <a:pt x="37746" y="300892"/>
                  <a:pt x="159535" y="150446"/>
                  <a:pt x="281325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8" name="直線接點 67"/>
          <p:cNvCxnSpPr/>
          <p:nvPr/>
        </p:nvCxnSpPr>
        <p:spPr>
          <a:xfrm flipH="1" flipV="1">
            <a:off x="7797711" y="4801887"/>
            <a:ext cx="652633" cy="305083"/>
          </a:xfrm>
          <a:prstGeom prst="line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手繪多邊形 68"/>
          <p:cNvSpPr/>
          <p:nvPr/>
        </p:nvSpPr>
        <p:spPr>
          <a:xfrm>
            <a:off x="7833136" y="4695386"/>
            <a:ext cx="1059559" cy="883139"/>
          </a:xfrm>
          <a:custGeom>
            <a:avLst/>
            <a:gdLst>
              <a:gd name="connsiteX0" fmla="*/ 0 w 1059559"/>
              <a:gd name="connsiteY0" fmla="*/ 0 h 883139"/>
              <a:gd name="connsiteX1" fmla="*/ 898770 w 1059559"/>
              <a:gd name="connsiteY1" fmla="*/ 179754 h 883139"/>
              <a:gd name="connsiteX2" fmla="*/ 1055077 w 1059559"/>
              <a:gd name="connsiteY2" fmla="*/ 883139 h 88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559" h="883139">
                <a:moveTo>
                  <a:pt x="0" y="0"/>
                </a:moveTo>
                <a:cubicBezTo>
                  <a:pt x="361462" y="16282"/>
                  <a:pt x="722924" y="32564"/>
                  <a:pt x="898770" y="179754"/>
                </a:cubicBezTo>
                <a:cubicBezTo>
                  <a:pt x="1074616" y="326944"/>
                  <a:pt x="1064846" y="605041"/>
                  <a:pt x="1055077" y="88313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4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Identifying Articulation Points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152</a:t>
            </a:fld>
            <a:endParaRPr lang="zh-TW" alt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628650" y="1509333"/>
            <a:ext cx="5898759" cy="4989941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Analyzing any </a:t>
            </a:r>
            <a:r>
              <a:rPr lang="en-US" altLang="zh-TW" dirty="0" smtClean="0">
                <a:solidFill>
                  <a:srgbClr val="0000CC"/>
                </a:solidFill>
              </a:rPr>
              <a:t>depth-first spanning tree</a:t>
            </a:r>
            <a:r>
              <a:rPr lang="en-US" altLang="zh-TW" dirty="0" smtClean="0"/>
              <a:t> of the graph</a:t>
            </a:r>
          </a:p>
          <a:p>
            <a:pPr lvl="1"/>
            <a:r>
              <a:rPr lang="en-US" altLang="zh-TW" dirty="0" smtClean="0"/>
              <a:t>Leaf</a:t>
            </a:r>
          </a:p>
          <a:p>
            <a:pPr lvl="2"/>
            <a:r>
              <a:rPr lang="en-US" altLang="zh-TW" sz="2200" dirty="0" smtClean="0"/>
              <a:t>Cannot be an articulation point</a:t>
            </a:r>
          </a:p>
          <a:p>
            <a:pPr lvl="1"/>
            <a:r>
              <a:rPr lang="en-US" altLang="zh-TW" dirty="0" smtClean="0"/>
              <a:t>Root</a:t>
            </a:r>
          </a:p>
          <a:p>
            <a:pPr lvl="2"/>
            <a:r>
              <a:rPr lang="en-US" altLang="zh-TW" sz="2200" dirty="0" smtClean="0">
                <a:solidFill>
                  <a:srgbClr val="FF0000"/>
                </a:solidFill>
              </a:rPr>
              <a:t>Is an articulation point </a:t>
            </a:r>
            <a:r>
              <a:rPr lang="en-US" altLang="zh-TW" sz="2200" dirty="0" err="1" smtClean="0">
                <a:solidFill>
                  <a:srgbClr val="FF0000"/>
                </a:solidFill>
              </a:rPr>
              <a:t>iff</a:t>
            </a:r>
            <a:r>
              <a:rPr lang="en-US" altLang="zh-TW" sz="2200" dirty="0" smtClean="0">
                <a:solidFill>
                  <a:srgbClr val="FF0000"/>
                </a:solidFill>
              </a:rPr>
              <a:t> it has ≥ 2 children</a:t>
            </a:r>
          </a:p>
          <a:p>
            <a:pPr lvl="2"/>
            <a:r>
              <a:rPr lang="en-US" altLang="zh-TW" sz="2200" dirty="0" smtClean="0"/>
              <a:t>Since there are </a:t>
            </a:r>
            <a:r>
              <a:rPr lang="en-US" altLang="zh-TW" sz="2200" dirty="0" smtClean="0">
                <a:solidFill>
                  <a:srgbClr val="C00000"/>
                </a:solidFill>
              </a:rPr>
              <a:t>no cross edges </a:t>
            </a:r>
            <a:r>
              <a:rPr lang="en-US" altLang="zh-TW" sz="2200" dirty="0" smtClean="0"/>
              <a:t>among the root’s </a:t>
            </a:r>
            <a:r>
              <a:rPr lang="en-US" altLang="zh-TW" sz="2200" dirty="0" err="1" smtClean="0"/>
              <a:t>subtrees</a:t>
            </a:r>
            <a:endParaRPr lang="en-US" altLang="zh-TW" sz="2200" dirty="0" smtClean="0"/>
          </a:p>
          <a:p>
            <a:pPr lvl="1"/>
            <a:r>
              <a:rPr lang="en-US" altLang="zh-TW" dirty="0" smtClean="0"/>
              <a:t>Other (non-root, non-leaf) vertex u</a:t>
            </a:r>
          </a:p>
          <a:p>
            <a:pPr lvl="2"/>
            <a:r>
              <a:rPr lang="en-US" altLang="zh-TW" sz="2200" dirty="0" smtClean="0"/>
              <a:t>Is an articulation point </a:t>
            </a:r>
            <a:r>
              <a:rPr lang="en-US" altLang="zh-TW" sz="2200" dirty="0" err="1" smtClean="0"/>
              <a:t>iff</a:t>
            </a:r>
            <a:r>
              <a:rPr lang="en-US" altLang="zh-TW" sz="2200" dirty="0" smtClean="0"/>
              <a:t> </a:t>
            </a:r>
            <a:r>
              <a:rPr lang="en-US" altLang="zh-TW" sz="2200" dirty="0" smtClean="0">
                <a:solidFill>
                  <a:srgbClr val="0000CC"/>
                </a:solidFill>
              </a:rPr>
              <a:t>u’s ancestors lack a </a:t>
            </a:r>
            <a:r>
              <a:rPr lang="en-US" altLang="zh-TW" sz="2200" dirty="0" smtClean="0">
                <a:solidFill>
                  <a:srgbClr val="FF0000"/>
                </a:solidFill>
              </a:rPr>
              <a:t>non-tree edge (back edge) </a:t>
            </a:r>
            <a:r>
              <a:rPr lang="en-US" altLang="zh-TW" sz="2200" dirty="0" smtClean="0">
                <a:solidFill>
                  <a:srgbClr val="0000CC"/>
                </a:solidFill>
              </a:rPr>
              <a:t>to any of u’s subtrees</a:t>
            </a:r>
          </a:p>
          <a:p>
            <a:pPr lvl="2"/>
            <a:r>
              <a:rPr lang="en-US" altLang="zh-TW" sz="2200" dirty="0" smtClean="0"/>
              <a:t>Without the non-tree edge, u </a:t>
            </a:r>
            <a:r>
              <a:rPr lang="en-US" altLang="zh-TW" sz="2200" dirty="0" smtClean="0">
                <a:solidFill>
                  <a:srgbClr val="C00000"/>
                </a:solidFill>
              </a:rPr>
              <a:t>separates</a:t>
            </a:r>
            <a:r>
              <a:rPr lang="en-US" altLang="zh-TW" sz="2200" dirty="0" smtClean="0"/>
              <a:t> the ancestors from the </a:t>
            </a:r>
            <a:r>
              <a:rPr lang="en-US" altLang="zh-TW" sz="2200" dirty="0" err="1" smtClean="0"/>
              <a:t>subtrees</a:t>
            </a:r>
            <a:endParaRPr lang="zh-TW" altLang="en-US" sz="2200" dirty="0"/>
          </a:p>
        </p:txBody>
      </p:sp>
      <p:grpSp>
        <p:nvGrpSpPr>
          <p:cNvPr id="28" name="群組 27"/>
          <p:cNvGrpSpPr/>
          <p:nvPr/>
        </p:nvGrpSpPr>
        <p:grpSpPr>
          <a:xfrm>
            <a:off x="6524829" y="4018227"/>
            <a:ext cx="2339953" cy="2234248"/>
            <a:chOff x="6370081" y="2864651"/>
            <a:chExt cx="2339953" cy="2234248"/>
          </a:xfrm>
        </p:grpSpPr>
        <p:sp>
          <p:nvSpPr>
            <p:cNvPr id="29" name="圓角矩形 28"/>
            <p:cNvSpPr/>
            <p:nvPr/>
          </p:nvSpPr>
          <p:spPr>
            <a:xfrm>
              <a:off x="6370081" y="2864651"/>
              <a:ext cx="2339953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7322577" y="2908391"/>
              <a:ext cx="261279" cy="26127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1" name="橢圓 30"/>
            <p:cNvSpPr/>
            <p:nvPr/>
          </p:nvSpPr>
          <p:spPr>
            <a:xfrm>
              <a:off x="6916177" y="327031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2" name="橢圓 31"/>
            <p:cNvSpPr/>
            <p:nvPr/>
          </p:nvSpPr>
          <p:spPr>
            <a:xfrm>
              <a:off x="6916177" y="3775872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橢圓 32"/>
            <p:cNvSpPr/>
            <p:nvPr/>
          </p:nvSpPr>
          <p:spPr>
            <a:xfrm>
              <a:off x="6916177" y="4281146"/>
              <a:ext cx="261279" cy="26127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4" name="橢圓 33"/>
            <p:cNvSpPr/>
            <p:nvPr/>
          </p:nvSpPr>
          <p:spPr>
            <a:xfrm>
              <a:off x="6916177" y="478774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5" name="橢圓 34"/>
            <p:cNvSpPr/>
            <p:nvPr/>
          </p:nvSpPr>
          <p:spPr>
            <a:xfrm>
              <a:off x="7753888" y="3270310"/>
              <a:ext cx="261279" cy="26127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6" name="橢圓 35"/>
            <p:cNvSpPr/>
            <p:nvPr/>
          </p:nvSpPr>
          <p:spPr>
            <a:xfrm>
              <a:off x="7753888" y="377653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7" name="橢圓 36"/>
            <p:cNvSpPr/>
            <p:nvPr/>
          </p:nvSpPr>
          <p:spPr>
            <a:xfrm>
              <a:off x="7753888" y="4281146"/>
              <a:ext cx="261279" cy="26127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8" name="橢圓 47"/>
            <p:cNvSpPr/>
            <p:nvPr/>
          </p:nvSpPr>
          <p:spPr>
            <a:xfrm>
              <a:off x="7753888" y="478774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9" name="橢圓 48"/>
            <p:cNvSpPr/>
            <p:nvPr/>
          </p:nvSpPr>
          <p:spPr>
            <a:xfrm>
              <a:off x="8183863" y="479625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50" name="直線接點 49"/>
            <p:cNvCxnSpPr>
              <a:stCxn id="31" idx="7"/>
              <a:endCxn id="30" idx="3"/>
            </p:cNvCxnSpPr>
            <p:nvPr/>
          </p:nvCxnSpPr>
          <p:spPr>
            <a:xfrm flipV="1">
              <a:off x="7139193" y="3131407"/>
              <a:ext cx="221647" cy="17716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直線接點 50"/>
            <p:cNvCxnSpPr>
              <a:stCxn id="35" idx="1"/>
              <a:endCxn id="30" idx="5"/>
            </p:cNvCxnSpPr>
            <p:nvPr/>
          </p:nvCxnSpPr>
          <p:spPr>
            <a:xfrm flipH="1" flipV="1">
              <a:off x="7545593" y="3131407"/>
              <a:ext cx="246558" cy="17716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flipV="1">
              <a:off x="7884527" y="3531589"/>
              <a:ext cx="0" cy="24494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7884527" y="4037816"/>
              <a:ext cx="0" cy="24333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V="1">
              <a:off x="7884527" y="4542425"/>
              <a:ext cx="0" cy="24531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直線接點 54"/>
            <p:cNvCxnSpPr>
              <a:stCxn id="34" idx="0"/>
              <a:endCxn id="33" idx="4"/>
            </p:cNvCxnSpPr>
            <p:nvPr/>
          </p:nvCxnSpPr>
          <p:spPr>
            <a:xfrm flipV="1">
              <a:off x="7046817" y="4542425"/>
              <a:ext cx="0" cy="24531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直線接點 55"/>
            <p:cNvCxnSpPr>
              <a:stCxn id="33" idx="0"/>
              <a:endCxn id="32" idx="4"/>
            </p:cNvCxnSpPr>
            <p:nvPr/>
          </p:nvCxnSpPr>
          <p:spPr>
            <a:xfrm flipV="1">
              <a:off x="7046817" y="4037151"/>
              <a:ext cx="0" cy="24399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直線接點 56"/>
            <p:cNvCxnSpPr>
              <a:stCxn id="32" idx="0"/>
            </p:cNvCxnSpPr>
            <p:nvPr/>
          </p:nvCxnSpPr>
          <p:spPr>
            <a:xfrm flipV="1">
              <a:off x="7046817" y="3539660"/>
              <a:ext cx="0" cy="23621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直線接點 68"/>
            <p:cNvCxnSpPr>
              <a:stCxn id="49" idx="1"/>
              <a:endCxn id="37" idx="5"/>
            </p:cNvCxnSpPr>
            <p:nvPr/>
          </p:nvCxnSpPr>
          <p:spPr>
            <a:xfrm flipH="1" flipV="1">
              <a:off x="7976904" y="4504162"/>
              <a:ext cx="245222" cy="33035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手繪多邊形 69"/>
            <p:cNvSpPr/>
            <p:nvPr/>
          </p:nvSpPr>
          <p:spPr>
            <a:xfrm>
              <a:off x="7174523" y="3172853"/>
              <a:ext cx="273538" cy="1203569"/>
            </a:xfrm>
            <a:custGeom>
              <a:avLst/>
              <a:gdLst>
                <a:gd name="connsiteX0" fmla="*/ 273538 w 273538"/>
                <a:gd name="connsiteY0" fmla="*/ 0 h 1203569"/>
                <a:gd name="connsiteX1" fmla="*/ 195384 w 273538"/>
                <a:gd name="connsiteY1" fmla="*/ 906585 h 1203569"/>
                <a:gd name="connsiteX2" fmla="*/ 0 w 273538"/>
                <a:gd name="connsiteY2" fmla="*/ 1203569 h 120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38" h="1203569">
                  <a:moveTo>
                    <a:pt x="273538" y="0"/>
                  </a:moveTo>
                  <a:cubicBezTo>
                    <a:pt x="257256" y="352995"/>
                    <a:pt x="240974" y="705990"/>
                    <a:pt x="195384" y="906585"/>
                  </a:cubicBezTo>
                  <a:cubicBezTo>
                    <a:pt x="149794" y="1107180"/>
                    <a:pt x="74897" y="1155374"/>
                    <a:pt x="0" y="120356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手繪多邊形 70"/>
            <p:cNvSpPr/>
            <p:nvPr/>
          </p:nvSpPr>
          <p:spPr>
            <a:xfrm>
              <a:off x="7995138" y="3469838"/>
              <a:ext cx="273577" cy="890954"/>
            </a:xfrm>
            <a:custGeom>
              <a:avLst/>
              <a:gdLst>
                <a:gd name="connsiteX0" fmla="*/ 0 w 273577"/>
                <a:gd name="connsiteY0" fmla="*/ 0 h 890954"/>
                <a:gd name="connsiteX1" fmla="*/ 273539 w 273577"/>
                <a:gd name="connsiteY1" fmla="*/ 461107 h 890954"/>
                <a:gd name="connsiteX2" fmla="*/ 15631 w 273577"/>
                <a:gd name="connsiteY2" fmla="*/ 890954 h 89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77" h="890954">
                  <a:moveTo>
                    <a:pt x="0" y="0"/>
                  </a:moveTo>
                  <a:cubicBezTo>
                    <a:pt x="135467" y="156307"/>
                    <a:pt x="270934" y="312615"/>
                    <a:pt x="273539" y="461107"/>
                  </a:cubicBezTo>
                  <a:cubicBezTo>
                    <a:pt x="276144" y="609599"/>
                    <a:pt x="145887" y="750276"/>
                    <a:pt x="15631" y="89095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6" name="向下箭號 95"/>
          <p:cNvSpPr/>
          <p:nvPr/>
        </p:nvSpPr>
        <p:spPr>
          <a:xfrm>
            <a:off x="7596554" y="3685735"/>
            <a:ext cx="196948" cy="33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文字方塊 96"/>
          <p:cNvSpPr txBox="1"/>
          <p:nvPr/>
        </p:nvSpPr>
        <p:spPr>
          <a:xfrm>
            <a:off x="6907237" y="3643527"/>
            <a:ext cx="79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DFS(3)</a:t>
            </a:r>
            <a:endParaRPr lang="zh-TW" altLang="en-US" dirty="0"/>
          </a:p>
        </p:txBody>
      </p:sp>
      <p:grpSp>
        <p:nvGrpSpPr>
          <p:cNvPr id="98" name="群組 97"/>
          <p:cNvGrpSpPr/>
          <p:nvPr/>
        </p:nvGrpSpPr>
        <p:grpSpPr>
          <a:xfrm>
            <a:off x="6426593" y="1419397"/>
            <a:ext cx="2550172" cy="2234248"/>
            <a:chOff x="3430173" y="2868370"/>
            <a:chExt cx="2550172" cy="2234248"/>
          </a:xfrm>
        </p:grpSpPr>
        <p:grpSp>
          <p:nvGrpSpPr>
            <p:cNvPr id="99" name="群組 75"/>
            <p:cNvGrpSpPr/>
            <p:nvPr/>
          </p:nvGrpSpPr>
          <p:grpSpPr>
            <a:xfrm>
              <a:off x="3527066" y="2868370"/>
              <a:ext cx="2339953" cy="2234248"/>
              <a:chOff x="3527066" y="2868370"/>
              <a:chExt cx="2339953" cy="2234248"/>
            </a:xfrm>
          </p:grpSpPr>
          <p:sp>
            <p:nvSpPr>
              <p:cNvPr id="110" name="圓角矩形 109"/>
              <p:cNvSpPr/>
              <p:nvPr/>
            </p:nvSpPr>
            <p:spPr>
              <a:xfrm>
                <a:off x="3527066" y="2868370"/>
                <a:ext cx="2339953" cy="2234248"/>
              </a:xfrm>
              <a:prstGeom prst="roundRect">
                <a:avLst>
                  <a:gd name="adj" fmla="val 1088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11" name="直線接點 110"/>
              <p:cNvCxnSpPr>
                <a:stCxn id="123" idx="0"/>
                <a:endCxn id="122" idx="4"/>
              </p:cNvCxnSpPr>
              <p:nvPr/>
            </p:nvCxnSpPr>
            <p:spPr>
              <a:xfrm flipV="1">
                <a:off x="4037177" y="3455163"/>
                <a:ext cx="1" cy="22833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2" name="直線接點 111"/>
              <p:cNvCxnSpPr>
                <a:stCxn id="129" idx="0"/>
                <a:endCxn id="130" idx="4"/>
              </p:cNvCxnSpPr>
              <p:nvPr/>
            </p:nvCxnSpPr>
            <p:spPr>
              <a:xfrm flipV="1">
                <a:off x="5097277" y="3455163"/>
                <a:ext cx="0" cy="22833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3" name="直線接點 112"/>
              <p:cNvCxnSpPr>
                <a:stCxn id="125" idx="0"/>
                <a:endCxn id="123" idx="5"/>
              </p:cNvCxnSpPr>
              <p:nvPr/>
            </p:nvCxnSpPr>
            <p:spPr>
              <a:xfrm flipH="1" flipV="1">
                <a:off x="4129553" y="3906512"/>
                <a:ext cx="166584" cy="236016"/>
              </a:xfrm>
              <a:prstGeom prst="lin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直線接點 113"/>
              <p:cNvCxnSpPr>
                <a:stCxn id="124" idx="0"/>
                <a:endCxn id="123" idx="3"/>
              </p:cNvCxnSpPr>
              <p:nvPr/>
            </p:nvCxnSpPr>
            <p:spPr>
              <a:xfrm flipV="1">
                <a:off x="3775898" y="3906512"/>
                <a:ext cx="168902" cy="236016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5" name="直線接點 114"/>
              <p:cNvCxnSpPr>
                <a:stCxn id="126" idx="1"/>
                <a:endCxn id="124" idx="4"/>
              </p:cNvCxnSpPr>
              <p:nvPr/>
            </p:nvCxnSpPr>
            <p:spPr>
              <a:xfrm flipH="1" flipV="1">
                <a:off x="3775898" y="4403807"/>
                <a:ext cx="178800" cy="2519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直線接點 115"/>
              <p:cNvCxnSpPr>
                <a:stCxn id="126" idx="7"/>
                <a:endCxn id="125" idx="4"/>
              </p:cNvCxnSpPr>
              <p:nvPr/>
            </p:nvCxnSpPr>
            <p:spPr>
              <a:xfrm flipV="1">
                <a:off x="4139451" y="4403807"/>
                <a:ext cx="156686" cy="2519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7" name="直線接點 116"/>
              <p:cNvCxnSpPr>
                <a:stCxn id="127" idx="0"/>
                <a:endCxn id="129" idx="3"/>
              </p:cNvCxnSpPr>
              <p:nvPr/>
            </p:nvCxnSpPr>
            <p:spPr>
              <a:xfrm flipV="1">
                <a:off x="4816376" y="3906512"/>
                <a:ext cx="188524" cy="236016"/>
              </a:xfrm>
              <a:prstGeom prst="lin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8" name="直線接點 117"/>
              <p:cNvCxnSpPr>
                <a:stCxn id="128" idx="1"/>
                <a:endCxn id="127" idx="4"/>
              </p:cNvCxnSpPr>
              <p:nvPr/>
            </p:nvCxnSpPr>
            <p:spPr>
              <a:xfrm flipH="1" flipV="1">
                <a:off x="4816376" y="4403807"/>
                <a:ext cx="188524" cy="2519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9" name="直線接點 118"/>
              <p:cNvCxnSpPr>
                <a:stCxn id="128" idx="0"/>
                <a:endCxn id="129" idx="4"/>
              </p:cNvCxnSpPr>
              <p:nvPr/>
            </p:nvCxnSpPr>
            <p:spPr>
              <a:xfrm flipV="1">
                <a:off x="5097277" y="3944775"/>
                <a:ext cx="0" cy="67274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0" name="直線接點 119"/>
              <p:cNvCxnSpPr>
                <a:stCxn id="129" idx="7"/>
                <a:endCxn id="131" idx="3"/>
              </p:cNvCxnSpPr>
              <p:nvPr/>
            </p:nvCxnSpPr>
            <p:spPr>
              <a:xfrm flipV="1">
                <a:off x="5189653" y="3416900"/>
                <a:ext cx="315985" cy="30485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1" name="直線接點 120"/>
              <p:cNvCxnSpPr/>
              <p:nvPr/>
            </p:nvCxnSpPr>
            <p:spPr>
              <a:xfrm>
                <a:off x="4426776" y="4273167"/>
                <a:ext cx="25896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2" name="橢圓 121"/>
              <p:cNvSpPr/>
              <p:nvPr/>
            </p:nvSpPr>
            <p:spPr>
              <a:xfrm>
                <a:off x="3906538" y="31938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3" name="橢圓 122"/>
              <p:cNvSpPr/>
              <p:nvPr/>
            </p:nvSpPr>
            <p:spPr>
              <a:xfrm>
                <a:off x="3906537" y="3683496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4" name="橢圓 123"/>
              <p:cNvSpPr/>
              <p:nvPr/>
            </p:nvSpPr>
            <p:spPr>
              <a:xfrm>
                <a:off x="3645258" y="4142528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5" name="橢圓 124"/>
              <p:cNvSpPr/>
              <p:nvPr/>
            </p:nvSpPr>
            <p:spPr>
              <a:xfrm>
                <a:off x="4165497" y="4142528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26" name="橢圓 125"/>
              <p:cNvSpPr/>
              <p:nvPr/>
            </p:nvSpPr>
            <p:spPr>
              <a:xfrm>
                <a:off x="3916435" y="4617517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7" name="橢圓 126"/>
              <p:cNvSpPr/>
              <p:nvPr/>
            </p:nvSpPr>
            <p:spPr>
              <a:xfrm>
                <a:off x="4685736" y="4142528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8" name="橢圓 127"/>
              <p:cNvSpPr/>
              <p:nvPr/>
            </p:nvSpPr>
            <p:spPr>
              <a:xfrm>
                <a:off x="4966637" y="4617517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29" name="橢圓 128"/>
              <p:cNvSpPr/>
              <p:nvPr/>
            </p:nvSpPr>
            <p:spPr>
              <a:xfrm>
                <a:off x="4966637" y="3683496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30" name="橢圓 129"/>
              <p:cNvSpPr/>
              <p:nvPr/>
            </p:nvSpPr>
            <p:spPr>
              <a:xfrm>
                <a:off x="4966637" y="31938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1" name="橢圓 130"/>
              <p:cNvSpPr/>
              <p:nvPr/>
            </p:nvSpPr>
            <p:spPr>
              <a:xfrm>
                <a:off x="5467375" y="31938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00" name="文字方塊 99"/>
            <p:cNvSpPr txBox="1"/>
            <p:nvPr/>
          </p:nvSpPr>
          <p:spPr>
            <a:xfrm>
              <a:off x="4262511" y="385454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697461" y="45696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430173" y="41054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669323" y="36130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3697460" y="31347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5</a:t>
              </a:r>
              <a:endParaRPr lang="zh-TW" altLang="en-US" dirty="0"/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4597791" y="38662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  <p:sp>
          <p:nvSpPr>
            <p:cNvPr id="106" name="文字方塊 105"/>
            <p:cNvSpPr txBox="1"/>
            <p:nvPr/>
          </p:nvSpPr>
          <p:spPr>
            <a:xfrm>
              <a:off x="5188635" y="45837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7</a:t>
              </a:r>
              <a:endParaRPr lang="zh-TW" altLang="en-US" dirty="0"/>
            </a:p>
          </p:txBody>
        </p:sp>
        <p:sp>
          <p:nvSpPr>
            <p:cNvPr id="107" name="文字方塊 106"/>
            <p:cNvSpPr txBox="1"/>
            <p:nvPr/>
          </p:nvSpPr>
          <p:spPr>
            <a:xfrm>
              <a:off x="5186290" y="36388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8</a:t>
              </a:r>
              <a:endParaRPr lang="zh-TW" altLang="en-US" dirty="0"/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5678659" y="31605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9</a:t>
              </a:r>
              <a:endParaRPr lang="zh-TW" altLang="en-US" dirty="0"/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4623582" y="31183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10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066657" cy="484701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Technique</a:t>
            </a:r>
          </a:p>
          <a:p>
            <a:pPr lvl="1"/>
            <a:r>
              <a:rPr lang="en-US" altLang="zh-TW" dirty="0" smtClean="0"/>
              <a:t>Find the </a:t>
            </a:r>
            <a:r>
              <a:rPr lang="en-US" altLang="zh-TW" dirty="0" smtClean="0">
                <a:solidFill>
                  <a:srgbClr val="0000CC"/>
                </a:solidFill>
              </a:rPr>
              <a:t>lowest</a:t>
            </a:r>
            <a:r>
              <a:rPr lang="en-US" altLang="zh-TW" dirty="0" smtClean="0"/>
              <a:t> reachable ancestor through descendants and </a:t>
            </a:r>
            <a:r>
              <a:rPr lang="en-US" altLang="zh-TW" dirty="0" smtClean="0">
                <a:solidFill>
                  <a:srgbClr val="C00000"/>
                </a:solidFill>
              </a:rPr>
              <a:t>one back edge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Define </a:t>
            </a:r>
            <a:r>
              <a:rPr lang="en-US" altLang="zh-TW" i="1" dirty="0" smtClean="0">
                <a:solidFill>
                  <a:srgbClr val="0000CC"/>
                </a:solidFill>
              </a:rPr>
              <a:t>low</a:t>
            </a:r>
            <a:r>
              <a:rPr lang="en-US" altLang="zh-TW" dirty="0" smtClean="0">
                <a:solidFill>
                  <a:srgbClr val="0000CC"/>
                </a:solidFill>
              </a:rPr>
              <a:t>(w)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for a vertex w as the </a:t>
            </a:r>
            <a:r>
              <a:rPr lang="en-US" altLang="zh-TW" dirty="0" smtClean="0">
                <a:solidFill>
                  <a:srgbClr val="C00000"/>
                </a:solidFill>
              </a:rPr>
              <a:t>minimum</a:t>
            </a:r>
            <a:r>
              <a:rPr lang="en-US" altLang="zh-TW" dirty="0" smtClean="0"/>
              <a:t> of the following values</a:t>
            </a:r>
          </a:p>
          <a:p>
            <a:pPr lvl="2"/>
            <a:r>
              <a:rPr lang="en-US" altLang="zh-TW" i="1" dirty="0" err="1" smtClean="0">
                <a:solidFill>
                  <a:srgbClr val="0000CC"/>
                </a:solidFill>
              </a:rPr>
              <a:t>dfn</a:t>
            </a:r>
            <a:r>
              <a:rPr lang="en-US" altLang="zh-TW" dirty="0" smtClean="0">
                <a:solidFill>
                  <a:srgbClr val="0000CC"/>
                </a:solidFill>
              </a:rPr>
              <a:t>(w)</a:t>
            </a:r>
          </a:p>
          <a:p>
            <a:pPr lvl="2"/>
            <a:r>
              <a:rPr lang="en-US" altLang="zh-TW" i="1" dirty="0" smtClean="0">
                <a:solidFill>
                  <a:srgbClr val="0000CC"/>
                </a:solidFill>
              </a:rPr>
              <a:t>min</a:t>
            </a:r>
            <a:r>
              <a:rPr lang="en-US" altLang="zh-TW" dirty="0" smtClean="0">
                <a:solidFill>
                  <a:srgbClr val="0000CC"/>
                </a:solidFill>
              </a:rPr>
              <a:t>{</a:t>
            </a:r>
            <a:r>
              <a:rPr lang="en-US" altLang="zh-TW" i="1" dirty="0" err="1" smtClean="0">
                <a:solidFill>
                  <a:srgbClr val="0000CC"/>
                </a:solidFill>
              </a:rPr>
              <a:t>dfn</a:t>
            </a:r>
            <a:r>
              <a:rPr lang="en-US" altLang="zh-TW" dirty="0" smtClean="0">
                <a:solidFill>
                  <a:srgbClr val="0000CC"/>
                </a:solidFill>
              </a:rPr>
              <a:t>(x) | (</a:t>
            </a:r>
            <a:r>
              <a:rPr lang="en-US" altLang="zh-TW" dirty="0" err="1" smtClean="0">
                <a:solidFill>
                  <a:srgbClr val="0000CC"/>
                </a:solidFill>
              </a:rPr>
              <a:t>w,x</a:t>
            </a:r>
            <a:r>
              <a:rPr lang="en-US" altLang="zh-TW" dirty="0" smtClean="0">
                <a:solidFill>
                  <a:srgbClr val="0000CC"/>
                </a:solidFill>
              </a:rPr>
              <a:t>) is a back edge)}</a:t>
            </a:r>
          </a:p>
          <a:p>
            <a:pPr lvl="2"/>
            <a:r>
              <a:rPr lang="en-US" altLang="zh-TW" i="1" dirty="0" smtClean="0">
                <a:solidFill>
                  <a:srgbClr val="0000CC"/>
                </a:solidFill>
              </a:rPr>
              <a:t>min</a:t>
            </a:r>
            <a:r>
              <a:rPr lang="en-US" altLang="zh-TW" dirty="0" smtClean="0">
                <a:solidFill>
                  <a:srgbClr val="0000CC"/>
                </a:solidFill>
              </a:rPr>
              <a:t>{</a:t>
            </a:r>
            <a:r>
              <a:rPr lang="en-US" altLang="zh-TW" i="1" dirty="0" smtClean="0">
                <a:solidFill>
                  <a:srgbClr val="0000CC"/>
                </a:solidFill>
              </a:rPr>
              <a:t>low</a:t>
            </a:r>
            <a:r>
              <a:rPr lang="en-US" altLang="zh-TW" dirty="0" smtClean="0">
                <a:solidFill>
                  <a:srgbClr val="0000CC"/>
                </a:solidFill>
              </a:rPr>
              <a:t>(x)| x is w's </a:t>
            </a:r>
            <a:r>
              <a:rPr lang="en-US" altLang="zh-TW" dirty="0">
                <a:solidFill>
                  <a:srgbClr val="0000CC"/>
                </a:solidFill>
              </a:rPr>
              <a:t>children</a:t>
            </a:r>
            <a:r>
              <a:rPr lang="en-US" altLang="zh-TW" dirty="0" smtClean="0">
                <a:solidFill>
                  <a:srgbClr val="0000CC"/>
                </a:solidFill>
              </a:rPr>
              <a:t>)}</a:t>
            </a:r>
          </a:p>
          <a:p>
            <a:pPr lvl="1"/>
            <a:r>
              <a:rPr lang="en-US" altLang="zh-TW" i="1" dirty="0" smtClean="0"/>
              <a:t>low</a:t>
            </a:r>
            <a:r>
              <a:rPr lang="en-US" altLang="zh-TW" dirty="0" smtClean="0"/>
              <a:t>(w)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出發到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，替代路徑出發點的深度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 </a:t>
            </a:r>
            <a:r>
              <a:rPr lang="en-US" altLang="zh-TW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low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(w)=</a:t>
            </a:r>
            <a:r>
              <a:rPr lang="en-US" altLang="zh-TW" i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dfn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(w)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代表無替代路徑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153</a:t>
            </a:fld>
            <a:endParaRPr lang="zh-TW" altLang="en-US"/>
          </a:p>
        </p:txBody>
      </p:sp>
      <p:grpSp>
        <p:nvGrpSpPr>
          <p:cNvPr id="53" name="群組 52"/>
          <p:cNvGrpSpPr/>
          <p:nvPr/>
        </p:nvGrpSpPr>
        <p:grpSpPr>
          <a:xfrm>
            <a:off x="5735788" y="1757721"/>
            <a:ext cx="3269876" cy="4174966"/>
            <a:chOff x="5735788" y="1757721"/>
            <a:chExt cx="3269876" cy="4174966"/>
          </a:xfrm>
        </p:grpSpPr>
        <p:sp>
          <p:nvSpPr>
            <p:cNvPr id="37" name="圓角矩形 36"/>
            <p:cNvSpPr/>
            <p:nvPr/>
          </p:nvSpPr>
          <p:spPr>
            <a:xfrm>
              <a:off x="6121788" y="1781908"/>
              <a:ext cx="2883876" cy="3566099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7356286" y="2150740"/>
              <a:ext cx="261279" cy="26127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橢圓 38"/>
            <p:cNvSpPr/>
            <p:nvPr/>
          </p:nvSpPr>
          <p:spPr>
            <a:xfrm>
              <a:off x="6699792" y="279401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" name="橢圓 39"/>
            <p:cNvSpPr/>
            <p:nvPr/>
          </p:nvSpPr>
          <p:spPr>
            <a:xfrm>
              <a:off x="6699792" y="3424618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1" name="橢圓 40"/>
            <p:cNvSpPr/>
            <p:nvPr/>
          </p:nvSpPr>
          <p:spPr>
            <a:xfrm>
              <a:off x="6699792" y="4078385"/>
              <a:ext cx="261279" cy="26127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橢圓 41"/>
            <p:cNvSpPr/>
            <p:nvPr/>
          </p:nvSpPr>
          <p:spPr>
            <a:xfrm>
              <a:off x="6699792" y="473347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3" name="橢圓 42"/>
            <p:cNvSpPr/>
            <p:nvPr/>
          </p:nvSpPr>
          <p:spPr>
            <a:xfrm>
              <a:off x="7998612" y="2809643"/>
              <a:ext cx="261279" cy="26127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4" name="橢圓 43"/>
            <p:cNvSpPr/>
            <p:nvPr/>
          </p:nvSpPr>
          <p:spPr>
            <a:xfrm>
              <a:off x="7998612" y="344091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5" name="橢圓 44"/>
            <p:cNvSpPr/>
            <p:nvPr/>
          </p:nvSpPr>
          <p:spPr>
            <a:xfrm>
              <a:off x="7998612" y="4094017"/>
              <a:ext cx="261279" cy="26127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橢圓 45"/>
            <p:cNvSpPr/>
            <p:nvPr/>
          </p:nvSpPr>
          <p:spPr>
            <a:xfrm>
              <a:off x="7998612" y="474910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7" name="橢圓 46"/>
            <p:cNvSpPr/>
            <p:nvPr/>
          </p:nvSpPr>
          <p:spPr>
            <a:xfrm>
              <a:off x="8545817" y="475761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554618" y="25386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554618" y="31873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6554618" y="449264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7865828" y="31873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TW" altLang="en-US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7748810" y="449264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8703978" y="449264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TW" altLang="en-US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8" name="直線接點 57"/>
            <p:cNvCxnSpPr>
              <a:stCxn id="39" idx="7"/>
              <a:endCxn id="38" idx="3"/>
            </p:cNvCxnSpPr>
            <p:nvPr/>
          </p:nvCxnSpPr>
          <p:spPr>
            <a:xfrm flipV="1">
              <a:off x="6922808" y="2373756"/>
              <a:ext cx="471741" cy="45851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直線接點 58"/>
            <p:cNvCxnSpPr>
              <a:stCxn id="43" idx="1"/>
              <a:endCxn id="38" idx="5"/>
            </p:cNvCxnSpPr>
            <p:nvPr/>
          </p:nvCxnSpPr>
          <p:spPr>
            <a:xfrm flipH="1" flipV="1">
              <a:off x="7579302" y="2373756"/>
              <a:ext cx="457573" cy="47415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直線接點 59"/>
            <p:cNvCxnSpPr>
              <a:stCxn id="44" idx="0"/>
            </p:cNvCxnSpPr>
            <p:nvPr/>
          </p:nvCxnSpPr>
          <p:spPr>
            <a:xfrm flipH="1" flipV="1">
              <a:off x="8129251" y="3070922"/>
              <a:ext cx="1" cy="36999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flipV="1">
              <a:off x="8129251" y="3702194"/>
              <a:ext cx="0" cy="39182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直線接點 61"/>
            <p:cNvCxnSpPr>
              <a:stCxn id="46" idx="0"/>
            </p:cNvCxnSpPr>
            <p:nvPr/>
          </p:nvCxnSpPr>
          <p:spPr>
            <a:xfrm flipH="1" flipV="1">
              <a:off x="8129251" y="4355296"/>
              <a:ext cx="1" cy="393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直線接點 62"/>
            <p:cNvCxnSpPr>
              <a:stCxn id="42" idx="0"/>
              <a:endCxn id="41" idx="4"/>
            </p:cNvCxnSpPr>
            <p:nvPr/>
          </p:nvCxnSpPr>
          <p:spPr>
            <a:xfrm flipV="1">
              <a:off x="6830432" y="4339664"/>
              <a:ext cx="0" cy="393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直線接點 63"/>
            <p:cNvCxnSpPr>
              <a:stCxn id="41" idx="0"/>
              <a:endCxn id="40" idx="4"/>
            </p:cNvCxnSpPr>
            <p:nvPr/>
          </p:nvCxnSpPr>
          <p:spPr>
            <a:xfrm flipV="1">
              <a:off x="6830432" y="3685897"/>
              <a:ext cx="0" cy="39248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直線接點 64"/>
            <p:cNvCxnSpPr>
              <a:stCxn id="40" idx="0"/>
            </p:cNvCxnSpPr>
            <p:nvPr/>
          </p:nvCxnSpPr>
          <p:spPr>
            <a:xfrm flipV="1">
              <a:off x="6830432" y="3049807"/>
              <a:ext cx="0" cy="3748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直線接點 65"/>
            <p:cNvCxnSpPr>
              <a:stCxn id="47" idx="1"/>
              <a:endCxn id="45" idx="5"/>
            </p:cNvCxnSpPr>
            <p:nvPr/>
          </p:nvCxnSpPr>
          <p:spPr>
            <a:xfrm flipH="1" flipV="1">
              <a:off x="8221628" y="4317033"/>
              <a:ext cx="362452" cy="47884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手繪多邊形 66"/>
            <p:cNvSpPr/>
            <p:nvPr/>
          </p:nvSpPr>
          <p:spPr>
            <a:xfrm>
              <a:off x="6955149" y="2412019"/>
              <a:ext cx="543532" cy="1711639"/>
            </a:xfrm>
            <a:custGeom>
              <a:avLst/>
              <a:gdLst>
                <a:gd name="connsiteX0" fmla="*/ 273538 w 273538"/>
                <a:gd name="connsiteY0" fmla="*/ 0 h 1203569"/>
                <a:gd name="connsiteX1" fmla="*/ 195384 w 273538"/>
                <a:gd name="connsiteY1" fmla="*/ 906585 h 1203569"/>
                <a:gd name="connsiteX2" fmla="*/ 0 w 273538"/>
                <a:gd name="connsiteY2" fmla="*/ 1203569 h 120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38" h="1203569">
                  <a:moveTo>
                    <a:pt x="273538" y="0"/>
                  </a:moveTo>
                  <a:cubicBezTo>
                    <a:pt x="257256" y="352995"/>
                    <a:pt x="240974" y="705990"/>
                    <a:pt x="195384" y="906585"/>
                  </a:cubicBezTo>
                  <a:cubicBezTo>
                    <a:pt x="149794" y="1107180"/>
                    <a:pt x="74897" y="1155374"/>
                    <a:pt x="0" y="120356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手繪多邊形 67"/>
            <p:cNvSpPr/>
            <p:nvPr/>
          </p:nvSpPr>
          <p:spPr>
            <a:xfrm>
              <a:off x="8239862" y="3009171"/>
              <a:ext cx="273577" cy="1201390"/>
            </a:xfrm>
            <a:custGeom>
              <a:avLst/>
              <a:gdLst>
                <a:gd name="connsiteX0" fmla="*/ 0 w 273577"/>
                <a:gd name="connsiteY0" fmla="*/ 0 h 890954"/>
                <a:gd name="connsiteX1" fmla="*/ 273539 w 273577"/>
                <a:gd name="connsiteY1" fmla="*/ 461107 h 890954"/>
                <a:gd name="connsiteX2" fmla="*/ 15631 w 273577"/>
                <a:gd name="connsiteY2" fmla="*/ 890954 h 89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77" h="890954">
                  <a:moveTo>
                    <a:pt x="0" y="0"/>
                  </a:moveTo>
                  <a:cubicBezTo>
                    <a:pt x="135467" y="156307"/>
                    <a:pt x="270934" y="312615"/>
                    <a:pt x="273539" y="461107"/>
                  </a:cubicBezTo>
                  <a:cubicBezTo>
                    <a:pt x="276144" y="609599"/>
                    <a:pt x="145887" y="750276"/>
                    <a:pt x="15631" y="89095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6309437" y="38382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1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6309437" y="31873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1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7045133" y="17577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1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8427680" y="449264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9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7594836" y="38382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6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7594836" y="25386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6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08" name="直線單箭頭接點 107"/>
            <p:cNvCxnSpPr/>
            <p:nvPr/>
          </p:nvCxnSpPr>
          <p:spPr>
            <a:xfrm flipV="1">
              <a:off x="6188186" y="4756331"/>
              <a:ext cx="232410" cy="82022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文字方塊 109"/>
            <p:cNvSpPr txBox="1"/>
            <p:nvPr/>
          </p:nvSpPr>
          <p:spPr>
            <a:xfrm>
              <a:off x="5735788" y="5532577"/>
              <a:ext cx="713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i="1" dirty="0" smtClean="0">
                  <a:solidFill>
                    <a:srgbClr val="C00000"/>
                  </a:solidFill>
                </a:rPr>
                <a:t>low</a:t>
              </a:r>
              <a:r>
                <a:rPr lang="en-US" altLang="zh-TW" sz="2000" dirty="0" smtClean="0">
                  <a:solidFill>
                    <a:srgbClr val="C00000"/>
                  </a:solidFill>
                </a:rPr>
                <a:t>()</a:t>
              </a:r>
              <a:endParaRPr lang="zh-TW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6346904" y="553257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i="1" dirty="0" err="1" smtClean="0">
                  <a:solidFill>
                    <a:schemeClr val="accent5">
                      <a:lumMod val="75000"/>
                    </a:schemeClr>
                  </a:solidFill>
                </a:rPr>
                <a:t>dfn</a:t>
              </a:r>
              <a:r>
                <a:rPr lang="en-US" altLang="zh-TW" sz="2000" dirty="0" smtClean="0">
                  <a:solidFill>
                    <a:schemeClr val="accent5">
                      <a:lumMod val="75000"/>
                    </a:schemeClr>
                  </a:solidFill>
                </a:rPr>
                <a:t>()</a:t>
              </a:r>
              <a:endParaRPr lang="zh-TW" altLang="en-US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12" name="直線單箭頭接點 111"/>
            <p:cNvCxnSpPr/>
            <p:nvPr/>
          </p:nvCxnSpPr>
          <p:spPr>
            <a:xfrm flipV="1">
              <a:off x="6561808" y="4771879"/>
              <a:ext cx="101850" cy="820224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文字方塊 81"/>
            <p:cNvSpPr txBox="1"/>
            <p:nvPr/>
          </p:nvSpPr>
          <p:spPr>
            <a:xfrm>
              <a:off x="7356286" y="17577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554618" y="38382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7865828" y="25386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7865828" y="38382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6309437" y="449264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5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6309437" y="25386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1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7477818" y="449264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10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7594836" y="31873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6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1" name="文字方塊 50"/>
          <p:cNvSpPr txBox="1"/>
          <p:nvPr/>
        </p:nvSpPr>
        <p:spPr>
          <a:xfrm>
            <a:off x="5697415" y="5978768"/>
            <a:ext cx="326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dfn</a:t>
            </a:r>
            <a:r>
              <a:rPr lang="en-US" altLang="zh-TW" dirty="0" smtClean="0"/>
              <a:t>(w) = depth first number of 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33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154</a:t>
            </a:fld>
            <a:endParaRPr lang="zh-TW" altLang="en-US"/>
          </a:p>
        </p:txBody>
      </p:sp>
      <p:sp>
        <p:nvSpPr>
          <p:cNvPr id="82" name="內容版面配置區 81"/>
          <p:cNvSpPr>
            <a:spLocks noGrp="1"/>
          </p:cNvSpPr>
          <p:nvPr>
            <p:ph idx="1"/>
          </p:nvPr>
        </p:nvSpPr>
        <p:spPr>
          <a:xfrm>
            <a:off x="628650" y="1509333"/>
            <a:ext cx="4759276" cy="2274876"/>
          </a:xfrm>
        </p:spPr>
        <p:txBody>
          <a:bodyPr/>
          <a:lstStyle/>
          <a:p>
            <a:r>
              <a:rPr lang="en-US" altLang="zh-TW" dirty="0" smtClean="0"/>
              <a:t>u has any child w such that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dirty="0" smtClean="0">
                <a:solidFill>
                  <a:srgbClr val="C00000"/>
                </a:solidFill>
              </a:rPr>
              <a:t>low(w) </a:t>
            </a:r>
            <a:r>
              <a:rPr lang="en-US" altLang="zh-TW" dirty="0" smtClean="0">
                <a:solidFill>
                  <a:srgbClr val="C00000"/>
                </a:solidFill>
                <a:latin typeface="Arial"/>
                <a:cs typeface="Arial"/>
              </a:rPr>
              <a:t>≥ </a:t>
            </a:r>
            <a:r>
              <a:rPr lang="en-US" altLang="zh-TW" dirty="0" err="1" smtClean="0">
                <a:solidFill>
                  <a:srgbClr val="C00000"/>
                </a:solidFill>
                <a:latin typeface="Arial"/>
                <a:cs typeface="Arial"/>
              </a:rPr>
              <a:t>dfn</a:t>
            </a:r>
            <a:r>
              <a:rPr lang="en-US" altLang="zh-TW" dirty="0" smtClean="0">
                <a:solidFill>
                  <a:srgbClr val="C00000"/>
                </a:solidFill>
                <a:latin typeface="Arial"/>
                <a:cs typeface="Arial"/>
              </a:rPr>
              <a:t>(u)</a:t>
            </a:r>
          </a:p>
          <a:p>
            <a:pPr lvl="1"/>
            <a:r>
              <a:rPr lang="en-US" altLang="zh-TW" dirty="0" smtClean="0">
                <a:latin typeface="Arial"/>
                <a:cs typeface="Arial"/>
              </a:rPr>
              <a:t>→ </a:t>
            </a:r>
            <a:r>
              <a:rPr lang="zh-TW" altLang="en-US" dirty="0" smtClean="0">
                <a:latin typeface="Arial"/>
                <a:cs typeface="Arial"/>
              </a:rPr>
              <a:t>由</a:t>
            </a:r>
            <a:r>
              <a:rPr lang="en-US" altLang="zh-TW" dirty="0" smtClean="0">
                <a:latin typeface="Arial"/>
                <a:cs typeface="Arial"/>
              </a:rPr>
              <a:t>root</a:t>
            </a:r>
            <a:r>
              <a:rPr lang="zh-TW" altLang="en-US" dirty="0" smtClean="0">
                <a:latin typeface="Arial"/>
                <a:cs typeface="Arial"/>
              </a:rPr>
              <a:t>出發到達</a:t>
            </a:r>
            <a:r>
              <a:rPr lang="en-US" altLang="zh-TW" dirty="0" smtClean="0">
                <a:latin typeface="Arial"/>
                <a:cs typeface="Arial"/>
              </a:rPr>
              <a:t>w</a:t>
            </a:r>
            <a:r>
              <a:rPr lang="zh-TW" altLang="en-US" dirty="0" smtClean="0">
                <a:latin typeface="Arial"/>
                <a:cs typeface="Arial"/>
              </a:rPr>
              <a:t>必經過</a:t>
            </a:r>
            <a:r>
              <a:rPr lang="en-US" altLang="zh-TW" dirty="0" smtClean="0">
                <a:latin typeface="Arial"/>
                <a:cs typeface="Arial"/>
              </a:rPr>
              <a:t>u</a:t>
            </a:r>
            <a:r>
              <a:rPr lang="zh-TW" altLang="en-US" dirty="0" smtClean="0">
                <a:latin typeface="Arial"/>
                <a:cs typeface="Arial"/>
              </a:rPr>
              <a:t>，沒有替代的</a:t>
            </a:r>
            <a:r>
              <a:rPr lang="en-US" altLang="zh-TW" dirty="0" smtClean="0">
                <a:latin typeface="Arial"/>
                <a:cs typeface="Arial"/>
              </a:rPr>
              <a:t>back edge</a:t>
            </a:r>
          </a:p>
          <a:p>
            <a:pPr lvl="1"/>
            <a:r>
              <a:rPr lang="en-US" altLang="zh-TW" dirty="0" smtClean="0">
                <a:latin typeface="Arial"/>
                <a:cs typeface="Arial"/>
              </a:rPr>
              <a:t>→ u is an </a:t>
            </a:r>
            <a:r>
              <a:rPr lang="en-US" altLang="zh-TW" dirty="0" smtClean="0">
                <a:solidFill>
                  <a:srgbClr val="0000CC"/>
                </a:solidFill>
                <a:latin typeface="Arial"/>
                <a:cs typeface="Arial"/>
              </a:rPr>
              <a:t>articulation point</a:t>
            </a:r>
            <a:endParaRPr lang="en-US" altLang="zh-TW" dirty="0" smtClean="0">
              <a:latin typeface="Arial"/>
              <a:cs typeface="Arial"/>
            </a:endParaRPr>
          </a:p>
        </p:txBody>
      </p:sp>
      <p:sp>
        <p:nvSpPr>
          <p:cNvPr id="86" name="圓角矩形 85"/>
          <p:cNvSpPr/>
          <p:nvPr/>
        </p:nvSpPr>
        <p:spPr>
          <a:xfrm>
            <a:off x="5995176" y="1486480"/>
            <a:ext cx="2883876" cy="3566099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/>
          <p:cNvSpPr/>
          <p:nvPr/>
        </p:nvSpPr>
        <p:spPr>
          <a:xfrm>
            <a:off x="7229674" y="1855312"/>
            <a:ext cx="261279" cy="26127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" name="橢圓 91"/>
          <p:cNvSpPr/>
          <p:nvPr/>
        </p:nvSpPr>
        <p:spPr>
          <a:xfrm>
            <a:off x="6573180" y="249858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6" name="橢圓 95"/>
          <p:cNvSpPr/>
          <p:nvPr/>
        </p:nvSpPr>
        <p:spPr>
          <a:xfrm>
            <a:off x="6573180" y="312919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0" name="橢圓 99"/>
          <p:cNvSpPr/>
          <p:nvPr/>
        </p:nvSpPr>
        <p:spPr>
          <a:xfrm>
            <a:off x="6573180" y="3782957"/>
            <a:ext cx="261279" cy="26127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1" name="橢圓 100"/>
          <p:cNvSpPr/>
          <p:nvPr/>
        </p:nvSpPr>
        <p:spPr>
          <a:xfrm>
            <a:off x="6573180" y="443804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2" name="橢圓 101"/>
          <p:cNvSpPr/>
          <p:nvPr/>
        </p:nvSpPr>
        <p:spPr>
          <a:xfrm>
            <a:off x="7872000" y="2514215"/>
            <a:ext cx="261279" cy="26127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3" name="橢圓 102"/>
          <p:cNvSpPr/>
          <p:nvPr/>
        </p:nvSpPr>
        <p:spPr>
          <a:xfrm>
            <a:off x="7872000" y="314548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4" name="橢圓 103"/>
          <p:cNvSpPr/>
          <p:nvPr/>
        </p:nvSpPr>
        <p:spPr>
          <a:xfrm>
            <a:off x="7872000" y="3798589"/>
            <a:ext cx="261279" cy="26127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5" name="橢圓 104"/>
          <p:cNvSpPr/>
          <p:nvPr/>
        </p:nvSpPr>
        <p:spPr>
          <a:xfrm>
            <a:off x="7872000" y="445367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6" name="橢圓 105"/>
          <p:cNvSpPr/>
          <p:nvPr/>
        </p:nvSpPr>
        <p:spPr>
          <a:xfrm>
            <a:off x="8419205" y="446218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7" name="文字方塊 106"/>
          <p:cNvSpPr txBox="1"/>
          <p:nvPr/>
        </p:nvSpPr>
        <p:spPr>
          <a:xfrm>
            <a:off x="6428006" y="2243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09" name="文字方塊 108"/>
          <p:cNvSpPr txBox="1"/>
          <p:nvPr/>
        </p:nvSpPr>
        <p:spPr>
          <a:xfrm>
            <a:off x="6428006" y="28919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13" name="文字方塊 112"/>
          <p:cNvSpPr txBox="1"/>
          <p:nvPr/>
        </p:nvSpPr>
        <p:spPr>
          <a:xfrm>
            <a:off x="6428006" y="41972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4" name="文字方塊 113"/>
          <p:cNvSpPr txBox="1"/>
          <p:nvPr/>
        </p:nvSpPr>
        <p:spPr>
          <a:xfrm>
            <a:off x="7739216" y="28919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7622198" y="41972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文字方塊 115"/>
          <p:cNvSpPr txBox="1"/>
          <p:nvPr/>
        </p:nvSpPr>
        <p:spPr>
          <a:xfrm>
            <a:off x="8577366" y="41972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7" name="直線接點 116"/>
          <p:cNvCxnSpPr>
            <a:stCxn id="92" idx="7"/>
            <a:endCxn id="91" idx="3"/>
          </p:cNvCxnSpPr>
          <p:nvPr/>
        </p:nvCxnSpPr>
        <p:spPr>
          <a:xfrm flipV="1">
            <a:off x="6796196" y="2078328"/>
            <a:ext cx="471741" cy="45851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8" name="直線接點 117"/>
          <p:cNvCxnSpPr>
            <a:stCxn id="102" idx="1"/>
            <a:endCxn id="91" idx="5"/>
          </p:cNvCxnSpPr>
          <p:nvPr/>
        </p:nvCxnSpPr>
        <p:spPr>
          <a:xfrm flipH="1" flipV="1">
            <a:off x="7452690" y="2078328"/>
            <a:ext cx="457573" cy="47415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9" name="直線接點 118"/>
          <p:cNvCxnSpPr>
            <a:stCxn id="103" idx="0"/>
          </p:cNvCxnSpPr>
          <p:nvPr/>
        </p:nvCxnSpPr>
        <p:spPr>
          <a:xfrm flipH="1" flipV="1">
            <a:off x="8002639" y="2775494"/>
            <a:ext cx="1" cy="36999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直線接點 119"/>
          <p:cNvCxnSpPr/>
          <p:nvPr/>
        </p:nvCxnSpPr>
        <p:spPr>
          <a:xfrm flipV="1">
            <a:off x="8002639" y="3406766"/>
            <a:ext cx="0" cy="39182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直線接點 120"/>
          <p:cNvCxnSpPr>
            <a:stCxn id="105" idx="0"/>
          </p:cNvCxnSpPr>
          <p:nvPr/>
        </p:nvCxnSpPr>
        <p:spPr>
          <a:xfrm flipH="1" flipV="1">
            <a:off x="8002639" y="4059868"/>
            <a:ext cx="1" cy="3938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直線接點 121"/>
          <p:cNvCxnSpPr>
            <a:stCxn id="101" idx="0"/>
            <a:endCxn id="100" idx="4"/>
          </p:cNvCxnSpPr>
          <p:nvPr/>
        </p:nvCxnSpPr>
        <p:spPr>
          <a:xfrm flipV="1">
            <a:off x="6703820" y="4044236"/>
            <a:ext cx="0" cy="3938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直線接點 122"/>
          <p:cNvCxnSpPr>
            <a:stCxn id="100" idx="0"/>
            <a:endCxn id="96" idx="4"/>
          </p:cNvCxnSpPr>
          <p:nvPr/>
        </p:nvCxnSpPr>
        <p:spPr>
          <a:xfrm flipV="1">
            <a:off x="6703820" y="3390469"/>
            <a:ext cx="0" cy="392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直線接點 123"/>
          <p:cNvCxnSpPr>
            <a:stCxn id="96" idx="0"/>
          </p:cNvCxnSpPr>
          <p:nvPr/>
        </p:nvCxnSpPr>
        <p:spPr>
          <a:xfrm flipV="1">
            <a:off x="6703820" y="2754379"/>
            <a:ext cx="0" cy="3748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5" name="直線接點 124"/>
          <p:cNvCxnSpPr>
            <a:stCxn id="106" idx="1"/>
            <a:endCxn id="104" idx="5"/>
          </p:cNvCxnSpPr>
          <p:nvPr/>
        </p:nvCxnSpPr>
        <p:spPr>
          <a:xfrm flipH="1" flipV="1">
            <a:off x="8095016" y="4021605"/>
            <a:ext cx="362452" cy="47884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6" name="手繪多邊形 125"/>
          <p:cNvSpPr/>
          <p:nvPr/>
        </p:nvSpPr>
        <p:spPr>
          <a:xfrm>
            <a:off x="6828537" y="2116591"/>
            <a:ext cx="543532" cy="1711639"/>
          </a:xfrm>
          <a:custGeom>
            <a:avLst/>
            <a:gdLst>
              <a:gd name="connsiteX0" fmla="*/ 273538 w 273538"/>
              <a:gd name="connsiteY0" fmla="*/ 0 h 1203569"/>
              <a:gd name="connsiteX1" fmla="*/ 195384 w 273538"/>
              <a:gd name="connsiteY1" fmla="*/ 906585 h 1203569"/>
              <a:gd name="connsiteX2" fmla="*/ 0 w 273538"/>
              <a:gd name="connsiteY2" fmla="*/ 1203569 h 120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538" h="1203569">
                <a:moveTo>
                  <a:pt x="273538" y="0"/>
                </a:moveTo>
                <a:cubicBezTo>
                  <a:pt x="257256" y="352995"/>
                  <a:pt x="240974" y="705990"/>
                  <a:pt x="195384" y="906585"/>
                </a:cubicBezTo>
                <a:cubicBezTo>
                  <a:pt x="149794" y="1107180"/>
                  <a:pt x="74897" y="1155374"/>
                  <a:pt x="0" y="120356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手繪多邊形 126"/>
          <p:cNvSpPr/>
          <p:nvPr/>
        </p:nvSpPr>
        <p:spPr>
          <a:xfrm>
            <a:off x="8113250" y="2713743"/>
            <a:ext cx="273577" cy="1201390"/>
          </a:xfrm>
          <a:custGeom>
            <a:avLst/>
            <a:gdLst>
              <a:gd name="connsiteX0" fmla="*/ 0 w 273577"/>
              <a:gd name="connsiteY0" fmla="*/ 0 h 890954"/>
              <a:gd name="connsiteX1" fmla="*/ 273539 w 273577"/>
              <a:gd name="connsiteY1" fmla="*/ 461107 h 890954"/>
              <a:gd name="connsiteX2" fmla="*/ 15631 w 273577"/>
              <a:gd name="connsiteY2" fmla="*/ 890954 h 89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577" h="890954">
                <a:moveTo>
                  <a:pt x="0" y="0"/>
                </a:moveTo>
                <a:cubicBezTo>
                  <a:pt x="135467" y="156307"/>
                  <a:pt x="270934" y="312615"/>
                  <a:pt x="273539" y="461107"/>
                </a:cubicBezTo>
                <a:cubicBezTo>
                  <a:pt x="276144" y="609599"/>
                  <a:pt x="145887" y="750276"/>
                  <a:pt x="15631" y="890954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文字方塊 127"/>
          <p:cNvSpPr txBox="1"/>
          <p:nvPr/>
        </p:nvSpPr>
        <p:spPr>
          <a:xfrm>
            <a:off x="6182825" y="3542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1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29" name="文字方塊 128"/>
          <p:cNvSpPr txBox="1"/>
          <p:nvPr/>
        </p:nvSpPr>
        <p:spPr>
          <a:xfrm>
            <a:off x="6182825" y="28919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1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30" name="文字方塊 129"/>
          <p:cNvSpPr txBox="1"/>
          <p:nvPr/>
        </p:nvSpPr>
        <p:spPr>
          <a:xfrm>
            <a:off x="6918521" y="14622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1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8301068" y="41972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9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32" name="文字方塊 131"/>
          <p:cNvSpPr txBox="1"/>
          <p:nvPr/>
        </p:nvSpPr>
        <p:spPr>
          <a:xfrm>
            <a:off x="7468224" y="3542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6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7468224" y="2243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6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134" name="直線單箭頭接點 133"/>
          <p:cNvCxnSpPr/>
          <p:nvPr/>
        </p:nvCxnSpPr>
        <p:spPr>
          <a:xfrm flipV="1">
            <a:off x="6061574" y="4460903"/>
            <a:ext cx="232410" cy="8202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文字方塊 134"/>
          <p:cNvSpPr txBox="1"/>
          <p:nvPr/>
        </p:nvSpPr>
        <p:spPr>
          <a:xfrm>
            <a:off x="5609176" y="5166809"/>
            <a:ext cx="713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 smtClean="0">
                <a:solidFill>
                  <a:srgbClr val="C00000"/>
                </a:solidFill>
              </a:rPr>
              <a:t>low</a:t>
            </a:r>
            <a:r>
              <a:rPr lang="en-US" altLang="zh-TW" sz="2000" dirty="0" smtClean="0">
                <a:solidFill>
                  <a:srgbClr val="C00000"/>
                </a:solidFill>
              </a:rPr>
              <a:t>()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136" name="文字方塊 135"/>
          <p:cNvSpPr txBox="1"/>
          <p:nvPr/>
        </p:nvSpPr>
        <p:spPr>
          <a:xfrm>
            <a:off x="6220292" y="5166809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 err="1" smtClean="0">
                <a:solidFill>
                  <a:schemeClr val="accent5">
                    <a:lumMod val="75000"/>
                  </a:schemeClr>
                </a:solidFill>
              </a:rPr>
              <a:t>dfn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()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7" name="直線單箭頭接點 136"/>
          <p:cNvCxnSpPr/>
          <p:nvPr/>
        </p:nvCxnSpPr>
        <p:spPr>
          <a:xfrm flipV="1">
            <a:off x="6435196" y="4476451"/>
            <a:ext cx="101850" cy="82022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文字方塊 137"/>
          <p:cNvSpPr txBox="1"/>
          <p:nvPr/>
        </p:nvSpPr>
        <p:spPr>
          <a:xfrm>
            <a:off x="7229674" y="14622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39" name="文字方塊 138"/>
          <p:cNvSpPr txBox="1"/>
          <p:nvPr/>
        </p:nvSpPr>
        <p:spPr>
          <a:xfrm>
            <a:off x="6428006" y="3542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40" name="文字方塊 139"/>
          <p:cNvSpPr txBox="1"/>
          <p:nvPr/>
        </p:nvSpPr>
        <p:spPr>
          <a:xfrm>
            <a:off x="7739216" y="2243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7739216" y="3542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6182825" y="41972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5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6182825" y="2243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1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44" name="文字方塊 143"/>
          <p:cNvSpPr txBox="1"/>
          <p:nvPr/>
        </p:nvSpPr>
        <p:spPr>
          <a:xfrm>
            <a:off x="7351206" y="41972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10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45" name="文字方塊 144"/>
          <p:cNvSpPr txBox="1"/>
          <p:nvPr/>
        </p:nvSpPr>
        <p:spPr>
          <a:xfrm>
            <a:off x="7468224" y="28919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6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147" name="表格 146"/>
          <p:cNvGraphicFramePr>
            <a:graphicFrameLocks noGrp="1"/>
          </p:cNvGraphicFramePr>
          <p:nvPr/>
        </p:nvGraphicFramePr>
        <p:xfrm>
          <a:off x="1195767" y="5697413"/>
          <a:ext cx="6471137" cy="886263"/>
        </p:xfrm>
        <a:graphic>
          <a:graphicData uri="http://schemas.openxmlformats.org/drawingml/2006/table">
            <a:tbl>
              <a:tblPr/>
              <a:tblGrid>
                <a:gridCol w="624167"/>
                <a:gridCol w="584391"/>
                <a:gridCol w="584391"/>
                <a:gridCol w="585156"/>
                <a:gridCol w="584391"/>
                <a:gridCol w="585156"/>
                <a:gridCol w="584391"/>
                <a:gridCol w="584391"/>
                <a:gridCol w="585156"/>
                <a:gridCol w="584391"/>
                <a:gridCol w="585156"/>
              </a:tblGrid>
              <a:tr h="29542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頂點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5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6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7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8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9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42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dfn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5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6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7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8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10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9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2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low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5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6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6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6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10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9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8" name="文字方塊 147"/>
          <p:cNvSpPr txBox="1"/>
          <p:nvPr/>
        </p:nvSpPr>
        <p:spPr>
          <a:xfrm>
            <a:off x="703384" y="3786691"/>
            <a:ext cx="4740813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CC"/>
                </a:solidFill>
              </a:rPr>
              <a:t>u is an articulation point </a:t>
            </a:r>
            <a:r>
              <a:rPr lang="en-US" altLang="zh-TW" sz="2000" dirty="0" err="1" smtClean="0">
                <a:solidFill>
                  <a:srgbClr val="0000CC"/>
                </a:solidFill>
              </a:rPr>
              <a:t>iff</a:t>
            </a:r>
            <a:r>
              <a:rPr lang="en-US" altLang="zh-TW" sz="2000" dirty="0" smtClean="0"/>
              <a:t> u is either </a:t>
            </a:r>
          </a:p>
          <a:p>
            <a:pPr marL="457200" indent="-457200">
              <a:buAutoNum type="arabicPeriod"/>
            </a:pPr>
            <a:r>
              <a:rPr lang="en-US" altLang="zh-TW" sz="2000" b="1" dirty="0" smtClean="0"/>
              <a:t>the root</a:t>
            </a:r>
            <a:r>
              <a:rPr lang="en-US" altLang="zh-TW" sz="2000" dirty="0" smtClean="0"/>
              <a:t> of the spanning tree and has </a:t>
            </a:r>
            <a:r>
              <a:rPr lang="en-US" altLang="zh-TW" sz="2000" dirty="0" smtClean="0">
                <a:solidFill>
                  <a:srgbClr val="0000CC"/>
                </a:solidFill>
              </a:rPr>
              <a:t>two or more children</a:t>
            </a:r>
            <a:r>
              <a:rPr lang="en-US" altLang="zh-TW" sz="2000" dirty="0" smtClean="0"/>
              <a:t> or </a:t>
            </a:r>
          </a:p>
          <a:p>
            <a:pPr marL="457200" indent="-457200">
              <a:buAutoNum type="arabicPeriod"/>
            </a:pPr>
            <a:r>
              <a:rPr lang="en-US" altLang="zh-TW" sz="2000" b="1" dirty="0" smtClean="0"/>
              <a:t>not the root </a:t>
            </a:r>
            <a:r>
              <a:rPr lang="en-US" altLang="zh-TW" sz="2000" dirty="0" smtClean="0"/>
              <a:t>and u has </a:t>
            </a:r>
            <a:r>
              <a:rPr lang="en-US" altLang="zh-TW" sz="2000" dirty="0" smtClean="0">
                <a:solidFill>
                  <a:srgbClr val="0000CC"/>
                </a:solidFill>
              </a:rPr>
              <a:t>a child w</a:t>
            </a:r>
            <a:r>
              <a:rPr lang="en-US" altLang="zh-TW" sz="2000" dirty="0" smtClean="0"/>
              <a:t> such that 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low(w) </a:t>
            </a:r>
            <a:r>
              <a:rPr lang="en-US" altLang="zh-TW" sz="2000" b="1" dirty="0" smtClean="0">
                <a:solidFill>
                  <a:srgbClr val="C00000"/>
                </a:solidFill>
                <a:latin typeface="Arial"/>
                <a:cs typeface="Arial"/>
              </a:rPr>
              <a:t>≥</a:t>
            </a:r>
            <a:r>
              <a:rPr lang="en-US" altLang="zh-TW" sz="200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zh-TW" sz="2000" dirty="0" err="1" smtClean="0">
                <a:solidFill>
                  <a:srgbClr val="C00000"/>
                </a:solidFill>
                <a:latin typeface="Arial"/>
                <a:cs typeface="Arial"/>
              </a:rPr>
              <a:t>dfn</a:t>
            </a:r>
            <a:r>
              <a:rPr lang="en-US" altLang="zh-TW" sz="2000" dirty="0" smtClean="0">
                <a:solidFill>
                  <a:srgbClr val="C00000"/>
                </a:solidFill>
                <a:latin typeface="Arial"/>
                <a:cs typeface="Arial"/>
              </a:rPr>
              <a:t>(u)</a:t>
            </a:r>
            <a:r>
              <a:rPr lang="en-US" altLang="zh-TW" sz="2000" dirty="0" smtClean="0">
                <a:latin typeface="Arial"/>
                <a:cs typeface="Arial"/>
              </a:rPr>
              <a:t>.</a:t>
            </a:r>
            <a:endParaRPr lang="zh-TW" altLang="en-US" sz="2000" dirty="0"/>
          </a:p>
        </p:txBody>
      </p:sp>
      <p:sp>
        <p:nvSpPr>
          <p:cNvPr id="3" name="圓角矩形 2"/>
          <p:cNvSpPr/>
          <p:nvPr/>
        </p:nvSpPr>
        <p:spPr>
          <a:xfrm>
            <a:off x="6703819" y="1482439"/>
            <a:ext cx="1298820" cy="73388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061574" y="2264347"/>
            <a:ext cx="2666635" cy="1932874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995176" y="4251009"/>
            <a:ext cx="2883876" cy="52624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65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Computing </a:t>
            </a:r>
            <a:r>
              <a:rPr lang="en-US" altLang="zh-TW" dirty="0" err="1" smtClean="0"/>
              <a:t>dfn</a:t>
            </a:r>
            <a:r>
              <a:rPr lang="en-US" altLang="zh-TW" dirty="0" smtClean="0"/>
              <a:t> and 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258421"/>
          </a:xfrm>
          <a:ln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virtual void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Graph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DfnLow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const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 x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)//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從頂點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開始執行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DFS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{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= 1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//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是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Graph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的一個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資料成員</a:t>
            </a:r>
            <a:endParaRPr lang="en-US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dfn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new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]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dfn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在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Graph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中宣告為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*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low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new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]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//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low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在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Graph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中宣告為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*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fill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dfn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dfn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, 0)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fill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low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low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, 0)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2000" i="1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DfnLow</a:t>
            </a:r>
            <a:r>
              <a:rPr lang="en-US" altLang="zh-TW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i="1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altLang="zh-TW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, -1)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 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從頂點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zh-TW" altLang="zh-TW" sz="2000" dirty="0" smtClean="0">
                <a:latin typeface="Consolas" pitchFamily="49" charset="0"/>
                <a:cs typeface="Consolas" pitchFamily="49" charset="0"/>
              </a:rPr>
              <a:t>開始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delete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[] </a:t>
            </a:r>
            <a:r>
              <a:rPr lang="en-US" altLang="zh-TW" sz="2000" i="1" dirty="0" err="1" smtClean="0">
                <a:latin typeface="Consolas" pitchFamily="49" charset="0"/>
                <a:cs typeface="Consolas" pitchFamily="49" charset="0"/>
              </a:rPr>
              <a:t>dfn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delete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[] </a:t>
            </a:r>
            <a:r>
              <a:rPr lang="en-US" altLang="zh-TW" sz="2000" i="1" dirty="0" smtClean="0">
                <a:latin typeface="Consolas" pitchFamily="49" charset="0"/>
                <a:cs typeface="Consolas" pitchFamily="49" charset="0"/>
              </a:rPr>
              <a:t>low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Computing </a:t>
            </a:r>
            <a:r>
              <a:rPr lang="en-US" altLang="zh-TW" dirty="0" err="1" smtClean="0"/>
              <a:t>dfn</a:t>
            </a:r>
            <a:r>
              <a:rPr lang="en-US" altLang="zh-TW" dirty="0" smtClean="0"/>
              <a:t> and 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4"/>
            <a:ext cx="7886700" cy="4286556"/>
          </a:xfrm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sz="2000" b="1" dirty="0" smtClean="0"/>
              <a:t>void</a:t>
            </a:r>
            <a:r>
              <a:rPr lang="en-US" altLang="zh-TW" sz="2000" dirty="0" smtClean="0"/>
              <a:t> </a:t>
            </a:r>
            <a:r>
              <a:rPr lang="en-US" altLang="zh-TW" sz="2000" i="1" dirty="0" smtClean="0"/>
              <a:t>Graph</a:t>
            </a:r>
            <a:r>
              <a:rPr lang="en-US" altLang="zh-TW" sz="2000" dirty="0" smtClean="0"/>
              <a:t>::</a:t>
            </a:r>
            <a:r>
              <a:rPr lang="en-US" altLang="zh-TW" sz="2000" i="1" dirty="0" err="1" smtClean="0">
                <a:solidFill>
                  <a:srgbClr val="0000CC"/>
                </a:solidFill>
              </a:rPr>
              <a:t>DfnLow</a:t>
            </a:r>
            <a:r>
              <a:rPr lang="en-US" altLang="zh-TW" sz="2000" dirty="0" smtClean="0">
                <a:solidFill>
                  <a:srgbClr val="0000CC"/>
                </a:solidFill>
              </a:rPr>
              <a:t> (</a:t>
            </a:r>
            <a:r>
              <a:rPr lang="en-US" altLang="zh-TW" sz="2000" b="1" dirty="0" smtClean="0">
                <a:solidFill>
                  <a:srgbClr val="0000CC"/>
                </a:solidFill>
              </a:rPr>
              <a:t>const </a:t>
            </a:r>
            <a:r>
              <a:rPr lang="en-US" altLang="zh-TW" sz="2000" b="1" dirty="0" err="1" smtClean="0">
                <a:solidFill>
                  <a:srgbClr val="0000CC"/>
                </a:solidFill>
              </a:rPr>
              <a:t>int</a:t>
            </a:r>
            <a:r>
              <a:rPr lang="en-US" altLang="zh-TW" sz="2000" dirty="0" smtClean="0">
                <a:solidFill>
                  <a:srgbClr val="0000CC"/>
                </a:solidFill>
              </a:rPr>
              <a:t> </a:t>
            </a:r>
            <a:r>
              <a:rPr lang="en-US" altLang="zh-TW" sz="2000" i="1" dirty="0" smtClean="0">
                <a:solidFill>
                  <a:srgbClr val="0000CC"/>
                </a:solidFill>
              </a:rPr>
              <a:t>u</a:t>
            </a:r>
            <a:r>
              <a:rPr lang="en-US" altLang="zh-TW" sz="2000" dirty="0" smtClean="0">
                <a:solidFill>
                  <a:srgbClr val="0000CC"/>
                </a:solidFill>
              </a:rPr>
              <a:t>, </a:t>
            </a:r>
            <a:r>
              <a:rPr lang="en-US" altLang="zh-TW" sz="2000" b="1" dirty="0" smtClean="0">
                <a:solidFill>
                  <a:srgbClr val="0000CC"/>
                </a:solidFill>
              </a:rPr>
              <a:t>const </a:t>
            </a:r>
            <a:r>
              <a:rPr lang="en-US" altLang="zh-TW" sz="2000" b="1" dirty="0" err="1" smtClean="0">
                <a:solidFill>
                  <a:srgbClr val="0000CC"/>
                </a:solidFill>
              </a:rPr>
              <a:t>int</a:t>
            </a:r>
            <a:r>
              <a:rPr lang="en-US" altLang="zh-TW" sz="2000" i="1" dirty="0" smtClean="0">
                <a:solidFill>
                  <a:srgbClr val="0000CC"/>
                </a:solidFill>
              </a:rPr>
              <a:t> v</a:t>
            </a:r>
            <a:r>
              <a:rPr lang="en-US" altLang="zh-TW" sz="2000" dirty="0" smtClean="0">
                <a:solidFill>
                  <a:srgbClr val="0000CC"/>
                </a:solidFill>
              </a:rPr>
              <a:t>)</a:t>
            </a:r>
            <a:endParaRPr lang="zh-TW" altLang="zh-TW" sz="20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altLang="zh-TW" sz="2000" b="1" dirty="0" smtClean="0"/>
              <a:t>{ </a:t>
            </a:r>
            <a:r>
              <a:rPr lang="en-US" altLang="zh-TW" sz="2000" dirty="0" smtClean="0"/>
              <a:t>// </a:t>
            </a:r>
            <a:r>
              <a:rPr lang="zh-TW" altLang="zh-TW" sz="2000" dirty="0" smtClean="0"/>
              <a:t>由頂點</a:t>
            </a:r>
            <a:r>
              <a:rPr lang="en-US" altLang="zh-TW" sz="2000" i="1" dirty="0" smtClean="0"/>
              <a:t>u</a:t>
            </a:r>
            <a:r>
              <a:rPr lang="zh-TW" altLang="zh-TW" sz="2000" dirty="0" smtClean="0"/>
              <a:t>開始，一邊做深度優先搜尋一邊計算</a:t>
            </a:r>
            <a:r>
              <a:rPr lang="en-US" altLang="zh-TW" sz="2000" i="1" dirty="0" err="1" smtClean="0"/>
              <a:t>dfn</a:t>
            </a:r>
            <a:r>
              <a:rPr lang="zh-TW" altLang="zh-TW" sz="2000" dirty="0" smtClean="0"/>
              <a:t>及</a:t>
            </a:r>
            <a:r>
              <a:rPr lang="en-US" altLang="zh-TW" sz="2000" i="1" dirty="0" smtClean="0"/>
              <a:t>low</a:t>
            </a:r>
            <a:r>
              <a:rPr lang="zh-TW" altLang="zh-TW" sz="2000" dirty="0" smtClean="0"/>
              <a:t>。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// </a:t>
            </a:r>
            <a:r>
              <a:rPr lang="zh-TW" altLang="zh-TW" sz="2000" dirty="0" smtClean="0"/>
              <a:t>在製造出的生成樹中</a:t>
            </a:r>
            <a:r>
              <a:rPr lang="en-US" altLang="zh-TW" sz="2000" i="1" dirty="0" smtClean="0"/>
              <a:t>v</a:t>
            </a:r>
            <a:r>
              <a:rPr lang="zh-TW" altLang="zh-TW" sz="2000" dirty="0" smtClean="0"/>
              <a:t>是</a:t>
            </a:r>
            <a:r>
              <a:rPr lang="en-US" altLang="zh-TW" sz="2000" i="1" dirty="0" smtClean="0"/>
              <a:t>u</a:t>
            </a:r>
            <a:r>
              <a:rPr lang="zh-TW" altLang="zh-TW" sz="2000" dirty="0" smtClean="0"/>
              <a:t>的父節點（如果</a:t>
            </a:r>
            <a:r>
              <a:rPr lang="en-US" altLang="zh-TW" sz="2000" i="1" dirty="0" smtClean="0"/>
              <a:t>v</a:t>
            </a:r>
            <a:r>
              <a:rPr lang="zh-TW" altLang="zh-TW" sz="2000" dirty="0" smtClean="0"/>
              <a:t>存在的話）</a:t>
            </a:r>
          </a:p>
          <a:p>
            <a:pPr>
              <a:buNone/>
            </a:pPr>
            <a:r>
              <a:rPr lang="en-US" altLang="zh-TW" sz="2000" b="1" dirty="0" smtClean="0"/>
              <a:t>	    </a:t>
            </a:r>
            <a:r>
              <a:rPr lang="en-US" altLang="zh-TW" sz="2000" i="1" dirty="0" err="1" smtClean="0"/>
              <a:t>dfn</a:t>
            </a:r>
            <a:r>
              <a:rPr lang="en-US" altLang="zh-TW" sz="2000" dirty="0" smtClean="0"/>
              <a:t> [</a:t>
            </a:r>
            <a:r>
              <a:rPr lang="en-US" altLang="zh-TW" sz="2000" i="1" dirty="0" smtClean="0"/>
              <a:t>u</a:t>
            </a:r>
            <a:r>
              <a:rPr lang="en-US" altLang="zh-TW" sz="2000" dirty="0" smtClean="0"/>
              <a:t>] = </a:t>
            </a:r>
            <a:r>
              <a:rPr lang="en-US" altLang="zh-TW" sz="2000" i="1" dirty="0" smtClean="0"/>
              <a:t>low </a:t>
            </a:r>
            <a:r>
              <a:rPr lang="en-US" altLang="zh-TW" sz="2000" dirty="0" smtClean="0"/>
              <a:t>[</a:t>
            </a:r>
            <a:r>
              <a:rPr lang="en-US" altLang="zh-TW" sz="2000" i="1" dirty="0" smtClean="0"/>
              <a:t>u</a:t>
            </a:r>
            <a:r>
              <a:rPr lang="en-US" altLang="zh-TW" sz="2000" dirty="0" smtClean="0"/>
              <a:t>] = </a:t>
            </a:r>
            <a:r>
              <a:rPr lang="en-US" altLang="zh-TW" sz="2000" i="1" dirty="0" smtClean="0"/>
              <a:t>num</a:t>
            </a:r>
            <a:r>
              <a:rPr lang="en-US" altLang="zh-TW" sz="2000" dirty="0" smtClean="0"/>
              <a:t>++</a:t>
            </a:r>
            <a:r>
              <a:rPr lang="en-US" altLang="zh-TW" sz="2000" b="1" dirty="0" smtClean="0"/>
              <a:t>;</a:t>
            </a:r>
            <a:endParaRPr lang="zh-TW" altLang="zh-TW" sz="2000" dirty="0" smtClean="0"/>
          </a:p>
          <a:p>
            <a:pPr>
              <a:buNone/>
            </a:pPr>
            <a:r>
              <a:rPr lang="en-US" altLang="zh-TW" sz="2000" dirty="0" smtClean="0"/>
              <a:t>	    </a:t>
            </a:r>
            <a:r>
              <a:rPr lang="en-US" altLang="zh-TW" sz="2000" b="1" dirty="0" smtClean="0"/>
              <a:t>for</a:t>
            </a:r>
            <a:r>
              <a:rPr lang="en-US" altLang="zh-TW" sz="2000" dirty="0" smtClean="0"/>
              <a:t> (</a:t>
            </a:r>
            <a:r>
              <a:rPr lang="zh-TW" altLang="zh-TW" sz="2000" dirty="0" smtClean="0"/>
              <a:t>每個與</a:t>
            </a:r>
            <a:r>
              <a:rPr lang="en-US" altLang="zh-TW" sz="2000" i="1" dirty="0" smtClean="0"/>
              <a:t>u</a:t>
            </a:r>
            <a:r>
              <a:rPr lang="zh-TW" altLang="zh-TW" sz="2000" dirty="0" smtClean="0"/>
              <a:t>相鄰的頂點</a:t>
            </a:r>
            <a:r>
              <a:rPr lang="en-US" altLang="zh-TW" sz="2000" i="1" dirty="0" smtClean="0"/>
              <a:t>w</a:t>
            </a:r>
            <a:r>
              <a:rPr lang="en-US" altLang="zh-TW" sz="2000" dirty="0" smtClean="0"/>
              <a:t>)  // </a:t>
            </a:r>
            <a:r>
              <a:rPr lang="zh-TW" altLang="zh-TW" sz="2000" dirty="0" smtClean="0"/>
              <a:t>實際的程式碼使用疊代器</a:t>
            </a:r>
          </a:p>
          <a:p>
            <a:pPr>
              <a:buNone/>
            </a:pPr>
            <a:r>
              <a:rPr lang="en-US" altLang="zh-TW" sz="2000" b="1" dirty="0" smtClean="0"/>
              <a:t>	    if </a:t>
            </a:r>
            <a:r>
              <a:rPr lang="en-US" altLang="zh-TW" sz="2000" dirty="0" smtClean="0"/>
              <a:t>(</a:t>
            </a:r>
            <a:r>
              <a:rPr lang="en-US" altLang="zh-TW" sz="2000" i="1" dirty="0" smtClean="0"/>
              <a:t> </a:t>
            </a:r>
            <a:r>
              <a:rPr lang="en-US" altLang="zh-TW" sz="2000" i="1" dirty="0" err="1" smtClean="0"/>
              <a:t>dfn</a:t>
            </a:r>
            <a:r>
              <a:rPr lang="en-US" altLang="zh-TW" sz="2000" dirty="0" smtClean="0"/>
              <a:t>[</a:t>
            </a:r>
            <a:r>
              <a:rPr lang="en-US" altLang="zh-TW" sz="2000" i="1" dirty="0" smtClean="0"/>
              <a:t>w</a:t>
            </a:r>
            <a:r>
              <a:rPr lang="en-US" altLang="zh-TW" sz="2000" dirty="0" smtClean="0"/>
              <a:t>] == 0) // </a:t>
            </a:r>
            <a:r>
              <a:rPr lang="en-US" altLang="zh-TW" sz="2000" i="1" dirty="0" smtClean="0"/>
              <a:t>w</a:t>
            </a:r>
            <a:r>
              <a:rPr lang="zh-TW" altLang="zh-TW" sz="2000" dirty="0" smtClean="0"/>
              <a:t>是未拜訪過的頂點</a:t>
            </a:r>
            <a:endParaRPr lang="en-US" altLang="zh-TW" sz="2000" dirty="0" smtClean="0"/>
          </a:p>
          <a:p>
            <a:pPr>
              <a:buNone/>
            </a:pPr>
            <a:r>
              <a:rPr lang="en-US" altLang="zh-TW" sz="2000" dirty="0" smtClean="0"/>
              <a:t> 	    </a:t>
            </a:r>
            <a:r>
              <a:rPr lang="en-US" altLang="zh-TW" sz="2000" b="1" dirty="0" smtClean="0"/>
              <a:t>{</a:t>
            </a:r>
            <a:r>
              <a:rPr lang="en-US" altLang="zh-TW" sz="2000" dirty="0" smtClean="0"/>
              <a:t>     </a:t>
            </a:r>
          </a:p>
          <a:p>
            <a:pPr>
              <a:buNone/>
            </a:pPr>
            <a:r>
              <a:rPr lang="en-US" altLang="zh-TW" sz="2000" i="1" dirty="0"/>
              <a:t>	 </a:t>
            </a:r>
            <a:r>
              <a:rPr lang="en-US" altLang="zh-TW" sz="2000" i="1" dirty="0" smtClean="0"/>
              <a:t>       	</a:t>
            </a:r>
            <a:r>
              <a:rPr lang="en-US" altLang="zh-TW" sz="2000" i="1" dirty="0" err="1" smtClean="0"/>
              <a:t>DfnLow</a:t>
            </a:r>
            <a:r>
              <a:rPr lang="en-US" altLang="zh-TW" sz="2000" dirty="0" smtClean="0"/>
              <a:t> (</a:t>
            </a:r>
            <a:r>
              <a:rPr lang="en-US" altLang="zh-TW" sz="2000" i="1" dirty="0" smtClean="0"/>
              <a:t>w</a:t>
            </a:r>
            <a:r>
              <a:rPr lang="en-US" altLang="zh-TW" sz="2000" dirty="0" smtClean="0"/>
              <a:t>, </a:t>
            </a:r>
            <a:r>
              <a:rPr lang="en-US" altLang="zh-TW" sz="2000" i="1" dirty="0" smtClean="0"/>
              <a:t>u</a:t>
            </a:r>
            <a:r>
              <a:rPr lang="en-US" altLang="zh-TW" sz="2000" dirty="0" smtClean="0"/>
              <a:t>)</a:t>
            </a:r>
            <a:r>
              <a:rPr lang="en-US" altLang="zh-TW" sz="2000" b="1" dirty="0" smtClean="0"/>
              <a:t>;</a:t>
            </a:r>
            <a:endParaRPr lang="zh-TW" altLang="zh-TW" sz="2000" dirty="0" smtClean="0"/>
          </a:p>
          <a:p>
            <a:pPr>
              <a:buNone/>
            </a:pPr>
            <a:r>
              <a:rPr lang="en-US" altLang="zh-TW" sz="2000" dirty="0" smtClean="0"/>
              <a:t>	       	</a:t>
            </a:r>
            <a:r>
              <a:rPr lang="en-US" altLang="zh-TW" sz="2000" i="1" dirty="0" smtClean="0"/>
              <a:t>low</a:t>
            </a:r>
            <a:r>
              <a:rPr lang="en-US" altLang="zh-TW" sz="2000" dirty="0" smtClean="0"/>
              <a:t>[</a:t>
            </a:r>
            <a:r>
              <a:rPr lang="en-US" altLang="zh-TW" sz="2000" i="1" dirty="0" smtClean="0"/>
              <a:t>u</a:t>
            </a:r>
            <a:r>
              <a:rPr lang="en-US" altLang="zh-TW" sz="2000" dirty="0" smtClean="0"/>
              <a:t>] = </a:t>
            </a:r>
            <a:r>
              <a:rPr lang="en-US" altLang="zh-TW" sz="2000" i="1" dirty="0" smtClean="0"/>
              <a:t>min</a:t>
            </a:r>
            <a:r>
              <a:rPr lang="en-US" altLang="zh-TW" sz="2000" dirty="0" smtClean="0"/>
              <a:t>(</a:t>
            </a:r>
            <a:r>
              <a:rPr lang="en-US" altLang="zh-TW" sz="2000" i="1" dirty="0" smtClean="0"/>
              <a:t>low</a:t>
            </a:r>
            <a:r>
              <a:rPr lang="en-US" altLang="zh-TW" sz="2000" dirty="0" smtClean="0"/>
              <a:t>[</a:t>
            </a:r>
            <a:r>
              <a:rPr lang="en-US" altLang="zh-TW" sz="2000" i="1" dirty="0" smtClean="0"/>
              <a:t>u</a:t>
            </a:r>
            <a:r>
              <a:rPr lang="en-US" altLang="zh-TW" sz="2000" dirty="0" smtClean="0"/>
              <a:t>], </a:t>
            </a:r>
            <a:r>
              <a:rPr lang="en-US" altLang="zh-TW" sz="2000" i="1" dirty="0" smtClean="0"/>
              <a:t>low</a:t>
            </a:r>
            <a:r>
              <a:rPr lang="en-US" altLang="zh-TW" sz="2000" dirty="0" smtClean="0"/>
              <a:t>[</a:t>
            </a:r>
            <a:r>
              <a:rPr lang="en-US" altLang="zh-TW" sz="2000" i="1" dirty="0" smtClean="0"/>
              <a:t>w</a:t>
            </a:r>
            <a:r>
              <a:rPr lang="en-US" altLang="zh-TW" sz="2000" dirty="0" smtClean="0"/>
              <a:t>])</a:t>
            </a:r>
            <a:r>
              <a:rPr lang="en-US" altLang="zh-TW" sz="2000" b="1" dirty="0" smtClean="0"/>
              <a:t>;</a:t>
            </a:r>
            <a:endParaRPr lang="zh-TW" altLang="zh-TW" sz="2000" dirty="0" smtClean="0"/>
          </a:p>
          <a:p>
            <a:pPr>
              <a:buNone/>
            </a:pPr>
            <a:r>
              <a:rPr lang="en-US" altLang="zh-TW" sz="2000" b="1" dirty="0" smtClean="0"/>
              <a:t>	    }</a:t>
            </a:r>
            <a:endParaRPr lang="zh-TW" altLang="zh-TW" sz="2000" dirty="0" smtClean="0"/>
          </a:p>
          <a:p>
            <a:pPr>
              <a:buNone/>
            </a:pPr>
            <a:r>
              <a:rPr lang="en-US" altLang="zh-TW" sz="2000" b="1" dirty="0" smtClean="0"/>
              <a:t>	    else if </a:t>
            </a:r>
            <a:r>
              <a:rPr lang="en-US" altLang="zh-TW" sz="2000" dirty="0" smtClean="0"/>
              <a:t>(</a:t>
            </a:r>
            <a:r>
              <a:rPr lang="en-US" altLang="zh-TW" sz="2000" i="1" dirty="0" smtClean="0"/>
              <a:t>w</a:t>
            </a:r>
            <a:r>
              <a:rPr lang="en-US" altLang="zh-TW" sz="2000" dirty="0" smtClean="0"/>
              <a:t> != </a:t>
            </a:r>
            <a:r>
              <a:rPr lang="en-US" altLang="zh-TW" sz="2000" i="1" dirty="0" smtClean="0"/>
              <a:t>v</a:t>
            </a:r>
            <a:r>
              <a:rPr lang="en-US" altLang="zh-TW" sz="2000" dirty="0" smtClean="0"/>
              <a:t>) </a:t>
            </a:r>
            <a:r>
              <a:rPr lang="en-US" altLang="zh-TW" sz="2000" i="1" dirty="0" smtClean="0"/>
              <a:t>low</a:t>
            </a:r>
            <a:r>
              <a:rPr lang="en-US" altLang="zh-TW" sz="2000" dirty="0" smtClean="0"/>
              <a:t>[</a:t>
            </a:r>
            <a:r>
              <a:rPr lang="en-US" altLang="zh-TW" sz="2000" i="1" dirty="0" smtClean="0"/>
              <a:t>u</a:t>
            </a:r>
            <a:r>
              <a:rPr lang="en-US" altLang="zh-TW" sz="2000" dirty="0" smtClean="0"/>
              <a:t>] = </a:t>
            </a:r>
            <a:r>
              <a:rPr lang="en-US" altLang="zh-TW" sz="2000" i="1" dirty="0" smtClean="0"/>
              <a:t>min</a:t>
            </a:r>
            <a:r>
              <a:rPr lang="en-US" altLang="zh-TW" sz="2000" dirty="0" smtClean="0"/>
              <a:t> (</a:t>
            </a:r>
            <a:r>
              <a:rPr lang="en-US" altLang="zh-TW" sz="2000" i="1" dirty="0" smtClean="0"/>
              <a:t>low</a:t>
            </a:r>
            <a:r>
              <a:rPr lang="en-US" altLang="zh-TW" sz="2000" dirty="0" smtClean="0"/>
              <a:t>[</a:t>
            </a:r>
            <a:r>
              <a:rPr lang="en-US" altLang="zh-TW" sz="2000" i="1" dirty="0" smtClean="0"/>
              <a:t>u</a:t>
            </a:r>
            <a:r>
              <a:rPr lang="en-US" altLang="zh-TW" sz="2000" dirty="0" smtClean="0"/>
              <a:t>], </a:t>
            </a:r>
            <a:r>
              <a:rPr lang="en-US" altLang="zh-TW" sz="2000" i="1" dirty="0" err="1" smtClean="0"/>
              <a:t>dfn</a:t>
            </a:r>
            <a:r>
              <a:rPr lang="en-US" altLang="zh-TW" sz="2000" dirty="0" smtClean="0"/>
              <a:t>[</a:t>
            </a:r>
            <a:r>
              <a:rPr lang="en-US" altLang="zh-TW" sz="2000" i="1" dirty="0" smtClean="0"/>
              <a:t>w</a:t>
            </a:r>
            <a:r>
              <a:rPr lang="en-US" altLang="zh-TW" sz="2000" dirty="0" smtClean="0"/>
              <a:t>])</a:t>
            </a:r>
            <a:r>
              <a:rPr lang="en-US" altLang="zh-TW" sz="2000" b="1" dirty="0" smtClean="0"/>
              <a:t>;</a:t>
            </a:r>
            <a:r>
              <a:rPr lang="en-US" altLang="zh-TW" sz="2000" dirty="0" smtClean="0"/>
              <a:t> // back edge</a:t>
            </a:r>
            <a:endParaRPr lang="zh-TW" altLang="zh-TW" sz="2000" dirty="0" smtClean="0"/>
          </a:p>
          <a:p>
            <a:pPr>
              <a:buNone/>
            </a:pPr>
            <a:r>
              <a:rPr lang="en-US" altLang="zh-TW" sz="2000" b="1" dirty="0" smtClean="0"/>
              <a:t>}</a:t>
            </a:r>
            <a:endParaRPr lang="zh-TW" alt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Outputing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Biconnected</a:t>
            </a:r>
            <a:r>
              <a:rPr lang="en-US" altLang="zh-TW" dirty="0" smtClean="0"/>
              <a:t>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2"/>
            <a:ext cx="8022981" cy="2269291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The edges of the connected graph may be partitioned into their </a:t>
            </a:r>
            <a:r>
              <a:rPr lang="en-US" altLang="zh-TW" dirty="0" err="1" smtClean="0"/>
              <a:t>biconnected</a:t>
            </a:r>
            <a:r>
              <a:rPr lang="en-US" altLang="zh-TW" dirty="0" smtClean="0"/>
              <a:t> components by adding some code to function </a:t>
            </a:r>
            <a:r>
              <a:rPr lang="en-US" altLang="zh-TW" dirty="0" err="1" smtClean="0">
                <a:solidFill>
                  <a:srgbClr val="0000CC"/>
                </a:solidFill>
              </a:rPr>
              <a:t>DFnLow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If low[w] </a:t>
            </a:r>
            <a:r>
              <a:rPr lang="en-US" altLang="zh-TW" dirty="0" smtClean="0">
                <a:solidFill>
                  <a:srgbClr val="0000CC"/>
                </a:solidFill>
                <a:cs typeface="Arial"/>
              </a:rPr>
              <a:t>≥ </a:t>
            </a:r>
            <a:r>
              <a:rPr lang="en-US" altLang="zh-TW" dirty="0" err="1" smtClean="0">
                <a:solidFill>
                  <a:srgbClr val="0000CC"/>
                </a:solidFill>
                <a:cs typeface="Arial"/>
              </a:rPr>
              <a:t>dfn</a:t>
            </a:r>
            <a:r>
              <a:rPr lang="en-US" altLang="zh-TW" dirty="0" smtClean="0">
                <a:solidFill>
                  <a:srgbClr val="0000CC"/>
                </a:solidFill>
                <a:cs typeface="Arial"/>
              </a:rPr>
              <a:t>[u]</a:t>
            </a:r>
            <a:r>
              <a:rPr lang="en-US" altLang="zh-TW" dirty="0" smtClean="0">
                <a:cs typeface="Arial"/>
              </a:rPr>
              <a:t>, then a </a:t>
            </a:r>
            <a:r>
              <a:rPr lang="en-US" altLang="zh-TW" dirty="0" smtClean="0">
                <a:solidFill>
                  <a:srgbClr val="C00000"/>
                </a:solidFill>
                <a:cs typeface="Arial"/>
              </a:rPr>
              <a:t>new </a:t>
            </a:r>
            <a:r>
              <a:rPr lang="en-US" altLang="zh-TW" dirty="0" err="1" smtClean="0">
                <a:solidFill>
                  <a:srgbClr val="C00000"/>
                </a:solidFill>
                <a:cs typeface="Arial"/>
              </a:rPr>
              <a:t>biconnected</a:t>
            </a:r>
            <a:r>
              <a:rPr lang="en-US" altLang="zh-TW" dirty="0" smtClean="0">
                <a:solidFill>
                  <a:srgbClr val="C00000"/>
                </a:solidFill>
                <a:cs typeface="Arial"/>
              </a:rPr>
              <a:t> component</a:t>
            </a:r>
            <a:r>
              <a:rPr lang="en-US" altLang="zh-TW" dirty="0" smtClean="0">
                <a:cs typeface="Arial"/>
              </a:rPr>
              <a:t> has been identified.</a:t>
            </a:r>
          </a:p>
          <a:p>
            <a:r>
              <a:rPr lang="en-US" altLang="zh-TW" dirty="0" smtClean="0">
                <a:cs typeface="Arial"/>
              </a:rPr>
              <a:t>By using a </a:t>
            </a:r>
            <a:r>
              <a:rPr lang="en-US" altLang="zh-TW" dirty="0" smtClean="0">
                <a:solidFill>
                  <a:srgbClr val="0000CC"/>
                </a:solidFill>
                <a:cs typeface="Arial"/>
              </a:rPr>
              <a:t>stack</a:t>
            </a:r>
            <a:r>
              <a:rPr lang="en-US" altLang="zh-TW" dirty="0" smtClean="0">
                <a:cs typeface="Arial"/>
              </a:rPr>
              <a:t> to save edges when they are first encountered, we can output </a:t>
            </a:r>
            <a:r>
              <a:rPr lang="en-US" altLang="zh-TW" dirty="0" smtClean="0">
                <a:solidFill>
                  <a:srgbClr val="0000CC"/>
                </a:solidFill>
                <a:cs typeface="Arial"/>
              </a:rPr>
              <a:t>all edges in a </a:t>
            </a:r>
            <a:r>
              <a:rPr lang="en-US" altLang="zh-TW" dirty="0" err="1" smtClean="0">
                <a:solidFill>
                  <a:srgbClr val="0000CC"/>
                </a:solidFill>
                <a:cs typeface="Arial"/>
              </a:rPr>
              <a:t>biconnected</a:t>
            </a:r>
            <a:r>
              <a:rPr lang="en-US" altLang="zh-TW" dirty="0" smtClean="0">
                <a:solidFill>
                  <a:srgbClr val="0000CC"/>
                </a:solidFill>
                <a:cs typeface="Arial"/>
              </a:rPr>
              <a:t> component</a:t>
            </a:r>
            <a:r>
              <a:rPr lang="en-US" altLang="zh-TW" dirty="0" smtClean="0">
                <a:cs typeface="Arial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157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3535124"/>
            <a:ext cx="7886700" cy="309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virtual void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Graph::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Biconnected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1;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is an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data member of Graph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dfn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[n];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dfn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is declared as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in Graph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low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[n];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low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 declared as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in Graph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fill(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dfn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dfn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+ n,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fill(low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low + n,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Biconnected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</a:t>
            </a:r>
            <a:r>
              <a:rPr lang="en-US" altLang="zh-TW" sz="1800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-1)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[]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dfn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[] low;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Outputing</a:t>
            </a:r>
            <a:r>
              <a:rPr lang="en-US" altLang="zh-TW" dirty="0" smtClean="0"/>
              <a:t> </a:t>
            </a:r>
            <a:r>
              <a:rPr lang="en-US" altLang="zh-TW" dirty="0" err="1"/>
              <a:t>Biconnected</a:t>
            </a:r>
            <a:r>
              <a:rPr lang="en-US" altLang="zh-TW" dirty="0"/>
              <a:t>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11812"/>
            <a:ext cx="7886700" cy="510001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158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384201"/>
            <a:ext cx="7886700" cy="54397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Graph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16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Biconnected</a:t>
            </a:r>
            <a:r>
              <a:rPr lang="en-US" altLang="zh-TW" sz="16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</a:t>
            </a:r>
            <a:r>
              <a:rPr lang="en-US" altLang="zh-TW" sz="1600" b="1" dirty="0" err="1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u, </a:t>
            </a:r>
            <a:r>
              <a:rPr lang="en-US" altLang="zh-TW" sz="16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</a:t>
            </a:r>
            <a:r>
              <a:rPr lang="en-US" altLang="zh-TW" sz="1600" b="1" dirty="0" err="1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zh-TW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dfn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[u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low[u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(each vertex w adjacent from u){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(u, w)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zh-TW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((v != w) &amp;&amp; (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dfn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[w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 &lt;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dfn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[u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])) 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zh-TW" altLang="en-US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(u, w) </a:t>
            </a:r>
            <a:r>
              <a:rPr lang="en-US" altLang="zh-TW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into stack s</a:t>
            </a:r>
            <a:r>
              <a:rPr lang="en-US" altLang="zh-TW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dfn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[w]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0) {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 is an unvisited vertex, a child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zh-TW" sz="16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Biconnected</a:t>
            </a:r>
            <a:r>
              <a:rPr lang="en-US" altLang="zh-TW" sz="16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(w</a:t>
            </a:r>
            <a:r>
              <a:rPr lang="en-US" altLang="zh-TW" sz="1600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u)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low[u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min(low[u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], low[w]);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low[w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 &gt;=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dfn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[u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])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u is an articulation point</a:t>
            </a:r>
            <a:endParaRPr lang="en-US" altLang="zh-TW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zh-TW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“New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Biconnected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Component:” &lt;&lt; 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lang="en-US" altLang="zh-TW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 an edge from the stack s;</a:t>
            </a:r>
            <a:endParaRPr lang="en-US" altLang="zh-TW" sz="16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let this edge be</a:t>
            </a:r>
            <a:r>
              <a:rPr lang="zh-TW" altLang="en-US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(x, y);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lang="en-US" altLang="zh-TW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x &lt;&lt; “,” &lt;&lt; y &lt;&lt; 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}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( </a:t>
            </a:r>
            <a:r>
              <a:rPr lang="en-US" altLang="zh-TW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(x, y) </a:t>
            </a:r>
            <a:r>
              <a:rPr lang="en-US" altLang="zh-TW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zh-TW" altLang="en-US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(u, w) </a:t>
            </a:r>
            <a:r>
              <a:rPr lang="en-US" altLang="zh-TW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are not the same edge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(w != v) 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low[u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min(low[u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],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dfn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[w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]);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back edge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1182414" y="2427893"/>
            <a:ext cx="0" cy="389408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623848" y="3168872"/>
            <a:ext cx="0" cy="242000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065282" y="3870438"/>
            <a:ext cx="0" cy="148195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530365" y="4335520"/>
            <a:ext cx="0" cy="7803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8047744" y="16232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8" name="橢圓 17"/>
          <p:cNvSpPr/>
          <p:nvPr/>
        </p:nvSpPr>
        <p:spPr>
          <a:xfrm>
            <a:off x="8047744" y="225382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9" name="橢圓 18"/>
          <p:cNvSpPr/>
          <p:nvPr/>
        </p:nvSpPr>
        <p:spPr>
          <a:xfrm>
            <a:off x="8047744" y="29075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20" name="直線接點 19"/>
          <p:cNvCxnSpPr>
            <a:stCxn id="19" idx="0"/>
            <a:endCxn id="18" idx="4"/>
          </p:cNvCxnSpPr>
          <p:nvPr/>
        </p:nvCxnSpPr>
        <p:spPr>
          <a:xfrm flipV="1">
            <a:off x="8178384" y="2515108"/>
            <a:ext cx="0" cy="392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線接點 20"/>
          <p:cNvCxnSpPr>
            <a:stCxn id="18" idx="0"/>
          </p:cNvCxnSpPr>
          <p:nvPr/>
        </p:nvCxnSpPr>
        <p:spPr>
          <a:xfrm flipV="1">
            <a:off x="8178384" y="1879018"/>
            <a:ext cx="0" cy="3748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橢圓 22"/>
          <p:cNvSpPr/>
          <p:nvPr/>
        </p:nvSpPr>
        <p:spPr>
          <a:xfrm>
            <a:off x="8378992" y="29075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24" name="直線接點 23"/>
          <p:cNvCxnSpPr>
            <a:stCxn id="23" idx="0"/>
            <a:endCxn id="18" idx="5"/>
          </p:cNvCxnSpPr>
          <p:nvPr/>
        </p:nvCxnSpPr>
        <p:spPr>
          <a:xfrm flipH="1" flipV="1">
            <a:off x="8270760" y="2476845"/>
            <a:ext cx="238872" cy="43075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8173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 on </a:t>
            </a:r>
            <a:r>
              <a:rPr lang="en-US" altLang="zh-TW" dirty="0" err="1" smtClean="0"/>
              <a:t>Biconnected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complexity of function </a:t>
            </a:r>
            <a:r>
              <a:rPr lang="en-US" altLang="zh-TW" dirty="0" err="1" smtClean="0"/>
              <a:t>Biconnected</a:t>
            </a:r>
            <a:r>
              <a:rPr lang="en-US" altLang="zh-TW" dirty="0" smtClean="0"/>
              <a:t> is </a:t>
            </a:r>
            <a:r>
              <a:rPr lang="en-US" altLang="zh-TW" dirty="0" smtClean="0">
                <a:solidFill>
                  <a:srgbClr val="FF0000"/>
                </a:solidFill>
              </a:rPr>
              <a:t>O(</a:t>
            </a:r>
            <a:r>
              <a:rPr lang="en-US" altLang="zh-TW" dirty="0" err="1" smtClean="0">
                <a:solidFill>
                  <a:srgbClr val="FF0000"/>
                </a:solidFill>
              </a:rPr>
              <a:t>n+e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dirty="0" smtClean="0"/>
              <a:t>Note that the function </a:t>
            </a:r>
            <a:r>
              <a:rPr lang="en-US" altLang="zh-TW" dirty="0" err="1" smtClean="0"/>
              <a:t>Biconnected</a:t>
            </a:r>
            <a:r>
              <a:rPr lang="en-US" altLang="zh-TW" dirty="0" smtClean="0"/>
              <a:t> assumes that the </a:t>
            </a:r>
            <a:r>
              <a:rPr lang="en-US" altLang="zh-TW" dirty="0" smtClean="0">
                <a:solidFill>
                  <a:srgbClr val="0000CC"/>
                </a:solidFill>
              </a:rPr>
              <a:t>input connected graph</a:t>
            </a:r>
            <a:r>
              <a:rPr lang="en-US" altLang="zh-TW" dirty="0" smtClean="0"/>
              <a:t> has at lease two vertices.</a:t>
            </a:r>
          </a:p>
          <a:p>
            <a:pPr lvl="1"/>
            <a:r>
              <a:rPr lang="en-US" altLang="zh-TW" dirty="0" smtClean="0"/>
              <a:t>Connected graph with just one vertex contain no edge.</a:t>
            </a:r>
          </a:p>
          <a:p>
            <a:pPr lvl="1"/>
            <a:r>
              <a:rPr lang="en-US" altLang="zh-TW" dirty="0" smtClean="0"/>
              <a:t>By convention these graphs are </a:t>
            </a:r>
            <a:r>
              <a:rPr lang="en-US" altLang="zh-TW" dirty="0" err="1" smtClean="0"/>
              <a:t>biconnected</a:t>
            </a:r>
            <a:r>
              <a:rPr lang="en-US" altLang="zh-TW" dirty="0" smtClean="0"/>
              <a:t>, and a proper </a:t>
            </a:r>
            <a:r>
              <a:rPr lang="en-US" altLang="zh-TW" dirty="0" err="1" smtClean="0"/>
              <a:t>biconnected</a:t>
            </a:r>
            <a:r>
              <a:rPr lang="en-US" altLang="zh-TW" dirty="0" smtClean="0"/>
              <a:t> components function should handle them as special case, producing a single </a:t>
            </a:r>
            <a:r>
              <a:rPr lang="en-US" altLang="zh-TW" dirty="0" err="1" smtClean="0"/>
              <a:t>biconnected</a:t>
            </a:r>
            <a:r>
              <a:rPr lang="en-US" altLang="zh-TW" dirty="0" smtClean="0"/>
              <a:t> component as output.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159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ea typeface="新細明體" charset="-120"/>
              </a:rPr>
              <a:t>Application: Driving Distance/Time 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795889"/>
            <a:ext cx="7886700" cy="81345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Vertex = city, edge  weight = driving distance/time.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528005" y="1744887"/>
            <a:ext cx="6242050" cy="3667125"/>
            <a:chOff x="1060" y="1108"/>
            <a:chExt cx="3932" cy="231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60" y="163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84" y="11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692" y="13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700" y="14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708" y="168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444" y="206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04" y="21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64" y="226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24" y="235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924" y="298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172" y="31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296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872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49" y="1879"/>
              <a:ext cx="239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657" y="2339"/>
              <a:ext cx="359" cy="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08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605" y="1568"/>
              <a:ext cx="230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92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504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936" y="1728"/>
              <a:ext cx="477" cy="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512" y="196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728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736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744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7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104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88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48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408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320" y="24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968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</p:grpSp>
      <p:cxnSp>
        <p:nvCxnSpPr>
          <p:cNvPr id="39" name="直線接點 38"/>
          <p:cNvCxnSpPr>
            <a:stCxn id="12" idx="6"/>
            <a:endCxn id="13" idx="2"/>
          </p:cNvCxnSpPr>
          <p:nvPr/>
        </p:nvCxnSpPr>
        <p:spPr>
          <a:xfrm>
            <a:off x="4106105" y="3643537"/>
            <a:ext cx="1079500" cy="15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1983545" y="2067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1756117" y="3036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487637" y="4091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3233225" y="24454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3936610" y="48228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4175760" y="2740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499318" y="33598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315243" y="29518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440659" y="2923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7270653" y="32754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6189785" y="4628271"/>
            <a:ext cx="217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Weighted graph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6.1 The graph abstract data type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6.2 Elementary graph operations</a:t>
            </a:r>
          </a:p>
          <a:p>
            <a:r>
              <a:rPr lang="en-US" altLang="zh-TW" b="1" dirty="0">
                <a:solidFill>
                  <a:srgbClr val="C00000"/>
                </a:solidFill>
              </a:rPr>
              <a:t>6.3 Minimum-cost spanning </a:t>
            </a:r>
            <a:r>
              <a:rPr lang="en-US" altLang="zh-TW" b="1" dirty="0" smtClean="0">
                <a:solidFill>
                  <a:srgbClr val="C00000"/>
                </a:solidFill>
              </a:rPr>
              <a:t>trees (MSTs)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en-US" altLang="zh-TW" dirty="0" smtClean="0"/>
              <a:t>6.4 Shortest paths and transitive closure</a:t>
            </a:r>
          </a:p>
          <a:p>
            <a:r>
              <a:rPr lang="en-US" altLang="zh-TW" dirty="0" smtClean="0"/>
              <a:t>6.5 Activity networks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3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Minimum-Cost Spanning Trees (MSTs)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927912" cy="510001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 graph can have many </a:t>
            </a:r>
            <a:r>
              <a:rPr lang="en-US" altLang="zh-TW" dirty="0" smtClean="0">
                <a:solidFill>
                  <a:srgbClr val="0000CC"/>
                </a:solidFill>
              </a:rPr>
              <a:t>spanning trees</a:t>
            </a:r>
          </a:p>
          <a:p>
            <a:r>
              <a:rPr lang="en-US" altLang="zh-TW" dirty="0" smtClean="0"/>
              <a:t>For a </a:t>
            </a:r>
            <a:r>
              <a:rPr lang="en-US" altLang="zh-TW" dirty="0" smtClean="0">
                <a:solidFill>
                  <a:srgbClr val="CC0099"/>
                </a:solidFill>
              </a:rPr>
              <a:t>weighted, connected, and undirected graph</a:t>
            </a:r>
            <a:r>
              <a:rPr lang="en-US" altLang="zh-TW" dirty="0" smtClean="0"/>
              <a:t>, define the </a:t>
            </a:r>
            <a:r>
              <a:rPr lang="en-US" altLang="zh-TW" dirty="0" smtClean="0">
                <a:solidFill>
                  <a:srgbClr val="C00000"/>
                </a:solidFill>
              </a:rPr>
              <a:t>cost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of a spanning tree</a:t>
            </a:r>
            <a:r>
              <a:rPr lang="en-US" altLang="zh-TW" dirty="0" smtClean="0"/>
              <a:t> = the </a:t>
            </a:r>
            <a:r>
              <a:rPr lang="en-US" altLang="zh-TW" dirty="0" smtClean="0">
                <a:solidFill>
                  <a:srgbClr val="0000CC"/>
                </a:solidFill>
              </a:rPr>
              <a:t>sum of the weights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of the edges </a:t>
            </a:r>
          </a:p>
          <a:p>
            <a:r>
              <a:rPr lang="en-US" altLang="zh-TW" dirty="0" smtClean="0"/>
              <a:t>Want to </a:t>
            </a:r>
            <a:r>
              <a:rPr lang="en-US" altLang="zh-TW" dirty="0" smtClean="0">
                <a:solidFill>
                  <a:srgbClr val="C00000"/>
                </a:solidFill>
              </a:rPr>
              <a:t>find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spanning tree that has minimum cost</a:t>
            </a:r>
          </a:p>
          <a:p>
            <a:r>
              <a:rPr lang="en-US" altLang="zh-TW" dirty="0" smtClean="0"/>
              <a:t>Possible applications: road construction, circuit layout, internet routing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161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6670560" y="2403350"/>
            <a:ext cx="2165788" cy="2234248"/>
            <a:chOff x="6541770" y="2403350"/>
            <a:chExt cx="2165788" cy="2234248"/>
          </a:xfrm>
        </p:grpSpPr>
        <p:sp>
          <p:nvSpPr>
            <p:cNvPr id="5" name="圓角矩形 4"/>
            <p:cNvSpPr/>
            <p:nvPr/>
          </p:nvSpPr>
          <p:spPr>
            <a:xfrm>
              <a:off x="6541770" y="2403350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接點 5"/>
            <p:cNvCxnSpPr>
              <a:stCxn id="14" idx="6"/>
              <a:endCxn id="15" idx="2"/>
            </p:cNvCxnSpPr>
            <p:nvPr/>
          </p:nvCxnSpPr>
          <p:spPr>
            <a:xfrm flipV="1">
              <a:off x="7377845" y="2906191"/>
              <a:ext cx="445026" cy="437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直線接點 6"/>
            <p:cNvCxnSpPr>
              <a:stCxn id="15" idx="3"/>
              <a:endCxn id="19" idx="0"/>
            </p:cNvCxnSpPr>
            <p:nvPr/>
          </p:nvCxnSpPr>
          <p:spPr>
            <a:xfrm flipH="1">
              <a:off x="7616094" y="2998567"/>
              <a:ext cx="245040" cy="42974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線接點 8"/>
            <p:cNvCxnSpPr>
              <a:stCxn id="13" idx="1"/>
              <a:endCxn id="19" idx="5"/>
            </p:cNvCxnSpPr>
            <p:nvPr/>
          </p:nvCxnSpPr>
          <p:spPr>
            <a:xfrm flipH="1" flipV="1">
              <a:off x="7708470" y="3651332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線接點 9"/>
            <p:cNvCxnSpPr>
              <a:stCxn id="16" idx="0"/>
              <a:endCxn id="15" idx="5"/>
            </p:cNvCxnSpPr>
            <p:nvPr/>
          </p:nvCxnSpPr>
          <p:spPr>
            <a:xfrm flipH="1" flipV="1">
              <a:off x="8045887" y="2998567"/>
              <a:ext cx="288698" cy="43482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線接點 10"/>
            <p:cNvCxnSpPr>
              <a:stCxn id="17" idx="1"/>
              <a:endCxn id="18" idx="4"/>
            </p:cNvCxnSpPr>
            <p:nvPr/>
          </p:nvCxnSpPr>
          <p:spPr>
            <a:xfrm flipH="1" flipV="1">
              <a:off x="6948481" y="3688521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18" idx="0"/>
              <a:endCxn id="14" idx="3"/>
            </p:cNvCxnSpPr>
            <p:nvPr/>
          </p:nvCxnSpPr>
          <p:spPr>
            <a:xfrm flipV="1">
              <a:off x="6948481" y="3002941"/>
              <a:ext cx="206348" cy="42430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橢圓 12"/>
            <p:cNvSpPr/>
            <p:nvPr/>
          </p:nvSpPr>
          <p:spPr>
            <a:xfrm>
              <a:off x="7822871" y="4086869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橢圓 13"/>
            <p:cNvSpPr/>
            <p:nvPr/>
          </p:nvSpPr>
          <p:spPr>
            <a:xfrm>
              <a:off x="7116566" y="277992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橢圓 14"/>
            <p:cNvSpPr/>
            <p:nvPr/>
          </p:nvSpPr>
          <p:spPr>
            <a:xfrm>
              <a:off x="7822871" y="277555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" name="橢圓 15"/>
            <p:cNvSpPr/>
            <p:nvPr/>
          </p:nvSpPr>
          <p:spPr>
            <a:xfrm>
              <a:off x="8203945" y="3433396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7116565" y="4086869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6817841" y="3427242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" name="橢圓 18"/>
            <p:cNvSpPr/>
            <p:nvPr/>
          </p:nvSpPr>
          <p:spPr>
            <a:xfrm>
              <a:off x="7485454" y="3428316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24" name="直線接點 23"/>
            <p:cNvCxnSpPr>
              <a:endCxn id="17" idx="7"/>
            </p:cNvCxnSpPr>
            <p:nvPr/>
          </p:nvCxnSpPr>
          <p:spPr>
            <a:xfrm flipH="1">
              <a:off x="7339581" y="3670425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直線接點 55"/>
            <p:cNvCxnSpPr>
              <a:stCxn id="13" idx="7"/>
              <a:endCxn id="16" idx="4"/>
            </p:cNvCxnSpPr>
            <p:nvPr/>
          </p:nvCxnSpPr>
          <p:spPr>
            <a:xfrm flipV="1">
              <a:off x="8045887" y="3694675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直線接點 58"/>
            <p:cNvCxnSpPr>
              <a:stCxn id="17" idx="6"/>
              <a:endCxn id="13" idx="2"/>
            </p:cNvCxnSpPr>
            <p:nvPr/>
          </p:nvCxnSpPr>
          <p:spPr>
            <a:xfrm>
              <a:off x="7377844" y="4217509"/>
              <a:ext cx="445027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1" name="文字方塊 90"/>
            <p:cNvSpPr txBox="1"/>
            <p:nvPr/>
          </p:nvSpPr>
          <p:spPr>
            <a:xfrm>
              <a:off x="6698046" y="293588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7375270" y="257430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8153277" y="293775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7363864" y="301539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7088605" y="36592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6692317" y="376513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7376329" y="414430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8138383" y="378228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7686958" y="36297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5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726545"/>
            <a:ext cx="7886700" cy="1882801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Network has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dirty="0" smtClean="0">
                <a:ea typeface="新細明體" charset="-120"/>
              </a:rPr>
              <a:t> = 8 nodes and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</a:t>
            </a:r>
            <a:r>
              <a:rPr lang="en-US" altLang="zh-TW" dirty="0" smtClean="0">
                <a:ea typeface="新細明體" charset="-120"/>
              </a:rPr>
              <a:t> = 10 </a:t>
            </a:r>
            <a:r>
              <a:rPr lang="en-US" altLang="zh-TW" dirty="0">
                <a:ea typeface="新細明體" charset="-120"/>
              </a:rPr>
              <a:t>edges.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Spanning tree has only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n - 1 </a:t>
            </a:r>
            <a:r>
              <a:rPr lang="en-US" altLang="zh-TW" dirty="0">
                <a:ea typeface="新細明體" charset="-120"/>
              </a:rPr>
              <a:t>= 7 edges.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Need to either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select 7 edges</a:t>
            </a:r>
            <a:r>
              <a:rPr lang="en-US" altLang="zh-TW" dirty="0">
                <a:ea typeface="新細明體" charset="-120"/>
              </a:rPr>
              <a:t> or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discard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3 edges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162</a:t>
            </a:fld>
            <a:endParaRPr lang="zh-TW" altLang="en-US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830942" y="1905000"/>
            <a:ext cx="5486400" cy="2271713"/>
            <a:chOff x="480" y="1200"/>
            <a:chExt cx="3456" cy="1431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580" y="134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24" y="1344"/>
              <a:ext cx="1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effectLst/>
                  <a:ea typeface="新細明體" charset="-120"/>
                </a:rPr>
                <a:t>1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588" y="134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632" y="1344"/>
              <a:ext cx="1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effectLst/>
                  <a:ea typeface="新細明體" charset="-120"/>
                </a:rPr>
                <a:t>3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596" y="134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640" y="1344"/>
              <a:ext cx="1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effectLst/>
                  <a:ea typeface="新細明體" charset="-120"/>
                </a:rPr>
                <a:t>5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604" y="134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48" y="1344"/>
              <a:ext cx="1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effectLst/>
                  <a:ea typeface="新細明體" charset="-120"/>
                </a:rPr>
                <a:t>7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580" y="216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2160"/>
              <a:ext cx="1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effectLst/>
                  <a:ea typeface="新細明體" charset="-120"/>
                </a:rPr>
                <a:t>2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588" y="216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632" y="2160"/>
              <a:ext cx="1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effectLst/>
                  <a:ea typeface="新細明體" charset="-120"/>
                </a:rPr>
                <a:t>4</a:t>
              </a: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596" y="216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640" y="2160"/>
              <a:ext cx="1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effectLst/>
                  <a:ea typeface="新細明體" charset="-120"/>
                </a:rPr>
                <a:t>6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604" y="2164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648" y="2160"/>
              <a:ext cx="1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effectLst/>
                  <a:ea typeface="新細明體" charset="-120"/>
                </a:rPr>
                <a:t>8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720" y="1632"/>
              <a:ext cx="0" cy="5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728" y="1632"/>
              <a:ext cx="0" cy="5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736" y="1632"/>
              <a:ext cx="0" cy="5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744" y="1632"/>
              <a:ext cx="0" cy="5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864" y="1488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872" y="1488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2880" y="1488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864" y="230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816" y="1584"/>
              <a:ext cx="816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824" y="1584"/>
              <a:ext cx="816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80" y="1776"/>
              <a:ext cx="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2"/>
                  </a:solidFill>
                  <a:effectLst/>
                  <a:ea typeface="新細明體" charset="-120"/>
                </a:rPr>
                <a:t>2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536" y="1728"/>
              <a:ext cx="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2"/>
                  </a:solidFill>
                  <a:effectLst/>
                  <a:ea typeface="新細明體" charset="-120"/>
                </a:rPr>
                <a:t>4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736" y="1680"/>
              <a:ext cx="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2"/>
                  </a:solidFill>
                  <a:effectLst/>
                  <a:ea typeface="新細明體" charset="-120"/>
                </a:rPr>
                <a:t>6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744" y="1632"/>
              <a:ext cx="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2"/>
                  </a:solidFill>
                  <a:effectLst/>
                  <a:ea typeface="新細明體" charset="-120"/>
                </a:rPr>
                <a:t>3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104" y="1200"/>
              <a:ext cx="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2"/>
                  </a:solidFill>
                  <a:effectLst/>
                  <a:ea typeface="新細明體" charset="-120"/>
                </a:rPr>
                <a:t>8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112" y="1200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2"/>
                  </a:solidFill>
                  <a:effectLst/>
                  <a:ea typeface="新細明體" charset="-120"/>
                </a:rPr>
                <a:t>10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072" y="1200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2"/>
                  </a:solidFill>
                  <a:effectLst/>
                  <a:ea typeface="新細明體" charset="-120"/>
                </a:rPr>
                <a:t>14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208" y="1680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2"/>
                  </a:solidFill>
                  <a:effectLst/>
                  <a:ea typeface="新細明體" charset="-120"/>
                </a:rPr>
                <a:t>12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960" y="1680"/>
              <a:ext cx="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2"/>
                  </a:solidFill>
                  <a:effectLst/>
                  <a:ea typeface="新細明體" charset="-120"/>
                </a:rPr>
                <a:t>7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104" y="2304"/>
              <a:ext cx="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2"/>
                  </a:solidFill>
                  <a:effectLst/>
                  <a:ea typeface="新細明體" charset="-12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97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Edge Selection Strategies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Start with an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n-vertex 0-edge forest</a:t>
            </a:r>
            <a:r>
              <a:rPr lang="en-US" altLang="zh-TW" dirty="0" smtClean="0">
                <a:ea typeface="新細明體" charset="-120"/>
              </a:rPr>
              <a:t>. Consider edges in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ascending order of cost</a:t>
            </a:r>
            <a:r>
              <a:rPr lang="en-US" altLang="zh-TW" dirty="0" smtClean="0">
                <a:ea typeface="新細明體" charset="-120"/>
              </a:rPr>
              <a:t>. Select edge if it does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not form a cycle </a:t>
            </a:r>
            <a:r>
              <a:rPr lang="en-US" altLang="zh-TW" dirty="0" smtClean="0">
                <a:ea typeface="新細明體" charset="-120"/>
              </a:rPr>
              <a:t>together with already selected edges.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b="1" dirty="0" err="1" smtClean="0">
                <a:solidFill>
                  <a:srgbClr val="C00000"/>
                </a:solidFill>
                <a:ea typeface="新細明體" charset="-120"/>
              </a:rPr>
              <a:t>Kruskal’s</a:t>
            </a:r>
            <a:r>
              <a:rPr lang="en-US" altLang="zh-TW" b="1" dirty="0" smtClean="0">
                <a:solidFill>
                  <a:srgbClr val="C00000"/>
                </a:solidFill>
                <a:ea typeface="新細明體" charset="-120"/>
              </a:rPr>
              <a:t> method.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Start with a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1-vertex tree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and grow it into an n-vertex tree by repeatedly adding a vertex and an edge</a:t>
            </a:r>
            <a:r>
              <a:rPr lang="en-US" altLang="zh-TW" dirty="0" smtClean="0">
                <a:ea typeface="新細明體" charset="-120"/>
              </a:rPr>
              <a:t>. When there is a choice,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add a least cost edge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b="1" dirty="0" smtClean="0">
                <a:solidFill>
                  <a:srgbClr val="C00000"/>
                </a:solidFill>
                <a:ea typeface="新細明體" charset="-120"/>
              </a:rPr>
              <a:t>Prim’s method.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Start with an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n-vertex forest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.</a:t>
            </a:r>
            <a:r>
              <a:rPr lang="en-US" altLang="zh-TW" dirty="0" smtClean="0">
                <a:ea typeface="新細明體" charset="-120"/>
              </a:rPr>
              <a:t> Each component/tree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selects a least cost edge to connect to another component/tree</a:t>
            </a:r>
            <a:r>
              <a:rPr lang="en-US" altLang="zh-TW" dirty="0" smtClean="0">
                <a:ea typeface="新細明體" charset="-120"/>
              </a:rPr>
              <a:t>.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Eliminate duplicate selections and possible cycles</a:t>
            </a:r>
            <a:r>
              <a:rPr lang="en-US" altLang="zh-TW" dirty="0" smtClean="0">
                <a:ea typeface="新細明體" charset="-120"/>
              </a:rPr>
              <a:t>. Repeat until only 1 component/tree is left.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b="1" dirty="0" err="1" smtClean="0">
                <a:solidFill>
                  <a:srgbClr val="C00000"/>
                </a:solidFill>
                <a:ea typeface="新細明體" charset="-120"/>
              </a:rPr>
              <a:t>Sollin’s</a:t>
            </a:r>
            <a:r>
              <a:rPr lang="en-US" altLang="zh-TW" b="1" dirty="0" smtClean="0">
                <a:solidFill>
                  <a:srgbClr val="C00000"/>
                </a:solidFill>
                <a:ea typeface="新細明體" charset="-120"/>
              </a:rPr>
              <a:t> method.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Edge Rejection Strategies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Start with the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connected graph</a:t>
            </a:r>
            <a:r>
              <a:rPr lang="en-US" altLang="zh-TW" dirty="0" smtClean="0">
                <a:ea typeface="新細明體" charset="-120"/>
              </a:rPr>
              <a:t>.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Repeatedly find a cycle </a:t>
            </a:r>
            <a:r>
              <a:rPr lang="en-US" altLang="zh-TW" dirty="0" smtClean="0">
                <a:ea typeface="新細明體" charset="-120"/>
              </a:rPr>
              <a:t>and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eliminate the highest cost edge</a:t>
            </a:r>
            <a:r>
              <a:rPr lang="en-US" altLang="zh-TW" dirty="0" smtClean="0">
                <a:ea typeface="新細明體" charset="-120"/>
              </a:rPr>
              <a:t> on this cycle. Stop when no cycles remain.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Consider </a:t>
            </a:r>
            <a:r>
              <a:rPr lang="en-US" altLang="zh-TW" dirty="0" smtClean="0">
                <a:solidFill>
                  <a:srgbClr val="CC0099"/>
                </a:solidFill>
                <a:ea typeface="新細明體" charset="-120"/>
              </a:rPr>
              <a:t>edges in descending order of cost</a:t>
            </a:r>
            <a:r>
              <a:rPr lang="en-US" altLang="zh-TW" dirty="0" smtClean="0">
                <a:ea typeface="新細明體" charset="-120"/>
              </a:rPr>
              <a:t>.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Eliminate an edge provided this leaves behind a connected graph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Minimum-Cost Spanning Trees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6264519" cy="510001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Three </a:t>
            </a:r>
            <a:r>
              <a:rPr lang="en-US" altLang="zh-TW" dirty="0">
                <a:solidFill>
                  <a:srgbClr val="C00000"/>
                </a:solidFill>
              </a:rPr>
              <a:t>greedy</a:t>
            </a:r>
            <a:r>
              <a:rPr lang="en-US" altLang="zh-TW" dirty="0"/>
              <a:t> methods </a:t>
            </a:r>
            <a:r>
              <a:rPr lang="en-US" altLang="zh-TW" dirty="0" smtClean="0"/>
              <a:t>(select edge to add)</a:t>
            </a:r>
            <a:endParaRPr lang="en-US" altLang="zh-TW" dirty="0"/>
          </a:p>
          <a:p>
            <a:pPr lvl="1"/>
            <a:r>
              <a:rPr lang="en-US" altLang="zh-TW" b="1" dirty="0" err="1" smtClean="0">
                <a:solidFill>
                  <a:srgbClr val="0000CC"/>
                </a:solidFill>
              </a:rPr>
              <a:t>Kruskal's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Prim's</a:t>
            </a:r>
          </a:p>
          <a:p>
            <a:pPr lvl="1"/>
            <a:r>
              <a:rPr lang="en-US" altLang="zh-TW" b="1" dirty="0" err="1" smtClean="0">
                <a:solidFill>
                  <a:srgbClr val="0000CC"/>
                </a:solidFill>
              </a:rPr>
              <a:t>Sollin's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r>
              <a:rPr lang="en-US" altLang="zh-TW" dirty="0" smtClean="0"/>
              <a:t>In a greedy method, we construct an optimal solution in </a:t>
            </a:r>
            <a:r>
              <a:rPr lang="en-US" altLang="zh-TW" dirty="0" smtClean="0">
                <a:solidFill>
                  <a:srgbClr val="C00000"/>
                </a:solidFill>
              </a:rPr>
              <a:t>stages</a:t>
            </a:r>
          </a:p>
          <a:p>
            <a:r>
              <a:rPr lang="en-US" altLang="zh-TW" dirty="0" smtClean="0"/>
              <a:t>At each stage, we make the </a:t>
            </a:r>
            <a:r>
              <a:rPr lang="en-US" altLang="zh-TW" dirty="0" smtClean="0">
                <a:solidFill>
                  <a:srgbClr val="0000CC"/>
                </a:solidFill>
              </a:rPr>
              <a:t>best decision possible at the time</a:t>
            </a:r>
          </a:p>
          <a:p>
            <a:pPr lvl="1"/>
            <a:r>
              <a:rPr lang="en-US" altLang="zh-TW" sz="2600" dirty="0" smtClean="0"/>
              <a:t>Based on the </a:t>
            </a:r>
            <a:r>
              <a:rPr lang="en-US" altLang="zh-TW" sz="2600" dirty="0" smtClean="0">
                <a:solidFill>
                  <a:srgbClr val="C00000"/>
                </a:solidFill>
              </a:rPr>
              <a:t>least-cost</a:t>
            </a:r>
            <a:r>
              <a:rPr lang="en-US" altLang="zh-TW" sz="2600" dirty="0" smtClean="0"/>
              <a:t> or </a:t>
            </a:r>
            <a:r>
              <a:rPr lang="en-US" altLang="zh-TW" sz="2600" dirty="0" smtClean="0">
                <a:solidFill>
                  <a:srgbClr val="C00000"/>
                </a:solidFill>
              </a:rPr>
              <a:t>highest profit </a:t>
            </a:r>
            <a:r>
              <a:rPr lang="en-US" altLang="zh-TW" sz="2600" dirty="0" smtClean="0"/>
              <a:t>criterion</a:t>
            </a:r>
          </a:p>
          <a:p>
            <a:pPr lvl="1"/>
            <a:r>
              <a:rPr lang="en-US" altLang="zh-TW" sz="2600" dirty="0" smtClean="0"/>
              <a:t>least-cost edge is chosen for building a minimum-cost spanning tree</a:t>
            </a:r>
          </a:p>
          <a:p>
            <a:r>
              <a:rPr lang="en-US" altLang="zh-TW" dirty="0" smtClean="0"/>
              <a:t>We do not change this decision later, so make sure the decision results in a </a:t>
            </a:r>
            <a:r>
              <a:rPr lang="en-US" altLang="zh-TW" dirty="0" smtClean="0">
                <a:solidFill>
                  <a:srgbClr val="0000CC"/>
                </a:solidFill>
              </a:rPr>
              <a:t>feasible solution</a:t>
            </a:r>
            <a:r>
              <a:rPr lang="en-US" altLang="zh-TW" dirty="0" smtClean="0"/>
              <a:t> – works within the constraints specified by the problem (tree, no cycle).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165</a:t>
            </a:fld>
            <a:endParaRPr lang="zh-TW" altLang="en-US"/>
          </a:p>
        </p:txBody>
      </p:sp>
      <p:grpSp>
        <p:nvGrpSpPr>
          <p:cNvPr id="33" name="群組 32"/>
          <p:cNvGrpSpPr/>
          <p:nvPr/>
        </p:nvGrpSpPr>
        <p:grpSpPr>
          <a:xfrm>
            <a:off x="6583974" y="1643678"/>
            <a:ext cx="2165788" cy="2234248"/>
            <a:chOff x="6583974" y="1643678"/>
            <a:chExt cx="2165788" cy="2234248"/>
          </a:xfrm>
        </p:grpSpPr>
        <p:sp>
          <p:nvSpPr>
            <p:cNvPr id="32" name="圓角矩形 31"/>
            <p:cNvSpPr/>
            <p:nvPr/>
          </p:nvSpPr>
          <p:spPr>
            <a:xfrm>
              <a:off x="6583974" y="1643678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6735109" y="1781829"/>
              <a:ext cx="1879664" cy="1939325"/>
              <a:chOff x="6608497" y="1781829"/>
              <a:chExt cx="1879664" cy="1939325"/>
            </a:xfrm>
          </p:grpSpPr>
          <p:cxnSp>
            <p:nvCxnSpPr>
              <p:cNvPr id="6" name="直線接點 5"/>
              <p:cNvCxnSpPr>
                <a:stCxn id="14" idx="6"/>
                <a:endCxn id="15" idx="2"/>
              </p:cNvCxnSpPr>
              <p:nvPr/>
            </p:nvCxnSpPr>
            <p:spPr>
              <a:xfrm flipV="1">
                <a:off x="7294025" y="2113711"/>
                <a:ext cx="445026" cy="4374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" name="直線接點 6"/>
              <p:cNvCxnSpPr>
                <a:stCxn id="15" idx="3"/>
                <a:endCxn id="19" idx="0"/>
              </p:cNvCxnSpPr>
              <p:nvPr/>
            </p:nvCxnSpPr>
            <p:spPr>
              <a:xfrm flipH="1">
                <a:off x="7532274" y="2206087"/>
                <a:ext cx="245040" cy="42974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" name="直線接點 8"/>
              <p:cNvCxnSpPr>
                <a:stCxn id="13" idx="1"/>
                <a:endCxn id="19" idx="5"/>
              </p:cNvCxnSpPr>
              <p:nvPr/>
            </p:nvCxnSpPr>
            <p:spPr>
              <a:xfrm flipH="1" flipV="1">
                <a:off x="7624650" y="2858852"/>
                <a:ext cx="152664" cy="4738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直線接點 9"/>
              <p:cNvCxnSpPr>
                <a:stCxn id="16" idx="0"/>
                <a:endCxn id="15" idx="5"/>
              </p:cNvCxnSpPr>
              <p:nvPr/>
            </p:nvCxnSpPr>
            <p:spPr>
              <a:xfrm flipH="1" flipV="1">
                <a:off x="7962067" y="2206087"/>
                <a:ext cx="288698" cy="43482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線接點 10"/>
              <p:cNvCxnSpPr>
                <a:stCxn id="17" idx="1"/>
                <a:endCxn id="18" idx="4"/>
              </p:cNvCxnSpPr>
              <p:nvPr/>
            </p:nvCxnSpPr>
            <p:spPr>
              <a:xfrm flipH="1" flipV="1">
                <a:off x="6864661" y="2896041"/>
                <a:ext cx="206347" cy="43661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" name="直線接點 11"/>
              <p:cNvCxnSpPr>
                <a:stCxn id="18" idx="0"/>
                <a:endCxn id="14" idx="3"/>
              </p:cNvCxnSpPr>
              <p:nvPr/>
            </p:nvCxnSpPr>
            <p:spPr>
              <a:xfrm flipV="1">
                <a:off x="6864661" y="2210461"/>
                <a:ext cx="206348" cy="42430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" name="橢圓 12"/>
              <p:cNvSpPr/>
              <p:nvPr/>
            </p:nvSpPr>
            <p:spPr>
              <a:xfrm>
                <a:off x="7739051" y="3294389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7032746" y="1987445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7739051" y="1983071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8120125" y="2640916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7032745" y="3294389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6734021" y="2634762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7401634" y="2635836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24" name="直線接點 23"/>
              <p:cNvCxnSpPr>
                <a:endCxn id="17" idx="7"/>
              </p:cNvCxnSpPr>
              <p:nvPr/>
            </p:nvCxnSpPr>
            <p:spPr>
              <a:xfrm flipH="1">
                <a:off x="7255761" y="2877945"/>
                <a:ext cx="192452" cy="4547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6" name="直線接點 55"/>
              <p:cNvCxnSpPr>
                <a:stCxn id="13" idx="7"/>
                <a:endCxn id="16" idx="4"/>
              </p:cNvCxnSpPr>
              <p:nvPr/>
            </p:nvCxnSpPr>
            <p:spPr>
              <a:xfrm flipV="1">
                <a:off x="7962067" y="2902195"/>
                <a:ext cx="288698" cy="43045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" name="直線接點 58"/>
              <p:cNvCxnSpPr>
                <a:stCxn id="17" idx="6"/>
                <a:endCxn id="13" idx="2"/>
              </p:cNvCxnSpPr>
              <p:nvPr/>
            </p:nvCxnSpPr>
            <p:spPr>
              <a:xfrm>
                <a:off x="7294024" y="3425029"/>
                <a:ext cx="445027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1" name="文字方塊 90"/>
              <p:cNvSpPr txBox="1"/>
              <p:nvPr/>
            </p:nvSpPr>
            <p:spPr>
              <a:xfrm>
                <a:off x="6614226" y="214340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10</a:t>
                </a:r>
                <a:endParaRPr lang="zh-TW" altLang="en-US" dirty="0"/>
              </a:p>
            </p:txBody>
          </p:sp>
          <p:sp>
            <p:nvSpPr>
              <p:cNvPr id="92" name="文字方塊 91"/>
              <p:cNvSpPr txBox="1"/>
              <p:nvPr/>
            </p:nvSpPr>
            <p:spPr>
              <a:xfrm>
                <a:off x="7291450" y="178182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28</a:t>
                </a:r>
                <a:endParaRPr lang="zh-TW" altLang="en-US" dirty="0"/>
              </a:p>
            </p:txBody>
          </p:sp>
          <p:sp>
            <p:nvSpPr>
              <p:cNvPr id="93" name="文字方塊 92"/>
              <p:cNvSpPr txBox="1"/>
              <p:nvPr/>
            </p:nvSpPr>
            <p:spPr>
              <a:xfrm>
                <a:off x="8069457" y="214527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16</a:t>
                </a:r>
                <a:endParaRPr lang="zh-TW" altLang="en-US" dirty="0"/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7280044" y="222291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14</a:t>
                </a:r>
                <a:endParaRPr lang="zh-TW" altLang="en-US" dirty="0"/>
              </a:p>
            </p:txBody>
          </p:sp>
          <p:sp>
            <p:nvSpPr>
              <p:cNvPr id="95" name="文字方塊 94"/>
              <p:cNvSpPr txBox="1"/>
              <p:nvPr/>
            </p:nvSpPr>
            <p:spPr>
              <a:xfrm>
                <a:off x="7004785" y="286679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24</a:t>
                </a:r>
                <a:endParaRPr lang="zh-TW" altLang="en-US" dirty="0"/>
              </a:p>
            </p:txBody>
          </p:sp>
          <p:sp>
            <p:nvSpPr>
              <p:cNvPr id="96" name="文字方塊 95"/>
              <p:cNvSpPr txBox="1"/>
              <p:nvPr/>
            </p:nvSpPr>
            <p:spPr>
              <a:xfrm>
                <a:off x="6608497" y="297265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25</a:t>
                </a:r>
                <a:endParaRPr lang="zh-TW" altLang="en-US" dirty="0"/>
              </a:p>
            </p:txBody>
          </p:sp>
          <p:sp>
            <p:nvSpPr>
              <p:cNvPr id="97" name="文字方塊 96"/>
              <p:cNvSpPr txBox="1"/>
              <p:nvPr/>
            </p:nvSpPr>
            <p:spPr>
              <a:xfrm>
                <a:off x="7292509" y="3351822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22</a:t>
                </a:r>
                <a:endParaRPr lang="zh-TW" altLang="en-US" dirty="0"/>
              </a:p>
            </p:txBody>
          </p:sp>
          <p:sp>
            <p:nvSpPr>
              <p:cNvPr id="98" name="文字方塊 97"/>
              <p:cNvSpPr txBox="1"/>
              <p:nvPr/>
            </p:nvSpPr>
            <p:spPr>
              <a:xfrm>
                <a:off x="8054563" y="2989802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12</a:t>
                </a:r>
                <a:endParaRPr lang="zh-TW" altLang="en-US" dirty="0"/>
              </a:p>
            </p:txBody>
          </p:sp>
          <p:sp>
            <p:nvSpPr>
              <p:cNvPr id="102" name="文字方塊 101"/>
              <p:cNvSpPr txBox="1"/>
              <p:nvPr/>
            </p:nvSpPr>
            <p:spPr>
              <a:xfrm>
                <a:off x="7603138" y="283722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18</a:t>
                </a:r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77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Kruskal's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Create an </a:t>
            </a:r>
            <a:r>
              <a:rPr lang="en-US" altLang="zh-TW" dirty="0" smtClean="0">
                <a:solidFill>
                  <a:srgbClr val="0000CC"/>
                </a:solidFill>
              </a:rPr>
              <a:t>empty graph, T</a:t>
            </a:r>
            <a:r>
              <a:rPr lang="en-US" altLang="zh-TW" dirty="0" smtClean="0"/>
              <a:t> (or </a:t>
            </a:r>
            <a:r>
              <a:rPr lang="en-US" altLang="zh-TW" dirty="0" smtClean="0">
                <a:ea typeface="新細明體" charset="-120"/>
              </a:rPr>
              <a:t>Start with a forest of n vertices that has no edges)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Sort</a:t>
            </a:r>
            <a:r>
              <a:rPr lang="en-US" altLang="zh-TW" dirty="0" smtClean="0"/>
              <a:t> edges according to weights in </a:t>
            </a:r>
            <a:r>
              <a:rPr lang="en-US" altLang="zh-TW" dirty="0" err="1" smtClean="0"/>
              <a:t>nondecreasing</a:t>
            </a:r>
            <a:r>
              <a:rPr lang="en-US" altLang="zh-TW" dirty="0" smtClean="0"/>
              <a:t> (ascending) order</a:t>
            </a:r>
          </a:p>
          <a:p>
            <a:r>
              <a:rPr lang="en-US" altLang="zh-TW" dirty="0" smtClean="0">
                <a:solidFill>
                  <a:srgbClr val="CC0099"/>
                </a:solidFill>
              </a:rPr>
              <a:t>Add edges to T one at a time</a:t>
            </a:r>
          </a:p>
          <a:p>
            <a:pPr lvl="1"/>
            <a:r>
              <a:rPr lang="en-US" altLang="zh-TW" sz="2600" dirty="0" smtClean="0"/>
              <a:t>The </a:t>
            </a:r>
            <a:r>
              <a:rPr lang="en-US" altLang="zh-TW" sz="2600" dirty="0" smtClean="0">
                <a:solidFill>
                  <a:srgbClr val="C00000"/>
                </a:solidFill>
              </a:rPr>
              <a:t>least-cost</a:t>
            </a:r>
            <a:r>
              <a:rPr lang="en-US" altLang="zh-TW" sz="2600" dirty="0" smtClean="0"/>
              <a:t> edge that </a:t>
            </a:r>
            <a:r>
              <a:rPr lang="en-US" altLang="zh-TW" sz="2600" dirty="0" smtClean="0">
                <a:solidFill>
                  <a:srgbClr val="C00000"/>
                </a:solidFill>
              </a:rPr>
              <a:t>does not form a cycle (feasible) </a:t>
            </a:r>
            <a:r>
              <a:rPr lang="en-US" altLang="zh-TW" sz="2600" dirty="0" smtClean="0"/>
              <a:t>with T's edges is selected to add</a:t>
            </a:r>
          </a:p>
          <a:p>
            <a:r>
              <a:rPr lang="en-US" altLang="zh-TW" dirty="0" smtClean="0"/>
              <a:t>Exactly </a:t>
            </a:r>
            <a:r>
              <a:rPr lang="en-US" altLang="zh-TW" dirty="0" smtClean="0">
                <a:solidFill>
                  <a:srgbClr val="0000CC"/>
                </a:solidFill>
              </a:rPr>
              <a:t>n-1 edges </a:t>
            </a:r>
            <a:r>
              <a:rPr lang="en-US" altLang="zh-TW" dirty="0" smtClean="0"/>
              <a:t>are added, where </a:t>
            </a:r>
            <a:r>
              <a:rPr lang="en-US" altLang="zh-TW" dirty="0" smtClean="0">
                <a:solidFill>
                  <a:srgbClr val="0000CC"/>
                </a:solidFill>
              </a:rPr>
              <a:t>n</a:t>
            </a:r>
            <a:r>
              <a:rPr lang="en-US" altLang="zh-TW" dirty="0" smtClean="0"/>
              <a:t> is the number of vertices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Kruskal's</a:t>
            </a:r>
            <a:r>
              <a:rPr lang="en-US" altLang="zh-TW" dirty="0" smtClean="0"/>
              <a:t>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167</a:t>
            </a:fld>
            <a:endParaRPr lang="zh-TW" altLang="en-US"/>
          </a:p>
        </p:txBody>
      </p:sp>
      <p:graphicFrame>
        <p:nvGraphicFramePr>
          <p:cNvPr id="523265" name="Object 1"/>
          <p:cNvGraphicFramePr>
            <a:graphicFrameLocks noChangeAspect="1"/>
          </p:cNvGraphicFramePr>
          <p:nvPr/>
        </p:nvGraphicFramePr>
        <p:xfrm>
          <a:off x="422032" y="1431962"/>
          <a:ext cx="8389418" cy="510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34" name="Visio" r:id="rId3" imgW="6947865" imgH="4236571" progId="Visio.Drawing.11">
                  <p:embed/>
                </p:oleObj>
              </mc:Choice>
              <mc:Fallback>
                <p:oleObj name="Visio" r:id="rId3" imgW="6947865" imgH="4236571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32" y="1431962"/>
                        <a:ext cx="8389418" cy="5109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文字方塊 195"/>
          <p:cNvSpPr txBox="1"/>
          <p:nvPr/>
        </p:nvSpPr>
        <p:spPr>
          <a:xfrm>
            <a:off x="478302" y="3699802"/>
            <a:ext cx="16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7 nodes 9 edges</a:t>
            </a:r>
            <a:endParaRPr lang="zh-TW" altLang="en-US" dirty="0"/>
          </a:p>
        </p:txBody>
      </p:sp>
      <p:sp>
        <p:nvSpPr>
          <p:cNvPr id="197" name="文字方塊 196"/>
          <p:cNvSpPr txBox="1"/>
          <p:nvPr/>
        </p:nvSpPr>
        <p:spPr>
          <a:xfrm>
            <a:off x="7017434" y="6299981"/>
            <a:ext cx="16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7 nodes 6 edges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447609" y="3685349"/>
            <a:ext cx="209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forest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with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no edges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5576552" y="5203065"/>
            <a:ext cx="77273" cy="52803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473162" y="528241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7486650" y="5177307"/>
            <a:ext cx="199892" cy="3567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7444570" y="517730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76414" y="3681306"/>
            <a:ext cx="256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C0099"/>
                </a:solidFill>
              </a:rPr>
              <a:t>Select and add edge (0,5)</a:t>
            </a:r>
            <a:endParaRPr lang="zh-TW" altLang="en-US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Kruskal's</a:t>
            </a:r>
            <a:r>
              <a:rPr lang="en-US" altLang="zh-TW" dirty="0" smtClean="0"/>
              <a:t>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168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210864" y="1588158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13" idx="6"/>
            <a:endCxn id="14" idx="2"/>
          </p:cNvCxnSpPr>
          <p:nvPr/>
        </p:nvCxnSpPr>
        <p:spPr>
          <a:xfrm>
            <a:off x="1046939" y="2093186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線接點 6"/>
          <p:cNvCxnSpPr>
            <a:stCxn id="14" idx="3"/>
            <a:endCxn id="18" idx="0"/>
          </p:cNvCxnSpPr>
          <p:nvPr/>
        </p:nvCxnSpPr>
        <p:spPr>
          <a:xfrm flipH="1">
            <a:off x="1285188" y="2185562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線接點 7"/>
          <p:cNvCxnSpPr>
            <a:stCxn id="12" idx="1"/>
            <a:endCxn id="18" idx="5"/>
          </p:cNvCxnSpPr>
          <p:nvPr/>
        </p:nvCxnSpPr>
        <p:spPr>
          <a:xfrm flipH="1" flipV="1">
            <a:off x="1377564" y="2836140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>
            <a:stCxn id="15" idx="0"/>
            <a:endCxn id="14" idx="5"/>
          </p:cNvCxnSpPr>
          <p:nvPr/>
        </p:nvCxnSpPr>
        <p:spPr>
          <a:xfrm flipH="1" flipV="1">
            <a:off x="1714981" y="2185562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線接點 9"/>
          <p:cNvCxnSpPr>
            <a:stCxn id="16" idx="1"/>
            <a:endCxn id="17" idx="4"/>
          </p:cNvCxnSpPr>
          <p:nvPr/>
        </p:nvCxnSpPr>
        <p:spPr>
          <a:xfrm flipH="1" flipV="1">
            <a:off x="617575" y="2873329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17" idx="0"/>
            <a:endCxn id="13" idx="3"/>
          </p:cNvCxnSpPr>
          <p:nvPr/>
        </p:nvCxnSpPr>
        <p:spPr>
          <a:xfrm flipV="1">
            <a:off x="617575" y="2185562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橢圓 11"/>
          <p:cNvSpPr/>
          <p:nvPr/>
        </p:nvSpPr>
        <p:spPr>
          <a:xfrm>
            <a:off x="1491965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橢圓 12"/>
          <p:cNvSpPr/>
          <p:nvPr/>
        </p:nvSpPr>
        <p:spPr>
          <a:xfrm>
            <a:off x="785660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橢圓 13"/>
          <p:cNvSpPr/>
          <p:nvPr/>
        </p:nvSpPr>
        <p:spPr>
          <a:xfrm>
            <a:off x="1491965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橢圓 14"/>
          <p:cNvSpPr/>
          <p:nvPr/>
        </p:nvSpPr>
        <p:spPr>
          <a:xfrm>
            <a:off x="1873039" y="261820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橢圓 15"/>
          <p:cNvSpPr/>
          <p:nvPr/>
        </p:nvSpPr>
        <p:spPr>
          <a:xfrm>
            <a:off x="785659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橢圓 16"/>
          <p:cNvSpPr/>
          <p:nvPr/>
        </p:nvSpPr>
        <p:spPr>
          <a:xfrm>
            <a:off x="486935" y="26120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橢圓 17"/>
          <p:cNvSpPr/>
          <p:nvPr/>
        </p:nvSpPr>
        <p:spPr>
          <a:xfrm>
            <a:off x="1154548" y="261312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9" name="直線接點 18"/>
          <p:cNvCxnSpPr>
            <a:endCxn id="16" idx="7"/>
          </p:cNvCxnSpPr>
          <p:nvPr/>
        </p:nvCxnSpPr>
        <p:spPr>
          <a:xfrm flipH="1">
            <a:off x="1008675" y="2855233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stCxn id="12" idx="7"/>
            <a:endCxn id="15" idx="4"/>
          </p:cNvCxnSpPr>
          <p:nvPr/>
        </p:nvCxnSpPr>
        <p:spPr>
          <a:xfrm flipV="1">
            <a:off x="1714981" y="2879483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線接點 20"/>
          <p:cNvCxnSpPr>
            <a:stCxn id="16" idx="6"/>
            <a:endCxn id="12" idx="2"/>
          </p:cNvCxnSpPr>
          <p:nvPr/>
        </p:nvCxnSpPr>
        <p:spPr>
          <a:xfrm>
            <a:off x="1046938" y="3402317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67140" y="21206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044364" y="17591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822371" y="21225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032958" y="22002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57699" y="28440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61411" y="2949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045423" y="33291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807477" y="29670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356052" y="28145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83" name="圓角矩形 82"/>
          <p:cNvSpPr/>
          <p:nvPr/>
        </p:nvSpPr>
        <p:spPr>
          <a:xfrm>
            <a:off x="6864880" y="1588158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4" name="直線接點 83"/>
          <p:cNvCxnSpPr>
            <a:stCxn id="91" idx="6"/>
            <a:endCxn id="92" idx="2"/>
          </p:cNvCxnSpPr>
          <p:nvPr/>
        </p:nvCxnSpPr>
        <p:spPr>
          <a:xfrm>
            <a:off x="7700955" y="2093186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直線接點 84"/>
          <p:cNvCxnSpPr>
            <a:stCxn id="92" idx="3"/>
            <a:endCxn id="96" idx="0"/>
          </p:cNvCxnSpPr>
          <p:nvPr/>
        </p:nvCxnSpPr>
        <p:spPr>
          <a:xfrm flipH="1">
            <a:off x="7939204" y="2185562"/>
            <a:ext cx="245040" cy="427562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直線接點 85"/>
          <p:cNvCxnSpPr>
            <a:stCxn id="90" idx="1"/>
            <a:endCxn id="96" idx="5"/>
          </p:cNvCxnSpPr>
          <p:nvPr/>
        </p:nvCxnSpPr>
        <p:spPr>
          <a:xfrm flipH="1" flipV="1">
            <a:off x="8031580" y="2836140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直線接點 86"/>
          <p:cNvCxnSpPr>
            <a:stCxn id="93" idx="0"/>
            <a:endCxn id="92" idx="5"/>
          </p:cNvCxnSpPr>
          <p:nvPr/>
        </p:nvCxnSpPr>
        <p:spPr>
          <a:xfrm flipH="1" flipV="1">
            <a:off x="8368997" y="2185562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直線接點 87"/>
          <p:cNvCxnSpPr>
            <a:stCxn id="94" idx="1"/>
            <a:endCxn id="95" idx="4"/>
          </p:cNvCxnSpPr>
          <p:nvPr/>
        </p:nvCxnSpPr>
        <p:spPr>
          <a:xfrm flipH="1" flipV="1">
            <a:off x="7271591" y="2873329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直線接點 88"/>
          <p:cNvCxnSpPr>
            <a:stCxn id="95" idx="0"/>
            <a:endCxn id="91" idx="3"/>
          </p:cNvCxnSpPr>
          <p:nvPr/>
        </p:nvCxnSpPr>
        <p:spPr>
          <a:xfrm flipV="1">
            <a:off x="7271591" y="2185562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" name="橢圓 89"/>
          <p:cNvSpPr/>
          <p:nvPr/>
        </p:nvSpPr>
        <p:spPr>
          <a:xfrm>
            <a:off x="8145981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橢圓 90"/>
          <p:cNvSpPr/>
          <p:nvPr/>
        </p:nvSpPr>
        <p:spPr>
          <a:xfrm>
            <a:off x="7439676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2" name="橢圓 91"/>
          <p:cNvSpPr/>
          <p:nvPr/>
        </p:nvSpPr>
        <p:spPr>
          <a:xfrm>
            <a:off x="8145981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3" name="橢圓 92"/>
          <p:cNvSpPr/>
          <p:nvPr/>
        </p:nvSpPr>
        <p:spPr>
          <a:xfrm>
            <a:off x="8527055" y="261820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4" name="橢圓 93"/>
          <p:cNvSpPr/>
          <p:nvPr/>
        </p:nvSpPr>
        <p:spPr>
          <a:xfrm>
            <a:off x="7439675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5" name="橢圓 94"/>
          <p:cNvSpPr/>
          <p:nvPr/>
        </p:nvSpPr>
        <p:spPr>
          <a:xfrm>
            <a:off x="7140951" y="26120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6" name="橢圓 95"/>
          <p:cNvSpPr/>
          <p:nvPr/>
        </p:nvSpPr>
        <p:spPr>
          <a:xfrm>
            <a:off x="7808564" y="261312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97" name="直線接點 96"/>
          <p:cNvCxnSpPr>
            <a:endCxn id="94" idx="7"/>
          </p:cNvCxnSpPr>
          <p:nvPr/>
        </p:nvCxnSpPr>
        <p:spPr>
          <a:xfrm flipH="1">
            <a:off x="7662691" y="2855233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直線接點 97"/>
          <p:cNvCxnSpPr>
            <a:stCxn id="90" idx="7"/>
            <a:endCxn id="93" idx="4"/>
          </p:cNvCxnSpPr>
          <p:nvPr/>
        </p:nvCxnSpPr>
        <p:spPr>
          <a:xfrm flipV="1">
            <a:off x="8368997" y="2879483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直線接點 98"/>
          <p:cNvCxnSpPr>
            <a:stCxn id="94" idx="6"/>
            <a:endCxn id="90" idx="2"/>
          </p:cNvCxnSpPr>
          <p:nvPr/>
        </p:nvCxnSpPr>
        <p:spPr>
          <a:xfrm>
            <a:off x="7700954" y="3402317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0" name="文字方塊 99"/>
          <p:cNvSpPr txBox="1"/>
          <p:nvPr/>
        </p:nvSpPr>
        <p:spPr>
          <a:xfrm>
            <a:off x="7021156" y="21206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01" name="文字方塊 100"/>
          <p:cNvSpPr txBox="1"/>
          <p:nvPr/>
        </p:nvSpPr>
        <p:spPr>
          <a:xfrm>
            <a:off x="7698380" y="17591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02" name="文字方塊 101"/>
          <p:cNvSpPr txBox="1"/>
          <p:nvPr/>
        </p:nvSpPr>
        <p:spPr>
          <a:xfrm>
            <a:off x="8476387" y="21225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03" name="文字方塊 102"/>
          <p:cNvSpPr txBox="1"/>
          <p:nvPr/>
        </p:nvSpPr>
        <p:spPr>
          <a:xfrm>
            <a:off x="7686974" y="22002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04" name="文字方塊 103"/>
          <p:cNvSpPr txBox="1"/>
          <p:nvPr/>
        </p:nvSpPr>
        <p:spPr>
          <a:xfrm>
            <a:off x="7411715" y="28440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7015427" y="2949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7699439" y="33291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07" name="文字方塊 106"/>
          <p:cNvSpPr txBox="1"/>
          <p:nvPr/>
        </p:nvSpPr>
        <p:spPr>
          <a:xfrm>
            <a:off x="8461493" y="29670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08" name="文字方塊 107"/>
          <p:cNvSpPr txBox="1"/>
          <p:nvPr/>
        </p:nvSpPr>
        <p:spPr>
          <a:xfrm>
            <a:off x="8010068" y="28145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09" name="圓角矩形 108"/>
          <p:cNvSpPr/>
          <p:nvPr/>
        </p:nvSpPr>
        <p:spPr>
          <a:xfrm>
            <a:off x="2426032" y="3944430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0" name="直線接點 109"/>
          <p:cNvCxnSpPr>
            <a:stCxn id="117" idx="6"/>
            <a:endCxn id="118" idx="2"/>
          </p:cNvCxnSpPr>
          <p:nvPr/>
        </p:nvCxnSpPr>
        <p:spPr>
          <a:xfrm>
            <a:off x="3262107" y="4449458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直線接點 110"/>
          <p:cNvCxnSpPr>
            <a:stCxn id="118" idx="3"/>
            <a:endCxn id="122" idx="0"/>
          </p:cNvCxnSpPr>
          <p:nvPr/>
        </p:nvCxnSpPr>
        <p:spPr>
          <a:xfrm flipH="1">
            <a:off x="3500356" y="4541834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直線接點 111"/>
          <p:cNvCxnSpPr>
            <a:stCxn id="116" idx="1"/>
            <a:endCxn id="122" idx="5"/>
          </p:cNvCxnSpPr>
          <p:nvPr/>
        </p:nvCxnSpPr>
        <p:spPr>
          <a:xfrm flipH="1" flipV="1">
            <a:off x="3592732" y="5192412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直線接點 112"/>
          <p:cNvCxnSpPr>
            <a:stCxn id="119" idx="0"/>
            <a:endCxn id="118" idx="5"/>
          </p:cNvCxnSpPr>
          <p:nvPr/>
        </p:nvCxnSpPr>
        <p:spPr>
          <a:xfrm flipH="1" flipV="1">
            <a:off x="3930149" y="4541834"/>
            <a:ext cx="288698" cy="432642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4" name="直線接點 113"/>
          <p:cNvCxnSpPr>
            <a:stCxn id="120" idx="1"/>
            <a:endCxn id="121" idx="4"/>
          </p:cNvCxnSpPr>
          <p:nvPr/>
        </p:nvCxnSpPr>
        <p:spPr>
          <a:xfrm flipH="1" flipV="1">
            <a:off x="2832743" y="5229601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5" name="直線接點 114"/>
          <p:cNvCxnSpPr>
            <a:stCxn id="121" idx="0"/>
            <a:endCxn id="117" idx="3"/>
          </p:cNvCxnSpPr>
          <p:nvPr/>
        </p:nvCxnSpPr>
        <p:spPr>
          <a:xfrm flipV="1">
            <a:off x="2832743" y="4541834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6" name="橢圓 115"/>
          <p:cNvSpPr/>
          <p:nvPr/>
        </p:nvSpPr>
        <p:spPr>
          <a:xfrm>
            <a:off x="3707133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7" name="橢圓 116"/>
          <p:cNvSpPr/>
          <p:nvPr/>
        </p:nvSpPr>
        <p:spPr>
          <a:xfrm>
            <a:off x="3000828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8" name="橢圓 117"/>
          <p:cNvSpPr/>
          <p:nvPr/>
        </p:nvSpPr>
        <p:spPr>
          <a:xfrm>
            <a:off x="3707133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9" name="橢圓 118"/>
          <p:cNvSpPr/>
          <p:nvPr/>
        </p:nvSpPr>
        <p:spPr>
          <a:xfrm>
            <a:off x="4088207" y="497447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0" name="橢圓 119"/>
          <p:cNvSpPr/>
          <p:nvPr/>
        </p:nvSpPr>
        <p:spPr>
          <a:xfrm>
            <a:off x="3000827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1" name="橢圓 120"/>
          <p:cNvSpPr/>
          <p:nvPr/>
        </p:nvSpPr>
        <p:spPr>
          <a:xfrm>
            <a:off x="2702103" y="49683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2" name="橢圓 121"/>
          <p:cNvSpPr/>
          <p:nvPr/>
        </p:nvSpPr>
        <p:spPr>
          <a:xfrm>
            <a:off x="3369716" y="49693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23" name="直線接點 122"/>
          <p:cNvCxnSpPr>
            <a:endCxn id="120" idx="7"/>
          </p:cNvCxnSpPr>
          <p:nvPr/>
        </p:nvCxnSpPr>
        <p:spPr>
          <a:xfrm flipH="1">
            <a:off x="3223843" y="5211505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直線接點 123"/>
          <p:cNvCxnSpPr>
            <a:stCxn id="116" idx="7"/>
            <a:endCxn id="119" idx="4"/>
          </p:cNvCxnSpPr>
          <p:nvPr/>
        </p:nvCxnSpPr>
        <p:spPr>
          <a:xfrm flipV="1">
            <a:off x="3930149" y="5235755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5" name="直線接點 124"/>
          <p:cNvCxnSpPr>
            <a:stCxn id="120" idx="6"/>
            <a:endCxn id="116" idx="2"/>
          </p:cNvCxnSpPr>
          <p:nvPr/>
        </p:nvCxnSpPr>
        <p:spPr>
          <a:xfrm>
            <a:off x="3262106" y="5758589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6" name="文字方塊 125"/>
          <p:cNvSpPr txBox="1"/>
          <p:nvPr/>
        </p:nvSpPr>
        <p:spPr>
          <a:xfrm>
            <a:off x="2582308" y="44769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27" name="文字方塊 126"/>
          <p:cNvSpPr txBox="1"/>
          <p:nvPr/>
        </p:nvSpPr>
        <p:spPr>
          <a:xfrm>
            <a:off x="3259532" y="4115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28" name="文字方塊 127"/>
          <p:cNvSpPr txBox="1"/>
          <p:nvPr/>
        </p:nvSpPr>
        <p:spPr>
          <a:xfrm>
            <a:off x="4037539" y="44788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29" name="文字方塊 128"/>
          <p:cNvSpPr txBox="1"/>
          <p:nvPr/>
        </p:nvSpPr>
        <p:spPr>
          <a:xfrm>
            <a:off x="3248126" y="4556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30" name="文字方塊 129"/>
          <p:cNvSpPr txBox="1"/>
          <p:nvPr/>
        </p:nvSpPr>
        <p:spPr>
          <a:xfrm>
            <a:off x="2972867" y="52003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31" name="文字方塊 130"/>
          <p:cNvSpPr txBox="1"/>
          <p:nvPr/>
        </p:nvSpPr>
        <p:spPr>
          <a:xfrm>
            <a:off x="2576579" y="5306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32" name="文字方塊 131"/>
          <p:cNvSpPr txBox="1"/>
          <p:nvPr/>
        </p:nvSpPr>
        <p:spPr>
          <a:xfrm>
            <a:off x="3260591" y="56853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33" name="文字方塊 132"/>
          <p:cNvSpPr txBox="1"/>
          <p:nvPr/>
        </p:nvSpPr>
        <p:spPr>
          <a:xfrm>
            <a:off x="4022645" y="53233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34" name="文字方塊 133"/>
          <p:cNvSpPr txBox="1"/>
          <p:nvPr/>
        </p:nvSpPr>
        <p:spPr>
          <a:xfrm>
            <a:off x="3571220" y="51707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35" name="圓角矩形 134"/>
          <p:cNvSpPr/>
          <p:nvPr/>
        </p:nvSpPr>
        <p:spPr>
          <a:xfrm>
            <a:off x="4646053" y="3944430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6" name="直線接點 135"/>
          <p:cNvCxnSpPr>
            <a:stCxn id="143" idx="6"/>
            <a:endCxn id="144" idx="2"/>
          </p:cNvCxnSpPr>
          <p:nvPr/>
        </p:nvCxnSpPr>
        <p:spPr>
          <a:xfrm>
            <a:off x="5482128" y="4449458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7" name="直線接點 136"/>
          <p:cNvCxnSpPr>
            <a:stCxn id="144" idx="3"/>
            <a:endCxn id="148" idx="0"/>
          </p:cNvCxnSpPr>
          <p:nvPr/>
        </p:nvCxnSpPr>
        <p:spPr>
          <a:xfrm flipH="1">
            <a:off x="5720377" y="4541834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8" name="直線接點 137"/>
          <p:cNvCxnSpPr>
            <a:stCxn id="142" idx="1"/>
            <a:endCxn id="148" idx="5"/>
          </p:cNvCxnSpPr>
          <p:nvPr/>
        </p:nvCxnSpPr>
        <p:spPr>
          <a:xfrm flipH="1" flipV="1">
            <a:off x="5812753" y="5192412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9" name="直線接點 138"/>
          <p:cNvCxnSpPr>
            <a:stCxn id="145" idx="0"/>
            <a:endCxn id="144" idx="5"/>
          </p:cNvCxnSpPr>
          <p:nvPr/>
        </p:nvCxnSpPr>
        <p:spPr>
          <a:xfrm flipH="1" flipV="1">
            <a:off x="6150170" y="4541834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0" name="直線接點 139"/>
          <p:cNvCxnSpPr>
            <a:stCxn id="146" idx="1"/>
            <a:endCxn id="147" idx="4"/>
          </p:cNvCxnSpPr>
          <p:nvPr/>
        </p:nvCxnSpPr>
        <p:spPr>
          <a:xfrm flipH="1" flipV="1">
            <a:off x="5052764" y="5229601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1" name="直線接點 140"/>
          <p:cNvCxnSpPr>
            <a:stCxn id="147" idx="0"/>
            <a:endCxn id="143" idx="3"/>
          </p:cNvCxnSpPr>
          <p:nvPr/>
        </p:nvCxnSpPr>
        <p:spPr>
          <a:xfrm flipV="1">
            <a:off x="5052764" y="4541834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2" name="橢圓 141"/>
          <p:cNvSpPr/>
          <p:nvPr/>
        </p:nvSpPr>
        <p:spPr>
          <a:xfrm>
            <a:off x="5927154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3" name="橢圓 142"/>
          <p:cNvSpPr/>
          <p:nvPr/>
        </p:nvSpPr>
        <p:spPr>
          <a:xfrm>
            <a:off x="5220849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4" name="橢圓 143"/>
          <p:cNvSpPr/>
          <p:nvPr/>
        </p:nvSpPr>
        <p:spPr>
          <a:xfrm>
            <a:off x="5927154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5" name="橢圓 144"/>
          <p:cNvSpPr/>
          <p:nvPr/>
        </p:nvSpPr>
        <p:spPr>
          <a:xfrm>
            <a:off x="6308228" y="497447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橢圓 145"/>
          <p:cNvSpPr/>
          <p:nvPr/>
        </p:nvSpPr>
        <p:spPr>
          <a:xfrm>
            <a:off x="5220848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7" name="橢圓 146"/>
          <p:cNvSpPr/>
          <p:nvPr/>
        </p:nvSpPr>
        <p:spPr>
          <a:xfrm>
            <a:off x="4922124" y="49683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8" name="橢圓 147"/>
          <p:cNvSpPr/>
          <p:nvPr/>
        </p:nvSpPr>
        <p:spPr>
          <a:xfrm>
            <a:off x="5589737" y="49693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49" name="直線接點 148"/>
          <p:cNvCxnSpPr>
            <a:endCxn id="146" idx="7"/>
          </p:cNvCxnSpPr>
          <p:nvPr/>
        </p:nvCxnSpPr>
        <p:spPr>
          <a:xfrm flipH="1">
            <a:off x="5443864" y="5211505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0" name="直線接點 149"/>
          <p:cNvCxnSpPr>
            <a:stCxn id="142" idx="7"/>
            <a:endCxn id="145" idx="4"/>
          </p:cNvCxnSpPr>
          <p:nvPr/>
        </p:nvCxnSpPr>
        <p:spPr>
          <a:xfrm flipV="1">
            <a:off x="6150170" y="5235755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1" name="直線接點 150"/>
          <p:cNvCxnSpPr>
            <a:stCxn id="146" idx="6"/>
            <a:endCxn id="142" idx="2"/>
          </p:cNvCxnSpPr>
          <p:nvPr/>
        </p:nvCxnSpPr>
        <p:spPr>
          <a:xfrm>
            <a:off x="5482127" y="5758589"/>
            <a:ext cx="445027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2" name="文字方塊 151"/>
          <p:cNvSpPr txBox="1"/>
          <p:nvPr/>
        </p:nvSpPr>
        <p:spPr>
          <a:xfrm>
            <a:off x="4802329" y="44769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53" name="文字方塊 152"/>
          <p:cNvSpPr txBox="1"/>
          <p:nvPr/>
        </p:nvSpPr>
        <p:spPr>
          <a:xfrm>
            <a:off x="5479553" y="4115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54" name="文字方塊 153"/>
          <p:cNvSpPr txBox="1"/>
          <p:nvPr/>
        </p:nvSpPr>
        <p:spPr>
          <a:xfrm>
            <a:off x="6257560" y="44788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55" name="文字方塊 154"/>
          <p:cNvSpPr txBox="1"/>
          <p:nvPr/>
        </p:nvSpPr>
        <p:spPr>
          <a:xfrm>
            <a:off x="5468147" y="4556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56" name="文字方塊 155"/>
          <p:cNvSpPr txBox="1"/>
          <p:nvPr/>
        </p:nvSpPr>
        <p:spPr>
          <a:xfrm>
            <a:off x="5192888" y="52003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57" name="文字方塊 156"/>
          <p:cNvSpPr txBox="1"/>
          <p:nvPr/>
        </p:nvSpPr>
        <p:spPr>
          <a:xfrm>
            <a:off x="4796600" y="5306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58" name="文字方塊 157"/>
          <p:cNvSpPr txBox="1"/>
          <p:nvPr/>
        </p:nvSpPr>
        <p:spPr>
          <a:xfrm>
            <a:off x="5480612" y="56853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59" name="文字方塊 158"/>
          <p:cNvSpPr txBox="1"/>
          <p:nvPr/>
        </p:nvSpPr>
        <p:spPr>
          <a:xfrm>
            <a:off x="6242666" y="53233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60" name="文字方塊 159"/>
          <p:cNvSpPr txBox="1"/>
          <p:nvPr/>
        </p:nvSpPr>
        <p:spPr>
          <a:xfrm>
            <a:off x="5791241" y="51707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trike="sngStrike" dirty="0" smtClean="0"/>
              <a:t>18</a:t>
            </a:r>
            <a:endParaRPr lang="zh-TW" altLang="en-US" strike="sngStrike" dirty="0"/>
          </a:p>
        </p:txBody>
      </p:sp>
      <p:sp>
        <p:nvSpPr>
          <p:cNvPr id="161" name="圓角矩形 160"/>
          <p:cNvSpPr/>
          <p:nvPr/>
        </p:nvSpPr>
        <p:spPr>
          <a:xfrm>
            <a:off x="6860027" y="3944430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2" name="直線接點 161"/>
          <p:cNvCxnSpPr>
            <a:stCxn id="169" idx="6"/>
            <a:endCxn id="170" idx="2"/>
          </p:cNvCxnSpPr>
          <p:nvPr/>
        </p:nvCxnSpPr>
        <p:spPr>
          <a:xfrm>
            <a:off x="7696102" y="4449458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3" name="直線接點 162"/>
          <p:cNvCxnSpPr>
            <a:stCxn id="170" idx="3"/>
            <a:endCxn id="174" idx="0"/>
          </p:cNvCxnSpPr>
          <p:nvPr/>
        </p:nvCxnSpPr>
        <p:spPr>
          <a:xfrm flipH="1">
            <a:off x="7934351" y="4541834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4" name="直線接點 163"/>
          <p:cNvCxnSpPr>
            <a:stCxn id="168" idx="1"/>
            <a:endCxn id="174" idx="5"/>
          </p:cNvCxnSpPr>
          <p:nvPr/>
        </p:nvCxnSpPr>
        <p:spPr>
          <a:xfrm flipH="1" flipV="1">
            <a:off x="8026727" y="5192412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5" name="直線接點 164"/>
          <p:cNvCxnSpPr>
            <a:stCxn id="171" idx="0"/>
            <a:endCxn id="170" idx="5"/>
          </p:cNvCxnSpPr>
          <p:nvPr/>
        </p:nvCxnSpPr>
        <p:spPr>
          <a:xfrm flipH="1" flipV="1">
            <a:off x="8364144" y="4541834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6" name="直線接點 165"/>
          <p:cNvCxnSpPr>
            <a:stCxn id="172" idx="1"/>
            <a:endCxn id="173" idx="4"/>
          </p:cNvCxnSpPr>
          <p:nvPr/>
        </p:nvCxnSpPr>
        <p:spPr>
          <a:xfrm flipH="1" flipV="1">
            <a:off x="7266738" y="5229601"/>
            <a:ext cx="206347" cy="436611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7" name="直線接點 166"/>
          <p:cNvCxnSpPr>
            <a:stCxn id="173" idx="0"/>
            <a:endCxn id="169" idx="3"/>
          </p:cNvCxnSpPr>
          <p:nvPr/>
        </p:nvCxnSpPr>
        <p:spPr>
          <a:xfrm flipV="1">
            <a:off x="7266738" y="4541834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8" name="橢圓 167"/>
          <p:cNvSpPr/>
          <p:nvPr/>
        </p:nvSpPr>
        <p:spPr>
          <a:xfrm>
            <a:off x="8141128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9" name="橢圓 168"/>
          <p:cNvSpPr/>
          <p:nvPr/>
        </p:nvSpPr>
        <p:spPr>
          <a:xfrm>
            <a:off x="7434823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0" name="橢圓 169"/>
          <p:cNvSpPr/>
          <p:nvPr/>
        </p:nvSpPr>
        <p:spPr>
          <a:xfrm>
            <a:off x="8141128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1" name="橢圓 170"/>
          <p:cNvSpPr/>
          <p:nvPr/>
        </p:nvSpPr>
        <p:spPr>
          <a:xfrm>
            <a:off x="8522202" y="497447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橢圓 171"/>
          <p:cNvSpPr/>
          <p:nvPr/>
        </p:nvSpPr>
        <p:spPr>
          <a:xfrm>
            <a:off x="7434822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3" name="橢圓 172"/>
          <p:cNvSpPr/>
          <p:nvPr/>
        </p:nvSpPr>
        <p:spPr>
          <a:xfrm>
            <a:off x="7136098" y="49683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" name="橢圓 173"/>
          <p:cNvSpPr/>
          <p:nvPr/>
        </p:nvSpPr>
        <p:spPr>
          <a:xfrm>
            <a:off x="7803711" y="49693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75" name="直線接點 174"/>
          <p:cNvCxnSpPr>
            <a:endCxn id="172" idx="7"/>
          </p:cNvCxnSpPr>
          <p:nvPr/>
        </p:nvCxnSpPr>
        <p:spPr>
          <a:xfrm flipH="1">
            <a:off x="7657838" y="5211505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6" name="直線接點 175"/>
          <p:cNvCxnSpPr>
            <a:stCxn id="168" idx="7"/>
            <a:endCxn id="171" idx="4"/>
          </p:cNvCxnSpPr>
          <p:nvPr/>
        </p:nvCxnSpPr>
        <p:spPr>
          <a:xfrm flipV="1">
            <a:off x="8364144" y="5235755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7" name="直線接點 176"/>
          <p:cNvCxnSpPr>
            <a:stCxn id="172" idx="6"/>
            <a:endCxn id="168" idx="2"/>
          </p:cNvCxnSpPr>
          <p:nvPr/>
        </p:nvCxnSpPr>
        <p:spPr>
          <a:xfrm>
            <a:off x="7696101" y="5758589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8" name="文字方塊 177"/>
          <p:cNvSpPr txBox="1"/>
          <p:nvPr/>
        </p:nvSpPr>
        <p:spPr>
          <a:xfrm>
            <a:off x="7016303" y="44769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79" name="文字方塊 178"/>
          <p:cNvSpPr txBox="1"/>
          <p:nvPr/>
        </p:nvSpPr>
        <p:spPr>
          <a:xfrm>
            <a:off x="7693527" y="4115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80" name="文字方塊 179"/>
          <p:cNvSpPr txBox="1"/>
          <p:nvPr/>
        </p:nvSpPr>
        <p:spPr>
          <a:xfrm>
            <a:off x="8471534" y="44788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81" name="文字方塊 180"/>
          <p:cNvSpPr txBox="1"/>
          <p:nvPr/>
        </p:nvSpPr>
        <p:spPr>
          <a:xfrm>
            <a:off x="7682121" y="4556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82" name="文字方塊 181"/>
          <p:cNvSpPr txBox="1"/>
          <p:nvPr/>
        </p:nvSpPr>
        <p:spPr>
          <a:xfrm>
            <a:off x="7406862" y="52003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trike="sngStrike" dirty="0" smtClean="0"/>
              <a:t>24</a:t>
            </a:r>
            <a:endParaRPr lang="zh-TW" altLang="en-US" strike="sngStrike" dirty="0"/>
          </a:p>
        </p:txBody>
      </p:sp>
      <p:sp>
        <p:nvSpPr>
          <p:cNvPr id="183" name="文字方塊 182"/>
          <p:cNvSpPr txBox="1"/>
          <p:nvPr/>
        </p:nvSpPr>
        <p:spPr>
          <a:xfrm>
            <a:off x="7010574" y="5306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84" name="文字方塊 183"/>
          <p:cNvSpPr txBox="1"/>
          <p:nvPr/>
        </p:nvSpPr>
        <p:spPr>
          <a:xfrm>
            <a:off x="7694586" y="56853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85" name="文字方塊 184"/>
          <p:cNvSpPr txBox="1"/>
          <p:nvPr/>
        </p:nvSpPr>
        <p:spPr>
          <a:xfrm>
            <a:off x="8456640" y="53233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86" name="文字方塊 185"/>
          <p:cNvSpPr txBox="1"/>
          <p:nvPr/>
        </p:nvSpPr>
        <p:spPr>
          <a:xfrm>
            <a:off x="8005215" y="51707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trike="sngStrike" dirty="0" smtClean="0"/>
              <a:t>18</a:t>
            </a:r>
            <a:endParaRPr lang="zh-TW" altLang="en-US" strike="sngStrike" dirty="0"/>
          </a:p>
        </p:txBody>
      </p:sp>
      <p:sp>
        <p:nvSpPr>
          <p:cNvPr id="213" name="圓角矩形 212"/>
          <p:cNvSpPr/>
          <p:nvPr/>
        </p:nvSpPr>
        <p:spPr>
          <a:xfrm>
            <a:off x="2431814" y="1588158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4" name="直線接點 213"/>
          <p:cNvCxnSpPr>
            <a:stCxn id="221" idx="6"/>
            <a:endCxn id="222" idx="2"/>
          </p:cNvCxnSpPr>
          <p:nvPr/>
        </p:nvCxnSpPr>
        <p:spPr>
          <a:xfrm>
            <a:off x="3267889" y="2093186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5" name="直線接點 214"/>
          <p:cNvCxnSpPr>
            <a:stCxn id="222" idx="3"/>
            <a:endCxn id="226" idx="0"/>
          </p:cNvCxnSpPr>
          <p:nvPr/>
        </p:nvCxnSpPr>
        <p:spPr>
          <a:xfrm flipH="1">
            <a:off x="3506138" y="2185562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6" name="直線接點 215"/>
          <p:cNvCxnSpPr>
            <a:stCxn id="220" idx="1"/>
            <a:endCxn id="226" idx="5"/>
          </p:cNvCxnSpPr>
          <p:nvPr/>
        </p:nvCxnSpPr>
        <p:spPr>
          <a:xfrm flipH="1" flipV="1">
            <a:off x="3598514" y="2836140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7" name="直線接點 216"/>
          <p:cNvCxnSpPr>
            <a:stCxn id="223" idx="0"/>
            <a:endCxn id="222" idx="5"/>
          </p:cNvCxnSpPr>
          <p:nvPr/>
        </p:nvCxnSpPr>
        <p:spPr>
          <a:xfrm flipH="1" flipV="1">
            <a:off x="3935931" y="2185562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8" name="直線接點 217"/>
          <p:cNvCxnSpPr>
            <a:stCxn id="224" idx="1"/>
            <a:endCxn id="225" idx="4"/>
          </p:cNvCxnSpPr>
          <p:nvPr/>
        </p:nvCxnSpPr>
        <p:spPr>
          <a:xfrm flipH="1" flipV="1">
            <a:off x="2838525" y="2873329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9" name="直線接點 218"/>
          <p:cNvCxnSpPr>
            <a:stCxn id="225" idx="0"/>
            <a:endCxn id="221" idx="3"/>
          </p:cNvCxnSpPr>
          <p:nvPr/>
        </p:nvCxnSpPr>
        <p:spPr>
          <a:xfrm flipV="1">
            <a:off x="2838525" y="2185562"/>
            <a:ext cx="206348" cy="42648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0" name="橢圓 219"/>
          <p:cNvSpPr/>
          <p:nvPr/>
        </p:nvSpPr>
        <p:spPr>
          <a:xfrm>
            <a:off x="3712915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1" name="橢圓 220"/>
          <p:cNvSpPr/>
          <p:nvPr/>
        </p:nvSpPr>
        <p:spPr>
          <a:xfrm>
            <a:off x="3006610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2" name="橢圓 221"/>
          <p:cNvSpPr/>
          <p:nvPr/>
        </p:nvSpPr>
        <p:spPr>
          <a:xfrm>
            <a:off x="3712915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3" name="橢圓 222"/>
          <p:cNvSpPr/>
          <p:nvPr/>
        </p:nvSpPr>
        <p:spPr>
          <a:xfrm>
            <a:off x="4093989" y="261820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橢圓 223"/>
          <p:cNvSpPr/>
          <p:nvPr/>
        </p:nvSpPr>
        <p:spPr>
          <a:xfrm>
            <a:off x="3006609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5" name="橢圓 224"/>
          <p:cNvSpPr/>
          <p:nvPr/>
        </p:nvSpPr>
        <p:spPr>
          <a:xfrm>
            <a:off x="2707885" y="26120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6" name="橢圓 225"/>
          <p:cNvSpPr/>
          <p:nvPr/>
        </p:nvSpPr>
        <p:spPr>
          <a:xfrm>
            <a:off x="3375498" y="261312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227" name="直線接點 226"/>
          <p:cNvCxnSpPr>
            <a:endCxn id="224" idx="7"/>
          </p:cNvCxnSpPr>
          <p:nvPr/>
        </p:nvCxnSpPr>
        <p:spPr>
          <a:xfrm flipH="1">
            <a:off x="3229625" y="2855233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8" name="直線接點 227"/>
          <p:cNvCxnSpPr>
            <a:stCxn id="220" idx="7"/>
            <a:endCxn id="223" idx="4"/>
          </p:cNvCxnSpPr>
          <p:nvPr/>
        </p:nvCxnSpPr>
        <p:spPr>
          <a:xfrm flipV="1">
            <a:off x="3935931" y="2879483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9" name="直線接點 228"/>
          <p:cNvCxnSpPr>
            <a:stCxn id="224" idx="6"/>
            <a:endCxn id="220" idx="2"/>
          </p:cNvCxnSpPr>
          <p:nvPr/>
        </p:nvCxnSpPr>
        <p:spPr>
          <a:xfrm>
            <a:off x="3267888" y="3402317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0" name="文字方塊 229"/>
          <p:cNvSpPr txBox="1"/>
          <p:nvPr/>
        </p:nvSpPr>
        <p:spPr>
          <a:xfrm>
            <a:off x="2588090" y="21206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231" name="文字方塊 230"/>
          <p:cNvSpPr txBox="1"/>
          <p:nvPr/>
        </p:nvSpPr>
        <p:spPr>
          <a:xfrm>
            <a:off x="3265314" y="17591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232" name="文字方塊 231"/>
          <p:cNvSpPr txBox="1"/>
          <p:nvPr/>
        </p:nvSpPr>
        <p:spPr>
          <a:xfrm>
            <a:off x="4043321" y="21225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233" name="文字方塊 232"/>
          <p:cNvSpPr txBox="1"/>
          <p:nvPr/>
        </p:nvSpPr>
        <p:spPr>
          <a:xfrm>
            <a:off x="3253908" y="22002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234" name="文字方塊 233"/>
          <p:cNvSpPr txBox="1"/>
          <p:nvPr/>
        </p:nvSpPr>
        <p:spPr>
          <a:xfrm>
            <a:off x="2978649" y="28440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235" name="文字方塊 234"/>
          <p:cNvSpPr txBox="1"/>
          <p:nvPr/>
        </p:nvSpPr>
        <p:spPr>
          <a:xfrm>
            <a:off x="2582361" y="2949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236" name="文字方塊 235"/>
          <p:cNvSpPr txBox="1"/>
          <p:nvPr/>
        </p:nvSpPr>
        <p:spPr>
          <a:xfrm>
            <a:off x="3266373" y="33291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237" name="文字方塊 236"/>
          <p:cNvSpPr txBox="1"/>
          <p:nvPr/>
        </p:nvSpPr>
        <p:spPr>
          <a:xfrm>
            <a:off x="4028427" y="29670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238" name="文字方塊 237"/>
          <p:cNvSpPr txBox="1"/>
          <p:nvPr/>
        </p:nvSpPr>
        <p:spPr>
          <a:xfrm>
            <a:off x="3577002" y="28145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239" name="圓角矩形 238"/>
          <p:cNvSpPr/>
          <p:nvPr/>
        </p:nvSpPr>
        <p:spPr>
          <a:xfrm>
            <a:off x="4645788" y="1588158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0" name="直線接點 239"/>
          <p:cNvCxnSpPr>
            <a:stCxn id="247" idx="6"/>
            <a:endCxn id="248" idx="2"/>
          </p:cNvCxnSpPr>
          <p:nvPr/>
        </p:nvCxnSpPr>
        <p:spPr>
          <a:xfrm>
            <a:off x="5481863" y="2093186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1" name="直線接點 240"/>
          <p:cNvCxnSpPr>
            <a:stCxn id="248" idx="3"/>
            <a:endCxn id="252" idx="0"/>
          </p:cNvCxnSpPr>
          <p:nvPr/>
        </p:nvCxnSpPr>
        <p:spPr>
          <a:xfrm flipH="1">
            <a:off x="5720112" y="2185562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2" name="直線接點 241"/>
          <p:cNvCxnSpPr>
            <a:stCxn id="246" idx="1"/>
            <a:endCxn id="252" idx="5"/>
          </p:cNvCxnSpPr>
          <p:nvPr/>
        </p:nvCxnSpPr>
        <p:spPr>
          <a:xfrm flipH="1" flipV="1">
            <a:off x="5812488" y="2836140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3" name="直線接點 242"/>
          <p:cNvCxnSpPr>
            <a:stCxn id="249" idx="0"/>
            <a:endCxn id="248" idx="5"/>
          </p:cNvCxnSpPr>
          <p:nvPr/>
        </p:nvCxnSpPr>
        <p:spPr>
          <a:xfrm flipH="1" flipV="1">
            <a:off x="6149905" y="2185562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4" name="直線接點 243"/>
          <p:cNvCxnSpPr>
            <a:stCxn id="250" idx="1"/>
            <a:endCxn id="251" idx="4"/>
          </p:cNvCxnSpPr>
          <p:nvPr/>
        </p:nvCxnSpPr>
        <p:spPr>
          <a:xfrm flipH="1" flipV="1">
            <a:off x="5052499" y="2873329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5" name="直線接點 244"/>
          <p:cNvCxnSpPr>
            <a:stCxn id="251" idx="0"/>
            <a:endCxn id="247" idx="3"/>
          </p:cNvCxnSpPr>
          <p:nvPr/>
        </p:nvCxnSpPr>
        <p:spPr>
          <a:xfrm flipV="1">
            <a:off x="5052499" y="2185562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6" name="橢圓 245"/>
          <p:cNvSpPr/>
          <p:nvPr/>
        </p:nvSpPr>
        <p:spPr>
          <a:xfrm>
            <a:off x="5926889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7" name="橢圓 246"/>
          <p:cNvSpPr/>
          <p:nvPr/>
        </p:nvSpPr>
        <p:spPr>
          <a:xfrm>
            <a:off x="5220584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8" name="橢圓 247"/>
          <p:cNvSpPr/>
          <p:nvPr/>
        </p:nvSpPr>
        <p:spPr>
          <a:xfrm>
            <a:off x="5926889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9" name="橢圓 248"/>
          <p:cNvSpPr/>
          <p:nvPr/>
        </p:nvSpPr>
        <p:spPr>
          <a:xfrm>
            <a:off x="6307963" y="261820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0" name="橢圓 249"/>
          <p:cNvSpPr/>
          <p:nvPr/>
        </p:nvSpPr>
        <p:spPr>
          <a:xfrm>
            <a:off x="5220583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橢圓 250"/>
          <p:cNvSpPr/>
          <p:nvPr/>
        </p:nvSpPr>
        <p:spPr>
          <a:xfrm>
            <a:off x="4921859" y="26120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2" name="橢圓 251"/>
          <p:cNvSpPr/>
          <p:nvPr/>
        </p:nvSpPr>
        <p:spPr>
          <a:xfrm>
            <a:off x="5589472" y="261312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253" name="直線接點 252"/>
          <p:cNvCxnSpPr>
            <a:endCxn id="250" idx="7"/>
          </p:cNvCxnSpPr>
          <p:nvPr/>
        </p:nvCxnSpPr>
        <p:spPr>
          <a:xfrm flipH="1">
            <a:off x="5443599" y="2855233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4" name="直線接點 253"/>
          <p:cNvCxnSpPr>
            <a:stCxn id="246" idx="7"/>
            <a:endCxn id="249" idx="4"/>
          </p:cNvCxnSpPr>
          <p:nvPr/>
        </p:nvCxnSpPr>
        <p:spPr>
          <a:xfrm flipV="1">
            <a:off x="6149905" y="2879483"/>
            <a:ext cx="288698" cy="430457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5" name="直線接點 254"/>
          <p:cNvCxnSpPr>
            <a:stCxn id="250" idx="6"/>
            <a:endCxn id="246" idx="2"/>
          </p:cNvCxnSpPr>
          <p:nvPr/>
        </p:nvCxnSpPr>
        <p:spPr>
          <a:xfrm>
            <a:off x="5481862" y="3402317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6" name="文字方塊 255"/>
          <p:cNvSpPr txBox="1"/>
          <p:nvPr/>
        </p:nvSpPr>
        <p:spPr>
          <a:xfrm>
            <a:off x="4802064" y="21206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257" name="文字方塊 256"/>
          <p:cNvSpPr txBox="1"/>
          <p:nvPr/>
        </p:nvSpPr>
        <p:spPr>
          <a:xfrm>
            <a:off x="5479288" y="17591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258" name="文字方塊 257"/>
          <p:cNvSpPr txBox="1"/>
          <p:nvPr/>
        </p:nvSpPr>
        <p:spPr>
          <a:xfrm>
            <a:off x="6257295" y="21225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259" name="文字方塊 258"/>
          <p:cNvSpPr txBox="1"/>
          <p:nvPr/>
        </p:nvSpPr>
        <p:spPr>
          <a:xfrm>
            <a:off x="5467882" y="22002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260" name="文字方塊 259"/>
          <p:cNvSpPr txBox="1"/>
          <p:nvPr/>
        </p:nvSpPr>
        <p:spPr>
          <a:xfrm>
            <a:off x="5192623" y="28440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261" name="文字方塊 260"/>
          <p:cNvSpPr txBox="1"/>
          <p:nvPr/>
        </p:nvSpPr>
        <p:spPr>
          <a:xfrm>
            <a:off x="4796335" y="2949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262" name="文字方塊 261"/>
          <p:cNvSpPr txBox="1"/>
          <p:nvPr/>
        </p:nvSpPr>
        <p:spPr>
          <a:xfrm>
            <a:off x="5480347" y="33291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263" name="文字方塊 262"/>
          <p:cNvSpPr txBox="1"/>
          <p:nvPr/>
        </p:nvSpPr>
        <p:spPr>
          <a:xfrm>
            <a:off x="6242401" y="29670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264" name="文字方塊 263"/>
          <p:cNvSpPr txBox="1"/>
          <p:nvPr/>
        </p:nvSpPr>
        <p:spPr>
          <a:xfrm>
            <a:off x="5790976" y="28145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88" name="向下箭號 187"/>
          <p:cNvSpPr/>
          <p:nvPr/>
        </p:nvSpPr>
        <p:spPr>
          <a:xfrm rot="16200000">
            <a:off x="2188693" y="2686540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" name="向下箭號 188"/>
          <p:cNvSpPr/>
          <p:nvPr/>
        </p:nvSpPr>
        <p:spPr>
          <a:xfrm rot="16200000">
            <a:off x="4416003" y="2686540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" name="向下箭號 189"/>
          <p:cNvSpPr/>
          <p:nvPr/>
        </p:nvSpPr>
        <p:spPr>
          <a:xfrm rot="16200000">
            <a:off x="6644785" y="2686540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" name="向下箭號 190"/>
          <p:cNvSpPr/>
          <p:nvPr/>
        </p:nvSpPr>
        <p:spPr>
          <a:xfrm rot="16200000">
            <a:off x="2240487" y="4994024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" name="向下箭號 191"/>
          <p:cNvSpPr/>
          <p:nvPr/>
        </p:nvSpPr>
        <p:spPr>
          <a:xfrm rot="16200000">
            <a:off x="4419600" y="4994024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3" name="向下箭號 192"/>
          <p:cNvSpPr/>
          <p:nvPr/>
        </p:nvSpPr>
        <p:spPr>
          <a:xfrm rot="16200000">
            <a:off x="6653886" y="4994024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0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Theorem 6.1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Let G be any undirected, connected graph. </a:t>
            </a:r>
            <a:r>
              <a:rPr lang="en-US" altLang="zh-TW" dirty="0" err="1" smtClean="0"/>
              <a:t>Kruskal’s</a:t>
            </a:r>
            <a:r>
              <a:rPr lang="en-US" altLang="zh-TW" dirty="0" smtClean="0"/>
              <a:t> algorithm generates a minimum-cost spanning tree of 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48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Application: Street 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795889"/>
            <a:ext cx="7886700" cy="81345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Some streets are one way.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</a:t>
            </a:fld>
            <a:endParaRPr lang="zh-TW" alt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528005" y="1744887"/>
            <a:ext cx="6242050" cy="3667125"/>
            <a:chOff x="1060" y="1108"/>
            <a:chExt cx="3932" cy="231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60" y="163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84" y="11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692" y="13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700" y="14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708" y="168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444" y="206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04" y="21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64" y="226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24" y="235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924" y="298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172" y="31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296" y="1320"/>
              <a:ext cx="414" cy="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872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49" y="1879"/>
              <a:ext cx="239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657" y="2339"/>
              <a:ext cx="359" cy="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08" y="3168"/>
              <a:ext cx="964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605" y="1568"/>
              <a:ext cx="230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92" y="2448"/>
              <a:ext cx="616" cy="7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504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936" y="1728"/>
              <a:ext cx="477" cy="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512" y="196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728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736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744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7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104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88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48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408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320" y="24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968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</p:grpSp>
      <p:cxnSp>
        <p:nvCxnSpPr>
          <p:cNvPr id="39" name="直線接點 38"/>
          <p:cNvCxnSpPr>
            <a:stCxn id="12" idx="6"/>
            <a:endCxn id="13" idx="2"/>
          </p:cNvCxnSpPr>
          <p:nvPr/>
        </p:nvCxnSpPr>
        <p:spPr>
          <a:xfrm>
            <a:off x="4106105" y="3643537"/>
            <a:ext cx="1079500" cy="15240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</a:t>
            </a:r>
            <a:r>
              <a:rPr lang="en-US" altLang="zh-TW" dirty="0" err="1" smtClean="0"/>
              <a:t>Kruskal's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 shall show that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err="1" smtClean="0"/>
              <a:t>Kruskal's</a:t>
            </a:r>
            <a:r>
              <a:rPr lang="en-US" altLang="zh-TW" dirty="0"/>
              <a:t> </a:t>
            </a:r>
            <a:r>
              <a:rPr lang="en-US" altLang="zh-TW" dirty="0" smtClean="0"/>
              <a:t>algorithm </a:t>
            </a:r>
            <a:r>
              <a:rPr lang="en-US" altLang="zh-TW" dirty="0" smtClean="0">
                <a:solidFill>
                  <a:srgbClr val="C00000"/>
                </a:solidFill>
              </a:rPr>
              <a:t>results in a spanning tree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The spanning tree is </a:t>
            </a:r>
            <a:r>
              <a:rPr lang="en-US" altLang="zh-TW" dirty="0" smtClean="0">
                <a:solidFill>
                  <a:srgbClr val="C00000"/>
                </a:solidFill>
              </a:rPr>
              <a:t>of the minimum cost</a:t>
            </a:r>
          </a:p>
          <a:p>
            <a:pPr marL="363538" indent="-363538">
              <a:buFont typeface="+mj-lt"/>
              <a:buAutoNum type="arabicPeriod"/>
            </a:pPr>
            <a:r>
              <a:rPr lang="en-US" altLang="zh-TW" dirty="0" err="1" smtClean="0">
                <a:solidFill>
                  <a:srgbClr val="0000CC"/>
                </a:solidFill>
              </a:rPr>
              <a:t>Kruskal's</a:t>
            </a:r>
            <a:r>
              <a:rPr lang="en-US" altLang="zh-TW" dirty="0" smtClean="0">
                <a:solidFill>
                  <a:srgbClr val="0000CC"/>
                </a:solidFill>
              </a:rPr>
              <a:t> algorithm generates a spanning tree</a:t>
            </a:r>
          </a:p>
          <a:p>
            <a:pPr lvl="1"/>
            <a:r>
              <a:rPr lang="en-US" altLang="zh-TW" dirty="0" smtClean="0"/>
              <a:t>The algorithm stops if adding any edge results in a graph with cycles</a:t>
            </a:r>
          </a:p>
          <a:p>
            <a:pPr lvl="1"/>
            <a:r>
              <a:rPr lang="en-US" altLang="zh-TW" dirty="0"/>
              <a:t>The generated graph contains no </a:t>
            </a:r>
            <a:r>
              <a:rPr lang="en-US" altLang="zh-TW" dirty="0" smtClean="0"/>
              <a:t>cycles</a:t>
            </a:r>
          </a:p>
          <a:p>
            <a:pPr lvl="1"/>
            <a:r>
              <a:rPr lang="en-US" altLang="zh-TW" dirty="0"/>
              <a:t>The generated graph </a:t>
            </a:r>
            <a:r>
              <a:rPr lang="en-US" altLang="zh-TW" dirty="0" smtClean="0"/>
              <a:t>contains </a:t>
            </a:r>
            <a:r>
              <a:rPr lang="en-US" altLang="zh-TW" dirty="0"/>
              <a:t>all vertices.  Otherwise, the algorithm should continue </a:t>
            </a:r>
            <a:r>
              <a:rPr lang="en-US" altLang="zh-TW" dirty="0" smtClean="0"/>
              <a:t>selecting </a:t>
            </a:r>
            <a:r>
              <a:rPr lang="en-US" altLang="zh-TW" dirty="0"/>
              <a:t>an edge incident on a remaining vertex</a:t>
            </a:r>
          </a:p>
          <a:p>
            <a:pPr lvl="1"/>
            <a:r>
              <a:rPr lang="en-US" altLang="zh-TW" dirty="0" smtClean="0"/>
              <a:t>The generated graph is connected.  Otherwise, the algorithm should continue selecting an edge connecting different unconnected </a:t>
            </a:r>
            <a:r>
              <a:rPr lang="en-US" altLang="zh-TW" dirty="0" err="1" smtClean="0"/>
              <a:t>subgraphs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0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9"/>
          <p:cNvSpPr/>
          <p:nvPr/>
        </p:nvSpPr>
        <p:spPr>
          <a:xfrm>
            <a:off x="7260492" y="56769"/>
            <a:ext cx="1820798" cy="3382000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</a:t>
            </a:r>
            <a:r>
              <a:rPr lang="en-US" altLang="zh-TW" dirty="0" err="1" smtClean="0"/>
              <a:t>Kruskal's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>
              <a:buFont typeface="+mj-lt"/>
              <a:buAutoNum type="arabicPeriod" startAt="2"/>
            </a:pPr>
            <a:r>
              <a:rPr lang="en-US" altLang="zh-TW" dirty="0" err="1">
                <a:solidFill>
                  <a:srgbClr val="0000CC"/>
                </a:solidFill>
              </a:rPr>
              <a:t>Kruskal's</a:t>
            </a:r>
            <a:r>
              <a:rPr lang="en-US" altLang="zh-TW" dirty="0">
                <a:solidFill>
                  <a:srgbClr val="0000CC"/>
                </a:solidFill>
              </a:rPr>
              <a:t> algorithm </a:t>
            </a:r>
            <a:r>
              <a:rPr lang="en-US" altLang="zh-TW" dirty="0" smtClean="0">
                <a:solidFill>
                  <a:srgbClr val="0000CC"/>
                </a:solidFill>
              </a:rPr>
              <a:t>is of minimum cost</a:t>
            </a:r>
          </a:p>
          <a:p>
            <a:pPr lvl="1"/>
            <a:r>
              <a:rPr lang="en-US" altLang="zh-TW" dirty="0" smtClean="0"/>
              <a:t>Since G has a finite number of spanning trees, </a:t>
            </a:r>
          </a:p>
          <a:p>
            <a:pPr marL="457200" lvl="1" indent="0">
              <a:buNone/>
            </a:pPr>
            <a:r>
              <a:rPr lang="en-US" altLang="zh-TW" dirty="0" smtClean="0"/>
              <a:t>    it must have at least one of minimum cost. </a:t>
            </a:r>
          </a:p>
          <a:p>
            <a:pPr lvl="1"/>
            <a:r>
              <a:rPr lang="en-US" altLang="zh-TW" dirty="0" smtClean="0"/>
              <a:t>Let </a:t>
            </a:r>
            <a:r>
              <a:rPr lang="en-US" altLang="zh-TW" dirty="0" smtClean="0">
                <a:solidFill>
                  <a:srgbClr val="C00000"/>
                </a:solidFill>
              </a:rPr>
              <a:t>T</a:t>
            </a:r>
            <a:r>
              <a:rPr lang="en-US" altLang="zh-TW" dirty="0" smtClean="0"/>
              <a:t> be the </a:t>
            </a:r>
            <a:r>
              <a:rPr lang="en-US" altLang="zh-TW" dirty="0" smtClean="0">
                <a:solidFill>
                  <a:srgbClr val="C00000"/>
                </a:solidFill>
              </a:rPr>
              <a:t>generated spanning tree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C00000"/>
                </a:solidFill>
              </a:rPr>
              <a:t>U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be a </a:t>
            </a:r>
            <a:r>
              <a:rPr lang="en-US" altLang="zh-TW" dirty="0" smtClean="0">
                <a:solidFill>
                  <a:srgbClr val="C00000"/>
                </a:solidFill>
              </a:rPr>
              <a:t>minimum-cost spanning tree </a:t>
            </a:r>
            <a:r>
              <a:rPr lang="en-US" altLang="zh-TW" dirty="0" smtClean="0"/>
              <a:t>of G</a:t>
            </a:r>
          </a:p>
          <a:p>
            <a:pPr lvl="1"/>
            <a:r>
              <a:rPr lang="en-US" altLang="zh-TW" dirty="0" smtClean="0"/>
              <a:t>If T == U, we have nothing to prove</a:t>
            </a:r>
          </a:p>
          <a:p>
            <a:pPr lvl="1"/>
            <a:r>
              <a:rPr lang="en-US" altLang="zh-TW" dirty="0" smtClean="0"/>
              <a:t>If T != U, we shall show that cost(T) = cost(U)</a:t>
            </a:r>
          </a:p>
          <a:p>
            <a:pPr lvl="1"/>
            <a:r>
              <a:rPr lang="en-US" altLang="zh-TW" dirty="0" smtClean="0"/>
              <a:t>Both T and U exactly contain n-1 edges</a:t>
            </a:r>
          </a:p>
          <a:p>
            <a:pPr lvl="1"/>
            <a:r>
              <a:rPr lang="en-US" altLang="zh-TW" dirty="0" smtClean="0"/>
              <a:t>Let </a:t>
            </a:r>
            <a:r>
              <a:rPr lang="en-US" altLang="zh-TW" dirty="0" smtClean="0">
                <a:solidFill>
                  <a:srgbClr val="0000CC"/>
                </a:solidFill>
              </a:rPr>
              <a:t>k</a:t>
            </a:r>
            <a:r>
              <a:rPr lang="en-US" altLang="zh-TW" dirty="0" smtClean="0"/>
              <a:t> be the number of </a:t>
            </a:r>
            <a:r>
              <a:rPr lang="en-US" altLang="zh-TW" dirty="0" smtClean="0">
                <a:solidFill>
                  <a:srgbClr val="C00000"/>
                </a:solidFill>
              </a:rPr>
              <a:t>edges</a:t>
            </a:r>
            <a:r>
              <a:rPr lang="en-US" altLang="zh-TW" dirty="0" smtClean="0"/>
              <a:t> that is </a:t>
            </a:r>
            <a:r>
              <a:rPr lang="en-US" altLang="zh-TW" dirty="0" smtClean="0">
                <a:solidFill>
                  <a:srgbClr val="C00000"/>
                </a:solidFill>
              </a:rPr>
              <a:t>in T but not in U</a:t>
            </a:r>
            <a:r>
              <a:rPr lang="en-US" altLang="zh-TW" dirty="0" smtClean="0"/>
              <a:t>. Note that k is also the number of edges in U not in T.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/>
              <a:t>We can show that </a:t>
            </a:r>
            <a:r>
              <a:rPr lang="en-US" altLang="zh-TW" dirty="0">
                <a:solidFill>
                  <a:srgbClr val="0000CC"/>
                </a:solidFill>
              </a:rPr>
              <a:t>T and U have the same </a:t>
            </a:r>
            <a:r>
              <a:rPr lang="en-US" altLang="zh-TW" dirty="0" smtClean="0">
                <a:solidFill>
                  <a:srgbClr val="0000CC"/>
                </a:solidFill>
              </a:rPr>
              <a:t>cost </a:t>
            </a:r>
            <a:r>
              <a:rPr lang="en-US" altLang="zh-TW" dirty="0" smtClean="0"/>
              <a:t>by </a:t>
            </a:r>
            <a:r>
              <a:rPr lang="en-US" altLang="zh-TW" dirty="0" smtClean="0">
                <a:solidFill>
                  <a:srgbClr val="0000CC"/>
                </a:solidFill>
              </a:rPr>
              <a:t>transforming U into T </a:t>
            </a:r>
            <a:r>
              <a:rPr lang="en-US" altLang="zh-TW" dirty="0" smtClean="0"/>
              <a:t>in </a:t>
            </a:r>
            <a:r>
              <a:rPr lang="en-US" altLang="zh-TW" dirty="0" smtClean="0">
                <a:solidFill>
                  <a:srgbClr val="0000CC"/>
                </a:solidFill>
              </a:rPr>
              <a:t>k steps.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171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526058" y="171335"/>
            <a:ext cx="1352062" cy="12258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468707" y="3948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T</a:t>
            </a:r>
            <a:endParaRPr lang="zh-TW" altLang="en-US" b="1" dirty="0"/>
          </a:p>
        </p:txBody>
      </p:sp>
      <p:sp>
        <p:nvSpPr>
          <p:cNvPr id="7" name="橢圓 6"/>
          <p:cNvSpPr/>
          <p:nvPr/>
        </p:nvSpPr>
        <p:spPr>
          <a:xfrm>
            <a:off x="7526058" y="1851188"/>
            <a:ext cx="1352062" cy="12258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468707" y="209479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U</a:t>
            </a:r>
            <a:endParaRPr lang="zh-TW" altLang="en-US" b="1" dirty="0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7776308" y="579486"/>
            <a:ext cx="265723" cy="211016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698314" y="3948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7771599" y="2200299"/>
            <a:ext cx="265723" cy="211016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7686356" y="19910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 flipH="1" flipV="1">
            <a:off x="7771599" y="2404877"/>
            <a:ext cx="76756" cy="323144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 flipV="1">
            <a:off x="7848355" y="2728022"/>
            <a:ext cx="361706" cy="15605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8210061" y="2512385"/>
            <a:ext cx="227135" cy="231243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 flipV="1">
            <a:off x="8037322" y="2198445"/>
            <a:ext cx="399874" cy="308357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8260945" y="251312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cxnSp>
        <p:nvCxnSpPr>
          <p:cNvPr id="26" name="直線接點 25"/>
          <p:cNvCxnSpPr/>
          <p:nvPr/>
        </p:nvCxnSpPr>
        <p:spPr>
          <a:xfrm flipH="1">
            <a:off x="8202089" y="871989"/>
            <a:ext cx="227135" cy="231243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8390598" y="9926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754242" y="1305038"/>
            <a:ext cx="9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Kruskal's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703170" y="298258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Minimum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86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9"/>
          <p:cNvSpPr/>
          <p:nvPr/>
        </p:nvSpPr>
        <p:spPr>
          <a:xfrm>
            <a:off x="7260492" y="56769"/>
            <a:ext cx="1820798" cy="3382000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</a:t>
            </a:r>
            <a:r>
              <a:rPr lang="en-US" altLang="zh-TW" dirty="0" err="1" smtClean="0"/>
              <a:t>Kruskal's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altLang="zh-TW" sz="2600" dirty="0" smtClean="0"/>
              <a:t>We </a:t>
            </a:r>
            <a:r>
              <a:rPr lang="en-US" altLang="zh-TW" sz="2600" dirty="0"/>
              <a:t>can show that </a:t>
            </a:r>
            <a:r>
              <a:rPr lang="en-US" altLang="zh-TW" sz="2600" dirty="0">
                <a:solidFill>
                  <a:srgbClr val="0000CC"/>
                </a:solidFill>
              </a:rPr>
              <a:t>T and U have the same cost </a:t>
            </a:r>
            <a:endParaRPr lang="en-US" altLang="zh-TW" sz="2600" dirty="0" smtClean="0">
              <a:solidFill>
                <a:srgbClr val="0000CC"/>
              </a:solidFill>
            </a:endParaRPr>
          </a:p>
          <a:p>
            <a:pPr marL="457200" lvl="1" indent="0">
              <a:buNone/>
            </a:pPr>
            <a:r>
              <a:rPr lang="en-US" altLang="zh-TW" sz="2600" dirty="0">
                <a:solidFill>
                  <a:srgbClr val="0000CC"/>
                </a:solidFill>
              </a:rPr>
              <a:t> </a:t>
            </a:r>
            <a:r>
              <a:rPr lang="en-US" altLang="zh-TW" sz="2600" dirty="0" smtClean="0">
                <a:solidFill>
                  <a:srgbClr val="0000CC"/>
                </a:solidFill>
              </a:rPr>
              <a:t>   </a:t>
            </a:r>
            <a:r>
              <a:rPr lang="en-US" altLang="zh-TW" sz="2600" dirty="0" smtClean="0"/>
              <a:t>by </a:t>
            </a:r>
            <a:r>
              <a:rPr lang="en-US" altLang="zh-TW" sz="2600" dirty="0">
                <a:solidFill>
                  <a:srgbClr val="0000CC"/>
                </a:solidFill>
              </a:rPr>
              <a:t>transforming U into T </a:t>
            </a:r>
            <a:r>
              <a:rPr lang="en-US" altLang="zh-TW" sz="2600" dirty="0"/>
              <a:t>in </a:t>
            </a:r>
            <a:r>
              <a:rPr lang="en-US" altLang="zh-TW" sz="2600" dirty="0">
                <a:solidFill>
                  <a:srgbClr val="0000CC"/>
                </a:solidFill>
              </a:rPr>
              <a:t>k steps.</a:t>
            </a:r>
          </a:p>
          <a:p>
            <a:pPr lvl="1"/>
            <a:r>
              <a:rPr lang="en-US" altLang="zh-TW" sz="2600" u="sng" dirty="0"/>
              <a:t>E</a:t>
            </a:r>
            <a:r>
              <a:rPr lang="en-US" altLang="zh-TW" sz="2600" u="sng" dirty="0" smtClean="0"/>
              <a:t>ach step</a:t>
            </a:r>
            <a:r>
              <a:rPr lang="en-US" altLang="zh-TW" sz="2600" dirty="0" smtClean="0"/>
              <a:t> involve </a:t>
            </a:r>
            <a:r>
              <a:rPr lang="en-US" altLang="zh-TW" sz="2600" dirty="0" smtClean="0">
                <a:solidFill>
                  <a:srgbClr val="CC0099"/>
                </a:solidFill>
              </a:rPr>
              <a:t>adding to U one edge e</a:t>
            </a:r>
            <a:r>
              <a:rPr lang="en-US" altLang="zh-TW" sz="2600" dirty="0" smtClean="0"/>
              <a:t> in </a:t>
            </a:r>
          </a:p>
          <a:p>
            <a:pPr marL="457200" lvl="1" indent="0">
              <a:buNone/>
            </a:pPr>
            <a:r>
              <a:rPr lang="en-US" altLang="zh-TW" sz="2600" dirty="0"/>
              <a:t> </a:t>
            </a:r>
            <a:r>
              <a:rPr lang="en-US" altLang="zh-TW" sz="2600" dirty="0" smtClean="0"/>
              <a:t>   those k edges from T and </a:t>
            </a:r>
            <a:r>
              <a:rPr lang="en-US" altLang="zh-TW" sz="2600" dirty="0" smtClean="0">
                <a:solidFill>
                  <a:srgbClr val="CC0099"/>
                </a:solidFill>
              </a:rPr>
              <a:t>removing one edge f </a:t>
            </a:r>
          </a:p>
          <a:p>
            <a:pPr marL="457200" lvl="1" indent="0">
              <a:buNone/>
            </a:pPr>
            <a:r>
              <a:rPr lang="en-US" altLang="zh-TW" sz="2600" dirty="0">
                <a:solidFill>
                  <a:srgbClr val="CC0099"/>
                </a:solidFill>
              </a:rPr>
              <a:t> </a:t>
            </a:r>
            <a:r>
              <a:rPr lang="en-US" altLang="zh-TW" sz="2600" dirty="0" smtClean="0">
                <a:solidFill>
                  <a:srgbClr val="CC0099"/>
                </a:solidFill>
              </a:rPr>
              <a:t>   from U</a:t>
            </a:r>
            <a:r>
              <a:rPr lang="en-US" altLang="zh-TW" sz="2600" dirty="0" smtClean="0"/>
              <a:t> such that </a:t>
            </a:r>
            <a:r>
              <a:rPr lang="en-US" altLang="zh-TW" sz="2600" dirty="0" smtClean="0">
                <a:solidFill>
                  <a:srgbClr val="CC0099"/>
                </a:solidFill>
              </a:rPr>
              <a:t>cost(U) remains unchanged</a:t>
            </a:r>
            <a:r>
              <a:rPr lang="en-US" altLang="zh-TW" sz="2600" dirty="0" smtClean="0"/>
              <a:t>. </a:t>
            </a:r>
          </a:p>
          <a:p>
            <a:pPr marL="457200" lvl="1" indent="0">
              <a:buNone/>
            </a:pPr>
            <a:r>
              <a:rPr lang="en-US" altLang="zh-TW" sz="2600" dirty="0"/>
              <a:t> </a:t>
            </a:r>
            <a:r>
              <a:rPr lang="en-US" altLang="zh-TW" sz="2600" dirty="0" smtClean="0"/>
              <a:t>   As a result, U after k steps of transformation will have</a:t>
            </a:r>
            <a:endParaRPr lang="en-US" altLang="zh-TW" sz="26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altLang="zh-TW" sz="2600" dirty="0">
                <a:solidFill>
                  <a:srgbClr val="C00000"/>
                </a:solidFill>
              </a:rPr>
              <a:t> </a:t>
            </a:r>
            <a:r>
              <a:rPr lang="en-US" altLang="zh-TW" sz="2600" dirty="0" smtClean="0">
                <a:solidFill>
                  <a:srgbClr val="C00000"/>
                </a:solidFill>
              </a:rPr>
              <a:t>   the same cost as the initial U </a:t>
            </a:r>
            <a:r>
              <a:rPr lang="en-US" altLang="zh-TW" sz="2600" dirty="0" smtClean="0"/>
              <a:t>and will consists of </a:t>
            </a:r>
            <a:r>
              <a:rPr lang="en-US" altLang="zh-TW" sz="2600" dirty="0" smtClean="0">
                <a:solidFill>
                  <a:srgbClr val="C00000"/>
                </a:solidFill>
              </a:rPr>
              <a:t>exactly</a:t>
            </a:r>
          </a:p>
          <a:p>
            <a:pPr marL="457200" lvl="1" indent="0">
              <a:buNone/>
            </a:pPr>
            <a:r>
              <a:rPr lang="en-US" altLang="zh-TW" sz="2600" dirty="0">
                <a:solidFill>
                  <a:srgbClr val="C00000"/>
                </a:solidFill>
              </a:rPr>
              <a:t> </a:t>
            </a:r>
            <a:r>
              <a:rPr lang="en-US" altLang="zh-TW" sz="2600" dirty="0" smtClean="0">
                <a:solidFill>
                  <a:srgbClr val="C00000"/>
                </a:solidFill>
              </a:rPr>
              <a:t>   those edges in T </a:t>
            </a:r>
            <a:r>
              <a:rPr lang="en-US" altLang="zh-TW" sz="2600" dirty="0" smtClean="0">
                <a:solidFill>
                  <a:srgbClr val="C00000"/>
                </a:solidFill>
                <a:sym typeface="Symbol" panose="05050102010706020507" pitchFamily="18" charset="2"/>
              </a:rPr>
              <a:t> T is minimum-cost spanning tree</a:t>
            </a:r>
            <a:r>
              <a:rPr lang="en-US" altLang="zh-TW" sz="2600" dirty="0" smtClean="0"/>
              <a:t>. </a:t>
            </a:r>
          </a:p>
          <a:p>
            <a:pPr lvl="2"/>
            <a:r>
              <a:rPr lang="en-US" altLang="zh-TW" sz="2400" dirty="0" smtClean="0"/>
              <a:t>Let 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e</a:t>
            </a:r>
            <a:r>
              <a:rPr lang="en-US" altLang="zh-TW" sz="2400" dirty="0" smtClean="0"/>
              <a:t> be the 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least-cost edges </a:t>
            </a:r>
            <a:r>
              <a:rPr lang="en-US" altLang="zh-TW" sz="2400" dirty="0" smtClean="0"/>
              <a:t>among the k edges in </a:t>
            </a:r>
            <a:r>
              <a:rPr lang="en-US" altLang="zh-TW" sz="2400" b="1" dirty="0" smtClean="0"/>
              <a:t>T</a:t>
            </a:r>
          </a:p>
          <a:p>
            <a:pPr lvl="2"/>
            <a:r>
              <a:rPr lang="en-US" altLang="zh-TW" sz="2400" dirty="0" smtClean="0"/>
              <a:t>Add 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e</a:t>
            </a:r>
            <a:r>
              <a:rPr lang="en-US" altLang="zh-TW" sz="2400" dirty="0" smtClean="0"/>
              <a:t> to </a:t>
            </a:r>
            <a:r>
              <a:rPr lang="en-US" altLang="zh-TW" sz="2400" b="1" dirty="0" smtClean="0"/>
              <a:t>U</a:t>
            </a:r>
            <a:r>
              <a:rPr lang="en-US" altLang="zh-TW" sz="2400" dirty="0" smtClean="0"/>
              <a:t>.  This produces </a:t>
            </a:r>
            <a:r>
              <a:rPr lang="en-US" altLang="zh-TW" sz="2400" dirty="0" smtClean="0">
                <a:solidFill>
                  <a:srgbClr val="663300"/>
                </a:solidFill>
              </a:rPr>
              <a:t>a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unique cycle</a:t>
            </a:r>
            <a:r>
              <a:rPr lang="en-US" altLang="zh-TW" sz="2400" dirty="0" smtClean="0"/>
              <a:t>.</a:t>
            </a:r>
          </a:p>
          <a:p>
            <a:pPr lvl="2"/>
            <a:r>
              <a:rPr lang="en-US" altLang="zh-TW" sz="2400" dirty="0" smtClean="0"/>
              <a:t>Let 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f</a:t>
            </a:r>
            <a:r>
              <a:rPr lang="en-US" altLang="zh-TW" sz="2400" dirty="0" smtClean="0"/>
              <a:t> be </a:t>
            </a:r>
            <a:r>
              <a:rPr lang="en-US" altLang="zh-TW" sz="2400" b="1" dirty="0" smtClean="0"/>
              <a:t>any edges on this cycle</a:t>
            </a:r>
            <a:r>
              <a:rPr lang="en-US" altLang="zh-TW" sz="2400" dirty="0" smtClean="0"/>
              <a:t> that is 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not in T</a:t>
            </a:r>
            <a:r>
              <a:rPr lang="en-US" altLang="zh-TW" sz="2400" dirty="0" smtClean="0"/>
              <a:t>.  This edge must exist as </a:t>
            </a:r>
            <a:r>
              <a:rPr lang="en-US" altLang="zh-TW" sz="2400" b="1" dirty="0" smtClean="0"/>
              <a:t>T</a:t>
            </a:r>
            <a:r>
              <a:rPr lang="en-US" altLang="zh-TW" sz="2400" dirty="0" smtClean="0"/>
              <a:t> contains no cycles. Remove 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f</a:t>
            </a:r>
            <a:r>
              <a:rPr lang="en-US" altLang="zh-TW" sz="2400" dirty="0" smtClean="0"/>
              <a:t> from </a:t>
            </a:r>
            <a:r>
              <a:rPr lang="en-US" altLang="zh-TW" sz="2400" b="1" dirty="0" smtClean="0"/>
              <a:t>U</a:t>
            </a:r>
          </a:p>
          <a:p>
            <a:pPr lvl="2"/>
            <a:r>
              <a:rPr lang="en-US" altLang="zh-TW" sz="2400" b="1" dirty="0" smtClean="0">
                <a:sym typeface="Symbol" panose="05050102010706020507" pitchFamily="18" charset="2"/>
              </a:rPr>
              <a:t> </a:t>
            </a:r>
            <a:r>
              <a:rPr lang="en-US" altLang="zh-TW" sz="2400" b="1" dirty="0" smtClean="0"/>
              <a:t>V = U + {e} – {f} </a:t>
            </a:r>
            <a:r>
              <a:rPr lang="en-US" altLang="zh-TW" sz="2400" dirty="0" smtClean="0"/>
              <a:t>is a spanning tree, and  </a:t>
            </a:r>
            <a:r>
              <a:rPr lang="en-US" altLang="zh-TW" sz="2400" b="1" dirty="0" smtClean="0"/>
              <a:t>T</a:t>
            </a:r>
            <a:r>
              <a:rPr lang="en-US" altLang="zh-TW" sz="2400" dirty="0" smtClean="0"/>
              <a:t> has exactly  k-1 edges not in </a:t>
            </a:r>
            <a:r>
              <a:rPr lang="en-US" altLang="zh-TW" sz="2400" b="1" dirty="0" smtClean="0"/>
              <a:t>U</a:t>
            </a:r>
            <a:endParaRPr lang="zh-TW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172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526058" y="171335"/>
            <a:ext cx="1352062" cy="12258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468707" y="3948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T</a:t>
            </a:r>
            <a:endParaRPr lang="zh-TW" altLang="en-US" b="1" dirty="0"/>
          </a:p>
        </p:txBody>
      </p:sp>
      <p:sp>
        <p:nvSpPr>
          <p:cNvPr id="7" name="橢圓 6"/>
          <p:cNvSpPr/>
          <p:nvPr/>
        </p:nvSpPr>
        <p:spPr>
          <a:xfrm>
            <a:off x="7526058" y="1851188"/>
            <a:ext cx="1352062" cy="12258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468707" y="209479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U</a:t>
            </a:r>
            <a:endParaRPr lang="zh-TW" altLang="en-US" b="1" dirty="0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7776308" y="579486"/>
            <a:ext cx="265723" cy="211016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698314" y="3948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7771599" y="2200299"/>
            <a:ext cx="265723" cy="211016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7686356" y="19910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 flipH="1" flipV="1">
            <a:off x="7771599" y="2404877"/>
            <a:ext cx="76756" cy="323144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 flipV="1">
            <a:off x="7848355" y="2728022"/>
            <a:ext cx="361706" cy="15605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8210061" y="2512385"/>
            <a:ext cx="227135" cy="231243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 flipV="1">
            <a:off x="8037322" y="2198445"/>
            <a:ext cx="399874" cy="308357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8260945" y="251312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cxnSp>
        <p:nvCxnSpPr>
          <p:cNvPr id="26" name="直線接點 25"/>
          <p:cNvCxnSpPr/>
          <p:nvPr/>
        </p:nvCxnSpPr>
        <p:spPr>
          <a:xfrm flipH="1">
            <a:off x="8202089" y="871989"/>
            <a:ext cx="227135" cy="231243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8390598" y="9926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754242" y="1305038"/>
            <a:ext cx="9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Kruskal's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703170" y="298258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Minimum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94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</a:t>
            </a:r>
            <a:r>
              <a:rPr lang="en-US" altLang="zh-TW" dirty="0" err="1" smtClean="0"/>
              <a:t>Kruskal's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00014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We shall show that </a:t>
            </a:r>
            <a:r>
              <a:rPr lang="en-US" altLang="zh-TW" dirty="0" smtClean="0">
                <a:solidFill>
                  <a:srgbClr val="0000CC"/>
                </a:solidFill>
              </a:rPr>
              <a:t>cost(e)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00CC"/>
                </a:solidFill>
              </a:rPr>
              <a:t>cost(f)</a:t>
            </a:r>
            <a:r>
              <a:rPr lang="en-US" altLang="zh-TW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dirty="0" smtClean="0"/>
              <a:t>   (i.e., cost(V) = cost(U)) for each step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Cost(e) cannot be less than cost(f)</a:t>
            </a:r>
            <a:r>
              <a:rPr lang="en-US" altLang="zh-TW" dirty="0" smtClean="0"/>
              <a:t>, </a:t>
            </a:r>
            <a:br>
              <a:rPr lang="en-US" altLang="zh-TW" dirty="0" smtClean="0"/>
            </a:br>
            <a:r>
              <a:rPr lang="en-US" altLang="zh-TW" dirty="0" smtClean="0"/>
              <a:t>as otherwise </a:t>
            </a:r>
            <a:r>
              <a:rPr lang="en-US" altLang="zh-TW" b="1" dirty="0" smtClean="0"/>
              <a:t>U</a:t>
            </a:r>
            <a:r>
              <a:rPr lang="en-US" altLang="zh-TW" dirty="0" smtClean="0"/>
              <a:t> is not of the </a:t>
            </a:r>
            <a:r>
              <a:rPr lang="en-US" altLang="zh-TW" b="1" dirty="0" smtClean="0"/>
              <a:t>minimum cost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Cost(e</a:t>
            </a:r>
            <a:r>
              <a:rPr lang="en-US" altLang="zh-TW" dirty="0">
                <a:solidFill>
                  <a:srgbClr val="C00000"/>
                </a:solidFill>
              </a:rPr>
              <a:t>) &gt; cost(f) leads to </a:t>
            </a:r>
            <a:r>
              <a:rPr lang="en-US" altLang="zh-TW" dirty="0" smtClean="0">
                <a:solidFill>
                  <a:srgbClr val="C00000"/>
                </a:solidFill>
              </a:rPr>
              <a:t>a </a:t>
            </a:r>
            <a:r>
              <a:rPr lang="en-US" altLang="zh-TW" dirty="0">
                <a:solidFill>
                  <a:srgbClr val="C00000"/>
                </a:solidFill>
              </a:rPr>
              <a:t>contradiction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2"/>
            <a:r>
              <a:rPr lang="en-US" altLang="zh-TW" sz="2200" dirty="0" smtClean="0">
                <a:solidFill>
                  <a:srgbClr val="0000CC"/>
                </a:solidFill>
              </a:rPr>
              <a:t>If cost(e) &gt; cost(f)</a:t>
            </a:r>
            <a:r>
              <a:rPr lang="en-US" altLang="zh-TW" sz="2200" dirty="0" smtClean="0"/>
              <a:t>, edge</a:t>
            </a:r>
            <a:r>
              <a:rPr lang="en-US" altLang="zh-TW" sz="2200" dirty="0" smtClean="0">
                <a:solidFill>
                  <a:srgbClr val="0000CC"/>
                </a:solidFill>
              </a:rPr>
              <a:t> </a:t>
            </a:r>
            <a:r>
              <a:rPr lang="en-US" altLang="zh-TW" sz="2200" b="1" dirty="0" smtClean="0">
                <a:solidFill>
                  <a:srgbClr val="0000CC"/>
                </a:solidFill>
              </a:rPr>
              <a:t>f</a:t>
            </a:r>
            <a:r>
              <a:rPr lang="en-US" altLang="zh-TW" sz="2200" dirty="0" smtClean="0">
                <a:solidFill>
                  <a:srgbClr val="0000CC"/>
                </a:solidFill>
              </a:rPr>
              <a:t> </a:t>
            </a:r>
            <a:r>
              <a:rPr lang="en-US" altLang="zh-TW" sz="2200" dirty="0" smtClean="0"/>
              <a:t>should be considered before</a:t>
            </a:r>
            <a:r>
              <a:rPr lang="en-US" altLang="zh-TW" sz="2200" dirty="0" smtClean="0">
                <a:solidFill>
                  <a:srgbClr val="0000CC"/>
                </a:solidFill>
              </a:rPr>
              <a:t> </a:t>
            </a:r>
            <a:r>
              <a:rPr lang="en-US" altLang="zh-TW" sz="2200" b="1" dirty="0" smtClean="0">
                <a:solidFill>
                  <a:srgbClr val="0000CC"/>
                </a:solidFill>
              </a:rPr>
              <a:t>e</a:t>
            </a:r>
            <a:r>
              <a:rPr lang="en-US" altLang="zh-TW" sz="2200" dirty="0" smtClean="0">
                <a:solidFill>
                  <a:srgbClr val="0000CC"/>
                </a:solidFill>
              </a:rPr>
              <a:t> </a:t>
            </a:r>
            <a:r>
              <a:rPr lang="en-US" altLang="zh-TW" sz="2200" dirty="0" smtClean="0"/>
              <a:t>by </a:t>
            </a:r>
            <a:r>
              <a:rPr lang="en-US" altLang="zh-TW" sz="2200" dirty="0" err="1" smtClean="0"/>
              <a:t>Kruskal's</a:t>
            </a:r>
            <a:r>
              <a:rPr lang="en-US" altLang="zh-TW" sz="2200" dirty="0" smtClean="0"/>
              <a:t> algorithm</a:t>
            </a:r>
          </a:p>
          <a:p>
            <a:pPr lvl="2"/>
            <a:r>
              <a:rPr lang="en-US" altLang="zh-TW" sz="2200" dirty="0" smtClean="0"/>
              <a:t>Since </a:t>
            </a:r>
            <a:r>
              <a:rPr lang="en-US" altLang="zh-TW" sz="2200" b="1" dirty="0" smtClean="0">
                <a:solidFill>
                  <a:srgbClr val="0000CC"/>
                </a:solidFill>
              </a:rPr>
              <a:t>f</a:t>
            </a:r>
            <a:r>
              <a:rPr lang="en-US" altLang="zh-TW" sz="2200" dirty="0" smtClean="0"/>
              <a:t> is not in </a:t>
            </a:r>
            <a:r>
              <a:rPr lang="en-US" altLang="zh-TW" sz="2200" b="1" dirty="0" smtClean="0"/>
              <a:t>T</a:t>
            </a:r>
            <a:r>
              <a:rPr lang="en-US" altLang="zh-TW" sz="2200" dirty="0" smtClean="0"/>
              <a:t>, the algorithm must have discarded this edge at that time</a:t>
            </a:r>
          </a:p>
          <a:p>
            <a:pPr lvl="2"/>
            <a:r>
              <a:rPr lang="en-US" altLang="zh-TW" sz="2200" dirty="0" smtClean="0"/>
              <a:t>In other words, </a:t>
            </a:r>
            <a:r>
              <a:rPr lang="en-US" altLang="zh-TW" sz="2200" b="1" dirty="0" smtClean="0">
                <a:solidFill>
                  <a:srgbClr val="0000CC"/>
                </a:solidFill>
              </a:rPr>
              <a:t>f</a:t>
            </a:r>
            <a:r>
              <a:rPr lang="en-US" altLang="zh-TW" sz="2200" dirty="0" smtClean="0"/>
              <a:t>, together with </a:t>
            </a:r>
            <a:r>
              <a:rPr lang="en-US" altLang="zh-TW" sz="2200" dirty="0" smtClean="0">
                <a:solidFill>
                  <a:srgbClr val="C00000"/>
                </a:solidFill>
              </a:rPr>
              <a:t>edges in </a:t>
            </a:r>
            <a:r>
              <a:rPr lang="en-US" altLang="zh-TW" sz="2200" b="1" dirty="0" smtClean="0">
                <a:solidFill>
                  <a:srgbClr val="C00000"/>
                </a:solidFill>
              </a:rPr>
              <a:t>T</a:t>
            </a:r>
            <a:r>
              <a:rPr lang="en-US" altLang="zh-TW" sz="2200" dirty="0" smtClean="0">
                <a:solidFill>
                  <a:srgbClr val="C00000"/>
                </a:solidFill>
              </a:rPr>
              <a:t> </a:t>
            </a:r>
            <a:r>
              <a:rPr lang="en-US" altLang="zh-TW" sz="2200" dirty="0" smtClean="0"/>
              <a:t>having a cost </a:t>
            </a:r>
            <a:r>
              <a:rPr lang="en-US" altLang="zh-TW" sz="2200" dirty="0" smtClean="0">
                <a:solidFill>
                  <a:srgbClr val="C00000"/>
                </a:solidFill>
              </a:rPr>
              <a:t>less than or equal to cost(f)</a:t>
            </a:r>
            <a:r>
              <a:rPr lang="en-US" altLang="zh-TW" sz="2200" dirty="0" smtClean="0"/>
              <a:t>, </a:t>
            </a:r>
            <a:r>
              <a:rPr lang="en-US" altLang="zh-TW" sz="2200" b="1" dirty="0" smtClean="0"/>
              <a:t>must form a cycle</a:t>
            </a:r>
          </a:p>
          <a:p>
            <a:pPr lvl="2"/>
            <a:r>
              <a:rPr lang="en-US" altLang="zh-TW" sz="2200" dirty="0" smtClean="0"/>
              <a:t>These edges are also in </a:t>
            </a:r>
            <a:r>
              <a:rPr lang="en-US" altLang="zh-TW" sz="2200" b="1" dirty="0" smtClean="0"/>
              <a:t>U</a:t>
            </a:r>
            <a:r>
              <a:rPr lang="en-US" altLang="zh-TW" sz="2200" dirty="0" smtClean="0"/>
              <a:t>, as </a:t>
            </a:r>
            <a:r>
              <a:rPr lang="en-US" altLang="zh-TW" sz="2200" b="1" dirty="0">
                <a:solidFill>
                  <a:srgbClr val="0000CC"/>
                </a:solidFill>
              </a:rPr>
              <a:t>e</a:t>
            </a:r>
            <a:r>
              <a:rPr lang="en-US" altLang="zh-TW" sz="2200" dirty="0"/>
              <a:t> </a:t>
            </a:r>
            <a:r>
              <a:rPr lang="en-US" altLang="zh-TW" sz="2200" dirty="0" smtClean="0"/>
              <a:t>is the </a:t>
            </a:r>
            <a:r>
              <a:rPr lang="en-US" altLang="zh-TW" sz="2200" dirty="0"/>
              <a:t>least-cost edges among the k </a:t>
            </a:r>
            <a:r>
              <a:rPr lang="en-US" altLang="zh-TW" sz="2200" dirty="0" smtClean="0"/>
              <a:t>edges that are not in </a:t>
            </a:r>
            <a:r>
              <a:rPr lang="en-US" altLang="zh-TW" sz="2200" b="1" dirty="0" smtClean="0"/>
              <a:t>U</a:t>
            </a:r>
            <a:r>
              <a:rPr lang="en-US" altLang="zh-TW" sz="2200" dirty="0" smtClean="0"/>
              <a:t>. Hence U must also contain a cycle.</a:t>
            </a:r>
          </a:p>
          <a:p>
            <a:pPr lvl="2"/>
            <a:r>
              <a:rPr lang="en-US" altLang="zh-TW" sz="2200" dirty="0" smtClean="0"/>
              <a:t>However, </a:t>
            </a:r>
            <a:r>
              <a:rPr lang="en-US" altLang="zh-TW" sz="2200" b="1" dirty="0" smtClean="0"/>
              <a:t>U</a:t>
            </a:r>
            <a:r>
              <a:rPr lang="en-US" altLang="zh-TW" sz="2200" dirty="0" smtClean="0"/>
              <a:t> does not contain a </a:t>
            </a:r>
            <a:r>
              <a:rPr lang="en-US" altLang="zh-TW" sz="2200" b="1" dirty="0" smtClean="0"/>
              <a:t>cycle</a:t>
            </a:r>
            <a:r>
              <a:rPr lang="en-US" altLang="zh-TW" sz="2200" dirty="0" smtClean="0"/>
              <a:t> </a:t>
            </a:r>
            <a:r>
              <a:rPr lang="en-US" altLang="zh-TW" sz="2200" dirty="0" smtClean="0">
                <a:sym typeface="Symbol" panose="05050102010706020507" pitchFamily="18" charset="2"/>
              </a:rPr>
              <a:t> </a:t>
            </a:r>
            <a:r>
              <a:rPr lang="en-US" altLang="zh-TW" sz="2200" b="1" dirty="0" smtClean="0">
                <a:solidFill>
                  <a:srgbClr val="0000CC"/>
                </a:solidFill>
              </a:rPr>
              <a:t>contradiction</a:t>
            </a:r>
            <a:r>
              <a:rPr lang="en-US" altLang="zh-TW" sz="2200" dirty="0"/>
              <a:t>!</a:t>
            </a:r>
            <a:endParaRPr lang="en-US" altLang="zh-TW" sz="2200" dirty="0" smtClean="0"/>
          </a:p>
          <a:p>
            <a:pPr lvl="1"/>
            <a:r>
              <a:rPr lang="en-US" altLang="zh-TW" dirty="0" smtClean="0"/>
              <a:t>The only possibility that remains is </a:t>
            </a:r>
            <a:r>
              <a:rPr lang="en-US" altLang="zh-TW" b="1" dirty="0">
                <a:solidFill>
                  <a:srgbClr val="C00000"/>
                </a:solidFill>
              </a:rPr>
              <a:t>cost(e) </a:t>
            </a:r>
            <a:r>
              <a:rPr lang="en-US" altLang="zh-TW" b="1" dirty="0" smtClean="0">
                <a:solidFill>
                  <a:srgbClr val="C00000"/>
                </a:solidFill>
              </a:rPr>
              <a:t>= </a:t>
            </a:r>
            <a:r>
              <a:rPr lang="en-US" altLang="zh-TW" b="1" dirty="0">
                <a:solidFill>
                  <a:srgbClr val="C00000"/>
                </a:solidFill>
              </a:rPr>
              <a:t>cost(f)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173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7260492" y="56769"/>
            <a:ext cx="1820798" cy="3295151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526058" y="171335"/>
            <a:ext cx="1352062" cy="12258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468707" y="3948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T</a:t>
            </a:r>
            <a:endParaRPr lang="zh-TW" altLang="en-US" b="1" dirty="0"/>
          </a:p>
        </p:txBody>
      </p:sp>
      <p:sp>
        <p:nvSpPr>
          <p:cNvPr id="8" name="橢圓 7"/>
          <p:cNvSpPr/>
          <p:nvPr/>
        </p:nvSpPr>
        <p:spPr>
          <a:xfrm>
            <a:off x="7526058" y="1851188"/>
            <a:ext cx="1352062" cy="12258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468707" y="209479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U</a:t>
            </a:r>
            <a:endParaRPr lang="zh-TW" altLang="en-US" b="1" dirty="0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7776308" y="579486"/>
            <a:ext cx="265723" cy="211016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698314" y="3948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7771599" y="2200299"/>
            <a:ext cx="265723" cy="21101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7686356" y="19910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 flipH="1" flipV="1">
            <a:off x="7771599" y="2404877"/>
            <a:ext cx="76756" cy="323144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 flipV="1">
            <a:off x="7848355" y="2728022"/>
            <a:ext cx="361706" cy="15605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8210061" y="2512385"/>
            <a:ext cx="227135" cy="231243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 flipV="1">
            <a:off x="8037322" y="2198445"/>
            <a:ext cx="399874" cy="308357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8260945" y="251312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cxnSp>
        <p:nvCxnSpPr>
          <p:cNvPr id="19" name="直線接點 18"/>
          <p:cNvCxnSpPr/>
          <p:nvPr/>
        </p:nvCxnSpPr>
        <p:spPr>
          <a:xfrm flipH="1">
            <a:off x="8202089" y="871989"/>
            <a:ext cx="227135" cy="23124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8256128" y="88511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754242" y="1305038"/>
            <a:ext cx="9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Kruskal's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703170" y="298258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Minimum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74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Kruskal's</a:t>
            </a:r>
            <a:r>
              <a:rPr lang="en-US" altLang="zh-TW" dirty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174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384202"/>
            <a:ext cx="7886700" cy="43082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l-GR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Φ;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 (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contains less than n–1</a:t>
            </a: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edges)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&amp;&amp;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(E</a:t>
            </a: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is not empty)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choose an edge (v, w) from E of lowest cost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(v, w) from E;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and w belong to diff. sets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no loop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zh-TW" altLang="en-US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(v, w) 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 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8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merge v's and w's sets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discard</a:t>
            </a: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(v, w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altLang="zh-TW" sz="18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 fewer than n–1</a:t>
            </a:r>
            <a:r>
              <a:rPr lang="zh-TW" altLang="en-US" sz="1800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edges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"no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spanning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tree"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726141" y="1969475"/>
            <a:ext cx="690" cy="29790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Prim's 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Begin with an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empty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tree T</a:t>
                </a:r>
                <a:endParaRPr lang="en-US" altLang="zh-TW" dirty="0">
                  <a:solidFill>
                    <a:srgbClr val="0000CC"/>
                  </a:solidFill>
                </a:endParaRPr>
              </a:p>
              <a:p>
                <a:r>
                  <a:rPr lang="en-US" altLang="zh-TW" dirty="0">
                    <a:solidFill>
                      <a:srgbClr val="FF0000"/>
                    </a:solidFill>
                  </a:rPr>
                  <a:t>Sort</a:t>
                </a:r>
                <a:r>
                  <a:rPr lang="en-US" altLang="zh-TW" dirty="0"/>
                  <a:t> edges </a:t>
                </a:r>
                <a:r>
                  <a:rPr lang="en-US" altLang="zh-TW" dirty="0" smtClean="0"/>
                  <a:t>of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G</a:t>
                </a:r>
                <a:r>
                  <a:rPr lang="en-US" altLang="zh-TW" dirty="0" smtClean="0"/>
                  <a:t> according </a:t>
                </a:r>
                <a:r>
                  <a:rPr lang="en-US" altLang="zh-TW" dirty="0"/>
                  <a:t>to weights</a:t>
                </a:r>
              </a:p>
              <a:p>
                <a:r>
                  <a:rPr lang="en-US" altLang="zh-TW" dirty="0" smtClean="0"/>
                  <a:t>Add to T 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any single vertex</a:t>
                </a:r>
                <a:r>
                  <a:rPr lang="en-US" altLang="zh-TW" dirty="0" smtClean="0"/>
                  <a:t> of the graph (start vertex)</a:t>
                </a:r>
              </a:p>
              <a:p>
                <a:r>
                  <a:rPr lang="en-US" altLang="zh-TW" dirty="0" smtClean="0">
                    <a:solidFill>
                      <a:srgbClr val="CC0099"/>
                    </a:solidFill>
                  </a:rPr>
                  <a:t>Add a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>
                    <a:solidFill>
                      <a:srgbClr val="CC0099"/>
                    </a:solidFill>
                  </a:rPr>
                  <a:t>least-cost edge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(</a:t>
                </a:r>
                <a:r>
                  <a:rPr lang="en-US" altLang="zh-TW" dirty="0" err="1" smtClean="0">
                    <a:solidFill>
                      <a:srgbClr val="0000CC"/>
                    </a:solidFill>
                  </a:rPr>
                  <a:t>u,v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)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>
                    <a:solidFill>
                      <a:srgbClr val="CC0099"/>
                    </a:solidFill>
                  </a:rPr>
                  <a:t>to T</a:t>
                </a:r>
                <a:r>
                  <a:rPr lang="en-US" altLang="zh-TW" dirty="0" smtClean="0"/>
                  <a:t> such </a:t>
                </a:r>
                <a:r>
                  <a:rPr lang="en-US" altLang="zh-TW" dirty="0"/>
                  <a:t>that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T</a:t>
                </a:r>
                <a:r>
                  <a:rPr lang="en-US" altLang="zh-TW" b="1" dirty="0" smtClean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∪</a:t>
                </a:r>
                <a:r>
                  <a:rPr lang="en-US" altLang="zh-TW" dirty="0" smtClean="0">
                    <a:solidFill>
                      <a:srgbClr val="0000FF"/>
                    </a:solidFill>
                    <a:ea typeface="標楷體" panose="03000509000000000000" pitchFamily="65" charset="-120"/>
                  </a:rPr>
                  <a:t>{(</a:t>
                </a:r>
                <a:r>
                  <a:rPr lang="en-US" altLang="zh-TW" dirty="0" err="1" smtClean="0">
                    <a:solidFill>
                      <a:srgbClr val="0000FF"/>
                    </a:solidFill>
                    <a:ea typeface="標楷體" panose="03000509000000000000" pitchFamily="65" charset="-120"/>
                  </a:rPr>
                  <a:t>u,v</a:t>
                </a:r>
                <a:r>
                  <a:rPr lang="en-US" altLang="zh-TW" dirty="0" smtClean="0">
                    <a:solidFill>
                      <a:srgbClr val="0000FF"/>
                    </a:solidFill>
                    <a:ea typeface="標楷體" panose="03000509000000000000" pitchFamily="65" charset="-120"/>
                  </a:rPr>
                  <a:t>)}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is also a tree</a:t>
                </a:r>
                <a:r>
                  <a:rPr lang="en-US" altLang="zh-TW" dirty="0"/>
                  <a:t> one at a </a:t>
                </a:r>
                <a:r>
                  <a:rPr lang="en-US" altLang="zh-TW" dirty="0" smtClean="0"/>
                  <a:t>time. The vertex </a:t>
                </a:r>
                <a:r>
                  <a:rPr lang="en-US" altLang="zh-TW" dirty="0" smtClean="0">
                    <a:solidFill>
                      <a:srgbClr val="CC0099"/>
                    </a:solidFill>
                  </a:rPr>
                  <a:t>v !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CC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dirty="0">
                    <a:solidFill>
                      <a:srgbClr val="CC0099"/>
                    </a:solidFill>
                  </a:rPr>
                  <a:t> T</a:t>
                </a:r>
                <a:r>
                  <a:rPr lang="en-US" altLang="zh-TW" dirty="0" smtClean="0"/>
                  <a:t>, is adjacent </a:t>
                </a:r>
                <a:r>
                  <a:rPr lang="en-US" altLang="zh-TW" dirty="0"/>
                  <a:t>to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vertex u, </a:t>
                </a:r>
                <a:r>
                  <a:rPr lang="en-US" altLang="zh-TW" dirty="0">
                    <a:solidFill>
                      <a:srgbClr val="CC0099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CC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solidFill>
                          <a:srgbClr val="CC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altLang="zh-TW" dirty="0" smtClean="0">
                    <a:solidFill>
                      <a:srgbClr val="CC0099"/>
                    </a:solidFill>
                  </a:rPr>
                  <a:t>T</a:t>
                </a:r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lvl="1"/>
                <a:r>
                  <a:rPr lang="en-US" altLang="zh-TW" dirty="0"/>
                  <a:t>The vertex </a:t>
                </a:r>
                <a:r>
                  <a:rPr lang="en-US" altLang="zh-TW" dirty="0" smtClean="0"/>
                  <a:t>corresponds to the </a:t>
                </a:r>
                <a:r>
                  <a:rPr lang="en-US" altLang="zh-TW" dirty="0">
                    <a:solidFill>
                      <a:srgbClr val="C00000"/>
                    </a:solidFill>
                  </a:rPr>
                  <a:t>least-cost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edge, i.e., (</a:t>
                </a:r>
                <a:r>
                  <a:rPr lang="en-US" altLang="zh-TW" dirty="0" err="1" smtClean="0"/>
                  <a:t>u,v</a:t>
                </a:r>
                <a:r>
                  <a:rPr lang="en-US" altLang="zh-TW" dirty="0" smtClean="0"/>
                  <a:t>) is the 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least cost edge</a:t>
                </a:r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033" r="-17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5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Prim’s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176</a:t>
            </a:fld>
            <a:endParaRPr lang="zh-TW" altLang="en-US"/>
          </a:p>
        </p:txBody>
      </p:sp>
      <p:graphicFrame>
        <p:nvGraphicFramePr>
          <p:cNvPr id="5847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6592"/>
              </p:ext>
            </p:extLst>
          </p:nvPr>
        </p:nvGraphicFramePr>
        <p:xfrm>
          <a:off x="2278965" y="1463349"/>
          <a:ext cx="6316395" cy="524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76" name="Visio" r:id="rId3" imgW="4816754" imgH="4000805" progId="Visio.Drawing.11">
                  <p:embed/>
                </p:oleObj>
              </mc:Choice>
              <mc:Fallback>
                <p:oleObj name="Visio" r:id="rId3" imgW="4816754" imgH="4000805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965" y="1463349"/>
                        <a:ext cx="6316395" cy="5242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群組 35"/>
          <p:cNvGrpSpPr/>
          <p:nvPr/>
        </p:nvGrpSpPr>
        <p:grpSpPr>
          <a:xfrm>
            <a:off x="132812" y="1422942"/>
            <a:ext cx="1879664" cy="2177438"/>
            <a:chOff x="65577" y="1422942"/>
            <a:chExt cx="1879664" cy="2177438"/>
          </a:xfrm>
        </p:grpSpPr>
        <p:cxnSp>
          <p:nvCxnSpPr>
            <p:cNvPr id="5" name="直線接點 4"/>
            <p:cNvCxnSpPr>
              <a:stCxn id="12" idx="6"/>
              <a:endCxn id="13" idx="2"/>
            </p:cNvCxnSpPr>
            <p:nvPr/>
          </p:nvCxnSpPr>
          <p:spPr>
            <a:xfrm>
              <a:off x="884153" y="1621184"/>
              <a:ext cx="311978" cy="1896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直線接點 5"/>
            <p:cNvCxnSpPr>
              <a:stCxn id="13" idx="3"/>
              <a:endCxn id="17" idx="0"/>
            </p:cNvCxnSpPr>
            <p:nvPr/>
          </p:nvCxnSpPr>
          <p:spPr>
            <a:xfrm flipH="1">
              <a:off x="989354" y="1903175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直線接點 6"/>
            <p:cNvCxnSpPr>
              <a:stCxn id="11" idx="1"/>
              <a:endCxn id="17" idx="5"/>
            </p:cNvCxnSpPr>
            <p:nvPr/>
          </p:nvCxnSpPr>
          <p:spPr>
            <a:xfrm flipH="1" flipV="1">
              <a:off x="1081730" y="2553753"/>
              <a:ext cx="7970" cy="823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線接點 7"/>
            <p:cNvCxnSpPr>
              <a:stCxn id="14" idx="0"/>
              <a:endCxn id="13" idx="5"/>
            </p:cNvCxnSpPr>
            <p:nvPr/>
          </p:nvCxnSpPr>
          <p:spPr>
            <a:xfrm flipH="1" flipV="1">
              <a:off x="1419147" y="1903175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線接點 8"/>
            <p:cNvCxnSpPr>
              <a:stCxn id="15" idx="1"/>
              <a:endCxn id="16" idx="4"/>
            </p:cNvCxnSpPr>
            <p:nvPr/>
          </p:nvCxnSpPr>
          <p:spPr>
            <a:xfrm flipH="1" flipV="1">
              <a:off x="321741" y="2590942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線接點 9"/>
            <p:cNvCxnSpPr>
              <a:stCxn id="16" idx="0"/>
              <a:endCxn id="12" idx="3"/>
            </p:cNvCxnSpPr>
            <p:nvPr/>
          </p:nvCxnSpPr>
          <p:spPr>
            <a:xfrm flipV="1">
              <a:off x="321741" y="1713560"/>
              <a:ext cx="339396" cy="61610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1051437" y="333910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橢圓 11"/>
            <p:cNvSpPr/>
            <p:nvPr/>
          </p:nvSpPr>
          <p:spPr>
            <a:xfrm>
              <a:off x="622874" y="149054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橢圓 12"/>
            <p:cNvSpPr/>
            <p:nvPr/>
          </p:nvSpPr>
          <p:spPr>
            <a:xfrm>
              <a:off x="1196131" y="1680159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" name="橢圓 13"/>
            <p:cNvSpPr/>
            <p:nvPr/>
          </p:nvSpPr>
          <p:spPr>
            <a:xfrm>
              <a:off x="1577205" y="233581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橢圓 14"/>
            <p:cNvSpPr/>
            <p:nvPr/>
          </p:nvSpPr>
          <p:spPr>
            <a:xfrm>
              <a:off x="489825" y="298929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橢圓 15"/>
            <p:cNvSpPr/>
            <p:nvPr/>
          </p:nvSpPr>
          <p:spPr>
            <a:xfrm>
              <a:off x="191101" y="2329663"/>
              <a:ext cx="261279" cy="261279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858714" y="233073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8" name="直線接點 17"/>
            <p:cNvCxnSpPr>
              <a:endCxn id="15" idx="7"/>
            </p:cNvCxnSpPr>
            <p:nvPr/>
          </p:nvCxnSpPr>
          <p:spPr>
            <a:xfrm flipH="1">
              <a:off x="712841" y="2572846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線接點 18"/>
            <p:cNvCxnSpPr>
              <a:stCxn id="11" idx="7"/>
              <a:endCxn id="14" idx="4"/>
            </p:cNvCxnSpPr>
            <p:nvPr/>
          </p:nvCxnSpPr>
          <p:spPr>
            <a:xfrm flipV="1">
              <a:off x="1274453" y="2597096"/>
              <a:ext cx="433392" cy="78026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線接點 19"/>
            <p:cNvCxnSpPr>
              <a:stCxn id="15" idx="6"/>
              <a:endCxn id="11" idx="2"/>
            </p:cNvCxnSpPr>
            <p:nvPr/>
          </p:nvCxnSpPr>
          <p:spPr>
            <a:xfrm>
              <a:off x="751104" y="3119930"/>
              <a:ext cx="300333" cy="3498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71306" y="18383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869553" y="142294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526537" y="18401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37124" y="191781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61865" y="25617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5577" y="266755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588225" y="32080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511643" y="268470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019877" y="263970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Prim's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177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210864" y="1588158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13" idx="6"/>
            <a:endCxn id="14" idx="2"/>
          </p:cNvCxnSpPr>
          <p:nvPr/>
        </p:nvCxnSpPr>
        <p:spPr>
          <a:xfrm>
            <a:off x="1046939" y="2093186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線接點 6"/>
          <p:cNvCxnSpPr>
            <a:stCxn id="14" idx="3"/>
            <a:endCxn id="18" idx="0"/>
          </p:cNvCxnSpPr>
          <p:nvPr/>
        </p:nvCxnSpPr>
        <p:spPr>
          <a:xfrm flipH="1">
            <a:off x="1285188" y="2185562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線接點 7"/>
          <p:cNvCxnSpPr>
            <a:stCxn id="12" idx="1"/>
            <a:endCxn id="18" idx="5"/>
          </p:cNvCxnSpPr>
          <p:nvPr/>
        </p:nvCxnSpPr>
        <p:spPr>
          <a:xfrm flipH="1" flipV="1">
            <a:off x="1377564" y="2836140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>
            <a:stCxn id="15" idx="0"/>
            <a:endCxn id="14" idx="5"/>
          </p:cNvCxnSpPr>
          <p:nvPr/>
        </p:nvCxnSpPr>
        <p:spPr>
          <a:xfrm flipH="1" flipV="1">
            <a:off x="1714981" y="2185562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線接點 9"/>
          <p:cNvCxnSpPr>
            <a:stCxn id="16" idx="1"/>
            <a:endCxn id="17" idx="4"/>
          </p:cNvCxnSpPr>
          <p:nvPr/>
        </p:nvCxnSpPr>
        <p:spPr>
          <a:xfrm flipH="1" flipV="1">
            <a:off x="617575" y="2873329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17" idx="0"/>
            <a:endCxn id="13" idx="3"/>
          </p:cNvCxnSpPr>
          <p:nvPr/>
        </p:nvCxnSpPr>
        <p:spPr>
          <a:xfrm flipV="1">
            <a:off x="617575" y="2185562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橢圓 11"/>
          <p:cNvSpPr/>
          <p:nvPr/>
        </p:nvSpPr>
        <p:spPr>
          <a:xfrm>
            <a:off x="1491965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橢圓 12"/>
          <p:cNvSpPr/>
          <p:nvPr/>
        </p:nvSpPr>
        <p:spPr>
          <a:xfrm>
            <a:off x="785660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橢圓 13"/>
          <p:cNvSpPr/>
          <p:nvPr/>
        </p:nvSpPr>
        <p:spPr>
          <a:xfrm>
            <a:off x="1491965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橢圓 14"/>
          <p:cNvSpPr/>
          <p:nvPr/>
        </p:nvSpPr>
        <p:spPr>
          <a:xfrm>
            <a:off x="1873039" y="261820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橢圓 15"/>
          <p:cNvSpPr/>
          <p:nvPr/>
        </p:nvSpPr>
        <p:spPr>
          <a:xfrm>
            <a:off x="785659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橢圓 16"/>
          <p:cNvSpPr/>
          <p:nvPr/>
        </p:nvSpPr>
        <p:spPr>
          <a:xfrm>
            <a:off x="486935" y="26120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橢圓 17"/>
          <p:cNvSpPr/>
          <p:nvPr/>
        </p:nvSpPr>
        <p:spPr>
          <a:xfrm>
            <a:off x="1154548" y="261312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9" name="直線接點 18"/>
          <p:cNvCxnSpPr>
            <a:endCxn id="16" idx="7"/>
          </p:cNvCxnSpPr>
          <p:nvPr/>
        </p:nvCxnSpPr>
        <p:spPr>
          <a:xfrm flipH="1">
            <a:off x="1008675" y="2855233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stCxn id="12" idx="7"/>
            <a:endCxn id="15" idx="4"/>
          </p:cNvCxnSpPr>
          <p:nvPr/>
        </p:nvCxnSpPr>
        <p:spPr>
          <a:xfrm flipV="1">
            <a:off x="1714981" y="2879483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線接點 20"/>
          <p:cNvCxnSpPr>
            <a:stCxn id="16" idx="6"/>
            <a:endCxn id="12" idx="2"/>
          </p:cNvCxnSpPr>
          <p:nvPr/>
        </p:nvCxnSpPr>
        <p:spPr>
          <a:xfrm>
            <a:off x="1046938" y="3402317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67140" y="212069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044364" y="175911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822371" y="212256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032958" y="220020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57699" y="28440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61411" y="294994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045423" y="332911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807477" y="296709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356052" y="281451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31" name="圓角矩形 30"/>
          <p:cNvSpPr/>
          <p:nvPr/>
        </p:nvSpPr>
        <p:spPr>
          <a:xfrm>
            <a:off x="6864880" y="1588158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接點 31"/>
          <p:cNvCxnSpPr>
            <a:stCxn id="39" idx="6"/>
            <a:endCxn id="40" idx="2"/>
          </p:cNvCxnSpPr>
          <p:nvPr/>
        </p:nvCxnSpPr>
        <p:spPr>
          <a:xfrm>
            <a:off x="7700955" y="2093186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40" idx="3"/>
            <a:endCxn id="44" idx="0"/>
          </p:cNvCxnSpPr>
          <p:nvPr/>
        </p:nvCxnSpPr>
        <p:spPr>
          <a:xfrm flipH="1">
            <a:off x="7939204" y="2185562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38" idx="1"/>
            <a:endCxn id="44" idx="5"/>
          </p:cNvCxnSpPr>
          <p:nvPr/>
        </p:nvCxnSpPr>
        <p:spPr>
          <a:xfrm flipH="1" flipV="1">
            <a:off x="8031580" y="2836140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線接點 34"/>
          <p:cNvCxnSpPr>
            <a:stCxn id="41" idx="0"/>
            <a:endCxn id="40" idx="5"/>
          </p:cNvCxnSpPr>
          <p:nvPr/>
        </p:nvCxnSpPr>
        <p:spPr>
          <a:xfrm flipH="1" flipV="1">
            <a:off x="8368997" y="2185562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線接點 35"/>
          <p:cNvCxnSpPr>
            <a:stCxn id="42" idx="1"/>
            <a:endCxn id="43" idx="4"/>
          </p:cNvCxnSpPr>
          <p:nvPr/>
        </p:nvCxnSpPr>
        <p:spPr>
          <a:xfrm flipH="1" flipV="1">
            <a:off x="7271591" y="2873329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線接點 36"/>
          <p:cNvCxnSpPr>
            <a:stCxn id="43" idx="0"/>
            <a:endCxn id="39" idx="3"/>
          </p:cNvCxnSpPr>
          <p:nvPr/>
        </p:nvCxnSpPr>
        <p:spPr>
          <a:xfrm flipV="1">
            <a:off x="7271591" y="2185562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橢圓 37"/>
          <p:cNvSpPr/>
          <p:nvPr/>
        </p:nvSpPr>
        <p:spPr>
          <a:xfrm>
            <a:off x="8145981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橢圓 38"/>
          <p:cNvSpPr/>
          <p:nvPr/>
        </p:nvSpPr>
        <p:spPr>
          <a:xfrm>
            <a:off x="7439676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橢圓 39"/>
          <p:cNvSpPr/>
          <p:nvPr/>
        </p:nvSpPr>
        <p:spPr>
          <a:xfrm>
            <a:off x="8145981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橢圓 40"/>
          <p:cNvSpPr/>
          <p:nvPr/>
        </p:nvSpPr>
        <p:spPr>
          <a:xfrm>
            <a:off x="8527055" y="261820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橢圓 41"/>
          <p:cNvSpPr/>
          <p:nvPr/>
        </p:nvSpPr>
        <p:spPr>
          <a:xfrm>
            <a:off x="7439675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3" name="橢圓 42"/>
          <p:cNvSpPr/>
          <p:nvPr/>
        </p:nvSpPr>
        <p:spPr>
          <a:xfrm>
            <a:off x="7140951" y="26120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" name="橢圓 43"/>
          <p:cNvSpPr/>
          <p:nvPr/>
        </p:nvSpPr>
        <p:spPr>
          <a:xfrm>
            <a:off x="7808564" y="261312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45" name="直線接點 44"/>
          <p:cNvCxnSpPr>
            <a:endCxn id="42" idx="7"/>
          </p:cNvCxnSpPr>
          <p:nvPr/>
        </p:nvCxnSpPr>
        <p:spPr>
          <a:xfrm flipH="1">
            <a:off x="7662691" y="2855233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線接點 45"/>
          <p:cNvCxnSpPr>
            <a:stCxn id="38" idx="7"/>
            <a:endCxn id="41" idx="4"/>
          </p:cNvCxnSpPr>
          <p:nvPr/>
        </p:nvCxnSpPr>
        <p:spPr>
          <a:xfrm flipV="1">
            <a:off x="8368997" y="2879483"/>
            <a:ext cx="288698" cy="430457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線接點 46"/>
          <p:cNvCxnSpPr>
            <a:stCxn id="42" idx="6"/>
            <a:endCxn id="38" idx="2"/>
          </p:cNvCxnSpPr>
          <p:nvPr/>
        </p:nvCxnSpPr>
        <p:spPr>
          <a:xfrm>
            <a:off x="7700954" y="3402317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文字方塊 47"/>
          <p:cNvSpPr txBox="1"/>
          <p:nvPr/>
        </p:nvSpPr>
        <p:spPr>
          <a:xfrm>
            <a:off x="7021156" y="212069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7698380" y="175911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8476387" y="212256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7686974" y="220020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7411715" y="28440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7015427" y="294994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7699439" y="332911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8461493" y="296709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8010068" y="281451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57" name="圓角矩形 56"/>
          <p:cNvSpPr/>
          <p:nvPr/>
        </p:nvSpPr>
        <p:spPr>
          <a:xfrm>
            <a:off x="210864" y="3944430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8" name="直線接點 57"/>
          <p:cNvCxnSpPr>
            <a:stCxn id="65" idx="6"/>
            <a:endCxn id="66" idx="2"/>
          </p:cNvCxnSpPr>
          <p:nvPr/>
        </p:nvCxnSpPr>
        <p:spPr>
          <a:xfrm>
            <a:off x="1046939" y="4449458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直線接點 58"/>
          <p:cNvCxnSpPr>
            <a:stCxn id="66" idx="3"/>
            <a:endCxn id="70" idx="0"/>
          </p:cNvCxnSpPr>
          <p:nvPr/>
        </p:nvCxnSpPr>
        <p:spPr>
          <a:xfrm flipH="1">
            <a:off x="1285188" y="4541834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直線接點 59"/>
          <p:cNvCxnSpPr>
            <a:stCxn id="64" idx="1"/>
            <a:endCxn id="70" idx="5"/>
          </p:cNvCxnSpPr>
          <p:nvPr/>
        </p:nvCxnSpPr>
        <p:spPr>
          <a:xfrm flipH="1" flipV="1">
            <a:off x="1377564" y="5192412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直線接點 60"/>
          <p:cNvCxnSpPr>
            <a:stCxn id="67" idx="0"/>
            <a:endCxn id="66" idx="5"/>
          </p:cNvCxnSpPr>
          <p:nvPr/>
        </p:nvCxnSpPr>
        <p:spPr>
          <a:xfrm flipH="1" flipV="1">
            <a:off x="1714981" y="4541834"/>
            <a:ext cx="288698" cy="432642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直線接點 61"/>
          <p:cNvCxnSpPr>
            <a:stCxn id="68" idx="1"/>
            <a:endCxn id="69" idx="4"/>
          </p:cNvCxnSpPr>
          <p:nvPr/>
        </p:nvCxnSpPr>
        <p:spPr>
          <a:xfrm flipH="1" flipV="1">
            <a:off x="617575" y="5229601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直線接點 62"/>
          <p:cNvCxnSpPr>
            <a:stCxn id="69" idx="0"/>
            <a:endCxn id="65" idx="3"/>
          </p:cNvCxnSpPr>
          <p:nvPr/>
        </p:nvCxnSpPr>
        <p:spPr>
          <a:xfrm flipV="1">
            <a:off x="617575" y="4541834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橢圓 63"/>
          <p:cNvSpPr/>
          <p:nvPr/>
        </p:nvSpPr>
        <p:spPr>
          <a:xfrm>
            <a:off x="1491965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5" name="橢圓 64"/>
          <p:cNvSpPr/>
          <p:nvPr/>
        </p:nvSpPr>
        <p:spPr>
          <a:xfrm>
            <a:off x="785660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6" name="橢圓 65"/>
          <p:cNvSpPr/>
          <p:nvPr/>
        </p:nvSpPr>
        <p:spPr>
          <a:xfrm>
            <a:off x="1491965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橢圓 66"/>
          <p:cNvSpPr/>
          <p:nvPr/>
        </p:nvSpPr>
        <p:spPr>
          <a:xfrm>
            <a:off x="1873039" y="497447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橢圓 67"/>
          <p:cNvSpPr/>
          <p:nvPr/>
        </p:nvSpPr>
        <p:spPr>
          <a:xfrm>
            <a:off x="785659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橢圓 68"/>
          <p:cNvSpPr/>
          <p:nvPr/>
        </p:nvSpPr>
        <p:spPr>
          <a:xfrm>
            <a:off x="486935" y="49683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橢圓 69"/>
          <p:cNvSpPr/>
          <p:nvPr/>
        </p:nvSpPr>
        <p:spPr>
          <a:xfrm>
            <a:off x="1154548" y="49693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71" name="直線接點 70"/>
          <p:cNvCxnSpPr>
            <a:endCxn id="68" idx="7"/>
          </p:cNvCxnSpPr>
          <p:nvPr/>
        </p:nvCxnSpPr>
        <p:spPr>
          <a:xfrm flipH="1">
            <a:off x="1008675" y="5211505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直線接點 71"/>
          <p:cNvCxnSpPr>
            <a:stCxn id="64" idx="7"/>
            <a:endCxn id="67" idx="4"/>
          </p:cNvCxnSpPr>
          <p:nvPr/>
        </p:nvCxnSpPr>
        <p:spPr>
          <a:xfrm flipV="1">
            <a:off x="1714981" y="5235755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直線接點 72"/>
          <p:cNvCxnSpPr>
            <a:stCxn id="68" idx="6"/>
            <a:endCxn id="64" idx="2"/>
          </p:cNvCxnSpPr>
          <p:nvPr/>
        </p:nvCxnSpPr>
        <p:spPr>
          <a:xfrm>
            <a:off x="1046938" y="5758589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4" name="文字方塊 73"/>
          <p:cNvSpPr txBox="1"/>
          <p:nvPr/>
        </p:nvSpPr>
        <p:spPr>
          <a:xfrm>
            <a:off x="367140" y="4476966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1044364" y="411538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1822371" y="447883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1032958" y="455647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757699" y="520035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361411" y="530621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1045423" y="568538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1807477" y="532336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1356052" y="51707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83" name="圓角矩形 82"/>
          <p:cNvSpPr/>
          <p:nvPr/>
        </p:nvSpPr>
        <p:spPr>
          <a:xfrm>
            <a:off x="2430885" y="3944430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4" name="直線接點 83"/>
          <p:cNvCxnSpPr>
            <a:stCxn id="91" idx="6"/>
            <a:endCxn id="92" idx="2"/>
          </p:cNvCxnSpPr>
          <p:nvPr/>
        </p:nvCxnSpPr>
        <p:spPr>
          <a:xfrm>
            <a:off x="3266960" y="4449458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直線接點 84"/>
          <p:cNvCxnSpPr>
            <a:stCxn id="92" idx="3"/>
            <a:endCxn id="96" idx="0"/>
          </p:cNvCxnSpPr>
          <p:nvPr/>
        </p:nvCxnSpPr>
        <p:spPr>
          <a:xfrm flipH="1">
            <a:off x="3505209" y="4541834"/>
            <a:ext cx="245040" cy="427562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直線接點 85"/>
          <p:cNvCxnSpPr>
            <a:stCxn id="90" idx="1"/>
            <a:endCxn id="96" idx="5"/>
          </p:cNvCxnSpPr>
          <p:nvPr/>
        </p:nvCxnSpPr>
        <p:spPr>
          <a:xfrm flipH="1" flipV="1">
            <a:off x="3597585" y="5192412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直線接點 86"/>
          <p:cNvCxnSpPr>
            <a:stCxn id="93" idx="0"/>
            <a:endCxn id="92" idx="5"/>
          </p:cNvCxnSpPr>
          <p:nvPr/>
        </p:nvCxnSpPr>
        <p:spPr>
          <a:xfrm flipH="1" flipV="1">
            <a:off x="3935002" y="4541834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直線接點 87"/>
          <p:cNvCxnSpPr>
            <a:stCxn id="94" idx="1"/>
            <a:endCxn id="95" idx="4"/>
          </p:cNvCxnSpPr>
          <p:nvPr/>
        </p:nvCxnSpPr>
        <p:spPr>
          <a:xfrm flipH="1" flipV="1">
            <a:off x="2837596" y="5229601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直線接點 88"/>
          <p:cNvCxnSpPr>
            <a:stCxn id="95" idx="0"/>
            <a:endCxn id="91" idx="3"/>
          </p:cNvCxnSpPr>
          <p:nvPr/>
        </p:nvCxnSpPr>
        <p:spPr>
          <a:xfrm flipV="1">
            <a:off x="2837596" y="4541834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" name="橢圓 89"/>
          <p:cNvSpPr/>
          <p:nvPr/>
        </p:nvSpPr>
        <p:spPr>
          <a:xfrm>
            <a:off x="3711986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橢圓 90"/>
          <p:cNvSpPr/>
          <p:nvPr/>
        </p:nvSpPr>
        <p:spPr>
          <a:xfrm>
            <a:off x="3005681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2" name="橢圓 91"/>
          <p:cNvSpPr/>
          <p:nvPr/>
        </p:nvSpPr>
        <p:spPr>
          <a:xfrm>
            <a:off x="3711986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3" name="橢圓 92"/>
          <p:cNvSpPr/>
          <p:nvPr/>
        </p:nvSpPr>
        <p:spPr>
          <a:xfrm>
            <a:off x="4093060" y="497447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4" name="橢圓 93"/>
          <p:cNvSpPr/>
          <p:nvPr/>
        </p:nvSpPr>
        <p:spPr>
          <a:xfrm>
            <a:off x="3005680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5" name="橢圓 94"/>
          <p:cNvSpPr/>
          <p:nvPr/>
        </p:nvSpPr>
        <p:spPr>
          <a:xfrm>
            <a:off x="2706956" y="49683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6" name="橢圓 95"/>
          <p:cNvSpPr/>
          <p:nvPr/>
        </p:nvSpPr>
        <p:spPr>
          <a:xfrm>
            <a:off x="3374569" y="49693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97" name="直線接點 96"/>
          <p:cNvCxnSpPr>
            <a:endCxn id="94" idx="7"/>
          </p:cNvCxnSpPr>
          <p:nvPr/>
        </p:nvCxnSpPr>
        <p:spPr>
          <a:xfrm flipH="1">
            <a:off x="3228696" y="5211505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直線接點 97"/>
          <p:cNvCxnSpPr>
            <a:stCxn id="90" idx="7"/>
            <a:endCxn id="93" idx="4"/>
          </p:cNvCxnSpPr>
          <p:nvPr/>
        </p:nvCxnSpPr>
        <p:spPr>
          <a:xfrm flipV="1">
            <a:off x="3935002" y="5235755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直線接點 98"/>
          <p:cNvCxnSpPr>
            <a:stCxn id="94" idx="6"/>
            <a:endCxn id="90" idx="2"/>
          </p:cNvCxnSpPr>
          <p:nvPr/>
        </p:nvCxnSpPr>
        <p:spPr>
          <a:xfrm>
            <a:off x="3266959" y="5758589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0" name="文字方塊 99"/>
          <p:cNvSpPr txBox="1"/>
          <p:nvPr/>
        </p:nvSpPr>
        <p:spPr>
          <a:xfrm>
            <a:off x="2587161" y="4476966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01" name="文字方塊 100"/>
          <p:cNvSpPr txBox="1"/>
          <p:nvPr/>
        </p:nvSpPr>
        <p:spPr>
          <a:xfrm>
            <a:off x="3264385" y="411538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02" name="文字方塊 101"/>
          <p:cNvSpPr txBox="1"/>
          <p:nvPr/>
        </p:nvSpPr>
        <p:spPr>
          <a:xfrm>
            <a:off x="4042392" y="447883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03" name="文字方塊 102"/>
          <p:cNvSpPr txBox="1"/>
          <p:nvPr/>
        </p:nvSpPr>
        <p:spPr>
          <a:xfrm>
            <a:off x="3252979" y="455647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04" name="文字方塊 103"/>
          <p:cNvSpPr txBox="1"/>
          <p:nvPr/>
        </p:nvSpPr>
        <p:spPr>
          <a:xfrm>
            <a:off x="2977720" y="520035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2581432" y="530621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3265444" y="568538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07" name="文字方塊 106"/>
          <p:cNvSpPr txBox="1"/>
          <p:nvPr/>
        </p:nvSpPr>
        <p:spPr>
          <a:xfrm>
            <a:off x="4027498" y="532336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08" name="文字方塊 107"/>
          <p:cNvSpPr txBox="1"/>
          <p:nvPr/>
        </p:nvSpPr>
        <p:spPr>
          <a:xfrm>
            <a:off x="3576073" y="51707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09" name="圓角矩形 108"/>
          <p:cNvSpPr/>
          <p:nvPr/>
        </p:nvSpPr>
        <p:spPr>
          <a:xfrm>
            <a:off x="4644859" y="3944430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0" name="直線接點 109"/>
          <p:cNvCxnSpPr>
            <a:stCxn id="117" idx="6"/>
            <a:endCxn id="118" idx="2"/>
          </p:cNvCxnSpPr>
          <p:nvPr/>
        </p:nvCxnSpPr>
        <p:spPr>
          <a:xfrm>
            <a:off x="5480934" y="4449458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直線接點 110"/>
          <p:cNvCxnSpPr>
            <a:stCxn id="118" idx="3"/>
            <a:endCxn id="122" idx="0"/>
          </p:cNvCxnSpPr>
          <p:nvPr/>
        </p:nvCxnSpPr>
        <p:spPr>
          <a:xfrm flipH="1">
            <a:off x="5719183" y="4541834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直線接點 111"/>
          <p:cNvCxnSpPr>
            <a:stCxn id="116" idx="1"/>
            <a:endCxn id="122" idx="5"/>
          </p:cNvCxnSpPr>
          <p:nvPr/>
        </p:nvCxnSpPr>
        <p:spPr>
          <a:xfrm flipH="1" flipV="1">
            <a:off x="5811559" y="5192412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直線接點 112"/>
          <p:cNvCxnSpPr>
            <a:stCxn id="119" idx="0"/>
            <a:endCxn id="118" idx="5"/>
          </p:cNvCxnSpPr>
          <p:nvPr/>
        </p:nvCxnSpPr>
        <p:spPr>
          <a:xfrm flipH="1" flipV="1">
            <a:off x="6148976" y="4541834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4" name="直線接點 113"/>
          <p:cNvCxnSpPr>
            <a:stCxn id="120" idx="1"/>
            <a:endCxn id="121" idx="4"/>
          </p:cNvCxnSpPr>
          <p:nvPr/>
        </p:nvCxnSpPr>
        <p:spPr>
          <a:xfrm flipH="1" flipV="1">
            <a:off x="5051570" y="5229601"/>
            <a:ext cx="206347" cy="436611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5" name="直線接點 114"/>
          <p:cNvCxnSpPr>
            <a:stCxn id="121" idx="0"/>
            <a:endCxn id="117" idx="3"/>
          </p:cNvCxnSpPr>
          <p:nvPr/>
        </p:nvCxnSpPr>
        <p:spPr>
          <a:xfrm flipV="1">
            <a:off x="5051570" y="4541834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6" name="橢圓 115"/>
          <p:cNvSpPr/>
          <p:nvPr/>
        </p:nvSpPr>
        <p:spPr>
          <a:xfrm>
            <a:off x="5925960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7" name="橢圓 116"/>
          <p:cNvSpPr/>
          <p:nvPr/>
        </p:nvSpPr>
        <p:spPr>
          <a:xfrm>
            <a:off x="5219655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8" name="橢圓 117"/>
          <p:cNvSpPr/>
          <p:nvPr/>
        </p:nvSpPr>
        <p:spPr>
          <a:xfrm>
            <a:off x="5925960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9" name="橢圓 118"/>
          <p:cNvSpPr/>
          <p:nvPr/>
        </p:nvSpPr>
        <p:spPr>
          <a:xfrm>
            <a:off x="6307034" y="497447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0" name="橢圓 119"/>
          <p:cNvSpPr/>
          <p:nvPr/>
        </p:nvSpPr>
        <p:spPr>
          <a:xfrm>
            <a:off x="5219654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1" name="橢圓 120"/>
          <p:cNvSpPr/>
          <p:nvPr/>
        </p:nvSpPr>
        <p:spPr>
          <a:xfrm>
            <a:off x="4920930" y="49683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2" name="橢圓 121"/>
          <p:cNvSpPr/>
          <p:nvPr/>
        </p:nvSpPr>
        <p:spPr>
          <a:xfrm>
            <a:off x="5588543" y="49693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23" name="直線接點 122"/>
          <p:cNvCxnSpPr>
            <a:endCxn id="120" idx="7"/>
          </p:cNvCxnSpPr>
          <p:nvPr/>
        </p:nvCxnSpPr>
        <p:spPr>
          <a:xfrm flipH="1">
            <a:off x="5442670" y="5211505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直線接點 123"/>
          <p:cNvCxnSpPr>
            <a:stCxn id="116" idx="7"/>
            <a:endCxn id="119" idx="4"/>
          </p:cNvCxnSpPr>
          <p:nvPr/>
        </p:nvCxnSpPr>
        <p:spPr>
          <a:xfrm flipV="1">
            <a:off x="6148976" y="5235755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5" name="直線接點 124"/>
          <p:cNvCxnSpPr>
            <a:stCxn id="120" idx="6"/>
            <a:endCxn id="116" idx="2"/>
          </p:cNvCxnSpPr>
          <p:nvPr/>
        </p:nvCxnSpPr>
        <p:spPr>
          <a:xfrm>
            <a:off x="5480933" y="5758589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6" name="文字方塊 125"/>
          <p:cNvSpPr txBox="1"/>
          <p:nvPr/>
        </p:nvSpPr>
        <p:spPr>
          <a:xfrm>
            <a:off x="4801135" y="4476966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27" name="文字方塊 126"/>
          <p:cNvSpPr txBox="1"/>
          <p:nvPr/>
        </p:nvSpPr>
        <p:spPr>
          <a:xfrm>
            <a:off x="5478359" y="411538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28" name="文字方塊 127"/>
          <p:cNvSpPr txBox="1"/>
          <p:nvPr/>
        </p:nvSpPr>
        <p:spPr>
          <a:xfrm>
            <a:off x="6256366" y="447883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29" name="文字方塊 128"/>
          <p:cNvSpPr txBox="1"/>
          <p:nvPr/>
        </p:nvSpPr>
        <p:spPr>
          <a:xfrm>
            <a:off x="5466953" y="455647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30" name="文字方塊 129"/>
          <p:cNvSpPr txBox="1"/>
          <p:nvPr/>
        </p:nvSpPr>
        <p:spPr>
          <a:xfrm>
            <a:off x="5191694" y="520035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31" name="文字方塊 130"/>
          <p:cNvSpPr txBox="1"/>
          <p:nvPr/>
        </p:nvSpPr>
        <p:spPr>
          <a:xfrm>
            <a:off x="4795406" y="530621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32" name="文字方塊 131"/>
          <p:cNvSpPr txBox="1"/>
          <p:nvPr/>
        </p:nvSpPr>
        <p:spPr>
          <a:xfrm>
            <a:off x="5479418" y="568538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33" name="文字方塊 132"/>
          <p:cNvSpPr txBox="1"/>
          <p:nvPr/>
        </p:nvSpPr>
        <p:spPr>
          <a:xfrm>
            <a:off x="6241472" y="532336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34" name="文字方塊 133"/>
          <p:cNvSpPr txBox="1"/>
          <p:nvPr/>
        </p:nvSpPr>
        <p:spPr>
          <a:xfrm>
            <a:off x="5790047" y="51707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35" name="圓角矩形 134"/>
          <p:cNvSpPr/>
          <p:nvPr/>
        </p:nvSpPr>
        <p:spPr>
          <a:xfrm>
            <a:off x="2431814" y="1588158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6" name="直線接點 135"/>
          <p:cNvCxnSpPr>
            <a:stCxn id="143" idx="6"/>
            <a:endCxn id="144" idx="2"/>
          </p:cNvCxnSpPr>
          <p:nvPr/>
        </p:nvCxnSpPr>
        <p:spPr>
          <a:xfrm>
            <a:off x="3267889" y="2093186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7" name="直線接點 136"/>
          <p:cNvCxnSpPr>
            <a:stCxn id="144" idx="3"/>
            <a:endCxn id="148" idx="0"/>
          </p:cNvCxnSpPr>
          <p:nvPr/>
        </p:nvCxnSpPr>
        <p:spPr>
          <a:xfrm flipH="1">
            <a:off x="3506138" y="2185562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8" name="直線接點 137"/>
          <p:cNvCxnSpPr>
            <a:stCxn id="142" idx="1"/>
            <a:endCxn id="148" idx="5"/>
          </p:cNvCxnSpPr>
          <p:nvPr/>
        </p:nvCxnSpPr>
        <p:spPr>
          <a:xfrm flipH="1" flipV="1">
            <a:off x="3598514" y="2836140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9" name="直線接點 138"/>
          <p:cNvCxnSpPr>
            <a:stCxn id="145" idx="0"/>
            <a:endCxn id="144" idx="5"/>
          </p:cNvCxnSpPr>
          <p:nvPr/>
        </p:nvCxnSpPr>
        <p:spPr>
          <a:xfrm flipH="1" flipV="1">
            <a:off x="3935931" y="2185562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0" name="直線接點 139"/>
          <p:cNvCxnSpPr>
            <a:stCxn id="146" idx="1"/>
            <a:endCxn id="147" idx="4"/>
          </p:cNvCxnSpPr>
          <p:nvPr/>
        </p:nvCxnSpPr>
        <p:spPr>
          <a:xfrm flipH="1" flipV="1">
            <a:off x="2838525" y="2873329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1" name="直線接點 140"/>
          <p:cNvCxnSpPr>
            <a:stCxn id="147" idx="0"/>
            <a:endCxn id="143" idx="3"/>
          </p:cNvCxnSpPr>
          <p:nvPr/>
        </p:nvCxnSpPr>
        <p:spPr>
          <a:xfrm flipV="1">
            <a:off x="2838525" y="2185562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2" name="橢圓 141"/>
          <p:cNvSpPr/>
          <p:nvPr/>
        </p:nvSpPr>
        <p:spPr>
          <a:xfrm>
            <a:off x="3712915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3" name="橢圓 142"/>
          <p:cNvSpPr/>
          <p:nvPr/>
        </p:nvSpPr>
        <p:spPr>
          <a:xfrm>
            <a:off x="3006610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4" name="橢圓 143"/>
          <p:cNvSpPr/>
          <p:nvPr/>
        </p:nvSpPr>
        <p:spPr>
          <a:xfrm>
            <a:off x="3712915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5" name="橢圓 144"/>
          <p:cNvSpPr/>
          <p:nvPr/>
        </p:nvSpPr>
        <p:spPr>
          <a:xfrm>
            <a:off x="4093989" y="261820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橢圓 145"/>
          <p:cNvSpPr/>
          <p:nvPr/>
        </p:nvSpPr>
        <p:spPr>
          <a:xfrm>
            <a:off x="3006609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7" name="橢圓 146"/>
          <p:cNvSpPr/>
          <p:nvPr/>
        </p:nvSpPr>
        <p:spPr>
          <a:xfrm>
            <a:off x="2707885" y="26120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8" name="橢圓 147"/>
          <p:cNvSpPr/>
          <p:nvPr/>
        </p:nvSpPr>
        <p:spPr>
          <a:xfrm>
            <a:off x="3375498" y="261312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49" name="直線接點 148"/>
          <p:cNvCxnSpPr>
            <a:endCxn id="146" idx="7"/>
          </p:cNvCxnSpPr>
          <p:nvPr/>
        </p:nvCxnSpPr>
        <p:spPr>
          <a:xfrm flipH="1">
            <a:off x="3229625" y="2855233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0" name="直線接點 149"/>
          <p:cNvCxnSpPr>
            <a:stCxn id="142" idx="7"/>
            <a:endCxn id="145" idx="4"/>
          </p:cNvCxnSpPr>
          <p:nvPr/>
        </p:nvCxnSpPr>
        <p:spPr>
          <a:xfrm flipV="1">
            <a:off x="3935931" y="2879483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1" name="直線接點 150"/>
          <p:cNvCxnSpPr>
            <a:stCxn id="146" idx="6"/>
            <a:endCxn id="142" idx="2"/>
          </p:cNvCxnSpPr>
          <p:nvPr/>
        </p:nvCxnSpPr>
        <p:spPr>
          <a:xfrm>
            <a:off x="3267888" y="3402317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2" name="文字方塊 151"/>
          <p:cNvSpPr txBox="1"/>
          <p:nvPr/>
        </p:nvSpPr>
        <p:spPr>
          <a:xfrm>
            <a:off x="2588090" y="212069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53" name="文字方塊 152"/>
          <p:cNvSpPr txBox="1"/>
          <p:nvPr/>
        </p:nvSpPr>
        <p:spPr>
          <a:xfrm>
            <a:off x="3265314" y="175911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54" name="文字方塊 153"/>
          <p:cNvSpPr txBox="1"/>
          <p:nvPr/>
        </p:nvSpPr>
        <p:spPr>
          <a:xfrm>
            <a:off x="4043321" y="212256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55" name="文字方塊 154"/>
          <p:cNvSpPr txBox="1"/>
          <p:nvPr/>
        </p:nvSpPr>
        <p:spPr>
          <a:xfrm>
            <a:off x="3253908" y="220020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56" name="文字方塊 155"/>
          <p:cNvSpPr txBox="1"/>
          <p:nvPr/>
        </p:nvSpPr>
        <p:spPr>
          <a:xfrm>
            <a:off x="2978649" y="28440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57" name="文字方塊 156"/>
          <p:cNvSpPr txBox="1"/>
          <p:nvPr/>
        </p:nvSpPr>
        <p:spPr>
          <a:xfrm>
            <a:off x="2582361" y="294994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58" name="文字方塊 157"/>
          <p:cNvSpPr txBox="1"/>
          <p:nvPr/>
        </p:nvSpPr>
        <p:spPr>
          <a:xfrm>
            <a:off x="3266373" y="332911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59" name="文字方塊 158"/>
          <p:cNvSpPr txBox="1"/>
          <p:nvPr/>
        </p:nvSpPr>
        <p:spPr>
          <a:xfrm>
            <a:off x="4028427" y="296709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60" name="文字方塊 159"/>
          <p:cNvSpPr txBox="1"/>
          <p:nvPr/>
        </p:nvSpPr>
        <p:spPr>
          <a:xfrm>
            <a:off x="3577002" y="281451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61" name="圓角矩形 160"/>
          <p:cNvSpPr/>
          <p:nvPr/>
        </p:nvSpPr>
        <p:spPr>
          <a:xfrm>
            <a:off x="4645788" y="1588158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2" name="直線接點 161"/>
          <p:cNvCxnSpPr>
            <a:stCxn id="169" idx="6"/>
            <a:endCxn id="170" idx="2"/>
          </p:cNvCxnSpPr>
          <p:nvPr/>
        </p:nvCxnSpPr>
        <p:spPr>
          <a:xfrm>
            <a:off x="5481863" y="2093186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3" name="直線接點 162"/>
          <p:cNvCxnSpPr>
            <a:stCxn id="170" idx="3"/>
            <a:endCxn id="174" idx="0"/>
          </p:cNvCxnSpPr>
          <p:nvPr/>
        </p:nvCxnSpPr>
        <p:spPr>
          <a:xfrm flipH="1">
            <a:off x="5720112" y="2185562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4" name="直線接點 163"/>
          <p:cNvCxnSpPr>
            <a:stCxn id="168" idx="1"/>
            <a:endCxn id="174" idx="5"/>
          </p:cNvCxnSpPr>
          <p:nvPr/>
        </p:nvCxnSpPr>
        <p:spPr>
          <a:xfrm flipH="1" flipV="1">
            <a:off x="5812488" y="2836140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5" name="直線接點 164"/>
          <p:cNvCxnSpPr>
            <a:stCxn id="171" idx="0"/>
            <a:endCxn id="170" idx="5"/>
          </p:cNvCxnSpPr>
          <p:nvPr/>
        </p:nvCxnSpPr>
        <p:spPr>
          <a:xfrm flipH="1" flipV="1">
            <a:off x="6149905" y="2185562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6" name="直線接點 165"/>
          <p:cNvCxnSpPr>
            <a:stCxn id="172" idx="1"/>
            <a:endCxn id="173" idx="4"/>
          </p:cNvCxnSpPr>
          <p:nvPr/>
        </p:nvCxnSpPr>
        <p:spPr>
          <a:xfrm flipH="1" flipV="1">
            <a:off x="5052499" y="2873329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7" name="直線接點 166"/>
          <p:cNvCxnSpPr>
            <a:stCxn id="173" idx="0"/>
            <a:endCxn id="169" idx="3"/>
          </p:cNvCxnSpPr>
          <p:nvPr/>
        </p:nvCxnSpPr>
        <p:spPr>
          <a:xfrm flipV="1">
            <a:off x="5052499" y="2185562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8" name="橢圓 167"/>
          <p:cNvSpPr/>
          <p:nvPr/>
        </p:nvSpPr>
        <p:spPr>
          <a:xfrm>
            <a:off x="5926889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9" name="橢圓 168"/>
          <p:cNvSpPr/>
          <p:nvPr/>
        </p:nvSpPr>
        <p:spPr>
          <a:xfrm>
            <a:off x="5220584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0" name="橢圓 169"/>
          <p:cNvSpPr/>
          <p:nvPr/>
        </p:nvSpPr>
        <p:spPr>
          <a:xfrm>
            <a:off x="5926889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1" name="橢圓 170"/>
          <p:cNvSpPr/>
          <p:nvPr/>
        </p:nvSpPr>
        <p:spPr>
          <a:xfrm>
            <a:off x="6307963" y="261820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橢圓 171"/>
          <p:cNvSpPr/>
          <p:nvPr/>
        </p:nvSpPr>
        <p:spPr>
          <a:xfrm>
            <a:off x="5220583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3" name="橢圓 172"/>
          <p:cNvSpPr/>
          <p:nvPr/>
        </p:nvSpPr>
        <p:spPr>
          <a:xfrm>
            <a:off x="4921859" y="26120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" name="橢圓 173"/>
          <p:cNvSpPr/>
          <p:nvPr/>
        </p:nvSpPr>
        <p:spPr>
          <a:xfrm>
            <a:off x="5589472" y="261312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75" name="直線接點 174"/>
          <p:cNvCxnSpPr>
            <a:endCxn id="172" idx="7"/>
          </p:cNvCxnSpPr>
          <p:nvPr/>
        </p:nvCxnSpPr>
        <p:spPr>
          <a:xfrm flipH="1">
            <a:off x="5443599" y="2855233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6" name="直線接點 175"/>
          <p:cNvCxnSpPr>
            <a:stCxn id="168" idx="7"/>
            <a:endCxn id="171" idx="4"/>
          </p:cNvCxnSpPr>
          <p:nvPr/>
        </p:nvCxnSpPr>
        <p:spPr>
          <a:xfrm flipV="1">
            <a:off x="6149905" y="2879483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7" name="直線接點 176"/>
          <p:cNvCxnSpPr>
            <a:stCxn id="172" idx="6"/>
            <a:endCxn id="168" idx="2"/>
          </p:cNvCxnSpPr>
          <p:nvPr/>
        </p:nvCxnSpPr>
        <p:spPr>
          <a:xfrm>
            <a:off x="5481862" y="3402317"/>
            <a:ext cx="445027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8" name="文字方塊 177"/>
          <p:cNvSpPr txBox="1"/>
          <p:nvPr/>
        </p:nvSpPr>
        <p:spPr>
          <a:xfrm>
            <a:off x="4802064" y="212069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79" name="文字方塊 178"/>
          <p:cNvSpPr txBox="1"/>
          <p:nvPr/>
        </p:nvSpPr>
        <p:spPr>
          <a:xfrm>
            <a:off x="5479288" y="175911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80" name="文字方塊 179"/>
          <p:cNvSpPr txBox="1"/>
          <p:nvPr/>
        </p:nvSpPr>
        <p:spPr>
          <a:xfrm>
            <a:off x="6257295" y="212256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81" name="文字方塊 180"/>
          <p:cNvSpPr txBox="1"/>
          <p:nvPr/>
        </p:nvSpPr>
        <p:spPr>
          <a:xfrm>
            <a:off x="5467882" y="220020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82" name="文字方塊 181"/>
          <p:cNvSpPr txBox="1"/>
          <p:nvPr/>
        </p:nvSpPr>
        <p:spPr>
          <a:xfrm>
            <a:off x="5192623" y="28440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83" name="文字方塊 182"/>
          <p:cNvSpPr txBox="1"/>
          <p:nvPr/>
        </p:nvSpPr>
        <p:spPr>
          <a:xfrm>
            <a:off x="4796335" y="294994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84" name="文字方塊 183"/>
          <p:cNvSpPr txBox="1"/>
          <p:nvPr/>
        </p:nvSpPr>
        <p:spPr>
          <a:xfrm>
            <a:off x="5480347" y="332911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85" name="文字方塊 184"/>
          <p:cNvSpPr txBox="1"/>
          <p:nvPr/>
        </p:nvSpPr>
        <p:spPr>
          <a:xfrm>
            <a:off x="6242401" y="296709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86" name="文字方塊 185"/>
          <p:cNvSpPr txBox="1"/>
          <p:nvPr/>
        </p:nvSpPr>
        <p:spPr>
          <a:xfrm>
            <a:off x="5790976" y="281451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87" name="圓角矩形 186"/>
          <p:cNvSpPr/>
          <p:nvPr/>
        </p:nvSpPr>
        <p:spPr>
          <a:xfrm>
            <a:off x="6876381" y="3944430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8" name="直線接點 187"/>
          <p:cNvCxnSpPr>
            <a:stCxn id="195" idx="6"/>
            <a:endCxn id="196" idx="2"/>
          </p:cNvCxnSpPr>
          <p:nvPr/>
        </p:nvCxnSpPr>
        <p:spPr>
          <a:xfrm>
            <a:off x="7712456" y="4449458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9" name="直線接點 188"/>
          <p:cNvCxnSpPr>
            <a:stCxn id="196" idx="3"/>
            <a:endCxn id="200" idx="0"/>
          </p:cNvCxnSpPr>
          <p:nvPr/>
        </p:nvCxnSpPr>
        <p:spPr>
          <a:xfrm flipH="1">
            <a:off x="7950705" y="4541834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0" name="直線接點 189"/>
          <p:cNvCxnSpPr>
            <a:stCxn id="194" idx="1"/>
            <a:endCxn id="200" idx="5"/>
          </p:cNvCxnSpPr>
          <p:nvPr/>
        </p:nvCxnSpPr>
        <p:spPr>
          <a:xfrm flipH="1" flipV="1">
            <a:off x="8043081" y="5192412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1" name="直線接點 190"/>
          <p:cNvCxnSpPr>
            <a:stCxn id="197" idx="0"/>
            <a:endCxn id="196" idx="5"/>
          </p:cNvCxnSpPr>
          <p:nvPr/>
        </p:nvCxnSpPr>
        <p:spPr>
          <a:xfrm flipH="1" flipV="1">
            <a:off x="8380498" y="4541834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2" name="直線接點 191"/>
          <p:cNvCxnSpPr>
            <a:stCxn id="198" idx="1"/>
            <a:endCxn id="199" idx="4"/>
          </p:cNvCxnSpPr>
          <p:nvPr/>
        </p:nvCxnSpPr>
        <p:spPr>
          <a:xfrm flipH="1" flipV="1">
            <a:off x="7283092" y="5229601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3" name="直線接點 192"/>
          <p:cNvCxnSpPr>
            <a:stCxn id="199" idx="0"/>
            <a:endCxn id="195" idx="3"/>
          </p:cNvCxnSpPr>
          <p:nvPr/>
        </p:nvCxnSpPr>
        <p:spPr>
          <a:xfrm flipV="1">
            <a:off x="7283092" y="4541834"/>
            <a:ext cx="206348" cy="42648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4" name="橢圓 193"/>
          <p:cNvSpPr/>
          <p:nvPr/>
        </p:nvSpPr>
        <p:spPr>
          <a:xfrm>
            <a:off x="8157482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5" name="橢圓 194"/>
          <p:cNvSpPr/>
          <p:nvPr/>
        </p:nvSpPr>
        <p:spPr>
          <a:xfrm>
            <a:off x="7451177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6" name="橢圓 195"/>
          <p:cNvSpPr/>
          <p:nvPr/>
        </p:nvSpPr>
        <p:spPr>
          <a:xfrm>
            <a:off x="8157482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7" name="橢圓 196"/>
          <p:cNvSpPr/>
          <p:nvPr/>
        </p:nvSpPr>
        <p:spPr>
          <a:xfrm>
            <a:off x="8538556" y="497447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橢圓 197"/>
          <p:cNvSpPr/>
          <p:nvPr/>
        </p:nvSpPr>
        <p:spPr>
          <a:xfrm>
            <a:off x="7451176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9" name="橢圓 198"/>
          <p:cNvSpPr/>
          <p:nvPr/>
        </p:nvSpPr>
        <p:spPr>
          <a:xfrm>
            <a:off x="7152452" y="49683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0" name="橢圓 199"/>
          <p:cNvSpPr/>
          <p:nvPr/>
        </p:nvSpPr>
        <p:spPr>
          <a:xfrm>
            <a:off x="7820065" y="49693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201" name="直線接點 200"/>
          <p:cNvCxnSpPr>
            <a:endCxn id="198" idx="7"/>
          </p:cNvCxnSpPr>
          <p:nvPr/>
        </p:nvCxnSpPr>
        <p:spPr>
          <a:xfrm flipH="1">
            <a:off x="7674192" y="5211505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2" name="直線接點 201"/>
          <p:cNvCxnSpPr>
            <a:stCxn id="194" idx="7"/>
            <a:endCxn id="197" idx="4"/>
          </p:cNvCxnSpPr>
          <p:nvPr/>
        </p:nvCxnSpPr>
        <p:spPr>
          <a:xfrm flipV="1">
            <a:off x="8380498" y="5235755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3" name="直線接點 202"/>
          <p:cNvCxnSpPr>
            <a:stCxn id="198" idx="6"/>
            <a:endCxn id="194" idx="2"/>
          </p:cNvCxnSpPr>
          <p:nvPr/>
        </p:nvCxnSpPr>
        <p:spPr>
          <a:xfrm>
            <a:off x="7712455" y="5758589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4" name="文字方塊 203"/>
          <p:cNvSpPr txBox="1"/>
          <p:nvPr/>
        </p:nvSpPr>
        <p:spPr>
          <a:xfrm>
            <a:off x="7032657" y="4476966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205" name="文字方塊 204"/>
          <p:cNvSpPr txBox="1"/>
          <p:nvPr/>
        </p:nvSpPr>
        <p:spPr>
          <a:xfrm>
            <a:off x="7709881" y="411538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206" name="文字方塊 205"/>
          <p:cNvSpPr txBox="1"/>
          <p:nvPr/>
        </p:nvSpPr>
        <p:spPr>
          <a:xfrm>
            <a:off x="8487888" y="447883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207" name="文字方塊 206"/>
          <p:cNvSpPr txBox="1"/>
          <p:nvPr/>
        </p:nvSpPr>
        <p:spPr>
          <a:xfrm>
            <a:off x="7698475" y="455647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208" name="文字方塊 207"/>
          <p:cNvSpPr txBox="1"/>
          <p:nvPr/>
        </p:nvSpPr>
        <p:spPr>
          <a:xfrm>
            <a:off x="7423216" y="520035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209" name="文字方塊 208"/>
          <p:cNvSpPr txBox="1"/>
          <p:nvPr/>
        </p:nvSpPr>
        <p:spPr>
          <a:xfrm>
            <a:off x="7026928" y="530621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210" name="文字方塊 209"/>
          <p:cNvSpPr txBox="1"/>
          <p:nvPr/>
        </p:nvSpPr>
        <p:spPr>
          <a:xfrm>
            <a:off x="7710940" y="568538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211" name="文字方塊 210"/>
          <p:cNvSpPr txBox="1"/>
          <p:nvPr/>
        </p:nvSpPr>
        <p:spPr>
          <a:xfrm>
            <a:off x="8472994" y="532336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212" name="文字方塊 211"/>
          <p:cNvSpPr txBox="1"/>
          <p:nvPr/>
        </p:nvSpPr>
        <p:spPr>
          <a:xfrm>
            <a:off x="8021569" y="51707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213" name="向下箭號 212"/>
          <p:cNvSpPr/>
          <p:nvPr/>
        </p:nvSpPr>
        <p:spPr>
          <a:xfrm rot="16200000">
            <a:off x="2188693" y="2686540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" name="向下箭號 213"/>
          <p:cNvSpPr/>
          <p:nvPr/>
        </p:nvSpPr>
        <p:spPr>
          <a:xfrm rot="16200000">
            <a:off x="4416003" y="2686540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" name="向下箭號 214"/>
          <p:cNvSpPr/>
          <p:nvPr/>
        </p:nvSpPr>
        <p:spPr>
          <a:xfrm rot="16200000">
            <a:off x="6644785" y="2686540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" name="向下箭號 215"/>
          <p:cNvSpPr/>
          <p:nvPr/>
        </p:nvSpPr>
        <p:spPr>
          <a:xfrm rot="16200000">
            <a:off x="25319" y="4994024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7" name="向下箭號 216"/>
          <p:cNvSpPr/>
          <p:nvPr/>
        </p:nvSpPr>
        <p:spPr>
          <a:xfrm rot="16200000">
            <a:off x="2204432" y="4994024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" name="向下箭號 217"/>
          <p:cNvSpPr/>
          <p:nvPr/>
        </p:nvSpPr>
        <p:spPr>
          <a:xfrm rot="16200000">
            <a:off x="4438718" y="4994024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" name="向下箭號 218"/>
          <p:cNvSpPr/>
          <p:nvPr/>
        </p:nvSpPr>
        <p:spPr>
          <a:xfrm rot="16200000">
            <a:off x="6641647" y="4994024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2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Prim's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178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97541" y="1384202"/>
            <a:ext cx="8498541" cy="4492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(!G has at least one vertex)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"no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spanning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tree"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TV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= {0};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 with vertex 0 and no edges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(T = </a:t>
            </a:r>
            <a:r>
              <a:rPr lang="el-GR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Φ</a:t>
            </a:r>
            <a:r>
              <a:rPr lang="zh-TW" alt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；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zh-TW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contains less than n–1</a:t>
            </a:r>
            <a:r>
              <a:rPr lang="zh-TW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edges</a:t>
            </a:r>
            <a:r>
              <a:rPr lang="zh-TW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；</a:t>
            </a:r>
            <a:r>
              <a:rPr lang="en-US" altLang="zh-TW" sz="20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(u, v) to 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Let (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u, v)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be a least-cost edge with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 in TV</a:t>
            </a:r>
            <a:r>
              <a:rPr lang="zh-TW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&amp;&amp; 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not in TV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(there is no such edge)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v</a:t>
            </a:r>
            <a:r>
              <a:rPr lang="zh-TW" altLang="en-US" sz="20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 TV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 contains fewer than n-1 edges)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"no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spanning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tree"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736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Sollin's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err="1" smtClean="0">
                <a:solidFill>
                  <a:srgbClr val="0000CC"/>
                </a:solidFill>
              </a:rPr>
              <a:t>Sollin’s</a:t>
            </a:r>
            <a:r>
              <a:rPr lang="en-US" altLang="zh-TW" dirty="0" smtClean="0">
                <a:solidFill>
                  <a:srgbClr val="0000CC"/>
                </a:solidFill>
              </a:rPr>
              <a:t> algorithm selects several edges at each stage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Create </a:t>
            </a:r>
            <a:r>
              <a:rPr lang="en-US" altLang="zh-TW" dirty="0" smtClean="0">
                <a:solidFill>
                  <a:srgbClr val="C00000"/>
                </a:solidFill>
              </a:rPr>
              <a:t>n </a:t>
            </a:r>
            <a:r>
              <a:rPr lang="en-US" altLang="zh-TW" dirty="0" err="1" smtClean="0">
                <a:solidFill>
                  <a:srgbClr val="C00000"/>
                </a:solidFill>
              </a:rPr>
              <a:t>subgraphs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/>
              <a:t>(form a </a:t>
            </a:r>
            <a:r>
              <a:rPr lang="en-US" altLang="zh-TW" dirty="0" smtClean="0">
                <a:solidFill>
                  <a:srgbClr val="CC0099"/>
                </a:solidFill>
              </a:rPr>
              <a:t>spanning </a:t>
            </a:r>
            <a:r>
              <a:rPr lang="en-US" altLang="zh-TW" dirty="0">
                <a:solidFill>
                  <a:srgbClr val="CC0099"/>
                </a:solidFill>
              </a:rPr>
              <a:t>forest</a:t>
            </a:r>
            <a:r>
              <a:rPr lang="en-US" altLang="zh-TW" dirty="0" smtClean="0"/>
              <a:t>), each subgraph having a single vertex.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Sort</a:t>
            </a:r>
            <a:r>
              <a:rPr lang="en-US" altLang="zh-TW" dirty="0" smtClean="0"/>
              <a:t> </a:t>
            </a:r>
            <a:r>
              <a:rPr lang="en-US" altLang="zh-TW" dirty="0"/>
              <a:t>edges according to weights</a:t>
            </a:r>
          </a:p>
          <a:p>
            <a:r>
              <a:rPr lang="en-US" altLang="zh-TW" dirty="0" smtClean="0"/>
              <a:t>During a stage, </a:t>
            </a:r>
            <a:r>
              <a:rPr lang="en-US" altLang="zh-TW" dirty="0" smtClean="0">
                <a:solidFill>
                  <a:srgbClr val="0000FF"/>
                </a:solidFill>
              </a:rPr>
              <a:t>select and add one edge </a:t>
            </a:r>
            <a:r>
              <a:rPr lang="en-US" altLang="zh-TW" dirty="0">
                <a:solidFill>
                  <a:srgbClr val="0000FF"/>
                </a:solidFill>
              </a:rPr>
              <a:t>to </a:t>
            </a:r>
            <a:r>
              <a:rPr lang="en-US" altLang="zh-TW" dirty="0">
                <a:solidFill>
                  <a:srgbClr val="0000CC"/>
                </a:solidFill>
              </a:rPr>
              <a:t>each </a:t>
            </a:r>
            <a:r>
              <a:rPr lang="en-US" altLang="zh-TW" dirty="0" smtClean="0">
                <a:solidFill>
                  <a:srgbClr val="0000CC"/>
                </a:solidFill>
              </a:rPr>
              <a:t>tree </a:t>
            </a:r>
            <a:r>
              <a:rPr lang="en-US" altLang="zh-TW" dirty="0" smtClean="0"/>
              <a:t>(minimum cost edge with exactly 1 vertex in the tree) (# of trees in the forest reduces)</a:t>
            </a:r>
            <a:endParaRPr lang="en-US" altLang="zh-TW" dirty="0"/>
          </a:p>
          <a:p>
            <a:pPr lvl="1"/>
            <a:r>
              <a:rPr lang="en-US" altLang="zh-TW" dirty="0"/>
              <a:t>The </a:t>
            </a:r>
            <a:r>
              <a:rPr lang="en-US" altLang="zh-TW" dirty="0">
                <a:solidFill>
                  <a:srgbClr val="C00000"/>
                </a:solidFill>
              </a:rPr>
              <a:t>least-cost</a:t>
            </a:r>
            <a:r>
              <a:rPr lang="en-US" altLang="zh-TW" dirty="0"/>
              <a:t> edge that </a:t>
            </a:r>
            <a:r>
              <a:rPr lang="en-US" altLang="zh-TW" dirty="0">
                <a:solidFill>
                  <a:srgbClr val="C00000"/>
                </a:solidFill>
              </a:rPr>
              <a:t>does not form a cycle </a:t>
            </a:r>
            <a:r>
              <a:rPr lang="en-US" altLang="zh-TW" dirty="0" smtClean="0"/>
              <a:t>with each </a:t>
            </a:r>
            <a:r>
              <a:rPr lang="en-US" altLang="zh-TW" dirty="0" err="1" smtClean="0"/>
              <a:t>subgraph's</a:t>
            </a:r>
            <a:r>
              <a:rPr lang="en-US" altLang="zh-TW" dirty="0" smtClean="0"/>
              <a:t> edges</a:t>
            </a:r>
          </a:p>
          <a:p>
            <a:pPr lvl="1"/>
            <a:r>
              <a:rPr lang="en-US" altLang="zh-TW" dirty="0" smtClean="0"/>
              <a:t>Duplicate edges are discarded</a:t>
            </a:r>
            <a:endParaRPr lang="en-US" altLang="zh-TW" dirty="0"/>
          </a:p>
          <a:p>
            <a:r>
              <a:rPr lang="en-US" altLang="zh-TW" dirty="0" smtClean="0"/>
              <a:t>Terminate when there is only one tree at the end of a stage or when no edges remain to be selected.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5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Complete graphs </a:t>
            </a:r>
            <a:r>
              <a:rPr lang="en-US" altLang="zh-TW" dirty="0" smtClean="0"/>
              <a:t>(also called </a:t>
            </a:r>
            <a:r>
              <a:rPr lang="en-US" altLang="zh-TW" dirty="0" smtClean="0">
                <a:solidFill>
                  <a:srgbClr val="C00000"/>
                </a:solidFill>
              </a:rPr>
              <a:t>cliques</a:t>
            </a:r>
            <a:r>
              <a:rPr lang="en-US" altLang="zh-TW" dirty="0" smtClean="0"/>
              <a:t> (</a:t>
            </a:r>
            <a:r>
              <a:rPr lang="zh-TW" altLang="en-US" dirty="0" smtClean="0"/>
              <a:t>團</a:t>
            </a:r>
            <a:r>
              <a:rPr lang="en-US" altLang="zh-TW" dirty="0" smtClean="0"/>
              <a:t>))</a:t>
            </a:r>
          </a:p>
          <a:p>
            <a:pPr lvl="1"/>
            <a:r>
              <a:rPr lang="en-US" altLang="zh-TW" dirty="0" smtClean="0"/>
              <a:t>A graph having the </a:t>
            </a:r>
            <a:r>
              <a:rPr lang="en-US" altLang="zh-TW" dirty="0" smtClean="0">
                <a:solidFill>
                  <a:srgbClr val="CC0099"/>
                </a:solidFill>
              </a:rPr>
              <a:t>max possible number of edges</a:t>
            </a:r>
          </a:p>
          <a:p>
            <a:pPr lvl="2"/>
            <a:r>
              <a:rPr lang="en-US" altLang="zh-TW" sz="2200" b="1" dirty="0" smtClean="0">
                <a:solidFill>
                  <a:srgbClr val="0000CC"/>
                </a:solidFill>
              </a:rPr>
              <a:t>n(n-1)/2</a:t>
            </a:r>
            <a:r>
              <a:rPr lang="en-US" altLang="zh-TW" sz="2200" b="1" dirty="0" smtClean="0"/>
              <a:t> </a:t>
            </a:r>
            <a:r>
              <a:rPr lang="en-US" altLang="zh-TW" sz="2200" dirty="0" smtClean="0"/>
              <a:t>for an undirected graph</a:t>
            </a:r>
          </a:p>
          <a:p>
            <a:pPr lvl="2"/>
            <a:r>
              <a:rPr lang="en-US" altLang="zh-TW" sz="2200" b="1" dirty="0" smtClean="0">
                <a:solidFill>
                  <a:srgbClr val="0000CC"/>
                </a:solidFill>
              </a:rPr>
              <a:t>n(n-1)</a:t>
            </a:r>
            <a:r>
              <a:rPr lang="en-US" altLang="zh-TW" sz="2200" dirty="0" smtClean="0"/>
              <a:t> for a directed graph</a:t>
            </a:r>
          </a:p>
          <a:p>
            <a:pPr lvl="2"/>
            <a:endParaRPr lang="en-US" altLang="zh-TW" dirty="0" smtClean="0"/>
          </a:p>
          <a:p>
            <a:r>
              <a:rPr lang="en-US" altLang="zh-TW" dirty="0" smtClean="0">
                <a:solidFill>
                  <a:srgbClr val="0000CC"/>
                </a:solidFill>
              </a:rPr>
              <a:t>Adjacency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0000CC"/>
                </a:solidFill>
              </a:rPr>
              <a:t>incidence</a:t>
            </a:r>
          </a:p>
          <a:p>
            <a:pPr lvl="1"/>
            <a:r>
              <a:rPr lang="en-US" altLang="zh-TW" dirty="0" smtClean="0"/>
              <a:t>u and v are </a:t>
            </a:r>
            <a:r>
              <a:rPr lang="en-US" altLang="zh-TW" dirty="0" smtClean="0">
                <a:solidFill>
                  <a:srgbClr val="0000CC"/>
                </a:solidFill>
              </a:rPr>
              <a:t>adjacent</a:t>
            </a:r>
            <a:r>
              <a:rPr lang="en-US" altLang="zh-TW" dirty="0" smtClean="0"/>
              <a:t> if (</a:t>
            </a:r>
            <a:r>
              <a:rPr lang="en-US" altLang="zh-TW" dirty="0" err="1" smtClean="0"/>
              <a:t>u,v</a:t>
            </a:r>
            <a:r>
              <a:rPr lang="en-US" altLang="zh-TW" dirty="0" smtClean="0"/>
              <a:t>) </a:t>
            </a:r>
            <a:r>
              <a:rPr lang="en-US" altLang="zh-TW" dirty="0" smtClean="0">
                <a:sym typeface="Symbol"/>
              </a:rPr>
              <a:t> G</a:t>
            </a:r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 err="1" smtClean="0"/>
              <a:t>u,v</a:t>
            </a:r>
            <a:r>
              <a:rPr lang="en-US" altLang="zh-TW" dirty="0" smtClean="0"/>
              <a:t>) is </a:t>
            </a:r>
            <a:r>
              <a:rPr lang="en-US" altLang="zh-TW" dirty="0" smtClean="0">
                <a:solidFill>
                  <a:srgbClr val="0000CC"/>
                </a:solidFill>
              </a:rPr>
              <a:t>incident on </a:t>
            </a:r>
            <a:r>
              <a:rPr lang="en-US" altLang="zh-TW" dirty="0" smtClean="0"/>
              <a:t>(</a:t>
            </a:r>
            <a:r>
              <a:rPr lang="zh-TW" altLang="en-US" dirty="0" smtClean="0"/>
              <a:t>關聯</a:t>
            </a:r>
            <a:r>
              <a:rPr lang="en-US" altLang="zh-TW" dirty="0" smtClean="0"/>
              <a:t>) u and also v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A </a:t>
            </a:r>
            <a:r>
              <a:rPr lang="en-US" altLang="zh-TW" dirty="0" err="1" smtClean="0">
                <a:solidFill>
                  <a:srgbClr val="0000CC"/>
                </a:solidFill>
              </a:rPr>
              <a:t>subgraph</a:t>
            </a:r>
            <a:r>
              <a:rPr lang="en-US" altLang="zh-TW" dirty="0" smtClean="0"/>
              <a:t> of G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a graph G’ such that</a:t>
            </a:r>
          </a:p>
          <a:p>
            <a:pPr lvl="1"/>
            <a:r>
              <a:rPr lang="en-US" altLang="zh-TW" dirty="0" smtClean="0"/>
              <a:t>V(G’) </a:t>
            </a:r>
            <a:r>
              <a:rPr lang="en-US" altLang="zh-TW" dirty="0" smtClean="0">
                <a:latin typeface="Yu Mincho Demibold"/>
                <a:ea typeface="Yu Mincho Demibold"/>
              </a:rPr>
              <a:t>⊆</a:t>
            </a:r>
            <a:r>
              <a:rPr lang="en-US" altLang="zh-TW" dirty="0" smtClean="0"/>
              <a:t>V(G)</a:t>
            </a:r>
          </a:p>
          <a:p>
            <a:pPr lvl="1"/>
            <a:r>
              <a:rPr lang="en-US" altLang="zh-TW" dirty="0" smtClean="0"/>
              <a:t>E(G’) </a:t>
            </a:r>
            <a:r>
              <a:rPr lang="en-US" altLang="zh-TW" dirty="0" smtClean="0">
                <a:latin typeface="Yu Mincho Demibold"/>
                <a:ea typeface="Yu Mincho Demibold"/>
              </a:rPr>
              <a:t>⊆</a:t>
            </a:r>
            <a:r>
              <a:rPr lang="en-US" altLang="zh-TW" dirty="0" smtClean="0"/>
              <a:t>E(G)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Sollin's</a:t>
            </a:r>
            <a:r>
              <a:rPr lang="en-US" altLang="zh-TW" dirty="0" smtClean="0"/>
              <a:t>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180</a:t>
            </a:fld>
            <a:endParaRPr lang="zh-TW" altLang="en-US"/>
          </a:p>
        </p:txBody>
      </p:sp>
      <p:graphicFrame>
        <p:nvGraphicFramePr>
          <p:cNvPr id="514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176269"/>
              </p:ext>
            </p:extLst>
          </p:nvPr>
        </p:nvGraphicFramePr>
        <p:xfrm>
          <a:off x="2867997" y="2319306"/>
          <a:ext cx="5781823" cy="341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19" name="Visio" r:id="rId3" imgW="8271358" imgH="4900879" progId="Visio.Drawing.11">
                  <p:embed/>
                </p:oleObj>
              </mc:Choice>
              <mc:Fallback>
                <p:oleObj name="Visio" r:id="rId3" imgW="8271358" imgH="4900879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997" y="2319306"/>
                        <a:ext cx="5781823" cy="34151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186600" y="1517071"/>
            <a:ext cx="1879664" cy="2177438"/>
            <a:chOff x="65577" y="1422942"/>
            <a:chExt cx="1879664" cy="2177438"/>
          </a:xfrm>
        </p:grpSpPr>
        <p:cxnSp>
          <p:nvCxnSpPr>
            <p:cNvPr id="7" name="直線接點 6"/>
            <p:cNvCxnSpPr>
              <a:stCxn id="14" idx="6"/>
              <a:endCxn id="15" idx="2"/>
            </p:cNvCxnSpPr>
            <p:nvPr/>
          </p:nvCxnSpPr>
          <p:spPr>
            <a:xfrm>
              <a:off x="884153" y="1621184"/>
              <a:ext cx="311978" cy="1896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線接點 7"/>
            <p:cNvCxnSpPr>
              <a:stCxn id="15" idx="3"/>
              <a:endCxn id="19" idx="0"/>
            </p:cNvCxnSpPr>
            <p:nvPr/>
          </p:nvCxnSpPr>
          <p:spPr>
            <a:xfrm flipH="1">
              <a:off x="989354" y="1903175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線接點 8"/>
            <p:cNvCxnSpPr>
              <a:stCxn id="13" idx="1"/>
              <a:endCxn id="19" idx="5"/>
            </p:cNvCxnSpPr>
            <p:nvPr/>
          </p:nvCxnSpPr>
          <p:spPr>
            <a:xfrm flipH="1" flipV="1">
              <a:off x="1081730" y="2553753"/>
              <a:ext cx="7970" cy="823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線接點 9"/>
            <p:cNvCxnSpPr>
              <a:stCxn id="16" idx="0"/>
              <a:endCxn id="15" idx="5"/>
            </p:cNvCxnSpPr>
            <p:nvPr/>
          </p:nvCxnSpPr>
          <p:spPr>
            <a:xfrm flipH="1" flipV="1">
              <a:off x="1419147" y="1903175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線接點 10"/>
            <p:cNvCxnSpPr>
              <a:stCxn id="17" idx="1"/>
              <a:endCxn id="18" idx="4"/>
            </p:cNvCxnSpPr>
            <p:nvPr/>
          </p:nvCxnSpPr>
          <p:spPr>
            <a:xfrm flipH="1" flipV="1">
              <a:off x="321741" y="2590942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18" idx="0"/>
              <a:endCxn id="14" idx="3"/>
            </p:cNvCxnSpPr>
            <p:nvPr/>
          </p:nvCxnSpPr>
          <p:spPr>
            <a:xfrm flipV="1">
              <a:off x="321741" y="1713560"/>
              <a:ext cx="339396" cy="61610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橢圓 12"/>
            <p:cNvSpPr/>
            <p:nvPr/>
          </p:nvSpPr>
          <p:spPr>
            <a:xfrm>
              <a:off x="1051437" y="333910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橢圓 13"/>
            <p:cNvSpPr/>
            <p:nvPr/>
          </p:nvSpPr>
          <p:spPr>
            <a:xfrm>
              <a:off x="622874" y="149054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橢圓 14"/>
            <p:cNvSpPr/>
            <p:nvPr/>
          </p:nvSpPr>
          <p:spPr>
            <a:xfrm>
              <a:off x="1196131" y="1680159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" name="橢圓 15"/>
            <p:cNvSpPr/>
            <p:nvPr/>
          </p:nvSpPr>
          <p:spPr>
            <a:xfrm>
              <a:off x="1577205" y="233581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489825" y="298929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191101" y="232966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" name="橢圓 18"/>
            <p:cNvSpPr/>
            <p:nvPr/>
          </p:nvSpPr>
          <p:spPr>
            <a:xfrm>
              <a:off x="858714" y="233073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20" name="直線接點 19"/>
            <p:cNvCxnSpPr>
              <a:endCxn id="17" idx="7"/>
            </p:cNvCxnSpPr>
            <p:nvPr/>
          </p:nvCxnSpPr>
          <p:spPr>
            <a:xfrm flipH="1">
              <a:off x="712841" y="2572846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線接點 20"/>
            <p:cNvCxnSpPr>
              <a:stCxn id="13" idx="7"/>
              <a:endCxn id="16" idx="4"/>
            </p:cNvCxnSpPr>
            <p:nvPr/>
          </p:nvCxnSpPr>
          <p:spPr>
            <a:xfrm flipV="1">
              <a:off x="1274453" y="2597096"/>
              <a:ext cx="433392" cy="78026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接點 21"/>
            <p:cNvCxnSpPr>
              <a:stCxn id="17" idx="6"/>
              <a:endCxn id="13" idx="2"/>
            </p:cNvCxnSpPr>
            <p:nvPr/>
          </p:nvCxnSpPr>
          <p:spPr>
            <a:xfrm>
              <a:off x="751104" y="3119930"/>
              <a:ext cx="300333" cy="3498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71306" y="18383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869553" y="142294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526537" y="18401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737124" y="191781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61865" y="25617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5577" y="266755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88225" y="32080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511643" y="268470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019877" y="263970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16607" y="4305455"/>
            <a:ext cx="1647383" cy="2109836"/>
            <a:chOff x="191101" y="1490544"/>
            <a:chExt cx="1647383" cy="2109836"/>
          </a:xfrm>
        </p:grpSpPr>
        <p:sp>
          <p:nvSpPr>
            <p:cNvPr id="39" name="橢圓 38"/>
            <p:cNvSpPr/>
            <p:nvPr/>
          </p:nvSpPr>
          <p:spPr>
            <a:xfrm>
              <a:off x="1051437" y="333910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" name="橢圓 39"/>
            <p:cNvSpPr/>
            <p:nvPr/>
          </p:nvSpPr>
          <p:spPr>
            <a:xfrm>
              <a:off x="622874" y="149054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1" name="橢圓 40"/>
            <p:cNvSpPr/>
            <p:nvPr/>
          </p:nvSpPr>
          <p:spPr>
            <a:xfrm>
              <a:off x="1196131" y="1680159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橢圓 41"/>
            <p:cNvSpPr/>
            <p:nvPr/>
          </p:nvSpPr>
          <p:spPr>
            <a:xfrm>
              <a:off x="1577205" y="233581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3" name="橢圓 42"/>
            <p:cNvSpPr/>
            <p:nvPr/>
          </p:nvSpPr>
          <p:spPr>
            <a:xfrm>
              <a:off x="489825" y="298929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4" name="橢圓 43"/>
            <p:cNvSpPr/>
            <p:nvPr/>
          </p:nvSpPr>
          <p:spPr>
            <a:xfrm>
              <a:off x="191101" y="232966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橢圓 44"/>
            <p:cNvSpPr/>
            <p:nvPr/>
          </p:nvSpPr>
          <p:spPr>
            <a:xfrm>
              <a:off x="858714" y="233073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3" name="向下箭號 2"/>
          <p:cNvSpPr/>
          <p:nvPr/>
        </p:nvSpPr>
        <p:spPr>
          <a:xfrm>
            <a:off x="1022293" y="3796585"/>
            <a:ext cx="210604" cy="389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rot="19368468">
            <a:off x="2380129" y="4935071"/>
            <a:ext cx="487868" cy="215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向右箭號 57"/>
          <p:cNvSpPr/>
          <p:nvPr/>
        </p:nvSpPr>
        <p:spPr>
          <a:xfrm>
            <a:off x="5513294" y="3796585"/>
            <a:ext cx="497541" cy="19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7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Sollin's</a:t>
            </a:r>
            <a:r>
              <a:rPr lang="en-US" altLang="zh-TW" dirty="0" smtClean="0"/>
              <a:t>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181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242500" y="1846066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13" idx="6"/>
            <a:endCxn id="14" idx="2"/>
          </p:cNvCxnSpPr>
          <p:nvPr/>
        </p:nvCxnSpPr>
        <p:spPr>
          <a:xfrm>
            <a:off x="2078575" y="2351094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線接點 6"/>
          <p:cNvCxnSpPr>
            <a:stCxn id="14" idx="3"/>
            <a:endCxn id="18" idx="0"/>
          </p:cNvCxnSpPr>
          <p:nvPr/>
        </p:nvCxnSpPr>
        <p:spPr>
          <a:xfrm flipH="1">
            <a:off x="2316824" y="2443470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線接點 7"/>
          <p:cNvCxnSpPr>
            <a:stCxn id="12" idx="1"/>
            <a:endCxn id="18" idx="5"/>
          </p:cNvCxnSpPr>
          <p:nvPr/>
        </p:nvCxnSpPr>
        <p:spPr>
          <a:xfrm flipH="1" flipV="1">
            <a:off x="2409200" y="3094048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>
            <a:stCxn id="15" idx="0"/>
            <a:endCxn id="14" idx="5"/>
          </p:cNvCxnSpPr>
          <p:nvPr/>
        </p:nvCxnSpPr>
        <p:spPr>
          <a:xfrm flipH="1" flipV="1">
            <a:off x="2746617" y="2443470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線接點 9"/>
          <p:cNvCxnSpPr>
            <a:stCxn id="16" idx="1"/>
            <a:endCxn id="17" idx="4"/>
          </p:cNvCxnSpPr>
          <p:nvPr/>
        </p:nvCxnSpPr>
        <p:spPr>
          <a:xfrm flipH="1" flipV="1">
            <a:off x="1649211" y="3131237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17" idx="0"/>
            <a:endCxn id="13" idx="3"/>
          </p:cNvCxnSpPr>
          <p:nvPr/>
        </p:nvCxnSpPr>
        <p:spPr>
          <a:xfrm flipV="1">
            <a:off x="1649211" y="2443470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橢圓 11"/>
          <p:cNvSpPr/>
          <p:nvPr/>
        </p:nvSpPr>
        <p:spPr>
          <a:xfrm>
            <a:off x="2523601" y="352958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橢圓 12"/>
          <p:cNvSpPr/>
          <p:nvPr/>
        </p:nvSpPr>
        <p:spPr>
          <a:xfrm>
            <a:off x="1817296" y="222045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橢圓 13"/>
          <p:cNvSpPr/>
          <p:nvPr/>
        </p:nvSpPr>
        <p:spPr>
          <a:xfrm>
            <a:off x="2523601" y="222045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橢圓 14"/>
          <p:cNvSpPr/>
          <p:nvPr/>
        </p:nvSpPr>
        <p:spPr>
          <a:xfrm>
            <a:off x="2904675" y="287611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橢圓 15"/>
          <p:cNvSpPr/>
          <p:nvPr/>
        </p:nvSpPr>
        <p:spPr>
          <a:xfrm>
            <a:off x="1817295" y="352958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橢圓 16"/>
          <p:cNvSpPr/>
          <p:nvPr/>
        </p:nvSpPr>
        <p:spPr>
          <a:xfrm>
            <a:off x="1518571" y="286995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橢圓 17"/>
          <p:cNvSpPr/>
          <p:nvPr/>
        </p:nvSpPr>
        <p:spPr>
          <a:xfrm>
            <a:off x="2186184" y="287103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9" name="直線接點 18"/>
          <p:cNvCxnSpPr>
            <a:endCxn id="16" idx="7"/>
          </p:cNvCxnSpPr>
          <p:nvPr/>
        </p:nvCxnSpPr>
        <p:spPr>
          <a:xfrm flipH="1">
            <a:off x="2040311" y="3113141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stCxn id="12" idx="7"/>
            <a:endCxn id="15" idx="4"/>
          </p:cNvCxnSpPr>
          <p:nvPr/>
        </p:nvCxnSpPr>
        <p:spPr>
          <a:xfrm flipV="1">
            <a:off x="2746617" y="3137391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線接點 20"/>
          <p:cNvCxnSpPr>
            <a:stCxn id="16" idx="6"/>
            <a:endCxn id="12" idx="2"/>
          </p:cNvCxnSpPr>
          <p:nvPr/>
        </p:nvCxnSpPr>
        <p:spPr>
          <a:xfrm>
            <a:off x="2078574" y="3660225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398776" y="237860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076000" y="201702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854007" y="238047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64594" y="2458113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789335" y="310199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393047" y="320785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77059" y="3587018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839113" y="3224998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387688" y="3072423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35" name="圓角矩形 134"/>
          <p:cNvSpPr/>
          <p:nvPr/>
        </p:nvSpPr>
        <p:spPr>
          <a:xfrm>
            <a:off x="3565045" y="1846066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6" name="直線接點 135"/>
          <p:cNvCxnSpPr>
            <a:stCxn id="143" idx="6"/>
            <a:endCxn id="144" idx="2"/>
          </p:cNvCxnSpPr>
          <p:nvPr/>
        </p:nvCxnSpPr>
        <p:spPr>
          <a:xfrm>
            <a:off x="4401120" y="2351094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7" name="直線接點 136"/>
          <p:cNvCxnSpPr>
            <a:stCxn id="144" idx="3"/>
            <a:endCxn id="148" idx="0"/>
          </p:cNvCxnSpPr>
          <p:nvPr/>
        </p:nvCxnSpPr>
        <p:spPr>
          <a:xfrm flipH="1">
            <a:off x="4639369" y="2443470"/>
            <a:ext cx="245040" cy="427562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8" name="直線接點 137"/>
          <p:cNvCxnSpPr>
            <a:stCxn id="142" idx="1"/>
            <a:endCxn id="148" idx="5"/>
          </p:cNvCxnSpPr>
          <p:nvPr/>
        </p:nvCxnSpPr>
        <p:spPr>
          <a:xfrm flipH="1" flipV="1">
            <a:off x="4731745" y="3094048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9" name="直線接點 138"/>
          <p:cNvCxnSpPr>
            <a:stCxn id="145" idx="0"/>
            <a:endCxn id="144" idx="5"/>
          </p:cNvCxnSpPr>
          <p:nvPr/>
        </p:nvCxnSpPr>
        <p:spPr>
          <a:xfrm flipH="1" flipV="1">
            <a:off x="5069162" y="2443470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0" name="直線接點 139"/>
          <p:cNvCxnSpPr>
            <a:stCxn id="146" idx="1"/>
            <a:endCxn id="147" idx="4"/>
          </p:cNvCxnSpPr>
          <p:nvPr/>
        </p:nvCxnSpPr>
        <p:spPr>
          <a:xfrm flipH="1" flipV="1">
            <a:off x="3971756" y="3131237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1" name="直線接點 140"/>
          <p:cNvCxnSpPr>
            <a:stCxn id="147" idx="0"/>
            <a:endCxn id="143" idx="3"/>
          </p:cNvCxnSpPr>
          <p:nvPr/>
        </p:nvCxnSpPr>
        <p:spPr>
          <a:xfrm flipV="1">
            <a:off x="3971756" y="2443470"/>
            <a:ext cx="206348" cy="42648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2" name="橢圓 141"/>
          <p:cNvSpPr/>
          <p:nvPr/>
        </p:nvSpPr>
        <p:spPr>
          <a:xfrm>
            <a:off x="4846146" y="352958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3" name="橢圓 142"/>
          <p:cNvSpPr/>
          <p:nvPr/>
        </p:nvSpPr>
        <p:spPr>
          <a:xfrm>
            <a:off x="4139841" y="222045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4" name="橢圓 143"/>
          <p:cNvSpPr/>
          <p:nvPr/>
        </p:nvSpPr>
        <p:spPr>
          <a:xfrm>
            <a:off x="4846146" y="222045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5" name="橢圓 144"/>
          <p:cNvSpPr/>
          <p:nvPr/>
        </p:nvSpPr>
        <p:spPr>
          <a:xfrm>
            <a:off x="5227220" y="287611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橢圓 145"/>
          <p:cNvSpPr/>
          <p:nvPr/>
        </p:nvSpPr>
        <p:spPr>
          <a:xfrm>
            <a:off x="4139840" y="352958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7" name="橢圓 146"/>
          <p:cNvSpPr/>
          <p:nvPr/>
        </p:nvSpPr>
        <p:spPr>
          <a:xfrm>
            <a:off x="3841116" y="286995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8" name="橢圓 147"/>
          <p:cNvSpPr/>
          <p:nvPr/>
        </p:nvSpPr>
        <p:spPr>
          <a:xfrm>
            <a:off x="4508729" y="287103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49" name="直線接點 148"/>
          <p:cNvCxnSpPr>
            <a:endCxn id="146" idx="7"/>
          </p:cNvCxnSpPr>
          <p:nvPr/>
        </p:nvCxnSpPr>
        <p:spPr>
          <a:xfrm flipH="1">
            <a:off x="4362856" y="3113141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0" name="直線接點 149"/>
          <p:cNvCxnSpPr>
            <a:stCxn id="142" idx="7"/>
            <a:endCxn id="145" idx="4"/>
          </p:cNvCxnSpPr>
          <p:nvPr/>
        </p:nvCxnSpPr>
        <p:spPr>
          <a:xfrm flipV="1">
            <a:off x="5069162" y="3137391"/>
            <a:ext cx="288698" cy="430457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1" name="直線接點 150"/>
          <p:cNvCxnSpPr>
            <a:stCxn id="146" idx="6"/>
            <a:endCxn id="142" idx="2"/>
          </p:cNvCxnSpPr>
          <p:nvPr/>
        </p:nvCxnSpPr>
        <p:spPr>
          <a:xfrm>
            <a:off x="4401119" y="3660225"/>
            <a:ext cx="445027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2" name="文字方塊 151"/>
          <p:cNvSpPr txBox="1"/>
          <p:nvPr/>
        </p:nvSpPr>
        <p:spPr>
          <a:xfrm>
            <a:off x="3721321" y="237860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53" name="文字方塊 152"/>
          <p:cNvSpPr txBox="1"/>
          <p:nvPr/>
        </p:nvSpPr>
        <p:spPr>
          <a:xfrm>
            <a:off x="4398545" y="201702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54" name="文字方塊 153"/>
          <p:cNvSpPr txBox="1"/>
          <p:nvPr/>
        </p:nvSpPr>
        <p:spPr>
          <a:xfrm>
            <a:off x="5176552" y="238047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55" name="文字方塊 154"/>
          <p:cNvSpPr txBox="1"/>
          <p:nvPr/>
        </p:nvSpPr>
        <p:spPr>
          <a:xfrm>
            <a:off x="4387139" y="2458113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56" name="文字方塊 155"/>
          <p:cNvSpPr txBox="1"/>
          <p:nvPr/>
        </p:nvSpPr>
        <p:spPr>
          <a:xfrm>
            <a:off x="4111880" y="310199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57" name="文字方塊 156"/>
          <p:cNvSpPr txBox="1"/>
          <p:nvPr/>
        </p:nvSpPr>
        <p:spPr>
          <a:xfrm>
            <a:off x="3715592" y="320785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58" name="文字方塊 157"/>
          <p:cNvSpPr txBox="1"/>
          <p:nvPr/>
        </p:nvSpPr>
        <p:spPr>
          <a:xfrm>
            <a:off x="4399604" y="3587018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59" name="文字方塊 158"/>
          <p:cNvSpPr txBox="1"/>
          <p:nvPr/>
        </p:nvSpPr>
        <p:spPr>
          <a:xfrm>
            <a:off x="5161658" y="3224998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60" name="文字方塊 159"/>
          <p:cNvSpPr txBox="1"/>
          <p:nvPr/>
        </p:nvSpPr>
        <p:spPr>
          <a:xfrm>
            <a:off x="4710233" y="3072423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61" name="圓角矩形 160"/>
          <p:cNvSpPr/>
          <p:nvPr/>
        </p:nvSpPr>
        <p:spPr>
          <a:xfrm>
            <a:off x="5872799" y="1846066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2" name="直線接點 161"/>
          <p:cNvCxnSpPr>
            <a:stCxn id="169" idx="6"/>
            <a:endCxn id="170" idx="2"/>
          </p:cNvCxnSpPr>
          <p:nvPr/>
        </p:nvCxnSpPr>
        <p:spPr>
          <a:xfrm>
            <a:off x="6708874" y="2351094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3" name="直線接點 162"/>
          <p:cNvCxnSpPr>
            <a:stCxn id="170" idx="3"/>
            <a:endCxn id="174" idx="0"/>
          </p:cNvCxnSpPr>
          <p:nvPr/>
        </p:nvCxnSpPr>
        <p:spPr>
          <a:xfrm flipH="1">
            <a:off x="6947123" y="2443470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4" name="直線接點 163"/>
          <p:cNvCxnSpPr>
            <a:stCxn id="168" idx="1"/>
            <a:endCxn id="174" idx="5"/>
          </p:cNvCxnSpPr>
          <p:nvPr/>
        </p:nvCxnSpPr>
        <p:spPr>
          <a:xfrm flipH="1" flipV="1">
            <a:off x="7039499" y="3094048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5" name="直線接點 164"/>
          <p:cNvCxnSpPr>
            <a:stCxn id="171" idx="0"/>
            <a:endCxn id="170" idx="5"/>
          </p:cNvCxnSpPr>
          <p:nvPr/>
        </p:nvCxnSpPr>
        <p:spPr>
          <a:xfrm flipH="1" flipV="1">
            <a:off x="7376916" y="2443470"/>
            <a:ext cx="288698" cy="432642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6" name="直線接點 165"/>
          <p:cNvCxnSpPr>
            <a:stCxn id="172" idx="1"/>
            <a:endCxn id="173" idx="4"/>
          </p:cNvCxnSpPr>
          <p:nvPr/>
        </p:nvCxnSpPr>
        <p:spPr>
          <a:xfrm flipH="1" flipV="1">
            <a:off x="6279510" y="3131237"/>
            <a:ext cx="206347" cy="436611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7" name="直線接點 166"/>
          <p:cNvCxnSpPr>
            <a:stCxn id="173" idx="0"/>
            <a:endCxn id="169" idx="3"/>
          </p:cNvCxnSpPr>
          <p:nvPr/>
        </p:nvCxnSpPr>
        <p:spPr>
          <a:xfrm flipV="1">
            <a:off x="6279510" y="2443470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8" name="橢圓 167"/>
          <p:cNvSpPr/>
          <p:nvPr/>
        </p:nvSpPr>
        <p:spPr>
          <a:xfrm>
            <a:off x="7153900" y="352958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9" name="橢圓 168"/>
          <p:cNvSpPr/>
          <p:nvPr/>
        </p:nvSpPr>
        <p:spPr>
          <a:xfrm>
            <a:off x="6447595" y="222045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0" name="橢圓 169"/>
          <p:cNvSpPr/>
          <p:nvPr/>
        </p:nvSpPr>
        <p:spPr>
          <a:xfrm>
            <a:off x="7153900" y="222045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1" name="橢圓 170"/>
          <p:cNvSpPr/>
          <p:nvPr/>
        </p:nvSpPr>
        <p:spPr>
          <a:xfrm>
            <a:off x="7534974" y="287611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橢圓 171"/>
          <p:cNvSpPr/>
          <p:nvPr/>
        </p:nvSpPr>
        <p:spPr>
          <a:xfrm>
            <a:off x="6447594" y="352958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3" name="橢圓 172"/>
          <p:cNvSpPr/>
          <p:nvPr/>
        </p:nvSpPr>
        <p:spPr>
          <a:xfrm>
            <a:off x="6148870" y="286995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" name="橢圓 173"/>
          <p:cNvSpPr/>
          <p:nvPr/>
        </p:nvSpPr>
        <p:spPr>
          <a:xfrm>
            <a:off x="6816483" y="287103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75" name="直線接點 174"/>
          <p:cNvCxnSpPr>
            <a:endCxn id="172" idx="7"/>
          </p:cNvCxnSpPr>
          <p:nvPr/>
        </p:nvCxnSpPr>
        <p:spPr>
          <a:xfrm flipH="1">
            <a:off x="6670610" y="3113141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6" name="直線接點 175"/>
          <p:cNvCxnSpPr>
            <a:stCxn id="168" idx="7"/>
            <a:endCxn id="171" idx="4"/>
          </p:cNvCxnSpPr>
          <p:nvPr/>
        </p:nvCxnSpPr>
        <p:spPr>
          <a:xfrm flipV="1">
            <a:off x="7376916" y="3137391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7" name="直線接點 176"/>
          <p:cNvCxnSpPr>
            <a:stCxn id="172" idx="6"/>
            <a:endCxn id="168" idx="2"/>
          </p:cNvCxnSpPr>
          <p:nvPr/>
        </p:nvCxnSpPr>
        <p:spPr>
          <a:xfrm>
            <a:off x="6708873" y="3660225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8" name="文字方塊 177"/>
          <p:cNvSpPr txBox="1"/>
          <p:nvPr/>
        </p:nvSpPr>
        <p:spPr>
          <a:xfrm>
            <a:off x="6029075" y="237860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79" name="文字方塊 178"/>
          <p:cNvSpPr txBox="1"/>
          <p:nvPr/>
        </p:nvSpPr>
        <p:spPr>
          <a:xfrm>
            <a:off x="6706299" y="201702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80" name="文字方塊 179"/>
          <p:cNvSpPr txBox="1"/>
          <p:nvPr/>
        </p:nvSpPr>
        <p:spPr>
          <a:xfrm>
            <a:off x="7484306" y="238047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81" name="文字方塊 180"/>
          <p:cNvSpPr txBox="1"/>
          <p:nvPr/>
        </p:nvSpPr>
        <p:spPr>
          <a:xfrm>
            <a:off x="6694893" y="2458113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82" name="文字方塊 181"/>
          <p:cNvSpPr txBox="1"/>
          <p:nvPr/>
        </p:nvSpPr>
        <p:spPr>
          <a:xfrm>
            <a:off x="6419634" y="310199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83" name="文字方塊 182"/>
          <p:cNvSpPr txBox="1"/>
          <p:nvPr/>
        </p:nvSpPr>
        <p:spPr>
          <a:xfrm>
            <a:off x="6023346" y="320785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84" name="文字方塊 183"/>
          <p:cNvSpPr txBox="1"/>
          <p:nvPr/>
        </p:nvSpPr>
        <p:spPr>
          <a:xfrm>
            <a:off x="6707358" y="3587018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85" name="文字方塊 184"/>
          <p:cNvSpPr txBox="1"/>
          <p:nvPr/>
        </p:nvSpPr>
        <p:spPr>
          <a:xfrm>
            <a:off x="7469412" y="3224998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86" name="文字方塊 185"/>
          <p:cNvSpPr txBox="1"/>
          <p:nvPr/>
        </p:nvSpPr>
        <p:spPr>
          <a:xfrm>
            <a:off x="7017987" y="3072423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213" name="向下箭號 212"/>
          <p:cNvSpPr/>
          <p:nvPr/>
        </p:nvSpPr>
        <p:spPr>
          <a:xfrm rot="16200000">
            <a:off x="3288802" y="2875708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" name="向下箭號 213"/>
          <p:cNvSpPr/>
          <p:nvPr/>
        </p:nvSpPr>
        <p:spPr>
          <a:xfrm rot="16200000">
            <a:off x="5586879" y="2875708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7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ea typeface="新細明體" charset="-120"/>
              </a:rPr>
              <a:t>Summary: Minimum-Cost </a:t>
            </a:r>
            <a:r>
              <a:rPr lang="en-US" altLang="zh-TW" dirty="0">
                <a:ea typeface="新細明體" charset="-120"/>
              </a:rPr>
              <a:t>Spanning Tree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Can prove that all stated edge selection/rejection result in a minimum-cost spanning tree.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solidFill>
                  <a:srgbClr val="CC0099"/>
                </a:solidFill>
                <a:ea typeface="新細明體" charset="-120"/>
              </a:rPr>
              <a:t>Prim’s method is fastest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O(n</a:t>
            </a:r>
            <a:r>
              <a:rPr lang="en-US" altLang="zh-TW" baseline="30000" dirty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dirty="0">
                <a:ea typeface="新細明體" charset="-120"/>
              </a:rPr>
              <a:t> using an implementation similar to that of </a:t>
            </a:r>
            <a:r>
              <a:rPr lang="en-US" altLang="zh-TW" dirty="0" err="1">
                <a:solidFill>
                  <a:srgbClr val="0000CC"/>
                </a:solidFill>
                <a:ea typeface="新細明體" charset="-120"/>
              </a:rPr>
              <a:t>Dijkstra’s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 shortest-path </a:t>
            </a:r>
            <a:r>
              <a:rPr lang="en-US" altLang="zh-TW" dirty="0">
                <a:ea typeface="新細明體" charset="-120"/>
              </a:rPr>
              <a:t>algorithm.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O(e + n log n) </a:t>
            </a:r>
            <a:r>
              <a:rPr lang="en-US" altLang="zh-TW" dirty="0">
                <a:ea typeface="新細明體" charset="-120"/>
              </a:rPr>
              <a:t>using a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Fibonacci heap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 err="1">
                <a:ea typeface="新細明體" charset="-120"/>
              </a:rPr>
              <a:t>Kruskal’s</a:t>
            </a:r>
            <a:r>
              <a:rPr lang="en-US" altLang="zh-TW" dirty="0">
                <a:ea typeface="新細明體" charset="-120"/>
              </a:rPr>
              <a:t> uses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union-find trees</a:t>
            </a:r>
            <a:r>
              <a:rPr lang="en-US" altLang="zh-TW" dirty="0">
                <a:ea typeface="新細明體" charset="-120"/>
              </a:rPr>
              <a:t> to run in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O(n + e log e) </a:t>
            </a:r>
            <a:r>
              <a:rPr lang="en-US" altLang="zh-TW" dirty="0">
                <a:ea typeface="新細明體" charset="-120"/>
              </a:rPr>
              <a:t>time.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7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ea typeface="新細明體" charset="-120"/>
              </a:rPr>
              <a:t>Pseudocode</a:t>
            </a:r>
            <a:r>
              <a:rPr lang="en-US" altLang="zh-TW" dirty="0">
                <a:ea typeface="新細明體" charset="-120"/>
              </a:rPr>
              <a:t> For </a:t>
            </a:r>
            <a:r>
              <a:rPr lang="en-US" altLang="zh-TW" dirty="0" err="1">
                <a:ea typeface="新細明體" charset="-120"/>
              </a:rPr>
              <a:t>Kruskal’s</a:t>
            </a:r>
            <a:r>
              <a:rPr lang="en-US" altLang="zh-TW" dirty="0">
                <a:ea typeface="新細明體" charset="-120"/>
              </a:rPr>
              <a:t>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138432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Start with an empty set </a:t>
            </a:r>
            <a:r>
              <a:rPr lang="en-US" altLang="zh-TW" sz="2000" dirty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T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of edges.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b="1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while</a:t>
            </a:r>
            <a:r>
              <a:rPr lang="en-US" altLang="zh-TW" sz="2000" dirty="0">
                <a:solidFill>
                  <a:schemeClr val="tx2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(</a:t>
            </a:r>
            <a:r>
              <a:rPr lang="en-US" altLang="zh-TW" sz="2000" dirty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E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is not empty &amp;&amp; |</a:t>
            </a:r>
            <a:r>
              <a:rPr lang="en-US" altLang="zh-TW" sz="2000" dirty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T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| != </a:t>
            </a:r>
            <a:r>
              <a:rPr lang="en-US" altLang="zh-TW" sz="2000" dirty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n-1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 {</a:t>
            </a:r>
            <a:endParaRPr lang="en-US" altLang="zh-TW" sz="2000" dirty="0">
              <a:latin typeface="Consolas" panose="020B0609020204030204" pitchFamily="49" charset="0"/>
              <a:ea typeface="新細明體" charset="-12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    Let 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(</a:t>
            </a:r>
            <a:r>
              <a:rPr lang="en-US" altLang="zh-TW" sz="2000" dirty="0" err="1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v,w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)</a:t>
            </a:r>
            <a:r>
              <a:rPr lang="en-US" altLang="zh-TW" sz="2000" dirty="0" smtClean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be a </a:t>
            </a:r>
            <a:r>
              <a:rPr lang="en-US" altLang="zh-TW" sz="2000" dirty="0">
                <a:solidFill>
                  <a:srgbClr val="CC0099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least-cost edge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in </a:t>
            </a:r>
            <a:r>
              <a:rPr lang="en-US" altLang="zh-TW" sz="2000" dirty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E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    </a:t>
            </a:r>
            <a:r>
              <a:rPr lang="en-US" altLang="zh-TW" sz="2000" dirty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E = E - 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{(</a:t>
            </a:r>
            <a:r>
              <a:rPr lang="en-US" altLang="zh-TW" sz="2000" dirty="0" err="1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v,w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)}</a:t>
            </a:r>
            <a:r>
              <a:rPr lang="en-US" altLang="zh-TW" sz="2000" dirty="0" smtClean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. </a:t>
            </a:r>
            <a:r>
              <a:rPr lang="en-US" altLang="zh-TW" sz="2000" dirty="0">
                <a:solidFill>
                  <a:schemeClr val="bg1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// delete edge from 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    </a:t>
            </a:r>
            <a:r>
              <a:rPr lang="en-US" altLang="zh-TW" sz="2000" b="1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(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(</a:t>
            </a:r>
            <a:r>
              <a:rPr lang="en-US" altLang="zh-TW" sz="2000" dirty="0" err="1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v,w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)</a:t>
            </a:r>
            <a:r>
              <a:rPr lang="en-US" altLang="zh-TW" sz="2000" dirty="0" smtClean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solidFill>
                  <a:srgbClr val="CC0099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does not create a </a:t>
            </a:r>
            <a:r>
              <a:rPr lang="en-US" altLang="zh-TW" sz="2000" b="1" dirty="0">
                <a:solidFill>
                  <a:srgbClr val="FF0000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cycle</a:t>
            </a:r>
            <a:r>
              <a:rPr lang="en-US" altLang="zh-TW" sz="2000" dirty="0">
                <a:solidFill>
                  <a:srgbClr val="CC0099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in</a:t>
            </a:r>
            <a:r>
              <a:rPr lang="en-US" altLang="zh-TW" sz="2000" dirty="0">
                <a:solidFill>
                  <a:schemeClr val="hlink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T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          </a:t>
            </a:r>
            <a:r>
              <a:rPr lang="en-US" altLang="zh-TW" sz="2000" dirty="0">
                <a:solidFill>
                  <a:srgbClr val="CC0099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Add edge 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(</a:t>
            </a:r>
            <a:r>
              <a:rPr lang="en-US" altLang="zh-TW" sz="2000" dirty="0" err="1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v,w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)</a:t>
            </a:r>
            <a:r>
              <a:rPr lang="en-US" altLang="zh-TW" sz="2000" dirty="0" smtClean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to </a:t>
            </a:r>
            <a:r>
              <a:rPr lang="en-US" altLang="zh-TW" sz="2000" dirty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T</a:t>
            </a:r>
            <a:r>
              <a:rPr lang="en-US" altLang="zh-TW" sz="2000" dirty="0" smtClean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   </a:t>
            </a:r>
            <a:r>
              <a:rPr lang="en-US" altLang="zh-TW" sz="2000" b="1" dirty="0" smtClean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else</a:t>
            </a:r>
            <a:r>
              <a:rPr lang="en-US" altLang="zh-TW" sz="2000" dirty="0" smtClean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 discard 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(</a:t>
            </a:r>
            <a:r>
              <a:rPr lang="en-US" altLang="zh-TW" sz="2000" dirty="0" err="1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v,w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)</a:t>
            </a:r>
            <a:endParaRPr lang="en-US" altLang="zh-TW" sz="2000" dirty="0">
              <a:solidFill>
                <a:srgbClr val="0000CC"/>
              </a:solidFill>
              <a:latin typeface="Consolas" panose="020B0609020204030204" pitchFamily="49" charset="0"/>
              <a:ea typeface="新細明體" charset="-12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}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altLang="zh-TW" sz="2000" b="1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(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|T| </a:t>
            </a:r>
            <a:r>
              <a:rPr lang="en-US" altLang="zh-TW" sz="2000" dirty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== n-1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) </a:t>
            </a:r>
            <a:r>
              <a:rPr lang="en-US" altLang="zh-TW" sz="2000" dirty="0">
                <a:solidFill>
                  <a:srgbClr val="0000CC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T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is a min-cost spanning tree.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altLang="zh-TW" sz="2000" b="1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else</a:t>
            </a:r>
            <a:r>
              <a:rPr lang="en-US" altLang="zh-TW" sz="2000" dirty="0"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 Network has no spanning tree.</a:t>
            </a:r>
          </a:p>
          <a:p>
            <a:pPr marL="457200" indent="-457200">
              <a:buFont typeface="+mj-lt"/>
              <a:buAutoNum type="arabicPeriod" startAt="6"/>
            </a:pP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97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新細明體" charset="-120"/>
              </a:rPr>
              <a:t>Data Structures For </a:t>
            </a:r>
            <a:r>
              <a:rPr lang="en-US" altLang="zh-TW" dirty="0" err="1">
                <a:ea typeface="新細明體" charset="-120"/>
              </a:rPr>
              <a:t>Kruskal’s</a:t>
            </a:r>
            <a:r>
              <a:rPr lang="en-US" altLang="zh-TW" dirty="0">
                <a:ea typeface="新細明體" charset="-120"/>
              </a:rPr>
              <a:t>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zh-TW" dirty="0">
                <a:ea typeface="新細明體" charset="-120"/>
              </a:rPr>
              <a:t>Edge set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E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marL="342900" indent="-342900"/>
            <a:r>
              <a:rPr lang="en-US" altLang="zh-TW" dirty="0">
                <a:ea typeface="新細明體" charset="-120"/>
              </a:rPr>
              <a:t>Operations are: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Is E empty?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Select and remove a least-cost edge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marL="342900" indent="-342900"/>
            <a:r>
              <a:rPr lang="en-US" altLang="zh-TW" dirty="0">
                <a:ea typeface="新細明體" charset="-120"/>
              </a:rPr>
              <a:t>Use a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min heap of edges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Initialize.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O(e)</a:t>
            </a:r>
            <a:r>
              <a:rPr lang="en-US" altLang="zh-TW" dirty="0">
                <a:ea typeface="新細明體" charset="-120"/>
              </a:rPr>
              <a:t> time.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Remove and return least-cost edge.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O(log e)</a:t>
            </a:r>
            <a:r>
              <a:rPr lang="en-US" altLang="zh-TW" dirty="0">
                <a:ea typeface="新細明體" charset="-120"/>
              </a:rPr>
              <a:t> time.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5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新細明體" charset="-120"/>
              </a:rPr>
              <a:t>Data Structures For </a:t>
            </a:r>
            <a:r>
              <a:rPr lang="en-US" altLang="zh-TW" dirty="0" err="1">
                <a:ea typeface="新細明體" charset="-120"/>
              </a:rPr>
              <a:t>Kruskal’s</a:t>
            </a:r>
            <a:r>
              <a:rPr lang="en-US" altLang="zh-TW" dirty="0">
                <a:ea typeface="新細明體" charset="-120"/>
              </a:rPr>
              <a:t>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Set of selected edges T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marL="342900" indent="-342900"/>
            <a:r>
              <a:rPr lang="en-US" altLang="zh-TW" dirty="0">
                <a:ea typeface="新細明體" charset="-120"/>
              </a:rPr>
              <a:t>Operations are: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Does T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have n - 1 edges</a:t>
            </a:r>
            <a:r>
              <a:rPr lang="en-US" altLang="zh-TW" dirty="0">
                <a:ea typeface="新細明體" charset="-120"/>
              </a:rPr>
              <a:t>?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Does the addition of an edge </a:t>
            </a:r>
            <a:r>
              <a:rPr lang="en-US" altLang="zh-TW" dirty="0" smtClean="0">
                <a:ea typeface="新細明體" charset="-120"/>
              </a:rPr>
              <a:t>(v, w) </a:t>
            </a:r>
            <a:r>
              <a:rPr lang="en-US" altLang="zh-TW" dirty="0">
                <a:ea typeface="新細明體" charset="-120"/>
              </a:rPr>
              <a:t>to T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result in a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cycle</a:t>
            </a:r>
            <a:r>
              <a:rPr lang="en-US" altLang="zh-TW" dirty="0">
                <a:ea typeface="新細明體" charset="-120"/>
              </a:rPr>
              <a:t>?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Add an edge to T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endParaRPr lang="en-US" altLang="zh-TW" dirty="0">
              <a:ea typeface="新細明體" charset="-120"/>
            </a:endParaRPr>
          </a:p>
          <a:p>
            <a:pPr marL="342900" indent="-342900"/>
            <a:r>
              <a:rPr lang="en-US" altLang="zh-TW" dirty="0">
                <a:ea typeface="新細明體" charset="-120"/>
              </a:rPr>
              <a:t>Use an </a:t>
            </a:r>
            <a:r>
              <a:rPr lang="en-US" altLang="zh-TW" b="1" dirty="0">
                <a:solidFill>
                  <a:srgbClr val="FF0000"/>
                </a:solidFill>
                <a:ea typeface="新細明體" charset="-120"/>
              </a:rPr>
              <a:t>array</a:t>
            </a:r>
            <a:r>
              <a:rPr lang="en-US" altLang="zh-TW" dirty="0">
                <a:ea typeface="新細明體" charset="-120"/>
              </a:rPr>
              <a:t> for the edges of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T.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Does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T</a:t>
            </a:r>
            <a:r>
              <a:rPr lang="en-US" altLang="zh-TW" dirty="0">
                <a:ea typeface="新細明體" charset="-120"/>
              </a:rPr>
              <a:t> have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n - 1</a:t>
            </a:r>
            <a:r>
              <a:rPr lang="en-US" altLang="zh-TW" dirty="0">
                <a:ea typeface="新細明體" charset="-120"/>
              </a:rPr>
              <a:t> edges?</a:t>
            </a:r>
          </a:p>
          <a:p>
            <a:pPr lvl="2"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Check number of edges in array.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O(1)</a:t>
            </a:r>
            <a:r>
              <a:rPr lang="en-US" altLang="zh-TW" dirty="0">
                <a:ea typeface="新細明體" charset="-120"/>
              </a:rPr>
              <a:t> time.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Does the addition of an edge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(v, w)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T</a:t>
            </a:r>
            <a:r>
              <a:rPr lang="en-US" altLang="zh-TW" dirty="0">
                <a:ea typeface="新細明體" charset="-120"/>
              </a:rPr>
              <a:t> result in a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cycle</a:t>
            </a:r>
            <a:r>
              <a:rPr lang="en-US" altLang="zh-TW" dirty="0">
                <a:ea typeface="新細明體" charset="-120"/>
              </a:rPr>
              <a:t>?</a:t>
            </a:r>
          </a:p>
          <a:p>
            <a:pPr lvl="2">
              <a:buClr>
                <a:schemeClr val="tx2"/>
              </a:buClr>
              <a:buFontTx/>
              <a:buChar char="•"/>
            </a:pPr>
            <a:r>
              <a:rPr lang="en-US" altLang="zh-TW" b="1" dirty="0">
                <a:solidFill>
                  <a:srgbClr val="C00000"/>
                </a:solidFill>
                <a:ea typeface="新細明體" charset="-120"/>
              </a:rPr>
              <a:t>Not easy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Add an edge to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T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lvl="2"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Add at </a:t>
            </a:r>
            <a:r>
              <a:rPr lang="en-US" altLang="zh-TW" b="1" dirty="0">
                <a:ea typeface="新細明體" charset="-120"/>
              </a:rPr>
              <a:t>right end </a:t>
            </a:r>
            <a:r>
              <a:rPr lang="en-US" altLang="zh-TW" dirty="0">
                <a:ea typeface="新細明體" charset="-120"/>
              </a:rPr>
              <a:t>of edges in array.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O(1) </a:t>
            </a:r>
            <a:r>
              <a:rPr lang="en-US" altLang="zh-TW" dirty="0">
                <a:ea typeface="新細明體" charset="-120"/>
              </a:rPr>
              <a:t>time.</a:t>
            </a:r>
          </a:p>
          <a:p>
            <a:pPr marL="285750" indent="-285750">
              <a:buClr>
                <a:schemeClr val="hlink"/>
              </a:buClr>
              <a:buFont typeface="Wingdings" pitchFamily="2" charset="2"/>
              <a:buChar char="§"/>
            </a:pP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0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新細明體" charset="-120"/>
              </a:rPr>
              <a:t>Data Structures For </a:t>
            </a:r>
            <a:r>
              <a:rPr lang="en-US" altLang="zh-TW" dirty="0" err="1">
                <a:ea typeface="新細明體" charset="-120"/>
              </a:rPr>
              <a:t>Kruskal’s</a:t>
            </a:r>
            <a:r>
              <a:rPr lang="en-US" altLang="zh-TW" dirty="0">
                <a:ea typeface="新細明體" charset="-120"/>
              </a:rPr>
              <a:t>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870796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新細明體" charset="-120"/>
              </a:rPr>
              <a:t>Does the addition of an edge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(v, w) </a:t>
            </a:r>
            <a:r>
              <a:rPr lang="en-US" altLang="zh-TW" dirty="0">
                <a:ea typeface="新細明體" charset="-120"/>
              </a:rPr>
              <a:t>to</a:t>
            </a:r>
            <a:r>
              <a:rPr lang="en-US" altLang="zh-TW" dirty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T</a:t>
            </a:r>
            <a:r>
              <a:rPr lang="en-US" altLang="zh-TW" dirty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result in a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cycle</a:t>
            </a:r>
            <a:r>
              <a:rPr lang="en-US" altLang="zh-TW" dirty="0">
                <a:ea typeface="新細明體" charset="-120"/>
              </a:rPr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33133" y="4006850"/>
            <a:ext cx="7886700" cy="2469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Each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component</a:t>
            </a:r>
            <a:r>
              <a:rPr lang="en-US" altLang="zh-TW" dirty="0">
                <a:ea typeface="新細明體" charset="-120"/>
              </a:rPr>
              <a:t> of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T</a:t>
            </a:r>
            <a:r>
              <a:rPr lang="en-US" altLang="zh-TW" dirty="0">
                <a:ea typeface="新細明體" charset="-120"/>
              </a:rPr>
              <a:t> is a tree.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When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v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and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w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are in the same component, the addition of the edge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v,w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 </a:t>
            </a:r>
            <a:r>
              <a:rPr lang="en-US" altLang="zh-TW" dirty="0">
                <a:ea typeface="新細明體" charset="-120"/>
              </a:rPr>
              <a:t>creates a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cycle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When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v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and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w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are in the different components, the addition of the edge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v,w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does not create a cycle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286000" y="2355850"/>
            <a:ext cx="3581400" cy="1219200"/>
            <a:chOff x="1440" y="1484"/>
            <a:chExt cx="2256" cy="76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507" y="1488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23" y="1484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1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165" y="1488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181" y="1484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3</a:t>
              </a: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823" y="1488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839" y="1484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5</a:t>
              </a: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481" y="1488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497" y="1484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7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507" y="2006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523" y="200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2</a:t>
              </a: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165" y="2006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181" y="200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4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2823" y="2006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839" y="200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6</a:t>
              </a: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481" y="2006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497" y="200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8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597" y="1667"/>
              <a:ext cx="0" cy="3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440" y="1758"/>
              <a:ext cx="1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2"/>
                  </a:solidFill>
                  <a:effectLst/>
                  <a:ea typeface="新細明體" charset="-120"/>
                </a:rPr>
                <a:t>2</a:t>
              </a:r>
            </a:p>
          </p:txBody>
        </p: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3571" y="1667"/>
              <a:ext cx="125" cy="335"/>
              <a:chOff x="3571" y="1667"/>
              <a:chExt cx="125" cy="335"/>
            </a:xfrm>
          </p:grpSpPr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>
                <a:off x="3571" y="1667"/>
                <a:ext cx="0" cy="33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3571" y="1667"/>
                <a:ext cx="12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2"/>
                    </a:solidFill>
                    <a:effectLst/>
                    <a:ea typeface="新細明體" charset="-120"/>
                  </a:rPr>
                  <a:t>3</a:t>
                </a:r>
              </a:p>
            </p:txBody>
          </p:sp>
        </p:grpSp>
        <p:grpSp>
          <p:nvGrpSpPr>
            <p:cNvPr id="26" name="Group 27"/>
            <p:cNvGrpSpPr>
              <a:grpSpLocks/>
            </p:cNvGrpSpPr>
            <p:nvPr/>
          </p:nvGrpSpPr>
          <p:grpSpPr bwMode="auto">
            <a:xfrm>
              <a:off x="2081" y="1667"/>
              <a:ext cx="174" cy="335"/>
              <a:chOff x="2081" y="1667"/>
              <a:chExt cx="174" cy="335"/>
            </a:xfrm>
          </p:grpSpPr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>
                <a:off x="2255" y="1667"/>
                <a:ext cx="0" cy="33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2081" y="1728"/>
                <a:ext cx="1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2"/>
                    </a:solidFill>
                    <a:effectLst/>
                    <a:ea typeface="新細明體" charset="-120"/>
                  </a:rPr>
                  <a:t>4</a:t>
                </a:r>
              </a:p>
            </p:txBody>
          </p:sp>
        </p:grpSp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2913" y="1667"/>
              <a:ext cx="125" cy="335"/>
              <a:chOff x="2913" y="1667"/>
              <a:chExt cx="125" cy="335"/>
            </a:xfrm>
          </p:grpSpPr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2913" y="1667"/>
                <a:ext cx="0" cy="33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" name="Rectangle 29"/>
              <p:cNvSpPr>
                <a:spLocks noChangeArrowheads="1"/>
              </p:cNvSpPr>
              <p:nvPr/>
            </p:nvSpPr>
            <p:spPr bwMode="auto">
              <a:xfrm>
                <a:off x="2913" y="1697"/>
                <a:ext cx="12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2"/>
                    </a:solidFill>
                    <a:effectLst/>
                    <a:ea typeface="新細明體" charset="-120"/>
                  </a:rPr>
                  <a:t>6</a:t>
                </a:r>
              </a:p>
            </p:txBody>
          </p:sp>
        </p:grpSp>
        <p:grpSp>
          <p:nvGrpSpPr>
            <p:cNvPr id="28" name="Group 33"/>
            <p:cNvGrpSpPr>
              <a:grpSpLocks/>
            </p:cNvGrpSpPr>
            <p:nvPr/>
          </p:nvGrpSpPr>
          <p:grpSpPr bwMode="auto">
            <a:xfrm>
              <a:off x="1659" y="1636"/>
              <a:ext cx="533" cy="396"/>
              <a:chOff x="1659" y="1636"/>
              <a:chExt cx="533" cy="396"/>
            </a:xfrm>
          </p:grpSpPr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 flipV="1">
                <a:off x="1659" y="1636"/>
                <a:ext cx="533" cy="3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Rectangle 32"/>
              <p:cNvSpPr>
                <a:spLocks noChangeArrowheads="1"/>
              </p:cNvSpPr>
              <p:nvPr/>
            </p:nvSpPr>
            <p:spPr bwMode="auto">
              <a:xfrm>
                <a:off x="1753" y="1649"/>
                <a:ext cx="1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2"/>
                    </a:solidFill>
                    <a:effectLst/>
                    <a:ea typeface="新細明體" charset="-120"/>
                  </a:rPr>
                  <a:t>7</a:t>
                </a:r>
              </a:p>
            </p:txBody>
          </p:sp>
        </p:grpSp>
      </p:grp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2684463" y="2500313"/>
            <a:ext cx="7461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4800600" y="2514600"/>
            <a:ext cx="6858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新細明體" charset="-120"/>
              </a:rPr>
              <a:t>Data Structures For </a:t>
            </a:r>
            <a:r>
              <a:rPr lang="en-US" altLang="zh-TW" dirty="0" err="1">
                <a:ea typeface="新細明體" charset="-120"/>
              </a:rPr>
              <a:t>Kruskal’s</a:t>
            </a:r>
            <a:r>
              <a:rPr lang="en-US" altLang="zh-TW" dirty="0">
                <a:ea typeface="新細明體" charset="-120"/>
              </a:rPr>
              <a:t> 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187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33133" y="3814386"/>
            <a:ext cx="7886700" cy="2662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Each component of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T</a:t>
            </a:r>
            <a:r>
              <a:rPr lang="en-US" altLang="zh-TW" dirty="0">
                <a:ea typeface="新細明體" charset="-120"/>
              </a:rPr>
              <a:t> is defined by the vertices in the component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Represent each component as a set of vertices.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z="2800" dirty="0">
                <a:solidFill>
                  <a:srgbClr val="FF0000"/>
                </a:solidFill>
                <a:ea typeface="新細明體" charset="-120"/>
              </a:rPr>
              <a:t>{1, 2, 3, 4}, </a:t>
            </a:r>
            <a:r>
              <a:rPr lang="en-US" altLang="zh-TW" sz="2800" dirty="0">
                <a:ea typeface="新細明體" charset="-120"/>
              </a:rPr>
              <a:t>{5, 6},</a:t>
            </a:r>
            <a:r>
              <a:rPr lang="en-US" altLang="zh-TW" sz="2800" dirty="0">
                <a:solidFill>
                  <a:srgbClr val="336600"/>
                </a:solidFill>
                <a:ea typeface="新細明體" charset="-120"/>
              </a:rPr>
              <a:t> </a:t>
            </a:r>
            <a:r>
              <a:rPr lang="en-US" altLang="zh-TW" sz="2800" dirty="0">
                <a:solidFill>
                  <a:srgbClr val="0000CC"/>
                </a:solidFill>
                <a:ea typeface="新細明體" charset="-120"/>
              </a:rPr>
              <a:t>{7, 8}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Two vertices are in the same component </a:t>
            </a:r>
            <a:r>
              <a:rPr lang="en-US" altLang="zh-TW" dirty="0" err="1">
                <a:ea typeface="新細明體" charset="-120"/>
              </a:rPr>
              <a:t>iff</a:t>
            </a:r>
            <a:r>
              <a:rPr lang="en-US" altLang="zh-TW" dirty="0">
                <a:ea typeface="新細明體" charset="-120"/>
              </a:rPr>
              <a:t> they are in the </a:t>
            </a:r>
            <a:r>
              <a:rPr lang="en-US" altLang="zh-TW" b="1" dirty="0">
                <a:solidFill>
                  <a:srgbClr val="0000CC"/>
                </a:solidFill>
                <a:ea typeface="新細明體" charset="-120"/>
              </a:rPr>
              <a:t>same set </a:t>
            </a:r>
            <a:r>
              <a:rPr lang="en-US" altLang="zh-TW" dirty="0">
                <a:ea typeface="新細明體" charset="-120"/>
              </a:rPr>
              <a:t>of vertices.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altLang="zh-TW" dirty="0">
              <a:solidFill>
                <a:schemeClr val="bg2"/>
              </a:solidFill>
              <a:ea typeface="新細明體" charset="-120"/>
            </a:endParaRPr>
          </a:p>
        </p:txBody>
      </p:sp>
      <p:grpSp>
        <p:nvGrpSpPr>
          <p:cNvPr id="40" name="Group 33"/>
          <p:cNvGrpSpPr>
            <a:grpSpLocks/>
          </p:cNvGrpSpPr>
          <p:nvPr/>
        </p:nvGrpSpPr>
        <p:grpSpPr bwMode="auto">
          <a:xfrm>
            <a:off x="2286000" y="1853824"/>
            <a:ext cx="3581400" cy="1219200"/>
            <a:chOff x="1440" y="812"/>
            <a:chExt cx="2256" cy="768"/>
          </a:xfrm>
        </p:grpSpPr>
        <p:sp>
          <p:nvSpPr>
            <p:cNvPr id="41" name="Oval 3"/>
            <p:cNvSpPr>
              <a:spLocks noChangeArrowheads="1"/>
            </p:cNvSpPr>
            <p:nvPr/>
          </p:nvSpPr>
          <p:spPr bwMode="auto">
            <a:xfrm>
              <a:off x="1507" y="816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1523" y="81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1</a:t>
              </a: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2165" y="816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2181" y="81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3</a:t>
              </a: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2823" y="816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2839" y="81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5</a:t>
              </a:r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3481" y="816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" name="Rectangle 10"/>
            <p:cNvSpPr>
              <a:spLocks noChangeArrowheads="1"/>
            </p:cNvSpPr>
            <p:nvPr/>
          </p:nvSpPr>
          <p:spPr bwMode="auto">
            <a:xfrm>
              <a:off x="3497" y="81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7</a:t>
              </a: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1507" y="1334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23" y="133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2</a:t>
              </a:r>
            </a:p>
          </p:txBody>
        </p:sp>
        <p:sp>
          <p:nvSpPr>
            <p:cNvPr id="51" name="Oval 13"/>
            <p:cNvSpPr>
              <a:spLocks noChangeArrowheads="1"/>
            </p:cNvSpPr>
            <p:nvPr/>
          </p:nvSpPr>
          <p:spPr bwMode="auto">
            <a:xfrm>
              <a:off x="2165" y="1334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" name="Rectangle 14"/>
            <p:cNvSpPr>
              <a:spLocks noChangeArrowheads="1"/>
            </p:cNvSpPr>
            <p:nvPr/>
          </p:nvSpPr>
          <p:spPr bwMode="auto">
            <a:xfrm>
              <a:off x="2181" y="133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4</a:t>
              </a:r>
            </a:p>
          </p:txBody>
        </p:sp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2823" y="1334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" name="Rectangle 16"/>
            <p:cNvSpPr>
              <a:spLocks noChangeArrowheads="1"/>
            </p:cNvSpPr>
            <p:nvPr/>
          </p:nvSpPr>
          <p:spPr bwMode="auto">
            <a:xfrm>
              <a:off x="2839" y="133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6</a:t>
              </a:r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3481" y="1334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3497" y="133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8</a:t>
              </a: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>
              <a:off x="1597" y="995"/>
              <a:ext cx="0" cy="3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1440" y="1086"/>
              <a:ext cx="1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2"/>
                  </a:solidFill>
                  <a:effectLst/>
                  <a:ea typeface="新細明體" charset="-120"/>
                </a:rPr>
                <a:t>2</a:t>
              </a:r>
            </a:p>
          </p:txBody>
        </p:sp>
        <p:grpSp>
          <p:nvGrpSpPr>
            <p:cNvPr id="59" name="Group 23"/>
            <p:cNvGrpSpPr>
              <a:grpSpLocks/>
            </p:cNvGrpSpPr>
            <p:nvPr/>
          </p:nvGrpSpPr>
          <p:grpSpPr bwMode="auto">
            <a:xfrm>
              <a:off x="3571" y="995"/>
              <a:ext cx="125" cy="335"/>
              <a:chOff x="3571" y="995"/>
              <a:chExt cx="125" cy="335"/>
            </a:xfrm>
          </p:grpSpPr>
          <p:sp>
            <p:nvSpPr>
              <p:cNvPr id="69" name="Line 21"/>
              <p:cNvSpPr>
                <a:spLocks noChangeShapeType="1"/>
              </p:cNvSpPr>
              <p:nvPr/>
            </p:nvSpPr>
            <p:spPr bwMode="auto">
              <a:xfrm>
                <a:off x="3571" y="995"/>
                <a:ext cx="0" cy="33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0" name="Rectangle 22"/>
              <p:cNvSpPr>
                <a:spLocks noChangeArrowheads="1"/>
              </p:cNvSpPr>
              <p:nvPr/>
            </p:nvSpPr>
            <p:spPr bwMode="auto">
              <a:xfrm>
                <a:off x="3571" y="995"/>
                <a:ext cx="12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2"/>
                    </a:solidFill>
                    <a:effectLst/>
                    <a:ea typeface="新細明體" charset="-120"/>
                  </a:rPr>
                  <a:t>3</a:t>
                </a:r>
              </a:p>
            </p:txBody>
          </p:sp>
        </p:grpSp>
        <p:grpSp>
          <p:nvGrpSpPr>
            <p:cNvPr id="60" name="Group 26"/>
            <p:cNvGrpSpPr>
              <a:grpSpLocks/>
            </p:cNvGrpSpPr>
            <p:nvPr/>
          </p:nvGrpSpPr>
          <p:grpSpPr bwMode="auto">
            <a:xfrm>
              <a:off x="2081" y="995"/>
              <a:ext cx="174" cy="335"/>
              <a:chOff x="2081" y="995"/>
              <a:chExt cx="174" cy="335"/>
            </a:xfrm>
          </p:grpSpPr>
          <p:sp>
            <p:nvSpPr>
              <p:cNvPr id="67" name="Line 24"/>
              <p:cNvSpPr>
                <a:spLocks noChangeShapeType="1"/>
              </p:cNvSpPr>
              <p:nvPr/>
            </p:nvSpPr>
            <p:spPr bwMode="auto">
              <a:xfrm>
                <a:off x="2255" y="995"/>
                <a:ext cx="0" cy="33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8" name="Rectangle 25"/>
              <p:cNvSpPr>
                <a:spLocks noChangeArrowheads="1"/>
              </p:cNvSpPr>
              <p:nvPr/>
            </p:nvSpPr>
            <p:spPr bwMode="auto">
              <a:xfrm>
                <a:off x="2081" y="1056"/>
                <a:ext cx="1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2"/>
                    </a:solidFill>
                    <a:effectLst/>
                    <a:ea typeface="新細明體" charset="-120"/>
                  </a:rPr>
                  <a:t>4</a:t>
                </a:r>
              </a:p>
            </p:txBody>
          </p:sp>
        </p:grpSp>
        <p:grpSp>
          <p:nvGrpSpPr>
            <p:cNvPr id="61" name="Group 29"/>
            <p:cNvGrpSpPr>
              <a:grpSpLocks/>
            </p:cNvGrpSpPr>
            <p:nvPr/>
          </p:nvGrpSpPr>
          <p:grpSpPr bwMode="auto">
            <a:xfrm>
              <a:off x="2913" y="995"/>
              <a:ext cx="125" cy="335"/>
              <a:chOff x="2913" y="995"/>
              <a:chExt cx="125" cy="335"/>
            </a:xfrm>
          </p:grpSpPr>
          <p:sp>
            <p:nvSpPr>
              <p:cNvPr id="65" name="Line 27"/>
              <p:cNvSpPr>
                <a:spLocks noChangeShapeType="1"/>
              </p:cNvSpPr>
              <p:nvPr/>
            </p:nvSpPr>
            <p:spPr bwMode="auto">
              <a:xfrm>
                <a:off x="2913" y="995"/>
                <a:ext cx="0" cy="33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" name="Rectangle 28"/>
              <p:cNvSpPr>
                <a:spLocks noChangeArrowheads="1"/>
              </p:cNvSpPr>
              <p:nvPr/>
            </p:nvSpPr>
            <p:spPr bwMode="auto">
              <a:xfrm>
                <a:off x="2913" y="1025"/>
                <a:ext cx="12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2"/>
                    </a:solidFill>
                    <a:effectLst/>
                    <a:ea typeface="新細明體" charset="-120"/>
                  </a:rPr>
                  <a:t>6</a:t>
                </a:r>
              </a:p>
            </p:txBody>
          </p:sp>
        </p:grpSp>
        <p:grpSp>
          <p:nvGrpSpPr>
            <p:cNvPr id="62" name="Group 32"/>
            <p:cNvGrpSpPr>
              <a:grpSpLocks/>
            </p:cNvGrpSpPr>
            <p:nvPr/>
          </p:nvGrpSpPr>
          <p:grpSpPr bwMode="auto">
            <a:xfrm>
              <a:off x="1659" y="964"/>
              <a:ext cx="533" cy="396"/>
              <a:chOff x="1659" y="964"/>
              <a:chExt cx="533" cy="396"/>
            </a:xfrm>
          </p:grpSpPr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 flipV="1">
                <a:off x="1659" y="964"/>
                <a:ext cx="533" cy="3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" name="Rectangle 31"/>
              <p:cNvSpPr>
                <a:spLocks noChangeArrowheads="1"/>
              </p:cNvSpPr>
              <p:nvPr/>
            </p:nvSpPr>
            <p:spPr bwMode="auto">
              <a:xfrm>
                <a:off x="1753" y="977"/>
                <a:ext cx="1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2"/>
                    </a:solidFill>
                    <a:effectLst/>
                    <a:ea typeface="新細明體" charset="-120"/>
                  </a:rPr>
                  <a:t>7</a:t>
                </a:r>
              </a:p>
            </p:txBody>
          </p:sp>
        </p:grpSp>
      </p:grpSp>
      <p:sp>
        <p:nvSpPr>
          <p:cNvPr id="71" name="Freeform 35"/>
          <p:cNvSpPr>
            <a:spLocks/>
          </p:cNvSpPr>
          <p:nvPr/>
        </p:nvSpPr>
        <p:spPr bwMode="auto">
          <a:xfrm>
            <a:off x="2032000" y="1639512"/>
            <a:ext cx="1949450" cy="1695450"/>
          </a:xfrm>
          <a:custGeom>
            <a:avLst/>
            <a:gdLst/>
            <a:ahLst/>
            <a:cxnLst>
              <a:cxn ang="0">
                <a:pos x="117" y="22"/>
              </a:cxn>
              <a:cxn ang="0">
                <a:pos x="107" y="96"/>
              </a:cxn>
              <a:cxn ang="0">
                <a:pos x="96" y="224"/>
              </a:cxn>
              <a:cxn ang="0">
                <a:pos x="64" y="352"/>
              </a:cxn>
              <a:cxn ang="0">
                <a:pos x="43" y="406"/>
              </a:cxn>
              <a:cxn ang="0">
                <a:pos x="11" y="438"/>
              </a:cxn>
              <a:cxn ang="0">
                <a:pos x="0" y="534"/>
              </a:cxn>
              <a:cxn ang="0">
                <a:pos x="0" y="704"/>
              </a:cxn>
              <a:cxn ang="0">
                <a:pos x="0" y="790"/>
              </a:cxn>
              <a:cxn ang="0">
                <a:pos x="11" y="886"/>
              </a:cxn>
              <a:cxn ang="0">
                <a:pos x="107" y="971"/>
              </a:cxn>
              <a:cxn ang="0">
                <a:pos x="277" y="1024"/>
              </a:cxn>
              <a:cxn ang="0">
                <a:pos x="395" y="1046"/>
              </a:cxn>
              <a:cxn ang="0">
                <a:pos x="565" y="1046"/>
              </a:cxn>
              <a:cxn ang="0">
                <a:pos x="715" y="1046"/>
              </a:cxn>
              <a:cxn ang="0">
                <a:pos x="907" y="1056"/>
              </a:cxn>
              <a:cxn ang="0">
                <a:pos x="1035" y="1067"/>
              </a:cxn>
              <a:cxn ang="0">
                <a:pos x="1109" y="1067"/>
              </a:cxn>
              <a:cxn ang="0">
                <a:pos x="1163" y="1024"/>
              </a:cxn>
              <a:cxn ang="0">
                <a:pos x="1205" y="950"/>
              </a:cxn>
              <a:cxn ang="0">
                <a:pos x="1216" y="864"/>
              </a:cxn>
              <a:cxn ang="0">
                <a:pos x="1227" y="768"/>
              </a:cxn>
              <a:cxn ang="0">
                <a:pos x="1227" y="704"/>
              </a:cxn>
              <a:cxn ang="0">
                <a:pos x="1227" y="640"/>
              </a:cxn>
              <a:cxn ang="0">
                <a:pos x="1227" y="576"/>
              </a:cxn>
              <a:cxn ang="0">
                <a:pos x="1227" y="512"/>
              </a:cxn>
              <a:cxn ang="0">
                <a:pos x="1227" y="438"/>
              </a:cxn>
              <a:cxn ang="0">
                <a:pos x="1227" y="331"/>
              </a:cxn>
              <a:cxn ang="0">
                <a:pos x="1227" y="246"/>
              </a:cxn>
              <a:cxn ang="0">
                <a:pos x="1227" y="182"/>
              </a:cxn>
              <a:cxn ang="0">
                <a:pos x="1205" y="118"/>
              </a:cxn>
              <a:cxn ang="0">
                <a:pos x="1184" y="64"/>
              </a:cxn>
              <a:cxn ang="0">
                <a:pos x="1109" y="43"/>
              </a:cxn>
              <a:cxn ang="0">
                <a:pos x="1045" y="43"/>
              </a:cxn>
              <a:cxn ang="0">
                <a:pos x="896" y="22"/>
              </a:cxn>
              <a:cxn ang="0">
                <a:pos x="821" y="0"/>
              </a:cxn>
              <a:cxn ang="0">
                <a:pos x="672" y="0"/>
              </a:cxn>
              <a:cxn ang="0">
                <a:pos x="565" y="0"/>
              </a:cxn>
              <a:cxn ang="0">
                <a:pos x="501" y="0"/>
              </a:cxn>
              <a:cxn ang="0">
                <a:pos x="437" y="0"/>
              </a:cxn>
              <a:cxn ang="0">
                <a:pos x="373" y="0"/>
              </a:cxn>
              <a:cxn ang="0">
                <a:pos x="309" y="0"/>
              </a:cxn>
              <a:cxn ang="0">
                <a:pos x="245" y="0"/>
              </a:cxn>
              <a:cxn ang="0">
                <a:pos x="160" y="43"/>
              </a:cxn>
            </a:cxnLst>
            <a:rect l="0" t="0" r="r" b="b"/>
            <a:pathLst>
              <a:path w="1228" h="1068">
                <a:moveTo>
                  <a:pt x="160" y="43"/>
                </a:moveTo>
                <a:lnTo>
                  <a:pt x="117" y="22"/>
                </a:lnTo>
                <a:lnTo>
                  <a:pt x="107" y="54"/>
                </a:lnTo>
                <a:lnTo>
                  <a:pt x="107" y="96"/>
                </a:lnTo>
                <a:lnTo>
                  <a:pt x="96" y="160"/>
                </a:lnTo>
                <a:lnTo>
                  <a:pt x="96" y="224"/>
                </a:lnTo>
                <a:lnTo>
                  <a:pt x="85" y="288"/>
                </a:lnTo>
                <a:lnTo>
                  <a:pt x="64" y="352"/>
                </a:lnTo>
                <a:lnTo>
                  <a:pt x="53" y="374"/>
                </a:lnTo>
                <a:lnTo>
                  <a:pt x="43" y="406"/>
                </a:lnTo>
                <a:lnTo>
                  <a:pt x="21" y="416"/>
                </a:lnTo>
                <a:lnTo>
                  <a:pt x="11" y="438"/>
                </a:lnTo>
                <a:lnTo>
                  <a:pt x="11" y="502"/>
                </a:lnTo>
                <a:lnTo>
                  <a:pt x="0" y="534"/>
                </a:lnTo>
                <a:lnTo>
                  <a:pt x="0" y="619"/>
                </a:lnTo>
                <a:lnTo>
                  <a:pt x="0" y="704"/>
                </a:lnTo>
                <a:lnTo>
                  <a:pt x="0" y="768"/>
                </a:lnTo>
                <a:lnTo>
                  <a:pt x="0" y="790"/>
                </a:lnTo>
                <a:lnTo>
                  <a:pt x="11" y="822"/>
                </a:lnTo>
                <a:lnTo>
                  <a:pt x="11" y="886"/>
                </a:lnTo>
                <a:lnTo>
                  <a:pt x="43" y="960"/>
                </a:lnTo>
                <a:lnTo>
                  <a:pt x="107" y="971"/>
                </a:lnTo>
                <a:lnTo>
                  <a:pt x="192" y="1014"/>
                </a:lnTo>
                <a:lnTo>
                  <a:pt x="277" y="1024"/>
                </a:lnTo>
                <a:lnTo>
                  <a:pt x="363" y="1046"/>
                </a:lnTo>
                <a:lnTo>
                  <a:pt x="395" y="1046"/>
                </a:lnTo>
                <a:lnTo>
                  <a:pt x="480" y="1046"/>
                </a:lnTo>
                <a:lnTo>
                  <a:pt x="565" y="1046"/>
                </a:lnTo>
                <a:lnTo>
                  <a:pt x="651" y="1046"/>
                </a:lnTo>
                <a:lnTo>
                  <a:pt x="715" y="1046"/>
                </a:lnTo>
                <a:lnTo>
                  <a:pt x="800" y="1046"/>
                </a:lnTo>
                <a:lnTo>
                  <a:pt x="907" y="1056"/>
                </a:lnTo>
                <a:lnTo>
                  <a:pt x="1013" y="1067"/>
                </a:lnTo>
                <a:lnTo>
                  <a:pt x="1035" y="1067"/>
                </a:lnTo>
                <a:lnTo>
                  <a:pt x="1077" y="1067"/>
                </a:lnTo>
                <a:lnTo>
                  <a:pt x="1109" y="1067"/>
                </a:lnTo>
                <a:lnTo>
                  <a:pt x="1131" y="1056"/>
                </a:lnTo>
                <a:lnTo>
                  <a:pt x="1163" y="1024"/>
                </a:lnTo>
                <a:lnTo>
                  <a:pt x="1184" y="992"/>
                </a:lnTo>
                <a:lnTo>
                  <a:pt x="1205" y="950"/>
                </a:lnTo>
                <a:lnTo>
                  <a:pt x="1205" y="928"/>
                </a:lnTo>
                <a:lnTo>
                  <a:pt x="1216" y="864"/>
                </a:lnTo>
                <a:lnTo>
                  <a:pt x="1216" y="800"/>
                </a:lnTo>
                <a:lnTo>
                  <a:pt x="1227" y="768"/>
                </a:lnTo>
                <a:lnTo>
                  <a:pt x="1227" y="726"/>
                </a:lnTo>
                <a:lnTo>
                  <a:pt x="1227" y="704"/>
                </a:lnTo>
                <a:lnTo>
                  <a:pt x="1227" y="672"/>
                </a:lnTo>
                <a:lnTo>
                  <a:pt x="1227" y="640"/>
                </a:lnTo>
                <a:lnTo>
                  <a:pt x="1227" y="598"/>
                </a:lnTo>
                <a:lnTo>
                  <a:pt x="1227" y="576"/>
                </a:lnTo>
                <a:lnTo>
                  <a:pt x="1227" y="534"/>
                </a:lnTo>
                <a:lnTo>
                  <a:pt x="1227" y="512"/>
                </a:lnTo>
                <a:lnTo>
                  <a:pt x="1227" y="480"/>
                </a:lnTo>
                <a:lnTo>
                  <a:pt x="1227" y="438"/>
                </a:lnTo>
                <a:lnTo>
                  <a:pt x="1227" y="416"/>
                </a:lnTo>
                <a:lnTo>
                  <a:pt x="1227" y="331"/>
                </a:lnTo>
                <a:lnTo>
                  <a:pt x="1227" y="288"/>
                </a:lnTo>
                <a:lnTo>
                  <a:pt x="1227" y="246"/>
                </a:lnTo>
                <a:lnTo>
                  <a:pt x="1227" y="224"/>
                </a:lnTo>
                <a:lnTo>
                  <a:pt x="1227" y="182"/>
                </a:lnTo>
                <a:lnTo>
                  <a:pt x="1227" y="160"/>
                </a:lnTo>
                <a:lnTo>
                  <a:pt x="1205" y="118"/>
                </a:lnTo>
                <a:lnTo>
                  <a:pt x="1195" y="96"/>
                </a:lnTo>
                <a:lnTo>
                  <a:pt x="1184" y="64"/>
                </a:lnTo>
                <a:lnTo>
                  <a:pt x="1141" y="54"/>
                </a:lnTo>
                <a:lnTo>
                  <a:pt x="1109" y="43"/>
                </a:lnTo>
                <a:lnTo>
                  <a:pt x="1077" y="43"/>
                </a:lnTo>
                <a:lnTo>
                  <a:pt x="1045" y="43"/>
                </a:lnTo>
                <a:lnTo>
                  <a:pt x="981" y="32"/>
                </a:lnTo>
                <a:lnTo>
                  <a:pt x="896" y="22"/>
                </a:lnTo>
                <a:lnTo>
                  <a:pt x="853" y="11"/>
                </a:lnTo>
                <a:lnTo>
                  <a:pt x="821" y="0"/>
                </a:lnTo>
                <a:lnTo>
                  <a:pt x="736" y="0"/>
                </a:lnTo>
                <a:lnTo>
                  <a:pt x="672" y="0"/>
                </a:lnTo>
                <a:lnTo>
                  <a:pt x="587" y="0"/>
                </a:lnTo>
                <a:lnTo>
                  <a:pt x="565" y="0"/>
                </a:lnTo>
                <a:lnTo>
                  <a:pt x="523" y="0"/>
                </a:lnTo>
                <a:lnTo>
                  <a:pt x="501" y="0"/>
                </a:lnTo>
                <a:lnTo>
                  <a:pt x="459" y="0"/>
                </a:lnTo>
                <a:lnTo>
                  <a:pt x="437" y="0"/>
                </a:lnTo>
                <a:lnTo>
                  <a:pt x="405" y="0"/>
                </a:lnTo>
                <a:lnTo>
                  <a:pt x="373" y="0"/>
                </a:lnTo>
                <a:lnTo>
                  <a:pt x="341" y="0"/>
                </a:lnTo>
                <a:lnTo>
                  <a:pt x="309" y="0"/>
                </a:lnTo>
                <a:lnTo>
                  <a:pt x="277" y="0"/>
                </a:lnTo>
                <a:lnTo>
                  <a:pt x="245" y="0"/>
                </a:lnTo>
                <a:lnTo>
                  <a:pt x="213" y="0"/>
                </a:lnTo>
                <a:lnTo>
                  <a:pt x="160" y="43"/>
                </a:lnTo>
                <a:lnTo>
                  <a:pt x="160" y="43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2" name="Freeform 36"/>
          <p:cNvSpPr>
            <a:spLocks/>
          </p:cNvSpPr>
          <p:nvPr/>
        </p:nvSpPr>
        <p:spPr bwMode="auto">
          <a:xfrm>
            <a:off x="4216400" y="1555374"/>
            <a:ext cx="763588" cy="1779588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277" y="0"/>
              </a:cxn>
              <a:cxn ang="0">
                <a:pos x="213" y="0"/>
              </a:cxn>
              <a:cxn ang="0">
                <a:pos x="149" y="32"/>
              </a:cxn>
              <a:cxn ang="0">
                <a:pos x="85" y="64"/>
              </a:cxn>
              <a:cxn ang="0">
                <a:pos x="64" y="128"/>
              </a:cxn>
              <a:cxn ang="0">
                <a:pos x="43" y="203"/>
              </a:cxn>
              <a:cxn ang="0">
                <a:pos x="32" y="299"/>
              </a:cxn>
              <a:cxn ang="0">
                <a:pos x="11" y="363"/>
              </a:cxn>
              <a:cxn ang="0">
                <a:pos x="0" y="427"/>
              </a:cxn>
              <a:cxn ang="0">
                <a:pos x="0" y="565"/>
              </a:cxn>
              <a:cxn ang="0">
                <a:pos x="0" y="619"/>
              </a:cxn>
              <a:cxn ang="0">
                <a:pos x="0" y="693"/>
              </a:cxn>
              <a:cxn ang="0">
                <a:pos x="0" y="757"/>
              </a:cxn>
              <a:cxn ang="0">
                <a:pos x="21" y="864"/>
              </a:cxn>
              <a:cxn ang="0">
                <a:pos x="32" y="939"/>
              </a:cxn>
              <a:cxn ang="0">
                <a:pos x="43" y="1003"/>
              </a:cxn>
              <a:cxn ang="0">
                <a:pos x="107" y="1067"/>
              </a:cxn>
              <a:cxn ang="0">
                <a:pos x="192" y="1099"/>
              </a:cxn>
              <a:cxn ang="0">
                <a:pos x="288" y="1109"/>
              </a:cxn>
              <a:cxn ang="0">
                <a:pos x="384" y="1120"/>
              </a:cxn>
              <a:cxn ang="0">
                <a:pos x="416" y="1088"/>
              </a:cxn>
              <a:cxn ang="0">
                <a:pos x="459" y="1035"/>
              </a:cxn>
              <a:cxn ang="0">
                <a:pos x="459" y="928"/>
              </a:cxn>
              <a:cxn ang="0">
                <a:pos x="459" y="811"/>
              </a:cxn>
              <a:cxn ang="0">
                <a:pos x="459" y="725"/>
              </a:cxn>
              <a:cxn ang="0">
                <a:pos x="459" y="597"/>
              </a:cxn>
              <a:cxn ang="0">
                <a:pos x="459" y="533"/>
              </a:cxn>
              <a:cxn ang="0">
                <a:pos x="469" y="469"/>
              </a:cxn>
              <a:cxn ang="0">
                <a:pos x="480" y="405"/>
              </a:cxn>
              <a:cxn ang="0">
                <a:pos x="480" y="341"/>
              </a:cxn>
              <a:cxn ang="0">
                <a:pos x="480" y="277"/>
              </a:cxn>
              <a:cxn ang="0">
                <a:pos x="480" y="213"/>
              </a:cxn>
              <a:cxn ang="0">
                <a:pos x="480" y="149"/>
              </a:cxn>
              <a:cxn ang="0">
                <a:pos x="480" y="85"/>
              </a:cxn>
              <a:cxn ang="0">
                <a:pos x="469" y="21"/>
              </a:cxn>
              <a:cxn ang="0">
                <a:pos x="416" y="0"/>
              </a:cxn>
            </a:cxnLst>
            <a:rect l="0" t="0" r="r" b="b"/>
            <a:pathLst>
              <a:path w="481" h="1121">
                <a:moveTo>
                  <a:pt x="416" y="0"/>
                </a:moveTo>
                <a:lnTo>
                  <a:pt x="363" y="0"/>
                </a:lnTo>
                <a:lnTo>
                  <a:pt x="299" y="0"/>
                </a:lnTo>
                <a:lnTo>
                  <a:pt x="277" y="0"/>
                </a:lnTo>
                <a:lnTo>
                  <a:pt x="235" y="0"/>
                </a:lnTo>
                <a:lnTo>
                  <a:pt x="213" y="0"/>
                </a:lnTo>
                <a:lnTo>
                  <a:pt x="181" y="0"/>
                </a:lnTo>
                <a:lnTo>
                  <a:pt x="149" y="32"/>
                </a:lnTo>
                <a:lnTo>
                  <a:pt x="117" y="43"/>
                </a:lnTo>
                <a:lnTo>
                  <a:pt x="85" y="64"/>
                </a:lnTo>
                <a:lnTo>
                  <a:pt x="64" y="96"/>
                </a:lnTo>
                <a:lnTo>
                  <a:pt x="64" y="128"/>
                </a:lnTo>
                <a:lnTo>
                  <a:pt x="53" y="160"/>
                </a:lnTo>
                <a:lnTo>
                  <a:pt x="43" y="203"/>
                </a:lnTo>
                <a:lnTo>
                  <a:pt x="43" y="267"/>
                </a:lnTo>
                <a:lnTo>
                  <a:pt x="32" y="299"/>
                </a:lnTo>
                <a:lnTo>
                  <a:pt x="21" y="331"/>
                </a:lnTo>
                <a:lnTo>
                  <a:pt x="11" y="363"/>
                </a:lnTo>
                <a:lnTo>
                  <a:pt x="0" y="405"/>
                </a:lnTo>
                <a:lnTo>
                  <a:pt x="0" y="427"/>
                </a:lnTo>
                <a:lnTo>
                  <a:pt x="0" y="491"/>
                </a:lnTo>
                <a:lnTo>
                  <a:pt x="0" y="565"/>
                </a:lnTo>
                <a:lnTo>
                  <a:pt x="0" y="587"/>
                </a:lnTo>
                <a:lnTo>
                  <a:pt x="0" y="619"/>
                </a:lnTo>
                <a:lnTo>
                  <a:pt x="0" y="651"/>
                </a:lnTo>
                <a:lnTo>
                  <a:pt x="0" y="693"/>
                </a:lnTo>
                <a:lnTo>
                  <a:pt x="0" y="715"/>
                </a:lnTo>
                <a:lnTo>
                  <a:pt x="0" y="757"/>
                </a:lnTo>
                <a:lnTo>
                  <a:pt x="11" y="779"/>
                </a:lnTo>
                <a:lnTo>
                  <a:pt x="21" y="864"/>
                </a:lnTo>
                <a:lnTo>
                  <a:pt x="32" y="896"/>
                </a:lnTo>
                <a:lnTo>
                  <a:pt x="32" y="939"/>
                </a:lnTo>
                <a:lnTo>
                  <a:pt x="43" y="981"/>
                </a:lnTo>
                <a:lnTo>
                  <a:pt x="43" y="1003"/>
                </a:lnTo>
                <a:lnTo>
                  <a:pt x="64" y="1035"/>
                </a:lnTo>
                <a:lnTo>
                  <a:pt x="107" y="1067"/>
                </a:lnTo>
                <a:lnTo>
                  <a:pt x="171" y="1077"/>
                </a:lnTo>
                <a:lnTo>
                  <a:pt x="192" y="1099"/>
                </a:lnTo>
                <a:lnTo>
                  <a:pt x="224" y="1099"/>
                </a:lnTo>
                <a:lnTo>
                  <a:pt x="288" y="1109"/>
                </a:lnTo>
                <a:lnTo>
                  <a:pt x="352" y="1120"/>
                </a:lnTo>
                <a:lnTo>
                  <a:pt x="384" y="1120"/>
                </a:lnTo>
                <a:lnTo>
                  <a:pt x="416" y="1120"/>
                </a:lnTo>
                <a:lnTo>
                  <a:pt x="416" y="1088"/>
                </a:lnTo>
                <a:lnTo>
                  <a:pt x="437" y="1056"/>
                </a:lnTo>
                <a:lnTo>
                  <a:pt x="459" y="1035"/>
                </a:lnTo>
                <a:lnTo>
                  <a:pt x="459" y="1013"/>
                </a:lnTo>
                <a:lnTo>
                  <a:pt x="459" y="928"/>
                </a:lnTo>
                <a:lnTo>
                  <a:pt x="459" y="896"/>
                </a:lnTo>
                <a:lnTo>
                  <a:pt x="459" y="811"/>
                </a:lnTo>
                <a:lnTo>
                  <a:pt x="459" y="747"/>
                </a:lnTo>
                <a:lnTo>
                  <a:pt x="459" y="725"/>
                </a:lnTo>
                <a:lnTo>
                  <a:pt x="459" y="661"/>
                </a:lnTo>
                <a:lnTo>
                  <a:pt x="459" y="597"/>
                </a:lnTo>
                <a:lnTo>
                  <a:pt x="459" y="565"/>
                </a:lnTo>
                <a:lnTo>
                  <a:pt x="459" y="533"/>
                </a:lnTo>
                <a:lnTo>
                  <a:pt x="469" y="491"/>
                </a:lnTo>
                <a:lnTo>
                  <a:pt x="469" y="469"/>
                </a:lnTo>
                <a:lnTo>
                  <a:pt x="469" y="437"/>
                </a:lnTo>
                <a:lnTo>
                  <a:pt x="480" y="405"/>
                </a:lnTo>
                <a:lnTo>
                  <a:pt x="480" y="363"/>
                </a:lnTo>
                <a:lnTo>
                  <a:pt x="480" y="341"/>
                </a:lnTo>
                <a:lnTo>
                  <a:pt x="480" y="299"/>
                </a:lnTo>
                <a:lnTo>
                  <a:pt x="480" y="277"/>
                </a:lnTo>
                <a:lnTo>
                  <a:pt x="480" y="235"/>
                </a:lnTo>
                <a:lnTo>
                  <a:pt x="480" y="213"/>
                </a:lnTo>
                <a:lnTo>
                  <a:pt x="480" y="181"/>
                </a:lnTo>
                <a:lnTo>
                  <a:pt x="480" y="149"/>
                </a:lnTo>
                <a:lnTo>
                  <a:pt x="480" y="107"/>
                </a:lnTo>
                <a:lnTo>
                  <a:pt x="480" y="85"/>
                </a:lnTo>
                <a:lnTo>
                  <a:pt x="480" y="53"/>
                </a:lnTo>
                <a:lnTo>
                  <a:pt x="469" y="21"/>
                </a:lnTo>
                <a:lnTo>
                  <a:pt x="416" y="0"/>
                </a:lnTo>
                <a:lnTo>
                  <a:pt x="416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" name="Freeform 37"/>
          <p:cNvSpPr>
            <a:spLocks/>
          </p:cNvSpPr>
          <p:nvPr/>
        </p:nvSpPr>
        <p:spPr bwMode="auto">
          <a:xfrm>
            <a:off x="5283200" y="1588712"/>
            <a:ext cx="763588" cy="2084387"/>
          </a:xfrm>
          <a:custGeom>
            <a:avLst/>
            <a:gdLst/>
            <a:ahLst/>
            <a:cxnLst>
              <a:cxn ang="0">
                <a:pos x="352" y="0"/>
              </a:cxn>
              <a:cxn ang="0">
                <a:pos x="245" y="0"/>
              </a:cxn>
              <a:cxn ang="0">
                <a:pos x="181" y="0"/>
              </a:cxn>
              <a:cxn ang="0">
                <a:pos x="117" y="11"/>
              </a:cxn>
              <a:cxn ang="0">
                <a:pos x="75" y="75"/>
              </a:cxn>
              <a:cxn ang="0">
                <a:pos x="64" y="139"/>
              </a:cxn>
              <a:cxn ang="0">
                <a:pos x="53" y="203"/>
              </a:cxn>
              <a:cxn ang="0">
                <a:pos x="32" y="278"/>
              </a:cxn>
              <a:cxn ang="0">
                <a:pos x="32" y="374"/>
              </a:cxn>
              <a:cxn ang="0">
                <a:pos x="32" y="438"/>
              </a:cxn>
              <a:cxn ang="0">
                <a:pos x="21" y="502"/>
              </a:cxn>
              <a:cxn ang="0">
                <a:pos x="21" y="566"/>
              </a:cxn>
              <a:cxn ang="0">
                <a:pos x="21" y="630"/>
              </a:cxn>
              <a:cxn ang="0">
                <a:pos x="21" y="694"/>
              </a:cxn>
              <a:cxn ang="0">
                <a:pos x="21" y="758"/>
              </a:cxn>
              <a:cxn ang="0">
                <a:pos x="0" y="822"/>
              </a:cxn>
              <a:cxn ang="0">
                <a:pos x="32" y="1067"/>
              </a:cxn>
              <a:cxn ang="0">
                <a:pos x="43" y="1259"/>
              </a:cxn>
              <a:cxn ang="0">
                <a:pos x="75" y="1312"/>
              </a:cxn>
              <a:cxn ang="0">
                <a:pos x="149" y="1312"/>
              </a:cxn>
              <a:cxn ang="0">
                <a:pos x="203" y="1312"/>
              </a:cxn>
              <a:cxn ang="0">
                <a:pos x="299" y="1291"/>
              </a:cxn>
              <a:cxn ang="0">
                <a:pos x="363" y="1270"/>
              </a:cxn>
              <a:cxn ang="0">
                <a:pos x="416" y="1206"/>
              </a:cxn>
              <a:cxn ang="0">
                <a:pos x="448" y="1099"/>
              </a:cxn>
              <a:cxn ang="0">
                <a:pos x="448" y="950"/>
              </a:cxn>
              <a:cxn ang="0">
                <a:pos x="469" y="800"/>
              </a:cxn>
              <a:cxn ang="0">
                <a:pos x="480" y="651"/>
              </a:cxn>
              <a:cxn ang="0">
                <a:pos x="480" y="587"/>
              </a:cxn>
              <a:cxn ang="0">
                <a:pos x="480" y="491"/>
              </a:cxn>
              <a:cxn ang="0">
                <a:pos x="480" y="384"/>
              </a:cxn>
              <a:cxn ang="0">
                <a:pos x="480" y="320"/>
              </a:cxn>
              <a:cxn ang="0">
                <a:pos x="480" y="256"/>
              </a:cxn>
              <a:cxn ang="0">
                <a:pos x="480" y="192"/>
              </a:cxn>
              <a:cxn ang="0">
                <a:pos x="480" y="118"/>
              </a:cxn>
              <a:cxn ang="0">
                <a:pos x="416" y="27"/>
              </a:cxn>
            </a:cxnLst>
            <a:rect l="0" t="0" r="r" b="b"/>
            <a:pathLst>
              <a:path w="481" h="1313">
                <a:moveTo>
                  <a:pt x="416" y="27"/>
                </a:moveTo>
                <a:lnTo>
                  <a:pt x="352" y="0"/>
                </a:lnTo>
                <a:lnTo>
                  <a:pt x="267" y="0"/>
                </a:lnTo>
                <a:lnTo>
                  <a:pt x="245" y="0"/>
                </a:lnTo>
                <a:lnTo>
                  <a:pt x="213" y="0"/>
                </a:lnTo>
                <a:lnTo>
                  <a:pt x="181" y="0"/>
                </a:lnTo>
                <a:lnTo>
                  <a:pt x="149" y="0"/>
                </a:lnTo>
                <a:lnTo>
                  <a:pt x="117" y="11"/>
                </a:lnTo>
                <a:lnTo>
                  <a:pt x="96" y="43"/>
                </a:lnTo>
                <a:lnTo>
                  <a:pt x="75" y="75"/>
                </a:lnTo>
                <a:lnTo>
                  <a:pt x="64" y="107"/>
                </a:lnTo>
                <a:lnTo>
                  <a:pt x="64" y="139"/>
                </a:lnTo>
                <a:lnTo>
                  <a:pt x="53" y="171"/>
                </a:lnTo>
                <a:lnTo>
                  <a:pt x="53" y="203"/>
                </a:lnTo>
                <a:lnTo>
                  <a:pt x="53" y="246"/>
                </a:lnTo>
                <a:lnTo>
                  <a:pt x="32" y="278"/>
                </a:lnTo>
                <a:lnTo>
                  <a:pt x="32" y="310"/>
                </a:lnTo>
                <a:lnTo>
                  <a:pt x="32" y="374"/>
                </a:lnTo>
                <a:lnTo>
                  <a:pt x="32" y="416"/>
                </a:lnTo>
                <a:lnTo>
                  <a:pt x="32" y="438"/>
                </a:lnTo>
                <a:lnTo>
                  <a:pt x="21" y="470"/>
                </a:lnTo>
                <a:lnTo>
                  <a:pt x="21" y="502"/>
                </a:lnTo>
                <a:lnTo>
                  <a:pt x="21" y="544"/>
                </a:lnTo>
                <a:lnTo>
                  <a:pt x="21" y="566"/>
                </a:lnTo>
                <a:lnTo>
                  <a:pt x="21" y="598"/>
                </a:lnTo>
                <a:lnTo>
                  <a:pt x="21" y="630"/>
                </a:lnTo>
                <a:lnTo>
                  <a:pt x="21" y="662"/>
                </a:lnTo>
                <a:lnTo>
                  <a:pt x="21" y="694"/>
                </a:lnTo>
                <a:lnTo>
                  <a:pt x="21" y="726"/>
                </a:lnTo>
                <a:lnTo>
                  <a:pt x="21" y="758"/>
                </a:lnTo>
                <a:lnTo>
                  <a:pt x="21" y="790"/>
                </a:lnTo>
                <a:lnTo>
                  <a:pt x="0" y="822"/>
                </a:lnTo>
                <a:lnTo>
                  <a:pt x="21" y="896"/>
                </a:lnTo>
                <a:lnTo>
                  <a:pt x="32" y="1067"/>
                </a:lnTo>
                <a:lnTo>
                  <a:pt x="32" y="1174"/>
                </a:lnTo>
                <a:lnTo>
                  <a:pt x="43" y="1259"/>
                </a:lnTo>
                <a:lnTo>
                  <a:pt x="43" y="1302"/>
                </a:lnTo>
                <a:lnTo>
                  <a:pt x="75" y="1312"/>
                </a:lnTo>
                <a:lnTo>
                  <a:pt x="117" y="1312"/>
                </a:lnTo>
                <a:lnTo>
                  <a:pt x="149" y="1312"/>
                </a:lnTo>
                <a:lnTo>
                  <a:pt x="171" y="1312"/>
                </a:lnTo>
                <a:lnTo>
                  <a:pt x="203" y="1312"/>
                </a:lnTo>
                <a:lnTo>
                  <a:pt x="267" y="1312"/>
                </a:lnTo>
                <a:lnTo>
                  <a:pt x="299" y="1291"/>
                </a:lnTo>
                <a:lnTo>
                  <a:pt x="341" y="1280"/>
                </a:lnTo>
                <a:lnTo>
                  <a:pt x="363" y="1270"/>
                </a:lnTo>
                <a:lnTo>
                  <a:pt x="384" y="1238"/>
                </a:lnTo>
                <a:lnTo>
                  <a:pt x="416" y="1206"/>
                </a:lnTo>
                <a:lnTo>
                  <a:pt x="437" y="1184"/>
                </a:lnTo>
                <a:lnTo>
                  <a:pt x="448" y="1099"/>
                </a:lnTo>
                <a:lnTo>
                  <a:pt x="448" y="1035"/>
                </a:lnTo>
                <a:lnTo>
                  <a:pt x="448" y="950"/>
                </a:lnTo>
                <a:lnTo>
                  <a:pt x="459" y="886"/>
                </a:lnTo>
                <a:lnTo>
                  <a:pt x="469" y="800"/>
                </a:lnTo>
                <a:lnTo>
                  <a:pt x="480" y="736"/>
                </a:lnTo>
                <a:lnTo>
                  <a:pt x="480" y="651"/>
                </a:lnTo>
                <a:lnTo>
                  <a:pt x="480" y="619"/>
                </a:lnTo>
                <a:lnTo>
                  <a:pt x="480" y="587"/>
                </a:lnTo>
                <a:lnTo>
                  <a:pt x="480" y="555"/>
                </a:lnTo>
                <a:lnTo>
                  <a:pt x="480" y="491"/>
                </a:lnTo>
                <a:lnTo>
                  <a:pt x="480" y="427"/>
                </a:lnTo>
                <a:lnTo>
                  <a:pt x="480" y="384"/>
                </a:lnTo>
                <a:lnTo>
                  <a:pt x="480" y="342"/>
                </a:lnTo>
                <a:lnTo>
                  <a:pt x="480" y="320"/>
                </a:lnTo>
                <a:lnTo>
                  <a:pt x="480" y="278"/>
                </a:lnTo>
                <a:lnTo>
                  <a:pt x="480" y="256"/>
                </a:lnTo>
                <a:lnTo>
                  <a:pt x="480" y="214"/>
                </a:lnTo>
                <a:lnTo>
                  <a:pt x="480" y="192"/>
                </a:lnTo>
                <a:lnTo>
                  <a:pt x="480" y="160"/>
                </a:lnTo>
                <a:lnTo>
                  <a:pt x="480" y="118"/>
                </a:lnTo>
                <a:lnTo>
                  <a:pt x="469" y="86"/>
                </a:lnTo>
                <a:lnTo>
                  <a:pt x="416" y="27"/>
                </a:lnTo>
                <a:lnTo>
                  <a:pt x="416" y="27"/>
                </a:lnTo>
              </a:path>
            </a:pathLst>
          </a:custGeom>
          <a:noFill/>
          <a:ln w="50800" cap="rnd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4" name="Freeform 37"/>
          <p:cNvSpPr>
            <a:spLocks/>
          </p:cNvSpPr>
          <p:nvPr/>
        </p:nvSpPr>
        <p:spPr bwMode="auto">
          <a:xfrm>
            <a:off x="5283200" y="1467689"/>
            <a:ext cx="763588" cy="2084387"/>
          </a:xfrm>
          <a:custGeom>
            <a:avLst/>
            <a:gdLst/>
            <a:ahLst/>
            <a:cxnLst>
              <a:cxn ang="0">
                <a:pos x="352" y="0"/>
              </a:cxn>
              <a:cxn ang="0">
                <a:pos x="245" y="0"/>
              </a:cxn>
              <a:cxn ang="0">
                <a:pos x="181" y="0"/>
              </a:cxn>
              <a:cxn ang="0">
                <a:pos x="117" y="11"/>
              </a:cxn>
              <a:cxn ang="0">
                <a:pos x="75" y="75"/>
              </a:cxn>
              <a:cxn ang="0">
                <a:pos x="64" y="139"/>
              </a:cxn>
              <a:cxn ang="0">
                <a:pos x="53" y="203"/>
              </a:cxn>
              <a:cxn ang="0">
                <a:pos x="32" y="278"/>
              </a:cxn>
              <a:cxn ang="0">
                <a:pos x="32" y="374"/>
              </a:cxn>
              <a:cxn ang="0">
                <a:pos x="32" y="438"/>
              </a:cxn>
              <a:cxn ang="0">
                <a:pos x="21" y="502"/>
              </a:cxn>
              <a:cxn ang="0">
                <a:pos x="21" y="566"/>
              </a:cxn>
              <a:cxn ang="0">
                <a:pos x="21" y="630"/>
              </a:cxn>
              <a:cxn ang="0">
                <a:pos x="21" y="694"/>
              </a:cxn>
              <a:cxn ang="0">
                <a:pos x="21" y="758"/>
              </a:cxn>
              <a:cxn ang="0">
                <a:pos x="0" y="822"/>
              </a:cxn>
              <a:cxn ang="0">
                <a:pos x="32" y="1067"/>
              </a:cxn>
              <a:cxn ang="0">
                <a:pos x="43" y="1259"/>
              </a:cxn>
              <a:cxn ang="0">
                <a:pos x="75" y="1312"/>
              </a:cxn>
              <a:cxn ang="0">
                <a:pos x="149" y="1312"/>
              </a:cxn>
              <a:cxn ang="0">
                <a:pos x="203" y="1312"/>
              </a:cxn>
              <a:cxn ang="0">
                <a:pos x="299" y="1291"/>
              </a:cxn>
              <a:cxn ang="0">
                <a:pos x="363" y="1270"/>
              </a:cxn>
              <a:cxn ang="0">
                <a:pos x="416" y="1206"/>
              </a:cxn>
              <a:cxn ang="0">
                <a:pos x="448" y="1099"/>
              </a:cxn>
              <a:cxn ang="0">
                <a:pos x="448" y="950"/>
              </a:cxn>
              <a:cxn ang="0">
                <a:pos x="469" y="800"/>
              </a:cxn>
              <a:cxn ang="0">
                <a:pos x="480" y="651"/>
              </a:cxn>
              <a:cxn ang="0">
                <a:pos x="480" y="587"/>
              </a:cxn>
              <a:cxn ang="0">
                <a:pos x="480" y="491"/>
              </a:cxn>
              <a:cxn ang="0">
                <a:pos x="480" y="384"/>
              </a:cxn>
              <a:cxn ang="0">
                <a:pos x="480" y="320"/>
              </a:cxn>
              <a:cxn ang="0">
                <a:pos x="480" y="256"/>
              </a:cxn>
              <a:cxn ang="0">
                <a:pos x="480" y="192"/>
              </a:cxn>
              <a:cxn ang="0">
                <a:pos x="480" y="118"/>
              </a:cxn>
              <a:cxn ang="0">
                <a:pos x="416" y="27"/>
              </a:cxn>
            </a:cxnLst>
            <a:rect l="0" t="0" r="r" b="b"/>
            <a:pathLst>
              <a:path w="481" h="1313">
                <a:moveTo>
                  <a:pt x="416" y="27"/>
                </a:moveTo>
                <a:lnTo>
                  <a:pt x="352" y="0"/>
                </a:lnTo>
                <a:lnTo>
                  <a:pt x="267" y="0"/>
                </a:lnTo>
                <a:lnTo>
                  <a:pt x="245" y="0"/>
                </a:lnTo>
                <a:lnTo>
                  <a:pt x="213" y="0"/>
                </a:lnTo>
                <a:lnTo>
                  <a:pt x="181" y="0"/>
                </a:lnTo>
                <a:lnTo>
                  <a:pt x="149" y="0"/>
                </a:lnTo>
                <a:lnTo>
                  <a:pt x="117" y="11"/>
                </a:lnTo>
                <a:lnTo>
                  <a:pt x="96" y="43"/>
                </a:lnTo>
                <a:lnTo>
                  <a:pt x="75" y="75"/>
                </a:lnTo>
                <a:lnTo>
                  <a:pt x="64" y="107"/>
                </a:lnTo>
                <a:lnTo>
                  <a:pt x="64" y="139"/>
                </a:lnTo>
                <a:lnTo>
                  <a:pt x="53" y="171"/>
                </a:lnTo>
                <a:lnTo>
                  <a:pt x="53" y="203"/>
                </a:lnTo>
                <a:lnTo>
                  <a:pt x="53" y="246"/>
                </a:lnTo>
                <a:lnTo>
                  <a:pt x="32" y="278"/>
                </a:lnTo>
                <a:lnTo>
                  <a:pt x="32" y="310"/>
                </a:lnTo>
                <a:lnTo>
                  <a:pt x="32" y="374"/>
                </a:lnTo>
                <a:lnTo>
                  <a:pt x="32" y="416"/>
                </a:lnTo>
                <a:lnTo>
                  <a:pt x="32" y="438"/>
                </a:lnTo>
                <a:lnTo>
                  <a:pt x="21" y="470"/>
                </a:lnTo>
                <a:lnTo>
                  <a:pt x="21" y="502"/>
                </a:lnTo>
                <a:lnTo>
                  <a:pt x="21" y="544"/>
                </a:lnTo>
                <a:lnTo>
                  <a:pt x="21" y="566"/>
                </a:lnTo>
                <a:lnTo>
                  <a:pt x="21" y="598"/>
                </a:lnTo>
                <a:lnTo>
                  <a:pt x="21" y="630"/>
                </a:lnTo>
                <a:lnTo>
                  <a:pt x="21" y="662"/>
                </a:lnTo>
                <a:lnTo>
                  <a:pt x="21" y="694"/>
                </a:lnTo>
                <a:lnTo>
                  <a:pt x="21" y="726"/>
                </a:lnTo>
                <a:lnTo>
                  <a:pt x="21" y="758"/>
                </a:lnTo>
                <a:lnTo>
                  <a:pt x="21" y="790"/>
                </a:lnTo>
                <a:lnTo>
                  <a:pt x="0" y="822"/>
                </a:lnTo>
                <a:lnTo>
                  <a:pt x="21" y="896"/>
                </a:lnTo>
                <a:lnTo>
                  <a:pt x="32" y="1067"/>
                </a:lnTo>
                <a:lnTo>
                  <a:pt x="32" y="1174"/>
                </a:lnTo>
                <a:lnTo>
                  <a:pt x="43" y="1259"/>
                </a:lnTo>
                <a:lnTo>
                  <a:pt x="43" y="1302"/>
                </a:lnTo>
                <a:lnTo>
                  <a:pt x="75" y="1312"/>
                </a:lnTo>
                <a:lnTo>
                  <a:pt x="117" y="1312"/>
                </a:lnTo>
                <a:lnTo>
                  <a:pt x="149" y="1312"/>
                </a:lnTo>
                <a:lnTo>
                  <a:pt x="171" y="1312"/>
                </a:lnTo>
                <a:lnTo>
                  <a:pt x="203" y="1312"/>
                </a:lnTo>
                <a:lnTo>
                  <a:pt x="267" y="1312"/>
                </a:lnTo>
                <a:lnTo>
                  <a:pt x="299" y="1291"/>
                </a:lnTo>
                <a:lnTo>
                  <a:pt x="341" y="1280"/>
                </a:lnTo>
                <a:lnTo>
                  <a:pt x="363" y="1270"/>
                </a:lnTo>
                <a:lnTo>
                  <a:pt x="384" y="1238"/>
                </a:lnTo>
                <a:lnTo>
                  <a:pt x="416" y="1206"/>
                </a:lnTo>
                <a:lnTo>
                  <a:pt x="437" y="1184"/>
                </a:lnTo>
                <a:lnTo>
                  <a:pt x="448" y="1099"/>
                </a:lnTo>
                <a:lnTo>
                  <a:pt x="448" y="1035"/>
                </a:lnTo>
                <a:lnTo>
                  <a:pt x="448" y="950"/>
                </a:lnTo>
                <a:lnTo>
                  <a:pt x="459" y="886"/>
                </a:lnTo>
                <a:lnTo>
                  <a:pt x="469" y="800"/>
                </a:lnTo>
                <a:lnTo>
                  <a:pt x="480" y="736"/>
                </a:lnTo>
                <a:lnTo>
                  <a:pt x="480" y="651"/>
                </a:lnTo>
                <a:lnTo>
                  <a:pt x="480" y="619"/>
                </a:lnTo>
                <a:lnTo>
                  <a:pt x="480" y="587"/>
                </a:lnTo>
                <a:lnTo>
                  <a:pt x="480" y="555"/>
                </a:lnTo>
                <a:lnTo>
                  <a:pt x="480" y="491"/>
                </a:lnTo>
                <a:lnTo>
                  <a:pt x="480" y="427"/>
                </a:lnTo>
                <a:lnTo>
                  <a:pt x="480" y="384"/>
                </a:lnTo>
                <a:lnTo>
                  <a:pt x="480" y="342"/>
                </a:lnTo>
                <a:lnTo>
                  <a:pt x="480" y="320"/>
                </a:lnTo>
                <a:lnTo>
                  <a:pt x="480" y="278"/>
                </a:lnTo>
                <a:lnTo>
                  <a:pt x="480" y="256"/>
                </a:lnTo>
                <a:lnTo>
                  <a:pt x="480" y="214"/>
                </a:lnTo>
                <a:lnTo>
                  <a:pt x="480" y="192"/>
                </a:lnTo>
                <a:lnTo>
                  <a:pt x="480" y="160"/>
                </a:lnTo>
                <a:lnTo>
                  <a:pt x="480" y="118"/>
                </a:lnTo>
                <a:lnTo>
                  <a:pt x="469" y="86"/>
                </a:lnTo>
                <a:lnTo>
                  <a:pt x="416" y="27"/>
                </a:lnTo>
                <a:lnTo>
                  <a:pt x="416" y="27"/>
                </a:lnTo>
              </a:path>
            </a:pathLst>
          </a:custGeom>
          <a:noFill/>
          <a:ln w="50800" cap="rnd" cmpd="sng">
            <a:solidFill>
              <a:srgbClr val="0000C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2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新細明體" charset="-120"/>
              </a:rPr>
              <a:t>Data Structures For </a:t>
            </a:r>
            <a:r>
              <a:rPr lang="en-US" altLang="zh-TW" dirty="0" err="1">
                <a:ea typeface="新細明體" charset="-120"/>
              </a:rPr>
              <a:t>Kruskal’s</a:t>
            </a:r>
            <a:r>
              <a:rPr lang="en-US" altLang="zh-TW" dirty="0">
                <a:ea typeface="新細明體" charset="-120"/>
              </a:rPr>
              <a:t> 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188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33133" y="3814386"/>
            <a:ext cx="7886700" cy="2662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When an edge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(v, w) </a:t>
            </a:r>
            <a:r>
              <a:rPr lang="en-US" altLang="zh-TW" dirty="0">
                <a:ea typeface="新細明體" charset="-120"/>
              </a:rPr>
              <a:t>is added to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T</a:t>
            </a:r>
            <a:r>
              <a:rPr lang="en-US" altLang="zh-TW" dirty="0">
                <a:ea typeface="新細明體" charset="-120"/>
              </a:rPr>
              <a:t>, the two components that have vertices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v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and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w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combine to become a single component.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In our set representation of components, the </a:t>
            </a:r>
            <a:r>
              <a:rPr lang="en-US" altLang="zh-TW" b="1" dirty="0">
                <a:solidFill>
                  <a:srgbClr val="FF0000"/>
                </a:solidFill>
                <a:ea typeface="新細明體" charset="-120"/>
              </a:rPr>
              <a:t>set</a:t>
            </a:r>
            <a:r>
              <a:rPr lang="en-US" altLang="zh-TW" dirty="0">
                <a:ea typeface="新細明體" charset="-120"/>
              </a:rPr>
              <a:t> that has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v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and the </a:t>
            </a:r>
            <a:r>
              <a:rPr lang="en-US" altLang="zh-TW" b="1" dirty="0">
                <a:solidFill>
                  <a:srgbClr val="FF0000"/>
                </a:solidFill>
                <a:ea typeface="新細明體" charset="-120"/>
              </a:rPr>
              <a:t>set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that has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w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are united.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z="2800" dirty="0">
                <a:solidFill>
                  <a:srgbClr val="C00000"/>
                </a:solidFill>
                <a:ea typeface="新細明體" charset="-120"/>
              </a:rPr>
              <a:t>{1, 2, 3, 4} + {5, 6} =&gt; {1, 2, 3, 4, 5, 6}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altLang="zh-TW" dirty="0">
              <a:ea typeface="新細明體" charset="-120"/>
            </a:endParaRPr>
          </a:p>
        </p:txBody>
      </p:sp>
      <p:grpSp>
        <p:nvGrpSpPr>
          <p:cNvPr id="40" name="Group 33"/>
          <p:cNvGrpSpPr>
            <a:grpSpLocks/>
          </p:cNvGrpSpPr>
          <p:nvPr/>
        </p:nvGrpSpPr>
        <p:grpSpPr bwMode="auto">
          <a:xfrm>
            <a:off x="2286000" y="1853824"/>
            <a:ext cx="3581400" cy="1219200"/>
            <a:chOff x="1440" y="812"/>
            <a:chExt cx="2256" cy="768"/>
          </a:xfrm>
        </p:grpSpPr>
        <p:sp>
          <p:nvSpPr>
            <p:cNvPr id="41" name="Oval 3"/>
            <p:cNvSpPr>
              <a:spLocks noChangeArrowheads="1"/>
            </p:cNvSpPr>
            <p:nvPr/>
          </p:nvSpPr>
          <p:spPr bwMode="auto">
            <a:xfrm>
              <a:off x="1507" y="816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1523" y="81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1</a:t>
              </a: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2165" y="816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2181" y="81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3</a:t>
              </a: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2823" y="816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2839" y="81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5</a:t>
              </a:r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3481" y="816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" name="Rectangle 10"/>
            <p:cNvSpPr>
              <a:spLocks noChangeArrowheads="1"/>
            </p:cNvSpPr>
            <p:nvPr/>
          </p:nvSpPr>
          <p:spPr bwMode="auto">
            <a:xfrm>
              <a:off x="3497" y="81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7</a:t>
              </a: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1507" y="1334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23" y="133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2</a:t>
              </a:r>
            </a:p>
          </p:txBody>
        </p:sp>
        <p:sp>
          <p:nvSpPr>
            <p:cNvPr id="51" name="Oval 13"/>
            <p:cNvSpPr>
              <a:spLocks noChangeArrowheads="1"/>
            </p:cNvSpPr>
            <p:nvPr/>
          </p:nvSpPr>
          <p:spPr bwMode="auto">
            <a:xfrm>
              <a:off x="2165" y="1334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" name="Rectangle 14"/>
            <p:cNvSpPr>
              <a:spLocks noChangeArrowheads="1"/>
            </p:cNvSpPr>
            <p:nvPr/>
          </p:nvSpPr>
          <p:spPr bwMode="auto">
            <a:xfrm>
              <a:off x="2181" y="133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4</a:t>
              </a:r>
            </a:p>
          </p:txBody>
        </p:sp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2823" y="1334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" name="Rectangle 16"/>
            <p:cNvSpPr>
              <a:spLocks noChangeArrowheads="1"/>
            </p:cNvSpPr>
            <p:nvPr/>
          </p:nvSpPr>
          <p:spPr bwMode="auto">
            <a:xfrm>
              <a:off x="2839" y="133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6</a:t>
              </a:r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3481" y="1334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3497" y="133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8</a:t>
              </a: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>
              <a:off x="1597" y="995"/>
              <a:ext cx="0" cy="3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1440" y="1086"/>
              <a:ext cx="1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2"/>
                  </a:solidFill>
                  <a:effectLst/>
                  <a:ea typeface="新細明體" charset="-120"/>
                </a:rPr>
                <a:t>2</a:t>
              </a:r>
            </a:p>
          </p:txBody>
        </p:sp>
        <p:grpSp>
          <p:nvGrpSpPr>
            <p:cNvPr id="59" name="Group 23"/>
            <p:cNvGrpSpPr>
              <a:grpSpLocks/>
            </p:cNvGrpSpPr>
            <p:nvPr/>
          </p:nvGrpSpPr>
          <p:grpSpPr bwMode="auto">
            <a:xfrm>
              <a:off x="3571" y="995"/>
              <a:ext cx="125" cy="335"/>
              <a:chOff x="3571" y="995"/>
              <a:chExt cx="125" cy="335"/>
            </a:xfrm>
          </p:grpSpPr>
          <p:sp>
            <p:nvSpPr>
              <p:cNvPr id="69" name="Line 21"/>
              <p:cNvSpPr>
                <a:spLocks noChangeShapeType="1"/>
              </p:cNvSpPr>
              <p:nvPr/>
            </p:nvSpPr>
            <p:spPr bwMode="auto">
              <a:xfrm>
                <a:off x="3571" y="995"/>
                <a:ext cx="0" cy="33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0" name="Rectangle 22"/>
              <p:cNvSpPr>
                <a:spLocks noChangeArrowheads="1"/>
              </p:cNvSpPr>
              <p:nvPr/>
            </p:nvSpPr>
            <p:spPr bwMode="auto">
              <a:xfrm>
                <a:off x="3571" y="995"/>
                <a:ext cx="12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2"/>
                    </a:solidFill>
                    <a:effectLst/>
                    <a:ea typeface="新細明體" charset="-120"/>
                  </a:rPr>
                  <a:t>3</a:t>
                </a:r>
              </a:p>
            </p:txBody>
          </p:sp>
        </p:grpSp>
        <p:grpSp>
          <p:nvGrpSpPr>
            <p:cNvPr id="60" name="Group 26"/>
            <p:cNvGrpSpPr>
              <a:grpSpLocks/>
            </p:cNvGrpSpPr>
            <p:nvPr/>
          </p:nvGrpSpPr>
          <p:grpSpPr bwMode="auto">
            <a:xfrm>
              <a:off x="2081" y="995"/>
              <a:ext cx="174" cy="335"/>
              <a:chOff x="2081" y="995"/>
              <a:chExt cx="174" cy="335"/>
            </a:xfrm>
          </p:grpSpPr>
          <p:sp>
            <p:nvSpPr>
              <p:cNvPr id="67" name="Line 24"/>
              <p:cNvSpPr>
                <a:spLocks noChangeShapeType="1"/>
              </p:cNvSpPr>
              <p:nvPr/>
            </p:nvSpPr>
            <p:spPr bwMode="auto">
              <a:xfrm>
                <a:off x="2255" y="995"/>
                <a:ext cx="0" cy="33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8" name="Rectangle 25"/>
              <p:cNvSpPr>
                <a:spLocks noChangeArrowheads="1"/>
              </p:cNvSpPr>
              <p:nvPr/>
            </p:nvSpPr>
            <p:spPr bwMode="auto">
              <a:xfrm>
                <a:off x="2081" y="1056"/>
                <a:ext cx="1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2"/>
                    </a:solidFill>
                    <a:effectLst/>
                    <a:ea typeface="新細明體" charset="-120"/>
                  </a:rPr>
                  <a:t>4</a:t>
                </a:r>
              </a:p>
            </p:txBody>
          </p:sp>
        </p:grpSp>
        <p:grpSp>
          <p:nvGrpSpPr>
            <p:cNvPr id="61" name="Group 29"/>
            <p:cNvGrpSpPr>
              <a:grpSpLocks/>
            </p:cNvGrpSpPr>
            <p:nvPr/>
          </p:nvGrpSpPr>
          <p:grpSpPr bwMode="auto">
            <a:xfrm>
              <a:off x="2913" y="995"/>
              <a:ext cx="125" cy="335"/>
              <a:chOff x="2913" y="995"/>
              <a:chExt cx="125" cy="335"/>
            </a:xfrm>
          </p:grpSpPr>
          <p:sp>
            <p:nvSpPr>
              <p:cNvPr id="65" name="Line 27"/>
              <p:cNvSpPr>
                <a:spLocks noChangeShapeType="1"/>
              </p:cNvSpPr>
              <p:nvPr/>
            </p:nvSpPr>
            <p:spPr bwMode="auto">
              <a:xfrm>
                <a:off x="2913" y="995"/>
                <a:ext cx="0" cy="33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" name="Rectangle 28"/>
              <p:cNvSpPr>
                <a:spLocks noChangeArrowheads="1"/>
              </p:cNvSpPr>
              <p:nvPr/>
            </p:nvSpPr>
            <p:spPr bwMode="auto">
              <a:xfrm>
                <a:off x="2913" y="1025"/>
                <a:ext cx="12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2"/>
                    </a:solidFill>
                    <a:effectLst/>
                    <a:ea typeface="新細明體" charset="-120"/>
                  </a:rPr>
                  <a:t>6</a:t>
                </a:r>
              </a:p>
            </p:txBody>
          </p:sp>
        </p:grpSp>
        <p:grpSp>
          <p:nvGrpSpPr>
            <p:cNvPr id="62" name="Group 32"/>
            <p:cNvGrpSpPr>
              <a:grpSpLocks/>
            </p:cNvGrpSpPr>
            <p:nvPr/>
          </p:nvGrpSpPr>
          <p:grpSpPr bwMode="auto">
            <a:xfrm>
              <a:off x="1659" y="964"/>
              <a:ext cx="533" cy="396"/>
              <a:chOff x="1659" y="964"/>
              <a:chExt cx="533" cy="396"/>
            </a:xfrm>
          </p:grpSpPr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 flipV="1">
                <a:off x="1659" y="964"/>
                <a:ext cx="533" cy="3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" name="Rectangle 31"/>
              <p:cNvSpPr>
                <a:spLocks noChangeArrowheads="1"/>
              </p:cNvSpPr>
              <p:nvPr/>
            </p:nvSpPr>
            <p:spPr bwMode="auto">
              <a:xfrm>
                <a:off x="1753" y="977"/>
                <a:ext cx="1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2"/>
                    </a:solidFill>
                    <a:effectLst/>
                    <a:ea typeface="新細明體" charset="-120"/>
                  </a:rPr>
                  <a:t>7</a:t>
                </a:r>
              </a:p>
            </p:txBody>
          </p:sp>
        </p:grpSp>
      </p:grpSp>
      <p:sp>
        <p:nvSpPr>
          <p:cNvPr id="71" name="Freeform 35"/>
          <p:cNvSpPr>
            <a:spLocks/>
          </p:cNvSpPr>
          <p:nvPr/>
        </p:nvSpPr>
        <p:spPr bwMode="auto">
          <a:xfrm>
            <a:off x="2032000" y="1639512"/>
            <a:ext cx="1949450" cy="1695450"/>
          </a:xfrm>
          <a:custGeom>
            <a:avLst/>
            <a:gdLst/>
            <a:ahLst/>
            <a:cxnLst>
              <a:cxn ang="0">
                <a:pos x="117" y="22"/>
              </a:cxn>
              <a:cxn ang="0">
                <a:pos x="107" y="96"/>
              </a:cxn>
              <a:cxn ang="0">
                <a:pos x="96" y="224"/>
              </a:cxn>
              <a:cxn ang="0">
                <a:pos x="64" y="352"/>
              </a:cxn>
              <a:cxn ang="0">
                <a:pos x="43" y="406"/>
              </a:cxn>
              <a:cxn ang="0">
                <a:pos x="11" y="438"/>
              </a:cxn>
              <a:cxn ang="0">
                <a:pos x="0" y="534"/>
              </a:cxn>
              <a:cxn ang="0">
                <a:pos x="0" y="704"/>
              </a:cxn>
              <a:cxn ang="0">
                <a:pos x="0" y="790"/>
              </a:cxn>
              <a:cxn ang="0">
                <a:pos x="11" y="886"/>
              </a:cxn>
              <a:cxn ang="0">
                <a:pos x="107" y="971"/>
              </a:cxn>
              <a:cxn ang="0">
                <a:pos x="277" y="1024"/>
              </a:cxn>
              <a:cxn ang="0">
                <a:pos x="395" y="1046"/>
              </a:cxn>
              <a:cxn ang="0">
                <a:pos x="565" y="1046"/>
              </a:cxn>
              <a:cxn ang="0">
                <a:pos x="715" y="1046"/>
              </a:cxn>
              <a:cxn ang="0">
                <a:pos x="907" y="1056"/>
              </a:cxn>
              <a:cxn ang="0">
                <a:pos x="1035" y="1067"/>
              </a:cxn>
              <a:cxn ang="0">
                <a:pos x="1109" y="1067"/>
              </a:cxn>
              <a:cxn ang="0">
                <a:pos x="1163" y="1024"/>
              </a:cxn>
              <a:cxn ang="0">
                <a:pos x="1205" y="950"/>
              </a:cxn>
              <a:cxn ang="0">
                <a:pos x="1216" y="864"/>
              </a:cxn>
              <a:cxn ang="0">
                <a:pos x="1227" y="768"/>
              </a:cxn>
              <a:cxn ang="0">
                <a:pos x="1227" y="704"/>
              </a:cxn>
              <a:cxn ang="0">
                <a:pos x="1227" y="640"/>
              </a:cxn>
              <a:cxn ang="0">
                <a:pos x="1227" y="576"/>
              </a:cxn>
              <a:cxn ang="0">
                <a:pos x="1227" y="512"/>
              </a:cxn>
              <a:cxn ang="0">
                <a:pos x="1227" y="438"/>
              </a:cxn>
              <a:cxn ang="0">
                <a:pos x="1227" y="331"/>
              </a:cxn>
              <a:cxn ang="0">
                <a:pos x="1227" y="246"/>
              </a:cxn>
              <a:cxn ang="0">
                <a:pos x="1227" y="182"/>
              </a:cxn>
              <a:cxn ang="0">
                <a:pos x="1205" y="118"/>
              </a:cxn>
              <a:cxn ang="0">
                <a:pos x="1184" y="64"/>
              </a:cxn>
              <a:cxn ang="0">
                <a:pos x="1109" y="43"/>
              </a:cxn>
              <a:cxn ang="0">
                <a:pos x="1045" y="43"/>
              </a:cxn>
              <a:cxn ang="0">
                <a:pos x="896" y="22"/>
              </a:cxn>
              <a:cxn ang="0">
                <a:pos x="821" y="0"/>
              </a:cxn>
              <a:cxn ang="0">
                <a:pos x="672" y="0"/>
              </a:cxn>
              <a:cxn ang="0">
                <a:pos x="565" y="0"/>
              </a:cxn>
              <a:cxn ang="0">
                <a:pos x="501" y="0"/>
              </a:cxn>
              <a:cxn ang="0">
                <a:pos x="437" y="0"/>
              </a:cxn>
              <a:cxn ang="0">
                <a:pos x="373" y="0"/>
              </a:cxn>
              <a:cxn ang="0">
                <a:pos x="309" y="0"/>
              </a:cxn>
              <a:cxn ang="0">
                <a:pos x="245" y="0"/>
              </a:cxn>
              <a:cxn ang="0">
                <a:pos x="160" y="43"/>
              </a:cxn>
            </a:cxnLst>
            <a:rect l="0" t="0" r="r" b="b"/>
            <a:pathLst>
              <a:path w="1228" h="1068">
                <a:moveTo>
                  <a:pt x="160" y="43"/>
                </a:moveTo>
                <a:lnTo>
                  <a:pt x="117" y="22"/>
                </a:lnTo>
                <a:lnTo>
                  <a:pt x="107" y="54"/>
                </a:lnTo>
                <a:lnTo>
                  <a:pt x="107" y="96"/>
                </a:lnTo>
                <a:lnTo>
                  <a:pt x="96" y="160"/>
                </a:lnTo>
                <a:lnTo>
                  <a:pt x="96" y="224"/>
                </a:lnTo>
                <a:lnTo>
                  <a:pt x="85" y="288"/>
                </a:lnTo>
                <a:lnTo>
                  <a:pt x="64" y="352"/>
                </a:lnTo>
                <a:lnTo>
                  <a:pt x="53" y="374"/>
                </a:lnTo>
                <a:lnTo>
                  <a:pt x="43" y="406"/>
                </a:lnTo>
                <a:lnTo>
                  <a:pt x="21" y="416"/>
                </a:lnTo>
                <a:lnTo>
                  <a:pt x="11" y="438"/>
                </a:lnTo>
                <a:lnTo>
                  <a:pt x="11" y="502"/>
                </a:lnTo>
                <a:lnTo>
                  <a:pt x="0" y="534"/>
                </a:lnTo>
                <a:lnTo>
                  <a:pt x="0" y="619"/>
                </a:lnTo>
                <a:lnTo>
                  <a:pt x="0" y="704"/>
                </a:lnTo>
                <a:lnTo>
                  <a:pt x="0" y="768"/>
                </a:lnTo>
                <a:lnTo>
                  <a:pt x="0" y="790"/>
                </a:lnTo>
                <a:lnTo>
                  <a:pt x="11" y="822"/>
                </a:lnTo>
                <a:lnTo>
                  <a:pt x="11" y="886"/>
                </a:lnTo>
                <a:lnTo>
                  <a:pt x="43" y="960"/>
                </a:lnTo>
                <a:lnTo>
                  <a:pt x="107" y="971"/>
                </a:lnTo>
                <a:lnTo>
                  <a:pt x="192" y="1014"/>
                </a:lnTo>
                <a:lnTo>
                  <a:pt x="277" y="1024"/>
                </a:lnTo>
                <a:lnTo>
                  <a:pt x="363" y="1046"/>
                </a:lnTo>
                <a:lnTo>
                  <a:pt x="395" y="1046"/>
                </a:lnTo>
                <a:lnTo>
                  <a:pt x="480" y="1046"/>
                </a:lnTo>
                <a:lnTo>
                  <a:pt x="565" y="1046"/>
                </a:lnTo>
                <a:lnTo>
                  <a:pt x="651" y="1046"/>
                </a:lnTo>
                <a:lnTo>
                  <a:pt x="715" y="1046"/>
                </a:lnTo>
                <a:lnTo>
                  <a:pt x="800" y="1046"/>
                </a:lnTo>
                <a:lnTo>
                  <a:pt x="907" y="1056"/>
                </a:lnTo>
                <a:lnTo>
                  <a:pt x="1013" y="1067"/>
                </a:lnTo>
                <a:lnTo>
                  <a:pt x="1035" y="1067"/>
                </a:lnTo>
                <a:lnTo>
                  <a:pt x="1077" y="1067"/>
                </a:lnTo>
                <a:lnTo>
                  <a:pt x="1109" y="1067"/>
                </a:lnTo>
                <a:lnTo>
                  <a:pt x="1131" y="1056"/>
                </a:lnTo>
                <a:lnTo>
                  <a:pt x="1163" y="1024"/>
                </a:lnTo>
                <a:lnTo>
                  <a:pt x="1184" y="992"/>
                </a:lnTo>
                <a:lnTo>
                  <a:pt x="1205" y="950"/>
                </a:lnTo>
                <a:lnTo>
                  <a:pt x="1205" y="928"/>
                </a:lnTo>
                <a:lnTo>
                  <a:pt x="1216" y="864"/>
                </a:lnTo>
                <a:lnTo>
                  <a:pt x="1216" y="800"/>
                </a:lnTo>
                <a:lnTo>
                  <a:pt x="1227" y="768"/>
                </a:lnTo>
                <a:lnTo>
                  <a:pt x="1227" y="726"/>
                </a:lnTo>
                <a:lnTo>
                  <a:pt x="1227" y="704"/>
                </a:lnTo>
                <a:lnTo>
                  <a:pt x="1227" y="672"/>
                </a:lnTo>
                <a:lnTo>
                  <a:pt x="1227" y="640"/>
                </a:lnTo>
                <a:lnTo>
                  <a:pt x="1227" y="598"/>
                </a:lnTo>
                <a:lnTo>
                  <a:pt x="1227" y="576"/>
                </a:lnTo>
                <a:lnTo>
                  <a:pt x="1227" y="534"/>
                </a:lnTo>
                <a:lnTo>
                  <a:pt x="1227" y="512"/>
                </a:lnTo>
                <a:lnTo>
                  <a:pt x="1227" y="480"/>
                </a:lnTo>
                <a:lnTo>
                  <a:pt x="1227" y="438"/>
                </a:lnTo>
                <a:lnTo>
                  <a:pt x="1227" y="416"/>
                </a:lnTo>
                <a:lnTo>
                  <a:pt x="1227" y="331"/>
                </a:lnTo>
                <a:lnTo>
                  <a:pt x="1227" y="288"/>
                </a:lnTo>
                <a:lnTo>
                  <a:pt x="1227" y="246"/>
                </a:lnTo>
                <a:lnTo>
                  <a:pt x="1227" y="224"/>
                </a:lnTo>
                <a:lnTo>
                  <a:pt x="1227" y="182"/>
                </a:lnTo>
                <a:lnTo>
                  <a:pt x="1227" y="160"/>
                </a:lnTo>
                <a:lnTo>
                  <a:pt x="1205" y="118"/>
                </a:lnTo>
                <a:lnTo>
                  <a:pt x="1195" y="96"/>
                </a:lnTo>
                <a:lnTo>
                  <a:pt x="1184" y="64"/>
                </a:lnTo>
                <a:lnTo>
                  <a:pt x="1141" y="54"/>
                </a:lnTo>
                <a:lnTo>
                  <a:pt x="1109" y="43"/>
                </a:lnTo>
                <a:lnTo>
                  <a:pt x="1077" y="43"/>
                </a:lnTo>
                <a:lnTo>
                  <a:pt x="1045" y="43"/>
                </a:lnTo>
                <a:lnTo>
                  <a:pt x="981" y="32"/>
                </a:lnTo>
                <a:lnTo>
                  <a:pt x="896" y="22"/>
                </a:lnTo>
                <a:lnTo>
                  <a:pt x="853" y="11"/>
                </a:lnTo>
                <a:lnTo>
                  <a:pt x="821" y="0"/>
                </a:lnTo>
                <a:lnTo>
                  <a:pt x="736" y="0"/>
                </a:lnTo>
                <a:lnTo>
                  <a:pt x="672" y="0"/>
                </a:lnTo>
                <a:lnTo>
                  <a:pt x="587" y="0"/>
                </a:lnTo>
                <a:lnTo>
                  <a:pt x="565" y="0"/>
                </a:lnTo>
                <a:lnTo>
                  <a:pt x="523" y="0"/>
                </a:lnTo>
                <a:lnTo>
                  <a:pt x="501" y="0"/>
                </a:lnTo>
                <a:lnTo>
                  <a:pt x="459" y="0"/>
                </a:lnTo>
                <a:lnTo>
                  <a:pt x="437" y="0"/>
                </a:lnTo>
                <a:lnTo>
                  <a:pt x="405" y="0"/>
                </a:lnTo>
                <a:lnTo>
                  <a:pt x="373" y="0"/>
                </a:lnTo>
                <a:lnTo>
                  <a:pt x="341" y="0"/>
                </a:lnTo>
                <a:lnTo>
                  <a:pt x="309" y="0"/>
                </a:lnTo>
                <a:lnTo>
                  <a:pt x="277" y="0"/>
                </a:lnTo>
                <a:lnTo>
                  <a:pt x="245" y="0"/>
                </a:lnTo>
                <a:lnTo>
                  <a:pt x="213" y="0"/>
                </a:lnTo>
                <a:lnTo>
                  <a:pt x="160" y="43"/>
                </a:lnTo>
                <a:lnTo>
                  <a:pt x="160" y="43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2" name="Freeform 36"/>
          <p:cNvSpPr>
            <a:spLocks/>
          </p:cNvSpPr>
          <p:nvPr/>
        </p:nvSpPr>
        <p:spPr bwMode="auto">
          <a:xfrm>
            <a:off x="4216400" y="1555374"/>
            <a:ext cx="763588" cy="1779588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277" y="0"/>
              </a:cxn>
              <a:cxn ang="0">
                <a:pos x="213" y="0"/>
              </a:cxn>
              <a:cxn ang="0">
                <a:pos x="149" y="32"/>
              </a:cxn>
              <a:cxn ang="0">
                <a:pos x="85" y="64"/>
              </a:cxn>
              <a:cxn ang="0">
                <a:pos x="64" y="128"/>
              </a:cxn>
              <a:cxn ang="0">
                <a:pos x="43" y="203"/>
              </a:cxn>
              <a:cxn ang="0">
                <a:pos x="32" y="299"/>
              </a:cxn>
              <a:cxn ang="0">
                <a:pos x="11" y="363"/>
              </a:cxn>
              <a:cxn ang="0">
                <a:pos x="0" y="427"/>
              </a:cxn>
              <a:cxn ang="0">
                <a:pos x="0" y="565"/>
              </a:cxn>
              <a:cxn ang="0">
                <a:pos x="0" y="619"/>
              </a:cxn>
              <a:cxn ang="0">
                <a:pos x="0" y="693"/>
              </a:cxn>
              <a:cxn ang="0">
                <a:pos x="0" y="757"/>
              </a:cxn>
              <a:cxn ang="0">
                <a:pos x="21" y="864"/>
              </a:cxn>
              <a:cxn ang="0">
                <a:pos x="32" y="939"/>
              </a:cxn>
              <a:cxn ang="0">
                <a:pos x="43" y="1003"/>
              </a:cxn>
              <a:cxn ang="0">
                <a:pos x="107" y="1067"/>
              </a:cxn>
              <a:cxn ang="0">
                <a:pos x="192" y="1099"/>
              </a:cxn>
              <a:cxn ang="0">
                <a:pos x="288" y="1109"/>
              </a:cxn>
              <a:cxn ang="0">
                <a:pos x="384" y="1120"/>
              </a:cxn>
              <a:cxn ang="0">
                <a:pos x="416" y="1088"/>
              </a:cxn>
              <a:cxn ang="0">
                <a:pos x="459" y="1035"/>
              </a:cxn>
              <a:cxn ang="0">
                <a:pos x="459" y="928"/>
              </a:cxn>
              <a:cxn ang="0">
                <a:pos x="459" y="811"/>
              </a:cxn>
              <a:cxn ang="0">
                <a:pos x="459" y="725"/>
              </a:cxn>
              <a:cxn ang="0">
                <a:pos x="459" y="597"/>
              </a:cxn>
              <a:cxn ang="0">
                <a:pos x="459" y="533"/>
              </a:cxn>
              <a:cxn ang="0">
                <a:pos x="469" y="469"/>
              </a:cxn>
              <a:cxn ang="0">
                <a:pos x="480" y="405"/>
              </a:cxn>
              <a:cxn ang="0">
                <a:pos x="480" y="341"/>
              </a:cxn>
              <a:cxn ang="0">
                <a:pos x="480" y="277"/>
              </a:cxn>
              <a:cxn ang="0">
                <a:pos x="480" y="213"/>
              </a:cxn>
              <a:cxn ang="0">
                <a:pos x="480" y="149"/>
              </a:cxn>
              <a:cxn ang="0">
                <a:pos x="480" y="85"/>
              </a:cxn>
              <a:cxn ang="0">
                <a:pos x="469" y="21"/>
              </a:cxn>
              <a:cxn ang="0">
                <a:pos x="416" y="0"/>
              </a:cxn>
            </a:cxnLst>
            <a:rect l="0" t="0" r="r" b="b"/>
            <a:pathLst>
              <a:path w="481" h="1121">
                <a:moveTo>
                  <a:pt x="416" y="0"/>
                </a:moveTo>
                <a:lnTo>
                  <a:pt x="363" y="0"/>
                </a:lnTo>
                <a:lnTo>
                  <a:pt x="299" y="0"/>
                </a:lnTo>
                <a:lnTo>
                  <a:pt x="277" y="0"/>
                </a:lnTo>
                <a:lnTo>
                  <a:pt x="235" y="0"/>
                </a:lnTo>
                <a:lnTo>
                  <a:pt x="213" y="0"/>
                </a:lnTo>
                <a:lnTo>
                  <a:pt x="181" y="0"/>
                </a:lnTo>
                <a:lnTo>
                  <a:pt x="149" y="32"/>
                </a:lnTo>
                <a:lnTo>
                  <a:pt x="117" y="43"/>
                </a:lnTo>
                <a:lnTo>
                  <a:pt x="85" y="64"/>
                </a:lnTo>
                <a:lnTo>
                  <a:pt x="64" y="96"/>
                </a:lnTo>
                <a:lnTo>
                  <a:pt x="64" y="128"/>
                </a:lnTo>
                <a:lnTo>
                  <a:pt x="53" y="160"/>
                </a:lnTo>
                <a:lnTo>
                  <a:pt x="43" y="203"/>
                </a:lnTo>
                <a:lnTo>
                  <a:pt x="43" y="267"/>
                </a:lnTo>
                <a:lnTo>
                  <a:pt x="32" y="299"/>
                </a:lnTo>
                <a:lnTo>
                  <a:pt x="21" y="331"/>
                </a:lnTo>
                <a:lnTo>
                  <a:pt x="11" y="363"/>
                </a:lnTo>
                <a:lnTo>
                  <a:pt x="0" y="405"/>
                </a:lnTo>
                <a:lnTo>
                  <a:pt x="0" y="427"/>
                </a:lnTo>
                <a:lnTo>
                  <a:pt x="0" y="491"/>
                </a:lnTo>
                <a:lnTo>
                  <a:pt x="0" y="565"/>
                </a:lnTo>
                <a:lnTo>
                  <a:pt x="0" y="587"/>
                </a:lnTo>
                <a:lnTo>
                  <a:pt x="0" y="619"/>
                </a:lnTo>
                <a:lnTo>
                  <a:pt x="0" y="651"/>
                </a:lnTo>
                <a:lnTo>
                  <a:pt x="0" y="693"/>
                </a:lnTo>
                <a:lnTo>
                  <a:pt x="0" y="715"/>
                </a:lnTo>
                <a:lnTo>
                  <a:pt x="0" y="757"/>
                </a:lnTo>
                <a:lnTo>
                  <a:pt x="11" y="779"/>
                </a:lnTo>
                <a:lnTo>
                  <a:pt x="21" y="864"/>
                </a:lnTo>
                <a:lnTo>
                  <a:pt x="32" y="896"/>
                </a:lnTo>
                <a:lnTo>
                  <a:pt x="32" y="939"/>
                </a:lnTo>
                <a:lnTo>
                  <a:pt x="43" y="981"/>
                </a:lnTo>
                <a:lnTo>
                  <a:pt x="43" y="1003"/>
                </a:lnTo>
                <a:lnTo>
                  <a:pt x="64" y="1035"/>
                </a:lnTo>
                <a:lnTo>
                  <a:pt x="107" y="1067"/>
                </a:lnTo>
                <a:lnTo>
                  <a:pt x="171" y="1077"/>
                </a:lnTo>
                <a:lnTo>
                  <a:pt x="192" y="1099"/>
                </a:lnTo>
                <a:lnTo>
                  <a:pt x="224" y="1099"/>
                </a:lnTo>
                <a:lnTo>
                  <a:pt x="288" y="1109"/>
                </a:lnTo>
                <a:lnTo>
                  <a:pt x="352" y="1120"/>
                </a:lnTo>
                <a:lnTo>
                  <a:pt x="384" y="1120"/>
                </a:lnTo>
                <a:lnTo>
                  <a:pt x="416" y="1120"/>
                </a:lnTo>
                <a:lnTo>
                  <a:pt x="416" y="1088"/>
                </a:lnTo>
                <a:lnTo>
                  <a:pt x="437" y="1056"/>
                </a:lnTo>
                <a:lnTo>
                  <a:pt x="459" y="1035"/>
                </a:lnTo>
                <a:lnTo>
                  <a:pt x="459" y="1013"/>
                </a:lnTo>
                <a:lnTo>
                  <a:pt x="459" y="928"/>
                </a:lnTo>
                <a:lnTo>
                  <a:pt x="459" y="896"/>
                </a:lnTo>
                <a:lnTo>
                  <a:pt x="459" y="811"/>
                </a:lnTo>
                <a:lnTo>
                  <a:pt x="459" y="747"/>
                </a:lnTo>
                <a:lnTo>
                  <a:pt x="459" y="725"/>
                </a:lnTo>
                <a:lnTo>
                  <a:pt x="459" y="661"/>
                </a:lnTo>
                <a:lnTo>
                  <a:pt x="459" y="597"/>
                </a:lnTo>
                <a:lnTo>
                  <a:pt x="459" y="565"/>
                </a:lnTo>
                <a:lnTo>
                  <a:pt x="459" y="533"/>
                </a:lnTo>
                <a:lnTo>
                  <a:pt x="469" y="491"/>
                </a:lnTo>
                <a:lnTo>
                  <a:pt x="469" y="469"/>
                </a:lnTo>
                <a:lnTo>
                  <a:pt x="469" y="437"/>
                </a:lnTo>
                <a:lnTo>
                  <a:pt x="480" y="405"/>
                </a:lnTo>
                <a:lnTo>
                  <a:pt x="480" y="363"/>
                </a:lnTo>
                <a:lnTo>
                  <a:pt x="480" y="341"/>
                </a:lnTo>
                <a:lnTo>
                  <a:pt x="480" y="299"/>
                </a:lnTo>
                <a:lnTo>
                  <a:pt x="480" y="277"/>
                </a:lnTo>
                <a:lnTo>
                  <a:pt x="480" y="235"/>
                </a:lnTo>
                <a:lnTo>
                  <a:pt x="480" y="213"/>
                </a:lnTo>
                <a:lnTo>
                  <a:pt x="480" y="181"/>
                </a:lnTo>
                <a:lnTo>
                  <a:pt x="480" y="149"/>
                </a:lnTo>
                <a:lnTo>
                  <a:pt x="480" y="107"/>
                </a:lnTo>
                <a:lnTo>
                  <a:pt x="480" y="85"/>
                </a:lnTo>
                <a:lnTo>
                  <a:pt x="480" y="53"/>
                </a:lnTo>
                <a:lnTo>
                  <a:pt x="469" y="21"/>
                </a:lnTo>
                <a:lnTo>
                  <a:pt x="416" y="0"/>
                </a:lnTo>
                <a:lnTo>
                  <a:pt x="416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" name="Freeform 37"/>
          <p:cNvSpPr>
            <a:spLocks/>
          </p:cNvSpPr>
          <p:nvPr/>
        </p:nvSpPr>
        <p:spPr bwMode="auto">
          <a:xfrm>
            <a:off x="5283200" y="1588712"/>
            <a:ext cx="763588" cy="2084387"/>
          </a:xfrm>
          <a:custGeom>
            <a:avLst/>
            <a:gdLst/>
            <a:ahLst/>
            <a:cxnLst>
              <a:cxn ang="0">
                <a:pos x="352" y="0"/>
              </a:cxn>
              <a:cxn ang="0">
                <a:pos x="245" y="0"/>
              </a:cxn>
              <a:cxn ang="0">
                <a:pos x="181" y="0"/>
              </a:cxn>
              <a:cxn ang="0">
                <a:pos x="117" y="11"/>
              </a:cxn>
              <a:cxn ang="0">
                <a:pos x="75" y="75"/>
              </a:cxn>
              <a:cxn ang="0">
                <a:pos x="64" y="139"/>
              </a:cxn>
              <a:cxn ang="0">
                <a:pos x="53" y="203"/>
              </a:cxn>
              <a:cxn ang="0">
                <a:pos x="32" y="278"/>
              </a:cxn>
              <a:cxn ang="0">
                <a:pos x="32" y="374"/>
              </a:cxn>
              <a:cxn ang="0">
                <a:pos x="32" y="438"/>
              </a:cxn>
              <a:cxn ang="0">
                <a:pos x="21" y="502"/>
              </a:cxn>
              <a:cxn ang="0">
                <a:pos x="21" y="566"/>
              </a:cxn>
              <a:cxn ang="0">
                <a:pos x="21" y="630"/>
              </a:cxn>
              <a:cxn ang="0">
                <a:pos x="21" y="694"/>
              </a:cxn>
              <a:cxn ang="0">
                <a:pos x="21" y="758"/>
              </a:cxn>
              <a:cxn ang="0">
                <a:pos x="0" y="822"/>
              </a:cxn>
              <a:cxn ang="0">
                <a:pos x="32" y="1067"/>
              </a:cxn>
              <a:cxn ang="0">
                <a:pos x="43" y="1259"/>
              </a:cxn>
              <a:cxn ang="0">
                <a:pos x="75" y="1312"/>
              </a:cxn>
              <a:cxn ang="0">
                <a:pos x="149" y="1312"/>
              </a:cxn>
              <a:cxn ang="0">
                <a:pos x="203" y="1312"/>
              </a:cxn>
              <a:cxn ang="0">
                <a:pos x="299" y="1291"/>
              </a:cxn>
              <a:cxn ang="0">
                <a:pos x="363" y="1270"/>
              </a:cxn>
              <a:cxn ang="0">
                <a:pos x="416" y="1206"/>
              </a:cxn>
              <a:cxn ang="0">
                <a:pos x="448" y="1099"/>
              </a:cxn>
              <a:cxn ang="0">
                <a:pos x="448" y="950"/>
              </a:cxn>
              <a:cxn ang="0">
                <a:pos x="469" y="800"/>
              </a:cxn>
              <a:cxn ang="0">
                <a:pos x="480" y="651"/>
              </a:cxn>
              <a:cxn ang="0">
                <a:pos x="480" y="587"/>
              </a:cxn>
              <a:cxn ang="0">
                <a:pos x="480" y="491"/>
              </a:cxn>
              <a:cxn ang="0">
                <a:pos x="480" y="384"/>
              </a:cxn>
              <a:cxn ang="0">
                <a:pos x="480" y="320"/>
              </a:cxn>
              <a:cxn ang="0">
                <a:pos x="480" y="256"/>
              </a:cxn>
              <a:cxn ang="0">
                <a:pos x="480" y="192"/>
              </a:cxn>
              <a:cxn ang="0">
                <a:pos x="480" y="118"/>
              </a:cxn>
              <a:cxn ang="0">
                <a:pos x="416" y="27"/>
              </a:cxn>
            </a:cxnLst>
            <a:rect l="0" t="0" r="r" b="b"/>
            <a:pathLst>
              <a:path w="481" h="1313">
                <a:moveTo>
                  <a:pt x="416" y="27"/>
                </a:moveTo>
                <a:lnTo>
                  <a:pt x="352" y="0"/>
                </a:lnTo>
                <a:lnTo>
                  <a:pt x="267" y="0"/>
                </a:lnTo>
                <a:lnTo>
                  <a:pt x="245" y="0"/>
                </a:lnTo>
                <a:lnTo>
                  <a:pt x="213" y="0"/>
                </a:lnTo>
                <a:lnTo>
                  <a:pt x="181" y="0"/>
                </a:lnTo>
                <a:lnTo>
                  <a:pt x="149" y="0"/>
                </a:lnTo>
                <a:lnTo>
                  <a:pt x="117" y="11"/>
                </a:lnTo>
                <a:lnTo>
                  <a:pt x="96" y="43"/>
                </a:lnTo>
                <a:lnTo>
                  <a:pt x="75" y="75"/>
                </a:lnTo>
                <a:lnTo>
                  <a:pt x="64" y="107"/>
                </a:lnTo>
                <a:lnTo>
                  <a:pt x="64" y="139"/>
                </a:lnTo>
                <a:lnTo>
                  <a:pt x="53" y="171"/>
                </a:lnTo>
                <a:lnTo>
                  <a:pt x="53" y="203"/>
                </a:lnTo>
                <a:lnTo>
                  <a:pt x="53" y="246"/>
                </a:lnTo>
                <a:lnTo>
                  <a:pt x="32" y="278"/>
                </a:lnTo>
                <a:lnTo>
                  <a:pt x="32" y="310"/>
                </a:lnTo>
                <a:lnTo>
                  <a:pt x="32" y="374"/>
                </a:lnTo>
                <a:lnTo>
                  <a:pt x="32" y="416"/>
                </a:lnTo>
                <a:lnTo>
                  <a:pt x="32" y="438"/>
                </a:lnTo>
                <a:lnTo>
                  <a:pt x="21" y="470"/>
                </a:lnTo>
                <a:lnTo>
                  <a:pt x="21" y="502"/>
                </a:lnTo>
                <a:lnTo>
                  <a:pt x="21" y="544"/>
                </a:lnTo>
                <a:lnTo>
                  <a:pt x="21" y="566"/>
                </a:lnTo>
                <a:lnTo>
                  <a:pt x="21" y="598"/>
                </a:lnTo>
                <a:lnTo>
                  <a:pt x="21" y="630"/>
                </a:lnTo>
                <a:lnTo>
                  <a:pt x="21" y="662"/>
                </a:lnTo>
                <a:lnTo>
                  <a:pt x="21" y="694"/>
                </a:lnTo>
                <a:lnTo>
                  <a:pt x="21" y="726"/>
                </a:lnTo>
                <a:lnTo>
                  <a:pt x="21" y="758"/>
                </a:lnTo>
                <a:lnTo>
                  <a:pt x="21" y="790"/>
                </a:lnTo>
                <a:lnTo>
                  <a:pt x="0" y="822"/>
                </a:lnTo>
                <a:lnTo>
                  <a:pt x="21" y="896"/>
                </a:lnTo>
                <a:lnTo>
                  <a:pt x="32" y="1067"/>
                </a:lnTo>
                <a:lnTo>
                  <a:pt x="32" y="1174"/>
                </a:lnTo>
                <a:lnTo>
                  <a:pt x="43" y="1259"/>
                </a:lnTo>
                <a:lnTo>
                  <a:pt x="43" y="1302"/>
                </a:lnTo>
                <a:lnTo>
                  <a:pt x="75" y="1312"/>
                </a:lnTo>
                <a:lnTo>
                  <a:pt x="117" y="1312"/>
                </a:lnTo>
                <a:lnTo>
                  <a:pt x="149" y="1312"/>
                </a:lnTo>
                <a:lnTo>
                  <a:pt x="171" y="1312"/>
                </a:lnTo>
                <a:lnTo>
                  <a:pt x="203" y="1312"/>
                </a:lnTo>
                <a:lnTo>
                  <a:pt x="267" y="1312"/>
                </a:lnTo>
                <a:lnTo>
                  <a:pt x="299" y="1291"/>
                </a:lnTo>
                <a:lnTo>
                  <a:pt x="341" y="1280"/>
                </a:lnTo>
                <a:lnTo>
                  <a:pt x="363" y="1270"/>
                </a:lnTo>
                <a:lnTo>
                  <a:pt x="384" y="1238"/>
                </a:lnTo>
                <a:lnTo>
                  <a:pt x="416" y="1206"/>
                </a:lnTo>
                <a:lnTo>
                  <a:pt x="437" y="1184"/>
                </a:lnTo>
                <a:lnTo>
                  <a:pt x="448" y="1099"/>
                </a:lnTo>
                <a:lnTo>
                  <a:pt x="448" y="1035"/>
                </a:lnTo>
                <a:lnTo>
                  <a:pt x="448" y="950"/>
                </a:lnTo>
                <a:lnTo>
                  <a:pt x="459" y="886"/>
                </a:lnTo>
                <a:lnTo>
                  <a:pt x="469" y="800"/>
                </a:lnTo>
                <a:lnTo>
                  <a:pt x="480" y="736"/>
                </a:lnTo>
                <a:lnTo>
                  <a:pt x="480" y="651"/>
                </a:lnTo>
                <a:lnTo>
                  <a:pt x="480" y="619"/>
                </a:lnTo>
                <a:lnTo>
                  <a:pt x="480" y="587"/>
                </a:lnTo>
                <a:lnTo>
                  <a:pt x="480" y="555"/>
                </a:lnTo>
                <a:lnTo>
                  <a:pt x="480" y="491"/>
                </a:lnTo>
                <a:lnTo>
                  <a:pt x="480" y="427"/>
                </a:lnTo>
                <a:lnTo>
                  <a:pt x="480" y="384"/>
                </a:lnTo>
                <a:lnTo>
                  <a:pt x="480" y="342"/>
                </a:lnTo>
                <a:lnTo>
                  <a:pt x="480" y="320"/>
                </a:lnTo>
                <a:lnTo>
                  <a:pt x="480" y="278"/>
                </a:lnTo>
                <a:lnTo>
                  <a:pt x="480" y="256"/>
                </a:lnTo>
                <a:lnTo>
                  <a:pt x="480" y="214"/>
                </a:lnTo>
                <a:lnTo>
                  <a:pt x="480" y="192"/>
                </a:lnTo>
                <a:lnTo>
                  <a:pt x="480" y="160"/>
                </a:lnTo>
                <a:lnTo>
                  <a:pt x="480" y="118"/>
                </a:lnTo>
                <a:lnTo>
                  <a:pt x="469" y="86"/>
                </a:lnTo>
                <a:lnTo>
                  <a:pt x="416" y="27"/>
                </a:lnTo>
                <a:lnTo>
                  <a:pt x="416" y="27"/>
                </a:lnTo>
              </a:path>
            </a:pathLst>
          </a:custGeom>
          <a:noFill/>
          <a:ln w="50800" cap="rnd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3719513" y="2036854"/>
            <a:ext cx="762000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4" name="Freeform 37"/>
          <p:cNvSpPr>
            <a:spLocks/>
          </p:cNvSpPr>
          <p:nvPr/>
        </p:nvSpPr>
        <p:spPr bwMode="auto">
          <a:xfrm>
            <a:off x="5283200" y="1467689"/>
            <a:ext cx="763588" cy="2084387"/>
          </a:xfrm>
          <a:custGeom>
            <a:avLst/>
            <a:gdLst/>
            <a:ahLst/>
            <a:cxnLst>
              <a:cxn ang="0">
                <a:pos x="352" y="0"/>
              </a:cxn>
              <a:cxn ang="0">
                <a:pos x="245" y="0"/>
              </a:cxn>
              <a:cxn ang="0">
                <a:pos x="181" y="0"/>
              </a:cxn>
              <a:cxn ang="0">
                <a:pos x="117" y="11"/>
              </a:cxn>
              <a:cxn ang="0">
                <a:pos x="75" y="75"/>
              </a:cxn>
              <a:cxn ang="0">
                <a:pos x="64" y="139"/>
              </a:cxn>
              <a:cxn ang="0">
                <a:pos x="53" y="203"/>
              </a:cxn>
              <a:cxn ang="0">
                <a:pos x="32" y="278"/>
              </a:cxn>
              <a:cxn ang="0">
                <a:pos x="32" y="374"/>
              </a:cxn>
              <a:cxn ang="0">
                <a:pos x="32" y="438"/>
              </a:cxn>
              <a:cxn ang="0">
                <a:pos x="21" y="502"/>
              </a:cxn>
              <a:cxn ang="0">
                <a:pos x="21" y="566"/>
              </a:cxn>
              <a:cxn ang="0">
                <a:pos x="21" y="630"/>
              </a:cxn>
              <a:cxn ang="0">
                <a:pos x="21" y="694"/>
              </a:cxn>
              <a:cxn ang="0">
                <a:pos x="21" y="758"/>
              </a:cxn>
              <a:cxn ang="0">
                <a:pos x="0" y="822"/>
              </a:cxn>
              <a:cxn ang="0">
                <a:pos x="32" y="1067"/>
              </a:cxn>
              <a:cxn ang="0">
                <a:pos x="43" y="1259"/>
              </a:cxn>
              <a:cxn ang="0">
                <a:pos x="75" y="1312"/>
              </a:cxn>
              <a:cxn ang="0">
                <a:pos x="149" y="1312"/>
              </a:cxn>
              <a:cxn ang="0">
                <a:pos x="203" y="1312"/>
              </a:cxn>
              <a:cxn ang="0">
                <a:pos x="299" y="1291"/>
              </a:cxn>
              <a:cxn ang="0">
                <a:pos x="363" y="1270"/>
              </a:cxn>
              <a:cxn ang="0">
                <a:pos x="416" y="1206"/>
              </a:cxn>
              <a:cxn ang="0">
                <a:pos x="448" y="1099"/>
              </a:cxn>
              <a:cxn ang="0">
                <a:pos x="448" y="950"/>
              </a:cxn>
              <a:cxn ang="0">
                <a:pos x="469" y="800"/>
              </a:cxn>
              <a:cxn ang="0">
                <a:pos x="480" y="651"/>
              </a:cxn>
              <a:cxn ang="0">
                <a:pos x="480" y="587"/>
              </a:cxn>
              <a:cxn ang="0">
                <a:pos x="480" y="491"/>
              </a:cxn>
              <a:cxn ang="0">
                <a:pos x="480" y="384"/>
              </a:cxn>
              <a:cxn ang="0">
                <a:pos x="480" y="320"/>
              </a:cxn>
              <a:cxn ang="0">
                <a:pos x="480" y="256"/>
              </a:cxn>
              <a:cxn ang="0">
                <a:pos x="480" y="192"/>
              </a:cxn>
              <a:cxn ang="0">
                <a:pos x="480" y="118"/>
              </a:cxn>
              <a:cxn ang="0">
                <a:pos x="416" y="27"/>
              </a:cxn>
            </a:cxnLst>
            <a:rect l="0" t="0" r="r" b="b"/>
            <a:pathLst>
              <a:path w="481" h="1313">
                <a:moveTo>
                  <a:pt x="416" y="27"/>
                </a:moveTo>
                <a:lnTo>
                  <a:pt x="352" y="0"/>
                </a:lnTo>
                <a:lnTo>
                  <a:pt x="267" y="0"/>
                </a:lnTo>
                <a:lnTo>
                  <a:pt x="245" y="0"/>
                </a:lnTo>
                <a:lnTo>
                  <a:pt x="213" y="0"/>
                </a:lnTo>
                <a:lnTo>
                  <a:pt x="181" y="0"/>
                </a:lnTo>
                <a:lnTo>
                  <a:pt x="149" y="0"/>
                </a:lnTo>
                <a:lnTo>
                  <a:pt x="117" y="11"/>
                </a:lnTo>
                <a:lnTo>
                  <a:pt x="96" y="43"/>
                </a:lnTo>
                <a:lnTo>
                  <a:pt x="75" y="75"/>
                </a:lnTo>
                <a:lnTo>
                  <a:pt x="64" y="107"/>
                </a:lnTo>
                <a:lnTo>
                  <a:pt x="64" y="139"/>
                </a:lnTo>
                <a:lnTo>
                  <a:pt x="53" y="171"/>
                </a:lnTo>
                <a:lnTo>
                  <a:pt x="53" y="203"/>
                </a:lnTo>
                <a:lnTo>
                  <a:pt x="53" y="246"/>
                </a:lnTo>
                <a:lnTo>
                  <a:pt x="32" y="278"/>
                </a:lnTo>
                <a:lnTo>
                  <a:pt x="32" y="310"/>
                </a:lnTo>
                <a:lnTo>
                  <a:pt x="32" y="374"/>
                </a:lnTo>
                <a:lnTo>
                  <a:pt x="32" y="416"/>
                </a:lnTo>
                <a:lnTo>
                  <a:pt x="32" y="438"/>
                </a:lnTo>
                <a:lnTo>
                  <a:pt x="21" y="470"/>
                </a:lnTo>
                <a:lnTo>
                  <a:pt x="21" y="502"/>
                </a:lnTo>
                <a:lnTo>
                  <a:pt x="21" y="544"/>
                </a:lnTo>
                <a:lnTo>
                  <a:pt x="21" y="566"/>
                </a:lnTo>
                <a:lnTo>
                  <a:pt x="21" y="598"/>
                </a:lnTo>
                <a:lnTo>
                  <a:pt x="21" y="630"/>
                </a:lnTo>
                <a:lnTo>
                  <a:pt x="21" y="662"/>
                </a:lnTo>
                <a:lnTo>
                  <a:pt x="21" y="694"/>
                </a:lnTo>
                <a:lnTo>
                  <a:pt x="21" y="726"/>
                </a:lnTo>
                <a:lnTo>
                  <a:pt x="21" y="758"/>
                </a:lnTo>
                <a:lnTo>
                  <a:pt x="21" y="790"/>
                </a:lnTo>
                <a:lnTo>
                  <a:pt x="0" y="822"/>
                </a:lnTo>
                <a:lnTo>
                  <a:pt x="21" y="896"/>
                </a:lnTo>
                <a:lnTo>
                  <a:pt x="32" y="1067"/>
                </a:lnTo>
                <a:lnTo>
                  <a:pt x="32" y="1174"/>
                </a:lnTo>
                <a:lnTo>
                  <a:pt x="43" y="1259"/>
                </a:lnTo>
                <a:lnTo>
                  <a:pt x="43" y="1302"/>
                </a:lnTo>
                <a:lnTo>
                  <a:pt x="75" y="1312"/>
                </a:lnTo>
                <a:lnTo>
                  <a:pt x="117" y="1312"/>
                </a:lnTo>
                <a:lnTo>
                  <a:pt x="149" y="1312"/>
                </a:lnTo>
                <a:lnTo>
                  <a:pt x="171" y="1312"/>
                </a:lnTo>
                <a:lnTo>
                  <a:pt x="203" y="1312"/>
                </a:lnTo>
                <a:lnTo>
                  <a:pt x="267" y="1312"/>
                </a:lnTo>
                <a:lnTo>
                  <a:pt x="299" y="1291"/>
                </a:lnTo>
                <a:lnTo>
                  <a:pt x="341" y="1280"/>
                </a:lnTo>
                <a:lnTo>
                  <a:pt x="363" y="1270"/>
                </a:lnTo>
                <a:lnTo>
                  <a:pt x="384" y="1238"/>
                </a:lnTo>
                <a:lnTo>
                  <a:pt x="416" y="1206"/>
                </a:lnTo>
                <a:lnTo>
                  <a:pt x="437" y="1184"/>
                </a:lnTo>
                <a:lnTo>
                  <a:pt x="448" y="1099"/>
                </a:lnTo>
                <a:lnTo>
                  <a:pt x="448" y="1035"/>
                </a:lnTo>
                <a:lnTo>
                  <a:pt x="448" y="950"/>
                </a:lnTo>
                <a:lnTo>
                  <a:pt x="459" y="886"/>
                </a:lnTo>
                <a:lnTo>
                  <a:pt x="469" y="800"/>
                </a:lnTo>
                <a:lnTo>
                  <a:pt x="480" y="736"/>
                </a:lnTo>
                <a:lnTo>
                  <a:pt x="480" y="651"/>
                </a:lnTo>
                <a:lnTo>
                  <a:pt x="480" y="619"/>
                </a:lnTo>
                <a:lnTo>
                  <a:pt x="480" y="587"/>
                </a:lnTo>
                <a:lnTo>
                  <a:pt x="480" y="555"/>
                </a:lnTo>
                <a:lnTo>
                  <a:pt x="480" y="491"/>
                </a:lnTo>
                <a:lnTo>
                  <a:pt x="480" y="427"/>
                </a:lnTo>
                <a:lnTo>
                  <a:pt x="480" y="384"/>
                </a:lnTo>
                <a:lnTo>
                  <a:pt x="480" y="342"/>
                </a:lnTo>
                <a:lnTo>
                  <a:pt x="480" y="320"/>
                </a:lnTo>
                <a:lnTo>
                  <a:pt x="480" y="278"/>
                </a:lnTo>
                <a:lnTo>
                  <a:pt x="480" y="256"/>
                </a:lnTo>
                <a:lnTo>
                  <a:pt x="480" y="214"/>
                </a:lnTo>
                <a:lnTo>
                  <a:pt x="480" y="192"/>
                </a:lnTo>
                <a:lnTo>
                  <a:pt x="480" y="160"/>
                </a:lnTo>
                <a:lnTo>
                  <a:pt x="480" y="118"/>
                </a:lnTo>
                <a:lnTo>
                  <a:pt x="469" y="86"/>
                </a:lnTo>
                <a:lnTo>
                  <a:pt x="416" y="27"/>
                </a:lnTo>
                <a:lnTo>
                  <a:pt x="416" y="27"/>
                </a:lnTo>
              </a:path>
            </a:pathLst>
          </a:custGeom>
          <a:noFill/>
          <a:ln w="50800" cap="rnd" cmpd="sng">
            <a:solidFill>
              <a:srgbClr val="0000C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0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39" grpId="0" animBg="1"/>
      <p:bldP spid="74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新細明體" charset="-120"/>
              </a:rPr>
              <a:t>Data Structures For </a:t>
            </a:r>
            <a:r>
              <a:rPr lang="en-US" altLang="zh-TW" dirty="0" err="1">
                <a:ea typeface="新細明體" charset="-120"/>
              </a:rPr>
              <a:t>Kruskal’s</a:t>
            </a:r>
            <a:r>
              <a:rPr lang="en-US" altLang="zh-TW" dirty="0">
                <a:ea typeface="新細明體" charset="-120"/>
              </a:rPr>
              <a:t>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0832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Initially,</a:t>
            </a:r>
            <a:r>
              <a:rPr lang="en-US" altLang="zh-TW" dirty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T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 is empty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.</a:t>
            </a:r>
            <a:endParaRPr lang="en-US" altLang="zh-TW" dirty="0">
              <a:solidFill>
                <a:srgbClr val="0000CC"/>
              </a:solidFill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189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33133" y="3674502"/>
            <a:ext cx="7886700" cy="183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Initial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sets</a:t>
            </a:r>
            <a:r>
              <a:rPr lang="en-US" altLang="zh-TW" dirty="0">
                <a:ea typeface="新細明體" charset="-120"/>
              </a:rPr>
              <a:t> are: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z="2800" dirty="0">
                <a:solidFill>
                  <a:srgbClr val="C00000"/>
                </a:solidFill>
                <a:ea typeface="新細明體" charset="-120"/>
              </a:rPr>
              <a:t>{1} {2} {3} {4} {5} {6} {7} {8}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Does the addition of an edge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(v, w)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T</a:t>
            </a:r>
            <a:r>
              <a:rPr lang="en-US" altLang="zh-TW" dirty="0">
                <a:ea typeface="新細明體" charset="-120"/>
              </a:rPr>
              <a:t> result in a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cycle</a:t>
            </a:r>
            <a:r>
              <a:rPr lang="en-US" altLang="zh-TW" dirty="0">
                <a:ea typeface="新細明體" charset="-120"/>
              </a:rPr>
              <a:t>? If not, add edge to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T</a:t>
            </a:r>
            <a:r>
              <a:rPr lang="en-US" altLang="zh-TW" dirty="0">
                <a:ea typeface="新細明體" charset="-120"/>
              </a:rPr>
              <a:t>.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39963" y="2136213"/>
            <a:ext cx="3419475" cy="1219200"/>
            <a:chOff x="1411" y="1100"/>
            <a:chExt cx="2154" cy="76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411" y="1104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427" y="110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1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069" y="1104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085" y="110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3</a:t>
              </a: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727" y="1104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743" y="110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5</a:t>
              </a: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385" y="1104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401" y="110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7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411" y="1622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427" y="1618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2</a:t>
              </a: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069" y="1622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085" y="1618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4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2727" y="1622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743" y="1618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6</a:t>
              </a: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85" y="1622"/>
              <a:ext cx="180" cy="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401" y="1618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effectLst/>
                  <a:ea typeface="新細明體" charset="-120"/>
                </a:rPr>
                <a:t>8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1667435" y="553264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>
                <a:ea typeface="新細明體" charset="-120"/>
              </a:rPr>
              <a:t>s1 = </a:t>
            </a: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Find</a:t>
            </a:r>
            <a:r>
              <a:rPr lang="en-US" altLang="zh-TW" sz="2800" dirty="0" smtClean="0">
                <a:ea typeface="新細明體" charset="-120"/>
              </a:rPr>
              <a:t>(v); </a:t>
            </a:r>
            <a:r>
              <a:rPr lang="en-US" altLang="zh-TW" sz="2800" dirty="0">
                <a:ea typeface="新細明體" charset="-120"/>
              </a:rPr>
              <a:t>s2 = </a:t>
            </a: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Find</a:t>
            </a:r>
            <a:r>
              <a:rPr lang="en-US" altLang="zh-TW" sz="2800" dirty="0" smtClean="0">
                <a:ea typeface="新細明體" charset="-120"/>
              </a:rPr>
              <a:t>(w);</a:t>
            </a:r>
            <a:endParaRPr lang="en-US" altLang="zh-TW" sz="2800" dirty="0">
              <a:ea typeface="新細明體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charset="-120"/>
              </a:rPr>
              <a:t>if</a:t>
            </a:r>
            <a:r>
              <a:rPr lang="en-US" altLang="zh-TW" sz="2800" dirty="0">
                <a:solidFill>
                  <a:schemeClr val="tx2"/>
                </a:solidFill>
                <a:ea typeface="新細明體" charset="-120"/>
              </a:rPr>
              <a:t> </a:t>
            </a:r>
            <a:r>
              <a:rPr lang="en-US" altLang="zh-TW" sz="2800" dirty="0">
                <a:ea typeface="新細明體" charset="-120"/>
              </a:rPr>
              <a:t>(s1 != s2) </a:t>
            </a:r>
            <a:r>
              <a:rPr lang="en-US" altLang="zh-TW" sz="2800" dirty="0">
                <a:solidFill>
                  <a:srgbClr val="0000CC"/>
                </a:solidFill>
                <a:ea typeface="新細明體" charset="-120"/>
              </a:rPr>
              <a:t>Union</a:t>
            </a:r>
            <a:r>
              <a:rPr lang="en-US" altLang="zh-TW" sz="2800" dirty="0">
                <a:ea typeface="新細明體" charset="-120"/>
              </a:rPr>
              <a:t>(s1, s2);</a:t>
            </a:r>
          </a:p>
        </p:txBody>
      </p:sp>
    </p:spTree>
    <p:extLst>
      <p:ext uri="{BB962C8B-B14F-4D97-AF65-F5344CB8AC3E}">
        <p14:creationId xmlns:p14="http://schemas.microsoft.com/office/powerpoint/2010/main" val="9955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Complete Undirected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643024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Has all possible edges.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</a:t>
            </a:fld>
            <a:endParaRPr lang="zh-TW" alt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5800" y="3648698"/>
            <a:ext cx="1219200" cy="1106488"/>
            <a:chOff x="432" y="2644"/>
            <a:chExt cx="768" cy="697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628" y="264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2976"/>
              <a:ext cx="7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3200">
                  <a:ea typeface="新細明體" charset="-120"/>
                </a:rPr>
                <a:t>n = 1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133600" y="2581898"/>
            <a:ext cx="1219200" cy="2173288"/>
            <a:chOff x="1344" y="1972"/>
            <a:chExt cx="768" cy="1369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492" y="26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492" y="197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632" y="2256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344" y="2976"/>
              <a:ext cx="7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3200">
                  <a:ea typeface="新細明體" charset="-120"/>
                </a:rPr>
                <a:t>n = 2</a:t>
              </a:r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4044950" y="2658098"/>
            <a:ext cx="1511300" cy="2097088"/>
            <a:chOff x="2548" y="2020"/>
            <a:chExt cx="952" cy="1321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836" y="202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548" y="26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220" y="26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072" y="2256"/>
              <a:ext cx="224" cy="4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2688" y="2256"/>
              <a:ext cx="192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832" y="2832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592" y="2976"/>
              <a:ext cx="7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3200">
                  <a:ea typeface="新細明體" charset="-120"/>
                </a:rPr>
                <a:t>n = 3</a:t>
              </a:r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6561138" y="2638169"/>
            <a:ext cx="1892300" cy="2076450"/>
            <a:chOff x="4133" y="1972"/>
            <a:chExt cx="1192" cy="1308"/>
          </a:xfrm>
        </p:grpSpPr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180" y="197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4949" y="197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5045" y="259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133" y="264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464" y="211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140" y="2242"/>
              <a:ext cx="9" cy="3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4320" y="2256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4416" y="278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4437" y="2208"/>
              <a:ext cx="62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4368" y="2208"/>
              <a:ext cx="62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464" y="2915"/>
              <a:ext cx="7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3200" dirty="0">
                  <a:ea typeface="新細明體" charset="-120"/>
                </a:rPr>
                <a:t>n = 4</a:t>
              </a:r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703384" y="4979963"/>
            <a:ext cx="7414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00CC"/>
                </a:solidFill>
              </a:rPr>
              <a:t>e = 0          e = 1                e = 3                           e  = 6</a:t>
            </a:r>
            <a:endParaRPr lang="zh-TW" alt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新細明體" charset="-120"/>
              </a:rPr>
              <a:t>Data Structures For </a:t>
            </a:r>
            <a:r>
              <a:rPr lang="en-US" altLang="zh-TW" dirty="0" err="1">
                <a:ea typeface="新細明體" charset="-120"/>
              </a:rPr>
              <a:t>Kruskal’s</a:t>
            </a:r>
            <a:r>
              <a:rPr lang="en-US" altLang="zh-TW" dirty="0">
                <a:ea typeface="新細明體" charset="-120"/>
              </a:rPr>
              <a:t>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Use fast solution for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disjoint sets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Initialize.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z="2800" dirty="0">
                <a:solidFill>
                  <a:srgbClr val="FF0000"/>
                </a:solidFill>
                <a:ea typeface="新細明體" charset="-120"/>
              </a:rPr>
              <a:t>O(n)</a:t>
            </a:r>
            <a:r>
              <a:rPr lang="en-US" altLang="zh-TW" sz="2800" dirty="0">
                <a:ea typeface="新細明體" charset="-120"/>
              </a:rPr>
              <a:t> time.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At most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2e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Finds </a:t>
            </a:r>
            <a:r>
              <a:rPr lang="en-US" altLang="zh-TW" dirty="0">
                <a:ea typeface="新細明體" charset="-120"/>
              </a:rPr>
              <a:t>and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n-1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Unions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z="2800" dirty="0">
                <a:ea typeface="新細明體" charset="-120"/>
              </a:rPr>
              <a:t>Very close to </a:t>
            </a:r>
            <a:r>
              <a:rPr lang="en-US" altLang="zh-TW" sz="2800" dirty="0">
                <a:solidFill>
                  <a:srgbClr val="FF0000"/>
                </a:solidFill>
                <a:ea typeface="新細明體" charset="-120"/>
              </a:rPr>
              <a:t>O(n + e)</a:t>
            </a:r>
            <a:r>
              <a:rPr lang="en-US" altLang="zh-TW" sz="2800" dirty="0">
                <a:ea typeface="新細明體" charset="-12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Min heap </a:t>
            </a:r>
            <a:r>
              <a:rPr lang="en-US" altLang="zh-TW" dirty="0">
                <a:ea typeface="新細明體" charset="-120"/>
              </a:rPr>
              <a:t>operations to get edges in increasing order of cost take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O(e log e)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Overall complexity of </a:t>
            </a:r>
            <a:r>
              <a:rPr lang="en-US" altLang="zh-TW" dirty="0" err="1">
                <a:ea typeface="新細明體" charset="-120"/>
              </a:rPr>
              <a:t>Kruskal’s</a:t>
            </a:r>
            <a:r>
              <a:rPr lang="en-US" altLang="zh-TW" dirty="0">
                <a:ea typeface="新細明體" charset="-120"/>
              </a:rPr>
              <a:t> method is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O(n + e log e)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9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6.1 The graph abstract data type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6.2 Elementary graph operations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6.3 Minimum-cost spanning trees</a:t>
            </a:r>
          </a:p>
          <a:p>
            <a:r>
              <a:rPr lang="en-US" altLang="zh-TW" b="1" dirty="0">
                <a:solidFill>
                  <a:srgbClr val="C00000"/>
                </a:solidFill>
              </a:rPr>
              <a:t>6.4 Shortest paths and transitive closure</a:t>
            </a:r>
          </a:p>
          <a:p>
            <a:r>
              <a:rPr lang="en-US" altLang="zh-TW" dirty="0" smtClean="0"/>
              <a:t>6.5 Activity networks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7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Shortest Path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654919" cy="484701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Let's consider a GPS device using </a:t>
            </a:r>
            <a:r>
              <a:rPr lang="en-US" altLang="zh-TW" dirty="0" smtClean="0">
                <a:solidFill>
                  <a:srgbClr val="FF0000"/>
                </a:solidFill>
              </a:rPr>
              <a:t>graph data structures </a:t>
            </a:r>
            <a:r>
              <a:rPr lang="en-US" altLang="zh-TW" dirty="0" smtClean="0"/>
              <a:t>to represent the </a:t>
            </a:r>
            <a:r>
              <a:rPr lang="en-US" altLang="zh-TW" dirty="0" smtClean="0">
                <a:solidFill>
                  <a:srgbClr val="0000CC"/>
                </a:solidFill>
              </a:rPr>
              <a:t>highway structures of a state </a:t>
            </a:r>
          </a:p>
          <a:p>
            <a:pPr lvl="1"/>
            <a:r>
              <a:rPr lang="en-US" altLang="zh-TW" dirty="0" smtClean="0">
                <a:solidFill>
                  <a:srgbClr val="CC0099"/>
                </a:solidFill>
              </a:rPr>
              <a:t>Vertices</a:t>
            </a:r>
            <a:r>
              <a:rPr lang="en-US" altLang="zh-TW" dirty="0" smtClean="0"/>
              <a:t> representing </a:t>
            </a:r>
            <a:r>
              <a:rPr lang="en-US" altLang="zh-TW" dirty="0" smtClean="0">
                <a:solidFill>
                  <a:srgbClr val="0000CC"/>
                </a:solidFill>
              </a:rPr>
              <a:t>cities</a:t>
            </a:r>
          </a:p>
          <a:p>
            <a:pPr lvl="1"/>
            <a:r>
              <a:rPr lang="en-US" altLang="zh-TW" dirty="0" smtClean="0">
                <a:solidFill>
                  <a:srgbClr val="CC0099"/>
                </a:solidFill>
              </a:rPr>
              <a:t>Edges</a:t>
            </a:r>
            <a:r>
              <a:rPr lang="en-US" altLang="zh-TW" dirty="0" smtClean="0"/>
              <a:t> representing </a:t>
            </a:r>
            <a:r>
              <a:rPr lang="en-US" altLang="zh-TW" dirty="0" smtClean="0">
                <a:solidFill>
                  <a:srgbClr val="0000CC"/>
                </a:solidFill>
              </a:rPr>
              <a:t>sections of </a:t>
            </a:r>
            <a:r>
              <a:rPr lang="en-US" altLang="zh-TW" dirty="0">
                <a:solidFill>
                  <a:srgbClr val="0000CC"/>
                </a:solidFill>
              </a:rPr>
              <a:t>highway 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>
                <a:solidFill>
                  <a:srgbClr val="CC0099"/>
                </a:solidFill>
              </a:rPr>
              <a:t>Edge weights </a:t>
            </a:r>
            <a:r>
              <a:rPr lang="en-US" altLang="zh-TW" dirty="0" smtClean="0"/>
              <a:t>representing </a:t>
            </a:r>
            <a:r>
              <a:rPr lang="en-US" altLang="zh-TW" dirty="0" smtClean="0">
                <a:solidFill>
                  <a:srgbClr val="0000CC"/>
                </a:solidFill>
              </a:rPr>
              <a:t>lengths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of the highway sections</a:t>
            </a:r>
          </a:p>
          <a:p>
            <a:pPr lvl="2"/>
            <a:endParaRPr lang="en-US" altLang="zh-TW" dirty="0" smtClean="0"/>
          </a:p>
          <a:p>
            <a:r>
              <a:rPr lang="en-US" altLang="zh-TW" dirty="0" smtClean="0"/>
              <a:t>Important questions</a:t>
            </a:r>
          </a:p>
          <a:p>
            <a:pPr lvl="1"/>
            <a:r>
              <a:rPr lang="en-US" altLang="zh-TW" dirty="0" smtClean="0"/>
              <a:t>Is there </a:t>
            </a:r>
            <a:r>
              <a:rPr lang="en-US" altLang="zh-TW" dirty="0" smtClean="0">
                <a:solidFill>
                  <a:srgbClr val="C00000"/>
                </a:solidFill>
              </a:rPr>
              <a:t>a path from A to B?</a:t>
            </a:r>
          </a:p>
          <a:p>
            <a:pPr lvl="1"/>
            <a:r>
              <a:rPr lang="en-US" altLang="zh-TW" dirty="0" smtClean="0"/>
              <a:t>What is the </a:t>
            </a:r>
            <a:r>
              <a:rPr lang="en-US" altLang="zh-TW" dirty="0" smtClean="0">
                <a:solidFill>
                  <a:srgbClr val="C00000"/>
                </a:solidFill>
              </a:rPr>
              <a:t>shortest path from A to B?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192</a:t>
            </a:fld>
            <a:endParaRPr lang="zh-TW" altLang="en-US"/>
          </a:p>
        </p:txBody>
      </p:sp>
      <p:pic>
        <p:nvPicPr>
          <p:cNvPr id="1026" name="Picture 2" descr="http://s.hswstatic.com/gif/5-car-gps-device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509333"/>
            <a:ext cx="2478440" cy="18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8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Various </a:t>
            </a:r>
            <a:r>
              <a:rPr lang="en-US" altLang="zh-TW" dirty="0" smtClean="0"/>
              <a:t>Flavors of Path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Edge costs 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Non-negative</a:t>
            </a:r>
            <a:r>
              <a:rPr lang="en-US" altLang="zh-TW" dirty="0" smtClean="0"/>
              <a:t> costs (e.g., traveling distance, spent time)</a:t>
            </a:r>
          </a:p>
          <a:p>
            <a:pPr lvl="1"/>
            <a:r>
              <a:rPr lang="en-US" altLang="zh-TW" dirty="0" smtClean="0"/>
              <a:t>General costs (e.g., spent/obtained fuels)</a:t>
            </a:r>
          </a:p>
          <a:p>
            <a:r>
              <a:rPr lang="en-US" altLang="zh-TW" dirty="0" smtClean="0"/>
              <a:t>Number of sources and destinations</a:t>
            </a:r>
          </a:p>
          <a:p>
            <a:pPr lvl="1"/>
            <a:r>
              <a:rPr lang="en-US" altLang="zh-TW" dirty="0"/>
              <a:t>Single </a:t>
            </a:r>
            <a:r>
              <a:rPr lang="en-US" altLang="zh-TW" dirty="0" smtClean="0"/>
              <a:t>source single destination</a:t>
            </a:r>
          </a:p>
          <a:p>
            <a:pPr lvl="1"/>
            <a:r>
              <a:rPr lang="en-US" altLang="zh-TW" dirty="0" smtClean="0"/>
              <a:t>Single source all destinations</a:t>
            </a:r>
          </a:p>
          <a:p>
            <a:pPr lvl="1"/>
            <a:r>
              <a:rPr lang="en-US" altLang="zh-TW" dirty="0"/>
              <a:t>All sources single destination</a:t>
            </a:r>
          </a:p>
          <a:p>
            <a:pPr lvl="1"/>
            <a:r>
              <a:rPr lang="en-US" altLang="zh-TW" dirty="0" smtClean="0"/>
              <a:t>All pairs</a:t>
            </a:r>
          </a:p>
          <a:p>
            <a:r>
              <a:rPr lang="en-US" altLang="zh-TW" dirty="0" smtClean="0"/>
              <a:t>Textbook covers</a:t>
            </a:r>
          </a:p>
          <a:p>
            <a:pPr lvl="1">
              <a:tabLst>
                <a:tab pos="4930775" algn="l"/>
              </a:tabLst>
            </a:pPr>
            <a:r>
              <a:rPr lang="en-US" altLang="zh-TW" dirty="0"/>
              <a:t>Single source </a:t>
            </a:r>
            <a:r>
              <a:rPr lang="en-US" altLang="zh-TW" dirty="0" smtClean="0"/>
              <a:t>all destinations</a:t>
            </a:r>
            <a:r>
              <a:rPr lang="en-US" altLang="zh-TW" dirty="0"/>
              <a:t>	Non-negative </a:t>
            </a:r>
            <a:r>
              <a:rPr lang="en-US" altLang="zh-TW" dirty="0" smtClean="0"/>
              <a:t>costs </a:t>
            </a:r>
            <a:endParaRPr lang="en-US" altLang="zh-TW" dirty="0"/>
          </a:p>
          <a:p>
            <a:pPr lvl="1">
              <a:tabLst>
                <a:tab pos="4930775" algn="l"/>
              </a:tabLst>
            </a:pPr>
            <a:r>
              <a:rPr lang="en-US" altLang="zh-TW" dirty="0"/>
              <a:t>All </a:t>
            </a:r>
            <a:r>
              <a:rPr lang="en-US" altLang="zh-TW" dirty="0" smtClean="0"/>
              <a:t>pairs	General costs</a:t>
            </a:r>
            <a:endParaRPr lang="en-US" altLang="zh-TW" dirty="0"/>
          </a:p>
          <a:p>
            <a:pPr lvl="1"/>
            <a:endParaRPr lang="en-US" altLang="zh-TW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050503" y="5486122"/>
                <a:ext cx="473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503" y="5486122"/>
                <a:ext cx="473206" cy="46166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左大括弧 5"/>
          <p:cNvSpPr/>
          <p:nvPr/>
        </p:nvSpPr>
        <p:spPr>
          <a:xfrm>
            <a:off x="5416061" y="5447324"/>
            <a:ext cx="152777" cy="539262"/>
          </a:xfrm>
          <a:prstGeom prst="leftBrace">
            <a:avLst>
              <a:gd name="adj1" fmla="val 3856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大括弧 7"/>
          <p:cNvSpPr/>
          <p:nvPr/>
        </p:nvSpPr>
        <p:spPr>
          <a:xfrm flipH="1">
            <a:off x="4990131" y="5447323"/>
            <a:ext cx="152777" cy="539262"/>
          </a:xfrm>
          <a:prstGeom prst="leftBrace">
            <a:avLst>
              <a:gd name="adj1" fmla="val 3856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2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Single Source Single Destination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Possible algorithm</a:t>
            </a:r>
            <a:r>
              <a:rPr lang="en-US" altLang="zh-TW" dirty="0" smtClean="0">
                <a:ea typeface="新細明體" charset="-120"/>
              </a:rPr>
              <a:t>: </a:t>
            </a:r>
            <a:r>
              <a:rPr lang="en-US" altLang="zh-TW" dirty="0" smtClean="0">
                <a:solidFill>
                  <a:srgbClr val="CC0099"/>
                </a:solidFill>
                <a:ea typeface="新細明體" charset="-120"/>
              </a:rPr>
              <a:t>simple greedy method</a:t>
            </a:r>
            <a:endParaRPr lang="en-US" altLang="zh-TW" dirty="0">
              <a:solidFill>
                <a:srgbClr val="CC0099"/>
              </a:solidFill>
              <a:ea typeface="新細明體" charset="-120"/>
            </a:endParaRP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Leave source vertex using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cheapest/shortest edge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Leave new vertex using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cheapest edge </a:t>
            </a:r>
            <a:r>
              <a:rPr lang="en-US" altLang="zh-TW" dirty="0">
                <a:ea typeface="新細明體" charset="-120"/>
              </a:rPr>
              <a:t>subject to the constraint that a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new vertex is reached</a:t>
            </a:r>
            <a:r>
              <a:rPr lang="en-US" altLang="zh-TW" dirty="0" smtClean="0">
                <a:ea typeface="新細明體" charset="-120"/>
              </a:rPr>
              <a:t>. (no cycle)</a:t>
            </a:r>
            <a:endParaRPr lang="en-US" altLang="zh-TW" dirty="0">
              <a:ea typeface="新細明體" charset="-120"/>
            </a:endParaRP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Continue until destination is reached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endParaRPr lang="en-US" altLang="zh-TW" dirty="0">
              <a:ea typeface="新細明體" charset="-12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Does it work?</a:t>
            </a:r>
            <a:endParaRPr lang="en-US" altLang="zh-TW" dirty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1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Constructed 1 To 7 Path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195</a:t>
            </a:fld>
            <a:endParaRPr lang="zh-TW" alt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086600" y="1981200"/>
            <a:ext cx="1143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3733800" y="1828800"/>
            <a:ext cx="2971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905000" y="21336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905000" y="2133600"/>
            <a:ext cx="1371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454150" y="1911350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08125" y="1889125"/>
            <a:ext cx="34144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zh-TW" sz="2400">
                <a:effectLst/>
                <a:ea typeface="新細明體" charset="-120"/>
              </a:rPr>
              <a:t>1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454150" y="351155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08125" y="3489325"/>
            <a:ext cx="34144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zh-TW" sz="2400">
                <a:effectLst/>
                <a:ea typeface="新細明體" charset="-120"/>
              </a:rPr>
              <a:t>2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282950" y="191135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336925" y="1889125"/>
            <a:ext cx="34144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zh-TW" sz="2400">
                <a:effectLst/>
                <a:ea typeface="新細明體" charset="-120"/>
              </a:rPr>
              <a:t>3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3206750" y="351155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260725" y="3489325"/>
            <a:ext cx="34144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zh-TW" sz="2400">
                <a:effectLst/>
                <a:ea typeface="新細明體" charset="-120"/>
              </a:rPr>
              <a:t>4</a:t>
            </a: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806950" y="259715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860925" y="2574925"/>
            <a:ext cx="34144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zh-TW" sz="2400">
                <a:effectLst/>
                <a:ea typeface="新細明體" charset="-120"/>
              </a:rPr>
              <a:t>5</a:t>
            </a: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711950" y="160655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765925" y="1584325"/>
            <a:ext cx="34144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zh-TW" sz="2400">
                <a:effectLst/>
                <a:ea typeface="新細明體" charset="-120"/>
              </a:rPr>
              <a:t>6</a:t>
            </a: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8007350" y="3511550"/>
            <a:ext cx="444500" cy="4445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8061325" y="3489325"/>
            <a:ext cx="34144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zh-TW" sz="2400">
                <a:effectLst/>
                <a:ea typeface="新細明體" charset="-120"/>
              </a:rPr>
              <a:t>7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676400" y="2362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905000" y="37338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1828800" y="2362200"/>
            <a:ext cx="15240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1828800" y="2362200"/>
            <a:ext cx="1600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3657600" y="22860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1905000" y="2819400"/>
            <a:ext cx="2895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581400" y="3048000"/>
            <a:ext cx="1295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3657600" y="3733800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5257800" y="2895600"/>
            <a:ext cx="2819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796925" y="2209800"/>
            <a:ext cx="7281863" cy="3017838"/>
          </a:xfrm>
          <a:custGeom>
            <a:avLst/>
            <a:gdLst/>
            <a:ahLst/>
            <a:cxnLst>
              <a:cxn ang="0">
                <a:pos x="362" y="32"/>
              </a:cxn>
              <a:cxn ang="0">
                <a:pos x="272" y="89"/>
              </a:cxn>
              <a:cxn ang="0">
                <a:pos x="226" y="168"/>
              </a:cxn>
              <a:cxn ang="0">
                <a:pos x="193" y="236"/>
              </a:cxn>
              <a:cxn ang="0">
                <a:pos x="159" y="304"/>
              </a:cxn>
              <a:cxn ang="0">
                <a:pos x="125" y="372"/>
              </a:cxn>
              <a:cxn ang="0">
                <a:pos x="79" y="474"/>
              </a:cxn>
              <a:cxn ang="0">
                <a:pos x="45" y="564"/>
              </a:cxn>
              <a:cxn ang="0">
                <a:pos x="23" y="666"/>
              </a:cxn>
              <a:cxn ang="0">
                <a:pos x="11" y="757"/>
              </a:cxn>
              <a:cxn ang="0">
                <a:pos x="0" y="825"/>
              </a:cxn>
              <a:cxn ang="0">
                <a:pos x="0" y="893"/>
              </a:cxn>
              <a:cxn ang="0">
                <a:pos x="0" y="983"/>
              </a:cxn>
              <a:cxn ang="0">
                <a:pos x="23" y="1062"/>
              </a:cxn>
              <a:cxn ang="0">
                <a:pos x="68" y="1164"/>
              </a:cxn>
              <a:cxn ang="0">
                <a:pos x="125" y="1255"/>
              </a:cxn>
              <a:cxn ang="0">
                <a:pos x="215" y="1334"/>
              </a:cxn>
              <a:cxn ang="0">
                <a:pos x="328" y="1391"/>
              </a:cxn>
              <a:cxn ang="0">
                <a:pos x="442" y="1447"/>
              </a:cxn>
              <a:cxn ang="0">
                <a:pos x="645" y="1515"/>
              </a:cxn>
              <a:cxn ang="0">
                <a:pos x="872" y="1583"/>
              </a:cxn>
              <a:cxn ang="0">
                <a:pos x="1076" y="1617"/>
              </a:cxn>
              <a:cxn ang="0">
                <a:pos x="1348" y="1674"/>
              </a:cxn>
              <a:cxn ang="0">
                <a:pos x="1676" y="1775"/>
              </a:cxn>
              <a:cxn ang="0">
                <a:pos x="1914" y="1832"/>
              </a:cxn>
              <a:cxn ang="0">
                <a:pos x="2231" y="1877"/>
              </a:cxn>
              <a:cxn ang="0">
                <a:pos x="2548" y="1900"/>
              </a:cxn>
              <a:cxn ang="0">
                <a:pos x="2706" y="1900"/>
              </a:cxn>
              <a:cxn ang="0">
                <a:pos x="2910" y="1866"/>
              </a:cxn>
              <a:cxn ang="0">
                <a:pos x="3159" y="1843"/>
              </a:cxn>
              <a:cxn ang="0">
                <a:pos x="3295" y="1821"/>
              </a:cxn>
              <a:cxn ang="0">
                <a:pos x="3374" y="1775"/>
              </a:cxn>
              <a:cxn ang="0">
                <a:pos x="3454" y="1719"/>
              </a:cxn>
              <a:cxn ang="0">
                <a:pos x="3556" y="1696"/>
              </a:cxn>
              <a:cxn ang="0">
                <a:pos x="3646" y="1662"/>
              </a:cxn>
              <a:cxn ang="0">
                <a:pos x="3793" y="1617"/>
              </a:cxn>
              <a:cxn ang="0">
                <a:pos x="3873" y="1583"/>
              </a:cxn>
              <a:cxn ang="0">
                <a:pos x="3952" y="1515"/>
              </a:cxn>
              <a:cxn ang="0">
                <a:pos x="4020" y="1481"/>
              </a:cxn>
              <a:cxn ang="0">
                <a:pos x="4099" y="1458"/>
              </a:cxn>
              <a:cxn ang="0">
                <a:pos x="4178" y="1424"/>
              </a:cxn>
              <a:cxn ang="0">
                <a:pos x="4269" y="1368"/>
              </a:cxn>
              <a:cxn ang="0">
                <a:pos x="4360" y="1323"/>
              </a:cxn>
              <a:cxn ang="0">
                <a:pos x="4450" y="1255"/>
              </a:cxn>
              <a:cxn ang="0">
                <a:pos x="4518" y="1187"/>
              </a:cxn>
              <a:cxn ang="0">
                <a:pos x="4575" y="1130"/>
              </a:cxn>
            </a:cxnLst>
            <a:rect l="0" t="0" r="r" b="b"/>
            <a:pathLst>
              <a:path w="4587" h="1901">
                <a:moveTo>
                  <a:pt x="410" y="0"/>
                </a:moveTo>
                <a:lnTo>
                  <a:pt x="362" y="32"/>
                </a:lnTo>
                <a:lnTo>
                  <a:pt x="306" y="66"/>
                </a:lnTo>
                <a:lnTo>
                  <a:pt x="272" y="89"/>
                </a:lnTo>
                <a:lnTo>
                  <a:pt x="249" y="123"/>
                </a:lnTo>
                <a:lnTo>
                  <a:pt x="226" y="168"/>
                </a:lnTo>
                <a:lnTo>
                  <a:pt x="215" y="202"/>
                </a:lnTo>
                <a:lnTo>
                  <a:pt x="193" y="236"/>
                </a:lnTo>
                <a:lnTo>
                  <a:pt x="170" y="270"/>
                </a:lnTo>
                <a:lnTo>
                  <a:pt x="159" y="304"/>
                </a:lnTo>
                <a:lnTo>
                  <a:pt x="136" y="338"/>
                </a:lnTo>
                <a:lnTo>
                  <a:pt x="125" y="372"/>
                </a:lnTo>
                <a:lnTo>
                  <a:pt x="91" y="428"/>
                </a:lnTo>
                <a:lnTo>
                  <a:pt x="79" y="474"/>
                </a:lnTo>
                <a:lnTo>
                  <a:pt x="57" y="530"/>
                </a:lnTo>
                <a:lnTo>
                  <a:pt x="45" y="564"/>
                </a:lnTo>
                <a:lnTo>
                  <a:pt x="34" y="610"/>
                </a:lnTo>
                <a:lnTo>
                  <a:pt x="23" y="666"/>
                </a:lnTo>
                <a:lnTo>
                  <a:pt x="23" y="711"/>
                </a:lnTo>
                <a:lnTo>
                  <a:pt x="11" y="757"/>
                </a:lnTo>
                <a:lnTo>
                  <a:pt x="11" y="791"/>
                </a:lnTo>
                <a:lnTo>
                  <a:pt x="0" y="825"/>
                </a:lnTo>
                <a:lnTo>
                  <a:pt x="0" y="859"/>
                </a:lnTo>
                <a:lnTo>
                  <a:pt x="0" y="893"/>
                </a:lnTo>
                <a:lnTo>
                  <a:pt x="0" y="926"/>
                </a:lnTo>
                <a:lnTo>
                  <a:pt x="0" y="983"/>
                </a:lnTo>
                <a:lnTo>
                  <a:pt x="0" y="1017"/>
                </a:lnTo>
                <a:lnTo>
                  <a:pt x="23" y="1062"/>
                </a:lnTo>
                <a:lnTo>
                  <a:pt x="34" y="1096"/>
                </a:lnTo>
                <a:lnTo>
                  <a:pt x="68" y="1164"/>
                </a:lnTo>
                <a:lnTo>
                  <a:pt x="79" y="1198"/>
                </a:lnTo>
                <a:lnTo>
                  <a:pt x="125" y="1255"/>
                </a:lnTo>
                <a:lnTo>
                  <a:pt x="159" y="1300"/>
                </a:lnTo>
                <a:lnTo>
                  <a:pt x="215" y="1334"/>
                </a:lnTo>
                <a:lnTo>
                  <a:pt x="283" y="1368"/>
                </a:lnTo>
                <a:lnTo>
                  <a:pt x="328" y="1391"/>
                </a:lnTo>
                <a:lnTo>
                  <a:pt x="385" y="1424"/>
                </a:lnTo>
                <a:lnTo>
                  <a:pt x="442" y="1447"/>
                </a:lnTo>
                <a:lnTo>
                  <a:pt x="532" y="1481"/>
                </a:lnTo>
                <a:lnTo>
                  <a:pt x="645" y="1515"/>
                </a:lnTo>
                <a:lnTo>
                  <a:pt x="747" y="1549"/>
                </a:lnTo>
                <a:lnTo>
                  <a:pt x="872" y="1583"/>
                </a:lnTo>
                <a:lnTo>
                  <a:pt x="974" y="1594"/>
                </a:lnTo>
                <a:lnTo>
                  <a:pt x="1076" y="1617"/>
                </a:lnTo>
                <a:lnTo>
                  <a:pt x="1200" y="1640"/>
                </a:lnTo>
                <a:lnTo>
                  <a:pt x="1348" y="1674"/>
                </a:lnTo>
                <a:lnTo>
                  <a:pt x="1517" y="1730"/>
                </a:lnTo>
                <a:lnTo>
                  <a:pt x="1676" y="1775"/>
                </a:lnTo>
                <a:lnTo>
                  <a:pt x="1789" y="1809"/>
                </a:lnTo>
                <a:lnTo>
                  <a:pt x="1914" y="1832"/>
                </a:lnTo>
                <a:lnTo>
                  <a:pt x="2061" y="1855"/>
                </a:lnTo>
                <a:lnTo>
                  <a:pt x="2231" y="1877"/>
                </a:lnTo>
                <a:lnTo>
                  <a:pt x="2401" y="1889"/>
                </a:lnTo>
                <a:lnTo>
                  <a:pt x="2548" y="1900"/>
                </a:lnTo>
                <a:lnTo>
                  <a:pt x="2638" y="1900"/>
                </a:lnTo>
                <a:lnTo>
                  <a:pt x="2706" y="1900"/>
                </a:lnTo>
                <a:lnTo>
                  <a:pt x="2797" y="1877"/>
                </a:lnTo>
                <a:lnTo>
                  <a:pt x="2910" y="1866"/>
                </a:lnTo>
                <a:lnTo>
                  <a:pt x="3035" y="1843"/>
                </a:lnTo>
                <a:lnTo>
                  <a:pt x="3159" y="1843"/>
                </a:lnTo>
                <a:lnTo>
                  <a:pt x="3250" y="1832"/>
                </a:lnTo>
                <a:lnTo>
                  <a:pt x="3295" y="1821"/>
                </a:lnTo>
                <a:lnTo>
                  <a:pt x="3329" y="1798"/>
                </a:lnTo>
                <a:lnTo>
                  <a:pt x="3374" y="1775"/>
                </a:lnTo>
                <a:lnTo>
                  <a:pt x="3408" y="1753"/>
                </a:lnTo>
                <a:lnTo>
                  <a:pt x="3454" y="1719"/>
                </a:lnTo>
                <a:lnTo>
                  <a:pt x="3499" y="1707"/>
                </a:lnTo>
                <a:lnTo>
                  <a:pt x="3556" y="1696"/>
                </a:lnTo>
                <a:lnTo>
                  <a:pt x="3601" y="1685"/>
                </a:lnTo>
                <a:lnTo>
                  <a:pt x="3646" y="1662"/>
                </a:lnTo>
                <a:lnTo>
                  <a:pt x="3726" y="1640"/>
                </a:lnTo>
                <a:lnTo>
                  <a:pt x="3793" y="1617"/>
                </a:lnTo>
                <a:lnTo>
                  <a:pt x="3827" y="1606"/>
                </a:lnTo>
                <a:lnTo>
                  <a:pt x="3873" y="1583"/>
                </a:lnTo>
                <a:lnTo>
                  <a:pt x="3907" y="1549"/>
                </a:lnTo>
                <a:lnTo>
                  <a:pt x="3952" y="1515"/>
                </a:lnTo>
                <a:lnTo>
                  <a:pt x="3986" y="1504"/>
                </a:lnTo>
                <a:lnTo>
                  <a:pt x="4020" y="1481"/>
                </a:lnTo>
                <a:lnTo>
                  <a:pt x="4054" y="1481"/>
                </a:lnTo>
                <a:lnTo>
                  <a:pt x="4099" y="1458"/>
                </a:lnTo>
                <a:lnTo>
                  <a:pt x="4145" y="1436"/>
                </a:lnTo>
                <a:lnTo>
                  <a:pt x="4178" y="1424"/>
                </a:lnTo>
                <a:lnTo>
                  <a:pt x="4224" y="1402"/>
                </a:lnTo>
                <a:lnTo>
                  <a:pt x="4269" y="1368"/>
                </a:lnTo>
                <a:lnTo>
                  <a:pt x="4314" y="1345"/>
                </a:lnTo>
                <a:lnTo>
                  <a:pt x="4360" y="1323"/>
                </a:lnTo>
                <a:lnTo>
                  <a:pt x="4405" y="1289"/>
                </a:lnTo>
                <a:lnTo>
                  <a:pt x="4450" y="1255"/>
                </a:lnTo>
                <a:lnTo>
                  <a:pt x="4484" y="1221"/>
                </a:lnTo>
                <a:lnTo>
                  <a:pt x="4518" y="1187"/>
                </a:lnTo>
                <a:lnTo>
                  <a:pt x="4552" y="1164"/>
                </a:lnTo>
                <a:lnTo>
                  <a:pt x="4575" y="1130"/>
                </a:lnTo>
                <a:lnTo>
                  <a:pt x="4586" y="109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286000" y="1676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2</a:t>
            </a: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371600" y="2590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6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133600" y="2286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16</a:t>
            </a: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3048000" y="2514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7</a:t>
            </a: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4800600" y="1447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8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6172200" y="2590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10</a:t>
            </a: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4191000" y="2057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3</a:t>
            </a: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114800" y="4724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14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3886200" y="2590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4</a:t>
            </a: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4572000" y="3048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4</a:t>
            </a: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2209800" y="3657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5</a:t>
            </a: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5410200" y="3657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3</a:t>
            </a: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7543800" y="2209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ffectLst/>
                <a:ea typeface="新細明體" charset="-120"/>
              </a:rPr>
              <a:t>1</a:t>
            </a: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3657600" y="2286000"/>
            <a:ext cx="121920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H="1">
            <a:off x="3581400" y="3048000"/>
            <a:ext cx="12954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3657600" y="3733800"/>
            <a:ext cx="434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685800" y="5383307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68288" indent="-2682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effectLst/>
                <a:ea typeface="新細明體" charset="-120"/>
              </a:rPr>
              <a:t>Path length is  </a:t>
            </a:r>
            <a:r>
              <a:rPr lang="en-US" altLang="zh-TW" sz="2800" dirty="0">
                <a:solidFill>
                  <a:srgbClr val="C00000"/>
                </a:solidFill>
                <a:effectLst/>
                <a:ea typeface="新細明體" charset="-120"/>
              </a:rPr>
              <a:t>12</a:t>
            </a:r>
            <a:r>
              <a:rPr lang="en-US" altLang="zh-TW" sz="2800" dirty="0">
                <a:effectLst/>
                <a:ea typeface="新細明體" charset="-120"/>
              </a:rPr>
              <a:t>. </a:t>
            </a:r>
          </a:p>
          <a:p>
            <a:pPr marL="268288" indent="-2682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effectLst/>
                <a:ea typeface="新細明體" charset="-120"/>
              </a:rPr>
              <a:t>Not shortest path. Algorithm doesn’t work!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TW" sz="2800" dirty="0">
              <a:effectLst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091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6" grpId="0" animBg="1"/>
      <p:bldP spid="47" grpId="0" animBg="1"/>
      <p:bldP spid="48" grpId="0" animBg="1"/>
      <p:bldP spid="49" grpId="0" build="p" autoUpdateAnimBg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Single Source All Destinations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Need to generate up to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dirty="0">
                <a:ea typeface="新細明體" charset="-120"/>
              </a:rPr>
              <a:t> (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dirty="0">
                <a:ea typeface="新細明體" charset="-120"/>
              </a:rPr>
              <a:t> is number of vertices) 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paths</a:t>
            </a:r>
            <a:r>
              <a:rPr lang="en-US" altLang="zh-TW" dirty="0">
                <a:ea typeface="新細明體" charset="-120"/>
              </a:rPr>
              <a:t> (including path from source to itself</a:t>
            </a:r>
            <a:r>
              <a:rPr lang="en-US" altLang="zh-TW" dirty="0" smtClean="0">
                <a:ea typeface="新細明體" charset="-120"/>
              </a:rPr>
              <a:t>).</a:t>
            </a:r>
          </a:p>
          <a:p>
            <a:pPr lvl="1"/>
            <a:endParaRPr lang="en-US" altLang="zh-TW" dirty="0">
              <a:ea typeface="新細明體" charset="-120"/>
            </a:endParaRPr>
          </a:p>
          <a:p>
            <a:r>
              <a:rPr lang="en-US" altLang="zh-TW" dirty="0" err="1">
                <a:solidFill>
                  <a:srgbClr val="FF0000"/>
                </a:solidFill>
                <a:ea typeface="新細明體" charset="-120"/>
              </a:rPr>
              <a:t>Dijkstra’s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 method</a:t>
            </a:r>
            <a:r>
              <a:rPr lang="en-US" altLang="zh-TW" dirty="0">
                <a:ea typeface="新細明體" charset="-120"/>
              </a:rPr>
              <a:t>: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Construct these up to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n paths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in order of increasing length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Assume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edge costs (lengths) are &gt;= 0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So,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no path has length &lt; 0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First shortest path is from the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source vertex to itself</a:t>
            </a:r>
            <a:r>
              <a:rPr lang="en-US" altLang="zh-TW" dirty="0">
                <a:ea typeface="新細明體" charset="-120"/>
              </a:rPr>
              <a:t>. The length of this path is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0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Next find the shortest edge to a vertex among immediate adjacent vertices, …</a:t>
            </a:r>
            <a:endParaRPr lang="en-US" altLang="zh-TW" dirty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95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Prim's (for MST)</a:t>
            </a:r>
          </a:p>
          <a:p>
            <a:r>
              <a:rPr lang="en-US" altLang="zh-TW" dirty="0" smtClean="0"/>
              <a:t>Dijkstra's (for </a:t>
            </a:r>
            <a:r>
              <a:rPr lang="en-US" altLang="zh-TW" dirty="0" smtClean="0">
                <a:solidFill>
                  <a:srgbClr val="0000CC"/>
                </a:solidFill>
              </a:rPr>
              <a:t>shortest paths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(single source-all destinations, nonnegative weight)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Bellman-Ford </a:t>
            </a:r>
            <a:r>
              <a:rPr lang="en-US" altLang="zh-TW" dirty="0"/>
              <a:t>(for </a:t>
            </a:r>
            <a:r>
              <a:rPr lang="en-US" altLang="zh-TW" dirty="0" smtClean="0"/>
              <a:t>shortest paths)</a:t>
            </a:r>
          </a:p>
          <a:p>
            <a:r>
              <a:rPr lang="en-US" altLang="zh-TW" dirty="0" smtClean="0"/>
              <a:t>All pairs (for shortest paths)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197</a:t>
            </a:fld>
            <a:endParaRPr lang="zh-TW" altLang="en-US"/>
          </a:p>
        </p:txBody>
      </p:sp>
      <p:sp>
        <p:nvSpPr>
          <p:cNvPr id="5" name="右大括弧 4"/>
          <p:cNvSpPr/>
          <p:nvPr/>
        </p:nvSpPr>
        <p:spPr>
          <a:xfrm>
            <a:off x="5189415" y="1509333"/>
            <a:ext cx="304800" cy="944698"/>
          </a:xfrm>
          <a:prstGeom prst="rightBrace">
            <a:avLst>
              <a:gd name="adj1" fmla="val 4166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753682" y="1750849"/>
            <a:ext cx="22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Strategy: </a:t>
            </a:r>
            <a:r>
              <a:rPr lang="en-US" altLang="zh-TW" sz="2400" dirty="0" smtClean="0">
                <a:solidFill>
                  <a:srgbClr val="C00000"/>
                </a:solidFill>
              </a:rPr>
              <a:t>greedy 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右大括弧 6"/>
          <p:cNvSpPr/>
          <p:nvPr/>
        </p:nvSpPr>
        <p:spPr>
          <a:xfrm>
            <a:off x="5753682" y="3586991"/>
            <a:ext cx="304800" cy="944698"/>
          </a:xfrm>
          <a:prstGeom prst="rightBrace">
            <a:avLst>
              <a:gd name="adj1" fmla="val 4166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228057" y="3822767"/>
            <a:ext cx="206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Strategy: </a:t>
            </a:r>
            <a:r>
              <a:rPr lang="en-US" altLang="zh-TW" sz="2400" dirty="0" smtClean="0">
                <a:solidFill>
                  <a:srgbClr val="C00000"/>
                </a:solidFill>
              </a:rPr>
              <a:t>table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976679" y="4244091"/>
            <a:ext cx="31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Dynamic programming!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Prim's Example (MST)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198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210864" y="1588158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13" idx="6"/>
            <a:endCxn id="14" idx="2"/>
          </p:cNvCxnSpPr>
          <p:nvPr/>
        </p:nvCxnSpPr>
        <p:spPr>
          <a:xfrm>
            <a:off x="1046939" y="2093186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線接點 6"/>
          <p:cNvCxnSpPr>
            <a:stCxn id="14" idx="3"/>
            <a:endCxn id="18" idx="0"/>
          </p:cNvCxnSpPr>
          <p:nvPr/>
        </p:nvCxnSpPr>
        <p:spPr>
          <a:xfrm flipH="1">
            <a:off x="1285188" y="2185562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線接點 7"/>
          <p:cNvCxnSpPr>
            <a:stCxn id="12" idx="1"/>
            <a:endCxn id="18" idx="5"/>
          </p:cNvCxnSpPr>
          <p:nvPr/>
        </p:nvCxnSpPr>
        <p:spPr>
          <a:xfrm flipH="1" flipV="1">
            <a:off x="1377564" y="2836140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>
            <a:stCxn id="15" idx="0"/>
            <a:endCxn id="14" idx="5"/>
          </p:cNvCxnSpPr>
          <p:nvPr/>
        </p:nvCxnSpPr>
        <p:spPr>
          <a:xfrm flipH="1" flipV="1">
            <a:off x="1714981" y="2185562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線接點 9"/>
          <p:cNvCxnSpPr>
            <a:stCxn id="16" idx="1"/>
            <a:endCxn id="17" idx="4"/>
          </p:cNvCxnSpPr>
          <p:nvPr/>
        </p:nvCxnSpPr>
        <p:spPr>
          <a:xfrm flipH="1" flipV="1">
            <a:off x="617575" y="2873329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17" idx="0"/>
            <a:endCxn id="13" idx="3"/>
          </p:cNvCxnSpPr>
          <p:nvPr/>
        </p:nvCxnSpPr>
        <p:spPr>
          <a:xfrm flipV="1">
            <a:off x="617575" y="2185562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橢圓 11"/>
          <p:cNvSpPr/>
          <p:nvPr/>
        </p:nvSpPr>
        <p:spPr>
          <a:xfrm>
            <a:off x="1491965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橢圓 12"/>
          <p:cNvSpPr/>
          <p:nvPr/>
        </p:nvSpPr>
        <p:spPr>
          <a:xfrm>
            <a:off x="785660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橢圓 13"/>
          <p:cNvSpPr/>
          <p:nvPr/>
        </p:nvSpPr>
        <p:spPr>
          <a:xfrm>
            <a:off x="1491965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橢圓 14"/>
          <p:cNvSpPr/>
          <p:nvPr/>
        </p:nvSpPr>
        <p:spPr>
          <a:xfrm>
            <a:off x="1873039" y="261820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橢圓 15"/>
          <p:cNvSpPr/>
          <p:nvPr/>
        </p:nvSpPr>
        <p:spPr>
          <a:xfrm>
            <a:off x="785659" y="3271677"/>
            <a:ext cx="261279" cy="261279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橢圓 16"/>
          <p:cNvSpPr/>
          <p:nvPr/>
        </p:nvSpPr>
        <p:spPr>
          <a:xfrm>
            <a:off x="486935" y="26120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橢圓 17"/>
          <p:cNvSpPr/>
          <p:nvPr/>
        </p:nvSpPr>
        <p:spPr>
          <a:xfrm>
            <a:off x="1154548" y="261312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9" name="直線接點 18"/>
          <p:cNvCxnSpPr>
            <a:endCxn id="16" idx="7"/>
          </p:cNvCxnSpPr>
          <p:nvPr/>
        </p:nvCxnSpPr>
        <p:spPr>
          <a:xfrm flipH="1">
            <a:off x="1008675" y="2855233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stCxn id="12" idx="7"/>
            <a:endCxn id="15" idx="4"/>
          </p:cNvCxnSpPr>
          <p:nvPr/>
        </p:nvCxnSpPr>
        <p:spPr>
          <a:xfrm flipV="1">
            <a:off x="1714981" y="2879483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線接點 20"/>
          <p:cNvCxnSpPr>
            <a:stCxn id="16" idx="6"/>
            <a:endCxn id="12" idx="2"/>
          </p:cNvCxnSpPr>
          <p:nvPr/>
        </p:nvCxnSpPr>
        <p:spPr>
          <a:xfrm>
            <a:off x="1046938" y="3402317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67140" y="212069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044364" y="175911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822371" y="212256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032958" y="220020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57699" y="28440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61411" y="294994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045423" y="332911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807477" y="296709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356052" y="281451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31" name="圓角矩形 30"/>
          <p:cNvSpPr/>
          <p:nvPr/>
        </p:nvSpPr>
        <p:spPr>
          <a:xfrm>
            <a:off x="6864880" y="1588158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接點 31"/>
          <p:cNvCxnSpPr>
            <a:stCxn id="39" idx="6"/>
            <a:endCxn id="40" idx="2"/>
          </p:cNvCxnSpPr>
          <p:nvPr/>
        </p:nvCxnSpPr>
        <p:spPr>
          <a:xfrm>
            <a:off x="7700955" y="2093186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40" idx="3"/>
            <a:endCxn id="44" idx="0"/>
          </p:cNvCxnSpPr>
          <p:nvPr/>
        </p:nvCxnSpPr>
        <p:spPr>
          <a:xfrm flipH="1">
            <a:off x="7939204" y="2185562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38" idx="1"/>
            <a:endCxn id="44" idx="5"/>
          </p:cNvCxnSpPr>
          <p:nvPr/>
        </p:nvCxnSpPr>
        <p:spPr>
          <a:xfrm flipH="1" flipV="1">
            <a:off x="8031580" y="2836140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線接點 34"/>
          <p:cNvCxnSpPr>
            <a:stCxn id="41" idx="0"/>
            <a:endCxn id="40" idx="5"/>
          </p:cNvCxnSpPr>
          <p:nvPr/>
        </p:nvCxnSpPr>
        <p:spPr>
          <a:xfrm flipH="1" flipV="1">
            <a:off x="8368997" y="2185562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線接點 35"/>
          <p:cNvCxnSpPr>
            <a:stCxn id="42" idx="1"/>
            <a:endCxn id="43" idx="4"/>
          </p:cNvCxnSpPr>
          <p:nvPr/>
        </p:nvCxnSpPr>
        <p:spPr>
          <a:xfrm flipH="1" flipV="1">
            <a:off x="7271591" y="2873329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線接點 36"/>
          <p:cNvCxnSpPr>
            <a:stCxn id="43" idx="0"/>
            <a:endCxn id="39" idx="3"/>
          </p:cNvCxnSpPr>
          <p:nvPr/>
        </p:nvCxnSpPr>
        <p:spPr>
          <a:xfrm flipV="1">
            <a:off x="7271591" y="2185562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橢圓 37"/>
          <p:cNvSpPr/>
          <p:nvPr/>
        </p:nvSpPr>
        <p:spPr>
          <a:xfrm>
            <a:off x="8145981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橢圓 38"/>
          <p:cNvSpPr/>
          <p:nvPr/>
        </p:nvSpPr>
        <p:spPr>
          <a:xfrm>
            <a:off x="7439676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橢圓 39"/>
          <p:cNvSpPr/>
          <p:nvPr/>
        </p:nvSpPr>
        <p:spPr>
          <a:xfrm>
            <a:off x="8145981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橢圓 40"/>
          <p:cNvSpPr/>
          <p:nvPr/>
        </p:nvSpPr>
        <p:spPr>
          <a:xfrm>
            <a:off x="8527055" y="261820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橢圓 41"/>
          <p:cNvSpPr/>
          <p:nvPr/>
        </p:nvSpPr>
        <p:spPr>
          <a:xfrm>
            <a:off x="7439675" y="3271677"/>
            <a:ext cx="261279" cy="261279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3" name="橢圓 42"/>
          <p:cNvSpPr/>
          <p:nvPr/>
        </p:nvSpPr>
        <p:spPr>
          <a:xfrm>
            <a:off x="7140951" y="26120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" name="橢圓 43"/>
          <p:cNvSpPr/>
          <p:nvPr/>
        </p:nvSpPr>
        <p:spPr>
          <a:xfrm>
            <a:off x="7808564" y="261312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45" name="直線接點 44"/>
          <p:cNvCxnSpPr>
            <a:endCxn id="42" idx="7"/>
          </p:cNvCxnSpPr>
          <p:nvPr/>
        </p:nvCxnSpPr>
        <p:spPr>
          <a:xfrm flipH="1">
            <a:off x="7662691" y="2855233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線接點 45"/>
          <p:cNvCxnSpPr>
            <a:stCxn id="38" idx="7"/>
            <a:endCxn id="41" idx="4"/>
          </p:cNvCxnSpPr>
          <p:nvPr/>
        </p:nvCxnSpPr>
        <p:spPr>
          <a:xfrm flipV="1">
            <a:off x="8368997" y="2879483"/>
            <a:ext cx="288698" cy="430457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線接點 46"/>
          <p:cNvCxnSpPr>
            <a:stCxn id="42" idx="6"/>
            <a:endCxn id="38" idx="2"/>
          </p:cNvCxnSpPr>
          <p:nvPr/>
        </p:nvCxnSpPr>
        <p:spPr>
          <a:xfrm>
            <a:off x="7700954" y="3402317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文字方塊 47"/>
          <p:cNvSpPr txBox="1"/>
          <p:nvPr/>
        </p:nvSpPr>
        <p:spPr>
          <a:xfrm>
            <a:off x="7021156" y="212069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7698380" y="175911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8476387" y="212256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7686974" y="220020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7411715" y="28440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7015427" y="294994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7699439" y="332911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8461493" y="296709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8010068" y="281451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57" name="圓角矩形 56"/>
          <p:cNvSpPr/>
          <p:nvPr/>
        </p:nvSpPr>
        <p:spPr>
          <a:xfrm>
            <a:off x="210864" y="3944430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8" name="直線接點 57"/>
          <p:cNvCxnSpPr>
            <a:stCxn id="65" idx="6"/>
            <a:endCxn id="66" idx="2"/>
          </p:cNvCxnSpPr>
          <p:nvPr/>
        </p:nvCxnSpPr>
        <p:spPr>
          <a:xfrm>
            <a:off x="1046939" y="4449458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直線接點 58"/>
          <p:cNvCxnSpPr>
            <a:stCxn id="66" idx="3"/>
            <a:endCxn id="70" idx="0"/>
          </p:cNvCxnSpPr>
          <p:nvPr/>
        </p:nvCxnSpPr>
        <p:spPr>
          <a:xfrm flipH="1">
            <a:off x="1285188" y="4541834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直線接點 59"/>
          <p:cNvCxnSpPr>
            <a:stCxn id="64" idx="1"/>
            <a:endCxn id="70" idx="5"/>
          </p:cNvCxnSpPr>
          <p:nvPr/>
        </p:nvCxnSpPr>
        <p:spPr>
          <a:xfrm flipH="1" flipV="1">
            <a:off x="1377564" y="5192412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直線接點 60"/>
          <p:cNvCxnSpPr>
            <a:stCxn id="67" idx="0"/>
            <a:endCxn id="66" idx="5"/>
          </p:cNvCxnSpPr>
          <p:nvPr/>
        </p:nvCxnSpPr>
        <p:spPr>
          <a:xfrm flipH="1" flipV="1">
            <a:off x="1714981" y="4541834"/>
            <a:ext cx="288698" cy="432642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直線接點 61"/>
          <p:cNvCxnSpPr>
            <a:stCxn id="68" idx="1"/>
            <a:endCxn id="69" idx="4"/>
          </p:cNvCxnSpPr>
          <p:nvPr/>
        </p:nvCxnSpPr>
        <p:spPr>
          <a:xfrm flipH="1" flipV="1">
            <a:off x="617575" y="5229601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直線接點 62"/>
          <p:cNvCxnSpPr>
            <a:stCxn id="69" idx="0"/>
            <a:endCxn id="65" idx="3"/>
          </p:cNvCxnSpPr>
          <p:nvPr/>
        </p:nvCxnSpPr>
        <p:spPr>
          <a:xfrm flipV="1">
            <a:off x="617575" y="4541834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橢圓 63"/>
          <p:cNvSpPr/>
          <p:nvPr/>
        </p:nvSpPr>
        <p:spPr>
          <a:xfrm>
            <a:off x="1491965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5" name="橢圓 64"/>
          <p:cNvSpPr/>
          <p:nvPr/>
        </p:nvSpPr>
        <p:spPr>
          <a:xfrm>
            <a:off x="785660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6" name="橢圓 65"/>
          <p:cNvSpPr/>
          <p:nvPr/>
        </p:nvSpPr>
        <p:spPr>
          <a:xfrm>
            <a:off x="1491965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橢圓 66"/>
          <p:cNvSpPr/>
          <p:nvPr/>
        </p:nvSpPr>
        <p:spPr>
          <a:xfrm>
            <a:off x="1873039" y="497447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橢圓 67"/>
          <p:cNvSpPr/>
          <p:nvPr/>
        </p:nvSpPr>
        <p:spPr>
          <a:xfrm>
            <a:off x="785659" y="5627949"/>
            <a:ext cx="261279" cy="261279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橢圓 68"/>
          <p:cNvSpPr/>
          <p:nvPr/>
        </p:nvSpPr>
        <p:spPr>
          <a:xfrm>
            <a:off x="486935" y="49683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橢圓 69"/>
          <p:cNvSpPr/>
          <p:nvPr/>
        </p:nvSpPr>
        <p:spPr>
          <a:xfrm>
            <a:off x="1154548" y="49693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71" name="直線接點 70"/>
          <p:cNvCxnSpPr>
            <a:endCxn id="68" idx="7"/>
          </p:cNvCxnSpPr>
          <p:nvPr/>
        </p:nvCxnSpPr>
        <p:spPr>
          <a:xfrm flipH="1">
            <a:off x="1008675" y="5211505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直線接點 71"/>
          <p:cNvCxnSpPr>
            <a:stCxn id="64" idx="7"/>
            <a:endCxn id="67" idx="4"/>
          </p:cNvCxnSpPr>
          <p:nvPr/>
        </p:nvCxnSpPr>
        <p:spPr>
          <a:xfrm flipV="1">
            <a:off x="1714981" y="5235755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直線接點 72"/>
          <p:cNvCxnSpPr>
            <a:stCxn id="68" idx="6"/>
            <a:endCxn id="64" idx="2"/>
          </p:cNvCxnSpPr>
          <p:nvPr/>
        </p:nvCxnSpPr>
        <p:spPr>
          <a:xfrm>
            <a:off x="1046938" y="5758589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4" name="文字方塊 73"/>
          <p:cNvSpPr txBox="1"/>
          <p:nvPr/>
        </p:nvSpPr>
        <p:spPr>
          <a:xfrm>
            <a:off x="367140" y="4476966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1044364" y="411538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1822371" y="447883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1032958" y="455647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757699" y="520035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361411" y="530621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1045423" y="568538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1807477" y="532336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1356052" y="51707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83" name="圓角矩形 82"/>
          <p:cNvSpPr/>
          <p:nvPr/>
        </p:nvSpPr>
        <p:spPr>
          <a:xfrm>
            <a:off x="2430885" y="3944430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4" name="直線接點 83"/>
          <p:cNvCxnSpPr>
            <a:stCxn id="91" idx="6"/>
            <a:endCxn id="92" idx="2"/>
          </p:cNvCxnSpPr>
          <p:nvPr/>
        </p:nvCxnSpPr>
        <p:spPr>
          <a:xfrm>
            <a:off x="3266960" y="4449458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直線接點 84"/>
          <p:cNvCxnSpPr>
            <a:stCxn id="92" idx="3"/>
            <a:endCxn id="96" idx="0"/>
          </p:cNvCxnSpPr>
          <p:nvPr/>
        </p:nvCxnSpPr>
        <p:spPr>
          <a:xfrm flipH="1">
            <a:off x="3505209" y="4541834"/>
            <a:ext cx="245040" cy="427562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直線接點 85"/>
          <p:cNvCxnSpPr>
            <a:stCxn id="90" idx="1"/>
            <a:endCxn id="96" idx="5"/>
          </p:cNvCxnSpPr>
          <p:nvPr/>
        </p:nvCxnSpPr>
        <p:spPr>
          <a:xfrm flipH="1" flipV="1">
            <a:off x="3597585" y="5192412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直線接點 86"/>
          <p:cNvCxnSpPr>
            <a:stCxn id="93" idx="0"/>
            <a:endCxn id="92" idx="5"/>
          </p:cNvCxnSpPr>
          <p:nvPr/>
        </p:nvCxnSpPr>
        <p:spPr>
          <a:xfrm flipH="1" flipV="1">
            <a:off x="3935002" y="4541834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直線接點 87"/>
          <p:cNvCxnSpPr>
            <a:stCxn id="94" idx="1"/>
            <a:endCxn id="95" idx="4"/>
          </p:cNvCxnSpPr>
          <p:nvPr/>
        </p:nvCxnSpPr>
        <p:spPr>
          <a:xfrm flipH="1" flipV="1">
            <a:off x="2837596" y="5229601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直線接點 88"/>
          <p:cNvCxnSpPr>
            <a:stCxn id="95" idx="0"/>
            <a:endCxn id="91" idx="3"/>
          </p:cNvCxnSpPr>
          <p:nvPr/>
        </p:nvCxnSpPr>
        <p:spPr>
          <a:xfrm flipV="1">
            <a:off x="2837596" y="4541834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" name="橢圓 89"/>
          <p:cNvSpPr/>
          <p:nvPr/>
        </p:nvSpPr>
        <p:spPr>
          <a:xfrm>
            <a:off x="3711986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橢圓 90"/>
          <p:cNvSpPr/>
          <p:nvPr/>
        </p:nvSpPr>
        <p:spPr>
          <a:xfrm>
            <a:off x="3005681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2" name="橢圓 91"/>
          <p:cNvSpPr/>
          <p:nvPr/>
        </p:nvSpPr>
        <p:spPr>
          <a:xfrm>
            <a:off x="3711986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3" name="橢圓 92"/>
          <p:cNvSpPr/>
          <p:nvPr/>
        </p:nvSpPr>
        <p:spPr>
          <a:xfrm>
            <a:off x="4093060" y="497447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4" name="橢圓 93"/>
          <p:cNvSpPr/>
          <p:nvPr/>
        </p:nvSpPr>
        <p:spPr>
          <a:xfrm>
            <a:off x="3005680" y="5627949"/>
            <a:ext cx="261279" cy="261279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5" name="橢圓 94"/>
          <p:cNvSpPr/>
          <p:nvPr/>
        </p:nvSpPr>
        <p:spPr>
          <a:xfrm>
            <a:off x="2706956" y="49683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6" name="橢圓 95"/>
          <p:cNvSpPr/>
          <p:nvPr/>
        </p:nvSpPr>
        <p:spPr>
          <a:xfrm>
            <a:off x="3374569" y="49693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97" name="直線接點 96"/>
          <p:cNvCxnSpPr>
            <a:endCxn id="94" idx="7"/>
          </p:cNvCxnSpPr>
          <p:nvPr/>
        </p:nvCxnSpPr>
        <p:spPr>
          <a:xfrm flipH="1">
            <a:off x="3228696" y="5211505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直線接點 97"/>
          <p:cNvCxnSpPr>
            <a:stCxn id="90" idx="7"/>
            <a:endCxn id="93" idx="4"/>
          </p:cNvCxnSpPr>
          <p:nvPr/>
        </p:nvCxnSpPr>
        <p:spPr>
          <a:xfrm flipV="1">
            <a:off x="3935002" y="5235755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直線接點 98"/>
          <p:cNvCxnSpPr>
            <a:stCxn id="94" idx="6"/>
            <a:endCxn id="90" idx="2"/>
          </p:cNvCxnSpPr>
          <p:nvPr/>
        </p:nvCxnSpPr>
        <p:spPr>
          <a:xfrm>
            <a:off x="3266959" y="5758589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0" name="文字方塊 99"/>
          <p:cNvSpPr txBox="1"/>
          <p:nvPr/>
        </p:nvSpPr>
        <p:spPr>
          <a:xfrm>
            <a:off x="2587161" y="4476966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01" name="文字方塊 100"/>
          <p:cNvSpPr txBox="1"/>
          <p:nvPr/>
        </p:nvSpPr>
        <p:spPr>
          <a:xfrm>
            <a:off x="3264385" y="411538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02" name="文字方塊 101"/>
          <p:cNvSpPr txBox="1"/>
          <p:nvPr/>
        </p:nvSpPr>
        <p:spPr>
          <a:xfrm>
            <a:off x="4042392" y="447883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03" name="文字方塊 102"/>
          <p:cNvSpPr txBox="1"/>
          <p:nvPr/>
        </p:nvSpPr>
        <p:spPr>
          <a:xfrm>
            <a:off x="3252979" y="455647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04" name="文字方塊 103"/>
          <p:cNvSpPr txBox="1"/>
          <p:nvPr/>
        </p:nvSpPr>
        <p:spPr>
          <a:xfrm>
            <a:off x="2977720" y="520035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2581432" y="530621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3265444" y="568538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07" name="文字方塊 106"/>
          <p:cNvSpPr txBox="1"/>
          <p:nvPr/>
        </p:nvSpPr>
        <p:spPr>
          <a:xfrm>
            <a:off x="4027498" y="532336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08" name="文字方塊 107"/>
          <p:cNvSpPr txBox="1"/>
          <p:nvPr/>
        </p:nvSpPr>
        <p:spPr>
          <a:xfrm>
            <a:off x="3576073" y="51707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09" name="圓角矩形 108"/>
          <p:cNvSpPr/>
          <p:nvPr/>
        </p:nvSpPr>
        <p:spPr>
          <a:xfrm>
            <a:off x="4644859" y="3944430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0" name="直線接點 109"/>
          <p:cNvCxnSpPr>
            <a:stCxn id="117" idx="6"/>
            <a:endCxn id="118" idx="2"/>
          </p:cNvCxnSpPr>
          <p:nvPr/>
        </p:nvCxnSpPr>
        <p:spPr>
          <a:xfrm>
            <a:off x="5480934" y="4449458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直線接點 110"/>
          <p:cNvCxnSpPr>
            <a:stCxn id="118" idx="3"/>
            <a:endCxn id="122" idx="0"/>
          </p:cNvCxnSpPr>
          <p:nvPr/>
        </p:nvCxnSpPr>
        <p:spPr>
          <a:xfrm flipH="1">
            <a:off x="5719183" y="4541834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直線接點 111"/>
          <p:cNvCxnSpPr>
            <a:stCxn id="116" idx="1"/>
            <a:endCxn id="122" idx="5"/>
          </p:cNvCxnSpPr>
          <p:nvPr/>
        </p:nvCxnSpPr>
        <p:spPr>
          <a:xfrm flipH="1" flipV="1">
            <a:off x="5811559" y="5192412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直線接點 112"/>
          <p:cNvCxnSpPr>
            <a:stCxn id="119" idx="0"/>
            <a:endCxn id="118" idx="5"/>
          </p:cNvCxnSpPr>
          <p:nvPr/>
        </p:nvCxnSpPr>
        <p:spPr>
          <a:xfrm flipH="1" flipV="1">
            <a:off x="6148976" y="4541834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4" name="直線接點 113"/>
          <p:cNvCxnSpPr>
            <a:stCxn id="120" idx="1"/>
            <a:endCxn id="121" idx="4"/>
          </p:cNvCxnSpPr>
          <p:nvPr/>
        </p:nvCxnSpPr>
        <p:spPr>
          <a:xfrm flipH="1" flipV="1">
            <a:off x="5051570" y="5229601"/>
            <a:ext cx="206347" cy="436611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5" name="直線接點 114"/>
          <p:cNvCxnSpPr>
            <a:stCxn id="121" idx="0"/>
            <a:endCxn id="117" idx="3"/>
          </p:cNvCxnSpPr>
          <p:nvPr/>
        </p:nvCxnSpPr>
        <p:spPr>
          <a:xfrm flipV="1">
            <a:off x="5051570" y="4541834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6" name="橢圓 115"/>
          <p:cNvSpPr/>
          <p:nvPr/>
        </p:nvSpPr>
        <p:spPr>
          <a:xfrm>
            <a:off x="5925960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7" name="橢圓 116"/>
          <p:cNvSpPr/>
          <p:nvPr/>
        </p:nvSpPr>
        <p:spPr>
          <a:xfrm>
            <a:off x="5219655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8" name="橢圓 117"/>
          <p:cNvSpPr/>
          <p:nvPr/>
        </p:nvSpPr>
        <p:spPr>
          <a:xfrm>
            <a:off x="5925960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9" name="橢圓 118"/>
          <p:cNvSpPr/>
          <p:nvPr/>
        </p:nvSpPr>
        <p:spPr>
          <a:xfrm>
            <a:off x="6307034" y="497447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0" name="橢圓 119"/>
          <p:cNvSpPr/>
          <p:nvPr/>
        </p:nvSpPr>
        <p:spPr>
          <a:xfrm>
            <a:off x="5219654" y="5627949"/>
            <a:ext cx="261279" cy="261279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1" name="橢圓 120"/>
          <p:cNvSpPr/>
          <p:nvPr/>
        </p:nvSpPr>
        <p:spPr>
          <a:xfrm>
            <a:off x="4920930" y="49683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2" name="橢圓 121"/>
          <p:cNvSpPr/>
          <p:nvPr/>
        </p:nvSpPr>
        <p:spPr>
          <a:xfrm>
            <a:off x="5588543" y="49693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23" name="直線接點 122"/>
          <p:cNvCxnSpPr>
            <a:endCxn id="120" idx="7"/>
          </p:cNvCxnSpPr>
          <p:nvPr/>
        </p:nvCxnSpPr>
        <p:spPr>
          <a:xfrm flipH="1">
            <a:off x="5442670" y="5211505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直線接點 123"/>
          <p:cNvCxnSpPr>
            <a:stCxn id="116" idx="7"/>
            <a:endCxn id="119" idx="4"/>
          </p:cNvCxnSpPr>
          <p:nvPr/>
        </p:nvCxnSpPr>
        <p:spPr>
          <a:xfrm flipV="1">
            <a:off x="6148976" y="5235755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5" name="直線接點 124"/>
          <p:cNvCxnSpPr>
            <a:stCxn id="120" idx="6"/>
            <a:endCxn id="116" idx="2"/>
          </p:cNvCxnSpPr>
          <p:nvPr/>
        </p:nvCxnSpPr>
        <p:spPr>
          <a:xfrm>
            <a:off x="5480933" y="5758589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6" name="文字方塊 125"/>
          <p:cNvSpPr txBox="1"/>
          <p:nvPr/>
        </p:nvSpPr>
        <p:spPr>
          <a:xfrm>
            <a:off x="4801135" y="4476966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27" name="文字方塊 126"/>
          <p:cNvSpPr txBox="1"/>
          <p:nvPr/>
        </p:nvSpPr>
        <p:spPr>
          <a:xfrm>
            <a:off x="5478359" y="411538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28" name="文字方塊 127"/>
          <p:cNvSpPr txBox="1"/>
          <p:nvPr/>
        </p:nvSpPr>
        <p:spPr>
          <a:xfrm>
            <a:off x="6256366" y="447883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29" name="文字方塊 128"/>
          <p:cNvSpPr txBox="1"/>
          <p:nvPr/>
        </p:nvSpPr>
        <p:spPr>
          <a:xfrm>
            <a:off x="5466953" y="455647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30" name="文字方塊 129"/>
          <p:cNvSpPr txBox="1"/>
          <p:nvPr/>
        </p:nvSpPr>
        <p:spPr>
          <a:xfrm>
            <a:off x="5191694" y="520035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31" name="文字方塊 130"/>
          <p:cNvSpPr txBox="1"/>
          <p:nvPr/>
        </p:nvSpPr>
        <p:spPr>
          <a:xfrm>
            <a:off x="4795406" y="530621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32" name="文字方塊 131"/>
          <p:cNvSpPr txBox="1"/>
          <p:nvPr/>
        </p:nvSpPr>
        <p:spPr>
          <a:xfrm>
            <a:off x="5479418" y="568538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33" name="文字方塊 132"/>
          <p:cNvSpPr txBox="1"/>
          <p:nvPr/>
        </p:nvSpPr>
        <p:spPr>
          <a:xfrm>
            <a:off x="6241472" y="532336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34" name="文字方塊 133"/>
          <p:cNvSpPr txBox="1"/>
          <p:nvPr/>
        </p:nvSpPr>
        <p:spPr>
          <a:xfrm>
            <a:off x="5790047" y="51707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35" name="圓角矩形 134"/>
          <p:cNvSpPr/>
          <p:nvPr/>
        </p:nvSpPr>
        <p:spPr>
          <a:xfrm>
            <a:off x="2431814" y="1588158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6" name="直線接點 135"/>
          <p:cNvCxnSpPr>
            <a:stCxn id="143" idx="6"/>
            <a:endCxn id="144" idx="2"/>
          </p:cNvCxnSpPr>
          <p:nvPr/>
        </p:nvCxnSpPr>
        <p:spPr>
          <a:xfrm>
            <a:off x="3267889" y="2093186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7" name="直線接點 136"/>
          <p:cNvCxnSpPr>
            <a:stCxn id="144" idx="3"/>
            <a:endCxn id="148" idx="0"/>
          </p:cNvCxnSpPr>
          <p:nvPr/>
        </p:nvCxnSpPr>
        <p:spPr>
          <a:xfrm flipH="1">
            <a:off x="3506138" y="2185562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8" name="直線接點 137"/>
          <p:cNvCxnSpPr>
            <a:stCxn id="142" idx="1"/>
            <a:endCxn id="148" idx="5"/>
          </p:cNvCxnSpPr>
          <p:nvPr/>
        </p:nvCxnSpPr>
        <p:spPr>
          <a:xfrm flipH="1" flipV="1">
            <a:off x="3598514" y="2836140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9" name="直線接點 138"/>
          <p:cNvCxnSpPr>
            <a:stCxn id="145" idx="0"/>
            <a:endCxn id="144" idx="5"/>
          </p:cNvCxnSpPr>
          <p:nvPr/>
        </p:nvCxnSpPr>
        <p:spPr>
          <a:xfrm flipH="1" flipV="1">
            <a:off x="3935931" y="2185562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0" name="直線接點 139"/>
          <p:cNvCxnSpPr>
            <a:stCxn id="146" idx="1"/>
            <a:endCxn id="147" idx="4"/>
          </p:cNvCxnSpPr>
          <p:nvPr/>
        </p:nvCxnSpPr>
        <p:spPr>
          <a:xfrm flipH="1" flipV="1">
            <a:off x="2838525" y="2873329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1" name="直線接點 140"/>
          <p:cNvCxnSpPr>
            <a:stCxn id="147" idx="0"/>
            <a:endCxn id="143" idx="3"/>
          </p:cNvCxnSpPr>
          <p:nvPr/>
        </p:nvCxnSpPr>
        <p:spPr>
          <a:xfrm flipV="1">
            <a:off x="2838525" y="2185562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2" name="橢圓 141"/>
          <p:cNvSpPr/>
          <p:nvPr/>
        </p:nvSpPr>
        <p:spPr>
          <a:xfrm>
            <a:off x="3712915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3" name="橢圓 142"/>
          <p:cNvSpPr/>
          <p:nvPr/>
        </p:nvSpPr>
        <p:spPr>
          <a:xfrm>
            <a:off x="3006610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4" name="橢圓 143"/>
          <p:cNvSpPr/>
          <p:nvPr/>
        </p:nvSpPr>
        <p:spPr>
          <a:xfrm>
            <a:off x="3712915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5" name="橢圓 144"/>
          <p:cNvSpPr/>
          <p:nvPr/>
        </p:nvSpPr>
        <p:spPr>
          <a:xfrm>
            <a:off x="4093989" y="261820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橢圓 145"/>
          <p:cNvSpPr/>
          <p:nvPr/>
        </p:nvSpPr>
        <p:spPr>
          <a:xfrm>
            <a:off x="3006609" y="3271677"/>
            <a:ext cx="261279" cy="261279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7" name="橢圓 146"/>
          <p:cNvSpPr/>
          <p:nvPr/>
        </p:nvSpPr>
        <p:spPr>
          <a:xfrm>
            <a:off x="2707885" y="26120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8" name="橢圓 147"/>
          <p:cNvSpPr/>
          <p:nvPr/>
        </p:nvSpPr>
        <p:spPr>
          <a:xfrm>
            <a:off x="3375498" y="261312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49" name="直線接點 148"/>
          <p:cNvCxnSpPr>
            <a:endCxn id="146" idx="7"/>
          </p:cNvCxnSpPr>
          <p:nvPr/>
        </p:nvCxnSpPr>
        <p:spPr>
          <a:xfrm flipH="1">
            <a:off x="3229625" y="2855233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0" name="直線接點 149"/>
          <p:cNvCxnSpPr>
            <a:stCxn id="142" idx="7"/>
            <a:endCxn id="145" idx="4"/>
          </p:cNvCxnSpPr>
          <p:nvPr/>
        </p:nvCxnSpPr>
        <p:spPr>
          <a:xfrm flipV="1">
            <a:off x="3935931" y="2879483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1" name="直線接點 150"/>
          <p:cNvCxnSpPr>
            <a:stCxn id="146" idx="6"/>
            <a:endCxn id="142" idx="2"/>
          </p:cNvCxnSpPr>
          <p:nvPr/>
        </p:nvCxnSpPr>
        <p:spPr>
          <a:xfrm>
            <a:off x="3267888" y="3402317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2" name="文字方塊 151"/>
          <p:cNvSpPr txBox="1"/>
          <p:nvPr/>
        </p:nvSpPr>
        <p:spPr>
          <a:xfrm>
            <a:off x="2588090" y="212069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53" name="文字方塊 152"/>
          <p:cNvSpPr txBox="1"/>
          <p:nvPr/>
        </p:nvSpPr>
        <p:spPr>
          <a:xfrm>
            <a:off x="3265314" y="175911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54" name="文字方塊 153"/>
          <p:cNvSpPr txBox="1"/>
          <p:nvPr/>
        </p:nvSpPr>
        <p:spPr>
          <a:xfrm>
            <a:off x="4043321" y="212256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55" name="文字方塊 154"/>
          <p:cNvSpPr txBox="1"/>
          <p:nvPr/>
        </p:nvSpPr>
        <p:spPr>
          <a:xfrm>
            <a:off x="3253908" y="220020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56" name="文字方塊 155"/>
          <p:cNvSpPr txBox="1"/>
          <p:nvPr/>
        </p:nvSpPr>
        <p:spPr>
          <a:xfrm>
            <a:off x="2978649" y="28440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57" name="文字方塊 156"/>
          <p:cNvSpPr txBox="1"/>
          <p:nvPr/>
        </p:nvSpPr>
        <p:spPr>
          <a:xfrm>
            <a:off x="2582361" y="294994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58" name="文字方塊 157"/>
          <p:cNvSpPr txBox="1"/>
          <p:nvPr/>
        </p:nvSpPr>
        <p:spPr>
          <a:xfrm>
            <a:off x="3266373" y="332911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59" name="文字方塊 158"/>
          <p:cNvSpPr txBox="1"/>
          <p:nvPr/>
        </p:nvSpPr>
        <p:spPr>
          <a:xfrm>
            <a:off x="4028427" y="296709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60" name="文字方塊 159"/>
          <p:cNvSpPr txBox="1"/>
          <p:nvPr/>
        </p:nvSpPr>
        <p:spPr>
          <a:xfrm>
            <a:off x="3577002" y="281451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61" name="圓角矩形 160"/>
          <p:cNvSpPr/>
          <p:nvPr/>
        </p:nvSpPr>
        <p:spPr>
          <a:xfrm>
            <a:off x="4645788" y="1588158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2" name="直線接點 161"/>
          <p:cNvCxnSpPr>
            <a:stCxn id="169" idx="6"/>
            <a:endCxn id="170" idx="2"/>
          </p:cNvCxnSpPr>
          <p:nvPr/>
        </p:nvCxnSpPr>
        <p:spPr>
          <a:xfrm>
            <a:off x="5481863" y="2093186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3" name="直線接點 162"/>
          <p:cNvCxnSpPr>
            <a:stCxn id="170" idx="3"/>
            <a:endCxn id="174" idx="0"/>
          </p:cNvCxnSpPr>
          <p:nvPr/>
        </p:nvCxnSpPr>
        <p:spPr>
          <a:xfrm flipH="1">
            <a:off x="5720112" y="2185562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4" name="直線接點 163"/>
          <p:cNvCxnSpPr>
            <a:stCxn id="168" idx="1"/>
            <a:endCxn id="174" idx="5"/>
          </p:cNvCxnSpPr>
          <p:nvPr/>
        </p:nvCxnSpPr>
        <p:spPr>
          <a:xfrm flipH="1" flipV="1">
            <a:off x="5812488" y="2836140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5" name="直線接點 164"/>
          <p:cNvCxnSpPr>
            <a:stCxn id="171" idx="0"/>
            <a:endCxn id="170" idx="5"/>
          </p:cNvCxnSpPr>
          <p:nvPr/>
        </p:nvCxnSpPr>
        <p:spPr>
          <a:xfrm flipH="1" flipV="1">
            <a:off x="6149905" y="2185562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6" name="直線接點 165"/>
          <p:cNvCxnSpPr>
            <a:stCxn id="172" idx="1"/>
            <a:endCxn id="173" idx="4"/>
          </p:cNvCxnSpPr>
          <p:nvPr/>
        </p:nvCxnSpPr>
        <p:spPr>
          <a:xfrm flipH="1" flipV="1">
            <a:off x="5052499" y="2873329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7" name="直線接點 166"/>
          <p:cNvCxnSpPr>
            <a:stCxn id="173" idx="0"/>
            <a:endCxn id="169" idx="3"/>
          </p:cNvCxnSpPr>
          <p:nvPr/>
        </p:nvCxnSpPr>
        <p:spPr>
          <a:xfrm flipV="1">
            <a:off x="5052499" y="2185562"/>
            <a:ext cx="206348" cy="4264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8" name="橢圓 167"/>
          <p:cNvSpPr/>
          <p:nvPr/>
        </p:nvSpPr>
        <p:spPr>
          <a:xfrm>
            <a:off x="5926889" y="327167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9" name="橢圓 168"/>
          <p:cNvSpPr/>
          <p:nvPr/>
        </p:nvSpPr>
        <p:spPr>
          <a:xfrm>
            <a:off x="5220584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0" name="橢圓 169"/>
          <p:cNvSpPr/>
          <p:nvPr/>
        </p:nvSpPr>
        <p:spPr>
          <a:xfrm>
            <a:off x="5926889" y="196254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1" name="橢圓 170"/>
          <p:cNvSpPr/>
          <p:nvPr/>
        </p:nvSpPr>
        <p:spPr>
          <a:xfrm>
            <a:off x="6307963" y="261820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橢圓 171"/>
          <p:cNvSpPr/>
          <p:nvPr/>
        </p:nvSpPr>
        <p:spPr>
          <a:xfrm>
            <a:off x="5220583" y="3271677"/>
            <a:ext cx="261279" cy="261279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3" name="橢圓 172"/>
          <p:cNvSpPr/>
          <p:nvPr/>
        </p:nvSpPr>
        <p:spPr>
          <a:xfrm>
            <a:off x="4921859" y="2612050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" name="橢圓 173"/>
          <p:cNvSpPr/>
          <p:nvPr/>
        </p:nvSpPr>
        <p:spPr>
          <a:xfrm>
            <a:off x="5589472" y="2613124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75" name="直線接點 174"/>
          <p:cNvCxnSpPr>
            <a:endCxn id="172" idx="7"/>
          </p:cNvCxnSpPr>
          <p:nvPr/>
        </p:nvCxnSpPr>
        <p:spPr>
          <a:xfrm flipH="1">
            <a:off x="5443599" y="2855233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6" name="直線接點 175"/>
          <p:cNvCxnSpPr>
            <a:stCxn id="168" idx="7"/>
            <a:endCxn id="171" idx="4"/>
          </p:cNvCxnSpPr>
          <p:nvPr/>
        </p:nvCxnSpPr>
        <p:spPr>
          <a:xfrm flipV="1">
            <a:off x="6149905" y="2879483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7" name="直線接點 176"/>
          <p:cNvCxnSpPr>
            <a:stCxn id="172" idx="6"/>
            <a:endCxn id="168" idx="2"/>
          </p:cNvCxnSpPr>
          <p:nvPr/>
        </p:nvCxnSpPr>
        <p:spPr>
          <a:xfrm>
            <a:off x="5481862" y="3402317"/>
            <a:ext cx="445027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8" name="文字方塊 177"/>
          <p:cNvSpPr txBox="1"/>
          <p:nvPr/>
        </p:nvSpPr>
        <p:spPr>
          <a:xfrm>
            <a:off x="4802064" y="212069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79" name="文字方塊 178"/>
          <p:cNvSpPr txBox="1"/>
          <p:nvPr/>
        </p:nvSpPr>
        <p:spPr>
          <a:xfrm>
            <a:off x="5479288" y="175911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180" name="文字方塊 179"/>
          <p:cNvSpPr txBox="1"/>
          <p:nvPr/>
        </p:nvSpPr>
        <p:spPr>
          <a:xfrm>
            <a:off x="6257295" y="212256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81" name="文字方塊 180"/>
          <p:cNvSpPr txBox="1"/>
          <p:nvPr/>
        </p:nvSpPr>
        <p:spPr>
          <a:xfrm>
            <a:off x="5467882" y="220020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182" name="文字方塊 181"/>
          <p:cNvSpPr txBox="1"/>
          <p:nvPr/>
        </p:nvSpPr>
        <p:spPr>
          <a:xfrm>
            <a:off x="5192623" y="28440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183" name="文字方塊 182"/>
          <p:cNvSpPr txBox="1"/>
          <p:nvPr/>
        </p:nvSpPr>
        <p:spPr>
          <a:xfrm>
            <a:off x="4796335" y="294994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184" name="文字方塊 183"/>
          <p:cNvSpPr txBox="1"/>
          <p:nvPr/>
        </p:nvSpPr>
        <p:spPr>
          <a:xfrm>
            <a:off x="5480347" y="332911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185" name="文字方塊 184"/>
          <p:cNvSpPr txBox="1"/>
          <p:nvPr/>
        </p:nvSpPr>
        <p:spPr>
          <a:xfrm>
            <a:off x="6242401" y="2967090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86" name="文字方塊 185"/>
          <p:cNvSpPr txBox="1"/>
          <p:nvPr/>
        </p:nvSpPr>
        <p:spPr>
          <a:xfrm>
            <a:off x="5790976" y="2814515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87" name="圓角矩形 186"/>
          <p:cNvSpPr/>
          <p:nvPr/>
        </p:nvSpPr>
        <p:spPr>
          <a:xfrm>
            <a:off x="6876381" y="3944430"/>
            <a:ext cx="2165788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8" name="直線接點 187"/>
          <p:cNvCxnSpPr>
            <a:stCxn id="195" idx="6"/>
            <a:endCxn id="196" idx="2"/>
          </p:cNvCxnSpPr>
          <p:nvPr/>
        </p:nvCxnSpPr>
        <p:spPr>
          <a:xfrm>
            <a:off x="7712456" y="4449458"/>
            <a:ext cx="44502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9" name="直線接點 188"/>
          <p:cNvCxnSpPr>
            <a:stCxn id="196" idx="3"/>
            <a:endCxn id="200" idx="0"/>
          </p:cNvCxnSpPr>
          <p:nvPr/>
        </p:nvCxnSpPr>
        <p:spPr>
          <a:xfrm flipH="1">
            <a:off x="7950705" y="4541834"/>
            <a:ext cx="245040" cy="42756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0" name="直線接點 189"/>
          <p:cNvCxnSpPr>
            <a:stCxn id="194" idx="1"/>
            <a:endCxn id="200" idx="5"/>
          </p:cNvCxnSpPr>
          <p:nvPr/>
        </p:nvCxnSpPr>
        <p:spPr>
          <a:xfrm flipH="1" flipV="1">
            <a:off x="8043081" y="5192412"/>
            <a:ext cx="152664" cy="4738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1" name="直線接點 190"/>
          <p:cNvCxnSpPr>
            <a:stCxn id="197" idx="0"/>
            <a:endCxn id="196" idx="5"/>
          </p:cNvCxnSpPr>
          <p:nvPr/>
        </p:nvCxnSpPr>
        <p:spPr>
          <a:xfrm flipH="1" flipV="1">
            <a:off x="8380498" y="4541834"/>
            <a:ext cx="288698" cy="4326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2" name="直線接點 191"/>
          <p:cNvCxnSpPr>
            <a:stCxn id="198" idx="1"/>
            <a:endCxn id="199" idx="4"/>
          </p:cNvCxnSpPr>
          <p:nvPr/>
        </p:nvCxnSpPr>
        <p:spPr>
          <a:xfrm flipH="1" flipV="1">
            <a:off x="7283092" y="5229601"/>
            <a:ext cx="206347" cy="43661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3" name="直線接點 192"/>
          <p:cNvCxnSpPr>
            <a:stCxn id="199" idx="0"/>
            <a:endCxn id="195" idx="3"/>
          </p:cNvCxnSpPr>
          <p:nvPr/>
        </p:nvCxnSpPr>
        <p:spPr>
          <a:xfrm flipV="1">
            <a:off x="7283092" y="4541834"/>
            <a:ext cx="206348" cy="42648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4" name="橢圓 193"/>
          <p:cNvSpPr/>
          <p:nvPr/>
        </p:nvSpPr>
        <p:spPr>
          <a:xfrm>
            <a:off x="8157482" y="5627949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5" name="橢圓 194"/>
          <p:cNvSpPr/>
          <p:nvPr/>
        </p:nvSpPr>
        <p:spPr>
          <a:xfrm>
            <a:off x="7451177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6" name="橢圓 195"/>
          <p:cNvSpPr/>
          <p:nvPr/>
        </p:nvSpPr>
        <p:spPr>
          <a:xfrm>
            <a:off x="8157482" y="431881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7" name="橢圓 196"/>
          <p:cNvSpPr/>
          <p:nvPr/>
        </p:nvSpPr>
        <p:spPr>
          <a:xfrm>
            <a:off x="8538556" y="497447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橢圓 197"/>
          <p:cNvSpPr/>
          <p:nvPr/>
        </p:nvSpPr>
        <p:spPr>
          <a:xfrm>
            <a:off x="7451176" y="5627949"/>
            <a:ext cx="261279" cy="261279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9" name="橢圓 198"/>
          <p:cNvSpPr/>
          <p:nvPr/>
        </p:nvSpPr>
        <p:spPr>
          <a:xfrm>
            <a:off x="7152452" y="4968322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0" name="橢圓 199"/>
          <p:cNvSpPr/>
          <p:nvPr/>
        </p:nvSpPr>
        <p:spPr>
          <a:xfrm>
            <a:off x="7820065" y="496939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201" name="直線接點 200"/>
          <p:cNvCxnSpPr>
            <a:endCxn id="198" idx="7"/>
          </p:cNvCxnSpPr>
          <p:nvPr/>
        </p:nvCxnSpPr>
        <p:spPr>
          <a:xfrm flipH="1">
            <a:off x="7674192" y="5211505"/>
            <a:ext cx="192452" cy="4547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2" name="直線接點 201"/>
          <p:cNvCxnSpPr>
            <a:stCxn id="194" idx="7"/>
            <a:endCxn id="197" idx="4"/>
          </p:cNvCxnSpPr>
          <p:nvPr/>
        </p:nvCxnSpPr>
        <p:spPr>
          <a:xfrm flipV="1">
            <a:off x="8380498" y="5235755"/>
            <a:ext cx="288698" cy="43045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3" name="直線接點 202"/>
          <p:cNvCxnSpPr>
            <a:stCxn id="198" idx="6"/>
            <a:endCxn id="194" idx="2"/>
          </p:cNvCxnSpPr>
          <p:nvPr/>
        </p:nvCxnSpPr>
        <p:spPr>
          <a:xfrm>
            <a:off x="7712455" y="5758589"/>
            <a:ext cx="44502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4" name="文字方塊 203"/>
          <p:cNvSpPr txBox="1"/>
          <p:nvPr/>
        </p:nvSpPr>
        <p:spPr>
          <a:xfrm>
            <a:off x="7032657" y="4476966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205" name="文字方塊 204"/>
          <p:cNvSpPr txBox="1"/>
          <p:nvPr/>
        </p:nvSpPr>
        <p:spPr>
          <a:xfrm>
            <a:off x="7709881" y="411538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  <p:sp>
        <p:nvSpPr>
          <p:cNvPr id="206" name="文字方塊 205"/>
          <p:cNvSpPr txBox="1"/>
          <p:nvPr/>
        </p:nvSpPr>
        <p:spPr>
          <a:xfrm>
            <a:off x="8487888" y="447883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207" name="文字方塊 206"/>
          <p:cNvSpPr txBox="1"/>
          <p:nvPr/>
        </p:nvSpPr>
        <p:spPr>
          <a:xfrm>
            <a:off x="7698475" y="455647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sp>
        <p:nvSpPr>
          <p:cNvPr id="208" name="文字方塊 207"/>
          <p:cNvSpPr txBox="1"/>
          <p:nvPr/>
        </p:nvSpPr>
        <p:spPr>
          <a:xfrm>
            <a:off x="7423216" y="5200359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209" name="文字方塊 208"/>
          <p:cNvSpPr txBox="1"/>
          <p:nvPr/>
        </p:nvSpPr>
        <p:spPr>
          <a:xfrm>
            <a:off x="7026928" y="5306214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  <p:sp>
        <p:nvSpPr>
          <p:cNvPr id="210" name="文字方塊 209"/>
          <p:cNvSpPr txBox="1"/>
          <p:nvPr/>
        </p:nvSpPr>
        <p:spPr>
          <a:xfrm>
            <a:off x="7710940" y="568538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211" name="文字方塊 210"/>
          <p:cNvSpPr txBox="1"/>
          <p:nvPr/>
        </p:nvSpPr>
        <p:spPr>
          <a:xfrm>
            <a:off x="8472994" y="5323362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212" name="文字方塊 211"/>
          <p:cNvSpPr txBox="1"/>
          <p:nvPr/>
        </p:nvSpPr>
        <p:spPr>
          <a:xfrm>
            <a:off x="8021569" y="5170787"/>
            <a:ext cx="41870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213" name="向下箭號 212"/>
          <p:cNvSpPr/>
          <p:nvPr/>
        </p:nvSpPr>
        <p:spPr>
          <a:xfrm rot="16200000">
            <a:off x="2188693" y="2686540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" name="向下箭號 213"/>
          <p:cNvSpPr/>
          <p:nvPr/>
        </p:nvSpPr>
        <p:spPr>
          <a:xfrm rot="16200000">
            <a:off x="4416003" y="2686540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" name="向下箭號 214"/>
          <p:cNvSpPr/>
          <p:nvPr/>
        </p:nvSpPr>
        <p:spPr>
          <a:xfrm rot="16200000">
            <a:off x="6644785" y="2686540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" name="向下箭號 215"/>
          <p:cNvSpPr/>
          <p:nvPr/>
        </p:nvSpPr>
        <p:spPr>
          <a:xfrm rot="16200000">
            <a:off x="25319" y="4994024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7" name="向下箭號 216"/>
          <p:cNvSpPr/>
          <p:nvPr/>
        </p:nvSpPr>
        <p:spPr>
          <a:xfrm rot="16200000">
            <a:off x="2204432" y="4994024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" name="向下箭號 217"/>
          <p:cNvSpPr/>
          <p:nvPr/>
        </p:nvSpPr>
        <p:spPr>
          <a:xfrm rot="16200000">
            <a:off x="4438718" y="4994024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" name="向下箭號 218"/>
          <p:cNvSpPr/>
          <p:nvPr/>
        </p:nvSpPr>
        <p:spPr>
          <a:xfrm rot="16200000">
            <a:off x="6641647" y="4994024"/>
            <a:ext cx="404721" cy="13505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0" name="圓角矩形 219"/>
          <p:cNvSpPr/>
          <p:nvPr/>
        </p:nvSpPr>
        <p:spPr>
          <a:xfrm>
            <a:off x="3324922" y="3319274"/>
            <a:ext cx="310926" cy="379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" name="圓角矩形 220"/>
          <p:cNvSpPr/>
          <p:nvPr/>
        </p:nvSpPr>
        <p:spPr>
          <a:xfrm>
            <a:off x="3020679" y="2826374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2" name="圓角矩形 221"/>
          <p:cNvSpPr/>
          <p:nvPr/>
        </p:nvSpPr>
        <p:spPr>
          <a:xfrm>
            <a:off x="2631216" y="2913703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" name="圓角矩形 222"/>
          <p:cNvSpPr/>
          <p:nvPr/>
        </p:nvSpPr>
        <p:spPr>
          <a:xfrm>
            <a:off x="6301626" y="2933069"/>
            <a:ext cx="310926" cy="379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" name="圓角矩形 223"/>
          <p:cNvSpPr/>
          <p:nvPr/>
        </p:nvSpPr>
        <p:spPr>
          <a:xfrm>
            <a:off x="5830139" y="2797928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" name="圓角矩形 224"/>
          <p:cNvSpPr/>
          <p:nvPr/>
        </p:nvSpPr>
        <p:spPr>
          <a:xfrm>
            <a:off x="5226474" y="2812667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" name="圓角矩形 225"/>
          <p:cNvSpPr/>
          <p:nvPr/>
        </p:nvSpPr>
        <p:spPr>
          <a:xfrm>
            <a:off x="4823784" y="2933869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" name="圓角矩形 226"/>
          <p:cNvSpPr/>
          <p:nvPr/>
        </p:nvSpPr>
        <p:spPr>
          <a:xfrm>
            <a:off x="7053788" y="2933069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8" name="圓角矩形 227"/>
          <p:cNvSpPr/>
          <p:nvPr/>
        </p:nvSpPr>
        <p:spPr>
          <a:xfrm>
            <a:off x="7442927" y="2800500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" name="圓角矩形 228"/>
          <p:cNvSpPr/>
          <p:nvPr/>
        </p:nvSpPr>
        <p:spPr>
          <a:xfrm>
            <a:off x="8033556" y="2814264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" name="圓角矩形 229"/>
          <p:cNvSpPr/>
          <p:nvPr/>
        </p:nvSpPr>
        <p:spPr>
          <a:xfrm>
            <a:off x="8533255" y="2093185"/>
            <a:ext cx="310926" cy="379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" name="圓角矩形 230"/>
          <p:cNvSpPr/>
          <p:nvPr/>
        </p:nvSpPr>
        <p:spPr>
          <a:xfrm>
            <a:off x="1096997" y="4076614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2" name="圓角矩形 231"/>
          <p:cNvSpPr/>
          <p:nvPr/>
        </p:nvSpPr>
        <p:spPr>
          <a:xfrm>
            <a:off x="1083839" y="4533812"/>
            <a:ext cx="310926" cy="379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3" name="圓角矩形 232"/>
          <p:cNvSpPr/>
          <p:nvPr/>
        </p:nvSpPr>
        <p:spPr>
          <a:xfrm>
            <a:off x="1392452" y="5165765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4" name="圓角矩形 233"/>
          <p:cNvSpPr/>
          <p:nvPr/>
        </p:nvSpPr>
        <p:spPr>
          <a:xfrm>
            <a:off x="827852" y="5153234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5" name="圓角矩形 234"/>
          <p:cNvSpPr/>
          <p:nvPr/>
        </p:nvSpPr>
        <p:spPr>
          <a:xfrm>
            <a:off x="398412" y="5301296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6" name="圓角矩形 235"/>
          <p:cNvSpPr/>
          <p:nvPr/>
        </p:nvSpPr>
        <p:spPr>
          <a:xfrm>
            <a:off x="3288044" y="4104408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7" name="圓角矩形 236"/>
          <p:cNvSpPr/>
          <p:nvPr/>
        </p:nvSpPr>
        <p:spPr>
          <a:xfrm>
            <a:off x="3033637" y="5165888"/>
            <a:ext cx="310926" cy="3791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8" name="圓角矩形 237"/>
          <p:cNvSpPr/>
          <p:nvPr/>
        </p:nvSpPr>
        <p:spPr>
          <a:xfrm>
            <a:off x="3624721" y="5138949"/>
            <a:ext cx="310926" cy="3791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9" name="圓角矩形 238"/>
          <p:cNvSpPr/>
          <p:nvPr/>
        </p:nvSpPr>
        <p:spPr>
          <a:xfrm>
            <a:off x="2616399" y="5301296"/>
            <a:ext cx="310926" cy="379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0" name="圓角矩形 239"/>
          <p:cNvSpPr/>
          <p:nvPr/>
        </p:nvSpPr>
        <p:spPr>
          <a:xfrm>
            <a:off x="4848903" y="4455635"/>
            <a:ext cx="310926" cy="379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1" name="圓角矩形 240"/>
          <p:cNvSpPr/>
          <p:nvPr/>
        </p:nvSpPr>
        <p:spPr>
          <a:xfrm>
            <a:off x="5507894" y="4076614"/>
            <a:ext cx="310926" cy="379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9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Dijkstra's Example (shortest path)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199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15993" y="1413547"/>
            <a:ext cx="2165788" cy="2234248"/>
            <a:chOff x="215993" y="1413547"/>
            <a:chExt cx="2165788" cy="2234248"/>
          </a:xfrm>
        </p:grpSpPr>
        <p:sp>
          <p:nvSpPr>
            <p:cNvPr id="135" name="圓角矩形 134"/>
            <p:cNvSpPr/>
            <p:nvPr/>
          </p:nvSpPr>
          <p:spPr>
            <a:xfrm>
              <a:off x="215993" y="1413547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6" name="直線接點 135"/>
            <p:cNvCxnSpPr>
              <a:stCxn id="143" idx="6"/>
              <a:endCxn id="144" idx="2"/>
            </p:cNvCxnSpPr>
            <p:nvPr/>
          </p:nvCxnSpPr>
          <p:spPr>
            <a:xfrm>
              <a:off x="1052068" y="1918575"/>
              <a:ext cx="4450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直線接點 136"/>
            <p:cNvCxnSpPr>
              <a:stCxn id="144" idx="3"/>
              <a:endCxn id="148" idx="0"/>
            </p:cNvCxnSpPr>
            <p:nvPr/>
          </p:nvCxnSpPr>
          <p:spPr>
            <a:xfrm flipH="1">
              <a:off x="1290317" y="2010951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直線接點 137"/>
            <p:cNvCxnSpPr>
              <a:stCxn id="142" idx="1"/>
              <a:endCxn id="148" idx="5"/>
            </p:cNvCxnSpPr>
            <p:nvPr/>
          </p:nvCxnSpPr>
          <p:spPr>
            <a:xfrm flipH="1" flipV="1">
              <a:off x="1382693" y="2661529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9" name="直線接點 138"/>
            <p:cNvCxnSpPr>
              <a:stCxn id="145" idx="0"/>
              <a:endCxn id="144" idx="5"/>
            </p:cNvCxnSpPr>
            <p:nvPr/>
          </p:nvCxnSpPr>
          <p:spPr>
            <a:xfrm flipH="1" flipV="1">
              <a:off x="1720110" y="2010951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直線接點 139"/>
            <p:cNvCxnSpPr>
              <a:stCxn id="146" idx="1"/>
              <a:endCxn id="147" idx="4"/>
            </p:cNvCxnSpPr>
            <p:nvPr/>
          </p:nvCxnSpPr>
          <p:spPr>
            <a:xfrm flipH="1" flipV="1">
              <a:off x="622704" y="2698718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直線接點 140"/>
            <p:cNvCxnSpPr>
              <a:stCxn id="147" idx="0"/>
              <a:endCxn id="143" idx="3"/>
            </p:cNvCxnSpPr>
            <p:nvPr/>
          </p:nvCxnSpPr>
          <p:spPr>
            <a:xfrm flipV="1">
              <a:off x="622704" y="2010951"/>
              <a:ext cx="206348" cy="42648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2" name="橢圓 141"/>
            <p:cNvSpPr/>
            <p:nvPr/>
          </p:nvSpPr>
          <p:spPr>
            <a:xfrm>
              <a:off x="1497094" y="3097066"/>
              <a:ext cx="261279" cy="2612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3" name="橢圓 142"/>
            <p:cNvSpPr/>
            <p:nvPr/>
          </p:nvSpPr>
          <p:spPr>
            <a:xfrm>
              <a:off x="790789" y="178793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44" name="橢圓 143"/>
            <p:cNvSpPr/>
            <p:nvPr/>
          </p:nvSpPr>
          <p:spPr>
            <a:xfrm>
              <a:off x="1497094" y="178793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5" name="橢圓 144"/>
            <p:cNvSpPr/>
            <p:nvPr/>
          </p:nvSpPr>
          <p:spPr>
            <a:xfrm>
              <a:off x="1878168" y="244359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6" name="橢圓 145"/>
            <p:cNvSpPr/>
            <p:nvPr/>
          </p:nvSpPr>
          <p:spPr>
            <a:xfrm>
              <a:off x="790788" y="3097066"/>
              <a:ext cx="261279" cy="26127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7" name="橢圓 146"/>
            <p:cNvSpPr/>
            <p:nvPr/>
          </p:nvSpPr>
          <p:spPr>
            <a:xfrm>
              <a:off x="492064" y="2437439"/>
              <a:ext cx="261279" cy="2612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48" name="橢圓 147"/>
            <p:cNvSpPr/>
            <p:nvPr/>
          </p:nvSpPr>
          <p:spPr>
            <a:xfrm>
              <a:off x="1159677" y="2438513"/>
              <a:ext cx="261279" cy="2612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49" name="直線接點 148"/>
            <p:cNvCxnSpPr>
              <a:endCxn id="146" idx="7"/>
            </p:cNvCxnSpPr>
            <p:nvPr/>
          </p:nvCxnSpPr>
          <p:spPr>
            <a:xfrm flipH="1">
              <a:off x="1013804" y="2680622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0" name="直線接點 149"/>
            <p:cNvCxnSpPr>
              <a:stCxn id="142" idx="7"/>
              <a:endCxn id="145" idx="4"/>
            </p:cNvCxnSpPr>
            <p:nvPr/>
          </p:nvCxnSpPr>
          <p:spPr>
            <a:xfrm flipV="1">
              <a:off x="1720110" y="2704872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1" name="直線接點 150"/>
            <p:cNvCxnSpPr>
              <a:stCxn id="146" idx="6"/>
              <a:endCxn id="142" idx="2"/>
            </p:cNvCxnSpPr>
            <p:nvPr/>
          </p:nvCxnSpPr>
          <p:spPr>
            <a:xfrm>
              <a:off x="1052067" y="3227706"/>
              <a:ext cx="445027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2" name="文字方塊 151"/>
            <p:cNvSpPr txBox="1"/>
            <p:nvPr/>
          </p:nvSpPr>
          <p:spPr>
            <a:xfrm>
              <a:off x="372269" y="1946083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153" name="文字方塊 152"/>
            <p:cNvSpPr txBox="1"/>
            <p:nvPr/>
          </p:nvSpPr>
          <p:spPr>
            <a:xfrm>
              <a:off x="1049493" y="158450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154" name="文字方塊 153"/>
            <p:cNvSpPr txBox="1"/>
            <p:nvPr/>
          </p:nvSpPr>
          <p:spPr>
            <a:xfrm>
              <a:off x="1827500" y="194795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038087" y="202559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156" name="文字方塊 155"/>
            <p:cNvSpPr txBox="1"/>
            <p:nvPr/>
          </p:nvSpPr>
          <p:spPr>
            <a:xfrm>
              <a:off x="762828" y="266947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157" name="文字方塊 156"/>
            <p:cNvSpPr txBox="1"/>
            <p:nvPr/>
          </p:nvSpPr>
          <p:spPr>
            <a:xfrm>
              <a:off x="366540" y="277533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158" name="文字方塊 157"/>
            <p:cNvSpPr txBox="1"/>
            <p:nvPr/>
          </p:nvSpPr>
          <p:spPr>
            <a:xfrm>
              <a:off x="1050552" y="315449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159" name="文字方塊 158"/>
            <p:cNvSpPr txBox="1"/>
            <p:nvPr/>
          </p:nvSpPr>
          <p:spPr>
            <a:xfrm>
              <a:off x="1812606" y="279247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160" name="文字方塊 159"/>
            <p:cNvSpPr txBox="1"/>
            <p:nvPr/>
          </p:nvSpPr>
          <p:spPr>
            <a:xfrm>
              <a:off x="1361181" y="263990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15993" y="4172487"/>
            <a:ext cx="2165788" cy="2576295"/>
            <a:chOff x="2429967" y="1413547"/>
            <a:chExt cx="2165788" cy="2576295"/>
          </a:xfrm>
        </p:grpSpPr>
        <p:sp>
          <p:nvSpPr>
            <p:cNvPr id="229" name="圓角矩形 228"/>
            <p:cNvSpPr/>
            <p:nvPr/>
          </p:nvSpPr>
          <p:spPr>
            <a:xfrm>
              <a:off x="2429967" y="1413547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0" name="直線接點 229"/>
            <p:cNvCxnSpPr>
              <a:stCxn id="237" idx="6"/>
              <a:endCxn id="238" idx="2"/>
            </p:cNvCxnSpPr>
            <p:nvPr/>
          </p:nvCxnSpPr>
          <p:spPr>
            <a:xfrm>
              <a:off x="3266042" y="1918575"/>
              <a:ext cx="4450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1" name="直線接點 230"/>
            <p:cNvCxnSpPr>
              <a:stCxn id="238" idx="3"/>
              <a:endCxn id="242" idx="0"/>
            </p:cNvCxnSpPr>
            <p:nvPr/>
          </p:nvCxnSpPr>
          <p:spPr>
            <a:xfrm flipH="1">
              <a:off x="3504291" y="2010951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2" name="直線接點 231"/>
            <p:cNvCxnSpPr>
              <a:stCxn id="236" idx="1"/>
              <a:endCxn id="242" idx="5"/>
            </p:cNvCxnSpPr>
            <p:nvPr/>
          </p:nvCxnSpPr>
          <p:spPr>
            <a:xfrm flipH="1" flipV="1">
              <a:off x="3596667" y="2661529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3" name="直線接點 232"/>
            <p:cNvCxnSpPr>
              <a:stCxn id="239" idx="0"/>
              <a:endCxn id="238" idx="5"/>
            </p:cNvCxnSpPr>
            <p:nvPr/>
          </p:nvCxnSpPr>
          <p:spPr>
            <a:xfrm flipH="1" flipV="1">
              <a:off x="3934084" y="2010951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4" name="直線接點 233"/>
            <p:cNvCxnSpPr>
              <a:stCxn id="240" idx="1"/>
              <a:endCxn id="241" idx="4"/>
            </p:cNvCxnSpPr>
            <p:nvPr/>
          </p:nvCxnSpPr>
          <p:spPr>
            <a:xfrm flipH="1" flipV="1">
              <a:off x="2836678" y="2698718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5" name="直線接點 234"/>
            <p:cNvCxnSpPr>
              <a:stCxn id="241" idx="0"/>
              <a:endCxn id="237" idx="3"/>
            </p:cNvCxnSpPr>
            <p:nvPr/>
          </p:nvCxnSpPr>
          <p:spPr>
            <a:xfrm flipV="1">
              <a:off x="2836678" y="2010951"/>
              <a:ext cx="206348" cy="42648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6" name="橢圓 235"/>
            <p:cNvSpPr/>
            <p:nvPr/>
          </p:nvSpPr>
          <p:spPr>
            <a:xfrm>
              <a:off x="3711068" y="3097066"/>
              <a:ext cx="261279" cy="261279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7" name="橢圓 236"/>
            <p:cNvSpPr/>
            <p:nvPr/>
          </p:nvSpPr>
          <p:spPr>
            <a:xfrm>
              <a:off x="3004763" y="178793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8" name="橢圓 237"/>
            <p:cNvSpPr/>
            <p:nvPr/>
          </p:nvSpPr>
          <p:spPr>
            <a:xfrm>
              <a:off x="3711068" y="178793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9" name="橢圓 238"/>
            <p:cNvSpPr/>
            <p:nvPr/>
          </p:nvSpPr>
          <p:spPr>
            <a:xfrm>
              <a:off x="4092142" y="244359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0" name="橢圓 239"/>
            <p:cNvSpPr/>
            <p:nvPr/>
          </p:nvSpPr>
          <p:spPr>
            <a:xfrm>
              <a:off x="3004762" y="3097066"/>
              <a:ext cx="261279" cy="26127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1" name="橢圓 240"/>
            <p:cNvSpPr/>
            <p:nvPr/>
          </p:nvSpPr>
          <p:spPr>
            <a:xfrm>
              <a:off x="2706038" y="2437439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2" name="橢圓 241"/>
            <p:cNvSpPr/>
            <p:nvPr/>
          </p:nvSpPr>
          <p:spPr>
            <a:xfrm>
              <a:off x="3373651" y="243851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243" name="直線接點 242"/>
            <p:cNvCxnSpPr>
              <a:endCxn id="240" idx="7"/>
            </p:cNvCxnSpPr>
            <p:nvPr/>
          </p:nvCxnSpPr>
          <p:spPr>
            <a:xfrm flipH="1">
              <a:off x="3227778" y="2680622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4" name="直線接點 243"/>
            <p:cNvCxnSpPr>
              <a:stCxn id="236" idx="7"/>
              <a:endCxn id="239" idx="4"/>
            </p:cNvCxnSpPr>
            <p:nvPr/>
          </p:nvCxnSpPr>
          <p:spPr>
            <a:xfrm flipV="1">
              <a:off x="3934084" y="2704872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5" name="直線接點 244"/>
            <p:cNvCxnSpPr>
              <a:stCxn id="240" idx="6"/>
              <a:endCxn id="236" idx="2"/>
            </p:cNvCxnSpPr>
            <p:nvPr/>
          </p:nvCxnSpPr>
          <p:spPr>
            <a:xfrm>
              <a:off x="3266041" y="3227706"/>
              <a:ext cx="445027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6" name="文字方塊 245"/>
            <p:cNvSpPr txBox="1"/>
            <p:nvPr/>
          </p:nvSpPr>
          <p:spPr>
            <a:xfrm>
              <a:off x="2586243" y="1946083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247" name="文字方塊 246"/>
            <p:cNvSpPr txBox="1"/>
            <p:nvPr/>
          </p:nvSpPr>
          <p:spPr>
            <a:xfrm>
              <a:off x="3263467" y="158450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248" name="文字方塊 247"/>
            <p:cNvSpPr txBox="1"/>
            <p:nvPr/>
          </p:nvSpPr>
          <p:spPr>
            <a:xfrm>
              <a:off x="4041474" y="194795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249" name="文字方塊 248"/>
            <p:cNvSpPr txBox="1"/>
            <p:nvPr/>
          </p:nvSpPr>
          <p:spPr>
            <a:xfrm>
              <a:off x="3252061" y="202559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250" name="文字方塊 249"/>
            <p:cNvSpPr txBox="1"/>
            <p:nvPr/>
          </p:nvSpPr>
          <p:spPr>
            <a:xfrm>
              <a:off x="2976802" y="266947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251" name="文字方塊 250"/>
            <p:cNvSpPr txBox="1"/>
            <p:nvPr/>
          </p:nvSpPr>
          <p:spPr>
            <a:xfrm>
              <a:off x="2580514" y="277533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252" name="文字方塊 251"/>
            <p:cNvSpPr txBox="1"/>
            <p:nvPr/>
          </p:nvSpPr>
          <p:spPr>
            <a:xfrm>
              <a:off x="3264526" y="315449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253" name="文字方塊 252"/>
            <p:cNvSpPr txBox="1"/>
            <p:nvPr/>
          </p:nvSpPr>
          <p:spPr>
            <a:xfrm>
              <a:off x="4026580" y="279247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254" name="文字方塊 253"/>
            <p:cNvSpPr txBox="1"/>
            <p:nvPr/>
          </p:nvSpPr>
          <p:spPr>
            <a:xfrm>
              <a:off x="3575155" y="263990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  <p:sp>
          <p:nvSpPr>
            <p:cNvPr id="255" name="文字方塊 254"/>
            <p:cNvSpPr txBox="1"/>
            <p:nvPr/>
          </p:nvSpPr>
          <p:spPr>
            <a:xfrm>
              <a:off x="2934939" y="3620510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4,3 -- 22</a:t>
              </a:r>
              <a:endParaRPr lang="zh-TW" altLang="en-US" dirty="0"/>
            </a:p>
          </p:txBody>
        </p:sp>
      </p:grpSp>
      <p:sp>
        <p:nvSpPr>
          <p:cNvPr id="9" name="向下箭號 8"/>
          <p:cNvSpPr/>
          <p:nvPr/>
        </p:nvSpPr>
        <p:spPr>
          <a:xfrm>
            <a:off x="1197684" y="3751729"/>
            <a:ext cx="145221" cy="255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58" name="表格 2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61822"/>
              </p:ext>
            </p:extLst>
          </p:nvPr>
        </p:nvGraphicFramePr>
        <p:xfrm>
          <a:off x="2657852" y="1494539"/>
          <a:ext cx="62575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92"/>
                <a:gridCol w="483120"/>
                <a:gridCol w="689407"/>
                <a:gridCol w="739588"/>
                <a:gridCol w="766482"/>
                <a:gridCol w="779930"/>
                <a:gridCol w="739588"/>
                <a:gridCol w="820270"/>
                <a:gridCol w="8202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手繪多邊形 9"/>
          <p:cNvSpPr/>
          <p:nvPr/>
        </p:nvSpPr>
        <p:spPr>
          <a:xfrm>
            <a:off x="443753" y="2918012"/>
            <a:ext cx="1009710" cy="510988"/>
          </a:xfrm>
          <a:custGeom>
            <a:avLst/>
            <a:gdLst>
              <a:gd name="connsiteX0" fmla="*/ 0 w 1009710"/>
              <a:gd name="connsiteY0" fmla="*/ 188259 h 510988"/>
              <a:gd name="connsiteX1" fmla="*/ 174812 w 1009710"/>
              <a:gd name="connsiteY1" fmla="*/ 94129 h 510988"/>
              <a:gd name="connsiteX2" fmla="*/ 295835 w 1009710"/>
              <a:gd name="connsiteY2" fmla="*/ 53788 h 510988"/>
              <a:gd name="connsiteX3" fmla="*/ 376518 w 1009710"/>
              <a:gd name="connsiteY3" fmla="*/ 0 h 510988"/>
              <a:gd name="connsiteX4" fmla="*/ 672353 w 1009710"/>
              <a:gd name="connsiteY4" fmla="*/ 13447 h 510988"/>
              <a:gd name="connsiteX5" fmla="*/ 712694 w 1009710"/>
              <a:gd name="connsiteY5" fmla="*/ 40341 h 510988"/>
              <a:gd name="connsiteX6" fmla="*/ 806823 w 1009710"/>
              <a:gd name="connsiteY6" fmla="*/ 80682 h 510988"/>
              <a:gd name="connsiteX7" fmla="*/ 833718 w 1009710"/>
              <a:gd name="connsiteY7" fmla="*/ 107576 h 510988"/>
              <a:gd name="connsiteX8" fmla="*/ 874059 w 1009710"/>
              <a:gd name="connsiteY8" fmla="*/ 134470 h 510988"/>
              <a:gd name="connsiteX9" fmla="*/ 887506 w 1009710"/>
              <a:gd name="connsiteY9" fmla="*/ 174812 h 510988"/>
              <a:gd name="connsiteX10" fmla="*/ 927847 w 1009710"/>
              <a:gd name="connsiteY10" fmla="*/ 228600 h 510988"/>
              <a:gd name="connsiteX11" fmla="*/ 954741 w 1009710"/>
              <a:gd name="connsiteY11" fmla="*/ 309282 h 510988"/>
              <a:gd name="connsiteX12" fmla="*/ 968188 w 1009710"/>
              <a:gd name="connsiteY12" fmla="*/ 363070 h 510988"/>
              <a:gd name="connsiteX13" fmla="*/ 995082 w 1009710"/>
              <a:gd name="connsiteY13" fmla="*/ 403412 h 510988"/>
              <a:gd name="connsiteX14" fmla="*/ 1008529 w 1009710"/>
              <a:gd name="connsiteY14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9710" h="510988">
                <a:moveTo>
                  <a:pt x="0" y="188259"/>
                </a:moveTo>
                <a:cubicBezTo>
                  <a:pt x="136400" y="97324"/>
                  <a:pt x="73987" y="119335"/>
                  <a:pt x="174812" y="94129"/>
                </a:cubicBezTo>
                <a:cubicBezTo>
                  <a:pt x="295111" y="13930"/>
                  <a:pt x="102590" y="134306"/>
                  <a:pt x="295835" y="53788"/>
                </a:cubicBezTo>
                <a:cubicBezTo>
                  <a:pt x="325671" y="41356"/>
                  <a:pt x="376518" y="0"/>
                  <a:pt x="376518" y="0"/>
                </a:cubicBezTo>
                <a:cubicBezTo>
                  <a:pt x="475130" y="4482"/>
                  <a:pt x="574343" y="1686"/>
                  <a:pt x="672353" y="13447"/>
                </a:cubicBezTo>
                <a:cubicBezTo>
                  <a:pt x="688399" y="15373"/>
                  <a:pt x="698662" y="32323"/>
                  <a:pt x="712694" y="40341"/>
                </a:cubicBezTo>
                <a:cubicBezTo>
                  <a:pt x="759220" y="66927"/>
                  <a:pt x="761565" y="65596"/>
                  <a:pt x="806823" y="80682"/>
                </a:cubicBezTo>
                <a:cubicBezTo>
                  <a:pt x="815788" y="89647"/>
                  <a:pt x="823818" y="99656"/>
                  <a:pt x="833718" y="107576"/>
                </a:cubicBezTo>
                <a:cubicBezTo>
                  <a:pt x="846338" y="117672"/>
                  <a:pt x="863963" y="121850"/>
                  <a:pt x="874059" y="134470"/>
                </a:cubicBezTo>
                <a:cubicBezTo>
                  <a:pt x="882914" y="145539"/>
                  <a:pt x="880473" y="162505"/>
                  <a:pt x="887506" y="174812"/>
                </a:cubicBezTo>
                <a:cubicBezTo>
                  <a:pt x="898625" y="194271"/>
                  <a:pt x="914400" y="210671"/>
                  <a:pt x="927847" y="228600"/>
                </a:cubicBezTo>
                <a:cubicBezTo>
                  <a:pt x="936812" y="255494"/>
                  <a:pt x="947865" y="281780"/>
                  <a:pt x="954741" y="309282"/>
                </a:cubicBezTo>
                <a:cubicBezTo>
                  <a:pt x="959223" y="327211"/>
                  <a:pt x="960908" y="346083"/>
                  <a:pt x="968188" y="363070"/>
                </a:cubicBezTo>
                <a:cubicBezTo>
                  <a:pt x="974554" y="377925"/>
                  <a:pt x="987854" y="388957"/>
                  <a:pt x="995082" y="403412"/>
                </a:cubicBezTo>
                <a:cubicBezTo>
                  <a:pt x="1015616" y="444481"/>
                  <a:pt x="1008529" y="462045"/>
                  <a:pt x="1008529" y="5109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2" name="文字方塊 261"/>
          <p:cNvSpPr txBox="1"/>
          <p:nvPr/>
        </p:nvSpPr>
        <p:spPr>
          <a:xfrm>
            <a:off x="2826807" y="4231701"/>
            <a:ext cx="18437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Vertex 3: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4-3: 22</a:t>
            </a:r>
          </a:p>
          <a:p>
            <a:r>
              <a:rPr lang="en-US" altLang="zh-TW" dirty="0" smtClean="0"/>
              <a:t>Vertex 5:</a:t>
            </a:r>
          </a:p>
          <a:p>
            <a:r>
              <a:rPr lang="en-US" altLang="zh-TW" dirty="0" smtClean="0"/>
              <a:t>  4-5: 25</a:t>
            </a:r>
          </a:p>
          <a:p>
            <a:r>
              <a:rPr lang="en-US" altLang="zh-TW" dirty="0"/>
              <a:t>Vertex 6:</a:t>
            </a:r>
          </a:p>
          <a:p>
            <a:r>
              <a:rPr lang="en-US" altLang="zh-TW" dirty="0" smtClean="0"/>
              <a:t>  4-6</a:t>
            </a:r>
            <a:r>
              <a:rPr lang="en-US" altLang="zh-TW" dirty="0"/>
              <a:t>: 24                 </a:t>
            </a:r>
          </a:p>
        </p:txBody>
      </p:sp>
      <p:sp>
        <p:nvSpPr>
          <p:cNvPr id="13" name="矩形 12"/>
          <p:cNvSpPr/>
          <p:nvPr/>
        </p:nvSpPr>
        <p:spPr>
          <a:xfrm>
            <a:off x="4004373" y="4827047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 </a:t>
            </a:r>
            <a:r>
              <a:rPr lang="en-US" altLang="zh-TW" dirty="0" smtClean="0">
                <a:sym typeface="Symbol" panose="05050102010706020507" pitchFamily="18" charset="2"/>
              </a:rPr>
              <a:t> min </a:t>
            </a:r>
            <a:r>
              <a:rPr lang="en-US" altLang="zh-TW" dirty="0">
                <a:sym typeface="Symbol" panose="05050102010706020507" pitchFamily="18" charset="2"/>
              </a:rPr>
              <a:t>= </a:t>
            </a:r>
            <a:r>
              <a:rPr lang="en-US" altLang="zh-TW" dirty="0" smtClean="0">
                <a:sym typeface="Symbol" panose="05050102010706020507" pitchFamily="18" charset="2"/>
              </a:rPr>
              <a:t>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94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6.1 Introduction and the graph abstract data type</a:t>
            </a:r>
          </a:p>
          <a:p>
            <a:r>
              <a:rPr lang="en-US" altLang="zh-TW" dirty="0" smtClean="0"/>
              <a:t>6.2 Elementary graph operations</a:t>
            </a:r>
          </a:p>
          <a:p>
            <a:r>
              <a:rPr lang="en-US" altLang="zh-TW" dirty="0" smtClean="0"/>
              <a:t>6.3 Minimum-cost spanning trees</a:t>
            </a:r>
          </a:p>
          <a:p>
            <a:r>
              <a:rPr lang="en-US" altLang="zh-TW" dirty="0" smtClean="0"/>
              <a:t>6.4 Shortest paths (and </a:t>
            </a:r>
            <a:r>
              <a:rPr lang="en-US" altLang="zh-TW" dirty="0"/>
              <a:t>transitive </a:t>
            </a:r>
            <a:r>
              <a:rPr lang="en-US" altLang="zh-TW" dirty="0" smtClean="0"/>
              <a:t>closure)</a:t>
            </a:r>
          </a:p>
          <a:p>
            <a:r>
              <a:rPr lang="en-US" altLang="zh-TW" dirty="0" smtClean="0"/>
              <a:t>6.5 Activity networks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5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ea typeface="新細明體" charset="-120"/>
              </a:rPr>
              <a:t>Number of Edges—Undirected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Each edge is of the form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u,v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), u ≠ v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Number of such pairs in an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n vertex</a:t>
            </a:r>
            <a:r>
              <a:rPr lang="en-US" altLang="zh-TW" dirty="0" smtClean="0">
                <a:ea typeface="新細明體" charset="-120"/>
              </a:rPr>
              <a:t> graph is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n(n-1)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Since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edge 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u,v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</a:t>
            </a:r>
            <a:r>
              <a:rPr lang="en-US" altLang="zh-TW" dirty="0" smtClean="0">
                <a:ea typeface="新細明體" charset="-120"/>
              </a:rPr>
              <a:t> is the same as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edge 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v,u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</a:t>
            </a:r>
            <a:r>
              <a:rPr lang="en-US" altLang="zh-TW" dirty="0" smtClean="0">
                <a:ea typeface="新細明體" charset="-120"/>
              </a:rPr>
              <a:t>, the number of edges in a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complete undirected graph</a:t>
            </a:r>
            <a:r>
              <a:rPr lang="en-US" altLang="zh-TW" dirty="0" smtClean="0">
                <a:ea typeface="新細明體" charset="-120"/>
              </a:rPr>
              <a:t> is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n(n-1)/2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Number of edges in an undirected graph is </a:t>
            </a:r>
          </a:p>
          <a:p>
            <a:pPr>
              <a:buClr>
                <a:schemeClr val="tx2"/>
              </a:buClr>
              <a:buNone/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	   ≤ n(n-1)/2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Dijkstra's Example (shortest path)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200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16900"/>
              </p:ext>
            </p:extLst>
          </p:nvPr>
        </p:nvGraphicFramePr>
        <p:xfrm>
          <a:off x="2657852" y="1494539"/>
          <a:ext cx="62575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92"/>
                <a:gridCol w="483120"/>
                <a:gridCol w="689407"/>
                <a:gridCol w="739588"/>
                <a:gridCol w="766482"/>
                <a:gridCol w="779930"/>
                <a:gridCol w="739588"/>
                <a:gridCol w="820270"/>
                <a:gridCol w="8202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60011" y="1496523"/>
            <a:ext cx="2165788" cy="2234248"/>
            <a:chOff x="2429967" y="1413547"/>
            <a:chExt cx="2165788" cy="2234248"/>
          </a:xfrm>
        </p:grpSpPr>
        <p:sp>
          <p:nvSpPr>
            <p:cNvPr id="229" name="圓角矩形 228"/>
            <p:cNvSpPr/>
            <p:nvPr/>
          </p:nvSpPr>
          <p:spPr>
            <a:xfrm>
              <a:off x="2429967" y="1413547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0" name="直線接點 229"/>
            <p:cNvCxnSpPr>
              <a:stCxn id="237" idx="6"/>
              <a:endCxn id="238" idx="2"/>
            </p:cNvCxnSpPr>
            <p:nvPr/>
          </p:nvCxnSpPr>
          <p:spPr>
            <a:xfrm>
              <a:off x="3266042" y="1918575"/>
              <a:ext cx="4450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1" name="直線接點 230"/>
            <p:cNvCxnSpPr>
              <a:stCxn id="238" idx="3"/>
              <a:endCxn id="242" idx="0"/>
            </p:cNvCxnSpPr>
            <p:nvPr/>
          </p:nvCxnSpPr>
          <p:spPr>
            <a:xfrm flipH="1">
              <a:off x="3504291" y="2010951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2" name="直線接點 231"/>
            <p:cNvCxnSpPr>
              <a:stCxn id="236" idx="1"/>
              <a:endCxn id="242" idx="5"/>
            </p:cNvCxnSpPr>
            <p:nvPr/>
          </p:nvCxnSpPr>
          <p:spPr>
            <a:xfrm flipH="1" flipV="1">
              <a:off x="3596667" y="2661529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3" name="直線接點 232"/>
            <p:cNvCxnSpPr>
              <a:stCxn id="239" idx="0"/>
              <a:endCxn id="238" idx="5"/>
            </p:cNvCxnSpPr>
            <p:nvPr/>
          </p:nvCxnSpPr>
          <p:spPr>
            <a:xfrm flipH="1" flipV="1">
              <a:off x="3934084" y="2010951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4" name="直線接點 233"/>
            <p:cNvCxnSpPr>
              <a:stCxn id="240" idx="1"/>
              <a:endCxn id="241" idx="4"/>
            </p:cNvCxnSpPr>
            <p:nvPr/>
          </p:nvCxnSpPr>
          <p:spPr>
            <a:xfrm flipH="1" flipV="1">
              <a:off x="2836678" y="2698718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5" name="直線接點 234"/>
            <p:cNvCxnSpPr>
              <a:stCxn id="241" idx="0"/>
              <a:endCxn id="237" idx="3"/>
            </p:cNvCxnSpPr>
            <p:nvPr/>
          </p:nvCxnSpPr>
          <p:spPr>
            <a:xfrm flipV="1">
              <a:off x="2836678" y="2010951"/>
              <a:ext cx="206348" cy="42648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6" name="橢圓 235"/>
            <p:cNvSpPr/>
            <p:nvPr/>
          </p:nvSpPr>
          <p:spPr>
            <a:xfrm>
              <a:off x="3711068" y="3097066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7" name="橢圓 236"/>
            <p:cNvSpPr/>
            <p:nvPr/>
          </p:nvSpPr>
          <p:spPr>
            <a:xfrm>
              <a:off x="3004763" y="178793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8" name="橢圓 237"/>
            <p:cNvSpPr/>
            <p:nvPr/>
          </p:nvSpPr>
          <p:spPr>
            <a:xfrm>
              <a:off x="3711068" y="178793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9" name="橢圓 238"/>
            <p:cNvSpPr/>
            <p:nvPr/>
          </p:nvSpPr>
          <p:spPr>
            <a:xfrm>
              <a:off x="4092142" y="2443593"/>
              <a:ext cx="261279" cy="2612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0" name="橢圓 239"/>
            <p:cNvSpPr/>
            <p:nvPr/>
          </p:nvSpPr>
          <p:spPr>
            <a:xfrm>
              <a:off x="3004762" y="3097066"/>
              <a:ext cx="261279" cy="26127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1" name="橢圓 240"/>
            <p:cNvSpPr/>
            <p:nvPr/>
          </p:nvSpPr>
          <p:spPr>
            <a:xfrm>
              <a:off x="2706038" y="2437439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2" name="橢圓 241"/>
            <p:cNvSpPr/>
            <p:nvPr/>
          </p:nvSpPr>
          <p:spPr>
            <a:xfrm>
              <a:off x="3373651" y="2438513"/>
              <a:ext cx="261279" cy="2612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243" name="直線接點 242"/>
            <p:cNvCxnSpPr>
              <a:endCxn id="240" idx="7"/>
            </p:cNvCxnSpPr>
            <p:nvPr/>
          </p:nvCxnSpPr>
          <p:spPr>
            <a:xfrm flipH="1">
              <a:off x="3227778" y="2680622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4" name="直線接點 243"/>
            <p:cNvCxnSpPr>
              <a:stCxn id="236" idx="7"/>
              <a:endCxn id="239" idx="4"/>
            </p:cNvCxnSpPr>
            <p:nvPr/>
          </p:nvCxnSpPr>
          <p:spPr>
            <a:xfrm flipV="1">
              <a:off x="3934084" y="2704872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5" name="直線接點 244"/>
            <p:cNvCxnSpPr>
              <a:stCxn id="240" idx="6"/>
              <a:endCxn id="236" idx="2"/>
            </p:cNvCxnSpPr>
            <p:nvPr/>
          </p:nvCxnSpPr>
          <p:spPr>
            <a:xfrm>
              <a:off x="3266041" y="3227706"/>
              <a:ext cx="445027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6" name="文字方塊 245"/>
            <p:cNvSpPr txBox="1"/>
            <p:nvPr/>
          </p:nvSpPr>
          <p:spPr>
            <a:xfrm>
              <a:off x="2586243" y="1946083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247" name="文字方塊 246"/>
            <p:cNvSpPr txBox="1"/>
            <p:nvPr/>
          </p:nvSpPr>
          <p:spPr>
            <a:xfrm>
              <a:off x="3263467" y="158450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248" name="文字方塊 247"/>
            <p:cNvSpPr txBox="1"/>
            <p:nvPr/>
          </p:nvSpPr>
          <p:spPr>
            <a:xfrm>
              <a:off x="4041474" y="194795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249" name="文字方塊 248"/>
            <p:cNvSpPr txBox="1"/>
            <p:nvPr/>
          </p:nvSpPr>
          <p:spPr>
            <a:xfrm>
              <a:off x="3252061" y="202559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250" name="文字方塊 249"/>
            <p:cNvSpPr txBox="1"/>
            <p:nvPr/>
          </p:nvSpPr>
          <p:spPr>
            <a:xfrm>
              <a:off x="2976802" y="266947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251" name="文字方塊 250"/>
            <p:cNvSpPr txBox="1"/>
            <p:nvPr/>
          </p:nvSpPr>
          <p:spPr>
            <a:xfrm>
              <a:off x="2580514" y="277533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252" name="文字方塊 251"/>
            <p:cNvSpPr txBox="1"/>
            <p:nvPr/>
          </p:nvSpPr>
          <p:spPr>
            <a:xfrm>
              <a:off x="3264526" y="315449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253" name="文字方塊 252"/>
            <p:cNvSpPr txBox="1"/>
            <p:nvPr/>
          </p:nvSpPr>
          <p:spPr>
            <a:xfrm>
              <a:off x="4026580" y="279247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254" name="文字方塊 253"/>
            <p:cNvSpPr txBox="1"/>
            <p:nvPr/>
          </p:nvSpPr>
          <p:spPr>
            <a:xfrm>
              <a:off x="3575155" y="263990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</p:grpSp>
      <p:sp>
        <p:nvSpPr>
          <p:cNvPr id="9" name="向下箭號 8"/>
          <p:cNvSpPr/>
          <p:nvPr/>
        </p:nvSpPr>
        <p:spPr>
          <a:xfrm>
            <a:off x="1211670" y="3819206"/>
            <a:ext cx="145221" cy="255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826807" y="4231701"/>
            <a:ext cx="25664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Vertex 2: 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zh-TW" dirty="0" smtClean="0"/>
              <a:t>update?)</a:t>
            </a:r>
          </a:p>
          <a:p>
            <a:r>
              <a:rPr lang="en-US" altLang="zh-TW" dirty="0" smtClean="0"/>
              <a:t>  </a:t>
            </a:r>
            <a:r>
              <a:rPr lang="en-US" altLang="zh-TW" dirty="0" err="1" smtClean="0"/>
              <a:t>ori</a:t>
            </a:r>
            <a:r>
              <a:rPr lang="en-US" altLang="zh-TW" dirty="0" smtClean="0"/>
              <a:t>: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∞ 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/>
              <a:t>4-3-2: 22+12=34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34</a:t>
            </a:r>
            <a:endParaRPr lang="en-US" altLang="zh-TW" dirty="0" smtClean="0"/>
          </a:p>
          <a:p>
            <a:r>
              <a:rPr lang="en-US" altLang="zh-TW" dirty="0" smtClean="0"/>
              <a:t>Vertex 5:</a:t>
            </a:r>
          </a:p>
          <a:p>
            <a:r>
              <a:rPr lang="en-US" altLang="zh-TW" dirty="0" smtClean="0"/>
              <a:t>  4-5: 25</a:t>
            </a:r>
          </a:p>
          <a:p>
            <a:r>
              <a:rPr lang="en-US" altLang="zh-TW" dirty="0"/>
              <a:t>Vertex 6</a:t>
            </a:r>
            <a:r>
              <a:rPr lang="en-US" altLang="zh-TW" dirty="0" smtClean="0"/>
              <a:t>: </a:t>
            </a:r>
            <a:r>
              <a:rPr lang="en-US" altLang="zh-TW" dirty="0"/>
              <a:t>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zh-TW" dirty="0" smtClean="0"/>
              <a:t>update?)</a:t>
            </a:r>
            <a:endParaRPr lang="en-US" altLang="zh-TW" dirty="0"/>
          </a:p>
          <a:p>
            <a:r>
              <a:rPr lang="en-US" altLang="zh-TW" dirty="0"/>
              <a:t>  4-3-6: 22+18=40</a:t>
            </a:r>
          </a:p>
          <a:p>
            <a:r>
              <a:rPr lang="en-US" altLang="zh-TW" dirty="0"/>
              <a:t>  4-6: 24                 </a:t>
            </a:r>
          </a:p>
          <a:p>
            <a:r>
              <a:rPr lang="en-US" altLang="zh-TW" dirty="0"/>
              <a:t>  </a:t>
            </a:r>
            <a:r>
              <a:rPr lang="en-US" altLang="zh-TW" dirty="0">
                <a:sym typeface="Symbol" panose="05050102010706020507" pitchFamily="18" charset="2"/>
              </a:rPr>
              <a:t>min = </a:t>
            </a:r>
            <a:r>
              <a:rPr lang="en-US" altLang="zh-TW" dirty="0" smtClean="0">
                <a:sym typeface="Symbol" panose="05050102010706020507" pitchFamily="18" charset="2"/>
              </a:rPr>
              <a:t>24 (unchanged)</a:t>
            </a:r>
            <a:endParaRPr lang="en-US" altLang="zh-TW" dirty="0"/>
          </a:p>
        </p:txBody>
      </p:sp>
      <p:sp>
        <p:nvSpPr>
          <p:cNvPr id="7" name="向右箭號 6"/>
          <p:cNvSpPr/>
          <p:nvPr/>
        </p:nvSpPr>
        <p:spPr>
          <a:xfrm>
            <a:off x="5432610" y="5322820"/>
            <a:ext cx="484094" cy="143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194641" y="521096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Min: 4-6: 24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262601" y="4153322"/>
            <a:ext cx="2165788" cy="2552772"/>
            <a:chOff x="4649059" y="1413547"/>
            <a:chExt cx="2165788" cy="2552772"/>
          </a:xfrm>
        </p:grpSpPr>
        <p:sp>
          <p:nvSpPr>
            <p:cNvPr id="64" name="圓角矩形 63"/>
            <p:cNvSpPr/>
            <p:nvPr/>
          </p:nvSpPr>
          <p:spPr>
            <a:xfrm>
              <a:off x="4649059" y="1413547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5" name="直線接點 64"/>
            <p:cNvCxnSpPr>
              <a:stCxn id="72" idx="6"/>
              <a:endCxn id="73" idx="2"/>
            </p:cNvCxnSpPr>
            <p:nvPr/>
          </p:nvCxnSpPr>
          <p:spPr>
            <a:xfrm>
              <a:off x="5485134" y="1918575"/>
              <a:ext cx="4450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直線接點 65"/>
            <p:cNvCxnSpPr>
              <a:stCxn id="73" idx="3"/>
              <a:endCxn id="77" idx="0"/>
            </p:cNvCxnSpPr>
            <p:nvPr/>
          </p:nvCxnSpPr>
          <p:spPr>
            <a:xfrm flipH="1">
              <a:off x="5723383" y="2010951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直線接點 66"/>
            <p:cNvCxnSpPr>
              <a:stCxn id="71" idx="1"/>
              <a:endCxn id="77" idx="5"/>
            </p:cNvCxnSpPr>
            <p:nvPr/>
          </p:nvCxnSpPr>
          <p:spPr>
            <a:xfrm flipH="1" flipV="1">
              <a:off x="5815759" y="2661529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直線接點 67"/>
            <p:cNvCxnSpPr>
              <a:stCxn id="74" idx="0"/>
              <a:endCxn id="73" idx="5"/>
            </p:cNvCxnSpPr>
            <p:nvPr/>
          </p:nvCxnSpPr>
          <p:spPr>
            <a:xfrm flipH="1" flipV="1">
              <a:off x="6153176" y="2010951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直線接點 68"/>
            <p:cNvCxnSpPr>
              <a:stCxn id="75" idx="1"/>
              <a:endCxn id="76" idx="4"/>
            </p:cNvCxnSpPr>
            <p:nvPr/>
          </p:nvCxnSpPr>
          <p:spPr>
            <a:xfrm flipH="1" flipV="1">
              <a:off x="5055770" y="2698718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直線接點 69"/>
            <p:cNvCxnSpPr>
              <a:stCxn id="76" idx="0"/>
              <a:endCxn id="72" idx="3"/>
            </p:cNvCxnSpPr>
            <p:nvPr/>
          </p:nvCxnSpPr>
          <p:spPr>
            <a:xfrm flipV="1">
              <a:off x="5055770" y="2010951"/>
              <a:ext cx="206348" cy="42648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1" name="橢圓 70"/>
            <p:cNvSpPr/>
            <p:nvPr/>
          </p:nvSpPr>
          <p:spPr>
            <a:xfrm>
              <a:off x="5930160" y="3097066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2" name="橢圓 71"/>
            <p:cNvSpPr/>
            <p:nvPr/>
          </p:nvSpPr>
          <p:spPr>
            <a:xfrm>
              <a:off x="5223855" y="178793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3" name="橢圓 72"/>
            <p:cNvSpPr/>
            <p:nvPr/>
          </p:nvSpPr>
          <p:spPr>
            <a:xfrm>
              <a:off x="5930160" y="178793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橢圓 73"/>
            <p:cNvSpPr/>
            <p:nvPr/>
          </p:nvSpPr>
          <p:spPr>
            <a:xfrm>
              <a:off x="6311234" y="244359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橢圓 74"/>
            <p:cNvSpPr/>
            <p:nvPr/>
          </p:nvSpPr>
          <p:spPr>
            <a:xfrm>
              <a:off x="5223854" y="3097066"/>
              <a:ext cx="261279" cy="26127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橢圓 75"/>
            <p:cNvSpPr/>
            <p:nvPr/>
          </p:nvSpPr>
          <p:spPr>
            <a:xfrm>
              <a:off x="4925130" y="2437439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7" name="橢圓 76"/>
            <p:cNvSpPr/>
            <p:nvPr/>
          </p:nvSpPr>
          <p:spPr>
            <a:xfrm>
              <a:off x="5592743" y="2438513"/>
              <a:ext cx="261279" cy="261279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78" name="直線接點 77"/>
            <p:cNvCxnSpPr>
              <a:endCxn id="75" idx="7"/>
            </p:cNvCxnSpPr>
            <p:nvPr/>
          </p:nvCxnSpPr>
          <p:spPr>
            <a:xfrm flipH="1">
              <a:off x="5446870" y="2680622"/>
              <a:ext cx="192452" cy="454707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直線接點 78"/>
            <p:cNvCxnSpPr>
              <a:stCxn id="71" idx="7"/>
              <a:endCxn id="74" idx="4"/>
            </p:cNvCxnSpPr>
            <p:nvPr/>
          </p:nvCxnSpPr>
          <p:spPr>
            <a:xfrm flipV="1">
              <a:off x="6153176" y="2704872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直線接點 79"/>
            <p:cNvCxnSpPr>
              <a:stCxn id="75" idx="6"/>
              <a:endCxn id="71" idx="2"/>
            </p:cNvCxnSpPr>
            <p:nvPr/>
          </p:nvCxnSpPr>
          <p:spPr>
            <a:xfrm>
              <a:off x="5485133" y="3227706"/>
              <a:ext cx="445027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1" name="文字方塊 80"/>
            <p:cNvSpPr txBox="1"/>
            <p:nvPr/>
          </p:nvSpPr>
          <p:spPr>
            <a:xfrm>
              <a:off x="4805335" y="1946083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5482559" y="158450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260566" y="194795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5471153" y="202559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5195894" y="266947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4799606" y="277533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5483618" y="315449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6245672" y="279247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5794247" y="263990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279301" y="3596987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4,6 -- 24</a:t>
              </a:r>
              <a:endParaRPr lang="zh-TW" altLang="en-US" dirty="0"/>
            </a:p>
          </p:txBody>
        </p:sp>
      </p:grpSp>
      <p:sp>
        <p:nvSpPr>
          <p:cNvPr id="93" name="圓角矩形 92"/>
          <p:cNvSpPr/>
          <p:nvPr/>
        </p:nvSpPr>
        <p:spPr>
          <a:xfrm>
            <a:off x="653730" y="3146001"/>
            <a:ext cx="1287843" cy="3491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圓角矩形 93"/>
          <p:cNvSpPr/>
          <p:nvPr/>
        </p:nvSpPr>
        <p:spPr>
          <a:xfrm>
            <a:off x="285858" y="2464456"/>
            <a:ext cx="2015241" cy="380405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5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Dijkstra's Example (shortest path)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201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366462"/>
              </p:ext>
            </p:extLst>
          </p:nvPr>
        </p:nvGraphicFramePr>
        <p:xfrm>
          <a:off x="2657852" y="1494539"/>
          <a:ext cx="62575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92"/>
                <a:gridCol w="483120"/>
                <a:gridCol w="689407"/>
                <a:gridCol w="739588"/>
                <a:gridCol w="766482"/>
                <a:gridCol w="779930"/>
                <a:gridCol w="739588"/>
                <a:gridCol w="820270"/>
                <a:gridCol w="8202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向下箭號 8"/>
          <p:cNvSpPr/>
          <p:nvPr/>
        </p:nvSpPr>
        <p:spPr>
          <a:xfrm>
            <a:off x="1211670" y="3926782"/>
            <a:ext cx="145221" cy="255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728226" y="4330619"/>
            <a:ext cx="26166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Vertex 1: </a:t>
            </a:r>
            <a:r>
              <a:rPr lang="en-US" altLang="zh-TW" dirty="0"/>
              <a:t>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zh-TW" dirty="0"/>
              <a:t>update</a:t>
            </a:r>
            <a:r>
              <a:rPr lang="en-US" altLang="zh-TW" dirty="0" smtClean="0"/>
              <a:t>?)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4-6-1: 24+14=38</a:t>
            </a:r>
          </a:p>
          <a:p>
            <a:r>
              <a:rPr lang="en-US" altLang="zh-TW" dirty="0" smtClean="0"/>
              <a:t>  </a:t>
            </a:r>
            <a:r>
              <a:rPr lang="en-US" altLang="zh-TW" dirty="0" err="1" smtClean="0"/>
              <a:t>ori</a:t>
            </a:r>
            <a:r>
              <a:rPr lang="en-US" altLang="zh-TW" dirty="0" smtClean="0"/>
              <a:t>: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Symbol" panose="05050102010706020507" pitchFamily="18" charset="2"/>
              </a:rPr>
              <a:t>update</a:t>
            </a:r>
            <a:r>
              <a:rPr lang="en-US" altLang="zh-TW" dirty="0" smtClean="0"/>
              <a:t>              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Symbol" panose="05050102010706020507" pitchFamily="18" charset="2"/>
              </a:rPr>
              <a:t>min = 38</a:t>
            </a:r>
            <a:endParaRPr lang="en-US" altLang="zh-TW" dirty="0" smtClean="0"/>
          </a:p>
          <a:p>
            <a:r>
              <a:rPr lang="en-US" altLang="zh-TW" dirty="0" smtClean="0"/>
              <a:t>Vertex 2: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4-3-2: 22+12=34</a:t>
            </a:r>
          </a:p>
          <a:p>
            <a:r>
              <a:rPr lang="en-US" altLang="zh-TW" dirty="0" smtClean="0"/>
              <a:t>Vertex 5:</a:t>
            </a:r>
          </a:p>
          <a:p>
            <a:r>
              <a:rPr lang="en-US" altLang="zh-TW" dirty="0" smtClean="0"/>
              <a:t>  4-5: 25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4948518" y="5551419"/>
            <a:ext cx="484094" cy="143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710549" y="543956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Min: 4-5: 25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244018" y="1494539"/>
            <a:ext cx="2165788" cy="2552772"/>
            <a:chOff x="4649059" y="1413547"/>
            <a:chExt cx="2165788" cy="2552772"/>
          </a:xfrm>
        </p:grpSpPr>
        <p:sp>
          <p:nvSpPr>
            <p:cNvPr id="64" name="圓角矩形 63"/>
            <p:cNvSpPr/>
            <p:nvPr/>
          </p:nvSpPr>
          <p:spPr>
            <a:xfrm>
              <a:off x="4649059" y="1413547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5" name="直線接點 64"/>
            <p:cNvCxnSpPr>
              <a:stCxn id="72" idx="6"/>
              <a:endCxn id="73" idx="2"/>
            </p:cNvCxnSpPr>
            <p:nvPr/>
          </p:nvCxnSpPr>
          <p:spPr>
            <a:xfrm>
              <a:off x="5485134" y="1918575"/>
              <a:ext cx="4450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直線接點 65"/>
            <p:cNvCxnSpPr>
              <a:stCxn id="73" idx="3"/>
              <a:endCxn id="77" idx="0"/>
            </p:cNvCxnSpPr>
            <p:nvPr/>
          </p:nvCxnSpPr>
          <p:spPr>
            <a:xfrm flipH="1">
              <a:off x="5723383" y="2010951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直線接點 66"/>
            <p:cNvCxnSpPr>
              <a:stCxn id="71" idx="1"/>
              <a:endCxn id="77" idx="5"/>
            </p:cNvCxnSpPr>
            <p:nvPr/>
          </p:nvCxnSpPr>
          <p:spPr>
            <a:xfrm flipH="1" flipV="1">
              <a:off x="5815759" y="2661529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直線接點 67"/>
            <p:cNvCxnSpPr>
              <a:stCxn id="74" idx="0"/>
              <a:endCxn id="73" idx="5"/>
            </p:cNvCxnSpPr>
            <p:nvPr/>
          </p:nvCxnSpPr>
          <p:spPr>
            <a:xfrm flipH="1" flipV="1">
              <a:off x="6153176" y="2010951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直線接點 68"/>
            <p:cNvCxnSpPr>
              <a:stCxn id="75" idx="1"/>
              <a:endCxn id="76" idx="4"/>
            </p:cNvCxnSpPr>
            <p:nvPr/>
          </p:nvCxnSpPr>
          <p:spPr>
            <a:xfrm flipH="1" flipV="1">
              <a:off x="5055770" y="2698718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直線接點 69"/>
            <p:cNvCxnSpPr>
              <a:stCxn id="76" idx="0"/>
              <a:endCxn id="72" idx="3"/>
            </p:cNvCxnSpPr>
            <p:nvPr/>
          </p:nvCxnSpPr>
          <p:spPr>
            <a:xfrm flipV="1">
              <a:off x="5055770" y="2010951"/>
              <a:ext cx="206348" cy="42648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1" name="橢圓 70"/>
            <p:cNvSpPr/>
            <p:nvPr/>
          </p:nvSpPr>
          <p:spPr>
            <a:xfrm>
              <a:off x="5930160" y="3097066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2" name="橢圓 71"/>
            <p:cNvSpPr/>
            <p:nvPr/>
          </p:nvSpPr>
          <p:spPr>
            <a:xfrm>
              <a:off x="5223855" y="178793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3" name="橢圓 72"/>
            <p:cNvSpPr/>
            <p:nvPr/>
          </p:nvSpPr>
          <p:spPr>
            <a:xfrm>
              <a:off x="5930160" y="1787935"/>
              <a:ext cx="261279" cy="2612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橢圓 73"/>
            <p:cNvSpPr/>
            <p:nvPr/>
          </p:nvSpPr>
          <p:spPr>
            <a:xfrm>
              <a:off x="6311234" y="244359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橢圓 74"/>
            <p:cNvSpPr/>
            <p:nvPr/>
          </p:nvSpPr>
          <p:spPr>
            <a:xfrm>
              <a:off x="5223854" y="3097066"/>
              <a:ext cx="261279" cy="26127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橢圓 75"/>
            <p:cNvSpPr/>
            <p:nvPr/>
          </p:nvSpPr>
          <p:spPr>
            <a:xfrm>
              <a:off x="4925130" y="2437439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7" name="橢圓 76"/>
            <p:cNvSpPr/>
            <p:nvPr/>
          </p:nvSpPr>
          <p:spPr>
            <a:xfrm>
              <a:off x="5592743" y="243851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78" name="直線接點 77"/>
            <p:cNvCxnSpPr>
              <a:endCxn id="75" idx="7"/>
            </p:cNvCxnSpPr>
            <p:nvPr/>
          </p:nvCxnSpPr>
          <p:spPr>
            <a:xfrm flipH="1">
              <a:off x="5446870" y="2680622"/>
              <a:ext cx="192452" cy="454707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直線接點 78"/>
            <p:cNvCxnSpPr>
              <a:stCxn id="71" idx="7"/>
              <a:endCxn id="74" idx="4"/>
            </p:cNvCxnSpPr>
            <p:nvPr/>
          </p:nvCxnSpPr>
          <p:spPr>
            <a:xfrm flipV="1">
              <a:off x="6153176" y="2704872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直線接點 79"/>
            <p:cNvCxnSpPr>
              <a:stCxn id="75" idx="6"/>
              <a:endCxn id="71" idx="2"/>
            </p:cNvCxnSpPr>
            <p:nvPr/>
          </p:nvCxnSpPr>
          <p:spPr>
            <a:xfrm>
              <a:off x="5485133" y="3227706"/>
              <a:ext cx="445027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1" name="文字方塊 80"/>
            <p:cNvSpPr txBox="1"/>
            <p:nvPr/>
          </p:nvSpPr>
          <p:spPr>
            <a:xfrm>
              <a:off x="4805335" y="1946083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5482559" y="158450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260566" y="194795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5471153" y="202559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5195894" y="266947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4799606" y="277533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5483618" y="315449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6245672" y="279247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5794247" y="263990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279301" y="3596987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4,6 -- 24</a:t>
              </a:r>
              <a:endParaRPr lang="zh-TW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69375" y="4261323"/>
            <a:ext cx="2165788" cy="2622750"/>
            <a:chOff x="6855150" y="1418303"/>
            <a:chExt cx="2165788" cy="2622750"/>
          </a:xfrm>
        </p:grpSpPr>
        <p:sp>
          <p:nvSpPr>
            <p:cNvPr id="92" name="圓角矩形 91"/>
            <p:cNvSpPr/>
            <p:nvPr/>
          </p:nvSpPr>
          <p:spPr>
            <a:xfrm>
              <a:off x="6855150" y="1418303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4" name="直線接點 93"/>
            <p:cNvCxnSpPr>
              <a:stCxn id="101" idx="6"/>
              <a:endCxn id="102" idx="2"/>
            </p:cNvCxnSpPr>
            <p:nvPr/>
          </p:nvCxnSpPr>
          <p:spPr>
            <a:xfrm>
              <a:off x="7692794" y="1922870"/>
              <a:ext cx="4450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直線接點 94"/>
            <p:cNvCxnSpPr>
              <a:stCxn id="102" idx="3"/>
              <a:endCxn id="106" idx="0"/>
            </p:cNvCxnSpPr>
            <p:nvPr/>
          </p:nvCxnSpPr>
          <p:spPr>
            <a:xfrm flipH="1">
              <a:off x="7931043" y="2015246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直線接點 95"/>
            <p:cNvCxnSpPr>
              <a:stCxn id="100" idx="1"/>
              <a:endCxn id="106" idx="5"/>
            </p:cNvCxnSpPr>
            <p:nvPr/>
          </p:nvCxnSpPr>
          <p:spPr>
            <a:xfrm flipH="1" flipV="1">
              <a:off x="8023419" y="2665824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直線接點 96"/>
            <p:cNvCxnSpPr>
              <a:stCxn id="103" idx="0"/>
              <a:endCxn id="102" idx="5"/>
            </p:cNvCxnSpPr>
            <p:nvPr/>
          </p:nvCxnSpPr>
          <p:spPr>
            <a:xfrm flipH="1" flipV="1">
              <a:off x="8360836" y="2015246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8" name="直線接點 97"/>
            <p:cNvCxnSpPr>
              <a:stCxn id="104" idx="1"/>
              <a:endCxn id="105" idx="4"/>
            </p:cNvCxnSpPr>
            <p:nvPr/>
          </p:nvCxnSpPr>
          <p:spPr>
            <a:xfrm flipH="1" flipV="1">
              <a:off x="7263430" y="2703013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直線接點 98"/>
            <p:cNvCxnSpPr>
              <a:stCxn id="105" idx="0"/>
              <a:endCxn id="101" idx="3"/>
            </p:cNvCxnSpPr>
            <p:nvPr/>
          </p:nvCxnSpPr>
          <p:spPr>
            <a:xfrm flipV="1">
              <a:off x="7263430" y="2015246"/>
              <a:ext cx="206348" cy="42648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0" name="橢圓 99"/>
            <p:cNvSpPr/>
            <p:nvPr/>
          </p:nvSpPr>
          <p:spPr>
            <a:xfrm>
              <a:off x="8137820" y="310136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橢圓 100"/>
            <p:cNvSpPr/>
            <p:nvPr/>
          </p:nvSpPr>
          <p:spPr>
            <a:xfrm>
              <a:off x="7431515" y="179223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2" name="橢圓 101"/>
            <p:cNvSpPr/>
            <p:nvPr/>
          </p:nvSpPr>
          <p:spPr>
            <a:xfrm>
              <a:off x="8137820" y="179223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3" name="橢圓 102"/>
            <p:cNvSpPr/>
            <p:nvPr/>
          </p:nvSpPr>
          <p:spPr>
            <a:xfrm>
              <a:off x="8518894" y="2447888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4" name="橢圓 103"/>
            <p:cNvSpPr/>
            <p:nvPr/>
          </p:nvSpPr>
          <p:spPr>
            <a:xfrm>
              <a:off x="7431514" y="3101361"/>
              <a:ext cx="261279" cy="26127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5" name="橢圓 104"/>
            <p:cNvSpPr/>
            <p:nvPr/>
          </p:nvSpPr>
          <p:spPr>
            <a:xfrm>
              <a:off x="7132790" y="2441734"/>
              <a:ext cx="261279" cy="261279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6" name="橢圓 105"/>
            <p:cNvSpPr/>
            <p:nvPr/>
          </p:nvSpPr>
          <p:spPr>
            <a:xfrm>
              <a:off x="7800403" y="2442808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07" name="直線接點 106"/>
            <p:cNvCxnSpPr>
              <a:endCxn id="104" idx="7"/>
            </p:cNvCxnSpPr>
            <p:nvPr/>
          </p:nvCxnSpPr>
          <p:spPr>
            <a:xfrm flipH="1">
              <a:off x="7654530" y="2684917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直線接點 107"/>
            <p:cNvCxnSpPr>
              <a:stCxn id="100" idx="7"/>
              <a:endCxn id="103" idx="4"/>
            </p:cNvCxnSpPr>
            <p:nvPr/>
          </p:nvCxnSpPr>
          <p:spPr>
            <a:xfrm flipV="1">
              <a:off x="8360836" y="2709167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" name="直線接點 108"/>
            <p:cNvCxnSpPr>
              <a:stCxn id="104" idx="6"/>
              <a:endCxn id="100" idx="2"/>
            </p:cNvCxnSpPr>
            <p:nvPr/>
          </p:nvCxnSpPr>
          <p:spPr>
            <a:xfrm>
              <a:off x="7692793" y="3232001"/>
              <a:ext cx="445027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0" name="文字方塊 109"/>
            <p:cNvSpPr txBox="1"/>
            <p:nvPr/>
          </p:nvSpPr>
          <p:spPr>
            <a:xfrm>
              <a:off x="7012995" y="1950378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7690219" y="158880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8468226" y="195225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7678813" y="202988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7403554" y="267377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7007266" y="277962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7702756" y="315758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117" name="文字方塊 116"/>
            <p:cNvSpPr txBox="1"/>
            <p:nvPr/>
          </p:nvSpPr>
          <p:spPr>
            <a:xfrm>
              <a:off x="8453332" y="279677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118" name="文字方塊 117"/>
            <p:cNvSpPr txBox="1"/>
            <p:nvPr/>
          </p:nvSpPr>
          <p:spPr>
            <a:xfrm>
              <a:off x="8001907" y="264419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  <p:sp>
          <p:nvSpPr>
            <p:cNvPr id="119" name="文字方塊 118"/>
            <p:cNvSpPr txBox="1"/>
            <p:nvPr/>
          </p:nvSpPr>
          <p:spPr>
            <a:xfrm>
              <a:off x="7534042" y="3671721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4,5 -- 25</a:t>
              </a:r>
              <a:endParaRPr lang="zh-TW" altLang="en-US" dirty="0"/>
            </a:p>
          </p:txBody>
        </p:sp>
      </p:grpSp>
      <p:sp>
        <p:nvSpPr>
          <p:cNvPr id="12" name="手繪多邊形 11"/>
          <p:cNvSpPr/>
          <p:nvPr/>
        </p:nvSpPr>
        <p:spPr>
          <a:xfrm>
            <a:off x="403412" y="2433918"/>
            <a:ext cx="1707776" cy="739588"/>
          </a:xfrm>
          <a:custGeom>
            <a:avLst/>
            <a:gdLst>
              <a:gd name="connsiteX0" fmla="*/ 0 w 1707776"/>
              <a:gd name="connsiteY0" fmla="*/ 739588 h 739588"/>
              <a:gd name="connsiteX1" fmla="*/ 94129 w 1707776"/>
              <a:gd name="connsiteY1" fmla="*/ 712694 h 739588"/>
              <a:gd name="connsiteX2" fmla="*/ 201706 w 1707776"/>
              <a:gd name="connsiteY2" fmla="*/ 685800 h 739588"/>
              <a:gd name="connsiteX3" fmla="*/ 242047 w 1707776"/>
              <a:gd name="connsiteY3" fmla="*/ 658906 h 739588"/>
              <a:gd name="connsiteX4" fmla="*/ 282388 w 1707776"/>
              <a:gd name="connsiteY4" fmla="*/ 645458 h 739588"/>
              <a:gd name="connsiteX5" fmla="*/ 322729 w 1707776"/>
              <a:gd name="connsiteY5" fmla="*/ 605117 h 739588"/>
              <a:gd name="connsiteX6" fmla="*/ 363070 w 1707776"/>
              <a:gd name="connsiteY6" fmla="*/ 578223 h 739588"/>
              <a:gd name="connsiteX7" fmla="*/ 430306 w 1707776"/>
              <a:gd name="connsiteY7" fmla="*/ 497541 h 739588"/>
              <a:gd name="connsiteX8" fmla="*/ 470647 w 1707776"/>
              <a:gd name="connsiteY8" fmla="*/ 470647 h 739588"/>
              <a:gd name="connsiteX9" fmla="*/ 497541 w 1707776"/>
              <a:gd name="connsiteY9" fmla="*/ 430306 h 739588"/>
              <a:gd name="connsiteX10" fmla="*/ 524435 w 1707776"/>
              <a:gd name="connsiteY10" fmla="*/ 322729 h 739588"/>
              <a:gd name="connsiteX11" fmla="*/ 551329 w 1707776"/>
              <a:gd name="connsiteY11" fmla="*/ 242047 h 739588"/>
              <a:gd name="connsiteX12" fmla="*/ 591670 w 1707776"/>
              <a:gd name="connsiteY12" fmla="*/ 40341 h 739588"/>
              <a:gd name="connsiteX13" fmla="*/ 632012 w 1707776"/>
              <a:gd name="connsiteY13" fmla="*/ 13447 h 739588"/>
              <a:gd name="connsiteX14" fmla="*/ 685800 w 1707776"/>
              <a:gd name="connsiteY14" fmla="*/ 0 h 739588"/>
              <a:gd name="connsiteX15" fmla="*/ 1021976 w 1707776"/>
              <a:gd name="connsiteY15" fmla="*/ 13447 h 739588"/>
              <a:gd name="connsiteX16" fmla="*/ 1129553 w 1707776"/>
              <a:gd name="connsiteY16" fmla="*/ 40341 h 739588"/>
              <a:gd name="connsiteX17" fmla="*/ 1237129 w 1707776"/>
              <a:gd name="connsiteY17" fmla="*/ 107576 h 739588"/>
              <a:gd name="connsiteX18" fmla="*/ 1317812 w 1707776"/>
              <a:gd name="connsiteY18" fmla="*/ 188258 h 739588"/>
              <a:gd name="connsiteX19" fmla="*/ 1344706 w 1707776"/>
              <a:gd name="connsiteY19" fmla="*/ 215153 h 739588"/>
              <a:gd name="connsiteX20" fmla="*/ 1385047 w 1707776"/>
              <a:gd name="connsiteY20" fmla="*/ 242047 h 739588"/>
              <a:gd name="connsiteX21" fmla="*/ 1438835 w 1707776"/>
              <a:gd name="connsiteY21" fmla="*/ 322729 h 739588"/>
              <a:gd name="connsiteX22" fmla="*/ 1465729 w 1707776"/>
              <a:gd name="connsiteY22" fmla="*/ 443753 h 739588"/>
              <a:gd name="connsiteX23" fmla="*/ 1546412 w 1707776"/>
              <a:gd name="connsiteY23" fmla="*/ 551329 h 739588"/>
              <a:gd name="connsiteX24" fmla="*/ 1573306 w 1707776"/>
              <a:gd name="connsiteY24" fmla="*/ 605117 h 739588"/>
              <a:gd name="connsiteX25" fmla="*/ 1613647 w 1707776"/>
              <a:gd name="connsiteY25" fmla="*/ 645458 h 739588"/>
              <a:gd name="connsiteX26" fmla="*/ 1627094 w 1707776"/>
              <a:gd name="connsiteY26" fmla="*/ 685800 h 739588"/>
              <a:gd name="connsiteX27" fmla="*/ 1667435 w 1707776"/>
              <a:gd name="connsiteY27" fmla="*/ 726141 h 739588"/>
              <a:gd name="connsiteX28" fmla="*/ 1707776 w 1707776"/>
              <a:gd name="connsiteY28" fmla="*/ 739588 h 73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07776" h="739588">
                <a:moveTo>
                  <a:pt x="0" y="739588"/>
                </a:moveTo>
                <a:cubicBezTo>
                  <a:pt x="31376" y="730623"/>
                  <a:pt x="62471" y="720608"/>
                  <a:pt x="94129" y="712694"/>
                </a:cubicBezTo>
                <a:lnTo>
                  <a:pt x="201706" y="685800"/>
                </a:lnTo>
                <a:cubicBezTo>
                  <a:pt x="215153" y="676835"/>
                  <a:pt x="227592" y="666134"/>
                  <a:pt x="242047" y="658906"/>
                </a:cubicBezTo>
                <a:cubicBezTo>
                  <a:pt x="254725" y="652567"/>
                  <a:pt x="270594" y="653321"/>
                  <a:pt x="282388" y="645458"/>
                </a:cubicBezTo>
                <a:cubicBezTo>
                  <a:pt x="298211" y="634909"/>
                  <a:pt x="308120" y="617291"/>
                  <a:pt x="322729" y="605117"/>
                </a:cubicBezTo>
                <a:cubicBezTo>
                  <a:pt x="335144" y="594771"/>
                  <a:pt x="350654" y="588569"/>
                  <a:pt x="363070" y="578223"/>
                </a:cubicBezTo>
                <a:cubicBezTo>
                  <a:pt x="495248" y="468076"/>
                  <a:pt x="324531" y="603316"/>
                  <a:pt x="430306" y="497541"/>
                </a:cubicBezTo>
                <a:cubicBezTo>
                  <a:pt x="441734" y="486113"/>
                  <a:pt x="457200" y="479612"/>
                  <a:pt x="470647" y="470647"/>
                </a:cubicBezTo>
                <a:cubicBezTo>
                  <a:pt x="479612" y="457200"/>
                  <a:pt x="490314" y="444761"/>
                  <a:pt x="497541" y="430306"/>
                </a:cubicBezTo>
                <a:cubicBezTo>
                  <a:pt x="513861" y="397666"/>
                  <a:pt x="515229" y="356484"/>
                  <a:pt x="524435" y="322729"/>
                </a:cubicBezTo>
                <a:cubicBezTo>
                  <a:pt x="531894" y="295379"/>
                  <a:pt x="551329" y="242047"/>
                  <a:pt x="551329" y="242047"/>
                </a:cubicBezTo>
                <a:cubicBezTo>
                  <a:pt x="557490" y="168113"/>
                  <a:pt x="537420" y="94591"/>
                  <a:pt x="591670" y="40341"/>
                </a:cubicBezTo>
                <a:cubicBezTo>
                  <a:pt x="603098" y="28913"/>
                  <a:pt x="617157" y="19813"/>
                  <a:pt x="632012" y="13447"/>
                </a:cubicBezTo>
                <a:cubicBezTo>
                  <a:pt x="648999" y="6167"/>
                  <a:pt x="667871" y="4482"/>
                  <a:pt x="685800" y="0"/>
                </a:cubicBezTo>
                <a:cubicBezTo>
                  <a:pt x="797859" y="4482"/>
                  <a:pt x="910288" y="3294"/>
                  <a:pt x="1021976" y="13447"/>
                </a:cubicBezTo>
                <a:cubicBezTo>
                  <a:pt x="1058787" y="16793"/>
                  <a:pt x="1129553" y="40341"/>
                  <a:pt x="1129553" y="40341"/>
                </a:cubicBezTo>
                <a:cubicBezTo>
                  <a:pt x="1179967" y="65548"/>
                  <a:pt x="1193488" y="68299"/>
                  <a:pt x="1237129" y="107576"/>
                </a:cubicBezTo>
                <a:cubicBezTo>
                  <a:pt x="1265400" y="133019"/>
                  <a:pt x="1290918" y="161364"/>
                  <a:pt x="1317812" y="188258"/>
                </a:cubicBezTo>
                <a:cubicBezTo>
                  <a:pt x="1326777" y="197223"/>
                  <a:pt x="1334157" y="208120"/>
                  <a:pt x="1344706" y="215153"/>
                </a:cubicBezTo>
                <a:lnTo>
                  <a:pt x="1385047" y="242047"/>
                </a:lnTo>
                <a:cubicBezTo>
                  <a:pt x="1402976" y="268941"/>
                  <a:pt x="1433521" y="290846"/>
                  <a:pt x="1438835" y="322729"/>
                </a:cubicBezTo>
                <a:cubicBezTo>
                  <a:pt x="1442483" y="344619"/>
                  <a:pt x="1449966" y="415379"/>
                  <a:pt x="1465729" y="443753"/>
                </a:cubicBezTo>
                <a:cubicBezTo>
                  <a:pt x="1503742" y="512177"/>
                  <a:pt x="1505607" y="510526"/>
                  <a:pt x="1546412" y="551329"/>
                </a:cubicBezTo>
                <a:cubicBezTo>
                  <a:pt x="1555377" y="569258"/>
                  <a:pt x="1561655" y="588805"/>
                  <a:pt x="1573306" y="605117"/>
                </a:cubicBezTo>
                <a:cubicBezTo>
                  <a:pt x="1584359" y="620592"/>
                  <a:pt x="1603098" y="629635"/>
                  <a:pt x="1613647" y="645458"/>
                </a:cubicBezTo>
                <a:cubicBezTo>
                  <a:pt x="1621510" y="657252"/>
                  <a:pt x="1619231" y="674006"/>
                  <a:pt x="1627094" y="685800"/>
                </a:cubicBezTo>
                <a:cubicBezTo>
                  <a:pt x="1637643" y="701623"/>
                  <a:pt x="1651612" y="715592"/>
                  <a:pt x="1667435" y="726141"/>
                </a:cubicBezTo>
                <a:cubicBezTo>
                  <a:pt x="1679229" y="734004"/>
                  <a:pt x="1707776" y="739588"/>
                  <a:pt x="1707776" y="7395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Dijkstra's Example (shortest path)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202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152858"/>
              </p:ext>
            </p:extLst>
          </p:nvPr>
        </p:nvGraphicFramePr>
        <p:xfrm>
          <a:off x="2657852" y="1494539"/>
          <a:ext cx="625754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92"/>
                <a:gridCol w="483120"/>
                <a:gridCol w="689407"/>
                <a:gridCol w="739588"/>
                <a:gridCol w="766482"/>
                <a:gridCol w="779930"/>
                <a:gridCol w="739588"/>
                <a:gridCol w="820270"/>
                <a:gridCol w="8202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向下箭號 8"/>
          <p:cNvSpPr/>
          <p:nvPr/>
        </p:nvSpPr>
        <p:spPr>
          <a:xfrm>
            <a:off x="1211670" y="3819206"/>
            <a:ext cx="145221" cy="255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78217" y="4855586"/>
            <a:ext cx="26791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Vertex 0</a:t>
            </a:r>
            <a:r>
              <a:rPr lang="en-US" altLang="zh-TW" dirty="0" smtClean="0"/>
              <a:t>: </a:t>
            </a:r>
            <a:r>
              <a:rPr lang="en-US" altLang="zh-TW" dirty="0"/>
              <a:t>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zh-TW" dirty="0"/>
              <a:t>update</a:t>
            </a:r>
            <a:r>
              <a:rPr lang="en-US" altLang="zh-TW" dirty="0" smtClean="0"/>
              <a:t>?)</a:t>
            </a:r>
            <a:endParaRPr lang="en-US" altLang="zh-TW" dirty="0"/>
          </a:p>
          <a:p>
            <a:r>
              <a:rPr lang="en-US" altLang="zh-TW" dirty="0"/>
              <a:t>  </a:t>
            </a:r>
            <a:r>
              <a:rPr lang="en-US" altLang="zh-TW" dirty="0" err="1" smtClean="0"/>
              <a:t>ori</a:t>
            </a:r>
            <a:r>
              <a:rPr lang="en-US" altLang="zh-TW" dirty="0" smtClean="0"/>
              <a:t>.: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∞</a:t>
            </a:r>
            <a:r>
              <a:rPr lang="en-US" altLang="zh-TW" dirty="0" smtClean="0">
                <a:sym typeface="Symbol" panose="05050102010706020507" pitchFamily="18" charset="2"/>
              </a:rPr>
              <a:t>update: </a:t>
            </a:r>
            <a:r>
              <a:rPr lang="en-US" altLang="zh-TW" dirty="0" smtClean="0"/>
              <a:t>4-5-0</a:t>
            </a:r>
            <a:r>
              <a:rPr lang="en-US" altLang="zh-TW" dirty="0"/>
              <a:t>: </a:t>
            </a:r>
            <a:r>
              <a:rPr lang="en-US" altLang="zh-TW" dirty="0" smtClean="0"/>
              <a:t>35</a:t>
            </a:r>
          </a:p>
          <a:p>
            <a:r>
              <a:rPr lang="en-US" altLang="zh-TW" dirty="0" smtClean="0"/>
              <a:t>Vertex 1: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4-6-1: 24+14=38</a:t>
            </a:r>
          </a:p>
          <a:p>
            <a:r>
              <a:rPr lang="en-US" altLang="zh-TW" dirty="0" smtClean="0"/>
              <a:t>Vertex 2: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4-3-2: 22+12=34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5321437" y="5552365"/>
            <a:ext cx="484094" cy="143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18125" y="5439562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Min: 4-3-2: 34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269375" y="1504679"/>
            <a:ext cx="2165788" cy="2234248"/>
            <a:chOff x="6855150" y="1418303"/>
            <a:chExt cx="2165788" cy="2234248"/>
          </a:xfrm>
        </p:grpSpPr>
        <p:sp>
          <p:nvSpPr>
            <p:cNvPr id="92" name="圓角矩形 91"/>
            <p:cNvSpPr/>
            <p:nvPr/>
          </p:nvSpPr>
          <p:spPr>
            <a:xfrm>
              <a:off x="6855150" y="1418303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4" name="直線接點 93"/>
            <p:cNvCxnSpPr>
              <a:stCxn id="101" idx="6"/>
              <a:endCxn id="102" idx="2"/>
            </p:cNvCxnSpPr>
            <p:nvPr/>
          </p:nvCxnSpPr>
          <p:spPr>
            <a:xfrm>
              <a:off x="7692794" y="1922870"/>
              <a:ext cx="4450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直線接點 94"/>
            <p:cNvCxnSpPr>
              <a:stCxn id="102" idx="3"/>
              <a:endCxn id="106" idx="0"/>
            </p:cNvCxnSpPr>
            <p:nvPr/>
          </p:nvCxnSpPr>
          <p:spPr>
            <a:xfrm flipH="1">
              <a:off x="7931043" y="2015246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直線接點 95"/>
            <p:cNvCxnSpPr>
              <a:stCxn id="100" idx="1"/>
              <a:endCxn id="106" idx="5"/>
            </p:cNvCxnSpPr>
            <p:nvPr/>
          </p:nvCxnSpPr>
          <p:spPr>
            <a:xfrm flipH="1" flipV="1">
              <a:off x="8023419" y="2665824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直線接點 96"/>
            <p:cNvCxnSpPr>
              <a:stCxn id="103" idx="0"/>
              <a:endCxn id="102" idx="5"/>
            </p:cNvCxnSpPr>
            <p:nvPr/>
          </p:nvCxnSpPr>
          <p:spPr>
            <a:xfrm flipH="1" flipV="1">
              <a:off x="8360836" y="2015246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8" name="直線接點 97"/>
            <p:cNvCxnSpPr>
              <a:stCxn id="104" idx="1"/>
              <a:endCxn id="105" idx="4"/>
            </p:cNvCxnSpPr>
            <p:nvPr/>
          </p:nvCxnSpPr>
          <p:spPr>
            <a:xfrm flipH="1" flipV="1">
              <a:off x="7263430" y="2703013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直線接點 98"/>
            <p:cNvCxnSpPr>
              <a:stCxn id="105" idx="0"/>
              <a:endCxn id="101" idx="3"/>
            </p:cNvCxnSpPr>
            <p:nvPr/>
          </p:nvCxnSpPr>
          <p:spPr>
            <a:xfrm flipV="1">
              <a:off x="7263430" y="2015246"/>
              <a:ext cx="206348" cy="42648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0" name="橢圓 99"/>
            <p:cNvSpPr/>
            <p:nvPr/>
          </p:nvSpPr>
          <p:spPr>
            <a:xfrm>
              <a:off x="8137820" y="310136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橢圓 100"/>
            <p:cNvSpPr/>
            <p:nvPr/>
          </p:nvSpPr>
          <p:spPr>
            <a:xfrm>
              <a:off x="7431515" y="1792230"/>
              <a:ext cx="261279" cy="2612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2" name="橢圓 101"/>
            <p:cNvSpPr/>
            <p:nvPr/>
          </p:nvSpPr>
          <p:spPr>
            <a:xfrm>
              <a:off x="8137820" y="179223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3" name="橢圓 102"/>
            <p:cNvSpPr/>
            <p:nvPr/>
          </p:nvSpPr>
          <p:spPr>
            <a:xfrm>
              <a:off x="8518894" y="2447888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4" name="橢圓 103"/>
            <p:cNvSpPr/>
            <p:nvPr/>
          </p:nvSpPr>
          <p:spPr>
            <a:xfrm>
              <a:off x="7431514" y="3101361"/>
              <a:ext cx="261279" cy="26127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5" name="橢圓 104"/>
            <p:cNvSpPr/>
            <p:nvPr/>
          </p:nvSpPr>
          <p:spPr>
            <a:xfrm>
              <a:off x="7132790" y="244173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6" name="橢圓 105"/>
            <p:cNvSpPr/>
            <p:nvPr/>
          </p:nvSpPr>
          <p:spPr>
            <a:xfrm>
              <a:off x="7800403" y="2442808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07" name="直線接點 106"/>
            <p:cNvCxnSpPr>
              <a:endCxn id="104" idx="7"/>
            </p:cNvCxnSpPr>
            <p:nvPr/>
          </p:nvCxnSpPr>
          <p:spPr>
            <a:xfrm flipH="1">
              <a:off x="7654530" y="2684917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直線接點 107"/>
            <p:cNvCxnSpPr>
              <a:stCxn id="100" idx="7"/>
              <a:endCxn id="103" idx="4"/>
            </p:cNvCxnSpPr>
            <p:nvPr/>
          </p:nvCxnSpPr>
          <p:spPr>
            <a:xfrm flipV="1">
              <a:off x="8360836" y="2709167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" name="直線接點 108"/>
            <p:cNvCxnSpPr>
              <a:stCxn id="104" idx="6"/>
              <a:endCxn id="100" idx="2"/>
            </p:cNvCxnSpPr>
            <p:nvPr/>
          </p:nvCxnSpPr>
          <p:spPr>
            <a:xfrm>
              <a:off x="7692793" y="3232001"/>
              <a:ext cx="445027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0" name="文字方塊 109"/>
            <p:cNvSpPr txBox="1"/>
            <p:nvPr/>
          </p:nvSpPr>
          <p:spPr>
            <a:xfrm>
              <a:off x="7012995" y="1950378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7690219" y="158880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8468226" y="195225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7678813" y="202988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7403554" y="267377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7007266" y="2779626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7702756" y="315758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117" name="文字方塊 116"/>
            <p:cNvSpPr txBox="1"/>
            <p:nvPr/>
          </p:nvSpPr>
          <p:spPr>
            <a:xfrm>
              <a:off x="8453332" y="279677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118" name="文字方塊 117"/>
            <p:cNvSpPr txBox="1"/>
            <p:nvPr/>
          </p:nvSpPr>
          <p:spPr>
            <a:xfrm>
              <a:off x="8001907" y="264419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98028" y="4214118"/>
            <a:ext cx="2165788" cy="2626810"/>
            <a:chOff x="2429967" y="3992377"/>
            <a:chExt cx="2165788" cy="2626810"/>
          </a:xfrm>
        </p:grpSpPr>
        <p:sp>
          <p:nvSpPr>
            <p:cNvPr id="90" name="圓角矩形 89"/>
            <p:cNvSpPr/>
            <p:nvPr/>
          </p:nvSpPr>
          <p:spPr>
            <a:xfrm>
              <a:off x="2429967" y="3992377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0" name="直線接點 119"/>
            <p:cNvCxnSpPr>
              <a:stCxn id="127" idx="6"/>
              <a:endCxn id="128" idx="2"/>
            </p:cNvCxnSpPr>
            <p:nvPr/>
          </p:nvCxnSpPr>
          <p:spPr>
            <a:xfrm>
              <a:off x="3305987" y="4503206"/>
              <a:ext cx="4450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直線接點 120"/>
            <p:cNvCxnSpPr>
              <a:stCxn id="128" idx="3"/>
              <a:endCxn id="132" idx="0"/>
            </p:cNvCxnSpPr>
            <p:nvPr/>
          </p:nvCxnSpPr>
          <p:spPr>
            <a:xfrm flipH="1">
              <a:off x="3544236" y="4595582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直線接點 121"/>
            <p:cNvCxnSpPr>
              <a:stCxn id="126" idx="1"/>
              <a:endCxn id="132" idx="5"/>
            </p:cNvCxnSpPr>
            <p:nvPr/>
          </p:nvCxnSpPr>
          <p:spPr>
            <a:xfrm flipH="1" flipV="1">
              <a:off x="3636612" y="5246160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直線接點 122"/>
            <p:cNvCxnSpPr>
              <a:stCxn id="129" idx="0"/>
              <a:endCxn id="128" idx="5"/>
            </p:cNvCxnSpPr>
            <p:nvPr/>
          </p:nvCxnSpPr>
          <p:spPr>
            <a:xfrm flipH="1" flipV="1">
              <a:off x="3974029" y="4595582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直線接點 123"/>
            <p:cNvCxnSpPr>
              <a:stCxn id="130" idx="1"/>
              <a:endCxn id="131" idx="4"/>
            </p:cNvCxnSpPr>
            <p:nvPr/>
          </p:nvCxnSpPr>
          <p:spPr>
            <a:xfrm flipH="1" flipV="1">
              <a:off x="2876623" y="5283349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直線接點 124"/>
            <p:cNvCxnSpPr>
              <a:stCxn id="131" idx="0"/>
              <a:endCxn id="127" idx="3"/>
            </p:cNvCxnSpPr>
            <p:nvPr/>
          </p:nvCxnSpPr>
          <p:spPr>
            <a:xfrm flipV="1">
              <a:off x="2876623" y="4595582"/>
              <a:ext cx="206348" cy="42648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6" name="橢圓 125"/>
            <p:cNvSpPr/>
            <p:nvPr/>
          </p:nvSpPr>
          <p:spPr>
            <a:xfrm>
              <a:off x="3751013" y="568169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7" name="橢圓 126"/>
            <p:cNvSpPr/>
            <p:nvPr/>
          </p:nvSpPr>
          <p:spPr>
            <a:xfrm>
              <a:off x="3044708" y="4372566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8" name="橢圓 127"/>
            <p:cNvSpPr/>
            <p:nvPr/>
          </p:nvSpPr>
          <p:spPr>
            <a:xfrm>
              <a:off x="3751013" y="4372566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9" name="橢圓 128"/>
            <p:cNvSpPr/>
            <p:nvPr/>
          </p:nvSpPr>
          <p:spPr>
            <a:xfrm>
              <a:off x="4132087" y="5028224"/>
              <a:ext cx="261279" cy="261279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0" name="橢圓 129"/>
            <p:cNvSpPr/>
            <p:nvPr/>
          </p:nvSpPr>
          <p:spPr>
            <a:xfrm>
              <a:off x="3044707" y="5681697"/>
              <a:ext cx="261279" cy="26127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1" name="橢圓 130"/>
            <p:cNvSpPr/>
            <p:nvPr/>
          </p:nvSpPr>
          <p:spPr>
            <a:xfrm>
              <a:off x="2745983" y="502207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2" name="橢圓 131"/>
            <p:cNvSpPr/>
            <p:nvPr/>
          </p:nvSpPr>
          <p:spPr>
            <a:xfrm>
              <a:off x="3413596" y="502314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33" name="直線接點 132"/>
            <p:cNvCxnSpPr>
              <a:endCxn id="130" idx="7"/>
            </p:cNvCxnSpPr>
            <p:nvPr/>
          </p:nvCxnSpPr>
          <p:spPr>
            <a:xfrm flipH="1">
              <a:off x="3267723" y="5265253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4" name="直線接點 133"/>
            <p:cNvCxnSpPr>
              <a:stCxn id="126" idx="7"/>
              <a:endCxn id="129" idx="4"/>
            </p:cNvCxnSpPr>
            <p:nvPr/>
          </p:nvCxnSpPr>
          <p:spPr>
            <a:xfrm flipV="1">
              <a:off x="3974029" y="5289503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直線接點 134"/>
            <p:cNvCxnSpPr>
              <a:stCxn id="130" idx="6"/>
              <a:endCxn id="126" idx="2"/>
            </p:cNvCxnSpPr>
            <p:nvPr/>
          </p:nvCxnSpPr>
          <p:spPr>
            <a:xfrm>
              <a:off x="3305986" y="5812337"/>
              <a:ext cx="445027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6" name="文字方塊 135"/>
            <p:cNvSpPr txBox="1"/>
            <p:nvPr/>
          </p:nvSpPr>
          <p:spPr>
            <a:xfrm>
              <a:off x="2626188" y="453071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3303412" y="416913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138" name="文字方塊 137"/>
            <p:cNvSpPr txBox="1"/>
            <p:nvPr/>
          </p:nvSpPr>
          <p:spPr>
            <a:xfrm>
              <a:off x="4081419" y="453258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139" name="文字方塊 138"/>
            <p:cNvSpPr txBox="1"/>
            <p:nvPr/>
          </p:nvSpPr>
          <p:spPr>
            <a:xfrm>
              <a:off x="3292006" y="4610225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140" name="文字方塊 139"/>
            <p:cNvSpPr txBox="1"/>
            <p:nvPr/>
          </p:nvSpPr>
          <p:spPr>
            <a:xfrm>
              <a:off x="3016747" y="525410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141" name="文字方塊 140"/>
            <p:cNvSpPr txBox="1"/>
            <p:nvPr/>
          </p:nvSpPr>
          <p:spPr>
            <a:xfrm>
              <a:off x="2620459" y="5359962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3304471" y="5739130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143" name="文字方塊 142"/>
            <p:cNvSpPr txBox="1"/>
            <p:nvPr/>
          </p:nvSpPr>
          <p:spPr>
            <a:xfrm>
              <a:off x="4066525" y="5377110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144" name="文字方塊 143"/>
            <p:cNvSpPr txBox="1"/>
            <p:nvPr/>
          </p:nvSpPr>
          <p:spPr>
            <a:xfrm>
              <a:off x="3615100" y="5224535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  <p:sp>
          <p:nvSpPr>
            <p:cNvPr id="145" name="文字方塊 144"/>
            <p:cNvSpPr txBox="1"/>
            <p:nvPr/>
          </p:nvSpPr>
          <p:spPr>
            <a:xfrm>
              <a:off x="2948161" y="6249855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4,3,2 – 34</a:t>
              </a:r>
              <a:endParaRPr lang="zh-TW" altLang="en-US" dirty="0"/>
            </a:p>
          </p:txBody>
        </p:sp>
      </p:grpSp>
      <p:sp>
        <p:nvSpPr>
          <p:cNvPr id="12" name="手繪多邊形 11"/>
          <p:cNvSpPr/>
          <p:nvPr/>
        </p:nvSpPr>
        <p:spPr>
          <a:xfrm>
            <a:off x="416860" y="2084295"/>
            <a:ext cx="1573306" cy="941294"/>
          </a:xfrm>
          <a:custGeom>
            <a:avLst/>
            <a:gdLst>
              <a:gd name="connsiteX0" fmla="*/ 0 w 1573306"/>
              <a:gd name="connsiteY0" fmla="*/ 0 h 941294"/>
              <a:gd name="connsiteX1" fmla="*/ 80682 w 1573306"/>
              <a:gd name="connsiteY1" fmla="*/ 13447 h 941294"/>
              <a:gd name="connsiteX2" fmla="*/ 107576 w 1573306"/>
              <a:gd name="connsiteY2" fmla="*/ 53788 h 941294"/>
              <a:gd name="connsiteX3" fmla="*/ 161364 w 1573306"/>
              <a:gd name="connsiteY3" fmla="*/ 94129 h 941294"/>
              <a:gd name="connsiteX4" fmla="*/ 188259 w 1573306"/>
              <a:gd name="connsiteY4" fmla="*/ 121023 h 941294"/>
              <a:gd name="connsiteX5" fmla="*/ 255494 w 1573306"/>
              <a:gd name="connsiteY5" fmla="*/ 147918 h 941294"/>
              <a:gd name="connsiteX6" fmla="*/ 376517 w 1573306"/>
              <a:gd name="connsiteY6" fmla="*/ 174812 h 941294"/>
              <a:gd name="connsiteX7" fmla="*/ 524435 w 1573306"/>
              <a:gd name="connsiteY7" fmla="*/ 215153 h 941294"/>
              <a:gd name="connsiteX8" fmla="*/ 564776 w 1573306"/>
              <a:gd name="connsiteY8" fmla="*/ 228600 h 941294"/>
              <a:gd name="connsiteX9" fmla="*/ 645459 w 1573306"/>
              <a:gd name="connsiteY9" fmla="*/ 242047 h 941294"/>
              <a:gd name="connsiteX10" fmla="*/ 685800 w 1573306"/>
              <a:gd name="connsiteY10" fmla="*/ 255494 h 941294"/>
              <a:gd name="connsiteX11" fmla="*/ 766482 w 1573306"/>
              <a:gd name="connsiteY11" fmla="*/ 336176 h 941294"/>
              <a:gd name="connsiteX12" fmla="*/ 1089211 w 1573306"/>
              <a:gd name="connsiteY12" fmla="*/ 336176 h 941294"/>
              <a:gd name="connsiteX13" fmla="*/ 1129553 w 1573306"/>
              <a:gd name="connsiteY13" fmla="*/ 363070 h 941294"/>
              <a:gd name="connsiteX14" fmla="*/ 1183341 w 1573306"/>
              <a:gd name="connsiteY14" fmla="*/ 389965 h 941294"/>
              <a:gd name="connsiteX15" fmla="*/ 1250576 w 1573306"/>
              <a:gd name="connsiteY15" fmla="*/ 457200 h 941294"/>
              <a:gd name="connsiteX16" fmla="*/ 1331259 w 1573306"/>
              <a:gd name="connsiteY16" fmla="*/ 537882 h 941294"/>
              <a:gd name="connsiteX17" fmla="*/ 1398494 w 1573306"/>
              <a:gd name="connsiteY17" fmla="*/ 632012 h 941294"/>
              <a:gd name="connsiteX18" fmla="*/ 1452282 w 1573306"/>
              <a:gd name="connsiteY18" fmla="*/ 726141 h 941294"/>
              <a:gd name="connsiteX19" fmla="*/ 1479176 w 1573306"/>
              <a:gd name="connsiteY19" fmla="*/ 806823 h 941294"/>
              <a:gd name="connsiteX20" fmla="*/ 1506070 w 1573306"/>
              <a:gd name="connsiteY20" fmla="*/ 833718 h 941294"/>
              <a:gd name="connsiteX21" fmla="*/ 1573306 w 1573306"/>
              <a:gd name="connsiteY21" fmla="*/ 941294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73306" h="941294">
                <a:moveTo>
                  <a:pt x="0" y="0"/>
                </a:moveTo>
                <a:cubicBezTo>
                  <a:pt x="26894" y="4482"/>
                  <a:pt x="56295" y="1254"/>
                  <a:pt x="80682" y="13447"/>
                </a:cubicBezTo>
                <a:cubicBezTo>
                  <a:pt x="95137" y="20675"/>
                  <a:pt x="96148" y="42360"/>
                  <a:pt x="107576" y="53788"/>
                </a:cubicBezTo>
                <a:cubicBezTo>
                  <a:pt x="123423" y="69635"/>
                  <a:pt x="144147" y="79782"/>
                  <a:pt x="161364" y="94129"/>
                </a:cubicBezTo>
                <a:cubicBezTo>
                  <a:pt x="171104" y="102245"/>
                  <a:pt x="177251" y="114733"/>
                  <a:pt x="188259" y="121023"/>
                </a:cubicBezTo>
                <a:cubicBezTo>
                  <a:pt x="209217" y="132999"/>
                  <a:pt x="232595" y="140285"/>
                  <a:pt x="255494" y="147918"/>
                </a:cubicBezTo>
                <a:cubicBezTo>
                  <a:pt x="283978" y="157413"/>
                  <a:pt x="349875" y="169484"/>
                  <a:pt x="376517" y="174812"/>
                </a:cubicBezTo>
                <a:cubicBezTo>
                  <a:pt x="472386" y="222745"/>
                  <a:pt x="388752" y="188016"/>
                  <a:pt x="524435" y="215153"/>
                </a:cubicBezTo>
                <a:cubicBezTo>
                  <a:pt x="538334" y="217933"/>
                  <a:pt x="550939" y="225525"/>
                  <a:pt x="564776" y="228600"/>
                </a:cubicBezTo>
                <a:cubicBezTo>
                  <a:pt x="591392" y="234515"/>
                  <a:pt x="618565" y="237565"/>
                  <a:pt x="645459" y="242047"/>
                </a:cubicBezTo>
                <a:cubicBezTo>
                  <a:pt x="658906" y="246529"/>
                  <a:pt x="674611" y="246792"/>
                  <a:pt x="685800" y="255494"/>
                </a:cubicBezTo>
                <a:cubicBezTo>
                  <a:pt x="715822" y="278845"/>
                  <a:pt x="766482" y="336176"/>
                  <a:pt x="766482" y="336176"/>
                </a:cubicBezTo>
                <a:cubicBezTo>
                  <a:pt x="888693" y="295439"/>
                  <a:pt x="842731" y="305366"/>
                  <a:pt x="1089211" y="336176"/>
                </a:cubicBezTo>
                <a:cubicBezTo>
                  <a:pt x="1105248" y="338181"/>
                  <a:pt x="1115521" y="355052"/>
                  <a:pt x="1129553" y="363070"/>
                </a:cubicBezTo>
                <a:cubicBezTo>
                  <a:pt x="1146958" y="373016"/>
                  <a:pt x="1165412" y="381000"/>
                  <a:pt x="1183341" y="389965"/>
                </a:cubicBezTo>
                <a:cubicBezTo>
                  <a:pt x="1238758" y="473091"/>
                  <a:pt x="1177230" y="392004"/>
                  <a:pt x="1250576" y="457200"/>
                </a:cubicBezTo>
                <a:cubicBezTo>
                  <a:pt x="1279003" y="482468"/>
                  <a:pt x="1308439" y="507455"/>
                  <a:pt x="1331259" y="537882"/>
                </a:cubicBezTo>
                <a:cubicBezTo>
                  <a:pt x="1381297" y="604599"/>
                  <a:pt x="1359168" y="573022"/>
                  <a:pt x="1398494" y="632012"/>
                </a:cubicBezTo>
                <a:cubicBezTo>
                  <a:pt x="1435428" y="779746"/>
                  <a:pt x="1379451" y="595046"/>
                  <a:pt x="1452282" y="726141"/>
                </a:cubicBezTo>
                <a:cubicBezTo>
                  <a:pt x="1466049" y="750922"/>
                  <a:pt x="1459131" y="786777"/>
                  <a:pt x="1479176" y="806823"/>
                </a:cubicBezTo>
                <a:cubicBezTo>
                  <a:pt x="1488141" y="815788"/>
                  <a:pt x="1498463" y="823575"/>
                  <a:pt x="1506070" y="833718"/>
                </a:cubicBezTo>
                <a:cubicBezTo>
                  <a:pt x="1550584" y="893069"/>
                  <a:pt x="1550004" y="894690"/>
                  <a:pt x="1573306" y="9412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1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Dijkstra's Example (shortest path)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203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94115"/>
              </p:ext>
            </p:extLst>
          </p:nvPr>
        </p:nvGraphicFramePr>
        <p:xfrm>
          <a:off x="2657852" y="1494539"/>
          <a:ext cx="625754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92"/>
                <a:gridCol w="483120"/>
                <a:gridCol w="689407"/>
                <a:gridCol w="739588"/>
                <a:gridCol w="766482"/>
                <a:gridCol w="779930"/>
                <a:gridCol w="739588"/>
                <a:gridCol w="820270"/>
                <a:gridCol w="8202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向下箭號 8"/>
          <p:cNvSpPr/>
          <p:nvPr/>
        </p:nvSpPr>
        <p:spPr>
          <a:xfrm>
            <a:off x="1211670" y="3819206"/>
            <a:ext cx="145221" cy="255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640613" y="5608835"/>
            <a:ext cx="5025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Vertex 1: </a:t>
            </a:r>
            <a:r>
              <a:rPr lang="en-US" altLang="zh-TW" dirty="0"/>
              <a:t>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zh-TW" dirty="0"/>
              <a:t>update</a:t>
            </a:r>
            <a:r>
              <a:rPr lang="en-US" altLang="zh-TW" dirty="0" smtClean="0"/>
              <a:t>?)</a:t>
            </a:r>
          </a:p>
          <a:p>
            <a:r>
              <a:rPr lang="en-US" altLang="zh-TW" dirty="0" smtClean="0"/>
              <a:t>  </a:t>
            </a:r>
            <a:r>
              <a:rPr lang="en-US" altLang="zh-TW" dirty="0"/>
              <a:t>old: 4-6-1: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new:</a:t>
            </a:r>
            <a:r>
              <a:rPr lang="en-US" altLang="zh-TW" dirty="0" smtClean="0"/>
              <a:t>  </a:t>
            </a:r>
            <a:r>
              <a:rPr lang="en-US" altLang="zh-TW" dirty="0"/>
              <a:t>4-3-2-1: </a:t>
            </a:r>
            <a:r>
              <a:rPr lang="en-US" altLang="zh-TW" dirty="0" smtClean="0"/>
              <a:t>50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38 (unchanged)</a:t>
            </a:r>
            <a:endParaRPr lang="en-US" altLang="zh-TW" dirty="0"/>
          </a:p>
          <a:p>
            <a:r>
              <a:rPr lang="en-US" altLang="zh-TW" dirty="0" smtClean="0"/>
              <a:t>Vertex 0:</a:t>
            </a:r>
          </a:p>
          <a:p>
            <a:r>
              <a:rPr lang="en-US" altLang="zh-TW" dirty="0" smtClean="0"/>
              <a:t>  4-5-0: 35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6175561" y="6309539"/>
            <a:ext cx="484094" cy="143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672249" y="619673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Min: 4-5-0: 35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73997" y="1494539"/>
            <a:ext cx="2165788" cy="2234248"/>
            <a:chOff x="2429967" y="3992377"/>
            <a:chExt cx="2165788" cy="2234248"/>
          </a:xfrm>
        </p:grpSpPr>
        <p:sp>
          <p:nvSpPr>
            <p:cNvPr id="90" name="圓角矩形 89"/>
            <p:cNvSpPr/>
            <p:nvPr/>
          </p:nvSpPr>
          <p:spPr>
            <a:xfrm>
              <a:off x="2429967" y="3992377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0" name="直線接點 119"/>
            <p:cNvCxnSpPr>
              <a:stCxn id="127" idx="6"/>
              <a:endCxn id="128" idx="2"/>
            </p:cNvCxnSpPr>
            <p:nvPr/>
          </p:nvCxnSpPr>
          <p:spPr>
            <a:xfrm>
              <a:off x="3305987" y="4503206"/>
              <a:ext cx="4450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直線接點 120"/>
            <p:cNvCxnSpPr>
              <a:stCxn id="128" idx="3"/>
              <a:endCxn id="132" idx="0"/>
            </p:cNvCxnSpPr>
            <p:nvPr/>
          </p:nvCxnSpPr>
          <p:spPr>
            <a:xfrm flipH="1">
              <a:off x="3544236" y="4595582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直線接點 121"/>
            <p:cNvCxnSpPr>
              <a:stCxn id="126" idx="1"/>
              <a:endCxn id="132" idx="5"/>
            </p:cNvCxnSpPr>
            <p:nvPr/>
          </p:nvCxnSpPr>
          <p:spPr>
            <a:xfrm flipH="1" flipV="1">
              <a:off x="3636612" y="5246160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直線接點 122"/>
            <p:cNvCxnSpPr>
              <a:stCxn id="129" idx="0"/>
              <a:endCxn id="128" idx="5"/>
            </p:cNvCxnSpPr>
            <p:nvPr/>
          </p:nvCxnSpPr>
          <p:spPr>
            <a:xfrm flipH="1" flipV="1">
              <a:off x="3974029" y="4595582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直線接點 123"/>
            <p:cNvCxnSpPr>
              <a:stCxn id="130" idx="1"/>
              <a:endCxn id="131" idx="4"/>
            </p:cNvCxnSpPr>
            <p:nvPr/>
          </p:nvCxnSpPr>
          <p:spPr>
            <a:xfrm flipH="1" flipV="1">
              <a:off x="2876623" y="5283349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直線接點 124"/>
            <p:cNvCxnSpPr>
              <a:stCxn id="131" idx="0"/>
              <a:endCxn id="127" idx="3"/>
            </p:cNvCxnSpPr>
            <p:nvPr/>
          </p:nvCxnSpPr>
          <p:spPr>
            <a:xfrm flipV="1">
              <a:off x="2876623" y="4595582"/>
              <a:ext cx="206348" cy="42648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6" name="橢圓 125"/>
            <p:cNvSpPr/>
            <p:nvPr/>
          </p:nvSpPr>
          <p:spPr>
            <a:xfrm>
              <a:off x="3751013" y="568169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7" name="橢圓 126"/>
            <p:cNvSpPr/>
            <p:nvPr/>
          </p:nvSpPr>
          <p:spPr>
            <a:xfrm>
              <a:off x="3044708" y="4372566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8" name="橢圓 127"/>
            <p:cNvSpPr/>
            <p:nvPr/>
          </p:nvSpPr>
          <p:spPr>
            <a:xfrm>
              <a:off x="3751013" y="4372566"/>
              <a:ext cx="261279" cy="2612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9" name="橢圓 128"/>
            <p:cNvSpPr/>
            <p:nvPr/>
          </p:nvSpPr>
          <p:spPr>
            <a:xfrm>
              <a:off x="4132087" y="502822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0" name="橢圓 129"/>
            <p:cNvSpPr/>
            <p:nvPr/>
          </p:nvSpPr>
          <p:spPr>
            <a:xfrm>
              <a:off x="3044707" y="5681697"/>
              <a:ext cx="261279" cy="26127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1" name="橢圓 130"/>
            <p:cNvSpPr/>
            <p:nvPr/>
          </p:nvSpPr>
          <p:spPr>
            <a:xfrm>
              <a:off x="2745983" y="502207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2" name="橢圓 131"/>
            <p:cNvSpPr/>
            <p:nvPr/>
          </p:nvSpPr>
          <p:spPr>
            <a:xfrm>
              <a:off x="3413596" y="502314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33" name="直線接點 132"/>
            <p:cNvCxnSpPr>
              <a:endCxn id="130" idx="7"/>
            </p:cNvCxnSpPr>
            <p:nvPr/>
          </p:nvCxnSpPr>
          <p:spPr>
            <a:xfrm flipH="1">
              <a:off x="3267723" y="5265253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4" name="直線接點 133"/>
            <p:cNvCxnSpPr>
              <a:stCxn id="126" idx="7"/>
              <a:endCxn id="129" idx="4"/>
            </p:cNvCxnSpPr>
            <p:nvPr/>
          </p:nvCxnSpPr>
          <p:spPr>
            <a:xfrm flipV="1">
              <a:off x="3974029" y="5289503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直線接點 134"/>
            <p:cNvCxnSpPr>
              <a:stCxn id="130" idx="6"/>
              <a:endCxn id="126" idx="2"/>
            </p:cNvCxnSpPr>
            <p:nvPr/>
          </p:nvCxnSpPr>
          <p:spPr>
            <a:xfrm>
              <a:off x="3305986" y="5812337"/>
              <a:ext cx="445027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6" name="文字方塊 135"/>
            <p:cNvSpPr txBox="1"/>
            <p:nvPr/>
          </p:nvSpPr>
          <p:spPr>
            <a:xfrm>
              <a:off x="2626188" y="453071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3303412" y="416913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138" name="文字方塊 137"/>
            <p:cNvSpPr txBox="1"/>
            <p:nvPr/>
          </p:nvSpPr>
          <p:spPr>
            <a:xfrm>
              <a:off x="4081419" y="453258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139" name="文字方塊 138"/>
            <p:cNvSpPr txBox="1"/>
            <p:nvPr/>
          </p:nvSpPr>
          <p:spPr>
            <a:xfrm>
              <a:off x="3292006" y="4610225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140" name="文字方塊 139"/>
            <p:cNvSpPr txBox="1"/>
            <p:nvPr/>
          </p:nvSpPr>
          <p:spPr>
            <a:xfrm>
              <a:off x="3016747" y="525410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141" name="文字方塊 140"/>
            <p:cNvSpPr txBox="1"/>
            <p:nvPr/>
          </p:nvSpPr>
          <p:spPr>
            <a:xfrm>
              <a:off x="2620459" y="5359962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3304471" y="5739130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143" name="文字方塊 142"/>
            <p:cNvSpPr txBox="1"/>
            <p:nvPr/>
          </p:nvSpPr>
          <p:spPr>
            <a:xfrm>
              <a:off x="4066525" y="5377110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144" name="文字方塊 143"/>
            <p:cNvSpPr txBox="1"/>
            <p:nvPr/>
          </p:nvSpPr>
          <p:spPr>
            <a:xfrm>
              <a:off x="3615100" y="5224535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274755" y="4239616"/>
            <a:ext cx="2165788" cy="2234248"/>
            <a:chOff x="4661489" y="3992377"/>
            <a:chExt cx="2165788" cy="2234248"/>
          </a:xfrm>
        </p:grpSpPr>
        <p:sp>
          <p:nvSpPr>
            <p:cNvPr id="65" name="圓角矩形 64"/>
            <p:cNvSpPr/>
            <p:nvPr/>
          </p:nvSpPr>
          <p:spPr>
            <a:xfrm>
              <a:off x="4661489" y="3992377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7" name="直線接點 66"/>
            <p:cNvCxnSpPr>
              <a:stCxn id="74" idx="6"/>
              <a:endCxn id="75" idx="2"/>
            </p:cNvCxnSpPr>
            <p:nvPr/>
          </p:nvCxnSpPr>
          <p:spPr>
            <a:xfrm>
              <a:off x="5476361" y="4487976"/>
              <a:ext cx="4450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直線接點 67"/>
            <p:cNvCxnSpPr>
              <a:stCxn id="75" idx="3"/>
              <a:endCxn id="79" idx="0"/>
            </p:cNvCxnSpPr>
            <p:nvPr/>
          </p:nvCxnSpPr>
          <p:spPr>
            <a:xfrm flipH="1">
              <a:off x="5714610" y="4580352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直線接點 68"/>
            <p:cNvCxnSpPr>
              <a:stCxn id="73" idx="1"/>
              <a:endCxn id="79" idx="5"/>
            </p:cNvCxnSpPr>
            <p:nvPr/>
          </p:nvCxnSpPr>
          <p:spPr>
            <a:xfrm flipH="1" flipV="1">
              <a:off x="5806986" y="5230930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直線接點 69"/>
            <p:cNvCxnSpPr>
              <a:stCxn id="76" idx="0"/>
              <a:endCxn id="75" idx="5"/>
            </p:cNvCxnSpPr>
            <p:nvPr/>
          </p:nvCxnSpPr>
          <p:spPr>
            <a:xfrm flipH="1" flipV="1">
              <a:off x="6144403" y="4580352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直線接點 70"/>
            <p:cNvCxnSpPr>
              <a:stCxn id="77" idx="1"/>
              <a:endCxn id="78" idx="4"/>
            </p:cNvCxnSpPr>
            <p:nvPr/>
          </p:nvCxnSpPr>
          <p:spPr>
            <a:xfrm flipH="1" flipV="1">
              <a:off x="5046997" y="5268119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直線接點 71"/>
            <p:cNvCxnSpPr>
              <a:stCxn id="78" idx="0"/>
              <a:endCxn id="74" idx="3"/>
            </p:cNvCxnSpPr>
            <p:nvPr/>
          </p:nvCxnSpPr>
          <p:spPr>
            <a:xfrm flipV="1">
              <a:off x="5046997" y="4580352"/>
              <a:ext cx="206348" cy="426488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橢圓 72"/>
            <p:cNvSpPr/>
            <p:nvPr/>
          </p:nvSpPr>
          <p:spPr>
            <a:xfrm>
              <a:off x="5921387" y="566646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4" name="橢圓 73"/>
            <p:cNvSpPr/>
            <p:nvPr/>
          </p:nvSpPr>
          <p:spPr>
            <a:xfrm>
              <a:off x="5215082" y="4357336"/>
              <a:ext cx="261279" cy="261279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橢圓 74"/>
            <p:cNvSpPr/>
            <p:nvPr/>
          </p:nvSpPr>
          <p:spPr>
            <a:xfrm>
              <a:off x="5921387" y="4357336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6" name="橢圓 75"/>
            <p:cNvSpPr/>
            <p:nvPr/>
          </p:nvSpPr>
          <p:spPr>
            <a:xfrm>
              <a:off x="6302461" y="501299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7" name="橢圓 76"/>
            <p:cNvSpPr/>
            <p:nvPr/>
          </p:nvSpPr>
          <p:spPr>
            <a:xfrm>
              <a:off x="5215081" y="5666467"/>
              <a:ext cx="261279" cy="26127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8" name="橢圓 77"/>
            <p:cNvSpPr/>
            <p:nvPr/>
          </p:nvSpPr>
          <p:spPr>
            <a:xfrm>
              <a:off x="4916357" y="500684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9" name="橢圓 78"/>
            <p:cNvSpPr/>
            <p:nvPr/>
          </p:nvSpPr>
          <p:spPr>
            <a:xfrm>
              <a:off x="5583970" y="500791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80" name="直線接點 79"/>
            <p:cNvCxnSpPr>
              <a:endCxn id="77" idx="7"/>
            </p:cNvCxnSpPr>
            <p:nvPr/>
          </p:nvCxnSpPr>
          <p:spPr>
            <a:xfrm flipH="1">
              <a:off x="5438097" y="5250023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直線接點 80"/>
            <p:cNvCxnSpPr>
              <a:stCxn id="73" idx="7"/>
              <a:endCxn id="76" idx="4"/>
            </p:cNvCxnSpPr>
            <p:nvPr/>
          </p:nvCxnSpPr>
          <p:spPr>
            <a:xfrm flipV="1">
              <a:off x="6144403" y="5274273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直線接點 81"/>
            <p:cNvCxnSpPr>
              <a:stCxn id="77" idx="6"/>
              <a:endCxn id="73" idx="2"/>
            </p:cNvCxnSpPr>
            <p:nvPr/>
          </p:nvCxnSpPr>
          <p:spPr>
            <a:xfrm>
              <a:off x="5476360" y="5797107"/>
              <a:ext cx="445027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3" name="文字方塊 82"/>
            <p:cNvSpPr txBox="1"/>
            <p:nvPr/>
          </p:nvSpPr>
          <p:spPr>
            <a:xfrm>
              <a:off x="4796562" y="451548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5473786" y="415390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6251793" y="451735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5462380" y="4594995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5187121" y="523887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4790833" y="5344732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5474845" y="5723900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6236899" y="5361880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119" name="文字方塊 118"/>
            <p:cNvSpPr txBox="1"/>
            <p:nvPr/>
          </p:nvSpPr>
          <p:spPr>
            <a:xfrm>
              <a:off x="5785474" y="5209305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03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Dijkstra's Example (shortest path)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204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89220"/>
              </p:ext>
            </p:extLst>
          </p:nvPr>
        </p:nvGraphicFramePr>
        <p:xfrm>
          <a:off x="2657852" y="1494539"/>
          <a:ext cx="625754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92"/>
                <a:gridCol w="483120"/>
                <a:gridCol w="689407"/>
                <a:gridCol w="739588"/>
                <a:gridCol w="766482"/>
                <a:gridCol w="779930"/>
                <a:gridCol w="739588"/>
                <a:gridCol w="820270"/>
                <a:gridCol w="8202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向下箭號 8"/>
          <p:cNvSpPr/>
          <p:nvPr/>
        </p:nvSpPr>
        <p:spPr>
          <a:xfrm>
            <a:off x="1211670" y="3819206"/>
            <a:ext cx="145221" cy="255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273997" y="1494539"/>
            <a:ext cx="2165788" cy="2234248"/>
            <a:chOff x="4661489" y="3992377"/>
            <a:chExt cx="2165788" cy="2234248"/>
          </a:xfrm>
        </p:grpSpPr>
        <p:sp>
          <p:nvSpPr>
            <p:cNvPr id="65" name="圓角矩形 64"/>
            <p:cNvSpPr/>
            <p:nvPr/>
          </p:nvSpPr>
          <p:spPr>
            <a:xfrm>
              <a:off x="4661489" y="3992377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7" name="直線接點 66"/>
            <p:cNvCxnSpPr>
              <a:stCxn id="74" idx="6"/>
              <a:endCxn id="75" idx="2"/>
            </p:cNvCxnSpPr>
            <p:nvPr/>
          </p:nvCxnSpPr>
          <p:spPr>
            <a:xfrm>
              <a:off x="5476361" y="4487976"/>
              <a:ext cx="4450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直線接點 67"/>
            <p:cNvCxnSpPr>
              <a:stCxn id="75" idx="3"/>
              <a:endCxn id="79" idx="0"/>
            </p:cNvCxnSpPr>
            <p:nvPr/>
          </p:nvCxnSpPr>
          <p:spPr>
            <a:xfrm flipH="1">
              <a:off x="5714610" y="4580352"/>
              <a:ext cx="245040" cy="42756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直線接點 68"/>
            <p:cNvCxnSpPr>
              <a:stCxn id="73" idx="1"/>
              <a:endCxn id="79" idx="5"/>
            </p:cNvCxnSpPr>
            <p:nvPr/>
          </p:nvCxnSpPr>
          <p:spPr>
            <a:xfrm flipH="1" flipV="1">
              <a:off x="5806986" y="5230930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直線接點 69"/>
            <p:cNvCxnSpPr>
              <a:stCxn id="76" idx="0"/>
              <a:endCxn id="75" idx="5"/>
            </p:cNvCxnSpPr>
            <p:nvPr/>
          </p:nvCxnSpPr>
          <p:spPr>
            <a:xfrm flipH="1" flipV="1">
              <a:off x="6144403" y="4580352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直線接點 70"/>
            <p:cNvCxnSpPr>
              <a:stCxn id="77" idx="1"/>
              <a:endCxn id="78" idx="4"/>
            </p:cNvCxnSpPr>
            <p:nvPr/>
          </p:nvCxnSpPr>
          <p:spPr>
            <a:xfrm flipH="1" flipV="1">
              <a:off x="5046997" y="5268119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直線接點 71"/>
            <p:cNvCxnSpPr>
              <a:stCxn id="78" idx="0"/>
              <a:endCxn id="74" idx="3"/>
            </p:cNvCxnSpPr>
            <p:nvPr/>
          </p:nvCxnSpPr>
          <p:spPr>
            <a:xfrm flipV="1">
              <a:off x="5046997" y="4580352"/>
              <a:ext cx="206348" cy="426488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橢圓 72"/>
            <p:cNvSpPr/>
            <p:nvPr/>
          </p:nvSpPr>
          <p:spPr>
            <a:xfrm>
              <a:off x="5921387" y="5666467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4" name="橢圓 73"/>
            <p:cNvSpPr/>
            <p:nvPr/>
          </p:nvSpPr>
          <p:spPr>
            <a:xfrm>
              <a:off x="5215082" y="4357336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橢圓 74"/>
            <p:cNvSpPr/>
            <p:nvPr/>
          </p:nvSpPr>
          <p:spPr>
            <a:xfrm>
              <a:off x="5921387" y="4357336"/>
              <a:ext cx="261279" cy="2612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6" name="橢圓 75"/>
            <p:cNvSpPr/>
            <p:nvPr/>
          </p:nvSpPr>
          <p:spPr>
            <a:xfrm>
              <a:off x="6302461" y="501299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7" name="橢圓 76"/>
            <p:cNvSpPr/>
            <p:nvPr/>
          </p:nvSpPr>
          <p:spPr>
            <a:xfrm>
              <a:off x="5215081" y="5666467"/>
              <a:ext cx="261279" cy="26127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8" name="橢圓 77"/>
            <p:cNvSpPr/>
            <p:nvPr/>
          </p:nvSpPr>
          <p:spPr>
            <a:xfrm>
              <a:off x="4916357" y="5006840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9" name="橢圓 78"/>
            <p:cNvSpPr/>
            <p:nvPr/>
          </p:nvSpPr>
          <p:spPr>
            <a:xfrm>
              <a:off x="5583970" y="500791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80" name="直線接點 79"/>
            <p:cNvCxnSpPr>
              <a:endCxn id="77" idx="7"/>
            </p:cNvCxnSpPr>
            <p:nvPr/>
          </p:nvCxnSpPr>
          <p:spPr>
            <a:xfrm flipH="1">
              <a:off x="5438097" y="5250023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直線接點 80"/>
            <p:cNvCxnSpPr>
              <a:stCxn id="73" idx="7"/>
              <a:endCxn id="76" idx="4"/>
            </p:cNvCxnSpPr>
            <p:nvPr/>
          </p:nvCxnSpPr>
          <p:spPr>
            <a:xfrm flipV="1">
              <a:off x="6144403" y="5274273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直線接點 81"/>
            <p:cNvCxnSpPr>
              <a:stCxn id="77" idx="6"/>
              <a:endCxn id="73" idx="2"/>
            </p:cNvCxnSpPr>
            <p:nvPr/>
          </p:nvCxnSpPr>
          <p:spPr>
            <a:xfrm>
              <a:off x="5476360" y="5797107"/>
              <a:ext cx="445027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3" name="文字方塊 82"/>
            <p:cNvSpPr txBox="1"/>
            <p:nvPr/>
          </p:nvSpPr>
          <p:spPr>
            <a:xfrm>
              <a:off x="4796562" y="451548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5473786" y="415390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6251793" y="451735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5462380" y="4594995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5187121" y="523887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4790833" y="5344732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5474845" y="5723900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6236899" y="5361880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119" name="文字方塊 118"/>
            <p:cNvSpPr txBox="1"/>
            <p:nvPr/>
          </p:nvSpPr>
          <p:spPr>
            <a:xfrm>
              <a:off x="5785474" y="5209305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94174" y="4183494"/>
            <a:ext cx="2165788" cy="2572458"/>
            <a:chOff x="6890313" y="4001172"/>
            <a:chExt cx="2165788" cy="2572458"/>
          </a:xfrm>
        </p:grpSpPr>
        <p:sp>
          <p:nvSpPr>
            <p:cNvPr id="63" name="圓角矩形 62"/>
            <p:cNvSpPr/>
            <p:nvPr/>
          </p:nvSpPr>
          <p:spPr>
            <a:xfrm>
              <a:off x="6890313" y="4001172"/>
              <a:ext cx="2165788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6" name="直線接點 65"/>
            <p:cNvCxnSpPr>
              <a:stCxn id="98" idx="6"/>
              <a:endCxn id="99" idx="2"/>
            </p:cNvCxnSpPr>
            <p:nvPr/>
          </p:nvCxnSpPr>
          <p:spPr>
            <a:xfrm>
              <a:off x="7705185" y="4496771"/>
              <a:ext cx="4450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直線接點 91"/>
            <p:cNvCxnSpPr>
              <a:stCxn id="99" idx="3"/>
              <a:endCxn id="103" idx="0"/>
            </p:cNvCxnSpPr>
            <p:nvPr/>
          </p:nvCxnSpPr>
          <p:spPr>
            <a:xfrm flipH="1">
              <a:off x="7943434" y="4589147"/>
              <a:ext cx="245040" cy="427562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直線接點 92"/>
            <p:cNvCxnSpPr>
              <a:stCxn id="97" idx="1"/>
              <a:endCxn id="103" idx="5"/>
            </p:cNvCxnSpPr>
            <p:nvPr/>
          </p:nvCxnSpPr>
          <p:spPr>
            <a:xfrm flipH="1" flipV="1">
              <a:off x="8035810" y="5239725"/>
              <a:ext cx="152664" cy="473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" name="直線接點 93"/>
            <p:cNvCxnSpPr>
              <a:stCxn id="100" idx="0"/>
              <a:endCxn id="99" idx="5"/>
            </p:cNvCxnSpPr>
            <p:nvPr/>
          </p:nvCxnSpPr>
          <p:spPr>
            <a:xfrm flipH="1" flipV="1">
              <a:off x="8373227" y="4589147"/>
              <a:ext cx="288698" cy="43264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直線接點 94"/>
            <p:cNvCxnSpPr>
              <a:stCxn id="101" idx="1"/>
              <a:endCxn id="102" idx="4"/>
            </p:cNvCxnSpPr>
            <p:nvPr/>
          </p:nvCxnSpPr>
          <p:spPr>
            <a:xfrm flipH="1" flipV="1">
              <a:off x="7275821" y="5276914"/>
              <a:ext cx="206347" cy="43661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直線接點 95"/>
            <p:cNvCxnSpPr>
              <a:stCxn id="102" idx="0"/>
              <a:endCxn id="98" idx="3"/>
            </p:cNvCxnSpPr>
            <p:nvPr/>
          </p:nvCxnSpPr>
          <p:spPr>
            <a:xfrm flipV="1">
              <a:off x="7275821" y="4589147"/>
              <a:ext cx="206348" cy="42648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7" name="橢圓 96"/>
            <p:cNvSpPr/>
            <p:nvPr/>
          </p:nvSpPr>
          <p:spPr>
            <a:xfrm>
              <a:off x="8150211" y="5675262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8" name="橢圓 97"/>
            <p:cNvSpPr/>
            <p:nvPr/>
          </p:nvSpPr>
          <p:spPr>
            <a:xfrm>
              <a:off x="7443906" y="436613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9" name="橢圓 98"/>
            <p:cNvSpPr/>
            <p:nvPr/>
          </p:nvSpPr>
          <p:spPr>
            <a:xfrm>
              <a:off x="8150211" y="4366131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0" name="橢圓 99"/>
            <p:cNvSpPr/>
            <p:nvPr/>
          </p:nvSpPr>
          <p:spPr>
            <a:xfrm>
              <a:off x="8531285" y="5021789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1" name="橢圓 100"/>
            <p:cNvSpPr/>
            <p:nvPr/>
          </p:nvSpPr>
          <p:spPr>
            <a:xfrm>
              <a:off x="7443905" y="5675262"/>
              <a:ext cx="261279" cy="26127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2" name="橢圓 101"/>
            <p:cNvSpPr/>
            <p:nvPr/>
          </p:nvSpPr>
          <p:spPr>
            <a:xfrm>
              <a:off x="7145181" y="5015635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3" name="橢圓 102"/>
            <p:cNvSpPr/>
            <p:nvPr/>
          </p:nvSpPr>
          <p:spPr>
            <a:xfrm>
              <a:off x="7812794" y="5016709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04" name="直線接點 103"/>
            <p:cNvCxnSpPr>
              <a:endCxn id="101" idx="7"/>
            </p:cNvCxnSpPr>
            <p:nvPr/>
          </p:nvCxnSpPr>
          <p:spPr>
            <a:xfrm flipH="1">
              <a:off x="7666921" y="5258818"/>
              <a:ext cx="192452" cy="4547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直線接點 104"/>
            <p:cNvCxnSpPr>
              <a:stCxn id="97" idx="7"/>
              <a:endCxn id="100" idx="4"/>
            </p:cNvCxnSpPr>
            <p:nvPr/>
          </p:nvCxnSpPr>
          <p:spPr>
            <a:xfrm flipV="1">
              <a:off x="8373227" y="5283068"/>
              <a:ext cx="288698" cy="43045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直線接點 105"/>
            <p:cNvCxnSpPr>
              <a:stCxn id="101" idx="6"/>
              <a:endCxn id="97" idx="2"/>
            </p:cNvCxnSpPr>
            <p:nvPr/>
          </p:nvCxnSpPr>
          <p:spPr>
            <a:xfrm>
              <a:off x="7705184" y="5805902"/>
              <a:ext cx="445027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文字方塊 106"/>
            <p:cNvSpPr txBox="1"/>
            <p:nvPr/>
          </p:nvSpPr>
          <p:spPr>
            <a:xfrm>
              <a:off x="7025386" y="452427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</a:t>
              </a:r>
              <a:endParaRPr lang="zh-TW" altLang="en-US" dirty="0"/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7702610" y="4162702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8480617" y="4526152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7691204" y="4603790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</a:t>
              </a:r>
              <a:endParaRPr lang="zh-TW" altLang="en-US" dirty="0"/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7415945" y="5247672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7019657" y="5353527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25</a:t>
              </a:r>
              <a:endParaRPr lang="zh-TW" altLang="en-US" dirty="0"/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7703669" y="5732695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22</a:t>
              </a:r>
              <a:endParaRPr lang="zh-TW" altLang="en-US" dirty="0"/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8465723" y="5370675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</a:t>
              </a:r>
              <a:endParaRPr lang="zh-TW" altLang="en-US" dirty="0"/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8014298" y="5218100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7500366" y="6204298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4,6,1 – 38</a:t>
              </a:r>
              <a:endParaRPr lang="zh-TW" altLang="en-US" dirty="0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2908651" y="6352144"/>
            <a:ext cx="482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Old: 4-6-1: 38, new: 4-5-0-1:63 </a:t>
            </a:r>
            <a:r>
              <a:rPr lang="en-US" altLang="zh-TW" dirty="0" smtClean="0">
                <a:sym typeface="Symbol" panose="05050102010706020507" pitchFamily="18" charset="2"/>
              </a:rPr>
              <a:t>38 (unchanged)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33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Dijkstra's Example (shortest path)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205</a:t>
            </a:fld>
            <a:endParaRPr lang="zh-TW" altLang="en-US"/>
          </a:p>
        </p:txBody>
      </p:sp>
      <p:graphicFrame>
        <p:nvGraphicFramePr>
          <p:cNvPr id="229" name="表格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35859"/>
              </p:ext>
            </p:extLst>
          </p:nvPr>
        </p:nvGraphicFramePr>
        <p:xfrm>
          <a:off x="322730" y="1535431"/>
          <a:ext cx="625754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92"/>
                <a:gridCol w="483120"/>
                <a:gridCol w="689407"/>
                <a:gridCol w="739588"/>
                <a:gridCol w="766482"/>
                <a:gridCol w="779930"/>
                <a:gridCol w="739588"/>
                <a:gridCol w="820270"/>
                <a:gridCol w="8202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657191" y="2070542"/>
            <a:ext cx="2396041" cy="2031325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   vertex	path     length</a:t>
            </a:r>
          </a:p>
          <a:p>
            <a:r>
              <a:rPr lang="en-US" altLang="zh-TW" dirty="0" smtClean="0"/>
              <a:t>1.   3	4-3:	22</a:t>
            </a:r>
          </a:p>
          <a:p>
            <a:r>
              <a:rPr lang="en-US" altLang="zh-TW" dirty="0" smtClean="0"/>
              <a:t>2.   6	4-6:	24</a:t>
            </a:r>
          </a:p>
          <a:p>
            <a:r>
              <a:rPr lang="en-US" altLang="zh-TW" dirty="0" smtClean="0"/>
              <a:t>3.   5	4-5:	25</a:t>
            </a:r>
          </a:p>
          <a:p>
            <a:r>
              <a:rPr lang="en-US" altLang="zh-TW" dirty="0" smtClean="0"/>
              <a:t>4.   2	4-3-2:	34</a:t>
            </a:r>
          </a:p>
          <a:p>
            <a:r>
              <a:rPr lang="en-US" altLang="zh-TW" dirty="0" smtClean="0"/>
              <a:t>5.   0	4-5-0:	35</a:t>
            </a:r>
          </a:p>
          <a:p>
            <a:r>
              <a:rPr lang="en-US" altLang="zh-TW" dirty="0" smtClean="0"/>
              <a:t>6.   1	4-6-1:	38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76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Single Source, All Destinations, and Nonnegative Costs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60561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Input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A directed graph G = (V, E)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Length(</a:t>
            </a:r>
            <a:r>
              <a:rPr lang="en-US" altLang="zh-TW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</a:rPr>
              <a:t>, j) for the edges of G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A source vertex v</a:t>
            </a:r>
          </a:p>
          <a:p>
            <a:r>
              <a:rPr lang="en-US" altLang="zh-TW" dirty="0" smtClean="0"/>
              <a:t>Output</a:t>
            </a:r>
          </a:p>
          <a:p>
            <a:pPr lvl="1"/>
            <a:r>
              <a:rPr lang="en-US" altLang="zh-TW" dirty="0" smtClean="0"/>
              <a:t>Determine a shortest path from v to each of the remaining vertices of G </a:t>
            </a:r>
            <a:r>
              <a:rPr lang="en-US" altLang="zh-TW" dirty="0" smtClean="0">
                <a:solidFill>
                  <a:srgbClr val="C00000"/>
                </a:solidFill>
              </a:rPr>
              <a:t>in non-decreasing length order</a:t>
            </a:r>
          </a:p>
          <a:p>
            <a:endParaRPr lang="en-US" altLang="zh-TW" dirty="0" smtClean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206</a:t>
            </a:fld>
            <a:endParaRPr lang="zh-TW" altLang="en-US"/>
          </a:p>
        </p:txBody>
      </p:sp>
      <p:graphicFrame>
        <p:nvGraphicFramePr>
          <p:cNvPr id="68" name="表格 67"/>
          <p:cNvGraphicFramePr>
            <a:graphicFrameLocks noGrp="1"/>
          </p:cNvGraphicFramePr>
          <p:nvPr>
            <p:extLst/>
          </p:nvPr>
        </p:nvGraphicFramePr>
        <p:xfrm>
          <a:off x="4844295" y="4202636"/>
          <a:ext cx="293515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7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7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5553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Path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Length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5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0,</a:t>
                      </a:r>
                      <a:r>
                        <a:rPr lang="en-US" altLang="zh-TW" baseline="0" dirty="0" smtClean="0"/>
                        <a:t> 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5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0, 3, 4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5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0, 3, 4, 1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55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0, 2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1145366" y="4133028"/>
            <a:ext cx="2836100" cy="2337348"/>
            <a:chOff x="1145366" y="4133028"/>
            <a:chExt cx="2836100" cy="2337348"/>
          </a:xfrm>
        </p:grpSpPr>
        <p:sp>
          <p:nvSpPr>
            <p:cNvPr id="67" name="圓角矩形 66"/>
            <p:cNvSpPr/>
            <p:nvPr/>
          </p:nvSpPr>
          <p:spPr>
            <a:xfrm>
              <a:off x="1145367" y="4133028"/>
              <a:ext cx="2836099" cy="1968016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6" name="群組 65"/>
            <p:cNvGrpSpPr/>
            <p:nvPr/>
          </p:nvGrpSpPr>
          <p:grpSpPr>
            <a:xfrm>
              <a:off x="1145367" y="4133028"/>
              <a:ext cx="2513434" cy="1999832"/>
              <a:chOff x="1200075" y="4205641"/>
              <a:chExt cx="2513434" cy="1999832"/>
            </a:xfrm>
          </p:grpSpPr>
          <p:cxnSp>
            <p:nvCxnSpPr>
              <p:cNvPr id="5" name="直線接點 4"/>
              <p:cNvCxnSpPr>
                <a:stCxn id="6" idx="6"/>
                <a:endCxn id="8" idx="2"/>
              </p:cNvCxnSpPr>
              <p:nvPr/>
            </p:nvCxnSpPr>
            <p:spPr>
              <a:xfrm flipV="1">
                <a:off x="1759665" y="4829753"/>
                <a:ext cx="715643" cy="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" name="橢圓 5"/>
              <p:cNvSpPr/>
              <p:nvPr/>
            </p:nvSpPr>
            <p:spPr>
              <a:xfrm>
                <a:off x="1498386" y="4699114"/>
                <a:ext cx="261279" cy="261279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1200075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10</a:t>
                </a:r>
                <a:endParaRPr lang="zh-TW" altLang="en-US" dirty="0"/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2475308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3452230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1498385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2476090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3452229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15" name="直線接點 14"/>
              <p:cNvCxnSpPr>
                <a:stCxn id="8" idx="6"/>
                <a:endCxn id="9" idx="2"/>
              </p:cNvCxnSpPr>
              <p:nvPr/>
            </p:nvCxnSpPr>
            <p:spPr>
              <a:xfrm>
                <a:off x="2736587" y="4829753"/>
                <a:ext cx="715643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線接點 17"/>
              <p:cNvCxnSpPr>
                <a:stCxn id="8" idx="3"/>
                <a:endCxn id="10" idx="7"/>
              </p:cNvCxnSpPr>
              <p:nvPr/>
            </p:nvCxnSpPr>
            <p:spPr>
              <a:xfrm flipH="1">
                <a:off x="1721401" y="4922129"/>
                <a:ext cx="792170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直線接點 20"/>
              <p:cNvCxnSpPr>
                <a:stCxn id="11" idx="0"/>
                <a:endCxn id="8" idx="4"/>
              </p:cNvCxnSpPr>
              <p:nvPr/>
            </p:nvCxnSpPr>
            <p:spPr>
              <a:xfrm flipH="1" flipV="1">
                <a:off x="2605948" y="4960392"/>
                <a:ext cx="782" cy="77589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直線接點 26"/>
              <p:cNvCxnSpPr/>
              <p:nvPr/>
            </p:nvCxnSpPr>
            <p:spPr>
              <a:xfrm flipV="1">
                <a:off x="1659531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直線接點 29"/>
              <p:cNvCxnSpPr/>
              <p:nvPr/>
            </p:nvCxnSpPr>
            <p:spPr>
              <a:xfrm flipH="1">
                <a:off x="1589304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直線接點 32"/>
              <p:cNvCxnSpPr>
                <a:stCxn id="10" idx="6"/>
                <a:endCxn id="11" idx="2"/>
              </p:cNvCxnSpPr>
              <p:nvPr/>
            </p:nvCxnSpPr>
            <p:spPr>
              <a:xfrm>
                <a:off x="1759664" y="5866924"/>
                <a:ext cx="71642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線接點 35"/>
              <p:cNvCxnSpPr>
                <a:stCxn id="12" idx="2"/>
                <a:endCxn id="11" idx="6"/>
              </p:cNvCxnSpPr>
              <p:nvPr/>
            </p:nvCxnSpPr>
            <p:spPr>
              <a:xfrm flipH="1">
                <a:off x="2737369" y="5866924"/>
                <a:ext cx="71486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 flipH="1">
                <a:off x="2718816" y="4959193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 flipV="1">
                <a:off x="2667662" y="4890787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3" name="手繪多邊形 42"/>
              <p:cNvSpPr/>
              <p:nvPr/>
            </p:nvSpPr>
            <p:spPr>
              <a:xfrm>
                <a:off x="1703753" y="4478057"/>
                <a:ext cx="1748475" cy="273697"/>
              </a:xfrm>
              <a:custGeom>
                <a:avLst/>
                <a:gdLst>
                  <a:gd name="connsiteX0" fmla="*/ 0 w 1391138"/>
                  <a:gd name="connsiteY0" fmla="*/ 242435 h 273697"/>
                  <a:gd name="connsiteX1" fmla="*/ 773723 w 1391138"/>
                  <a:gd name="connsiteY1" fmla="*/ 158 h 273697"/>
                  <a:gd name="connsiteX2" fmla="*/ 1391138 w 1391138"/>
                  <a:gd name="connsiteY2" fmla="*/ 273697 h 27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1138" h="273697">
                    <a:moveTo>
                      <a:pt x="0" y="242435"/>
                    </a:moveTo>
                    <a:cubicBezTo>
                      <a:pt x="270933" y="118691"/>
                      <a:pt x="541867" y="-5052"/>
                      <a:pt x="773723" y="158"/>
                    </a:cubicBezTo>
                    <a:cubicBezTo>
                      <a:pt x="1005579" y="5368"/>
                      <a:pt x="1198358" y="139532"/>
                      <a:pt x="1391138" y="27369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1589304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20</a:t>
                </a:r>
                <a:endParaRPr lang="zh-TW" altLang="en-US" dirty="0"/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1886796" y="457621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50</a:t>
                </a:r>
                <a:endParaRPr lang="zh-TW" altLang="en-US" dirty="0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1994233" y="5237152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15</a:t>
                </a:r>
                <a:endParaRPr lang="zh-TW" altLang="en-US" dirty="0"/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2396595" y="42056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45</a:t>
                </a:r>
                <a:endParaRPr lang="zh-TW" altLang="en-US" dirty="0"/>
              </a:p>
            </p:txBody>
          </p:sp>
          <p:sp>
            <p:nvSpPr>
              <p:cNvPr id="60" name="文字方塊 59"/>
              <p:cNvSpPr txBox="1"/>
              <p:nvPr/>
            </p:nvSpPr>
            <p:spPr>
              <a:xfrm>
                <a:off x="2849749" y="4568729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10</a:t>
                </a:r>
                <a:endParaRPr lang="zh-TW" altLang="en-US" dirty="0"/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2755175" y="505653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35</a:t>
                </a:r>
                <a:endParaRPr lang="zh-TW" altLang="en-US" dirty="0"/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3053517" y="52500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30</a:t>
                </a:r>
                <a:endParaRPr lang="zh-TW" altLang="en-US" dirty="0"/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2902886" y="5836141"/>
                <a:ext cx="301686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3</a:t>
                </a:r>
                <a:endParaRPr lang="zh-TW" altLang="en-US" dirty="0"/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2003814" y="58361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15</a:t>
                </a:r>
                <a:endParaRPr lang="zh-TW" altLang="en-US" dirty="0"/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2267065" y="515831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20</a:t>
                </a:r>
                <a:endParaRPr lang="zh-TW" altLang="en-US" dirty="0"/>
              </a:p>
            </p:txBody>
          </p:sp>
        </p:grpSp>
        <p:sp>
          <p:nvSpPr>
            <p:cNvPr id="69" name="文字方塊 68"/>
            <p:cNvSpPr txBox="1"/>
            <p:nvPr/>
          </p:nvSpPr>
          <p:spPr>
            <a:xfrm>
              <a:off x="1145366" y="6101044"/>
              <a:ext cx="2836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/>
                <a:t>Graph</a:t>
              </a:r>
              <a:endParaRPr lang="zh-TW" altLang="en-US" b="1" dirty="0"/>
            </a:p>
          </p:txBody>
        </p:sp>
      </p:grpSp>
      <p:sp>
        <p:nvSpPr>
          <p:cNvPr id="70" name="文字方塊 69"/>
          <p:cNvSpPr txBox="1"/>
          <p:nvPr/>
        </p:nvSpPr>
        <p:spPr>
          <a:xfrm>
            <a:off x="5142522" y="5993131"/>
            <a:ext cx="23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All-destinations shortest path from 0</a:t>
            </a:r>
            <a:endParaRPr lang="zh-TW" altLang="en-US" b="1" dirty="0"/>
          </a:p>
        </p:txBody>
      </p:sp>
      <p:sp>
        <p:nvSpPr>
          <p:cNvPr id="71" name="向右箭號 70"/>
          <p:cNvSpPr/>
          <p:nvPr/>
        </p:nvSpPr>
        <p:spPr>
          <a:xfrm>
            <a:off x="4316167" y="4983920"/>
            <a:ext cx="205368" cy="29089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3" name="直線單箭頭接點 72"/>
          <p:cNvCxnSpPr/>
          <p:nvPr/>
        </p:nvCxnSpPr>
        <p:spPr>
          <a:xfrm>
            <a:off x="7643446" y="4665253"/>
            <a:ext cx="0" cy="12366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字方塊 73"/>
          <p:cNvSpPr txBox="1"/>
          <p:nvPr/>
        </p:nvSpPr>
        <p:spPr>
          <a:xfrm rot="16200000">
            <a:off x="6872954" y="5104271"/>
            <a:ext cx="216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Non-decreasing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4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Single Source, All Destinations, and Nonnegative Costs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Let 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dist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[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]</a:t>
            </a:r>
            <a:r>
              <a:rPr lang="en-US" altLang="zh-TW" dirty="0">
                <a:ea typeface="新細明體" charset="-120"/>
              </a:rPr>
              <a:t> be the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length of a shortest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one edge extension</a:t>
            </a:r>
            <a:r>
              <a:rPr lang="en-US" altLang="zh-TW" dirty="0">
                <a:ea typeface="新細明體" charset="-120"/>
              </a:rPr>
              <a:t> of an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already generated shortest path</a:t>
            </a:r>
            <a:r>
              <a:rPr lang="en-US" altLang="zh-TW" dirty="0">
                <a:ea typeface="新細明體" charset="-120"/>
              </a:rPr>
              <a:t>, the one edge extension ends at vertex </a:t>
            </a:r>
            <a:r>
              <a:rPr lang="en-US" altLang="zh-TW" dirty="0" err="1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The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next shortest path</a:t>
            </a:r>
            <a:r>
              <a:rPr lang="en-US" altLang="zh-TW" dirty="0">
                <a:ea typeface="新細明體" charset="-120"/>
              </a:rPr>
              <a:t> is to an as yet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unreached vertex</a:t>
            </a:r>
            <a:r>
              <a:rPr lang="en-US" altLang="zh-TW" dirty="0">
                <a:ea typeface="新細明體" charset="-120"/>
              </a:rPr>
              <a:t> for which the 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dist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[]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value is least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Let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p[</a:t>
            </a:r>
            <a:r>
              <a:rPr lang="en-US" altLang="zh-TW" dirty="0" err="1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]</a:t>
            </a:r>
            <a:r>
              <a:rPr lang="en-US" altLang="zh-TW" dirty="0">
                <a:ea typeface="新細明體" charset="-120"/>
              </a:rPr>
              <a:t> be the vertex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just before </a:t>
            </a:r>
            <a:r>
              <a:rPr lang="en-US" altLang="zh-TW" dirty="0">
                <a:ea typeface="新細明體" charset="-120"/>
              </a:rPr>
              <a:t>vertex </a:t>
            </a:r>
            <a:r>
              <a:rPr lang="en-US" altLang="zh-TW" dirty="0" err="1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TW" dirty="0">
                <a:ea typeface="新細明體" charset="-120"/>
              </a:rPr>
              <a:t> on the shortest one edge extension to </a:t>
            </a:r>
            <a:r>
              <a:rPr lang="en-US" altLang="zh-TW" dirty="0" err="1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9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圓角矩形 48"/>
          <p:cNvSpPr/>
          <p:nvPr/>
        </p:nvSpPr>
        <p:spPr>
          <a:xfrm>
            <a:off x="785860" y="4041101"/>
            <a:ext cx="2836099" cy="1968016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" name="橢圓 187"/>
          <p:cNvSpPr/>
          <p:nvPr/>
        </p:nvSpPr>
        <p:spPr>
          <a:xfrm>
            <a:off x="814132" y="4333250"/>
            <a:ext cx="746557" cy="679574"/>
          </a:xfrm>
          <a:prstGeom prst="ellipse">
            <a:avLst/>
          </a:prstGeom>
          <a:solidFill>
            <a:srgbClr val="F3D2F4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9" name="文字方塊 188"/>
          <p:cNvSpPr txBox="1"/>
          <p:nvPr/>
        </p:nvSpPr>
        <p:spPr>
          <a:xfrm>
            <a:off x="915814" y="4319059"/>
            <a:ext cx="5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67" name="圓角矩形 66"/>
          <p:cNvSpPr/>
          <p:nvPr/>
        </p:nvSpPr>
        <p:spPr>
          <a:xfrm>
            <a:off x="785860" y="1554956"/>
            <a:ext cx="2836099" cy="1968016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812681" y="1823926"/>
            <a:ext cx="746557" cy="679574"/>
          </a:xfrm>
          <a:prstGeom prst="ellipse">
            <a:avLst/>
          </a:prstGeom>
          <a:solidFill>
            <a:srgbClr val="F3D2F4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Dijkstra's</a:t>
            </a:r>
            <a:r>
              <a:rPr lang="en-US" altLang="zh-TW" dirty="0" smtClean="0"/>
              <a:t> Algorithm</a:t>
            </a:r>
            <a:r>
              <a:rPr lang="zh-TW" altLang="en-US" dirty="0" smtClean="0"/>
              <a:t> </a:t>
            </a:r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208</a:t>
            </a:fld>
            <a:endParaRPr lang="zh-TW" altLang="en-US"/>
          </a:p>
        </p:txBody>
      </p:sp>
      <p:grpSp>
        <p:nvGrpSpPr>
          <p:cNvPr id="66" name="群組 65"/>
          <p:cNvGrpSpPr/>
          <p:nvPr/>
        </p:nvGrpSpPr>
        <p:grpSpPr>
          <a:xfrm>
            <a:off x="785860" y="1554956"/>
            <a:ext cx="2513434" cy="1999832"/>
            <a:chOff x="1200075" y="4205641"/>
            <a:chExt cx="2513434" cy="1999832"/>
          </a:xfrm>
        </p:grpSpPr>
        <p:cxnSp>
          <p:nvCxnSpPr>
            <p:cNvPr id="5" name="直線接點 4"/>
            <p:cNvCxnSpPr>
              <a:stCxn id="6" idx="6"/>
              <a:endCxn id="8" idx="2"/>
            </p:cNvCxnSpPr>
            <p:nvPr/>
          </p:nvCxnSpPr>
          <p:spPr>
            <a:xfrm flipV="1">
              <a:off x="1759665" y="4829753"/>
              <a:ext cx="715643" cy="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橢圓 5"/>
            <p:cNvSpPr/>
            <p:nvPr/>
          </p:nvSpPr>
          <p:spPr>
            <a:xfrm>
              <a:off x="1498386" y="469911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200075" y="515418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2475308" y="469911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3452230" y="469911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1498385" y="573628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橢圓 10"/>
            <p:cNvSpPr/>
            <p:nvPr/>
          </p:nvSpPr>
          <p:spPr>
            <a:xfrm>
              <a:off x="2476090" y="573628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橢圓 11"/>
            <p:cNvSpPr/>
            <p:nvPr/>
          </p:nvSpPr>
          <p:spPr>
            <a:xfrm>
              <a:off x="3452229" y="573628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15" name="直線接點 14"/>
            <p:cNvCxnSpPr>
              <a:stCxn id="8" idx="6"/>
              <a:endCxn id="9" idx="2"/>
            </p:cNvCxnSpPr>
            <p:nvPr/>
          </p:nvCxnSpPr>
          <p:spPr>
            <a:xfrm>
              <a:off x="2736587" y="4829753"/>
              <a:ext cx="715643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線接點 17"/>
            <p:cNvCxnSpPr>
              <a:stCxn id="8" idx="3"/>
              <a:endCxn id="10" idx="7"/>
            </p:cNvCxnSpPr>
            <p:nvPr/>
          </p:nvCxnSpPr>
          <p:spPr>
            <a:xfrm flipH="1">
              <a:off x="1721401" y="4922129"/>
              <a:ext cx="792170" cy="85241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線接點 20"/>
            <p:cNvCxnSpPr>
              <a:stCxn id="11" idx="0"/>
              <a:endCxn id="8" idx="4"/>
            </p:cNvCxnSpPr>
            <p:nvPr/>
          </p:nvCxnSpPr>
          <p:spPr>
            <a:xfrm flipH="1" flipV="1">
              <a:off x="2605948" y="4960392"/>
              <a:ext cx="782" cy="7758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V="1">
              <a:off x="1659531" y="4960393"/>
              <a:ext cx="1" cy="77589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線接點 29"/>
            <p:cNvCxnSpPr/>
            <p:nvPr/>
          </p:nvCxnSpPr>
          <p:spPr>
            <a:xfrm flipH="1">
              <a:off x="1589304" y="4960393"/>
              <a:ext cx="1" cy="77589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線接點 32"/>
            <p:cNvCxnSpPr>
              <a:stCxn id="10" idx="6"/>
              <a:endCxn id="11" idx="2"/>
            </p:cNvCxnSpPr>
            <p:nvPr/>
          </p:nvCxnSpPr>
          <p:spPr>
            <a:xfrm>
              <a:off x="1759664" y="5866924"/>
              <a:ext cx="7164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線接點 35"/>
            <p:cNvCxnSpPr>
              <a:stCxn id="12" idx="2"/>
              <a:endCxn id="11" idx="6"/>
            </p:cNvCxnSpPr>
            <p:nvPr/>
          </p:nvCxnSpPr>
          <p:spPr>
            <a:xfrm flipH="1">
              <a:off x="2737369" y="5866924"/>
              <a:ext cx="714860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H="1">
              <a:off x="2718816" y="4959193"/>
              <a:ext cx="791387" cy="85241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V="1">
              <a:off x="2667662" y="4890787"/>
              <a:ext cx="791387" cy="85241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手繪多邊形 42"/>
            <p:cNvSpPr/>
            <p:nvPr/>
          </p:nvSpPr>
          <p:spPr>
            <a:xfrm>
              <a:off x="1703753" y="4478057"/>
              <a:ext cx="1748475" cy="273697"/>
            </a:xfrm>
            <a:custGeom>
              <a:avLst/>
              <a:gdLst>
                <a:gd name="connsiteX0" fmla="*/ 0 w 1391138"/>
                <a:gd name="connsiteY0" fmla="*/ 242435 h 273697"/>
                <a:gd name="connsiteX1" fmla="*/ 773723 w 1391138"/>
                <a:gd name="connsiteY1" fmla="*/ 158 h 273697"/>
                <a:gd name="connsiteX2" fmla="*/ 1391138 w 1391138"/>
                <a:gd name="connsiteY2" fmla="*/ 273697 h 27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138" h="273697">
                  <a:moveTo>
                    <a:pt x="0" y="242435"/>
                  </a:moveTo>
                  <a:cubicBezTo>
                    <a:pt x="270933" y="118691"/>
                    <a:pt x="541867" y="-5052"/>
                    <a:pt x="773723" y="158"/>
                  </a:cubicBezTo>
                  <a:cubicBezTo>
                    <a:pt x="1005579" y="5368"/>
                    <a:pt x="1198358" y="139532"/>
                    <a:pt x="1391138" y="27369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1589304" y="515418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20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1886796" y="4576213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50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1994233" y="5237152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2396595" y="420564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45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2849749" y="456872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2755175" y="5056533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35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3053517" y="525008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30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2902886" y="5836141"/>
              <a:ext cx="30168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2003814" y="583614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2267065" y="515831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20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2173706" y="21369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C00000"/>
                </a:solidFill>
              </a:rPr>
              <a:t>50</a:t>
            </a:r>
            <a:endParaRPr lang="zh-TW" altLang="en-US" i="1" dirty="0">
              <a:solidFill>
                <a:srgbClr val="C0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812682" y="31795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C00000"/>
                </a:solidFill>
              </a:rPr>
              <a:t>10</a:t>
            </a:r>
            <a:endParaRPr lang="zh-TW" altLang="en-US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2065783" y="3199276"/>
                <a:ext cx="433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783" y="3199276"/>
                <a:ext cx="43313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3072086" y="3195511"/>
                <a:ext cx="433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086" y="3195511"/>
                <a:ext cx="43313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/>
          <p:cNvSpPr txBox="1"/>
          <p:nvPr/>
        </p:nvSpPr>
        <p:spPr>
          <a:xfrm>
            <a:off x="3111206" y="21619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C00000"/>
                </a:solidFill>
              </a:rPr>
              <a:t>45</a:t>
            </a:r>
            <a:endParaRPr lang="zh-TW" altLang="en-US" i="1" dirty="0">
              <a:solidFill>
                <a:srgbClr val="C0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14363" y="1809735"/>
            <a:ext cx="5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</a:t>
            </a:r>
            <a:endParaRPr lang="zh-TW" altLang="en-US" dirty="0"/>
          </a:p>
        </p:txBody>
      </p:sp>
      <p:grpSp>
        <p:nvGrpSpPr>
          <p:cNvPr id="51" name="群組 50"/>
          <p:cNvGrpSpPr/>
          <p:nvPr/>
        </p:nvGrpSpPr>
        <p:grpSpPr>
          <a:xfrm>
            <a:off x="785860" y="4041101"/>
            <a:ext cx="2513434" cy="1999832"/>
            <a:chOff x="1200075" y="4205641"/>
            <a:chExt cx="2513434" cy="1999832"/>
          </a:xfrm>
        </p:grpSpPr>
        <p:cxnSp>
          <p:nvCxnSpPr>
            <p:cNvPr id="52" name="直線接點 51"/>
            <p:cNvCxnSpPr>
              <a:stCxn id="53" idx="6"/>
              <a:endCxn id="55" idx="2"/>
            </p:cNvCxnSpPr>
            <p:nvPr/>
          </p:nvCxnSpPr>
          <p:spPr>
            <a:xfrm flipV="1">
              <a:off x="1759665" y="4829753"/>
              <a:ext cx="715643" cy="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" name="橢圓 52"/>
            <p:cNvSpPr/>
            <p:nvPr/>
          </p:nvSpPr>
          <p:spPr>
            <a:xfrm>
              <a:off x="1498386" y="469911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1200075" y="515418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橢圓 54"/>
            <p:cNvSpPr/>
            <p:nvPr/>
          </p:nvSpPr>
          <p:spPr>
            <a:xfrm>
              <a:off x="2475308" y="469911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2" name="橢圓 71"/>
            <p:cNvSpPr/>
            <p:nvPr/>
          </p:nvSpPr>
          <p:spPr>
            <a:xfrm>
              <a:off x="3452230" y="4699113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橢圓 74"/>
            <p:cNvSpPr/>
            <p:nvPr/>
          </p:nvSpPr>
          <p:spPr>
            <a:xfrm>
              <a:off x="1498385" y="573628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6" name="橢圓 75"/>
            <p:cNvSpPr/>
            <p:nvPr/>
          </p:nvSpPr>
          <p:spPr>
            <a:xfrm>
              <a:off x="2476090" y="573628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橢圓 76"/>
            <p:cNvSpPr/>
            <p:nvPr/>
          </p:nvSpPr>
          <p:spPr>
            <a:xfrm>
              <a:off x="3452229" y="5736284"/>
              <a:ext cx="261279" cy="2612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78" name="直線接點 77"/>
            <p:cNvCxnSpPr>
              <a:stCxn id="55" idx="6"/>
              <a:endCxn id="72" idx="2"/>
            </p:cNvCxnSpPr>
            <p:nvPr/>
          </p:nvCxnSpPr>
          <p:spPr>
            <a:xfrm>
              <a:off x="2736587" y="4829753"/>
              <a:ext cx="715643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直線接點 78"/>
            <p:cNvCxnSpPr>
              <a:stCxn id="55" idx="3"/>
              <a:endCxn id="75" idx="7"/>
            </p:cNvCxnSpPr>
            <p:nvPr/>
          </p:nvCxnSpPr>
          <p:spPr>
            <a:xfrm flipH="1">
              <a:off x="1721401" y="4922129"/>
              <a:ext cx="792170" cy="85241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直線接點 79"/>
            <p:cNvCxnSpPr>
              <a:stCxn id="76" idx="0"/>
              <a:endCxn id="55" idx="4"/>
            </p:cNvCxnSpPr>
            <p:nvPr/>
          </p:nvCxnSpPr>
          <p:spPr>
            <a:xfrm flipH="1" flipV="1">
              <a:off x="2605948" y="4960392"/>
              <a:ext cx="782" cy="7758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直線接點 80"/>
            <p:cNvCxnSpPr/>
            <p:nvPr/>
          </p:nvCxnSpPr>
          <p:spPr>
            <a:xfrm flipV="1">
              <a:off x="1659531" y="4960393"/>
              <a:ext cx="1" cy="77589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直線接點 81"/>
            <p:cNvCxnSpPr/>
            <p:nvPr/>
          </p:nvCxnSpPr>
          <p:spPr>
            <a:xfrm flipH="1">
              <a:off x="1589304" y="4960393"/>
              <a:ext cx="1" cy="775891"/>
            </a:xfrm>
            <a:prstGeom prst="line">
              <a:avLst/>
            </a:prstGeom>
            <a:solidFill>
              <a:schemeClr val="bg1"/>
            </a:solidFill>
            <a:ln w="34925">
              <a:solidFill>
                <a:srgbClr val="C0000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直線接點 82"/>
            <p:cNvCxnSpPr>
              <a:stCxn id="75" idx="6"/>
              <a:endCxn id="76" idx="2"/>
            </p:cNvCxnSpPr>
            <p:nvPr/>
          </p:nvCxnSpPr>
          <p:spPr>
            <a:xfrm>
              <a:off x="1759664" y="5866924"/>
              <a:ext cx="71642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直線接點 83"/>
            <p:cNvCxnSpPr>
              <a:stCxn id="77" idx="2"/>
              <a:endCxn id="76" idx="6"/>
            </p:cNvCxnSpPr>
            <p:nvPr/>
          </p:nvCxnSpPr>
          <p:spPr>
            <a:xfrm flipH="1">
              <a:off x="2737369" y="5866924"/>
              <a:ext cx="714860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flipH="1">
              <a:off x="2718816" y="4959193"/>
              <a:ext cx="791387" cy="85241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直線接點 85"/>
            <p:cNvCxnSpPr/>
            <p:nvPr/>
          </p:nvCxnSpPr>
          <p:spPr>
            <a:xfrm flipV="1">
              <a:off x="2667662" y="4890787"/>
              <a:ext cx="791387" cy="85241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7" name="手繪多邊形 86"/>
            <p:cNvSpPr/>
            <p:nvPr/>
          </p:nvSpPr>
          <p:spPr>
            <a:xfrm>
              <a:off x="1703753" y="4478057"/>
              <a:ext cx="1748475" cy="273697"/>
            </a:xfrm>
            <a:custGeom>
              <a:avLst/>
              <a:gdLst>
                <a:gd name="connsiteX0" fmla="*/ 0 w 1391138"/>
                <a:gd name="connsiteY0" fmla="*/ 242435 h 273697"/>
                <a:gd name="connsiteX1" fmla="*/ 773723 w 1391138"/>
                <a:gd name="connsiteY1" fmla="*/ 158 h 273697"/>
                <a:gd name="connsiteX2" fmla="*/ 1391138 w 1391138"/>
                <a:gd name="connsiteY2" fmla="*/ 273697 h 27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138" h="273697">
                  <a:moveTo>
                    <a:pt x="0" y="242435"/>
                  </a:moveTo>
                  <a:cubicBezTo>
                    <a:pt x="270933" y="118691"/>
                    <a:pt x="541867" y="-5052"/>
                    <a:pt x="773723" y="158"/>
                  </a:cubicBezTo>
                  <a:cubicBezTo>
                    <a:pt x="1005579" y="5368"/>
                    <a:pt x="1198358" y="139532"/>
                    <a:pt x="1391138" y="27369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1589304" y="515418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20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1886796" y="4576213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50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1994233" y="5237152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2396595" y="420564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45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849749" y="4568729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2755175" y="5056533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35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3053517" y="525008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30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2902886" y="5836141"/>
              <a:ext cx="30168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2003814" y="5836141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267065" y="5158314"/>
              <a:ext cx="41870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</a:rPr>
                <a:t>20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8" name="文字方塊 97"/>
          <p:cNvSpPr txBox="1"/>
          <p:nvPr/>
        </p:nvSpPr>
        <p:spPr>
          <a:xfrm>
            <a:off x="2173706" y="46230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C00000"/>
                </a:solidFill>
              </a:rPr>
              <a:t>50</a:t>
            </a:r>
            <a:endParaRPr lang="zh-TW" altLang="en-US" i="1" dirty="0">
              <a:solidFill>
                <a:srgbClr val="C00000"/>
              </a:solidFill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812682" y="56657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10</a:t>
            </a:r>
            <a:endParaRPr lang="zh-TW" altLang="en-US" b="1" i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/>
              <p:cNvSpPr txBox="1"/>
              <p:nvPr/>
            </p:nvSpPr>
            <p:spPr>
              <a:xfrm>
                <a:off x="2065783" y="5685421"/>
                <a:ext cx="433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0" name="文字方塊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783" y="5685421"/>
                <a:ext cx="43313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3072086" y="5681656"/>
                <a:ext cx="433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086" y="5681656"/>
                <a:ext cx="43313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文字方塊 101"/>
          <p:cNvSpPr txBox="1"/>
          <p:nvPr/>
        </p:nvSpPr>
        <p:spPr>
          <a:xfrm>
            <a:off x="3111206" y="46481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C00000"/>
                </a:solidFill>
              </a:rPr>
              <a:t>45</a:t>
            </a:r>
            <a:endParaRPr lang="zh-TW" altLang="en-US" i="1" dirty="0">
              <a:solidFill>
                <a:srgbClr val="C0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336819" y="4847064"/>
            <a:ext cx="2215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u="sng" dirty="0" smtClean="0"/>
              <a:t>Path         Length</a:t>
            </a:r>
          </a:p>
          <a:p>
            <a:r>
              <a:rPr lang="en-US" altLang="zh-TW" sz="2400" dirty="0" smtClean="0"/>
              <a:t>0, 3          10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282909" y="3942524"/>
            <a:ext cx="4055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Vertex 3 has the least-cost </a:t>
            </a:r>
            <a:r>
              <a:rPr lang="en-US" altLang="zh-TW" sz="2400" dirty="0" err="1" smtClean="0"/>
              <a:t>dist</a:t>
            </a:r>
            <a:r>
              <a:rPr lang="en-US" altLang="zh-TW" sz="2400" dirty="0" smtClean="0"/>
              <a:t> , i.e., 10. So, output the 0-3 path.</a:t>
            </a:r>
          </a:p>
        </p:txBody>
      </p:sp>
      <p:sp>
        <p:nvSpPr>
          <p:cNvPr id="3" name="向下箭號 2"/>
          <p:cNvSpPr/>
          <p:nvPr/>
        </p:nvSpPr>
        <p:spPr>
          <a:xfrm>
            <a:off x="2026410" y="3619769"/>
            <a:ext cx="245144" cy="375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265796" y="2015154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0       1       2       3       4       5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184" name="文字方塊 183"/>
          <p:cNvSpPr txBox="1"/>
          <p:nvPr/>
        </p:nvSpPr>
        <p:spPr>
          <a:xfrm>
            <a:off x="4496697" y="2921310"/>
            <a:ext cx="55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p[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400" dirty="0" smtClean="0">
                <a:solidFill>
                  <a:srgbClr val="FF0000"/>
                </a:solidFill>
              </a:rPr>
              <a:t>]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5" name="文字方塊 184"/>
          <p:cNvSpPr txBox="1"/>
          <p:nvPr/>
        </p:nvSpPr>
        <p:spPr>
          <a:xfrm>
            <a:off x="5267875" y="2422274"/>
            <a:ext cx="42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86" name="文字方塊 185"/>
          <p:cNvSpPr txBox="1"/>
          <p:nvPr/>
        </p:nvSpPr>
        <p:spPr>
          <a:xfrm>
            <a:off x="5741884" y="241202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50</a:t>
            </a:r>
            <a:endParaRPr lang="zh-TW" altLang="en-US" sz="2400" dirty="0"/>
          </a:p>
        </p:txBody>
      </p:sp>
      <p:sp>
        <p:nvSpPr>
          <p:cNvPr id="191" name="文字方塊 190"/>
          <p:cNvSpPr txBox="1"/>
          <p:nvPr/>
        </p:nvSpPr>
        <p:spPr>
          <a:xfrm>
            <a:off x="6387344" y="242227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45</a:t>
            </a:r>
            <a:endParaRPr lang="zh-TW" altLang="en-US" sz="2400" dirty="0"/>
          </a:p>
        </p:txBody>
      </p:sp>
      <p:sp>
        <p:nvSpPr>
          <p:cNvPr id="192" name="文字方塊 191"/>
          <p:cNvSpPr txBox="1"/>
          <p:nvPr/>
        </p:nvSpPr>
        <p:spPr>
          <a:xfrm>
            <a:off x="7030863" y="2431760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C0099"/>
                </a:solidFill>
              </a:rPr>
              <a:t>10</a:t>
            </a:r>
            <a:endParaRPr lang="zh-TW" altLang="en-US" sz="2400" dirty="0">
              <a:solidFill>
                <a:srgbClr val="CC0099"/>
              </a:solidFill>
            </a:endParaRPr>
          </a:p>
        </p:txBody>
      </p:sp>
      <p:sp>
        <p:nvSpPr>
          <p:cNvPr id="193" name="文字方塊 192"/>
          <p:cNvSpPr txBox="1"/>
          <p:nvPr/>
        </p:nvSpPr>
        <p:spPr>
          <a:xfrm>
            <a:off x="7722104" y="244442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zh-TW" altLang="en-US" sz="2400" dirty="0"/>
          </a:p>
        </p:txBody>
      </p:sp>
      <p:sp>
        <p:nvSpPr>
          <p:cNvPr id="194" name="文字方塊 193"/>
          <p:cNvSpPr txBox="1"/>
          <p:nvPr/>
        </p:nvSpPr>
        <p:spPr>
          <a:xfrm>
            <a:off x="8364945" y="2431760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zh-TW" altLang="en-US" sz="2400" dirty="0"/>
          </a:p>
        </p:txBody>
      </p:sp>
      <p:sp>
        <p:nvSpPr>
          <p:cNvPr id="195" name="文字方塊 194"/>
          <p:cNvSpPr txBox="1"/>
          <p:nvPr/>
        </p:nvSpPr>
        <p:spPr>
          <a:xfrm>
            <a:off x="5295508" y="2958324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-</a:t>
            </a:r>
            <a:endParaRPr lang="zh-TW" altLang="en-US" sz="2400" dirty="0"/>
          </a:p>
        </p:txBody>
      </p:sp>
      <p:sp>
        <p:nvSpPr>
          <p:cNvPr id="196" name="文字方塊 195"/>
          <p:cNvSpPr txBox="1"/>
          <p:nvPr/>
        </p:nvSpPr>
        <p:spPr>
          <a:xfrm>
            <a:off x="5892568" y="2974839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0</a:t>
            </a:r>
            <a:endParaRPr lang="zh-TW" altLang="en-US" sz="2400" dirty="0"/>
          </a:p>
        </p:txBody>
      </p:sp>
      <p:sp>
        <p:nvSpPr>
          <p:cNvPr id="197" name="文字方塊 196"/>
          <p:cNvSpPr txBox="1"/>
          <p:nvPr/>
        </p:nvSpPr>
        <p:spPr>
          <a:xfrm>
            <a:off x="6489628" y="298031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0</a:t>
            </a:r>
            <a:endParaRPr lang="zh-TW" altLang="en-US" sz="2400" dirty="0"/>
          </a:p>
        </p:txBody>
      </p:sp>
      <p:sp>
        <p:nvSpPr>
          <p:cNvPr id="198" name="文字方塊 197"/>
          <p:cNvSpPr txBox="1"/>
          <p:nvPr/>
        </p:nvSpPr>
        <p:spPr>
          <a:xfrm>
            <a:off x="7125044" y="295265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0</a:t>
            </a:r>
            <a:endParaRPr lang="zh-TW" altLang="en-US" sz="2400" dirty="0"/>
          </a:p>
        </p:txBody>
      </p:sp>
      <p:sp>
        <p:nvSpPr>
          <p:cNvPr id="199" name="文字方塊 198"/>
          <p:cNvSpPr txBox="1"/>
          <p:nvPr/>
        </p:nvSpPr>
        <p:spPr>
          <a:xfrm>
            <a:off x="7816285" y="2921310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-</a:t>
            </a:r>
            <a:endParaRPr lang="zh-TW" altLang="en-US" sz="2400" dirty="0"/>
          </a:p>
        </p:txBody>
      </p:sp>
      <p:sp>
        <p:nvSpPr>
          <p:cNvPr id="200" name="文字方塊 199"/>
          <p:cNvSpPr txBox="1"/>
          <p:nvPr/>
        </p:nvSpPr>
        <p:spPr>
          <a:xfrm>
            <a:off x="8413345" y="2921310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-</a:t>
            </a:r>
            <a:endParaRPr lang="zh-TW" altLang="en-US" sz="2400" dirty="0"/>
          </a:p>
        </p:txBody>
      </p:sp>
      <p:sp>
        <p:nvSpPr>
          <p:cNvPr id="103" name="文字方塊 102"/>
          <p:cNvSpPr txBox="1"/>
          <p:nvPr/>
        </p:nvSpPr>
        <p:spPr>
          <a:xfrm>
            <a:off x="4209843" y="2409370"/>
            <a:ext cx="80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solidFill>
                  <a:srgbClr val="FF0000"/>
                </a:solidFill>
              </a:rPr>
              <a:t>dist</a:t>
            </a:r>
            <a:r>
              <a:rPr lang="en-US" altLang="zh-TW" sz="2400" dirty="0" smtClean="0">
                <a:solidFill>
                  <a:srgbClr val="FF0000"/>
                </a:solidFill>
              </a:rPr>
              <a:t>[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400" dirty="0" smtClean="0">
                <a:solidFill>
                  <a:srgbClr val="FF0000"/>
                </a:solidFill>
              </a:rPr>
              <a:t>]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Dijkstra's</a:t>
            </a:r>
            <a:r>
              <a:rPr lang="en-US" altLang="zh-TW" dirty="0" smtClean="0"/>
              <a:t> Algorithm</a:t>
            </a:r>
            <a:r>
              <a:rPr lang="zh-TW" altLang="en-US" dirty="0" smtClean="0"/>
              <a:t> </a:t>
            </a:r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209</a:t>
            </a:fld>
            <a:endParaRPr lang="zh-TW" altLang="en-US"/>
          </a:p>
        </p:txBody>
      </p:sp>
      <p:sp>
        <p:nvSpPr>
          <p:cNvPr id="141" name="文字方塊 140"/>
          <p:cNvSpPr txBox="1"/>
          <p:nvPr/>
        </p:nvSpPr>
        <p:spPr>
          <a:xfrm>
            <a:off x="580106" y="3730104"/>
            <a:ext cx="3131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Include 3 into S and </a:t>
            </a:r>
            <a:r>
              <a:rPr lang="en-US" altLang="zh-TW" sz="2000" b="1" dirty="0" smtClean="0"/>
              <a:t>update vertices adjacent from 3</a:t>
            </a:r>
            <a:r>
              <a:rPr lang="en-US" altLang="zh-TW" sz="2000" dirty="0" smtClean="0"/>
              <a:t>.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625294" y="1763585"/>
            <a:ext cx="2836099" cy="2060992"/>
            <a:chOff x="785860" y="4073997"/>
            <a:chExt cx="2836099" cy="2060992"/>
          </a:xfrm>
        </p:grpSpPr>
        <p:sp>
          <p:nvSpPr>
            <p:cNvPr id="104" name="圓角矩形 103"/>
            <p:cNvSpPr/>
            <p:nvPr/>
          </p:nvSpPr>
          <p:spPr>
            <a:xfrm>
              <a:off x="785860" y="4073997"/>
              <a:ext cx="2836099" cy="1968016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橢圓 104"/>
            <p:cNvSpPr/>
            <p:nvPr/>
          </p:nvSpPr>
          <p:spPr>
            <a:xfrm>
              <a:off x="812681" y="4342966"/>
              <a:ext cx="746557" cy="1646617"/>
            </a:xfrm>
            <a:prstGeom prst="ellipse">
              <a:avLst/>
            </a:prstGeom>
            <a:solidFill>
              <a:srgbClr val="F3D2F4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106" name="群組 105"/>
            <p:cNvGrpSpPr/>
            <p:nvPr/>
          </p:nvGrpSpPr>
          <p:grpSpPr>
            <a:xfrm>
              <a:off x="785860" y="4073997"/>
              <a:ext cx="2513434" cy="1999832"/>
              <a:chOff x="1200075" y="4205641"/>
              <a:chExt cx="2513434" cy="1999832"/>
            </a:xfrm>
          </p:grpSpPr>
          <p:cxnSp>
            <p:nvCxnSpPr>
              <p:cNvPr id="107" name="直線接點 106"/>
              <p:cNvCxnSpPr>
                <a:stCxn id="108" idx="6"/>
                <a:endCxn id="110" idx="2"/>
              </p:cNvCxnSpPr>
              <p:nvPr/>
            </p:nvCxnSpPr>
            <p:spPr>
              <a:xfrm flipV="1">
                <a:off x="1759665" y="4829753"/>
                <a:ext cx="715643" cy="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8" name="橢圓 107"/>
              <p:cNvSpPr/>
              <p:nvPr/>
            </p:nvSpPr>
            <p:spPr>
              <a:xfrm>
                <a:off x="1498386" y="469911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09" name="文字方塊 108"/>
              <p:cNvSpPr txBox="1"/>
              <p:nvPr/>
            </p:nvSpPr>
            <p:spPr>
              <a:xfrm>
                <a:off x="1200075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" name="橢圓 109"/>
              <p:cNvSpPr/>
              <p:nvPr/>
            </p:nvSpPr>
            <p:spPr>
              <a:xfrm>
                <a:off x="2475308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11" name="橢圓 110"/>
              <p:cNvSpPr/>
              <p:nvPr/>
            </p:nvSpPr>
            <p:spPr>
              <a:xfrm>
                <a:off x="3452230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2" name="橢圓 111"/>
              <p:cNvSpPr/>
              <p:nvPr/>
            </p:nvSpPr>
            <p:spPr>
              <a:xfrm>
                <a:off x="1498385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3" name="橢圓 112"/>
              <p:cNvSpPr/>
              <p:nvPr/>
            </p:nvSpPr>
            <p:spPr>
              <a:xfrm>
                <a:off x="2476090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14" name="橢圓 113"/>
              <p:cNvSpPr/>
              <p:nvPr/>
            </p:nvSpPr>
            <p:spPr>
              <a:xfrm>
                <a:off x="3452229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115" name="直線接點 114"/>
              <p:cNvCxnSpPr>
                <a:stCxn id="110" idx="6"/>
                <a:endCxn id="111" idx="2"/>
              </p:cNvCxnSpPr>
              <p:nvPr/>
            </p:nvCxnSpPr>
            <p:spPr>
              <a:xfrm>
                <a:off x="2736587" y="4829753"/>
                <a:ext cx="715643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直線接點 115"/>
              <p:cNvCxnSpPr>
                <a:stCxn id="110" idx="3"/>
                <a:endCxn id="112" idx="7"/>
              </p:cNvCxnSpPr>
              <p:nvPr/>
            </p:nvCxnSpPr>
            <p:spPr>
              <a:xfrm flipH="1">
                <a:off x="1721401" y="4922129"/>
                <a:ext cx="792170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7" name="直線接點 116"/>
              <p:cNvCxnSpPr>
                <a:stCxn id="113" idx="0"/>
                <a:endCxn id="110" idx="4"/>
              </p:cNvCxnSpPr>
              <p:nvPr/>
            </p:nvCxnSpPr>
            <p:spPr>
              <a:xfrm flipH="1" flipV="1">
                <a:off x="2605948" y="4960392"/>
                <a:ext cx="782" cy="77589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8" name="直線接點 117"/>
              <p:cNvCxnSpPr/>
              <p:nvPr/>
            </p:nvCxnSpPr>
            <p:spPr>
              <a:xfrm flipV="1">
                <a:off x="1659531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9" name="直線接點 118"/>
              <p:cNvCxnSpPr/>
              <p:nvPr/>
            </p:nvCxnSpPr>
            <p:spPr>
              <a:xfrm flipH="1">
                <a:off x="1589304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34925"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0" name="直線接點 119"/>
              <p:cNvCxnSpPr>
                <a:stCxn id="112" idx="6"/>
                <a:endCxn id="113" idx="2"/>
              </p:cNvCxnSpPr>
              <p:nvPr/>
            </p:nvCxnSpPr>
            <p:spPr>
              <a:xfrm>
                <a:off x="1759664" y="5866924"/>
                <a:ext cx="71642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1" name="直線接點 120"/>
              <p:cNvCxnSpPr>
                <a:stCxn id="114" idx="2"/>
                <a:endCxn id="113" idx="6"/>
              </p:cNvCxnSpPr>
              <p:nvPr/>
            </p:nvCxnSpPr>
            <p:spPr>
              <a:xfrm flipH="1">
                <a:off x="2737369" y="5866924"/>
                <a:ext cx="71486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2" name="直線接點 121"/>
              <p:cNvCxnSpPr/>
              <p:nvPr/>
            </p:nvCxnSpPr>
            <p:spPr>
              <a:xfrm flipH="1">
                <a:off x="2718816" y="4959193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3" name="直線接點 122"/>
              <p:cNvCxnSpPr/>
              <p:nvPr/>
            </p:nvCxnSpPr>
            <p:spPr>
              <a:xfrm flipV="1">
                <a:off x="2667662" y="4890787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4" name="手繪多邊形 123"/>
              <p:cNvSpPr/>
              <p:nvPr/>
            </p:nvSpPr>
            <p:spPr>
              <a:xfrm>
                <a:off x="1703753" y="4478057"/>
                <a:ext cx="1748475" cy="273697"/>
              </a:xfrm>
              <a:custGeom>
                <a:avLst/>
                <a:gdLst>
                  <a:gd name="connsiteX0" fmla="*/ 0 w 1391138"/>
                  <a:gd name="connsiteY0" fmla="*/ 242435 h 273697"/>
                  <a:gd name="connsiteX1" fmla="*/ 773723 w 1391138"/>
                  <a:gd name="connsiteY1" fmla="*/ 158 h 273697"/>
                  <a:gd name="connsiteX2" fmla="*/ 1391138 w 1391138"/>
                  <a:gd name="connsiteY2" fmla="*/ 273697 h 27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1138" h="273697">
                    <a:moveTo>
                      <a:pt x="0" y="242435"/>
                    </a:moveTo>
                    <a:cubicBezTo>
                      <a:pt x="270933" y="118691"/>
                      <a:pt x="541867" y="-5052"/>
                      <a:pt x="773723" y="158"/>
                    </a:cubicBezTo>
                    <a:cubicBezTo>
                      <a:pt x="1005579" y="5368"/>
                      <a:pt x="1198358" y="139532"/>
                      <a:pt x="1391138" y="27369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5" name="文字方塊 124"/>
              <p:cNvSpPr txBox="1"/>
              <p:nvPr/>
            </p:nvSpPr>
            <p:spPr>
              <a:xfrm>
                <a:off x="1604522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20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6" name="文字方塊 125"/>
              <p:cNvSpPr txBox="1"/>
              <p:nvPr/>
            </p:nvSpPr>
            <p:spPr>
              <a:xfrm>
                <a:off x="1902014" y="457621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50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7" name="文字方塊 126"/>
              <p:cNvSpPr txBox="1"/>
              <p:nvPr/>
            </p:nvSpPr>
            <p:spPr>
              <a:xfrm>
                <a:off x="2009451" y="5237152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8" name="文字方塊 127"/>
              <p:cNvSpPr txBox="1"/>
              <p:nvPr/>
            </p:nvSpPr>
            <p:spPr>
              <a:xfrm>
                <a:off x="2411813" y="42056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45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9" name="文字方塊 128"/>
              <p:cNvSpPr txBox="1"/>
              <p:nvPr/>
            </p:nvSpPr>
            <p:spPr>
              <a:xfrm>
                <a:off x="2864967" y="4568729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0" name="文字方塊 129"/>
              <p:cNvSpPr txBox="1"/>
              <p:nvPr/>
            </p:nvSpPr>
            <p:spPr>
              <a:xfrm>
                <a:off x="2770393" y="505653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1" name="文字方塊 130"/>
              <p:cNvSpPr txBox="1"/>
              <p:nvPr/>
            </p:nvSpPr>
            <p:spPr>
              <a:xfrm>
                <a:off x="3068735" y="52500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2" name="文字方塊 131"/>
              <p:cNvSpPr txBox="1"/>
              <p:nvPr/>
            </p:nvSpPr>
            <p:spPr>
              <a:xfrm>
                <a:off x="2918104" y="5836141"/>
                <a:ext cx="301686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3" name="文字方塊 132"/>
              <p:cNvSpPr txBox="1"/>
              <p:nvPr/>
            </p:nvSpPr>
            <p:spPr>
              <a:xfrm>
                <a:off x="2019032" y="58361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4" name="文字方塊 133"/>
              <p:cNvSpPr txBox="1"/>
              <p:nvPr/>
            </p:nvSpPr>
            <p:spPr>
              <a:xfrm>
                <a:off x="2282283" y="515831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20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35" name="文字方塊 134"/>
            <p:cNvSpPr txBox="1"/>
            <p:nvPr/>
          </p:nvSpPr>
          <p:spPr>
            <a:xfrm>
              <a:off x="2173706" y="46559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50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136" name="文字方塊 135"/>
            <p:cNvSpPr txBox="1"/>
            <p:nvPr/>
          </p:nvSpPr>
          <p:spPr>
            <a:xfrm>
              <a:off x="812682" y="569860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i="1" dirty="0" smtClean="0">
                  <a:solidFill>
                    <a:srgbClr val="C00000"/>
                  </a:solidFill>
                </a:rPr>
                <a:t>10</a:t>
              </a:r>
              <a:endParaRPr lang="zh-TW" altLang="en-US" b="1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字方塊 137"/>
                <p:cNvSpPr txBox="1"/>
                <p:nvPr/>
              </p:nvSpPr>
              <p:spPr>
                <a:xfrm>
                  <a:off x="3072086" y="5714552"/>
                  <a:ext cx="4331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文字方塊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086" y="5714552"/>
                  <a:ext cx="433131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文字方塊 138"/>
            <p:cNvSpPr txBox="1"/>
            <p:nvPr/>
          </p:nvSpPr>
          <p:spPr>
            <a:xfrm>
              <a:off x="3111206" y="468099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45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140" name="文字方塊 139"/>
            <p:cNvSpPr txBox="1"/>
            <p:nvPr/>
          </p:nvSpPr>
          <p:spPr>
            <a:xfrm>
              <a:off x="945623" y="4360036"/>
              <a:ext cx="52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</a:t>
              </a:r>
              <a:endParaRPr lang="zh-TW" altLang="en-US" dirty="0"/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2135214" y="57656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b="1" i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defRPr>
              </a:lvl1pPr>
            </a:lstStyle>
            <a:p>
              <a:r>
                <a:rPr lang="en-US" altLang="zh-TW" dirty="0"/>
                <a:t>25</a:t>
              </a:r>
              <a:endParaRPr lang="zh-TW" altLang="en-US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95090" y="4475534"/>
            <a:ext cx="2836099" cy="2068357"/>
            <a:chOff x="4311534" y="4064857"/>
            <a:chExt cx="2836099" cy="2068357"/>
          </a:xfrm>
        </p:grpSpPr>
        <p:sp>
          <p:nvSpPr>
            <p:cNvPr id="145" name="圓角矩形 144"/>
            <p:cNvSpPr/>
            <p:nvPr/>
          </p:nvSpPr>
          <p:spPr>
            <a:xfrm>
              <a:off x="4311534" y="4064857"/>
              <a:ext cx="2836099" cy="1968016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0" name="橢圓 189"/>
            <p:cNvSpPr/>
            <p:nvPr/>
          </p:nvSpPr>
          <p:spPr>
            <a:xfrm>
              <a:off x="4328151" y="4337273"/>
              <a:ext cx="746557" cy="1646617"/>
            </a:xfrm>
            <a:prstGeom prst="ellipse">
              <a:avLst/>
            </a:prstGeom>
            <a:solidFill>
              <a:srgbClr val="F3D2F4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147" name="群組 146"/>
            <p:cNvGrpSpPr/>
            <p:nvPr/>
          </p:nvGrpSpPr>
          <p:grpSpPr>
            <a:xfrm>
              <a:off x="4311534" y="4064857"/>
              <a:ext cx="2513434" cy="1999832"/>
              <a:chOff x="1200075" y="4205641"/>
              <a:chExt cx="2513434" cy="1999832"/>
            </a:xfrm>
          </p:grpSpPr>
          <p:cxnSp>
            <p:nvCxnSpPr>
              <p:cNvPr id="148" name="直線接點 147"/>
              <p:cNvCxnSpPr>
                <a:stCxn id="149" idx="6"/>
                <a:endCxn id="151" idx="2"/>
              </p:cNvCxnSpPr>
              <p:nvPr/>
            </p:nvCxnSpPr>
            <p:spPr>
              <a:xfrm flipV="1">
                <a:off x="1759665" y="4829753"/>
                <a:ext cx="715643" cy="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9" name="橢圓 148"/>
              <p:cNvSpPr/>
              <p:nvPr/>
            </p:nvSpPr>
            <p:spPr>
              <a:xfrm>
                <a:off x="1498386" y="469911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50" name="文字方塊 149"/>
              <p:cNvSpPr txBox="1"/>
              <p:nvPr/>
            </p:nvSpPr>
            <p:spPr>
              <a:xfrm>
                <a:off x="1200075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1" name="橢圓 150"/>
              <p:cNvSpPr/>
              <p:nvPr/>
            </p:nvSpPr>
            <p:spPr>
              <a:xfrm>
                <a:off x="2475308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2" name="橢圓 151"/>
              <p:cNvSpPr/>
              <p:nvPr/>
            </p:nvSpPr>
            <p:spPr>
              <a:xfrm>
                <a:off x="3452230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3" name="橢圓 152"/>
              <p:cNvSpPr/>
              <p:nvPr/>
            </p:nvSpPr>
            <p:spPr>
              <a:xfrm>
                <a:off x="1498385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54" name="橢圓 153"/>
              <p:cNvSpPr/>
              <p:nvPr/>
            </p:nvSpPr>
            <p:spPr>
              <a:xfrm>
                <a:off x="2476090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55" name="橢圓 154"/>
              <p:cNvSpPr/>
              <p:nvPr/>
            </p:nvSpPr>
            <p:spPr>
              <a:xfrm>
                <a:off x="3452229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156" name="直線接點 155"/>
              <p:cNvCxnSpPr>
                <a:stCxn id="151" idx="6"/>
                <a:endCxn id="152" idx="2"/>
              </p:cNvCxnSpPr>
              <p:nvPr/>
            </p:nvCxnSpPr>
            <p:spPr>
              <a:xfrm>
                <a:off x="2736587" y="4829753"/>
                <a:ext cx="715643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直線接點 156"/>
              <p:cNvCxnSpPr>
                <a:stCxn id="151" idx="3"/>
                <a:endCxn id="153" idx="7"/>
              </p:cNvCxnSpPr>
              <p:nvPr/>
            </p:nvCxnSpPr>
            <p:spPr>
              <a:xfrm flipH="1">
                <a:off x="1721401" y="4922129"/>
                <a:ext cx="792170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直線接點 157"/>
              <p:cNvCxnSpPr>
                <a:stCxn id="154" idx="0"/>
                <a:endCxn id="151" idx="4"/>
              </p:cNvCxnSpPr>
              <p:nvPr/>
            </p:nvCxnSpPr>
            <p:spPr>
              <a:xfrm flipH="1" flipV="1">
                <a:off x="2605948" y="4960392"/>
                <a:ext cx="782" cy="77589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直線接點 158"/>
              <p:cNvCxnSpPr/>
              <p:nvPr/>
            </p:nvCxnSpPr>
            <p:spPr>
              <a:xfrm flipV="1">
                <a:off x="1659531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直線接點 159"/>
              <p:cNvCxnSpPr/>
              <p:nvPr/>
            </p:nvCxnSpPr>
            <p:spPr>
              <a:xfrm flipH="1">
                <a:off x="1589304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34925"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直線接點 160"/>
              <p:cNvCxnSpPr>
                <a:stCxn id="153" idx="6"/>
                <a:endCxn id="154" idx="2"/>
              </p:cNvCxnSpPr>
              <p:nvPr/>
            </p:nvCxnSpPr>
            <p:spPr>
              <a:xfrm>
                <a:off x="1759664" y="5866924"/>
                <a:ext cx="716426" cy="0"/>
              </a:xfrm>
              <a:prstGeom prst="line">
                <a:avLst/>
              </a:prstGeom>
              <a:solidFill>
                <a:schemeClr val="bg1"/>
              </a:solidFill>
              <a:ln w="34925"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直線接點 161"/>
              <p:cNvCxnSpPr>
                <a:stCxn id="155" idx="2"/>
                <a:endCxn id="154" idx="6"/>
              </p:cNvCxnSpPr>
              <p:nvPr/>
            </p:nvCxnSpPr>
            <p:spPr>
              <a:xfrm flipH="1">
                <a:off x="2737369" y="5866924"/>
                <a:ext cx="71486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直線接點 162"/>
              <p:cNvCxnSpPr/>
              <p:nvPr/>
            </p:nvCxnSpPr>
            <p:spPr>
              <a:xfrm flipH="1">
                <a:off x="2718816" y="4959193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直線接點 163"/>
              <p:cNvCxnSpPr/>
              <p:nvPr/>
            </p:nvCxnSpPr>
            <p:spPr>
              <a:xfrm flipV="1">
                <a:off x="2667662" y="4890787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5" name="手繪多邊形 164"/>
              <p:cNvSpPr/>
              <p:nvPr/>
            </p:nvSpPr>
            <p:spPr>
              <a:xfrm>
                <a:off x="1703753" y="4478057"/>
                <a:ext cx="1748475" cy="273697"/>
              </a:xfrm>
              <a:custGeom>
                <a:avLst/>
                <a:gdLst>
                  <a:gd name="connsiteX0" fmla="*/ 0 w 1391138"/>
                  <a:gd name="connsiteY0" fmla="*/ 242435 h 273697"/>
                  <a:gd name="connsiteX1" fmla="*/ 773723 w 1391138"/>
                  <a:gd name="connsiteY1" fmla="*/ 158 h 273697"/>
                  <a:gd name="connsiteX2" fmla="*/ 1391138 w 1391138"/>
                  <a:gd name="connsiteY2" fmla="*/ 273697 h 27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1138" h="273697">
                    <a:moveTo>
                      <a:pt x="0" y="242435"/>
                    </a:moveTo>
                    <a:cubicBezTo>
                      <a:pt x="270933" y="118691"/>
                      <a:pt x="541867" y="-5052"/>
                      <a:pt x="773723" y="158"/>
                    </a:cubicBezTo>
                    <a:cubicBezTo>
                      <a:pt x="1005579" y="5368"/>
                      <a:pt x="1198358" y="139532"/>
                      <a:pt x="1391138" y="27369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6" name="文字方塊 165"/>
              <p:cNvSpPr txBox="1"/>
              <p:nvPr/>
            </p:nvSpPr>
            <p:spPr>
              <a:xfrm>
                <a:off x="1589304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20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7" name="文字方塊 166"/>
              <p:cNvSpPr txBox="1"/>
              <p:nvPr/>
            </p:nvSpPr>
            <p:spPr>
              <a:xfrm>
                <a:off x="1886796" y="457621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50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8" name="文字方塊 167"/>
              <p:cNvSpPr txBox="1"/>
              <p:nvPr/>
            </p:nvSpPr>
            <p:spPr>
              <a:xfrm>
                <a:off x="1994233" y="5237152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9" name="文字方塊 168"/>
              <p:cNvSpPr txBox="1"/>
              <p:nvPr/>
            </p:nvSpPr>
            <p:spPr>
              <a:xfrm>
                <a:off x="2396595" y="42056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45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0" name="文字方塊 169"/>
              <p:cNvSpPr txBox="1"/>
              <p:nvPr/>
            </p:nvSpPr>
            <p:spPr>
              <a:xfrm>
                <a:off x="2849749" y="4568729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1" name="文字方塊 170"/>
              <p:cNvSpPr txBox="1"/>
              <p:nvPr/>
            </p:nvSpPr>
            <p:spPr>
              <a:xfrm>
                <a:off x="2755175" y="505653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2" name="文字方塊 171"/>
              <p:cNvSpPr txBox="1"/>
              <p:nvPr/>
            </p:nvSpPr>
            <p:spPr>
              <a:xfrm>
                <a:off x="3053517" y="52500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3" name="文字方塊 172"/>
              <p:cNvSpPr txBox="1"/>
              <p:nvPr/>
            </p:nvSpPr>
            <p:spPr>
              <a:xfrm>
                <a:off x="2902886" y="5836141"/>
                <a:ext cx="301686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4" name="文字方塊 173"/>
              <p:cNvSpPr txBox="1"/>
              <p:nvPr/>
            </p:nvSpPr>
            <p:spPr>
              <a:xfrm>
                <a:off x="2003814" y="58361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5" name="文字方塊 174"/>
              <p:cNvSpPr txBox="1"/>
              <p:nvPr/>
            </p:nvSpPr>
            <p:spPr>
              <a:xfrm>
                <a:off x="2267065" y="515831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20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76" name="文字方塊 175"/>
            <p:cNvSpPr txBox="1"/>
            <p:nvPr/>
          </p:nvSpPr>
          <p:spPr>
            <a:xfrm>
              <a:off x="5699380" y="464681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50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177" name="文字方塊 176"/>
            <p:cNvSpPr txBox="1"/>
            <p:nvPr/>
          </p:nvSpPr>
          <p:spPr>
            <a:xfrm>
              <a:off x="4338356" y="568946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10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178" name="文字方塊 177"/>
            <p:cNvSpPr txBox="1"/>
            <p:nvPr/>
          </p:nvSpPr>
          <p:spPr>
            <a:xfrm>
              <a:off x="5591457" y="576388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b="1" i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defRPr>
              </a:lvl1pPr>
            </a:lstStyle>
            <a:p>
              <a:r>
                <a:rPr lang="en-US" altLang="zh-TW" dirty="0"/>
                <a:t>25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文字方塊 178"/>
                <p:cNvSpPr txBox="1"/>
                <p:nvPr/>
              </p:nvSpPr>
              <p:spPr>
                <a:xfrm>
                  <a:off x="6597760" y="5705412"/>
                  <a:ext cx="4331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文字方塊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7760" y="5705412"/>
                  <a:ext cx="433131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文字方塊 179"/>
            <p:cNvSpPr txBox="1"/>
            <p:nvPr/>
          </p:nvSpPr>
          <p:spPr>
            <a:xfrm>
              <a:off x="6636880" y="467185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45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181" name="文字方塊 180"/>
            <p:cNvSpPr txBox="1"/>
            <p:nvPr/>
          </p:nvSpPr>
          <p:spPr>
            <a:xfrm>
              <a:off x="4471297" y="4350896"/>
              <a:ext cx="52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</a:t>
              </a:r>
              <a:endParaRPr lang="zh-TW" altLang="en-US" dirty="0"/>
            </a:p>
          </p:txBody>
        </p:sp>
      </p:grpSp>
      <p:sp>
        <p:nvSpPr>
          <p:cNvPr id="182" name="文字方塊 181"/>
          <p:cNvSpPr txBox="1"/>
          <p:nvPr/>
        </p:nvSpPr>
        <p:spPr>
          <a:xfrm>
            <a:off x="4232839" y="4927317"/>
            <a:ext cx="2215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u="sng" dirty="0" smtClean="0"/>
              <a:t>Path         Length</a:t>
            </a:r>
          </a:p>
          <a:p>
            <a:r>
              <a:rPr lang="en-US" altLang="zh-TW" sz="2400" dirty="0" smtClean="0"/>
              <a:t>0, 3          10</a:t>
            </a:r>
          </a:p>
          <a:p>
            <a:r>
              <a:rPr lang="en-US" altLang="zh-TW" sz="2400" dirty="0" smtClean="0"/>
              <a:t>0, 3, 4      25</a:t>
            </a:r>
            <a:endParaRPr lang="zh-TW" altLang="en-US" sz="2400" dirty="0"/>
          </a:p>
        </p:txBody>
      </p:sp>
      <p:sp>
        <p:nvSpPr>
          <p:cNvPr id="183" name="文字方塊 182"/>
          <p:cNvSpPr txBox="1"/>
          <p:nvPr/>
        </p:nvSpPr>
        <p:spPr>
          <a:xfrm>
            <a:off x="4223447" y="4007625"/>
            <a:ext cx="4501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Vertex 4 has least-cost </a:t>
            </a:r>
            <a:r>
              <a:rPr lang="en-US" altLang="zh-TW" sz="2400" dirty="0" err="1" smtClean="0"/>
              <a:t>dist</a:t>
            </a:r>
            <a:r>
              <a:rPr lang="en-US" altLang="zh-TW" sz="2400" dirty="0" smtClean="0"/>
              <a:t> , i.e., 25.</a:t>
            </a:r>
          </a:p>
          <a:p>
            <a:r>
              <a:rPr lang="en-US" altLang="zh-TW" sz="2400" dirty="0" smtClean="0"/>
              <a:t>Output the 0-4 path.</a:t>
            </a:r>
          </a:p>
        </p:txBody>
      </p:sp>
      <p:sp>
        <p:nvSpPr>
          <p:cNvPr id="184" name="向下箭號 183"/>
          <p:cNvSpPr/>
          <p:nvPr/>
        </p:nvSpPr>
        <p:spPr>
          <a:xfrm>
            <a:off x="1908594" y="1413392"/>
            <a:ext cx="217612" cy="279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" name="文字方塊 184"/>
          <p:cNvSpPr txBox="1"/>
          <p:nvPr/>
        </p:nvSpPr>
        <p:spPr>
          <a:xfrm>
            <a:off x="5287312" y="2019657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0       1       2       3       4       5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191" name="文字方塊 190"/>
          <p:cNvSpPr txBox="1"/>
          <p:nvPr/>
        </p:nvSpPr>
        <p:spPr>
          <a:xfrm>
            <a:off x="4518213" y="2925813"/>
            <a:ext cx="55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p[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400" dirty="0" smtClean="0">
                <a:solidFill>
                  <a:srgbClr val="FF0000"/>
                </a:solidFill>
              </a:rPr>
              <a:t>]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92" name="文字方塊 191"/>
          <p:cNvSpPr txBox="1"/>
          <p:nvPr/>
        </p:nvSpPr>
        <p:spPr>
          <a:xfrm>
            <a:off x="5289391" y="2426777"/>
            <a:ext cx="42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93" name="文字方塊 192"/>
          <p:cNvSpPr txBox="1"/>
          <p:nvPr/>
        </p:nvSpPr>
        <p:spPr>
          <a:xfrm>
            <a:off x="5763400" y="2416529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50</a:t>
            </a:r>
            <a:endParaRPr lang="zh-TW" altLang="en-US" sz="2400" dirty="0"/>
          </a:p>
        </p:txBody>
      </p:sp>
      <p:sp>
        <p:nvSpPr>
          <p:cNvPr id="194" name="文字方塊 193"/>
          <p:cNvSpPr txBox="1"/>
          <p:nvPr/>
        </p:nvSpPr>
        <p:spPr>
          <a:xfrm>
            <a:off x="6408860" y="242677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45</a:t>
            </a:r>
            <a:endParaRPr lang="zh-TW" altLang="en-US" sz="2400" dirty="0"/>
          </a:p>
        </p:txBody>
      </p:sp>
      <p:sp>
        <p:nvSpPr>
          <p:cNvPr id="195" name="文字方塊 194"/>
          <p:cNvSpPr txBox="1"/>
          <p:nvPr/>
        </p:nvSpPr>
        <p:spPr>
          <a:xfrm>
            <a:off x="7052379" y="243626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96" name="文字方塊 195"/>
          <p:cNvSpPr txBox="1"/>
          <p:nvPr/>
        </p:nvSpPr>
        <p:spPr>
          <a:xfrm>
            <a:off x="7743620" y="244892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C0099"/>
                </a:solidFill>
                <a:cs typeface="Times New Roman" panose="02020603050405020304" pitchFamily="18" charset="0"/>
              </a:rPr>
              <a:t>25</a:t>
            </a:r>
            <a:endParaRPr lang="zh-TW" altLang="en-US" sz="2400" dirty="0">
              <a:solidFill>
                <a:srgbClr val="CC0099"/>
              </a:solidFill>
            </a:endParaRPr>
          </a:p>
        </p:txBody>
      </p:sp>
      <p:sp>
        <p:nvSpPr>
          <p:cNvPr id="197" name="文字方塊 196"/>
          <p:cNvSpPr txBox="1"/>
          <p:nvPr/>
        </p:nvSpPr>
        <p:spPr>
          <a:xfrm>
            <a:off x="8386461" y="243626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zh-TW" altLang="en-US" sz="2400" dirty="0"/>
          </a:p>
        </p:txBody>
      </p:sp>
      <p:sp>
        <p:nvSpPr>
          <p:cNvPr id="198" name="文字方塊 197"/>
          <p:cNvSpPr txBox="1"/>
          <p:nvPr/>
        </p:nvSpPr>
        <p:spPr>
          <a:xfrm>
            <a:off x="5317024" y="2962827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-</a:t>
            </a:r>
            <a:endParaRPr lang="zh-TW" altLang="en-US" sz="2400" dirty="0"/>
          </a:p>
        </p:txBody>
      </p:sp>
      <p:sp>
        <p:nvSpPr>
          <p:cNvPr id="199" name="文字方塊 198"/>
          <p:cNvSpPr txBox="1"/>
          <p:nvPr/>
        </p:nvSpPr>
        <p:spPr>
          <a:xfrm>
            <a:off x="5914084" y="2979342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0</a:t>
            </a:r>
            <a:endParaRPr lang="zh-TW" altLang="en-US" sz="2400" dirty="0"/>
          </a:p>
        </p:txBody>
      </p:sp>
      <p:sp>
        <p:nvSpPr>
          <p:cNvPr id="200" name="文字方塊 199"/>
          <p:cNvSpPr txBox="1"/>
          <p:nvPr/>
        </p:nvSpPr>
        <p:spPr>
          <a:xfrm>
            <a:off x="6511144" y="298481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0</a:t>
            </a:r>
            <a:endParaRPr lang="zh-TW" altLang="en-US" sz="2400" dirty="0"/>
          </a:p>
        </p:txBody>
      </p:sp>
      <p:sp>
        <p:nvSpPr>
          <p:cNvPr id="201" name="文字方塊 200"/>
          <p:cNvSpPr txBox="1"/>
          <p:nvPr/>
        </p:nvSpPr>
        <p:spPr>
          <a:xfrm>
            <a:off x="7146560" y="2957159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0</a:t>
            </a:r>
            <a:endParaRPr lang="zh-TW" altLang="en-US" sz="2400" dirty="0"/>
          </a:p>
        </p:txBody>
      </p:sp>
      <p:sp>
        <p:nvSpPr>
          <p:cNvPr id="202" name="文字方塊 201"/>
          <p:cNvSpPr txBox="1"/>
          <p:nvPr/>
        </p:nvSpPr>
        <p:spPr>
          <a:xfrm>
            <a:off x="7837801" y="292581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3</a:t>
            </a:r>
            <a:endParaRPr lang="zh-TW" altLang="en-US" sz="2400" dirty="0"/>
          </a:p>
        </p:txBody>
      </p:sp>
      <p:sp>
        <p:nvSpPr>
          <p:cNvPr id="203" name="文字方塊 202"/>
          <p:cNvSpPr txBox="1"/>
          <p:nvPr/>
        </p:nvSpPr>
        <p:spPr>
          <a:xfrm>
            <a:off x="8434861" y="292581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-</a:t>
            </a:r>
            <a:endParaRPr lang="zh-TW" altLang="en-US" sz="2400" dirty="0"/>
          </a:p>
        </p:txBody>
      </p:sp>
      <p:sp>
        <p:nvSpPr>
          <p:cNvPr id="99" name="文字方塊 98"/>
          <p:cNvSpPr txBox="1"/>
          <p:nvPr/>
        </p:nvSpPr>
        <p:spPr>
          <a:xfrm>
            <a:off x="4223290" y="2436264"/>
            <a:ext cx="80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solidFill>
                  <a:srgbClr val="FF0000"/>
                </a:solidFill>
              </a:rPr>
              <a:t>dist</a:t>
            </a:r>
            <a:r>
              <a:rPr lang="en-US" altLang="zh-TW" sz="2400" dirty="0" smtClean="0">
                <a:solidFill>
                  <a:srgbClr val="FF0000"/>
                </a:solidFill>
              </a:rPr>
              <a:t>[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400" dirty="0" smtClean="0">
                <a:solidFill>
                  <a:srgbClr val="FF0000"/>
                </a:solidFill>
              </a:rPr>
              <a:t>]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Number of Edges—Directed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Each edge is of the form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u,v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 or &lt;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u,v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&gt;, u != v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Number of such pairs in an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n vertex</a:t>
            </a:r>
            <a:r>
              <a:rPr lang="en-US" altLang="zh-TW" dirty="0" smtClean="0">
                <a:ea typeface="新細明體" charset="-120"/>
              </a:rPr>
              <a:t> graph is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n(n-1)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Since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edge 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u,v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</a:t>
            </a:r>
            <a:r>
              <a:rPr lang="en-US" altLang="zh-TW" dirty="0" smtClean="0">
                <a:ea typeface="新細明體" charset="-120"/>
              </a:rPr>
              <a:t> is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not the same</a:t>
            </a:r>
            <a:r>
              <a:rPr lang="en-US" altLang="zh-TW" dirty="0" smtClean="0">
                <a:ea typeface="新細明體" charset="-120"/>
              </a:rPr>
              <a:t> as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edge 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v,u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</a:t>
            </a:r>
            <a:r>
              <a:rPr lang="en-US" altLang="zh-TW" dirty="0" smtClean="0">
                <a:ea typeface="新細明體" charset="-120"/>
              </a:rPr>
              <a:t>, the number of edges in a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complete directed graph</a:t>
            </a:r>
            <a:r>
              <a:rPr lang="en-US" altLang="zh-TW" dirty="0" smtClean="0">
                <a:ea typeface="新細明體" charset="-120"/>
              </a:rPr>
              <a:t> is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n(n-1)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Number of edges in an undirected graph is </a:t>
            </a:r>
          </a:p>
          <a:p>
            <a:pPr>
              <a:buClr>
                <a:schemeClr val="tx2"/>
              </a:buClr>
              <a:buNone/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	   ≤ n(n-1)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Dijkstra's</a:t>
            </a:r>
            <a:r>
              <a:rPr lang="en-US" altLang="zh-TW" dirty="0" smtClean="0"/>
              <a:t> Algorithm </a:t>
            </a:r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210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645214" y="1730309"/>
            <a:ext cx="2836099" cy="2068357"/>
            <a:chOff x="779684" y="1353793"/>
            <a:chExt cx="2836099" cy="2068357"/>
          </a:xfrm>
        </p:grpSpPr>
        <p:sp>
          <p:nvSpPr>
            <p:cNvPr id="184" name="圓角矩形 183"/>
            <p:cNvSpPr/>
            <p:nvPr/>
          </p:nvSpPr>
          <p:spPr>
            <a:xfrm>
              <a:off x="779684" y="1353793"/>
              <a:ext cx="2836099" cy="1968016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5" name="手繪多邊形 184"/>
            <p:cNvSpPr/>
            <p:nvPr/>
          </p:nvSpPr>
          <p:spPr>
            <a:xfrm>
              <a:off x="806504" y="1622762"/>
              <a:ext cx="1622854" cy="1775323"/>
            </a:xfrm>
            <a:custGeom>
              <a:avLst/>
              <a:gdLst>
                <a:gd name="connsiteX0" fmla="*/ 373279 w 1622854"/>
                <a:gd name="connsiteY0" fmla="*/ 0 h 1775323"/>
                <a:gd name="connsiteX1" fmla="*/ 746558 w 1622854"/>
                <a:gd name="connsiteY1" fmla="*/ 823309 h 1775323"/>
                <a:gd name="connsiteX2" fmla="*/ 738975 w 1622854"/>
                <a:gd name="connsiteY2" fmla="*/ 989235 h 1775323"/>
                <a:gd name="connsiteX3" fmla="*/ 736557 w 1622854"/>
                <a:gd name="connsiteY3" fmla="*/ 1006413 h 1775323"/>
                <a:gd name="connsiteX4" fmla="*/ 873138 w 1622854"/>
                <a:gd name="connsiteY4" fmla="*/ 999287 h 1775323"/>
                <a:gd name="connsiteX5" fmla="*/ 1622854 w 1622854"/>
                <a:gd name="connsiteY5" fmla="*/ 1387305 h 1775323"/>
                <a:gd name="connsiteX6" fmla="*/ 873138 w 1622854"/>
                <a:gd name="connsiteY6" fmla="*/ 1775323 h 1775323"/>
                <a:gd name="connsiteX7" fmla="*/ 251462 w 1622854"/>
                <a:gd name="connsiteY7" fmla="*/ 1604250 h 1775323"/>
                <a:gd name="connsiteX8" fmla="*/ 228195 w 1622854"/>
                <a:gd name="connsiteY8" fmla="*/ 1582064 h 1775323"/>
                <a:gd name="connsiteX9" fmla="*/ 227982 w 1622854"/>
                <a:gd name="connsiteY9" fmla="*/ 1581919 h 1775323"/>
                <a:gd name="connsiteX10" fmla="*/ 227748 w 1622854"/>
                <a:gd name="connsiteY10" fmla="*/ 1581638 h 1775323"/>
                <a:gd name="connsiteX11" fmla="*/ 182339 w 1622854"/>
                <a:gd name="connsiteY11" fmla="*/ 1538339 h 1775323"/>
                <a:gd name="connsiteX12" fmla="*/ 138654 w 1622854"/>
                <a:gd name="connsiteY12" fmla="*/ 1465504 h 1775323"/>
                <a:gd name="connsiteX13" fmla="*/ 134411 w 1622854"/>
                <a:gd name="connsiteY13" fmla="*/ 1451117 h 1775323"/>
                <a:gd name="connsiteX14" fmla="*/ 109331 w 1622854"/>
                <a:gd name="connsiteY14" fmla="*/ 1405477 h 1775323"/>
                <a:gd name="connsiteX15" fmla="*/ 0 w 1622854"/>
                <a:gd name="connsiteY15" fmla="*/ 823309 h 1775323"/>
                <a:gd name="connsiteX16" fmla="*/ 373279 w 1622854"/>
                <a:gd name="connsiteY16" fmla="*/ 0 h 17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2854" h="1775323">
                  <a:moveTo>
                    <a:pt x="373279" y="0"/>
                  </a:moveTo>
                  <a:cubicBezTo>
                    <a:pt x="579435" y="0"/>
                    <a:pt x="746558" y="368608"/>
                    <a:pt x="746558" y="823309"/>
                  </a:cubicBezTo>
                  <a:cubicBezTo>
                    <a:pt x="746558" y="880147"/>
                    <a:pt x="743947" y="935639"/>
                    <a:pt x="738975" y="989235"/>
                  </a:cubicBezTo>
                  <a:lnTo>
                    <a:pt x="736557" y="1006413"/>
                  </a:lnTo>
                  <a:lnTo>
                    <a:pt x="873138" y="999287"/>
                  </a:lnTo>
                  <a:cubicBezTo>
                    <a:pt x="1287195" y="999287"/>
                    <a:pt x="1622854" y="1173009"/>
                    <a:pt x="1622854" y="1387305"/>
                  </a:cubicBezTo>
                  <a:cubicBezTo>
                    <a:pt x="1622854" y="1601601"/>
                    <a:pt x="1287195" y="1775323"/>
                    <a:pt x="873138" y="1775323"/>
                  </a:cubicBezTo>
                  <a:cubicBezTo>
                    <a:pt x="614353" y="1775323"/>
                    <a:pt x="386191" y="1707463"/>
                    <a:pt x="251462" y="1604250"/>
                  </a:cubicBezTo>
                  <a:lnTo>
                    <a:pt x="228195" y="1582064"/>
                  </a:lnTo>
                  <a:lnTo>
                    <a:pt x="227982" y="1581919"/>
                  </a:lnTo>
                  <a:lnTo>
                    <a:pt x="227748" y="1581638"/>
                  </a:lnTo>
                  <a:lnTo>
                    <a:pt x="182339" y="1538339"/>
                  </a:lnTo>
                  <a:cubicBezTo>
                    <a:pt x="163370" y="1515128"/>
                    <a:pt x="148641" y="1490763"/>
                    <a:pt x="138654" y="1465504"/>
                  </a:cubicBezTo>
                  <a:lnTo>
                    <a:pt x="134411" y="1451117"/>
                  </a:lnTo>
                  <a:lnTo>
                    <a:pt x="109331" y="1405477"/>
                  </a:lnTo>
                  <a:cubicBezTo>
                    <a:pt x="41781" y="1256487"/>
                    <a:pt x="0" y="1050660"/>
                    <a:pt x="0" y="823309"/>
                  </a:cubicBezTo>
                  <a:cubicBezTo>
                    <a:pt x="0" y="368608"/>
                    <a:pt x="167123" y="0"/>
                    <a:pt x="373279" y="0"/>
                  </a:cubicBezTo>
                  <a:close/>
                </a:path>
              </a:pathLst>
            </a:custGeom>
            <a:solidFill>
              <a:srgbClr val="F3D2F4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187" name="群組 186"/>
            <p:cNvGrpSpPr/>
            <p:nvPr/>
          </p:nvGrpSpPr>
          <p:grpSpPr>
            <a:xfrm>
              <a:off x="779684" y="1353793"/>
              <a:ext cx="2513434" cy="1999832"/>
              <a:chOff x="1200075" y="4205641"/>
              <a:chExt cx="2513434" cy="1999832"/>
            </a:xfrm>
          </p:grpSpPr>
          <p:cxnSp>
            <p:nvCxnSpPr>
              <p:cNvPr id="188" name="直線接點 187"/>
              <p:cNvCxnSpPr>
                <a:stCxn id="189" idx="6"/>
                <a:endCxn id="191" idx="2"/>
              </p:cNvCxnSpPr>
              <p:nvPr/>
            </p:nvCxnSpPr>
            <p:spPr>
              <a:xfrm flipV="1">
                <a:off x="1759665" y="4829753"/>
                <a:ext cx="715643" cy="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9" name="橢圓 188"/>
              <p:cNvSpPr/>
              <p:nvPr/>
            </p:nvSpPr>
            <p:spPr>
              <a:xfrm>
                <a:off x="1498386" y="469911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90" name="文字方塊 189"/>
              <p:cNvSpPr txBox="1"/>
              <p:nvPr/>
            </p:nvSpPr>
            <p:spPr>
              <a:xfrm>
                <a:off x="1200075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1" name="橢圓 190"/>
              <p:cNvSpPr/>
              <p:nvPr/>
            </p:nvSpPr>
            <p:spPr>
              <a:xfrm>
                <a:off x="2475308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2" name="橢圓 191"/>
              <p:cNvSpPr/>
              <p:nvPr/>
            </p:nvSpPr>
            <p:spPr>
              <a:xfrm>
                <a:off x="3452230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3" name="橢圓 192"/>
              <p:cNvSpPr/>
              <p:nvPr/>
            </p:nvSpPr>
            <p:spPr>
              <a:xfrm>
                <a:off x="1498385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94" name="橢圓 193"/>
              <p:cNvSpPr/>
              <p:nvPr/>
            </p:nvSpPr>
            <p:spPr>
              <a:xfrm>
                <a:off x="2476090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95" name="橢圓 194"/>
              <p:cNvSpPr/>
              <p:nvPr/>
            </p:nvSpPr>
            <p:spPr>
              <a:xfrm>
                <a:off x="3452229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196" name="直線接點 195"/>
              <p:cNvCxnSpPr>
                <a:stCxn id="191" idx="6"/>
                <a:endCxn id="192" idx="2"/>
              </p:cNvCxnSpPr>
              <p:nvPr/>
            </p:nvCxnSpPr>
            <p:spPr>
              <a:xfrm>
                <a:off x="2736587" y="4829753"/>
                <a:ext cx="715643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7" name="直線接點 196"/>
              <p:cNvCxnSpPr>
                <a:stCxn id="191" idx="3"/>
                <a:endCxn id="193" idx="7"/>
              </p:cNvCxnSpPr>
              <p:nvPr/>
            </p:nvCxnSpPr>
            <p:spPr>
              <a:xfrm flipH="1">
                <a:off x="1721401" y="4922129"/>
                <a:ext cx="792170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8" name="直線接點 197"/>
              <p:cNvCxnSpPr>
                <a:stCxn id="194" idx="0"/>
                <a:endCxn id="191" idx="4"/>
              </p:cNvCxnSpPr>
              <p:nvPr/>
            </p:nvCxnSpPr>
            <p:spPr>
              <a:xfrm flipH="1" flipV="1">
                <a:off x="2605948" y="4960392"/>
                <a:ext cx="782" cy="77589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9" name="直線接點 198"/>
              <p:cNvCxnSpPr/>
              <p:nvPr/>
            </p:nvCxnSpPr>
            <p:spPr>
              <a:xfrm flipV="1">
                <a:off x="1659531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0" name="直線接點 199"/>
              <p:cNvCxnSpPr/>
              <p:nvPr/>
            </p:nvCxnSpPr>
            <p:spPr>
              <a:xfrm flipH="1">
                <a:off x="1589304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34925"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1" name="直線接點 200"/>
              <p:cNvCxnSpPr>
                <a:stCxn id="193" idx="6"/>
                <a:endCxn id="194" idx="2"/>
              </p:cNvCxnSpPr>
              <p:nvPr/>
            </p:nvCxnSpPr>
            <p:spPr>
              <a:xfrm>
                <a:off x="1759664" y="5866924"/>
                <a:ext cx="716426" cy="0"/>
              </a:xfrm>
              <a:prstGeom prst="line">
                <a:avLst/>
              </a:prstGeom>
              <a:solidFill>
                <a:schemeClr val="bg1"/>
              </a:solidFill>
              <a:ln w="34925"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2" name="直線接點 201"/>
              <p:cNvCxnSpPr>
                <a:stCxn id="195" idx="2"/>
                <a:endCxn id="194" idx="6"/>
              </p:cNvCxnSpPr>
              <p:nvPr/>
            </p:nvCxnSpPr>
            <p:spPr>
              <a:xfrm flipH="1">
                <a:off x="2737369" y="5866924"/>
                <a:ext cx="71486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3" name="直線接點 202"/>
              <p:cNvCxnSpPr/>
              <p:nvPr/>
            </p:nvCxnSpPr>
            <p:spPr>
              <a:xfrm flipH="1">
                <a:off x="2718816" y="4959193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4" name="直線接點 203"/>
              <p:cNvCxnSpPr/>
              <p:nvPr/>
            </p:nvCxnSpPr>
            <p:spPr>
              <a:xfrm flipV="1">
                <a:off x="2667662" y="4890787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05" name="手繪多邊形 204"/>
              <p:cNvSpPr/>
              <p:nvPr/>
            </p:nvSpPr>
            <p:spPr>
              <a:xfrm>
                <a:off x="1703753" y="4478057"/>
                <a:ext cx="1748475" cy="273697"/>
              </a:xfrm>
              <a:custGeom>
                <a:avLst/>
                <a:gdLst>
                  <a:gd name="connsiteX0" fmla="*/ 0 w 1391138"/>
                  <a:gd name="connsiteY0" fmla="*/ 242435 h 273697"/>
                  <a:gd name="connsiteX1" fmla="*/ 773723 w 1391138"/>
                  <a:gd name="connsiteY1" fmla="*/ 158 h 273697"/>
                  <a:gd name="connsiteX2" fmla="*/ 1391138 w 1391138"/>
                  <a:gd name="connsiteY2" fmla="*/ 273697 h 27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1138" h="273697">
                    <a:moveTo>
                      <a:pt x="0" y="242435"/>
                    </a:moveTo>
                    <a:cubicBezTo>
                      <a:pt x="270933" y="118691"/>
                      <a:pt x="541867" y="-5052"/>
                      <a:pt x="773723" y="158"/>
                    </a:cubicBezTo>
                    <a:cubicBezTo>
                      <a:pt x="1005579" y="5368"/>
                      <a:pt x="1198358" y="139532"/>
                      <a:pt x="1391138" y="27369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6" name="文字方塊 205"/>
              <p:cNvSpPr txBox="1"/>
              <p:nvPr/>
            </p:nvSpPr>
            <p:spPr>
              <a:xfrm>
                <a:off x="1589304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20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7" name="文字方塊 206"/>
              <p:cNvSpPr txBox="1"/>
              <p:nvPr/>
            </p:nvSpPr>
            <p:spPr>
              <a:xfrm>
                <a:off x="1886796" y="457621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50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8" name="文字方塊 207"/>
              <p:cNvSpPr txBox="1"/>
              <p:nvPr/>
            </p:nvSpPr>
            <p:spPr>
              <a:xfrm>
                <a:off x="1994233" y="5237152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9" name="文字方塊 208"/>
              <p:cNvSpPr txBox="1"/>
              <p:nvPr/>
            </p:nvSpPr>
            <p:spPr>
              <a:xfrm>
                <a:off x="2396595" y="42056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45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0" name="文字方塊 209"/>
              <p:cNvSpPr txBox="1"/>
              <p:nvPr/>
            </p:nvSpPr>
            <p:spPr>
              <a:xfrm>
                <a:off x="2849749" y="4568729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1" name="文字方塊 210"/>
              <p:cNvSpPr txBox="1"/>
              <p:nvPr/>
            </p:nvSpPr>
            <p:spPr>
              <a:xfrm>
                <a:off x="2755175" y="505653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2" name="文字方塊 211"/>
              <p:cNvSpPr txBox="1"/>
              <p:nvPr/>
            </p:nvSpPr>
            <p:spPr>
              <a:xfrm>
                <a:off x="3053517" y="52500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3" name="文字方塊 212"/>
              <p:cNvSpPr txBox="1"/>
              <p:nvPr/>
            </p:nvSpPr>
            <p:spPr>
              <a:xfrm>
                <a:off x="2902886" y="5836141"/>
                <a:ext cx="301686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4" name="文字方塊 213"/>
              <p:cNvSpPr txBox="1"/>
              <p:nvPr/>
            </p:nvSpPr>
            <p:spPr>
              <a:xfrm>
                <a:off x="2003814" y="58361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" name="文字方塊 214"/>
              <p:cNvSpPr txBox="1"/>
              <p:nvPr/>
            </p:nvSpPr>
            <p:spPr>
              <a:xfrm>
                <a:off x="2267065" y="515831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20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6" name="文字方塊 215"/>
            <p:cNvSpPr txBox="1"/>
            <p:nvPr/>
          </p:nvSpPr>
          <p:spPr>
            <a:xfrm>
              <a:off x="2167530" y="19357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b="1" i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defRPr>
              </a:lvl1pPr>
            </a:lstStyle>
            <a:p>
              <a:r>
                <a:rPr lang="en-US" altLang="zh-TW" dirty="0"/>
                <a:t>45</a:t>
              </a:r>
              <a:endParaRPr lang="zh-TW" altLang="en-US" dirty="0"/>
            </a:p>
          </p:txBody>
        </p:sp>
        <p:sp>
          <p:nvSpPr>
            <p:cNvPr id="217" name="文字方塊 216"/>
            <p:cNvSpPr txBox="1"/>
            <p:nvPr/>
          </p:nvSpPr>
          <p:spPr>
            <a:xfrm>
              <a:off x="806506" y="2978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10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218" name="文字方塊 217"/>
            <p:cNvSpPr txBox="1"/>
            <p:nvPr/>
          </p:nvSpPr>
          <p:spPr>
            <a:xfrm>
              <a:off x="2059607" y="305281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25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文字方塊 218"/>
                <p:cNvSpPr txBox="1"/>
                <p:nvPr/>
              </p:nvSpPr>
              <p:spPr>
                <a:xfrm>
                  <a:off x="3065910" y="2994348"/>
                  <a:ext cx="4331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文字方塊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5910" y="2994348"/>
                  <a:ext cx="433131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0" name="文字方塊 219"/>
            <p:cNvSpPr txBox="1"/>
            <p:nvPr/>
          </p:nvSpPr>
          <p:spPr>
            <a:xfrm>
              <a:off x="3105030" y="196079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45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221" name="文字方塊 220"/>
            <p:cNvSpPr txBox="1"/>
            <p:nvPr/>
          </p:nvSpPr>
          <p:spPr>
            <a:xfrm>
              <a:off x="939447" y="1639832"/>
              <a:ext cx="52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</a:t>
              </a:r>
              <a:endParaRPr lang="zh-TW" altLang="en-US" dirty="0"/>
            </a:p>
          </p:txBody>
        </p:sp>
      </p:grpSp>
      <p:sp>
        <p:nvSpPr>
          <p:cNvPr id="223" name="文字方塊 222"/>
          <p:cNvSpPr txBox="1"/>
          <p:nvPr/>
        </p:nvSpPr>
        <p:spPr>
          <a:xfrm>
            <a:off x="658804" y="3717676"/>
            <a:ext cx="301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Include </a:t>
            </a:r>
            <a:r>
              <a:rPr lang="en-US" altLang="zh-TW" sz="2000" dirty="0" smtClean="0"/>
              <a:t>4 into </a:t>
            </a:r>
            <a:r>
              <a:rPr lang="en-US" altLang="zh-TW" sz="2000" dirty="0"/>
              <a:t>S </a:t>
            </a:r>
            <a:r>
              <a:rPr lang="en-US" altLang="zh-TW" sz="2000" dirty="0" smtClean="0"/>
              <a:t>and update </a:t>
            </a:r>
            <a:r>
              <a:rPr lang="en-US" altLang="zh-TW" sz="2000" dirty="0"/>
              <a:t>vertices </a:t>
            </a:r>
            <a:r>
              <a:rPr lang="en-US" altLang="zh-TW" sz="2000" dirty="0" smtClean="0"/>
              <a:t>adjacent </a:t>
            </a:r>
            <a:r>
              <a:rPr lang="en-US" altLang="zh-TW" sz="2000" dirty="0"/>
              <a:t>from </a:t>
            </a:r>
            <a:r>
              <a:rPr lang="en-US" altLang="zh-TW" sz="2000" dirty="0" smtClean="0"/>
              <a:t>4.</a:t>
            </a:r>
            <a:endParaRPr lang="en-US" altLang="zh-TW" sz="2000" dirty="0"/>
          </a:p>
        </p:txBody>
      </p:sp>
      <p:grpSp>
        <p:nvGrpSpPr>
          <p:cNvPr id="3" name="群組 2"/>
          <p:cNvGrpSpPr/>
          <p:nvPr/>
        </p:nvGrpSpPr>
        <p:grpSpPr>
          <a:xfrm>
            <a:off x="600892" y="4475216"/>
            <a:ext cx="2844474" cy="2068357"/>
            <a:chOff x="4303159" y="1353793"/>
            <a:chExt cx="2844474" cy="2068357"/>
          </a:xfrm>
        </p:grpSpPr>
        <p:sp>
          <p:nvSpPr>
            <p:cNvPr id="224" name="圓角矩形 223"/>
            <p:cNvSpPr/>
            <p:nvPr/>
          </p:nvSpPr>
          <p:spPr>
            <a:xfrm>
              <a:off x="4311534" y="1353793"/>
              <a:ext cx="2836099" cy="1968016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5" name="手繪多邊形 304"/>
            <p:cNvSpPr/>
            <p:nvPr/>
          </p:nvSpPr>
          <p:spPr>
            <a:xfrm>
              <a:off x="4303159" y="1646827"/>
              <a:ext cx="1622854" cy="1775323"/>
            </a:xfrm>
            <a:custGeom>
              <a:avLst/>
              <a:gdLst>
                <a:gd name="connsiteX0" fmla="*/ 373279 w 1622854"/>
                <a:gd name="connsiteY0" fmla="*/ 0 h 1775323"/>
                <a:gd name="connsiteX1" fmla="*/ 746558 w 1622854"/>
                <a:gd name="connsiteY1" fmla="*/ 823309 h 1775323"/>
                <a:gd name="connsiteX2" fmla="*/ 738975 w 1622854"/>
                <a:gd name="connsiteY2" fmla="*/ 989235 h 1775323"/>
                <a:gd name="connsiteX3" fmla="*/ 736557 w 1622854"/>
                <a:gd name="connsiteY3" fmla="*/ 1006413 h 1775323"/>
                <a:gd name="connsiteX4" fmla="*/ 873138 w 1622854"/>
                <a:gd name="connsiteY4" fmla="*/ 999287 h 1775323"/>
                <a:gd name="connsiteX5" fmla="*/ 1622854 w 1622854"/>
                <a:gd name="connsiteY5" fmla="*/ 1387305 h 1775323"/>
                <a:gd name="connsiteX6" fmla="*/ 873138 w 1622854"/>
                <a:gd name="connsiteY6" fmla="*/ 1775323 h 1775323"/>
                <a:gd name="connsiteX7" fmla="*/ 251462 w 1622854"/>
                <a:gd name="connsiteY7" fmla="*/ 1604250 h 1775323"/>
                <a:gd name="connsiteX8" fmla="*/ 228195 w 1622854"/>
                <a:gd name="connsiteY8" fmla="*/ 1582064 h 1775323"/>
                <a:gd name="connsiteX9" fmla="*/ 227982 w 1622854"/>
                <a:gd name="connsiteY9" fmla="*/ 1581919 h 1775323"/>
                <a:gd name="connsiteX10" fmla="*/ 227748 w 1622854"/>
                <a:gd name="connsiteY10" fmla="*/ 1581638 h 1775323"/>
                <a:gd name="connsiteX11" fmla="*/ 182339 w 1622854"/>
                <a:gd name="connsiteY11" fmla="*/ 1538339 h 1775323"/>
                <a:gd name="connsiteX12" fmla="*/ 138654 w 1622854"/>
                <a:gd name="connsiteY12" fmla="*/ 1465504 h 1775323"/>
                <a:gd name="connsiteX13" fmla="*/ 134411 w 1622854"/>
                <a:gd name="connsiteY13" fmla="*/ 1451117 h 1775323"/>
                <a:gd name="connsiteX14" fmla="*/ 109331 w 1622854"/>
                <a:gd name="connsiteY14" fmla="*/ 1405477 h 1775323"/>
                <a:gd name="connsiteX15" fmla="*/ 0 w 1622854"/>
                <a:gd name="connsiteY15" fmla="*/ 823309 h 1775323"/>
                <a:gd name="connsiteX16" fmla="*/ 373279 w 1622854"/>
                <a:gd name="connsiteY16" fmla="*/ 0 h 17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2854" h="1775323">
                  <a:moveTo>
                    <a:pt x="373279" y="0"/>
                  </a:moveTo>
                  <a:cubicBezTo>
                    <a:pt x="579435" y="0"/>
                    <a:pt x="746558" y="368608"/>
                    <a:pt x="746558" y="823309"/>
                  </a:cubicBezTo>
                  <a:cubicBezTo>
                    <a:pt x="746558" y="880147"/>
                    <a:pt x="743947" y="935639"/>
                    <a:pt x="738975" y="989235"/>
                  </a:cubicBezTo>
                  <a:lnTo>
                    <a:pt x="736557" y="1006413"/>
                  </a:lnTo>
                  <a:lnTo>
                    <a:pt x="873138" y="999287"/>
                  </a:lnTo>
                  <a:cubicBezTo>
                    <a:pt x="1287195" y="999287"/>
                    <a:pt x="1622854" y="1173009"/>
                    <a:pt x="1622854" y="1387305"/>
                  </a:cubicBezTo>
                  <a:cubicBezTo>
                    <a:pt x="1622854" y="1601601"/>
                    <a:pt x="1287195" y="1775323"/>
                    <a:pt x="873138" y="1775323"/>
                  </a:cubicBezTo>
                  <a:cubicBezTo>
                    <a:pt x="614353" y="1775323"/>
                    <a:pt x="386191" y="1707463"/>
                    <a:pt x="251462" y="1604250"/>
                  </a:cubicBezTo>
                  <a:lnTo>
                    <a:pt x="228195" y="1582064"/>
                  </a:lnTo>
                  <a:lnTo>
                    <a:pt x="227982" y="1581919"/>
                  </a:lnTo>
                  <a:lnTo>
                    <a:pt x="227748" y="1581638"/>
                  </a:lnTo>
                  <a:lnTo>
                    <a:pt x="182339" y="1538339"/>
                  </a:lnTo>
                  <a:cubicBezTo>
                    <a:pt x="163370" y="1515128"/>
                    <a:pt x="148641" y="1490763"/>
                    <a:pt x="138654" y="1465504"/>
                  </a:cubicBezTo>
                  <a:lnTo>
                    <a:pt x="134411" y="1451117"/>
                  </a:lnTo>
                  <a:lnTo>
                    <a:pt x="109331" y="1405477"/>
                  </a:lnTo>
                  <a:cubicBezTo>
                    <a:pt x="41781" y="1256487"/>
                    <a:pt x="0" y="1050660"/>
                    <a:pt x="0" y="823309"/>
                  </a:cubicBezTo>
                  <a:cubicBezTo>
                    <a:pt x="0" y="368608"/>
                    <a:pt x="167123" y="0"/>
                    <a:pt x="373279" y="0"/>
                  </a:cubicBezTo>
                  <a:close/>
                </a:path>
              </a:pathLst>
            </a:custGeom>
            <a:solidFill>
              <a:srgbClr val="F3D2F4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226" name="群組 225"/>
            <p:cNvGrpSpPr/>
            <p:nvPr/>
          </p:nvGrpSpPr>
          <p:grpSpPr>
            <a:xfrm>
              <a:off x="4311534" y="1353793"/>
              <a:ext cx="2513434" cy="1999832"/>
              <a:chOff x="1200075" y="4205641"/>
              <a:chExt cx="2513434" cy="1999832"/>
            </a:xfrm>
          </p:grpSpPr>
          <p:cxnSp>
            <p:nvCxnSpPr>
              <p:cNvPr id="227" name="直線接點 226"/>
              <p:cNvCxnSpPr>
                <a:stCxn id="228" idx="6"/>
                <a:endCxn id="230" idx="2"/>
              </p:cNvCxnSpPr>
              <p:nvPr/>
            </p:nvCxnSpPr>
            <p:spPr>
              <a:xfrm flipV="1">
                <a:off x="1759665" y="4829753"/>
                <a:ext cx="715643" cy="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8" name="橢圓 227"/>
              <p:cNvSpPr/>
              <p:nvPr/>
            </p:nvSpPr>
            <p:spPr>
              <a:xfrm>
                <a:off x="1498386" y="469911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29" name="文字方塊 228"/>
              <p:cNvSpPr txBox="1"/>
              <p:nvPr/>
            </p:nvSpPr>
            <p:spPr>
              <a:xfrm>
                <a:off x="1200075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0" name="橢圓 229"/>
              <p:cNvSpPr/>
              <p:nvPr/>
            </p:nvSpPr>
            <p:spPr>
              <a:xfrm>
                <a:off x="2475308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31" name="橢圓 230"/>
              <p:cNvSpPr/>
              <p:nvPr/>
            </p:nvSpPr>
            <p:spPr>
              <a:xfrm>
                <a:off x="3452230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32" name="橢圓 231"/>
              <p:cNvSpPr/>
              <p:nvPr/>
            </p:nvSpPr>
            <p:spPr>
              <a:xfrm>
                <a:off x="1498385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33" name="橢圓 232"/>
              <p:cNvSpPr/>
              <p:nvPr/>
            </p:nvSpPr>
            <p:spPr>
              <a:xfrm>
                <a:off x="2476090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34" name="橢圓 233"/>
              <p:cNvSpPr/>
              <p:nvPr/>
            </p:nvSpPr>
            <p:spPr>
              <a:xfrm>
                <a:off x="3452229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235" name="直線接點 234"/>
              <p:cNvCxnSpPr>
                <a:stCxn id="230" idx="6"/>
                <a:endCxn id="231" idx="2"/>
              </p:cNvCxnSpPr>
              <p:nvPr/>
            </p:nvCxnSpPr>
            <p:spPr>
              <a:xfrm>
                <a:off x="2736587" y="4829753"/>
                <a:ext cx="715643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6" name="直線接點 235"/>
              <p:cNvCxnSpPr>
                <a:stCxn id="230" idx="3"/>
                <a:endCxn id="232" idx="7"/>
              </p:cNvCxnSpPr>
              <p:nvPr/>
            </p:nvCxnSpPr>
            <p:spPr>
              <a:xfrm flipH="1">
                <a:off x="1721401" y="4922129"/>
                <a:ext cx="792170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7" name="直線接點 236"/>
              <p:cNvCxnSpPr>
                <a:stCxn id="233" idx="0"/>
                <a:endCxn id="230" idx="4"/>
              </p:cNvCxnSpPr>
              <p:nvPr/>
            </p:nvCxnSpPr>
            <p:spPr>
              <a:xfrm flipH="1" flipV="1">
                <a:off x="2605948" y="4960392"/>
                <a:ext cx="782" cy="775892"/>
              </a:xfrm>
              <a:prstGeom prst="line">
                <a:avLst/>
              </a:prstGeom>
              <a:solidFill>
                <a:schemeClr val="bg1"/>
              </a:solidFill>
              <a:ln w="34925"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8" name="直線接點 237"/>
              <p:cNvCxnSpPr/>
              <p:nvPr/>
            </p:nvCxnSpPr>
            <p:spPr>
              <a:xfrm flipV="1">
                <a:off x="1659531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9" name="直線接點 238"/>
              <p:cNvCxnSpPr/>
              <p:nvPr/>
            </p:nvCxnSpPr>
            <p:spPr>
              <a:xfrm flipH="1">
                <a:off x="1589304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34925"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0" name="直線接點 239"/>
              <p:cNvCxnSpPr>
                <a:stCxn id="232" idx="6"/>
                <a:endCxn id="233" idx="2"/>
              </p:cNvCxnSpPr>
              <p:nvPr/>
            </p:nvCxnSpPr>
            <p:spPr>
              <a:xfrm>
                <a:off x="1759664" y="5866924"/>
                <a:ext cx="716426" cy="0"/>
              </a:xfrm>
              <a:prstGeom prst="line">
                <a:avLst/>
              </a:prstGeom>
              <a:solidFill>
                <a:schemeClr val="bg1"/>
              </a:solidFill>
              <a:ln w="34925"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1" name="直線接點 240"/>
              <p:cNvCxnSpPr>
                <a:stCxn id="234" idx="2"/>
                <a:endCxn id="233" idx="6"/>
              </p:cNvCxnSpPr>
              <p:nvPr/>
            </p:nvCxnSpPr>
            <p:spPr>
              <a:xfrm flipH="1">
                <a:off x="2737369" y="5866924"/>
                <a:ext cx="71486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2" name="直線接點 241"/>
              <p:cNvCxnSpPr/>
              <p:nvPr/>
            </p:nvCxnSpPr>
            <p:spPr>
              <a:xfrm flipH="1">
                <a:off x="2718816" y="4959193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3" name="直線接點 242"/>
              <p:cNvCxnSpPr/>
              <p:nvPr/>
            </p:nvCxnSpPr>
            <p:spPr>
              <a:xfrm flipV="1">
                <a:off x="2667662" y="4890787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4" name="手繪多邊形 243"/>
              <p:cNvSpPr/>
              <p:nvPr/>
            </p:nvSpPr>
            <p:spPr>
              <a:xfrm>
                <a:off x="1703753" y="4478057"/>
                <a:ext cx="1748475" cy="273697"/>
              </a:xfrm>
              <a:custGeom>
                <a:avLst/>
                <a:gdLst>
                  <a:gd name="connsiteX0" fmla="*/ 0 w 1391138"/>
                  <a:gd name="connsiteY0" fmla="*/ 242435 h 273697"/>
                  <a:gd name="connsiteX1" fmla="*/ 773723 w 1391138"/>
                  <a:gd name="connsiteY1" fmla="*/ 158 h 273697"/>
                  <a:gd name="connsiteX2" fmla="*/ 1391138 w 1391138"/>
                  <a:gd name="connsiteY2" fmla="*/ 273697 h 27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1138" h="273697">
                    <a:moveTo>
                      <a:pt x="0" y="242435"/>
                    </a:moveTo>
                    <a:cubicBezTo>
                      <a:pt x="270933" y="118691"/>
                      <a:pt x="541867" y="-5052"/>
                      <a:pt x="773723" y="158"/>
                    </a:cubicBezTo>
                    <a:cubicBezTo>
                      <a:pt x="1005579" y="5368"/>
                      <a:pt x="1198358" y="139532"/>
                      <a:pt x="1391138" y="27369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5" name="文字方塊 244"/>
              <p:cNvSpPr txBox="1"/>
              <p:nvPr/>
            </p:nvSpPr>
            <p:spPr>
              <a:xfrm>
                <a:off x="1589304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20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6" name="文字方塊 245"/>
              <p:cNvSpPr txBox="1"/>
              <p:nvPr/>
            </p:nvSpPr>
            <p:spPr>
              <a:xfrm>
                <a:off x="1886796" y="457621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50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7" name="文字方塊 246"/>
              <p:cNvSpPr txBox="1"/>
              <p:nvPr/>
            </p:nvSpPr>
            <p:spPr>
              <a:xfrm>
                <a:off x="1994233" y="5237152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8" name="文字方塊 247"/>
              <p:cNvSpPr txBox="1"/>
              <p:nvPr/>
            </p:nvSpPr>
            <p:spPr>
              <a:xfrm>
                <a:off x="2396595" y="42056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45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9" name="文字方塊 248"/>
              <p:cNvSpPr txBox="1"/>
              <p:nvPr/>
            </p:nvSpPr>
            <p:spPr>
              <a:xfrm>
                <a:off x="2849749" y="4568729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0" name="文字方塊 249"/>
              <p:cNvSpPr txBox="1"/>
              <p:nvPr/>
            </p:nvSpPr>
            <p:spPr>
              <a:xfrm>
                <a:off x="2755175" y="505653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1" name="文字方塊 250"/>
              <p:cNvSpPr txBox="1"/>
              <p:nvPr/>
            </p:nvSpPr>
            <p:spPr>
              <a:xfrm>
                <a:off x="3053517" y="52500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2" name="文字方塊 251"/>
              <p:cNvSpPr txBox="1"/>
              <p:nvPr/>
            </p:nvSpPr>
            <p:spPr>
              <a:xfrm>
                <a:off x="2902886" y="5836141"/>
                <a:ext cx="301686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3" name="文字方塊 252"/>
              <p:cNvSpPr txBox="1"/>
              <p:nvPr/>
            </p:nvSpPr>
            <p:spPr>
              <a:xfrm>
                <a:off x="2003814" y="58361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4" name="文字方塊 253"/>
              <p:cNvSpPr txBox="1"/>
              <p:nvPr/>
            </p:nvSpPr>
            <p:spPr>
              <a:xfrm>
                <a:off x="2267065" y="515831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20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55" name="文字方塊 254"/>
            <p:cNvSpPr txBox="1"/>
            <p:nvPr/>
          </p:nvSpPr>
          <p:spPr>
            <a:xfrm>
              <a:off x="5699380" y="19357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b="1" i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defRPr>
              </a:lvl1pPr>
            </a:lstStyle>
            <a:p>
              <a:r>
                <a:rPr lang="en-US" altLang="zh-TW" dirty="0"/>
                <a:t>45</a:t>
              </a:r>
              <a:endParaRPr lang="zh-TW" altLang="en-US" dirty="0"/>
            </a:p>
          </p:txBody>
        </p:sp>
        <p:sp>
          <p:nvSpPr>
            <p:cNvPr id="256" name="文字方塊 255"/>
            <p:cNvSpPr txBox="1"/>
            <p:nvPr/>
          </p:nvSpPr>
          <p:spPr>
            <a:xfrm>
              <a:off x="4338356" y="2978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10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257" name="文字方塊 256"/>
            <p:cNvSpPr txBox="1"/>
            <p:nvPr/>
          </p:nvSpPr>
          <p:spPr>
            <a:xfrm>
              <a:off x="5591457" y="305281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25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文字方塊 257"/>
                <p:cNvSpPr txBox="1"/>
                <p:nvPr/>
              </p:nvSpPr>
              <p:spPr>
                <a:xfrm>
                  <a:off x="6597760" y="2994348"/>
                  <a:ext cx="4331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58" name="文字方塊 2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7760" y="2994348"/>
                  <a:ext cx="433131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文字方塊 258"/>
            <p:cNvSpPr txBox="1"/>
            <p:nvPr/>
          </p:nvSpPr>
          <p:spPr>
            <a:xfrm>
              <a:off x="6636880" y="196079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45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260" name="文字方塊 259"/>
            <p:cNvSpPr txBox="1"/>
            <p:nvPr/>
          </p:nvSpPr>
          <p:spPr>
            <a:xfrm>
              <a:off x="4471297" y="1639832"/>
              <a:ext cx="52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</a:t>
              </a:r>
              <a:endParaRPr lang="zh-TW" altLang="en-US" dirty="0"/>
            </a:p>
          </p:txBody>
        </p:sp>
      </p:grpSp>
      <p:sp>
        <p:nvSpPr>
          <p:cNvPr id="261" name="文字方塊 260"/>
          <p:cNvSpPr txBox="1"/>
          <p:nvPr/>
        </p:nvSpPr>
        <p:spPr>
          <a:xfrm>
            <a:off x="4053137" y="3955022"/>
            <a:ext cx="4930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Both vertices 1 and 2 have the least-cost dist.  Output one of them, e.g., 1.</a:t>
            </a:r>
            <a:endParaRPr lang="en-US" altLang="zh-TW" sz="2400" dirty="0"/>
          </a:p>
        </p:txBody>
      </p:sp>
      <p:sp>
        <p:nvSpPr>
          <p:cNvPr id="266" name="文字方塊 265"/>
          <p:cNvSpPr txBox="1"/>
          <p:nvPr/>
        </p:nvSpPr>
        <p:spPr>
          <a:xfrm>
            <a:off x="4081308" y="4808285"/>
            <a:ext cx="22159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u="sng" dirty="0" smtClean="0"/>
              <a:t>Path         Length</a:t>
            </a:r>
          </a:p>
          <a:p>
            <a:r>
              <a:rPr lang="en-US" altLang="zh-TW" sz="2400" dirty="0"/>
              <a:t>0, 3          10</a:t>
            </a:r>
          </a:p>
          <a:p>
            <a:r>
              <a:rPr lang="en-US" altLang="zh-TW" sz="2400" dirty="0"/>
              <a:t>0, 3, 4      </a:t>
            </a:r>
            <a:r>
              <a:rPr lang="en-US" altLang="zh-TW" sz="2400" dirty="0" smtClean="0"/>
              <a:t>25</a:t>
            </a:r>
          </a:p>
          <a:p>
            <a:r>
              <a:rPr lang="en-US" altLang="zh-TW" sz="2400" dirty="0" smtClean="0"/>
              <a:t>0, 3, 4, 1  45</a:t>
            </a:r>
            <a:endParaRPr lang="zh-TW" altLang="en-US" sz="2400" dirty="0"/>
          </a:p>
        </p:txBody>
      </p:sp>
      <p:sp>
        <p:nvSpPr>
          <p:cNvPr id="163" name="文字方塊 162"/>
          <p:cNvSpPr txBox="1"/>
          <p:nvPr/>
        </p:nvSpPr>
        <p:spPr>
          <a:xfrm>
            <a:off x="5287312" y="2019657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0       1       2       3       4       5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165" name="文字方塊 164"/>
          <p:cNvSpPr txBox="1"/>
          <p:nvPr/>
        </p:nvSpPr>
        <p:spPr>
          <a:xfrm>
            <a:off x="4518213" y="2925813"/>
            <a:ext cx="55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p[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400" dirty="0" smtClean="0">
                <a:solidFill>
                  <a:srgbClr val="FF0000"/>
                </a:solidFill>
              </a:rPr>
              <a:t>]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6" name="文字方塊 165"/>
          <p:cNvSpPr txBox="1"/>
          <p:nvPr/>
        </p:nvSpPr>
        <p:spPr>
          <a:xfrm>
            <a:off x="5289391" y="2426777"/>
            <a:ext cx="42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67" name="文字方塊 166"/>
          <p:cNvSpPr txBox="1"/>
          <p:nvPr/>
        </p:nvSpPr>
        <p:spPr>
          <a:xfrm>
            <a:off x="5790294" y="242997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C0099"/>
                </a:solidFill>
              </a:rPr>
              <a:t>45</a:t>
            </a:r>
            <a:endParaRPr lang="zh-TW" altLang="en-US" sz="2400" dirty="0">
              <a:solidFill>
                <a:srgbClr val="CC0099"/>
              </a:solidFill>
            </a:endParaRPr>
          </a:p>
        </p:txBody>
      </p:sp>
      <p:sp>
        <p:nvSpPr>
          <p:cNvPr id="168" name="文字方塊 167"/>
          <p:cNvSpPr txBox="1"/>
          <p:nvPr/>
        </p:nvSpPr>
        <p:spPr>
          <a:xfrm>
            <a:off x="6408860" y="242677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45</a:t>
            </a:r>
            <a:endParaRPr lang="zh-TW" altLang="en-US" sz="2400" dirty="0"/>
          </a:p>
        </p:txBody>
      </p:sp>
      <p:sp>
        <p:nvSpPr>
          <p:cNvPr id="169" name="文字方塊 168"/>
          <p:cNvSpPr txBox="1"/>
          <p:nvPr/>
        </p:nvSpPr>
        <p:spPr>
          <a:xfrm>
            <a:off x="7052379" y="243626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0" name="文字方塊 169"/>
          <p:cNvSpPr txBox="1"/>
          <p:nvPr/>
        </p:nvSpPr>
        <p:spPr>
          <a:xfrm>
            <a:off x="7743620" y="244892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1" name="文字方塊 170"/>
          <p:cNvSpPr txBox="1"/>
          <p:nvPr/>
        </p:nvSpPr>
        <p:spPr>
          <a:xfrm>
            <a:off x="8386461" y="243626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zh-TW" altLang="en-US" sz="2400" dirty="0"/>
          </a:p>
        </p:txBody>
      </p:sp>
      <p:sp>
        <p:nvSpPr>
          <p:cNvPr id="172" name="文字方塊 171"/>
          <p:cNvSpPr txBox="1"/>
          <p:nvPr/>
        </p:nvSpPr>
        <p:spPr>
          <a:xfrm>
            <a:off x="5317024" y="2962827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-</a:t>
            </a:r>
            <a:endParaRPr lang="zh-TW" altLang="en-US" sz="2400" dirty="0"/>
          </a:p>
        </p:txBody>
      </p:sp>
      <p:sp>
        <p:nvSpPr>
          <p:cNvPr id="173" name="文字方塊 172"/>
          <p:cNvSpPr txBox="1"/>
          <p:nvPr/>
        </p:nvSpPr>
        <p:spPr>
          <a:xfrm>
            <a:off x="5914084" y="2979342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4</a:t>
            </a:r>
            <a:endParaRPr lang="zh-TW" altLang="en-US" sz="2400" dirty="0"/>
          </a:p>
        </p:txBody>
      </p:sp>
      <p:sp>
        <p:nvSpPr>
          <p:cNvPr id="174" name="文字方塊 173"/>
          <p:cNvSpPr txBox="1"/>
          <p:nvPr/>
        </p:nvSpPr>
        <p:spPr>
          <a:xfrm>
            <a:off x="6511144" y="298481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0</a:t>
            </a:r>
            <a:endParaRPr lang="zh-TW" altLang="en-US" sz="2400" dirty="0"/>
          </a:p>
        </p:txBody>
      </p:sp>
      <p:sp>
        <p:nvSpPr>
          <p:cNvPr id="175" name="文字方塊 174"/>
          <p:cNvSpPr txBox="1"/>
          <p:nvPr/>
        </p:nvSpPr>
        <p:spPr>
          <a:xfrm>
            <a:off x="7146560" y="2957159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0</a:t>
            </a:r>
            <a:endParaRPr lang="zh-TW" altLang="en-US" sz="2400" dirty="0"/>
          </a:p>
        </p:txBody>
      </p:sp>
      <p:sp>
        <p:nvSpPr>
          <p:cNvPr id="176" name="文字方塊 175"/>
          <p:cNvSpPr txBox="1"/>
          <p:nvPr/>
        </p:nvSpPr>
        <p:spPr>
          <a:xfrm>
            <a:off x="7837801" y="292581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3</a:t>
            </a:r>
            <a:endParaRPr lang="zh-TW" altLang="en-US" sz="2400" dirty="0"/>
          </a:p>
        </p:txBody>
      </p:sp>
      <p:sp>
        <p:nvSpPr>
          <p:cNvPr id="177" name="文字方塊 176"/>
          <p:cNvSpPr txBox="1"/>
          <p:nvPr/>
        </p:nvSpPr>
        <p:spPr>
          <a:xfrm>
            <a:off x="8434861" y="292581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-</a:t>
            </a:r>
            <a:endParaRPr lang="zh-TW" altLang="en-US" sz="2400" dirty="0"/>
          </a:p>
        </p:txBody>
      </p:sp>
      <p:sp>
        <p:nvSpPr>
          <p:cNvPr id="178" name="向下箭號 177"/>
          <p:cNvSpPr/>
          <p:nvPr/>
        </p:nvSpPr>
        <p:spPr>
          <a:xfrm>
            <a:off x="1908594" y="1413392"/>
            <a:ext cx="217612" cy="279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文字方塊 99"/>
          <p:cNvSpPr txBox="1"/>
          <p:nvPr/>
        </p:nvSpPr>
        <p:spPr>
          <a:xfrm>
            <a:off x="4263631" y="2436264"/>
            <a:ext cx="80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solidFill>
                  <a:srgbClr val="FF0000"/>
                </a:solidFill>
              </a:rPr>
              <a:t>dist</a:t>
            </a:r>
            <a:r>
              <a:rPr lang="en-US" altLang="zh-TW" sz="2400" dirty="0" smtClean="0">
                <a:solidFill>
                  <a:srgbClr val="FF0000"/>
                </a:solidFill>
              </a:rPr>
              <a:t>[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400" dirty="0" smtClean="0">
                <a:solidFill>
                  <a:srgbClr val="FF0000"/>
                </a:solidFill>
              </a:rPr>
              <a:t>]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Dijkstra's</a:t>
            </a:r>
            <a:r>
              <a:rPr lang="en-US" altLang="zh-TW" dirty="0" smtClean="0"/>
              <a:t> Algorithm </a:t>
            </a:r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211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628650" y="1719342"/>
            <a:ext cx="2836099" cy="2068357"/>
            <a:chOff x="779684" y="4071514"/>
            <a:chExt cx="2836099" cy="2068357"/>
          </a:xfrm>
        </p:grpSpPr>
        <p:sp>
          <p:nvSpPr>
            <p:cNvPr id="267" name="圓角矩形 266"/>
            <p:cNvSpPr/>
            <p:nvPr/>
          </p:nvSpPr>
          <p:spPr>
            <a:xfrm>
              <a:off x="779684" y="4071514"/>
              <a:ext cx="2836099" cy="1968016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8" name="手繪多邊形 267"/>
            <p:cNvSpPr/>
            <p:nvPr/>
          </p:nvSpPr>
          <p:spPr>
            <a:xfrm rot="5400000">
              <a:off x="720666" y="4276855"/>
              <a:ext cx="1924788" cy="1753114"/>
            </a:xfrm>
            <a:custGeom>
              <a:avLst/>
              <a:gdLst>
                <a:gd name="connsiteX0" fmla="*/ 0 w 1924788"/>
                <a:gd name="connsiteY0" fmla="*/ 861680 h 1753114"/>
                <a:gd name="connsiteX1" fmla="*/ 335113 w 1924788"/>
                <a:gd name="connsiteY1" fmla="*/ 134036 h 1753114"/>
                <a:gd name="connsiteX2" fmla="*/ 339041 w 1924788"/>
                <a:gd name="connsiteY2" fmla="*/ 133648 h 1753114"/>
                <a:gd name="connsiteX3" fmla="*/ 383291 w 1924788"/>
                <a:gd name="connsiteY3" fmla="*/ 109331 h 1753114"/>
                <a:gd name="connsiteX4" fmla="*/ 965459 w 1924788"/>
                <a:gd name="connsiteY4" fmla="*/ 0 h 1753114"/>
                <a:gd name="connsiteX5" fmla="*/ 1547626 w 1924788"/>
                <a:gd name="connsiteY5" fmla="*/ 109331 h 1753114"/>
                <a:gd name="connsiteX6" fmla="*/ 1611646 w 1924788"/>
                <a:gd name="connsiteY6" fmla="*/ 144511 h 1753114"/>
                <a:gd name="connsiteX7" fmla="*/ 1614969 w 1924788"/>
                <a:gd name="connsiteY7" fmla="*/ 145491 h 1753114"/>
                <a:gd name="connsiteX8" fmla="*/ 1631800 w 1924788"/>
                <a:gd name="connsiteY8" fmla="*/ 155586 h 1753114"/>
                <a:gd name="connsiteX9" fmla="*/ 1648159 w 1924788"/>
                <a:gd name="connsiteY9" fmla="*/ 164576 h 1753114"/>
                <a:gd name="connsiteX10" fmla="*/ 1651651 w 1924788"/>
                <a:gd name="connsiteY10" fmla="*/ 167492 h 1753114"/>
                <a:gd name="connsiteX11" fmla="*/ 1687804 w 1924788"/>
                <a:gd name="connsiteY11" fmla="*/ 189176 h 1753114"/>
                <a:gd name="connsiteX12" fmla="*/ 1924788 w 1924788"/>
                <a:gd name="connsiteY12" fmla="*/ 879976 h 1753114"/>
                <a:gd name="connsiteX13" fmla="*/ 1753715 w 1924788"/>
                <a:gd name="connsiteY13" fmla="*/ 1501652 h 1753114"/>
                <a:gd name="connsiteX14" fmla="*/ 1731529 w 1924788"/>
                <a:gd name="connsiteY14" fmla="*/ 1524919 h 1753114"/>
                <a:gd name="connsiteX15" fmla="*/ 1731384 w 1924788"/>
                <a:gd name="connsiteY15" fmla="*/ 1525132 h 1753114"/>
                <a:gd name="connsiteX16" fmla="*/ 1731103 w 1924788"/>
                <a:gd name="connsiteY16" fmla="*/ 1525366 h 1753114"/>
                <a:gd name="connsiteX17" fmla="*/ 1687804 w 1924788"/>
                <a:gd name="connsiteY17" fmla="*/ 1570775 h 1753114"/>
                <a:gd name="connsiteX18" fmla="*/ 1614969 w 1924788"/>
                <a:gd name="connsiteY18" fmla="*/ 1614460 h 1753114"/>
                <a:gd name="connsiteX19" fmla="*/ 1600582 w 1924788"/>
                <a:gd name="connsiteY19" fmla="*/ 1618703 h 1753114"/>
                <a:gd name="connsiteX20" fmla="*/ 1554942 w 1924788"/>
                <a:gd name="connsiteY20" fmla="*/ 1643783 h 1753114"/>
                <a:gd name="connsiteX21" fmla="*/ 972774 w 1924788"/>
                <a:gd name="connsiteY21" fmla="*/ 1753114 h 1753114"/>
                <a:gd name="connsiteX22" fmla="*/ 214164 w 1924788"/>
                <a:gd name="connsiteY22" fmla="*/ 1525132 h 1753114"/>
                <a:gd name="connsiteX23" fmla="*/ 203570 w 1924788"/>
                <a:gd name="connsiteY23" fmla="*/ 1509658 h 1753114"/>
                <a:gd name="connsiteX24" fmla="*/ 164575 w 1924788"/>
                <a:gd name="connsiteY24" fmla="*/ 1468185 h 1753114"/>
                <a:gd name="connsiteX25" fmla="*/ 0 w 1924788"/>
                <a:gd name="connsiteY25" fmla="*/ 861680 h 175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24788" h="1753114">
                  <a:moveTo>
                    <a:pt x="0" y="861680"/>
                  </a:moveTo>
                  <a:cubicBezTo>
                    <a:pt x="0" y="482975"/>
                    <a:pt x="146885" y="171493"/>
                    <a:pt x="335113" y="134036"/>
                  </a:cubicBezTo>
                  <a:lnTo>
                    <a:pt x="339041" y="133648"/>
                  </a:lnTo>
                  <a:lnTo>
                    <a:pt x="383291" y="109331"/>
                  </a:lnTo>
                  <a:cubicBezTo>
                    <a:pt x="532281" y="41781"/>
                    <a:pt x="738108" y="0"/>
                    <a:pt x="965459" y="0"/>
                  </a:cubicBezTo>
                  <a:cubicBezTo>
                    <a:pt x="1192809" y="0"/>
                    <a:pt x="1398636" y="41781"/>
                    <a:pt x="1547626" y="109331"/>
                  </a:cubicBezTo>
                  <a:lnTo>
                    <a:pt x="1611646" y="144511"/>
                  </a:lnTo>
                  <a:lnTo>
                    <a:pt x="1614969" y="145491"/>
                  </a:lnTo>
                  <a:lnTo>
                    <a:pt x="1631800" y="155586"/>
                  </a:lnTo>
                  <a:lnTo>
                    <a:pt x="1648159" y="164576"/>
                  </a:lnTo>
                  <a:lnTo>
                    <a:pt x="1651651" y="167492"/>
                  </a:lnTo>
                  <a:lnTo>
                    <a:pt x="1687804" y="189176"/>
                  </a:lnTo>
                  <a:cubicBezTo>
                    <a:pt x="1827069" y="302989"/>
                    <a:pt x="1924788" y="569433"/>
                    <a:pt x="1924788" y="879976"/>
                  </a:cubicBezTo>
                  <a:cubicBezTo>
                    <a:pt x="1924788" y="1138761"/>
                    <a:pt x="1856928" y="1366923"/>
                    <a:pt x="1753715" y="1501652"/>
                  </a:cubicBezTo>
                  <a:lnTo>
                    <a:pt x="1731529" y="1524919"/>
                  </a:lnTo>
                  <a:lnTo>
                    <a:pt x="1731384" y="1525132"/>
                  </a:lnTo>
                  <a:lnTo>
                    <a:pt x="1731103" y="1525366"/>
                  </a:lnTo>
                  <a:lnTo>
                    <a:pt x="1687804" y="1570775"/>
                  </a:lnTo>
                  <a:cubicBezTo>
                    <a:pt x="1664593" y="1589744"/>
                    <a:pt x="1640228" y="1604473"/>
                    <a:pt x="1614969" y="1614460"/>
                  </a:cubicBezTo>
                  <a:lnTo>
                    <a:pt x="1600582" y="1618703"/>
                  </a:lnTo>
                  <a:lnTo>
                    <a:pt x="1554942" y="1643783"/>
                  </a:lnTo>
                  <a:cubicBezTo>
                    <a:pt x="1405952" y="1711333"/>
                    <a:pt x="1200125" y="1753114"/>
                    <a:pt x="972774" y="1753114"/>
                  </a:cubicBezTo>
                  <a:cubicBezTo>
                    <a:pt x="631748" y="1753114"/>
                    <a:pt x="339149" y="1659107"/>
                    <a:pt x="214164" y="1525132"/>
                  </a:cubicBezTo>
                  <a:lnTo>
                    <a:pt x="203570" y="1509658"/>
                  </a:lnTo>
                  <a:lnTo>
                    <a:pt x="164575" y="1468185"/>
                  </a:lnTo>
                  <a:cubicBezTo>
                    <a:pt x="65282" y="1336744"/>
                    <a:pt x="0" y="1114150"/>
                    <a:pt x="0" y="861680"/>
                  </a:cubicBezTo>
                  <a:close/>
                </a:path>
              </a:pathLst>
            </a:custGeom>
            <a:solidFill>
              <a:srgbClr val="F3D2F4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269" name="群組 268"/>
            <p:cNvGrpSpPr/>
            <p:nvPr/>
          </p:nvGrpSpPr>
          <p:grpSpPr>
            <a:xfrm>
              <a:off x="779684" y="4071514"/>
              <a:ext cx="2513434" cy="1999832"/>
              <a:chOff x="1200075" y="4205641"/>
              <a:chExt cx="2513434" cy="1999832"/>
            </a:xfrm>
          </p:grpSpPr>
          <p:cxnSp>
            <p:nvCxnSpPr>
              <p:cNvPr id="270" name="直線接點 269"/>
              <p:cNvCxnSpPr>
                <a:stCxn id="271" idx="6"/>
                <a:endCxn id="273" idx="2"/>
              </p:cNvCxnSpPr>
              <p:nvPr/>
            </p:nvCxnSpPr>
            <p:spPr>
              <a:xfrm flipV="1">
                <a:off x="1759665" y="4829753"/>
                <a:ext cx="715643" cy="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71" name="橢圓 270"/>
              <p:cNvSpPr/>
              <p:nvPr/>
            </p:nvSpPr>
            <p:spPr>
              <a:xfrm>
                <a:off x="1498386" y="469911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72" name="文字方塊 271"/>
              <p:cNvSpPr txBox="1"/>
              <p:nvPr/>
            </p:nvSpPr>
            <p:spPr>
              <a:xfrm>
                <a:off x="1200075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3" name="橢圓 272"/>
              <p:cNvSpPr/>
              <p:nvPr/>
            </p:nvSpPr>
            <p:spPr>
              <a:xfrm>
                <a:off x="2475308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74" name="橢圓 273"/>
              <p:cNvSpPr/>
              <p:nvPr/>
            </p:nvSpPr>
            <p:spPr>
              <a:xfrm>
                <a:off x="3452230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5" name="橢圓 274"/>
              <p:cNvSpPr/>
              <p:nvPr/>
            </p:nvSpPr>
            <p:spPr>
              <a:xfrm>
                <a:off x="1498385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76" name="橢圓 275"/>
              <p:cNvSpPr/>
              <p:nvPr/>
            </p:nvSpPr>
            <p:spPr>
              <a:xfrm>
                <a:off x="2476090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77" name="橢圓 276"/>
              <p:cNvSpPr/>
              <p:nvPr/>
            </p:nvSpPr>
            <p:spPr>
              <a:xfrm>
                <a:off x="3452229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278" name="直線接點 277"/>
              <p:cNvCxnSpPr>
                <a:stCxn id="273" idx="6"/>
                <a:endCxn id="274" idx="2"/>
              </p:cNvCxnSpPr>
              <p:nvPr/>
            </p:nvCxnSpPr>
            <p:spPr>
              <a:xfrm>
                <a:off x="2736587" y="4829753"/>
                <a:ext cx="715643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9" name="直線接點 278"/>
              <p:cNvCxnSpPr>
                <a:stCxn id="273" idx="3"/>
                <a:endCxn id="275" idx="7"/>
              </p:cNvCxnSpPr>
              <p:nvPr/>
            </p:nvCxnSpPr>
            <p:spPr>
              <a:xfrm flipH="1">
                <a:off x="1721401" y="4922129"/>
                <a:ext cx="792170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0" name="直線接點 279"/>
              <p:cNvCxnSpPr>
                <a:stCxn id="276" idx="0"/>
                <a:endCxn id="273" idx="4"/>
              </p:cNvCxnSpPr>
              <p:nvPr/>
            </p:nvCxnSpPr>
            <p:spPr>
              <a:xfrm flipH="1" flipV="1">
                <a:off x="2605948" y="4960392"/>
                <a:ext cx="782" cy="775892"/>
              </a:xfrm>
              <a:prstGeom prst="line">
                <a:avLst/>
              </a:prstGeom>
              <a:solidFill>
                <a:schemeClr val="bg1"/>
              </a:solidFill>
              <a:ln w="34925"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1" name="直線接點 280"/>
              <p:cNvCxnSpPr/>
              <p:nvPr/>
            </p:nvCxnSpPr>
            <p:spPr>
              <a:xfrm flipV="1">
                <a:off x="1659531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2" name="直線接點 281"/>
              <p:cNvCxnSpPr/>
              <p:nvPr/>
            </p:nvCxnSpPr>
            <p:spPr>
              <a:xfrm flipH="1">
                <a:off x="1589304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34925"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3" name="直線接點 282"/>
              <p:cNvCxnSpPr>
                <a:stCxn id="275" idx="6"/>
                <a:endCxn id="276" idx="2"/>
              </p:cNvCxnSpPr>
              <p:nvPr/>
            </p:nvCxnSpPr>
            <p:spPr>
              <a:xfrm>
                <a:off x="1759664" y="5866924"/>
                <a:ext cx="716426" cy="0"/>
              </a:xfrm>
              <a:prstGeom prst="line">
                <a:avLst/>
              </a:prstGeom>
              <a:solidFill>
                <a:schemeClr val="bg1"/>
              </a:solidFill>
              <a:ln w="34925"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4" name="直線接點 283"/>
              <p:cNvCxnSpPr>
                <a:stCxn id="277" idx="2"/>
                <a:endCxn id="276" idx="6"/>
              </p:cNvCxnSpPr>
              <p:nvPr/>
            </p:nvCxnSpPr>
            <p:spPr>
              <a:xfrm flipH="1">
                <a:off x="2737369" y="5866924"/>
                <a:ext cx="71486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5" name="直線接點 284"/>
              <p:cNvCxnSpPr/>
              <p:nvPr/>
            </p:nvCxnSpPr>
            <p:spPr>
              <a:xfrm flipH="1">
                <a:off x="2718816" y="4959193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6" name="直線接點 285"/>
              <p:cNvCxnSpPr/>
              <p:nvPr/>
            </p:nvCxnSpPr>
            <p:spPr>
              <a:xfrm flipV="1">
                <a:off x="2667662" y="4890787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87" name="手繪多邊形 286"/>
              <p:cNvSpPr/>
              <p:nvPr/>
            </p:nvSpPr>
            <p:spPr>
              <a:xfrm>
                <a:off x="1703753" y="4478057"/>
                <a:ext cx="1748475" cy="273697"/>
              </a:xfrm>
              <a:custGeom>
                <a:avLst/>
                <a:gdLst>
                  <a:gd name="connsiteX0" fmla="*/ 0 w 1391138"/>
                  <a:gd name="connsiteY0" fmla="*/ 242435 h 273697"/>
                  <a:gd name="connsiteX1" fmla="*/ 773723 w 1391138"/>
                  <a:gd name="connsiteY1" fmla="*/ 158 h 273697"/>
                  <a:gd name="connsiteX2" fmla="*/ 1391138 w 1391138"/>
                  <a:gd name="connsiteY2" fmla="*/ 273697 h 27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1138" h="273697">
                    <a:moveTo>
                      <a:pt x="0" y="242435"/>
                    </a:moveTo>
                    <a:cubicBezTo>
                      <a:pt x="270933" y="118691"/>
                      <a:pt x="541867" y="-5052"/>
                      <a:pt x="773723" y="158"/>
                    </a:cubicBezTo>
                    <a:cubicBezTo>
                      <a:pt x="1005579" y="5368"/>
                      <a:pt x="1198358" y="139532"/>
                      <a:pt x="1391138" y="27369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8" name="文字方塊 287"/>
              <p:cNvSpPr txBox="1"/>
              <p:nvPr/>
            </p:nvSpPr>
            <p:spPr>
              <a:xfrm>
                <a:off x="1589304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20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9" name="文字方塊 288"/>
              <p:cNvSpPr txBox="1"/>
              <p:nvPr/>
            </p:nvSpPr>
            <p:spPr>
              <a:xfrm>
                <a:off x="1886796" y="457621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50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0" name="文字方塊 289"/>
              <p:cNvSpPr txBox="1"/>
              <p:nvPr/>
            </p:nvSpPr>
            <p:spPr>
              <a:xfrm>
                <a:off x="1994233" y="5237152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1" name="文字方塊 290"/>
              <p:cNvSpPr txBox="1"/>
              <p:nvPr/>
            </p:nvSpPr>
            <p:spPr>
              <a:xfrm>
                <a:off x="2396595" y="42056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45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2" name="文字方塊 291"/>
              <p:cNvSpPr txBox="1"/>
              <p:nvPr/>
            </p:nvSpPr>
            <p:spPr>
              <a:xfrm>
                <a:off x="2849749" y="4568729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3" name="文字方塊 292"/>
              <p:cNvSpPr txBox="1"/>
              <p:nvPr/>
            </p:nvSpPr>
            <p:spPr>
              <a:xfrm>
                <a:off x="2755175" y="505653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4" name="文字方塊 293"/>
              <p:cNvSpPr txBox="1"/>
              <p:nvPr/>
            </p:nvSpPr>
            <p:spPr>
              <a:xfrm>
                <a:off x="3053517" y="52500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5" name="文字方塊 294"/>
              <p:cNvSpPr txBox="1"/>
              <p:nvPr/>
            </p:nvSpPr>
            <p:spPr>
              <a:xfrm>
                <a:off x="2902886" y="5836141"/>
                <a:ext cx="301686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6" name="文字方塊 295"/>
              <p:cNvSpPr txBox="1"/>
              <p:nvPr/>
            </p:nvSpPr>
            <p:spPr>
              <a:xfrm>
                <a:off x="2003814" y="58361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7" name="文字方塊 296"/>
              <p:cNvSpPr txBox="1"/>
              <p:nvPr/>
            </p:nvSpPr>
            <p:spPr>
              <a:xfrm>
                <a:off x="2267065" y="515831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20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98" name="文字方塊 297"/>
            <p:cNvSpPr txBox="1"/>
            <p:nvPr/>
          </p:nvSpPr>
          <p:spPr>
            <a:xfrm>
              <a:off x="2167530" y="46534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i="1" dirty="0" smtClean="0">
                  <a:solidFill>
                    <a:srgbClr val="C00000"/>
                  </a:solidFill>
                </a:rPr>
                <a:t>45</a:t>
              </a:r>
              <a:endParaRPr lang="zh-TW" alt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299" name="文字方塊 298"/>
            <p:cNvSpPr txBox="1"/>
            <p:nvPr/>
          </p:nvSpPr>
          <p:spPr>
            <a:xfrm>
              <a:off x="806506" y="569612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10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300" name="文字方塊 299"/>
            <p:cNvSpPr txBox="1"/>
            <p:nvPr/>
          </p:nvSpPr>
          <p:spPr>
            <a:xfrm>
              <a:off x="2059607" y="577053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25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文字方塊 300"/>
                <p:cNvSpPr txBox="1"/>
                <p:nvPr/>
              </p:nvSpPr>
              <p:spPr>
                <a:xfrm>
                  <a:off x="3065910" y="5712069"/>
                  <a:ext cx="4331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1" name="文字方塊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5910" y="5712069"/>
                  <a:ext cx="433131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2" name="文字方塊 301"/>
            <p:cNvSpPr txBox="1"/>
            <p:nvPr/>
          </p:nvSpPr>
          <p:spPr>
            <a:xfrm>
              <a:off x="3105030" y="46785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45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303" name="文字方塊 302"/>
            <p:cNvSpPr txBox="1"/>
            <p:nvPr/>
          </p:nvSpPr>
          <p:spPr>
            <a:xfrm>
              <a:off x="939447" y="4357553"/>
              <a:ext cx="52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</a:t>
              </a:r>
              <a:endParaRPr lang="zh-TW" altLang="en-US" dirty="0"/>
            </a:p>
          </p:txBody>
        </p:sp>
      </p:grpSp>
      <p:sp>
        <p:nvSpPr>
          <p:cNvPr id="306" name="文字方塊 305"/>
          <p:cNvSpPr txBox="1"/>
          <p:nvPr/>
        </p:nvSpPr>
        <p:spPr>
          <a:xfrm>
            <a:off x="561749" y="3849827"/>
            <a:ext cx="283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Include </a:t>
            </a:r>
            <a:r>
              <a:rPr lang="en-US" altLang="zh-TW" sz="1600" dirty="0" smtClean="0"/>
              <a:t>1 into </a:t>
            </a:r>
            <a:r>
              <a:rPr lang="en-US" altLang="zh-TW" sz="1600" dirty="0"/>
              <a:t>S </a:t>
            </a:r>
            <a:r>
              <a:rPr lang="en-US" altLang="zh-TW" sz="1600" dirty="0" smtClean="0"/>
              <a:t>and update </a:t>
            </a:r>
            <a:r>
              <a:rPr lang="en-US" altLang="zh-TW" sz="1600" dirty="0"/>
              <a:t>vertices </a:t>
            </a:r>
            <a:r>
              <a:rPr lang="en-US" altLang="zh-TW" sz="1600" dirty="0" smtClean="0"/>
              <a:t>adjacent </a:t>
            </a:r>
            <a:r>
              <a:rPr lang="en-US" altLang="zh-TW" sz="1600" dirty="0"/>
              <a:t>from </a:t>
            </a:r>
            <a:r>
              <a:rPr lang="en-US" altLang="zh-TW" sz="1600" dirty="0" smtClean="0"/>
              <a:t>1.</a:t>
            </a:r>
            <a:endParaRPr lang="en-US" altLang="zh-TW" sz="1600" dirty="0"/>
          </a:p>
        </p:txBody>
      </p:sp>
      <p:grpSp>
        <p:nvGrpSpPr>
          <p:cNvPr id="5" name="群組 4"/>
          <p:cNvGrpSpPr/>
          <p:nvPr/>
        </p:nvGrpSpPr>
        <p:grpSpPr>
          <a:xfrm>
            <a:off x="628649" y="4735367"/>
            <a:ext cx="2836099" cy="2068357"/>
            <a:chOff x="4311534" y="4071514"/>
            <a:chExt cx="2836099" cy="2068357"/>
          </a:xfrm>
        </p:grpSpPr>
        <p:sp>
          <p:nvSpPr>
            <p:cNvPr id="307" name="圓角矩形 306"/>
            <p:cNvSpPr/>
            <p:nvPr/>
          </p:nvSpPr>
          <p:spPr>
            <a:xfrm>
              <a:off x="4311534" y="4071514"/>
              <a:ext cx="2836099" cy="1968016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8" name="手繪多邊形 307"/>
            <p:cNvSpPr/>
            <p:nvPr/>
          </p:nvSpPr>
          <p:spPr>
            <a:xfrm rot="5400000">
              <a:off x="4252516" y="4276855"/>
              <a:ext cx="1924788" cy="1753114"/>
            </a:xfrm>
            <a:custGeom>
              <a:avLst/>
              <a:gdLst>
                <a:gd name="connsiteX0" fmla="*/ 0 w 1924788"/>
                <a:gd name="connsiteY0" fmla="*/ 861680 h 1753114"/>
                <a:gd name="connsiteX1" fmla="*/ 335113 w 1924788"/>
                <a:gd name="connsiteY1" fmla="*/ 134036 h 1753114"/>
                <a:gd name="connsiteX2" fmla="*/ 339041 w 1924788"/>
                <a:gd name="connsiteY2" fmla="*/ 133648 h 1753114"/>
                <a:gd name="connsiteX3" fmla="*/ 383291 w 1924788"/>
                <a:gd name="connsiteY3" fmla="*/ 109331 h 1753114"/>
                <a:gd name="connsiteX4" fmla="*/ 965459 w 1924788"/>
                <a:gd name="connsiteY4" fmla="*/ 0 h 1753114"/>
                <a:gd name="connsiteX5" fmla="*/ 1547626 w 1924788"/>
                <a:gd name="connsiteY5" fmla="*/ 109331 h 1753114"/>
                <a:gd name="connsiteX6" fmla="*/ 1611646 w 1924788"/>
                <a:gd name="connsiteY6" fmla="*/ 144511 h 1753114"/>
                <a:gd name="connsiteX7" fmla="*/ 1614969 w 1924788"/>
                <a:gd name="connsiteY7" fmla="*/ 145491 h 1753114"/>
                <a:gd name="connsiteX8" fmla="*/ 1631800 w 1924788"/>
                <a:gd name="connsiteY8" fmla="*/ 155586 h 1753114"/>
                <a:gd name="connsiteX9" fmla="*/ 1648159 w 1924788"/>
                <a:gd name="connsiteY9" fmla="*/ 164576 h 1753114"/>
                <a:gd name="connsiteX10" fmla="*/ 1651651 w 1924788"/>
                <a:gd name="connsiteY10" fmla="*/ 167492 h 1753114"/>
                <a:gd name="connsiteX11" fmla="*/ 1687804 w 1924788"/>
                <a:gd name="connsiteY11" fmla="*/ 189176 h 1753114"/>
                <a:gd name="connsiteX12" fmla="*/ 1924788 w 1924788"/>
                <a:gd name="connsiteY12" fmla="*/ 879976 h 1753114"/>
                <a:gd name="connsiteX13" fmla="*/ 1753715 w 1924788"/>
                <a:gd name="connsiteY13" fmla="*/ 1501652 h 1753114"/>
                <a:gd name="connsiteX14" fmla="*/ 1731529 w 1924788"/>
                <a:gd name="connsiteY14" fmla="*/ 1524919 h 1753114"/>
                <a:gd name="connsiteX15" fmla="*/ 1731384 w 1924788"/>
                <a:gd name="connsiteY15" fmla="*/ 1525132 h 1753114"/>
                <a:gd name="connsiteX16" fmla="*/ 1731103 w 1924788"/>
                <a:gd name="connsiteY16" fmla="*/ 1525366 h 1753114"/>
                <a:gd name="connsiteX17" fmla="*/ 1687804 w 1924788"/>
                <a:gd name="connsiteY17" fmla="*/ 1570775 h 1753114"/>
                <a:gd name="connsiteX18" fmla="*/ 1614969 w 1924788"/>
                <a:gd name="connsiteY18" fmla="*/ 1614460 h 1753114"/>
                <a:gd name="connsiteX19" fmla="*/ 1600582 w 1924788"/>
                <a:gd name="connsiteY19" fmla="*/ 1618703 h 1753114"/>
                <a:gd name="connsiteX20" fmla="*/ 1554942 w 1924788"/>
                <a:gd name="connsiteY20" fmla="*/ 1643783 h 1753114"/>
                <a:gd name="connsiteX21" fmla="*/ 972774 w 1924788"/>
                <a:gd name="connsiteY21" fmla="*/ 1753114 h 1753114"/>
                <a:gd name="connsiteX22" fmla="*/ 214164 w 1924788"/>
                <a:gd name="connsiteY22" fmla="*/ 1525132 h 1753114"/>
                <a:gd name="connsiteX23" fmla="*/ 203570 w 1924788"/>
                <a:gd name="connsiteY23" fmla="*/ 1509658 h 1753114"/>
                <a:gd name="connsiteX24" fmla="*/ 164575 w 1924788"/>
                <a:gd name="connsiteY24" fmla="*/ 1468185 h 1753114"/>
                <a:gd name="connsiteX25" fmla="*/ 0 w 1924788"/>
                <a:gd name="connsiteY25" fmla="*/ 861680 h 175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24788" h="1753114">
                  <a:moveTo>
                    <a:pt x="0" y="861680"/>
                  </a:moveTo>
                  <a:cubicBezTo>
                    <a:pt x="0" y="482975"/>
                    <a:pt x="146885" y="171493"/>
                    <a:pt x="335113" y="134036"/>
                  </a:cubicBezTo>
                  <a:lnTo>
                    <a:pt x="339041" y="133648"/>
                  </a:lnTo>
                  <a:lnTo>
                    <a:pt x="383291" y="109331"/>
                  </a:lnTo>
                  <a:cubicBezTo>
                    <a:pt x="532281" y="41781"/>
                    <a:pt x="738108" y="0"/>
                    <a:pt x="965459" y="0"/>
                  </a:cubicBezTo>
                  <a:cubicBezTo>
                    <a:pt x="1192809" y="0"/>
                    <a:pt x="1398636" y="41781"/>
                    <a:pt x="1547626" y="109331"/>
                  </a:cubicBezTo>
                  <a:lnTo>
                    <a:pt x="1611646" y="144511"/>
                  </a:lnTo>
                  <a:lnTo>
                    <a:pt x="1614969" y="145491"/>
                  </a:lnTo>
                  <a:lnTo>
                    <a:pt x="1631800" y="155586"/>
                  </a:lnTo>
                  <a:lnTo>
                    <a:pt x="1648159" y="164576"/>
                  </a:lnTo>
                  <a:lnTo>
                    <a:pt x="1651651" y="167492"/>
                  </a:lnTo>
                  <a:lnTo>
                    <a:pt x="1687804" y="189176"/>
                  </a:lnTo>
                  <a:cubicBezTo>
                    <a:pt x="1827069" y="302989"/>
                    <a:pt x="1924788" y="569433"/>
                    <a:pt x="1924788" y="879976"/>
                  </a:cubicBezTo>
                  <a:cubicBezTo>
                    <a:pt x="1924788" y="1138761"/>
                    <a:pt x="1856928" y="1366923"/>
                    <a:pt x="1753715" y="1501652"/>
                  </a:cubicBezTo>
                  <a:lnTo>
                    <a:pt x="1731529" y="1524919"/>
                  </a:lnTo>
                  <a:lnTo>
                    <a:pt x="1731384" y="1525132"/>
                  </a:lnTo>
                  <a:lnTo>
                    <a:pt x="1731103" y="1525366"/>
                  </a:lnTo>
                  <a:lnTo>
                    <a:pt x="1687804" y="1570775"/>
                  </a:lnTo>
                  <a:cubicBezTo>
                    <a:pt x="1664593" y="1589744"/>
                    <a:pt x="1640228" y="1604473"/>
                    <a:pt x="1614969" y="1614460"/>
                  </a:cubicBezTo>
                  <a:lnTo>
                    <a:pt x="1600582" y="1618703"/>
                  </a:lnTo>
                  <a:lnTo>
                    <a:pt x="1554942" y="1643783"/>
                  </a:lnTo>
                  <a:cubicBezTo>
                    <a:pt x="1405952" y="1711333"/>
                    <a:pt x="1200125" y="1753114"/>
                    <a:pt x="972774" y="1753114"/>
                  </a:cubicBezTo>
                  <a:cubicBezTo>
                    <a:pt x="631748" y="1753114"/>
                    <a:pt x="339149" y="1659107"/>
                    <a:pt x="214164" y="1525132"/>
                  </a:cubicBezTo>
                  <a:lnTo>
                    <a:pt x="203570" y="1509658"/>
                  </a:lnTo>
                  <a:lnTo>
                    <a:pt x="164575" y="1468185"/>
                  </a:lnTo>
                  <a:cubicBezTo>
                    <a:pt x="65282" y="1336744"/>
                    <a:pt x="0" y="1114150"/>
                    <a:pt x="0" y="861680"/>
                  </a:cubicBezTo>
                  <a:close/>
                </a:path>
              </a:pathLst>
            </a:custGeom>
            <a:solidFill>
              <a:srgbClr val="F3D2F4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309" name="群組 308"/>
            <p:cNvGrpSpPr/>
            <p:nvPr/>
          </p:nvGrpSpPr>
          <p:grpSpPr>
            <a:xfrm>
              <a:off x="4311534" y="4071514"/>
              <a:ext cx="2513434" cy="1999832"/>
              <a:chOff x="1200075" y="4205641"/>
              <a:chExt cx="2513434" cy="1999832"/>
            </a:xfrm>
          </p:grpSpPr>
          <p:cxnSp>
            <p:nvCxnSpPr>
              <p:cNvPr id="310" name="直線接點 309"/>
              <p:cNvCxnSpPr>
                <a:stCxn id="311" idx="6"/>
                <a:endCxn id="313" idx="2"/>
              </p:cNvCxnSpPr>
              <p:nvPr/>
            </p:nvCxnSpPr>
            <p:spPr>
              <a:xfrm flipV="1">
                <a:off x="1759665" y="4829753"/>
                <a:ext cx="715643" cy="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1" name="橢圓 310"/>
              <p:cNvSpPr/>
              <p:nvPr/>
            </p:nvSpPr>
            <p:spPr>
              <a:xfrm>
                <a:off x="1498386" y="469911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12" name="文字方塊 311"/>
              <p:cNvSpPr txBox="1"/>
              <p:nvPr/>
            </p:nvSpPr>
            <p:spPr>
              <a:xfrm>
                <a:off x="1200075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3" name="橢圓 312"/>
              <p:cNvSpPr/>
              <p:nvPr/>
            </p:nvSpPr>
            <p:spPr>
              <a:xfrm>
                <a:off x="2475308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14" name="橢圓 313"/>
              <p:cNvSpPr/>
              <p:nvPr/>
            </p:nvSpPr>
            <p:spPr>
              <a:xfrm>
                <a:off x="3452230" y="4699113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15" name="橢圓 314"/>
              <p:cNvSpPr/>
              <p:nvPr/>
            </p:nvSpPr>
            <p:spPr>
              <a:xfrm>
                <a:off x="1498385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16" name="橢圓 315"/>
              <p:cNvSpPr/>
              <p:nvPr/>
            </p:nvSpPr>
            <p:spPr>
              <a:xfrm>
                <a:off x="2476090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17" name="橢圓 316"/>
              <p:cNvSpPr/>
              <p:nvPr/>
            </p:nvSpPr>
            <p:spPr>
              <a:xfrm>
                <a:off x="3452229" y="5736284"/>
                <a:ext cx="261279" cy="2612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318" name="直線接點 317"/>
              <p:cNvCxnSpPr>
                <a:stCxn id="313" idx="6"/>
                <a:endCxn id="314" idx="2"/>
              </p:cNvCxnSpPr>
              <p:nvPr/>
            </p:nvCxnSpPr>
            <p:spPr>
              <a:xfrm>
                <a:off x="2736587" y="4829753"/>
                <a:ext cx="715643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9" name="直線接點 318"/>
              <p:cNvCxnSpPr>
                <a:stCxn id="313" idx="3"/>
                <a:endCxn id="315" idx="7"/>
              </p:cNvCxnSpPr>
              <p:nvPr/>
            </p:nvCxnSpPr>
            <p:spPr>
              <a:xfrm flipH="1">
                <a:off x="1721401" y="4922129"/>
                <a:ext cx="792170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0" name="直線接點 319"/>
              <p:cNvCxnSpPr>
                <a:stCxn id="316" idx="0"/>
                <a:endCxn id="313" idx="4"/>
              </p:cNvCxnSpPr>
              <p:nvPr/>
            </p:nvCxnSpPr>
            <p:spPr>
              <a:xfrm flipH="1" flipV="1">
                <a:off x="2605948" y="4960392"/>
                <a:ext cx="782" cy="77589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1" name="直線接點 320"/>
              <p:cNvCxnSpPr/>
              <p:nvPr/>
            </p:nvCxnSpPr>
            <p:spPr>
              <a:xfrm flipV="1">
                <a:off x="1659531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2" name="直線接點 321"/>
              <p:cNvCxnSpPr/>
              <p:nvPr/>
            </p:nvCxnSpPr>
            <p:spPr>
              <a:xfrm flipH="1">
                <a:off x="1589304" y="4960393"/>
                <a:ext cx="1" cy="775891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3" name="直線接點 322"/>
              <p:cNvCxnSpPr>
                <a:stCxn id="315" idx="6"/>
                <a:endCxn id="316" idx="2"/>
              </p:cNvCxnSpPr>
              <p:nvPr/>
            </p:nvCxnSpPr>
            <p:spPr>
              <a:xfrm>
                <a:off x="1759664" y="5866924"/>
                <a:ext cx="71642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4" name="直線接點 323"/>
              <p:cNvCxnSpPr>
                <a:stCxn id="317" idx="2"/>
                <a:endCxn id="316" idx="6"/>
              </p:cNvCxnSpPr>
              <p:nvPr/>
            </p:nvCxnSpPr>
            <p:spPr>
              <a:xfrm flipH="1">
                <a:off x="2737369" y="5866924"/>
                <a:ext cx="71486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5" name="直線接點 324"/>
              <p:cNvCxnSpPr/>
              <p:nvPr/>
            </p:nvCxnSpPr>
            <p:spPr>
              <a:xfrm flipH="1">
                <a:off x="2718816" y="4959193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6" name="直線接點 325"/>
              <p:cNvCxnSpPr/>
              <p:nvPr/>
            </p:nvCxnSpPr>
            <p:spPr>
              <a:xfrm flipV="1">
                <a:off x="2667662" y="4890787"/>
                <a:ext cx="791387" cy="852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7" name="手繪多邊形 326"/>
              <p:cNvSpPr/>
              <p:nvPr/>
            </p:nvSpPr>
            <p:spPr>
              <a:xfrm>
                <a:off x="1703753" y="4478057"/>
                <a:ext cx="1748475" cy="273697"/>
              </a:xfrm>
              <a:custGeom>
                <a:avLst/>
                <a:gdLst>
                  <a:gd name="connsiteX0" fmla="*/ 0 w 1391138"/>
                  <a:gd name="connsiteY0" fmla="*/ 242435 h 273697"/>
                  <a:gd name="connsiteX1" fmla="*/ 773723 w 1391138"/>
                  <a:gd name="connsiteY1" fmla="*/ 158 h 273697"/>
                  <a:gd name="connsiteX2" fmla="*/ 1391138 w 1391138"/>
                  <a:gd name="connsiteY2" fmla="*/ 273697 h 27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1138" h="273697">
                    <a:moveTo>
                      <a:pt x="0" y="242435"/>
                    </a:moveTo>
                    <a:cubicBezTo>
                      <a:pt x="270933" y="118691"/>
                      <a:pt x="541867" y="-5052"/>
                      <a:pt x="773723" y="158"/>
                    </a:cubicBezTo>
                    <a:cubicBezTo>
                      <a:pt x="1005579" y="5368"/>
                      <a:pt x="1198358" y="139532"/>
                      <a:pt x="1391138" y="273697"/>
                    </a:cubicBezTo>
                  </a:path>
                </a:pathLst>
              </a:custGeom>
              <a:noFill/>
              <a:ln w="34925">
                <a:solidFill>
                  <a:srgbClr val="C0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8" name="文字方塊 327"/>
              <p:cNvSpPr txBox="1"/>
              <p:nvPr/>
            </p:nvSpPr>
            <p:spPr>
              <a:xfrm>
                <a:off x="1589304" y="51541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20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9" name="文字方塊 328"/>
              <p:cNvSpPr txBox="1"/>
              <p:nvPr/>
            </p:nvSpPr>
            <p:spPr>
              <a:xfrm>
                <a:off x="1886796" y="457621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50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0" name="文字方塊 329"/>
              <p:cNvSpPr txBox="1"/>
              <p:nvPr/>
            </p:nvSpPr>
            <p:spPr>
              <a:xfrm>
                <a:off x="1994233" y="5237152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1" name="文字方塊 330"/>
              <p:cNvSpPr txBox="1"/>
              <p:nvPr/>
            </p:nvSpPr>
            <p:spPr>
              <a:xfrm>
                <a:off x="2396595" y="42056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45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2" name="文字方塊 331"/>
              <p:cNvSpPr txBox="1"/>
              <p:nvPr/>
            </p:nvSpPr>
            <p:spPr>
              <a:xfrm>
                <a:off x="2849749" y="4568729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3" name="文字方塊 332"/>
              <p:cNvSpPr txBox="1"/>
              <p:nvPr/>
            </p:nvSpPr>
            <p:spPr>
              <a:xfrm>
                <a:off x="2755175" y="5056533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4" name="文字方塊 333"/>
              <p:cNvSpPr txBox="1"/>
              <p:nvPr/>
            </p:nvSpPr>
            <p:spPr>
              <a:xfrm>
                <a:off x="3053517" y="525008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" name="文字方塊 334"/>
              <p:cNvSpPr txBox="1"/>
              <p:nvPr/>
            </p:nvSpPr>
            <p:spPr>
              <a:xfrm>
                <a:off x="2902886" y="5836141"/>
                <a:ext cx="301686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6" name="文字方塊 335"/>
              <p:cNvSpPr txBox="1"/>
              <p:nvPr/>
            </p:nvSpPr>
            <p:spPr>
              <a:xfrm>
                <a:off x="2003814" y="5836141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7" name="文字方塊 336"/>
              <p:cNvSpPr txBox="1"/>
              <p:nvPr/>
            </p:nvSpPr>
            <p:spPr>
              <a:xfrm>
                <a:off x="2267065" y="5158314"/>
                <a:ext cx="418704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20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8" name="文字方塊 337"/>
            <p:cNvSpPr txBox="1"/>
            <p:nvPr/>
          </p:nvSpPr>
          <p:spPr>
            <a:xfrm>
              <a:off x="5699380" y="46534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45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339" name="文字方塊 338"/>
            <p:cNvSpPr txBox="1"/>
            <p:nvPr/>
          </p:nvSpPr>
          <p:spPr>
            <a:xfrm>
              <a:off x="4338356" y="569612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10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p:sp>
          <p:nvSpPr>
            <p:cNvPr id="340" name="文字方塊 339"/>
            <p:cNvSpPr txBox="1"/>
            <p:nvPr/>
          </p:nvSpPr>
          <p:spPr>
            <a:xfrm>
              <a:off x="5591457" y="577053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solidFill>
                    <a:srgbClr val="C00000"/>
                  </a:solidFill>
                </a:rPr>
                <a:t>25</a:t>
              </a:r>
              <a:endParaRPr lang="zh-TW" altLang="en-US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文字方塊 340"/>
                <p:cNvSpPr txBox="1"/>
                <p:nvPr/>
              </p:nvSpPr>
              <p:spPr>
                <a:xfrm>
                  <a:off x="6597760" y="5712069"/>
                  <a:ext cx="4331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41" name="文字方塊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7760" y="5712069"/>
                  <a:ext cx="433131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2" name="文字方塊 341"/>
            <p:cNvSpPr txBox="1"/>
            <p:nvPr/>
          </p:nvSpPr>
          <p:spPr>
            <a:xfrm>
              <a:off x="6636880" y="467851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b="1" i="1"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defRPr>
              </a:lvl1pPr>
            </a:lstStyle>
            <a:p>
              <a:r>
                <a:rPr lang="en-US" altLang="zh-TW" dirty="0"/>
                <a:t>45</a:t>
              </a:r>
              <a:endParaRPr lang="zh-TW" altLang="en-US" dirty="0"/>
            </a:p>
          </p:txBody>
        </p:sp>
        <p:sp>
          <p:nvSpPr>
            <p:cNvPr id="343" name="文字方塊 342"/>
            <p:cNvSpPr txBox="1"/>
            <p:nvPr/>
          </p:nvSpPr>
          <p:spPr>
            <a:xfrm>
              <a:off x="4471297" y="4357553"/>
              <a:ext cx="52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</a:t>
              </a:r>
              <a:endParaRPr lang="zh-TW" altLang="en-US" dirty="0"/>
            </a:p>
          </p:txBody>
        </p:sp>
      </p:grpSp>
      <p:sp>
        <p:nvSpPr>
          <p:cNvPr id="344" name="文字方塊 343"/>
          <p:cNvSpPr txBox="1"/>
          <p:nvPr/>
        </p:nvSpPr>
        <p:spPr>
          <a:xfrm>
            <a:off x="4033619" y="3821221"/>
            <a:ext cx="365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Include </a:t>
            </a:r>
            <a:r>
              <a:rPr lang="en-US" altLang="zh-TW" sz="2400" dirty="0" smtClean="0"/>
              <a:t>1 into </a:t>
            </a:r>
            <a:r>
              <a:rPr lang="en-US" altLang="zh-TW" sz="2400" dirty="0"/>
              <a:t>S </a:t>
            </a:r>
            <a:r>
              <a:rPr lang="en-US" altLang="zh-TW" sz="2400" dirty="0" smtClean="0"/>
              <a:t>and update </a:t>
            </a:r>
            <a:r>
              <a:rPr lang="en-US" altLang="zh-TW" sz="2400" dirty="0"/>
              <a:t>vertices </a:t>
            </a:r>
            <a:r>
              <a:rPr lang="en-US" altLang="zh-TW" sz="2400" dirty="0" smtClean="0"/>
              <a:t>adjacent </a:t>
            </a:r>
            <a:r>
              <a:rPr lang="en-US" altLang="zh-TW" sz="2400" dirty="0"/>
              <a:t>from </a:t>
            </a:r>
            <a:r>
              <a:rPr lang="en-US" altLang="zh-TW" sz="2400" dirty="0" smtClean="0"/>
              <a:t>1.</a:t>
            </a:r>
            <a:endParaRPr lang="en-US" altLang="zh-TW" sz="2400" dirty="0"/>
          </a:p>
        </p:txBody>
      </p:sp>
      <p:sp>
        <p:nvSpPr>
          <p:cNvPr id="160" name="文字方塊 159"/>
          <p:cNvSpPr txBox="1"/>
          <p:nvPr/>
        </p:nvSpPr>
        <p:spPr>
          <a:xfrm>
            <a:off x="4134171" y="4764391"/>
            <a:ext cx="22159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u="sng" dirty="0" smtClean="0"/>
              <a:t>Path         Length</a:t>
            </a:r>
          </a:p>
          <a:p>
            <a:r>
              <a:rPr lang="en-US" altLang="zh-TW" sz="2400" dirty="0"/>
              <a:t>0, 3          10</a:t>
            </a:r>
          </a:p>
          <a:p>
            <a:r>
              <a:rPr lang="en-US" altLang="zh-TW" sz="2400" dirty="0"/>
              <a:t>0, 3, 4      </a:t>
            </a:r>
            <a:r>
              <a:rPr lang="en-US" altLang="zh-TW" sz="2400" dirty="0" smtClean="0"/>
              <a:t>25</a:t>
            </a:r>
          </a:p>
          <a:p>
            <a:r>
              <a:rPr lang="en-US" altLang="zh-TW" sz="2400" dirty="0" smtClean="0"/>
              <a:t>0, 3, 4, 1  45</a:t>
            </a:r>
          </a:p>
          <a:p>
            <a:r>
              <a:rPr lang="en-US" altLang="zh-TW" sz="2400" dirty="0" smtClean="0"/>
              <a:t>0, 2	    45</a:t>
            </a:r>
            <a:endParaRPr lang="zh-TW" altLang="en-US" sz="2400" dirty="0"/>
          </a:p>
        </p:txBody>
      </p:sp>
      <p:sp>
        <p:nvSpPr>
          <p:cNvPr id="163" name="文字方塊 162"/>
          <p:cNvSpPr txBox="1"/>
          <p:nvPr/>
        </p:nvSpPr>
        <p:spPr>
          <a:xfrm>
            <a:off x="5287312" y="2019657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0       1       2       3       4       5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164" name="文字方塊 163"/>
          <p:cNvSpPr txBox="1"/>
          <p:nvPr/>
        </p:nvSpPr>
        <p:spPr>
          <a:xfrm>
            <a:off x="4263631" y="2436264"/>
            <a:ext cx="80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solidFill>
                  <a:srgbClr val="FF0000"/>
                </a:solidFill>
              </a:rPr>
              <a:t>dist</a:t>
            </a:r>
            <a:r>
              <a:rPr lang="en-US" altLang="zh-TW" sz="2400" dirty="0" smtClean="0">
                <a:solidFill>
                  <a:srgbClr val="FF0000"/>
                </a:solidFill>
              </a:rPr>
              <a:t>[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400" dirty="0" smtClean="0">
                <a:solidFill>
                  <a:srgbClr val="FF0000"/>
                </a:solidFill>
              </a:rPr>
              <a:t>]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5" name="文字方塊 164"/>
          <p:cNvSpPr txBox="1"/>
          <p:nvPr/>
        </p:nvSpPr>
        <p:spPr>
          <a:xfrm>
            <a:off x="4518213" y="2925813"/>
            <a:ext cx="55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p[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400" dirty="0" smtClean="0">
                <a:solidFill>
                  <a:srgbClr val="FF0000"/>
                </a:solidFill>
              </a:rPr>
              <a:t>]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6" name="文字方塊 165"/>
          <p:cNvSpPr txBox="1"/>
          <p:nvPr/>
        </p:nvSpPr>
        <p:spPr>
          <a:xfrm>
            <a:off x="5289391" y="2426777"/>
            <a:ext cx="42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67" name="文字方塊 166"/>
          <p:cNvSpPr txBox="1"/>
          <p:nvPr/>
        </p:nvSpPr>
        <p:spPr>
          <a:xfrm>
            <a:off x="5790294" y="242997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45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8" name="文字方塊 167"/>
          <p:cNvSpPr txBox="1"/>
          <p:nvPr/>
        </p:nvSpPr>
        <p:spPr>
          <a:xfrm>
            <a:off x="6408860" y="242677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C0099"/>
                </a:solidFill>
              </a:rPr>
              <a:t>45</a:t>
            </a:r>
            <a:endParaRPr lang="zh-TW" altLang="en-US" sz="2400" dirty="0">
              <a:solidFill>
                <a:srgbClr val="CC0099"/>
              </a:solidFill>
            </a:endParaRPr>
          </a:p>
        </p:txBody>
      </p:sp>
      <p:sp>
        <p:nvSpPr>
          <p:cNvPr id="169" name="文字方塊 168"/>
          <p:cNvSpPr txBox="1"/>
          <p:nvPr/>
        </p:nvSpPr>
        <p:spPr>
          <a:xfrm>
            <a:off x="7052379" y="243626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0" name="文字方塊 169"/>
          <p:cNvSpPr txBox="1"/>
          <p:nvPr/>
        </p:nvSpPr>
        <p:spPr>
          <a:xfrm>
            <a:off x="7743620" y="244892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1" name="文字方塊 170"/>
          <p:cNvSpPr txBox="1"/>
          <p:nvPr/>
        </p:nvSpPr>
        <p:spPr>
          <a:xfrm>
            <a:off x="8386461" y="243626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zh-TW" altLang="en-US" sz="2400" dirty="0"/>
          </a:p>
        </p:txBody>
      </p:sp>
      <p:sp>
        <p:nvSpPr>
          <p:cNvPr id="172" name="文字方塊 171"/>
          <p:cNvSpPr txBox="1"/>
          <p:nvPr/>
        </p:nvSpPr>
        <p:spPr>
          <a:xfrm>
            <a:off x="5317024" y="2962827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-</a:t>
            </a:r>
            <a:endParaRPr lang="zh-TW" altLang="en-US" sz="2400" dirty="0"/>
          </a:p>
        </p:txBody>
      </p:sp>
      <p:sp>
        <p:nvSpPr>
          <p:cNvPr id="173" name="文字方塊 172"/>
          <p:cNvSpPr txBox="1"/>
          <p:nvPr/>
        </p:nvSpPr>
        <p:spPr>
          <a:xfrm>
            <a:off x="5914084" y="2979342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4</a:t>
            </a:r>
            <a:endParaRPr lang="zh-TW" altLang="en-US" sz="2400" dirty="0"/>
          </a:p>
        </p:txBody>
      </p:sp>
      <p:sp>
        <p:nvSpPr>
          <p:cNvPr id="174" name="文字方塊 173"/>
          <p:cNvSpPr txBox="1"/>
          <p:nvPr/>
        </p:nvSpPr>
        <p:spPr>
          <a:xfrm>
            <a:off x="6511144" y="2984816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0</a:t>
            </a:r>
            <a:endParaRPr lang="zh-TW" altLang="en-US" sz="2400" dirty="0"/>
          </a:p>
        </p:txBody>
      </p:sp>
      <p:sp>
        <p:nvSpPr>
          <p:cNvPr id="175" name="文字方塊 174"/>
          <p:cNvSpPr txBox="1"/>
          <p:nvPr/>
        </p:nvSpPr>
        <p:spPr>
          <a:xfrm>
            <a:off x="7146560" y="2957159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0</a:t>
            </a:r>
            <a:endParaRPr lang="zh-TW" altLang="en-US" sz="2400" dirty="0"/>
          </a:p>
        </p:txBody>
      </p:sp>
      <p:sp>
        <p:nvSpPr>
          <p:cNvPr id="176" name="文字方塊 175"/>
          <p:cNvSpPr txBox="1"/>
          <p:nvPr/>
        </p:nvSpPr>
        <p:spPr>
          <a:xfrm>
            <a:off x="7837801" y="2964714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3</a:t>
            </a:r>
            <a:endParaRPr lang="zh-TW" altLang="en-US" sz="2400" dirty="0"/>
          </a:p>
        </p:txBody>
      </p:sp>
      <p:sp>
        <p:nvSpPr>
          <p:cNvPr id="177" name="文字方塊 176"/>
          <p:cNvSpPr txBox="1"/>
          <p:nvPr/>
        </p:nvSpPr>
        <p:spPr>
          <a:xfrm>
            <a:off x="8434861" y="2925813"/>
            <a:ext cx="59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cs typeface="Times New Roman" panose="02020603050405020304" pitchFamily="18" charset="0"/>
              </a:rPr>
              <a:t>-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17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Dijkstra’s</a:t>
            </a:r>
            <a:r>
              <a:rPr lang="en-US" altLang="zh-TW" dirty="0" smtClean="0"/>
              <a:t> </a:t>
            </a:r>
            <a:r>
              <a:rPr lang="en-US" altLang="zh-TW" dirty="0"/>
              <a:t>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37500" y="3605772"/>
                <a:ext cx="7877849" cy="2924568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47500" lnSpcReduction="20000"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5100" b="1" dirty="0" smtClean="0">
                    <a:solidFill>
                      <a:srgbClr val="0000CC"/>
                    </a:solidFill>
                  </a:rPr>
                  <a:t>S</a:t>
                </a:r>
                <a:r>
                  <a:rPr lang="en-US" altLang="zh-TW" sz="5100" dirty="0"/>
                  <a:t>: </a:t>
                </a:r>
                <a:r>
                  <a:rPr lang="en-US" altLang="zh-TW" sz="5100" dirty="0" smtClean="0"/>
                  <a:t> A set </a:t>
                </a:r>
                <a:r>
                  <a:rPr lang="en-US" altLang="zh-TW" sz="5100" dirty="0"/>
                  <a:t>of vertices </a:t>
                </a:r>
                <a:r>
                  <a:rPr lang="en-US" altLang="zh-TW" sz="5100" dirty="0" smtClean="0"/>
                  <a:t>to </a:t>
                </a:r>
                <a:r>
                  <a:rPr lang="en-US" altLang="zh-TW" sz="5100" dirty="0"/>
                  <a:t>which the shortest paths have already been found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5100" dirty="0">
                    <a:solidFill>
                      <a:srgbClr val="C00000"/>
                    </a:solidFill>
                  </a:rPr>
                  <a:t>S = </a:t>
                </a:r>
                <a:r>
                  <a:rPr lang="en-US" altLang="zh-TW" sz="5100" dirty="0" smtClean="0">
                    <a:solidFill>
                      <a:srgbClr val="C00000"/>
                    </a:solidFill>
                  </a:rPr>
                  <a:t>{v}</a:t>
                </a:r>
                <a:r>
                  <a:rPr lang="en-US" altLang="zh-TW" sz="5100" dirty="0" smtClean="0"/>
                  <a:t> </a:t>
                </a:r>
                <a:r>
                  <a:rPr lang="en-US" altLang="zh-TW" sz="5100" dirty="0"/>
                  <a:t>in the beginning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5100" b="1" dirty="0" err="1" smtClean="0">
                    <a:solidFill>
                      <a:srgbClr val="0000CC"/>
                    </a:solidFill>
                  </a:rPr>
                  <a:t>dist</a:t>
                </a:r>
                <a:r>
                  <a:rPr lang="en-US" altLang="zh-TW" sz="5100" b="1" dirty="0" smtClean="0">
                    <a:solidFill>
                      <a:srgbClr val="0000CC"/>
                    </a:solidFill>
                  </a:rPr>
                  <a:t>[u]</a:t>
                </a:r>
                <a:r>
                  <a:rPr lang="en-US" altLang="zh-TW" sz="5100" dirty="0" smtClean="0"/>
                  <a:t>:  Shortest distance </a:t>
                </a:r>
                <a:r>
                  <a:rPr lang="en-US" altLang="zh-TW" sz="5100" dirty="0" smtClean="0">
                    <a:solidFill>
                      <a:srgbClr val="FF0000"/>
                    </a:solidFill>
                  </a:rPr>
                  <a:t>from v</a:t>
                </a:r>
                <a:r>
                  <a:rPr lang="en-US" altLang="zh-TW" sz="5100" dirty="0" smtClean="0"/>
                  <a:t>, through vertices in </a:t>
                </a:r>
                <a:r>
                  <a:rPr lang="en-US" altLang="zh-TW" sz="5100" dirty="0" smtClean="0">
                    <a:solidFill>
                      <a:srgbClr val="0000CC"/>
                    </a:solidFill>
                  </a:rPr>
                  <a:t>S</a:t>
                </a:r>
                <a:r>
                  <a:rPr lang="en-US" altLang="zh-TW" sz="5100" dirty="0" smtClean="0"/>
                  <a:t>, to a vertex </a:t>
                </a:r>
                <a:r>
                  <a:rPr lang="en-US" altLang="zh-TW" sz="5100" dirty="0" smtClean="0">
                    <a:solidFill>
                      <a:srgbClr val="FF0000"/>
                    </a:solidFill>
                  </a:rPr>
                  <a:t>u not in</a:t>
                </a:r>
                <a:r>
                  <a:rPr lang="en-US" altLang="zh-TW" sz="5100" dirty="0" smtClean="0"/>
                  <a:t> </a:t>
                </a:r>
                <a:r>
                  <a:rPr lang="en-US" altLang="zh-TW" sz="5100" b="1" dirty="0" smtClean="0">
                    <a:solidFill>
                      <a:srgbClr val="0000CC"/>
                    </a:solidFill>
                  </a:rPr>
                  <a:t>S</a:t>
                </a:r>
                <a:endParaRPr lang="en-US" altLang="zh-TW" sz="5100" dirty="0">
                  <a:solidFill>
                    <a:srgbClr val="0000CC"/>
                  </a:solidFill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5100" dirty="0" smtClean="0"/>
                  <a:t>&lt;v, u&gt; exists </a:t>
                </a:r>
                <a:r>
                  <a:rPr lang="en-US" altLang="zh-TW" sz="51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TW" sz="5100" dirty="0" err="1" smtClean="0">
                    <a:sym typeface="Wingdings" panose="05000000000000000000" pitchFamily="2" charset="2"/>
                  </a:rPr>
                  <a:t>dist</a:t>
                </a:r>
                <a:r>
                  <a:rPr lang="en-US" altLang="zh-TW" sz="5100" dirty="0" smtClean="0">
                    <a:sym typeface="Wingdings" panose="05000000000000000000" pitchFamily="2" charset="2"/>
                  </a:rPr>
                  <a:t>[u] = edge weight</a:t>
                </a:r>
                <a:endParaRPr lang="en-US" altLang="zh-TW" sz="5100" dirty="0"/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5100" dirty="0" smtClean="0"/>
                  <a:t>&lt;</a:t>
                </a:r>
                <a:r>
                  <a:rPr lang="en-US" altLang="zh-TW" sz="5100" dirty="0"/>
                  <a:t>v, </a:t>
                </a:r>
                <a:r>
                  <a:rPr lang="en-US" altLang="zh-TW" sz="5100" dirty="0" smtClean="0"/>
                  <a:t>u&gt; doesn‘t exist </a:t>
                </a:r>
                <a:r>
                  <a:rPr lang="en-US" altLang="zh-TW" sz="51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TW" sz="5100" dirty="0" err="1" smtClean="0">
                    <a:sym typeface="Wingdings" panose="05000000000000000000" pitchFamily="2" charset="2"/>
                  </a:rPr>
                  <a:t>dist</a:t>
                </a:r>
                <a:r>
                  <a:rPr lang="en-US" altLang="zh-TW" sz="5100" dirty="0" smtClean="0">
                    <a:sym typeface="Wingdings" panose="05000000000000000000" pitchFamily="2" charset="2"/>
                  </a:rPr>
                  <a:t>[u] =</a:t>
                </a:r>
                <a14:m>
                  <m:oMath xmlns:m="http://schemas.openxmlformats.org/officeDocument/2006/math">
                    <m:r>
                      <a:rPr lang="en-US" altLang="zh-TW" sz="5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510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altLang="zh-TW" sz="51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5100" dirty="0" smtClean="0"/>
                  <a:t>in the beginning</a:t>
                </a:r>
                <a:endParaRPr lang="en-US" altLang="zh-TW" sz="5100" dirty="0"/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5100" dirty="0" err="1" smtClean="0">
                    <a:sym typeface="Wingdings" panose="05000000000000000000" pitchFamily="2" charset="2"/>
                  </a:rPr>
                  <a:t>dist</a:t>
                </a:r>
                <a:r>
                  <a:rPr lang="en-US" altLang="zh-TW" sz="5100" dirty="0" smtClean="0">
                    <a:sym typeface="Wingdings" panose="05000000000000000000" pitchFamily="2" charset="2"/>
                  </a:rPr>
                  <a:t>[v] is considered as </a:t>
                </a:r>
                <a:r>
                  <a:rPr lang="en-US" altLang="zh-TW" sz="51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0</a:t>
                </a:r>
                <a:endParaRPr lang="en-US" altLang="zh-TW" sz="5100" dirty="0">
                  <a:solidFill>
                    <a:srgbClr val="C00000"/>
                  </a:solidFill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altLang="zh-TW" sz="2400" dirty="0" smtClean="0"/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altLang="zh-TW" sz="2400" dirty="0" smtClean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0" y="3605772"/>
                <a:ext cx="7877849" cy="2924568"/>
              </a:xfrm>
              <a:prstGeom prst="rect">
                <a:avLst/>
              </a:prstGeom>
              <a:blipFill rotWithShape="0">
                <a:blip r:embed="rId2"/>
                <a:stretch>
                  <a:fillRect l="-1084" t="-3958" r="-1548" b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616304" y="1584960"/>
            <a:ext cx="4151134" cy="1941804"/>
            <a:chOff x="723880" y="1584960"/>
            <a:chExt cx="4151134" cy="1941804"/>
          </a:xfrm>
        </p:grpSpPr>
        <p:sp>
          <p:nvSpPr>
            <p:cNvPr id="147" name="圓角矩形 146"/>
            <p:cNvSpPr/>
            <p:nvPr/>
          </p:nvSpPr>
          <p:spPr>
            <a:xfrm>
              <a:off x="723880" y="1584960"/>
              <a:ext cx="4151134" cy="1941804"/>
            </a:xfrm>
            <a:prstGeom prst="roundRect">
              <a:avLst>
                <a:gd name="adj" fmla="val 928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830120" y="2462186"/>
              <a:ext cx="562054" cy="605715"/>
            </a:xfrm>
            <a:prstGeom prst="ellipse">
              <a:avLst/>
            </a:prstGeom>
            <a:solidFill>
              <a:srgbClr val="F3D2F4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dirty="0" smtClean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6" name="橢圓 5"/>
            <p:cNvSpPr/>
            <p:nvPr/>
          </p:nvSpPr>
          <p:spPr>
            <a:xfrm>
              <a:off x="1216482" y="2679075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091900" y="2689767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v</a:t>
              </a:r>
              <a:endParaRPr lang="zh-TW" altLang="en-US" sz="2000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3392050" y="2115429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1471031" y="2220511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1834975" y="2969071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215444" y="2453446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2535875" y="2939526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2636696" y="2134542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3392050" y="2889822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/>
            <p:cNvSpPr/>
            <p:nvPr/>
          </p:nvSpPr>
          <p:spPr>
            <a:xfrm>
              <a:off x="3626375" y="2459669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3072350" y="3176541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6" name="直線接點 55"/>
            <p:cNvCxnSpPr>
              <a:stCxn id="6" idx="7"/>
              <a:endCxn id="10" idx="3"/>
            </p:cNvCxnSpPr>
            <p:nvPr/>
          </p:nvCxnSpPr>
          <p:spPr>
            <a:xfrm flipV="1">
              <a:off x="1289861" y="2293890"/>
              <a:ext cx="193760" cy="397775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endCxn id="11" idx="1"/>
            </p:cNvCxnSpPr>
            <p:nvPr/>
          </p:nvCxnSpPr>
          <p:spPr>
            <a:xfrm>
              <a:off x="1249337" y="2731097"/>
              <a:ext cx="598228" cy="25056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endCxn id="12" idx="2"/>
            </p:cNvCxnSpPr>
            <p:nvPr/>
          </p:nvCxnSpPr>
          <p:spPr>
            <a:xfrm flipV="1">
              <a:off x="1280188" y="2496431"/>
              <a:ext cx="935256" cy="22826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/>
                <p:cNvSpPr txBox="1"/>
                <p:nvPr/>
              </p:nvSpPr>
              <p:spPr>
                <a:xfrm>
                  <a:off x="2663696" y="1892499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>
                    <a:defRPr b="0" i="1">
                      <a:solidFill>
                        <a:srgbClr val="C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文字方塊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696" y="1892499"/>
                  <a:ext cx="433132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字方塊 92"/>
                <p:cNvSpPr txBox="1"/>
                <p:nvPr/>
              </p:nvSpPr>
              <p:spPr>
                <a:xfrm>
                  <a:off x="2520232" y="2850897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>
                    <a:defRPr b="0" i="1">
                      <a:solidFill>
                        <a:srgbClr val="C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文字方塊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232" y="2850897"/>
                  <a:ext cx="433132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字方塊 93"/>
                <p:cNvSpPr txBox="1"/>
                <p:nvPr/>
              </p:nvSpPr>
              <p:spPr>
                <a:xfrm>
                  <a:off x="3388525" y="1990491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>
                    <a:defRPr b="0" i="1">
                      <a:solidFill>
                        <a:srgbClr val="C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文字方塊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525" y="1990491"/>
                  <a:ext cx="433132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字方塊 94"/>
                <p:cNvSpPr txBox="1"/>
                <p:nvPr/>
              </p:nvSpPr>
              <p:spPr>
                <a:xfrm>
                  <a:off x="3600576" y="2398909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>
                    <a:defRPr b="0" i="1">
                      <a:solidFill>
                        <a:srgbClr val="C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5" name="文字方塊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576" y="2398909"/>
                  <a:ext cx="433132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字方塊 95"/>
                <p:cNvSpPr txBox="1"/>
                <p:nvPr/>
              </p:nvSpPr>
              <p:spPr>
                <a:xfrm>
                  <a:off x="3364906" y="2825509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>
                    <a:defRPr b="0" i="1">
                      <a:solidFill>
                        <a:srgbClr val="C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6" name="文字方塊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4906" y="2825509"/>
                  <a:ext cx="433132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字方塊 96"/>
                <p:cNvSpPr txBox="1"/>
                <p:nvPr/>
              </p:nvSpPr>
              <p:spPr>
                <a:xfrm>
                  <a:off x="3020355" y="3118189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>
                    <a:defRPr b="0" i="1">
                      <a:solidFill>
                        <a:srgbClr val="C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7" name="文字方塊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355" y="3118189"/>
                  <a:ext cx="433132" cy="369332"/>
                </a:xfrm>
                <a:prstGeom prst="rect">
                  <a:avLst/>
                </a:prstGeom>
                <a:blipFill rotWithShape="0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文字方塊 113"/>
                <p:cNvSpPr txBox="1"/>
                <p:nvPr/>
              </p:nvSpPr>
              <p:spPr>
                <a:xfrm>
                  <a:off x="1437021" y="2171388"/>
                  <a:ext cx="360290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文字方塊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7021" y="2171388"/>
                  <a:ext cx="360290" cy="362984"/>
                </a:xfrm>
                <a:prstGeom prst="rect">
                  <a:avLst/>
                </a:prstGeom>
                <a:blipFill rotWithShape="0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字方塊 114"/>
                <p:cNvSpPr txBox="1"/>
                <p:nvPr/>
              </p:nvSpPr>
              <p:spPr>
                <a:xfrm>
                  <a:off x="1780762" y="2913767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>
                    <a:defRPr b="0" i="1">
                      <a:solidFill>
                        <a:srgbClr val="C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文字方塊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0762" y="2913767"/>
                  <a:ext cx="369781" cy="369332"/>
                </a:xfrm>
                <a:prstGeom prst="rect">
                  <a:avLst/>
                </a:prstGeom>
                <a:blipFill rotWithShape="0">
                  <a:blip r:embed="rId10" cstate="print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文字方塊 115"/>
                <p:cNvSpPr txBox="1"/>
                <p:nvPr/>
              </p:nvSpPr>
              <p:spPr>
                <a:xfrm>
                  <a:off x="2220255" y="2313124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>
                    <a:defRPr b="0" i="1">
                      <a:solidFill>
                        <a:srgbClr val="C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文字方塊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255" y="2313124"/>
                  <a:ext cx="352148" cy="369332"/>
                </a:xfrm>
                <a:prstGeom prst="rect">
                  <a:avLst/>
                </a:prstGeom>
                <a:blipFill rotWithShape="0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直線接點 137"/>
            <p:cNvCxnSpPr>
              <a:endCxn id="14" idx="2"/>
            </p:cNvCxnSpPr>
            <p:nvPr/>
          </p:nvCxnSpPr>
          <p:spPr>
            <a:xfrm flipV="1">
              <a:off x="1503732" y="2177527"/>
              <a:ext cx="1132964" cy="919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接點 139"/>
            <p:cNvCxnSpPr/>
            <p:nvPr/>
          </p:nvCxnSpPr>
          <p:spPr>
            <a:xfrm>
              <a:off x="2722665" y="2161385"/>
              <a:ext cx="903710" cy="30297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手繪多邊形 141"/>
            <p:cNvSpPr/>
            <p:nvPr/>
          </p:nvSpPr>
          <p:spPr>
            <a:xfrm>
              <a:off x="3735754" y="2122470"/>
              <a:ext cx="437661" cy="109324"/>
            </a:xfrm>
            <a:custGeom>
              <a:avLst/>
              <a:gdLst>
                <a:gd name="connsiteX0" fmla="*/ 0 w 437661"/>
                <a:gd name="connsiteY0" fmla="*/ 34576 h 109324"/>
                <a:gd name="connsiteX1" fmla="*/ 171938 w 437661"/>
                <a:gd name="connsiteY1" fmla="*/ 3315 h 109324"/>
                <a:gd name="connsiteX2" fmla="*/ 289169 w 437661"/>
                <a:gd name="connsiteY2" fmla="*/ 104915 h 109324"/>
                <a:gd name="connsiteX3" fmla="*/ 437661 w 437661"/>
                <a:gd name="connsiteY3" fmla="*/ 81468 h 10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661" h="109324">
                  <a:moveTo>
                    <a:pt x="0" y="34576"/>
                  </a:moveTo>
                  <a:cubicBezTo>
                    <a:pt x="61871" y="13084"/>
                    <a:pt x="123743" y="-8408"/>
                    <a:pt x="171938" y="3315"/>
                  </a:cubicBezTo>
                  <a:cubicBezTo>
                    <a:pt x="220133" y="15038"/>
                    <a:pt x="244882" y="91890"/>
                    <a:pt x="289169" y="104915"/>
                  </a:cubicBezTo>
                  <a:cubicBezTo>
                    <a:pt x="333456" y="117940"/>
                    <a:pt x="385558" y="99704"/>
                    <a:pt x="437661" y="81468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3" name="文字方塊 142"/>
            <p:cNvSpPr txBox="1"/>
            <p:nvPr/>
          </p:nvSpPr>
          <p:spPr>
            <a:xfrm>
              <a:off x="4207170" y="1986722"/>
              <a:ext cx="523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>
                  <a:solidFill>
                    <a:schemeClr val="bg1">
                      <a:lumMod val="50000"/>
                    </a:schemeClr>
                  </a:solidFill>
                </a:rPr>
                <a:t>dist</a:t>
              </a:r>
              <a:endParaRPr lang="zh-TW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4" name="手繪多邊形 143"/>
            <p:cNvSpPr/>
            <p:nvPr/>
          </p:nvSpPr>
          <p:spPr>
            <a:xfrm rot="19767080">
              <a:off x="3887134" y="2397526"/>
              <a:ext cx="437661" cy="109324"/>
            </a:xfrm>
            <a:custGeom>
              <a:avLst/>
              <a:gdLst>
                <a:gd name="connsiteX0" fmla="*/ 0 w 437661"/>
                <a:gd name="connsiteY0" fmla="*/ 34576 h 109324"/>
                <a:gd name="connsiteX1" fmla="*/ 171938 w 437661"/>
                <a:gd name="connsiteY1" fmla="*/ 3315 h 109324"/>
                <a:gd name="connsiteX2" fmla="*/ 289169 w 437661"/>
                <a:gd name="connsiteY2" fmla="*/ 104915 h 109324"/>
                <a:gd name="connsiteX3" fmla="*/ 437661 w 437661"/>
                <a:gd name="connsiteY3" fmla="*/ 81468 h 10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661" h="109324">
                  <a:moveTo>
                    <a:pt x="0" y="34576"/>
                  </a:moveTo>
                  <a:cubicBezTo>
                    <a:pt x="61871" y="13084"/>
                    <a:pt x="123743" y="-8408"/>
                    <a:pt x="171938" y="3315"/>
                  </a:cubicBezTo>
                  <a:cubicBezTo>
                    <a:pt x="220133" y="15038"/>
                    <a:pt x="244882" y="91890"/>
                    <a:pt x="289169" y="104915"/>
                  </a:cubicBezTo>
                  <a:cubicBezTo>
                    <a:pt x="333456" y="117940"/>
                    <a:pt x="385558" y="99704"/>
                    <a:pt x="437661" y="81468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8" name="圓角矩形 147"/>
          <p:cNvSpPr/>
          <p:nvPr/>
        </p:nvSpPr>
        <p:spPr>
          <a:xfrm>
            <a:off x="5148734" y="1574736"/>
            <a:ext cx="3394718" cy="1941804"/>
          </a:xfrm>
          <a:prstGeom prst="roundRect">
            <a:avLst>
              <a:gd name="adj" fmla="val 928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err="1">
                <a:solidFill>
                  <a:schemeClr val="tx1"/>
                </a:solidFill>
              </a:rPr>
              <a:t>Edsger</a:t>
            </a:r>
            <a:r>
              <a:rPr lang="en-US" altLang="zh-TW" sz="2000" b="1" dirty="0">
                <a:solidFill>
                  <a:schemeClr val="tx1"/>
                </a:solidFill>
              </a:rPr>
              <a:t> W. </a:t>
            </a:r>
            <a:r>
              <a:rPr lang="en-US" altLang="zh-TW" sz="2000" b="1" dirty="0" err="1" smtClean="0">
                <a:solidFill>
                  <a:schemeClr val="tx1"/>
                </a:solidFill>
              </a:rPr>
              <a:t>Dijkstra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</a:rPr>
              <a:t>Dutch computer </a:t>
            </a:r>
            <a:r>
              <a:rPr lang="en-US" altLang="zh-TW" sz="2000" dirty="0" smtClean="0">
                <a:solidFill>
                  <a:schemeClr val="tx1"/>
                </a:solidFill>
              </a:rPr>
              <a:t>scientist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Turing award recipient</a:t>
            </a: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"</a:t>
            </a:r>
            <a:r>
              <a:rPr lang="en-US" altLang="zh-TW" sz="2000" b="1" dirty="0" err="1" smtClean="0">
                <a:solidFill>
                  <a:schemeClr val="tx1"/>
                </a:solidFill>
              </a:rPr>
              <a:t>Dijkstra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"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pronounces similar to </a:t>
            </a:r>
            <a:r>
              <a:rPr lang="en-US" altLang="zh-TW" sz="2000" dirty="0" smtClean="0">
                <a:solidFill>
                  <a:schemeClr val="tx1"/>
                </a:solidFill>
              </a:rPr>
              <a:t>/dye-k-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stla</a:t>
            </a:r>
            <a:r>
              <a:rPr lang="en-US" altLang="zh-TW" sz="2000" dirty="0" smtClean="0">
                <a:solidFill>
                  <a:schemeClr val="tx1"/>
                </a:solidFill>
              </a:rPr>
              <a:t>/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圓角矩形 119"/>
          <p:cNvSpPr/>
          <p:nvPr/>
        </p:nvSpPr>
        <p:spPr>
          <a:xfrm>
            <a:off x="723880" y="1584960"/>
            <a:ext cx="4151134" cy="1941804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圓角矩形 98"/>
          <p:cNvSpPr/>
          <p:nvPr/>
        </p:nvSpPr>
        <p:spPr>
          <a:xfrm>
            <a:off x="5066094" y="1584960"/>
            <a:ext cx="3449256" cy="4940886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3586647"/>
                <a:ext cx="4255866" cy="29391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When </a:t>
                </a:r>
                <a:r>
                  <a:rPr lang="en-US" altLang="zh-TW" b="1" dirty="0" smtClean="0"/>
                  <a:t>S</a:t>
                </a:r>
                <a:r>
                  <a:rPr lang="en-US" altLang="zh-TW" dirty="0" smtClean="0"/>
                  <a:t> contains n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/>
                  <a:t>1 vertices</a:t>
                </a:r>
              </a:p>
              <a:p>
                <a:r>
                  <a:rPr lang="en-US" altLang="zh-TW" dirty="0" smtClean="0">
                    <a:solidFill>
                      <a:srgbClr val="C00000"/>
                    </a:solidFill>
                  </a:rPr>
                  <a:t>A next </a:t>
                </a:r>
                <a:r>
                  <a:rPr lang="en-US" altLang="zh-TW" dirty="0">
                    <a:solidFill>
                      <a:srgbClr val="C00000"/>
                    </a:solidFill>
                  </a:rPr>
                  <a:t>shortest 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path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must contain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 only vertices in </a:t>
                </a:r>
                <a:r>
                  <a:rPr lang="en-US" altLang="zh-TW" b="1" dirty="0" smtClean="0">
                    <a:solidFill>
                      <a:srgbClr val="C00000"/>
                    </a:solidFill>
                  </a:rPr>
                  <a:t>S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plus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 the destination </a:t>
                </a:r>
              </a:p>
              <a:p>
                <a:pPr lvl="1"/>
                <a:r>
                  <a:rPr lang="en-US" altLang="zh-TW" dirty="0" smtClean="0"/>
                  <a:t>There may be multiple equal-length shortest path.  At least one of them is so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586647"/>
                <a:ext cx="4255866" cy="2939199"/>
              </a:xfrm>
              <a:blipFill rotWithShape="0">
                <a:blip r:embed="rId2"/>
                <a:stretch>
                  <a:fillRect l="-2579" t="-4555" r="-4871" b="-22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928689" y="1775460"/>
            <a:ext cx="2050208" cy="1463040"/>
          </a:xfrm>
          <a:prstGeom prst="ellipse">
            <a:avLst/>
          </a:prstGeom>
          <a:solidFill>
            <a:srgbClr val="F3D2F4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S</a:t>
            </a:r>
          </a:p>
          <a:p>
            <a:pPr algn="ctr"/>
            <a:endParaRPr lang="en-US" altLang="zh-TW" sz="2400" dirty="0" smtClean="0">
              <a:solidFill>
                <a:schemeClr val="tx1"/>
              </a:solidFill>
            </a:endParaRPr>
          </a:p>
          <a:p>
            <a:pPr algn="ctr"/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Dijkstra’s</a:t>
            </a:r>
            <a:r>
              <a:rPr lang="en-US" altLang="zh-TW" dirty="0" smtClean="0"/>
              <a:t> </a:t>
            </a:r>
            <a:r>
              <a:rPr lang="en-US" altLang="zh-TW" dirty="0"/>
              <a:t>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213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216482" y="2679075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91900" y="2689767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v</a:t>
            </a:r>
            <a:endParaRPr lang="zh-TW" altLang="en-US" sz="2000" dirty="0"/>
          </a:p>
        </p:txBody>
      </p:sp>
      <p:sp>
        <p:nvSpPr>
          <p:cNvPr id="8" name="橢圓 7"/>
          <p:cNvSpPr/>
          <p:nvPr/>
        </p:nvSpPr>
        <p:spPr>
          <a:xfrm>
            <a:off x="3392050" y="2115429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471031" y="2220511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834975" y="2969071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224964" y="2388737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535875" y="2939526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636696" y="2134542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392050" y="2889822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內容版面配置區 2"/>
          <p:cNvSpPr txBox="1">
            <a:spLocks/>
          </p:cNvSpPr>
          <p:nvPr/>
        </p:nvSpPr>
        <p:spPr>
          <a:xfrm>
            <a:off x="5170266" y="2848578"/>
            <a:ext cx="3345084" cy="3810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Let u be the destination of a next shortest path</a:t>
            </a:r>
          </a:p>
          <a:p>
            <a:r>
              <a:rPr lang="en-US" altLang="zh-TW" dirty="0" smtClean="0"/>
              <a:t>Assume said path contains another intermediate vertex </a:t>
            </a:r>
            <a:r>
              <a:rPr lang="en-US" altLang="zh-TW" dirty="0" smtClean="0">
                <a:solidFill>
                  <a:srgbClr val="0000CC"/>
                </a:solidFill>
              </a:rPr>
              <a:t>w</a:t>
            </a:r>
            <a:r>
              <a:rPr lang="en-US" altLang="zh-TW" dirty="0" smtClean="0"/>
              <a:t> not </a:t>
            </a:r>
            <a:r>
              <a:rPr lang="en-US" altLang="zh-TW" dirty="0"/>
              <a:t>in </a:t>
            </a:r>
            <a:r>
              <a:rPr lang="en-US" altLang="zh-TW" b="1" dirty="0"/>
              <a:t>S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The length of the v-w path is no greater than the v-u path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u </a:t>
            </a:r>
            <a:r>
              <a:rPr lang="en-US" altLang="zh-TW" dirty="0" smtClean="0">
                <a:sym typeface="Wingdings" panose="05000000000000000000" pitchFamily="2" charset="2"/>
              </a:rPr>
              <a:t>should not be </a:t>
            </a:r>
            <a:r>
              <a:rPr lang="en-US" altLang="zh-TW" dirty="0">
                <a:sym typeface="Wingdings" panose="05000000000000000000" pitchFamily="2" charset="2"/>
              </a:rPr>
              <a:t>the destination of a next shortest </a:t>
            </a:r>
            <a:r>
              <a:rPr lang="en-US" altLang="zh-TW" dirty="0" smtClean="0">
                <a:sym typeface="Wingdings" panose="05000000000000000000" pitchFamily="2" charset="2"/>
              </a:rPr>
              <a:t>path (</a:t>
            </a:r>
            <a:r>
              <a:rPr lang="zh-TW" altLang="en-US" dirty="0"/>
              <a:t>→</a:t>
            </a:r>
            <a:r>
              <a:rPr lang="zh-TW" altLang="en-US" dirty="0" smtClean="0"/>
              <a:t>←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5" name="橢圓 74"/>
          <p:cNvSpPr/>
          <p:nvPr/>
        </p:nvSpPr>
        <p:spPr>
          <a:xfrm>
            <a:off x="3626375" y="2459669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3072350" y="3176541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手繪多邊形 100"/>
          <p:cNvSpPr/>
          <p:nvPr/>
        </p:nvSpPr>
        <p:spPr>
          <a:xfrm>
            <a:off x="1266092" y="2454031"/>
            <a:ext cx="961293" cy="257907"/>
          </a:xfrm>
          <a:custGeom>
            <a:avLst/>
            <a:gdLst>
              <a:gd name="connsiteX0" fmla="*/ 0 w 961293"/>
              <a:gd name="connsiteY0" fmla="*/ 257907 h 257907"/>
              <a:gd name="connsiteX1" fmla="*/ 523631 w 961293"/>
              <a:gd name="connsiteY1" fmla="*/ 179754 h 257907"/>
              <a:gd name="connsiteX2" fmla="*/ 961293 w 961293"/>
              <a:gd name="connsiteY2" fmla="*/ 0 h 25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293" h="257907">
                <a:moveTo>
                  <a:pt x="0" y="257907"/>
                </a:moveTo>
                <a:cubicBezTo>
                  <a:pt x="181708" y="240322"/>
                  <a:pt x="363416" y="222738"/>
                  <a:pt x="523631" y="179754"/>
                </a:cubicBezTo>
                <a:cubicBezTo>
                  <a:pt x="683846" y="136770"/>
                  <a:pt x="822569" y="68385"/>
                  <a:pt x="961293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手繪多邊形 101"/>
          <p:cNvSpPr/>
          <p:nvPr/>
        </p:nvSpPr>
        <p:spPr>
          <a:xfrm>
            <a:off x="2321169" y="2211754"/>
            <a:ext cx="320431" cy="195384"/>
          </a:xfrm>
          <a:custGeom>
            <a:avLst/>
            <a:gdLst>
              <a:gd name="connsiteX0" fmla="*/ 0 w 320431"/>
              <a:gd name="connsiteY0" fmla="*/ 195384 h 195384"/>
              <a:gd name="connsiteX1" fmla="*/ 320431 w 320431"/>
              <a:gd name="connsiteY1" fmla="*/ 0 h 19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0431" h="195384">
                <a:moveTo>
                  <a:pt x="0" y="195384"/>
                </a:moveTo>
                <a:lnTo>
                  <a:pt x="320431" y="0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3" name="手繪多邊形 102"/>
          <p:cNvSpPr/>
          <p:nvPr/>
        </p:nvSpPr>
        <p:spPr>
          <a:xfrm>
            <a:off x="2711938" y="2133600"/>
            <a:ext cx="672124" cy="31262"/>
          </a:xfrm>
          <a:custGeom>
            <a:avLst/>
            <a:gdLst>
              <a:gd name="connsiteX0" fmla="*/ 0 w 672124"/>
              <a:gd name="connsiteY0" fmla="*/ 31262 h 31262"/>
              <a:gd name="connsiteX1" fmla="*/ 281354 w 672124"/>
              <a:gd name="connsiteY1" fmla="*/ 0 h 31262"/>
              <a:gd name="connsiteX2" fmla="*/ 672124 w 672124"/>
              <a:gd name="connsiteY2" fmla="*/ 31262 h 3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124" h="31262">
                <a:moveTo>
                  <a:pt x="0" y="31262"/>
                </a:moveTo>
                <a:cubicBezTo>
                  <a:pt x="84666" y="15631"/>
                  <a:pt x="169333" y="0"/>
                  <a:pt x="281354" y="0"/>
                </a:cubicBezTo>
                <a:cubicBezTo>
                  <a:pt x="393375" y="0"/>
                  <a:pt x="532749" y="15631"/>
                  <a:pt x="672124" y="31262"/>
                </a:cubicBezTo>
              </a:path>
            </a:pathLst>
          </a:cu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4" name="橢圓 103"/>
          <p:cNvSpPr/>
          <p:nvPr/>
        </p:nvSpPr>
        <p:spPr>
          <a:xfrm>
            <a:off x="5954884" y="2489087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06" name="橢圓 105"/>
          <p:cNvSpPr/>
          <p:nvPr/>
        </p:nvSpPr>
        <p:spPr>
          <a:xfrm>
            <a:off x="7562086" y="2491648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07" name="文字方塊 106"/>
          <p:cNvSpPr txBox="1"/>
          <p:nvPr/>
        </p:nvSpPr>
        <p:spPr>
          <a:xfrm>
            <a:off x="5783579" y="250372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v</a:t>
            </a:r>
            <a:endParaRPr lang="zh-TW" altLang="en-US" sz="2000" dirty="0"/>
          </a:p>
        </p:txBody>
      </p:sp>
      <p:sp>
        <p:nvSpPr>
          <p:cNvPr id="108" name="文字方塊 107"/>
          <p:cNvSpPr txBox="1"/>
          <p:nvPr/>
        </p:nvSpPr>
        <p:spPr>
          <a:xfrm>
            <a:off x="7534974" y="249356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u</a:t>
            </a:r>
            <a:endParaRPr lang="zh-TW" altLang="en-US" sz="2000" dirty="0"/>
          </a:p>
        </p:txBody>
      </p:sp>
      <p:sp>
        <p:nvSpPr>
          <p:cNvPr id="118" name="手繪多邊形 117"/>
          <p:cNvSpPr/>
          <p:nvPr/>
        </p:nvSpPr>
        <p:spPr>
          <a:xfrm>
            <a:off x="6014720" y="2475914"/>
            <a:ext cx="1544320" cy="168812"/>
          </a:xfrm>
          <a:custGeom>
            <a:avLst/>
            <a:gdLst>
              <a:gd name="connsiteX0" fmla="*/ 0 w 1544320"/>
              <a:gd name="connsiteY0" fmla="*/ 74246 h 168812"/>
              <a:gd name="connsiteX1" fmla="*/ 436880 w 1544320"/>
              <a:gd name="connsiteY1" fmla="*/ 3126 h 168812"/>
              <a:gd name="connsiteX2" fmla="*/ 1056640 w 1544320"/>
              <a:gd name="connsiteY2" fmla="*/ 165686 h 168812"/>
              <a:gd name="connsiteX3" fmla="*/ 1544320 w 1544320"/>
              <a:gd name="connsiteY3" fmla="*/ 94566 h 1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320" h="168812">
                <a:moveTo>
                  <a:pt x="0" y="74246"/>
                </a:moveTo>
                <a:cubicBezTo>
                  <a:pt x="130386" y="31066"/>
                  <a:pt x="260773" y="-12114"/>
                  <a:pt x="436880" y="3126"/>
                </a:cubicBezTo>
                <a:cubicBezTo>
                  <a:pt x="612987" y="18366"/>
                  <a:pt x="872067" y="150446"/>
                  <a:pt x="1056640" y="165686"/>
                </a:cubicBezTo>
                <a:cubicBezTo>
                  <a:pt x="1241213" y="180926"/>
                  <a:pt x="1392766" y="137746"/>
                  <a:pt x="1544320" y="94566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手繪多邊形 118"/>
          <p:cNvSpPr/>
          <p:nvPr/>
        </p:nvSpPr>
        <p:spPr>
          <a:xfrm>
            <a:off x="6004560" y="1895705"/>
            <a:ext cx="1584960" cy="623975"/>
          </a:xfrm>
          <a:custGeom>
            <a:avLst/>
            <a:gdLst>
              <a:gd name="connsiteX0" fmla="*/ 0 w 1584960"/>
              <a:gd name="connsiteY0" fmla="*/ 613815 h 623975"/>
              <a:gd name="connsiteX1" fmla="*/ 579120 w 1584960"/>
              <a:gd name="connsiteY1" fmla="*/ 85495 h 623975"/>
              <a:gd name="connsiteX2" fmla="*/ 1087120 w 1584960"/>
              <a:gd name="connsiteY2" fmla="*/ 55015 h 623975"/>
              <a:gd name="connsiteX3" fmla="*/ 1584960 w 1584960"/>
              <a:gd name="connsiteY3" fmla="*/ 623975 h 6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960" h="623975">
                <a:moveTo>
                  <a:pt x="0" y="613815"/>
                </a:moveTo>
                <a:cubicBezTo>
                  <a:pt x="198966" y="396221"/>
                  <a:pt x="397933" y="178628"/>
                  <a:pt x="579120" y="85495"/>
                </a:cubicBezTo>
                <a:cubicBezTo>
                  <a:pt x="760307" y="-7638"/>
                  <a:pt x="919480" y="-34732"/>
                  <a:pt x="1087120" y="55015"/>
                </a:cubicBezTo>
                <a:cubicBezTo>
                  <a:pt x="1254760" y="144762"/>
                  <a:pt x="1419860" y="384368"/>
                  <a:pt x="1584960" y="623975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橢圓 104"/>
          <p:cNvSpPr/>
          <p:nvPr/>
        </p:nvSpPr>
        <p:spPr>
          <a:xfrm>
            <a:off x="6701009" y="1869169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09" name="文字方塊 108"/>
          <p:cNvSpPr txBox="1"/>
          <p:nvPr/>
        </p:nvSpPr>
        <p:spPr>
          <a:xfrm>
            <a:off x="6545565" y="1522772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w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277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圓角矩形 115"/>
          <p:cNvSpPr/>
          <p:nvPr/>
        </p:nvSpPr>
        <p:spPr>
          <a:xfrm>
            <a:off x="723880" y="1584960"/>
            <a:ext cx="4151134" cy="1941804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手繪多邊形 84"/>
          <p:cNvSpPr/>
          <p:nvPr/>
        </p:nvSpPr>
        <p:spPr>
          <a:xfrm>
            <a:off x="953477" y="1775460"/>
            <a:ext cx="2758867" cy="1463040"/>
          </a:xfrm>
          <a:custGeom>
            <a:avLst/>
            <a:gdLst>
              <a:gd name="connsiteX0" fmla="*/ 824522 w 2353601"/>
              <a:gd name="connsiteY0" fmla="*/ 0 h 1463040"/>
              <a:gd name="connsiteX1" fmla="*/ 990692 w 2353601"/>
              <a:gd name="connsiteY1" fmla="*/ 14862 h 1463040"/>
              <a:gd name="connsiteX2" fmla="*/ 1041554 w 2353601"/>
              <a:gd name="connsiteY2" fmla="*/ 28870 h 1463040"/>
              <a:gd name="connsiteX3" fmla="*/ 1038209 w 2353601"/>
              <a:gd name="connsiteY3" fmla="*/ 22078 h 1463040"/>
              <a:gd name="connsiteX4" fmla="*/ 1085993 w 2353601"/>
              <a:gd name="connsiteY4" fmla="*/ 41108 h 1463040"/>
              <a:gd name="connsiteX5" fmla="*/ 1145463 w 2353601"/>
              <a:gd name="connsiteY5" fmla="*/ 57487 h 1463040"/>
              <a:gd name="connsiteX6" fmla="*/ 1233166 w 2353601"/>
              <a:gd name="connsiteY6" fmla="*/ 99721 h 1463040"/>
              <a:gd name="connsiteX7" fmla="*/ 1248095 w 2353601"/>
              <a:gd name="connsiteY7" fmla="*/ 105666 h 1463040"/>
              <a:gd name="connsiteX8" fmla="*/ 1780670 w 2353601"/>
              <a:gd name="connsiteY8" fmla="*/ 272171 h 1463040"/>
              <a:gd name="connsiteX9" fmla="*/ 2108916 w 2353601"/>
              <a:gd name="connsiteY9" fmla="*/ 162755 h 1463040"/>
              <a:gd name="connsiteX10" fmla="*/ 2351193 w 2353601"/>
              <a:gd name="connsiteY10" fmla="*/ 405032 h 1463040"/>
              <a:gd name="connsiteX11" fmla="*/ 1960424 w 2353601"/>
              <a:gd name="connsiteY11" fmla="*/ 694202 h 1463040"/>
              <a:gd name="connsiteX12" fmla="*/ 1749409 w 2353601"/>
              <a:gd name="connsiteY12" fmla="*/ 803617 h 1463040"/>
              <a:gd name="connsiteX13" fmla="*/ 1554024 w 2353601"/>
              <a:gd name="connsiteY13" fmla="*/ 1069340 h 1463040"/>
              <a:gd name="connsiteX14" fmla="*/ 1553021 w 2353601"/>
              <a:gd name="connsiteY14" fmla="*/ 1067304 h 1463040"/>
              <a:gd name="connsiteX15" fmla="*/ 1508229 w 2353601"/>
              <a:gd name="connsiteY15" fmla="*/ 1140520 h 1463040"/>
              <a:gd name="connsiteX16" fmla="*/ 824522 w 2353601"/>
              <a:gd name="connsiteY16" fmla="*/ 1463040 h 1463040"/>
              <a:gd name="connsiteX17" fmla="*/ 0 w 2353601"/>
              <a:gd name="connsiteY17" fmla="*/ 731520 h 1463040"/>
              <a:gd name="connsiteX18" fmla="*/ 824522 w 2353601"/>
              <a:gd name="connsiteY18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53601" h="1463040">
                <a:moveTo>
                  <a:pt x="824522" y="0"/>
                </a:moveTo>
                <a:cubicBezTo>
                  <a:pt x="881443" y="0"/>
                  <a:pt x="937017" y="5117"/>
                  <a:pt x="990692" y="14862"/>
                </a:cubicBezTo>
                <a:lnTo>
                  <a:pt x="1041554" y="28870"/>
                </a:lnTo>
                <a:lnTo>
                  <a:pt x="1038209" y="22078"/>
                </a:lnTo>
                <a:lnTo>
                  <a:pt x="1085993" y="41108"/>
                </a:lnTo>
                <a:lnTo>
                  <a:pt x="1145463" y="57487"/>
                </a:lnTo>
                <a:lnTo>
                  <a:pt x="1233166" y="99721"/>
                </a:lnTo>
                <a:lnTo>
                  <a:pt x="1248095" y="105666"/>
                </a:lnTo>
                <a:cubicBezTo>
                  <a:pt x="1454744" y="186446"/>
                  <a:pt x="1646832" y="254587"/>
                  <a:pt x="1780670" y="272171"/>
                </a:cubicBezTo>
                <a:cubicBezTo>
                  <a:pt x="1959121" y="295617"/>
                  <a:pt x="2013829" y="140612"/>
                  <a:pt x="2108916" y="162755"/>
                </a:cubicBezTo>
                <a:cubicBezTo>
                  <a:pt x="2204003" y="184898"/>
                  <a:pt x="2375942" y="316458"/>
                  <a:pt x="2351193" y="405032"/>
                </a:cubicBezTo>
                <a:cubicBezTo>
                  <a:pt x="2326444" y="493607"/>
                  <a:pt x="2060721" y="627771"/>
                  <a:pt x="1960424" y="694202"/>
                </a:cubicBezTo>
                <a:cubicBezTo>
                  <a:pt x="1860127" y="760633"/>
                  <a:pt x="1817142" y="741094"/>
                  <a:pt x="1749409" y="803617"/>
                </a:cubicBezTo>
                <a:cubicBezTo>
                  <a:pt x="1681676" y="866140"/>
                  <a:pt x="1617850" y="967740"/>
                  <a:pt x="1554024" y="1069340"/>
                </a:cubicBezTo>
                <a:lnTo>
                  <a:pt x="1553021" y="1067304"/>
                </a:lnTo>
                <a:lnTo>
                  <a:pt x="1508229" y="1140520"/>
                </a:lnTo>
                <a:cubicBezTo>
                  <a:pt x="1360056" y="1335105"/>
                  <a:pt x="1109129" y="1463040"/>
                  <a:pt x="824522" y="1463040"/>
                </a:cubicBezTo>
                <a:cubicBezTo>
                  <a:pt x="369151" y="1463040"/>
                  <a:pt x="0" y="1135527"/>
                  <a:pt x="0" y="731520"/>
                </a:cubicBezTo>
                <a:cubicBezTo>
                  <a:pt x="0" y="327513"/>
                  <a:pt x="369151" y="0"/>
                  <a:pt x="824522" y="0"/>
                </a:cubicBezTo>
                <a:close/>
              </a:path>
            </a:pathLst>
          </a:custGeom>
          <a:solidFill>
            <a:srgbClr val="F3D2F4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        </a:t>
            </a:r>
          </a:p>
          <a:p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Dijkstra’s</a:t>
            </a:r>
            <a:r>
              <a:rPr lang="en-US" altLang="zh-TW" dirty="0" smtClean="0"/>
              <a:t> </a:t>
            </a:r>
            <a:r>
              <a:rPr lang="en-US" altLang="zh-TW" dirty="0"/>
              <a:t>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214</a:t>
            </a:fld>
            <a:endParaRPr lang="zh-TW" altLang="en-US"/>
          </a:p>
        </p:txBody>
      </p:sp>
      <p:sp>
        <p:nvSpPr>
          <p:cNvPr id="69" name="內容版面配置區 2"/>
          <p:cNvSpPr txBox="1">
            <a:spLocks/>
          </p:cNvSpPr>
          <p:nvPr/>
        </p:nvSpPr>
        <p:spPr>
          <a:xfrm>
            <a:off x="4320540" y="3525723"/>
            <a:ext cx="4396740" cy="3083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48" name="橢圓 47"/>
          <p:cNvSpPr/>
          <p:nvPr/>
        </p:nvSpPr>
        <p:spPr>
          <a:xfrm>
            <a:off x="1216482" y="2679075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1091900" y="2689767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v</a:t>
            </a:r>
            <a:endParaRPr lang="zh-TW" altLang="en-US" sz="2000" dirty="0"/>
          </a:p>
        </p:txBody>
      </p:sp>
      <p:sp>
        <p:nvSpPr>
          <p:cNvPr id="65" name="橢圓 64"/>
          <p:cNvSpPr/>
          <p:nvPr/>
        </p:nvSpPr>
        <p:spPr>
          <a:xfrm>
            <a:off x="3392050" y="2115429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1834975" y="2969071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2224964" y="2388737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/>
          <p:cNvSpPr/>
          <p:nvPr/>
        </p:nvSpPr>
        <p:spPr>
          <a:xfrm>
            <a:off x="3392050" y="2889822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3626375" y="2459669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內容版面配置區 2"/>
          <p:cNvSpPr txBox="1">
            <a:spLocks/>
          </p:cNvSpPr>
          <p:nvPr/>
        </p:nvSpPr>
        <p:spPr>
          <a:xfrm>
            <a:off x="628649" y="3591097"/>
            <a:ext cx="7886701" cy="2739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0000CC"/>
                </a:solidFill>
              </a:rPr>
              <a:t>Greedy:</a:t>
            </a:r>
            <a:r>
              <a:rPr lang="en-US" altLang="zh-TW" dirty="0" smtClean="0"/>
              <a:t>  among vertices not in S, find a vertex u with the lowest </a:t>
            </a:r>
            <a:r>
              <a:rPr lang="en-US" altLang="zh-TW" dirty="0" err="1" smtClean="0"/>
              <a:t>dist</a:t>
            </a:r>
            <a:r>
              <a:rPr lang="en-US" altLang="zh-TW" dirty="0" smtClean="0"/>
              <a:t>[]</a:t>
            </a:r>
          </a:p>
          <a:p>
            <a:pPr lvl="1"/>
            <a:r>
              <a:rPr lang="en-US" altLang="zh-TW" sz="2800" dirty="0" smtClean="0"/>
              <a:t>u becomes a new member of </a:t>
            </a:r>
            <a:r>
              <a:rPr lang="en-US" altLang="zh-TW" sz="2800" b="1" dirty="0" smtClean="0"/>
              <a:t>S</a:t>
            </a:r>
            <a:r>
              <a:rPr lang="en-US" altLang="zh-TW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Keep </a:t>
            </a:r>
            <a:r>
              <a:rPr lang="en-US" altLang="zh-TW" dirty="0" err="1" smtClean="0">
                <a:solidFill>
                  <a:srgbClr val="FF0000"/>
                </a:solidFill>
              </a:rPr>
              <a:t>dist</a:t>
            </a:r>
            <a:r>
              <a:rPr lang="en-US" altLang="zh-TW" dirty="0" smtClean="0">
                <a:solidFill>
                  <a:srgbClr val="FF0000"/>
                </a:solidFill>
              </a:rPr>
              <a:t>[] updated</a:t>
            </a:r>
          </a:p>
          <a:p>
            <a:pPr lvl="1"/>
            <a:r>
              <a:rPr lang="en-US" altLang="zh-TW" sz="2800" dirty="0"/>
              <a:t>u may lower </a:t>
            </a:r>
            <a:r>
              <a:rPr lang="en-US" altLang="zh-TW" sz="2800" b="1" dirty="0" err="1" smtClean="0"/>
              <a:t>dist</a:t>
            </a:r>
            <a:r>
              <a:rPr lang="en-US" altLang="zh-TW" sz="2800" b="1" dirty="0" smtClean="0"/>
              <a:t>[]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of vertices that are not in </a:t>
            </a:r>
            <a:r>
              <a:rPr lang="en-US" altLang="zh-TW" sz="2800" b="1" dirty="0"/>
              <a:t>S</a:t>
            </a:r>
            <a:r>
              <a:rPr lang="en-US" altLang="zh-TW" sz="2800" dirty="0"/>
              <a:t> and adjacent from </a:t>
            </a:r>
            <a:r>
              <a:rPr lang="en-US" altLang="zh-TW" sz="2800" dirty="0" smtClean="0"/>
              <a:t>u</a:t>
            </a:r>
          </a:p>
          <a:p>
            <a:r>
              <a:rPr lang="en-US" altLang="zh-TW" dirty="0" smtClean="0"/>
              <a:t>The algorithm </a:t>
            </a:r>
            <a:r>
              <a:rPr lang="en-US" altLang="zh-TW" dirty="0" smtClean="0">
                <a:solidFill>
                  <a:srgbClr val="0000CC"/>
                </a:solidFill>
              </a:rPr>
              <a:t>stops when </a:t>
            </a:r>
            <a:r>
              <a:rPr lang="en-US" altLang="zh-TW" b="1" dirty="0" smtClean="0">
                <a:solidFill>
                  <a:srgbClr val="0000CC"/>
                </a:solidFill>
              </a:rPr>
              <a:t>S </a:t>
            </a:r>
            <a:r>
              <a:rPr lang="en-US" altLang="zh-TW" dirty="0" smtClean="0">
                <a:solidFill>
                  <a:srgbClr val="0000CC"/>
                </a:solidFill>
              </a:rPr>
              <a:t>contains all n vertices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3275375" y="181587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u</a:t>
            </a:r>
            <a:endParaRPr lang="zh-TW" altLang="en-US" sz="2000" dirty="0"/>
          </a:p>
        </p:txBody>
      </p:sp>
      <p:sp>
        <p:nvSpPr>
          <p:cNvPr id="87" name="橢圓 86"/>
          <p:cNvSpPr/>
          <p:nvPr/>
        </p:nvSpPr>
        <p:spPr>
          <a:xfrm>
            <a:off x="953477" y="1775460"/>
            <a:ext cx="2025420" cy="1463040"/>
          </a:xfrm>
          <a:prstGeom prst="ellipse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S</a:t>
            </a:r>
          </a:p>
          <a:p>
            <a:pPr algn="ctr"/>
            <a:endParaRPr lang="en-US" altLang="zh-TW" sz="2400" dirty="0" smtClean="0">
              <a:solidFill>
                <a:schemeClr val="tx1"/>
              </a:solidFill>
            </a:endParaRPr>
          </a:p>
          <a:p>
            <a:pPr algn="ctr"/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8" name="橢圓 87"/>
          <p:cNvSpPr/>
          <p:nvPr/>
        </p:nvSpPr>
        <p:spPr>
          <a:xfrm>
            <a:off x="3072350" y="3176541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/>
          <p:nvPr/>
        </p:nvCxnSpPr>
        <p:spPr>
          <a:xfrm>
            <a:off x="3449099" y="2184523"/>
            <a:ext cx="196079" cy="274949"/>
          </a:xfrm>
          <a:prstGeom prst="line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>
            <a:stCxn id="86" idx="2"/>
          </p:cNvCxnSpPr>
          <p:nvPr/>
        </p:nvCxnSpPr>
        <p:spPr>
          <a:xfrm flipH="1">
            <a:off x="3424445" y="2215981"/>
            <a:ext cx="10589" cy="685948"/>
          </a:xfrm>
          <a:prstGeom prst="line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>
            <a:endCxn id="88" idx="0"/>
          </p:cNvCxnSpPr>
          <p:nvPr/>
        </p:nvCxnSpPr>
        <p:spPr>
          <a:xfrm flipH="1">
            <a:off x="3115335" y="2184523"/>
            <a:ext cx="300085" cy="992018"/>
          </a:xfrm>
          <a:prstGeom prst="line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手繪多邊形 32"/>
          <p:cNvSpPr/>
          <p:nvPr/>
        </p:nvSpPr>
        <p:spPr>
          <a:xfrm>
            <a:off x="1266092" y="2699240"/>
            <a:ext cx="1312985" cy="286237"/>
          </a:xfrm>
          <a:custGeom>
            <a:avLst/>
            <a:gdLst>
              <a:gd name="connsiteX0" fmla="*/ 0 w 1312985"/>
              <a:gd name="connsiteY0" fmla="*/ 20514 h 286237"/>
              <a:gd name="connsiteX1" fmla="*/ 304800 w 1312985"/>
              <a:gd name="connsiteY1" fmla="*/ 12698 h 286237"/>
              <a:gd name="connsiteX2" fmla="*/ 679939 w 1312985"/>
              <a:gd name="connsiteY2" fmla="*/ 169006 h 286237"/>
              <a:gd name="connsiteX3" fmla="*/ 1312985 w 1312985"/>
              <a:gd name="connsiteY3" fmla="*/ 286237 h 28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985" h="286237">
                <a:moveTo>
                  <a:pt x="0" y="20514"/>
                </a:moveTo>
                <a:cubicBezTo>
                  <a:pt x="95738" y="4231"/>
                  <a:pt x="191477" y="-12051"/>
                  <a:pt x="304800" y="12698"/>
                </a:cubicBezTo>
                <a:cubicBezTo>
                  <a:pt x="418123" y="37447"/>
                  <a:pt x="511908" y="123416"/>
                  <a:pt x="679939" y="169006"/>
                </a:cubicBezTo>
                <a:cubicBezTo>
                  <a:pt x="847970" y="214596"/>
                  <a:pt x="1080477" y="250416"/>
                  <a:pt x="1312985" y="286237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95" name="直線接點 94"/>
          <p:cNvCxnSpPr>
            <a:stCxn id="75" idx="5"/>
            <a:endCxn id="88" idx="2"/>
          </p:cNvCxnSpPr>
          <p:nvPr/>
        </p:nvCxnSpPr>
        <p:spPr>
          <a:xfrm>
            <a:off x="2609254" y="3012905"/>
            <a:ext cx="463096" cy="2066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手繪多邊形 37"/>
          <p:cNvSpPr/>
          <p:nvPr/>
        </p:nvSpPr>
        <p:spPr>
          <a:xfrm>
            <a:off x="1325880" y="2167730"/>
            <a:ext cx="1341120" cy="551500"/>
          </a:xfrm>
          <a:custGeom>
            <a:avLst/>
            <a:gdLst>
              <a:gd name="connsiteX0" fmla="*/ 0 w 1341120"/>
              <a:gd name="connsiteY0" fmla="*/ 524670 h 551500"/>
              <a:gd name="connsiteX1" fmla="*/ 45720 w 1341120"/>
              <a:gd name="connsiteY1" fmla="*/ 499270 h 551500"/>
              <a:gd name="connsiteX2" fmla="*/ 228600 w 1341120"/>
              <a:gd name="connsiteY2" fmla="*/ 52230 h 551500"/>
              <a:gd name="connsiteX3" fmla="*/ 1341120 w 1341120"/>
              <a:gd name="connsiteY3" fmla="*/ 26830 h 5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120" h="551500">
                <a:moveTo>
                  <a:pt x="0" y="524670"/>
                </a:moveTo>
                <a:cubicBezTo>
                  <a:pt x="3810" y="551340"/>
                  <a:pt x="7620" y="578010"/>
                  <a:pt x="45720" y="499270"/>
                </a:cubicBezTo>
                <a:cubicBezTo>
                  <a:pt x="83820" y="420530"/>
                  <a:pt x="12700" y="130970"/>
                  <a:pt x="228600" y="52230"/>
                </a:cubicBezTo>
                <a:cubicBezTo>
                  <a:pt x="444500" y="-26510"/>
                  <a:pt x="892810" y="160"/>
                  <a:pt x="1341120" y="26830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97" name="直線接點 96"/>
          <p:cNvCxnSpPr/>
          <p:nvPr/>
        </p:nvCxnSpPr>
        <p:spPr>
          <a:xfrm>
            <a:off x="2700035" y="2191301"/>
            <a:ext cx="940405" cy="29285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橢圓 69"/>
          <p:cNvSpPr/>
          <p:nvPr/>
        </p:nvSpPr>
        <p:spPr>
          <a:xfrm>
            <a:off x="1471031" y="2220511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2535875" y="2939526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2636696" y="2134542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手繪多邊形 98"/>
          <p:cNvSpPr/>
          <p:nvPr/>
        </p:nvSpPr>
        <p:spPr>
          <a:xfrm>
            <a:off x="1266092" y="2454031"/>
            <a:ext cx="961293" cy="257907"/>
          </a:xfrm>
          <a:custGeom>
            <a:avLst/>
            <a:gdLst>
              <a:gd name="connsiteX0" fmla="*/ 0 w 961293"/>
              <a:gd name="connsiteY0" fmla="*/ 257907 h 257907"/>
              <a:gd name="connsiteX1" fmla="*/ 523631 w 961293"/>
              <a:gd name="connsiteY1" fmla="*/ 179754 h 257907"/>
              <a:gd name="connsiteX2" fmla="*/ 961293 w 961293"/>
              <a:gd name="connsiteY2" fmla="*/ 0 h 25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293" h="257907">
                <a:moveTo>
                  <a:pt x="0" y="257907"/>
                </a:moveTo>
                <a:cubicBezTo>
                  <a:pt x="181708" y="240322"/>
                  <a:pt x="363416" y="222738"/>
                  <a:pt x="523631" y="179754"/>
                </a:cubicBezTo>
                <a:cubicBezTo>
                  <a:pt x="683846" y="136770"/>
                  <a:pt x="822569" y="68385"/>
                  <a:pt x="961293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手繪多邊形 99"/>
          <p:cNvSpPr/>
          <p:nvPr/>
        </p:nvSpPr>
        <p:spPr>
          <a:xfrm>
            <a:off x="2321169" y="2211754"/>
            <a:ext cx="320431" cy="195384"/>
          </a:xfrm>
          <a:custGeom>
            <a:avLst/>
            <a:gdLst>
              <a:gd name="connsiteX0" fmla="*/ 0 w 320431"/>
              <a:gd name="connsiteY0" fmla="*/ 195384 h 195384"/>
              <a:gd name="connsiteX1" fmla="*/ 320431 w 320431"/>
              <a:gd name="connsiteY1" fmla="*/ 0 h 19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0431" h="195384">
                <a:moveTo>
                  <a:pt x="0" y="195384"/>
                </a:moveTo>
                <a:lnTo>
                  <a:pt x="320431" y="0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1" name="手繪多邊形 100"/>
          <p:cNvSpPr/>
          <p:nvPr/>
        </p:nvSpPr>
        <p:spPr>
          <a:xfrm>
            <a:off x="2711938" y="2133600"/>
            <a:ext cx="672124" cy="31262"/>
          </a:xfrm>
          <a:custGeom>
            <a:avLst/>
            <a:gdLst>
              <a:gd name="connsiteX0" fmla="*/ 0 w 672124"/>
              <a:gd name="connsiteY0" fmla="*/ 31262 h 31262"/>
              <a:gd name="connsiteX1" fmla="*/ 281354 w 672124"/>
              <a:gd name="connsiteY1" fmla="*/ 0 h 31262"/>
              <a:gd name="connsiteX2" fmla="*/ 672124 w 672124"/>
              <a:gd name="connsiteY2" fmla="*/ 31262 h 3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124" h="31262">
                <a:moveTo>
                  <a:pt x="0" y="31262"/>
                </a:moveTo>
                <a:cubicBezTo>
                  <a:pt x="84666" y="15631"/>
                  <a:pt x="169333" y="0"/>
                  <a:pt x="281354" y="0"/>
                </a:cubicBezTo>
                <a:cubicBezTo>
                  <a:pt x="393375" y="0"/>
                  <a:pt x="532749" y="15631"/>
                  <a:pt x="672124" y="3126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302451" y="191324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108" name="文字方塊 107"/>
          <p:cNvSpPr txBox="1"/>
          <p:nvPr/>
        </p:nvSpPr>
        <p:spPr>
          <a:xfrm>
            <a:off x="2236410" y="23827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109" name="文字方塊 108"/>
          <p:cNvSpPr txBox="1"/>
          <p:nvPr/>
        </p:nvSpPr>
        <p:spPr>
          <a:xfrm>
            <a:off x="2599788" y="212410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110" name="文字方塊 109"/>
          <p:cNvSpPr txBox="1"/>
          <p:nvPr/>
        </p:nvSpPr>
        <p:spPr>
          <a:xfrm>
            <a:off x="2407233" y="26246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3728978" y="234260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3427475" y="281058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113" name="文字方塊 112"/>
          <p:cNvSpPr txBox="1"/>
          <p:nvPr/>
        </p:nvSpPr>
        <p:spPr>
          <a:xfrm>
            <a:off x="3115431" y="309443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114" name="文字方塊 113"/>
          <p:cNvSpPr txBox="1"/>
          <p:nvPr/>
        </p:nvSpPr>
        <p:spPr>
          <a:xfrm>
            <a:off x="4092370" y="2364640"/>
            <a:ext cx="52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dist</a:t>
            </a:r>
            <a:endParaRPr lang="zh-TW" altLang="en-US" dirty="0"/>
          </a:p>
        </p:txBody>
      </p:sp>
      <p:sp>
        <p:nvSpPr>
          <p:cNvPr id="39" name="橢圓 38"/>
          <p:cNvSpPr/>
          <p:nvPr/>
        </p:nvSpPr>
        <p:spPr>
          <a:xfrm>
            <a:off x="953477" y="1775460"/>
            <a:ext cx="1927532" cy="146304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400" dirty="0" smtClean="0">
              <a:solidFill>
                <a:schemeClr val="tx1"/>
              </a:solidFill>
            </a:endParaRPr>
          </a:p>
          <a:p>
            <a:pPr algn="ctr"/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80479" y="1730919"/>
            <a:ext cx="3073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err="1">
                <a:solidFill>
                  <a:srgbClr val="0000CC"/>
                </a:solidFill>
              </a:rPr>
              <a:t>dist</a:t>
            </a:r>
            <a:r>
              <a:rPr lang="en-US" altLang="zh-TW" sz="2400" b="1" dirty="0">
                <a:solidFill>
                  <a:srgbClr val="0000CC"/>
                </a:solidFill>
              </a:rPr>
              <a:t>[u]</a:t>
            </a:r>
            <a:r>
              <a:rPr lang="en-US" altLang="zh-TW" sz="2400" dirty="0">
                <a:solidFill>
                  <a:srgbClr val="0000CC"/>
                </a:solidFill>
              </a:rPr>
              <a:t>:  </a:t>
            </a:r>
            <a:r>
              <a:rPr lang="en-US" altLang="zh-TW" sz="2400" dirty="0"/>
              <a:t>Shortest distance from v, through vertices in S, to a vertex </a:t>
            </a:r>
            <a:r>
              <a:rPr lang="en-US" altLang="zh-TW" sz="2400" dirty="0">
                <a:solidFill>
                  <a:srgbClr val="0000CC"/>
                </a:solidFill>
              </a:rPr>
              <a:t>u not in </a:t>
            </a:r>
            <a:r>
              <a:rPr lang="en-US" altLang="zh-TW" sz="2400" b="1" dirty="0">
                <a:solidFill>
                  <a:srgbClr val="0000CC"/>
                </a:solidFill>
              </a:rPr>
              <a:t>S</a:t>
            </a:r>
            <a:r>
              <a:rPr lang="en-US" altLang="zh-TW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6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橢圓 56"/>
          <p:cNvSpPr/>
          <p:nvPr/>
        </p:nvSpPr>
        <p:spPr>
          <a:xfrm>
            <a:off x="2167890" y="2353302"/>
            <a:ext cx="562054" cy="605715"/>
          </a:xfrm>
          <a:prstGeom prst="ellipse">
            <a:avLst/>
          </a:prstGeom>
          <a:solidFill>
            <a:srgbClr val="F3D2F4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Quick 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Given a graph with non-negative weights, we want to find the shortest paths starting from A.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215</a:t>
            </a:fld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817238" y="2343140"/>
            <a:ext cx="6136290" cy="4070811"/>
            <a:chOff x="1331630" y="1990517"/>
            <a:chExt cx="4765536" cy="3161453"/>
          </a:xfrm>
        </p:grpSpPr>
        <p:sp>
          <p:nvSpPr>
            <p:cNvPr id="5" name="橢圓 4"/>
            <p:cNvSpPr/>
            <p:nvPr/>
          </p:nvSpPr>
          <p:spPr>
            <a:xfrm>
              <a:off x="2565456" y="2214104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6" name="橢圓 5"/>
            <p:cNvSpPr/>
            <p:nvPr/>
          </p:nvSpPr>
          <p:spPr>
            <a:xfrm>
              <a:off x="1549003" y="3473881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橢圓 6"/>
            <p:cNvSpPr/>
            <p:nvPr/>
          </p:nvSpPr>
          <p:spPr>
            <a:xfrm>
              <a:off x="3226764" y="4704648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8" name="橢圓 7"/>
            <p:cNvSpPr/>
            <p:nvPr/>
          </p:nvSpPr>
          <p:spPr>
            <a:xfrm>
              <a:off x="4298325" y="4784249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9" name="橢圓 8"/>
            <p:cNvSpPr/>
            <p:nvPr/>
          </p:nvSpPr>
          <p:spPr>
            <a:xfrm>
              <a:off x="3410460" y="3375909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0" name="橢圓 9"/>
            <p:cNvSpPr/>
            <p:nvPr/>
          </p:nvSpPr>
          <p:spPr>
            <a:xfrm>
              <a:off x="4052876" y="3641991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4439160" y="2653370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2" name="橢圓 11"/>
            <p:cNvSpPr/>
            <p:nvPr/>
          </p:nvSpPr>
          <p:spPr>
            <a:xfrm>
              <a:off x="5467860" y="3749425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13" name="直線接點 12"/>
            <p:cNvCxnSpPr>
              <a:stCxn id="5" idx="6"/>
              <a:endCxn id="11" idx="2"/>
            </p:cNvCxnSpPr>
            <p:nvPr/>
          </p:nvCxnSpPr>
          <p:spPr>
            <a:xfrm>
              <a:off x="2663428" y="2263090"/>
              <a:ext cx="1775732" cy="43926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3508432" y="3436358"/>
              <a:ext cx="558791" cy="21998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7" idx="6"/>
              <a:endCxn id="8" idx="2"/>
            </p:cNvCxnSpPr>
            <p:nvPr/>
          </p:nvCxnSpPr>
          <p:spPr>
            <a:xfrm>
              <a:off x="3324735" y="4753634"/>
              <a:ext cx="973590" cy="7960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5" idx="5"/>
              <a:endCxn id="9" idx="1"/>
            </p:cNvCxnSpPr>
            <p:nvPr/>
          </p:nvCxnSpPr>
          <p:spPr>
            <a:xfrm>
              <a:off x="2649081" y="2297728"/>
              <a:ext cx="775727" cy="109252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1" idx="3"/>
              <a:endCxn id="6" idx="6"/>
            </p:cNvCxnSpPr>
            <p:nvPr/>
          </p:nvCxnSpPr>
          <p:spPr>
            <a:xfrm flipH="1">
              <a:off x="1646975" y="2736994"/>
              <a:ext cx="2806533" cy="78587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7" idx="7"/>
              <a:endCxn id="10" idx="3"/>
            </p:cNvCxnSpPr>
            <p:nvPr/>
          </p:nvCxnSpPr>
          <p:spPr>
            <a:xfrm flipV="1">
              <a:off x="3310387" y="3725615"/>
              <a:ext cx="756836" cy="99338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8" idx="0"/>
              <a:endCxn id="11" idx="4"/>
            </p:cNvCxnSpPr>
            <p:nvPr/>
          </p:nvCxnSpPr>
          <p:spPr>
            <a:xfrm flipV="1">
              <a:off x="4347311" y="2751342"/>
              <a:ext cx="140835" cy="203290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8" idx="7"/>
              <a:endCxn id="12" idx="3"/>
            </p:cNvCxnSpPr>
            <p:nvPr/>
          </p:nvCxnSpPr>
          <p:spPr>
            <a:xfrm flipV="1">
              <a:off x="4381949" y="3833049"/>
              <a:ext cx="1100258" cy="96554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2" idx="1"/>
              <a:endCxn id="11" idx="5"/>
            </p:cNvCxnSpPr>
            <p:nvPr/>
          </p:nvCxnSpPr>
          <p:spPr>
            <a:xfrm flipH="1" flipV="1">
              <a:off x="4522784" y="2736994"/>
              <a:ext cx="959423" cy="102677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9" idx="3"/>
              <a:endCxn id="7" idx="0"/>
            </p:cNvCxnSpPr>
            <p:nvPr/>
          </p:nvCxnSpPr>
          <p:spPr>
            <a:xfrm flipH="1">
              <a:off x="3275750" y="3459533"/>
              <a:ext cx="149058" cy="124511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手繪多邊形 22"/>
            <p:cNvSpPr/>
            <p:nvPr/>
          </p:nvSpPr>
          <p:spPr>
            <a:xfrm>
              <a:off x="1653098" y="3553483"/>
              <a:ext cx="3802516" cy="727296"/>
            </a:xfrm>
            <a:custGeom>
              <a:avLst/>
              <a:gdLst>
                <a:gd name="connsiteX0" fmla="*/ 0 w 5070021"/>
                <a:gd name="connsiteY0" fmla="*/ 0 h 969728"/>
                <a:gd name="connsiteX1" fmla="*/ 3200400 w 5070021"/>
                <a:gd name="connsiteY1" fmla="*/ 963385 h 969728"/>
                <a:gd name="connsiteX2" fmla="*/ 5070021 w 5070021"/>
                <a:gd name="connsiteY2" fmla="*/ 342900 h 96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21" h="969728">
                  <a:moveTo>
                    <a:pt x="0" y="0"/>
                  </a:moveTo>
                  <a:cubicBezTo>
                    <a:pt x="1177698" y="453117"/>
                    <a:pt x="2355397" y="906235"/>
                    <a:pt x="3200400" y="963385"/>
                  </a:cubicBezTo>
                  <a:cubicBezTo>
                    <a:pt x="4045403" y="1020535"/>
                    <a:pt x="4557712" y="681717"/>
                    <a:pt x="5070021" y="342900"/>
                  </a:cubicBez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4" name="直線單箭頭接點 23"/>
            <p:cNvCxnSpPr>
              <a:stCxn id="12" idx="2"/>
              <a:endCxn id="10" idx="6"/>
            </p:cNvCxnSpPr>
            <p:nvPr/>
          </p:nvCxnSpPr>
          <p:spPr>
            <a:xfrm flipH="1" flipV="1">
              <a:off x="4150847" y="3690978"/>
              <a:ext cx="1317012" cy="10743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/>
            <p:cNvSpPr/>
            <p:nvPr/>
          </p:nvSpPr>
          <p:spPr>
            <a:xfrm>
              <a:off x="1876156" y="4490018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6" name="直線接點 25"/>
            <p:cNvCxnSpPr/>
            <p:nvPr/>
          </p:nvCxnSpPr>
          <p:spPr>
            <a:xfrm flipH="1">
              <a:off x="1618981" y="2312076"/>
              <a:ext cx="929572" cy="116894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9" idx="2"/>
            </p:cNvCxnSpPr>
            <p:nvPr/>
          </p:nvCxnSpPr>
          <p:spPr>
            <a:xfrm flipH="1">
              <a:off x="1968442" y="3424896"/>
              <a:ext cx="1442018" cy="106635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618981" y="4439300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</a:t>
              </a:r>
              <a:endParaRPr lang="zh-TW" altLang="en-US" sz="2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331630" y="3313389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399079" y="1990517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433373" y="3150012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</a:t>
              </a:r>
              <a:endParaRPr lang="zh-TW" altLang="en-US" sz="2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442910" y="2431246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F</a:t>
              </a:r>
              <a:endParaRPr lang="zh-TW" altLang="en-US" sz="2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376871" y="4793434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H</a:t>
              </a:r>
              <a:endParaRPr lang="zh-TW" altLang="en-US" sz="2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023833" y="3409583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G</a:t>
              </a:r>
              <a:endParaRPr lang="zh-TW" altLang="en-US" sz="2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122669" y="4768946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E</a:t>
              </a:r>
              <a:endParaRPr lang="zh-TW" altLang="en-US" sz="24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282407" y="3270076"/>
              <a:ext cx="143465" cy="286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803890" y="2643156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20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230449" y="2263781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40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1947902" y="2688007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30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cxnSp>
          <p:nvCxnSpPr>
            <p:cNvPr id="56" name="直線接點 55"/>
            <p:cNvCxnSpPr/>
            <p:nvPr/>
          </p:nvCxnSpPr>
          <p:spPr>
            <a:xfrm>
              <a:off x="1592387" y="3564646"/>
              <a:ext cx="313945" cy="91755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endCxn id="7" idx="2"/>
            </p:cNvCxnSpPr>
            <p:nvPr/>
          </p:nvCxnSpPr>
          <p:spPr>
            <a:xfrm>
              <a:off x="1986915" y="4557195"/>
              <a:ext cx="1239849" cy="19644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字方塊 61"/>
            <p:cNvSpPr txBox="1"/>
            <p:nvPr/>
          </p:nvSpPr>
          <p:spPr>
            <a:xfrm>
              <a:off x="4932078" y="3062893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3664931" y="3380798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10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2891388" y="3562222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10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2193380" y="3650908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1640853" y="386805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2504327" y="4521863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3232510" y="3782350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20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3719069" y="3918249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4287246" y="3777119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4675114" y="3606271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4682165" y="4302100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3707830" y="460704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5582816" y="3631850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492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橢圓 57"/>
          <p:cNvSpPr/>
          <p:nvPr/>
        </p:nvSpPr>
        <p:spPr>
          <a:xfrm rot="19486433">
            <a:off x="2596743" y="2062259"/>
            <a:ext cx="827013" cy="2659207"/>
          </a:xfrm>
          <a:prstGeom prst="ellipse">
            <a:avLst/>
          </a:prstGeom>
          <a:solidFill>
            <a:srgbClr val="F3D2F4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Quick 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en-US" altLang="zh-TW" dirty="0" smtClean="0">
                <a:sym typeface="Wingdings" panose="05000000000000000000" pitchFamily="2" charset="2"/>
              </a:rPr>
              <a:t>-</a:t>
            </a:r>
            <a:r>
              <a:rPr lang="en-US" altLang="zh-TW" dirty="0" smtClean="0"/>
              <a:t>D must be a shortest path.  Why can we be so sure?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216</a:t>
            </a:fld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817238" y="2343140"/>
            <a:ext cx="5452124" cy="4070811"/>
            <a:chOff x="1331630" y="1990517"/>
            <a:chExt cx="4234202" cy="3161453"/>
          </a:xfrm>
        </p:grpSpPr>
        <p:sp>
          <p:nvSpPr>
            <p:cNvPr id="5" name="橢圓 4"/>
            <p:cNvSpPr/>
            <p:nvPr/>
          </p:nvSpPr>
          <p:spPr>
            <a:xfrm>
              <a:off x="2565456" y="2214104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6" name="橢圓 5"/>
            <p:cNvSpPr/>
            <p:nvPr/>
          </p:nvSpPr>
          <p:spPr>
            <a:xfrm>
              <a:off x="1549003" y="3473881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橢圓 6"/>
            <p:cNvSpPr/>
            <p:nvPr/>
          </p:nvSpPr>
          <p:spPr>
            <a:xfrm>
              <a:off x="3226764" y="4704648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8" name="橢圓 7"/>
            <p:cNvSpPr/>
            <p:nvPr/>
          </p:nvSpPr>
          <p:spPr>
            <a:xfrm>
              <a:off x="4298325" y="4784249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9" name="橢圓 8"/>
            <p:cNvSpPr/>
            <p:nvPr/>
          </p:nvSpPr>
          <p:spPr>
            <a:xfrm>
              <a:off x="3410460" y="3375909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0" name="橢圓 9"/>
            <p:cNvSpPr/>
            <p:nvPr/>
          </p:nvSpPr>
          <p:spPr>
            <a:xfrm>
              <a:off x="4052876" y="3641991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4439160" y="2653370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2" name="橢圓 11"/>
            <p:cNvSpPr/>
            <p:nvPr/>
          </p:nvSpPr>
          <p:spPr>
            <a:xfrm>
              <a:off x="5467860" y="3749425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13" name="直線接點 12"/>
            <p:cNvCxnSpPr>
              <a:stCxn id="5" idx="6"/>
              <a:endCxn id="11" idx="2"/>
            </p:cNvCxnSpPr>
            <p:nvPr/>
          </p:nvCxnSpPr>
          <p:spPr>
            <a:xfrm>
              <a:off x="2663428" y="2263090"/>
              <a:ext cx="1775732" cy="43926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3508432" y="3436358"/>
              <a:ext cx="558791" cy="21998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7" idx="6"/>
              <a:endCxn id="8" idx="2"/>
            </p:cNvCxnSpPr>
            <p:nvPr/>
          </p:nvCxnSpPr>
          <p:spPr>
            <a:xfrm>
              <a:off x="3324735" y="4753634"/>
              <a:ext cx="973590" cy="7960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5" idx="5"/>
              <a:endCxn id="9" idx="1"/>
            </p:cNvCxnSpPr>
            <p:nvPr/>
          </p:nvCxnSpPr>
          <p:spPr>
            <a:xfrm>
              <a:off x="2649081" y="2297728"/>
              <a:ext cx="775727" cy="1092529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1" idx="3"/>
              <a:endCxn id="6" idx="6"/>
            </p:cNvCxnSpPr>
            <p:nvPr/>
          </p:nvCxnSpPr>
          <p:spPr>
            <a:xfrm flipH="1">
              <a:off x="1646975" y="2736994"/>
              <a:ext cx="2806533" cy="78587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7" idx="7"/>
              <a:endCxn id="10" idx="3"/>
            </p:cNvCxnSpPr>
            <p:nvPr/>
          </p:nvCxnSpPr>
          <p:spPr>
            <a:xfrm flipV="1">
              <a:off x="3310387" y="3725615"/>
              <a:ext cx="756836" cy="99338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8" idx="0"/>
              <a:endCxn id="11" idx="4"/>
            </p:cNvCxnSpPr>
            <p:nvPr/>
          </p:nvCxnSpPr>
          <p:spPr>
            <a:xfrm flipV="1">
              <a:off x="4347311" y="2751342"/>
              <a:ext cx="140835" cy="203290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8" idx="7"/>
              <a:endCxn id="12" idx="3"/>
            </p:cNvCxnSpPr>
            <p:nvPr/>
          </p:nvCxnSpPr>
          <p:spPr>
            <a:xfrm flipV="1">
              <a:off x="4381949" y="3833049"/>
              <a:ext cx="1100258" cy="96554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2" idx="1"/>
              <a:endCxn id="11" idx="5"/>
            </p:cNvCxnSpPr>
            <p:nvPr/>
          </p:nvCxnSpPr>
          <p:spPr>
            <a:xfrm flipH="1" flipV="1">
              <a:off x="4522784" y="2736994"/>
              <a:ext cx="959423" cy="102677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9" idx="3"/>
              <a:endCxn id="7" idx="0"/>
            </p:cNvCxnSpPr>
            <p:nvPr/>
          </p:nvCxnSpPr>
          <p:spPr>
            <a:xfrm flipH="1">
              <a:off x="3275750" y="3459533"/>
              <a:ext cx="149058" cy="124511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手繪多邊形 22"/>
            <p:cNvSpPr/>
            <p:nvPr/>
          </p:nvSpPr>
          <p:spPr>
            <a:xfrm>
              <a:off x="1653098" y="3553483"/>
              <a:ext cx="3802516" cy="727296"/>
            </a:xfrm>
            <a:custGeom>
              <a:avLst/>
              <a:gdLst>
                <a:gd name="connsiteX0" fmla="*/ 0 w 5070021"/>
                <a:gd name="connsiteY0" fmla="*/ 0 h 969728"/>
                <a:gd name="connsiteX1" fmla="*/ 3200400 w 5070021"/>
                <a:gd name="connsiteY1" fmla="*/ 963385 h 969728"/>
                <a:gd name="connsiteX2" fmla="*/ 5070021 w 5070021"/>
                <a:gd name="connsiteY2" fmla="*/ 342900 h 96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21" h="969728">
                  <a:moveTo>
                    <a:pt x="0" y="0"/>
                  </a:moveTo>
                  <a:cubicBezTo>
                    <a:pt x="1177698" y="453117"/>
                    <a:pt x="2355397" y="906235"/>
                    <a:pt x="3200400" y="963385"/>
                  </a:cubicBezTo>
                  <a:cubicBezTo>
                    <a:pt x="4045403" y="1020535"/>
                    <a:pt x="4557712" y="681717"/>
                    <a:pt x="5070021" y="342900"/>
                  </a:cubicBez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4" name="直線單箭頭接點 23"/>
            <p:cNvCxnSpPr>
              <a:stCxn id="12" idx="2"/>
              <a:endCxn id="10" idx="6"/>
            </p:cNvCxnSpPr>
            <p:nvPr/>
          </p:nvCxnSpPr>
          <p:spPr>
            <a:xfrm flipH="1" flipV="1">
              <a:off x="4150847" y="3690978"/>
              <a:ext cx="1317012" cy="10743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/>
            <p:cNvSpPr/>
            <p:nvPr/>
          </p:nvSpPr>
          <p:spPr>
            <a:xfrm>
              <a:off x="1876156" y="4490018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6" name="直線接點 25"/>
            <p:cNvCxnSpPr/>
            <p:nvPr/>
          </p:nvCxnSpPr>
          <p:spPr>
            <a:xfrm flipH="1">
              <a:off x="1618981" y="2312076"/>
              <a:ext cx="929572" cy="116894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9" idx="2"/>
            </p:cNvCxnSpPr>
            <p:nvPr/>
          </p:nvCxnSpPr>
          <p:spPr>
            <a:xfrm flipH="1">
              <a:off x="1968442" y="3424896"/>
              <a:ext cx="1442018" cy="106635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618981" y="4439300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</a:t>
              </a:r>
              <a:endParaRPr lang="zh-TW" altLang="en-US" sz="2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331630" y="3313389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399079" y="1990517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433373" y="3150012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</a:t>
              </a:r>
              <a:endParaRPr lang="zh-TW" altLang="en-US" sz="2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442910" y="2431246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F</a:t>
              </a:r>
              <a:endParaRPr lang="zh-TW" altLang="en-US" sz="2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376871" y="4793434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H</a:t>
              </a:r>
              <a:endParaRPr lang="zh-TW" altLang="en-US" sz="2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023833" y="3409583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G</a:t>
              </a:r>
              <a:endParaRPr lang="zh-TW" altLang="en-US" sz="2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122669" y="4768946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E</a:t>
              </a:r>
              <a:endParaRPr lang="zh-TW" altLang="en-US" sz="24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282407" y="3270076"/>
              <a:ext cx="143465" cy="286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803890" y="2643156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20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230449" y="2263781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40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1947902" y="2688007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30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cxnSp>
          <p:nvCxnSpPr>
            <p:cNvPr id="56" name="直線接點 55"/>
            <p:cNvCxnSpPr/>
            <p:nvPr/>
          </p:nvCxnSpPr>
          <p:spPr>
            <a:xfrm>
              <a:off x="1592387" y="3564646"/>
              <a:ext cx="313945" cy="91755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endCxn id="7" idx="2"/>
            </p:cNvCxnSpPr>
            <p:nvPr/>
          </p:nvCxnSpPr>
          <p:spPr>
            <a:xfrm>
              <a:off x="1986915" y="4557195"/>
              <a:ext cx="1239849" cy="19644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字方塊 61"/>
            <p:cNvSpPr txBox="1"/>
            <p:nvPr/>
          </p:nvSpPr>
          <p:spPr>
            <a:xfrm>
              <a:off x="4932078" y="3062893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3664931" y="3380798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10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2891388" y="3562222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10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2193380" y="3650908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1640853" y="386805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2504327" y="4521863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3232510" y="3782350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20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3719069" y="3918249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4287246" y="3777119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4675114" y="3606271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4682165" y="4302100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3707830" y="460704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60" name="文字方塊 59"/>
          <p:cNvSpPr txBox="1"/>
          <p:nvPr/>
        </p:nvSpPr>
        <p:spPr>
          <a:xfrm>
            <a:off x="6291231" y="4456585"/>
            <a:ext cx="66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201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手繪多邊形 75"/>
          <p:cNvSpPr/>
          <p:nvPr/>
        </p:nvSpPr>
        <p:spPr>
          <a:xfrm rot="19486433">
            <a:off x="2765548" y="1885692"/>
            <a:ext cx="1214375" cy="3367496"/>
          </a:xfrm>
          <a:custGeom>
            <a:avLst/>
            <a:gdLst>
              <a:gd name="connsiteX0" fmla="*/ 496843 w 1214375"/>
              <a:gd name="connsiteY0" fmla="*/ 27013 h 3367496"/>
              <a:gd name="connsiteX1" fmla="*/ 827014 w 1214375"/>
              <a:gd name="connsiteY1" fmla="*/ 1329604 h 3367496"/>
              <a:gd name="connsiteX2" fmla="*/ 794519 w 1214375"/>
              <a:gd name="connsiteY2" fmla="*/ 1847146 h 3367496"/>
              <a:gd name="connsiteX3" fmla="*/ 760822 w 1214375"/>
              <a:gd name="connsiteY3" fmla="*/ 2046767 h 3367496"/>
              <a:gd name="connsiteX4" fmla="*/ 788194 w 1214375"/>
              <a:gd name="connsiteY4" fmla="*/ 2069385 h 3367496"/>
              <a:gd name="connsiteX5" fmla="*/ 1058800 w 1214375"/>
              <a:gd name="connsiteY5" fmla="*/ 2436510 h 3367496"/>
              <a:gd name="connsiteX6" fmla="*/ 1063913 w 1214375"/>
              <a:gd name="connsiteY6" fmla="*/ 3342278 h 3367496"/>
              <a:gd name="connsiteX7" fmla="*/ 325137 w 1214375"/>
              <a:gd name="connsiteY7" fmla="*/ 2818206 h 3367496"/>
              <a:gd name="connsiteX8" fmla="*/ 209188 w 1214375"/>
              <a:gd name="connsiteY8" fmla="*/ 2524928 h 3367496"/>
              <a:gd name="connsiteX9" fmla="*/ 194705 w 1214375"/>
              <a:gd name="connsiteY9" fmla="*/ 2456343 h 3367496"/>
              <a:gd name="connsiteX10" fmla="*/ 182311 w 1214375"/>
              <a:gd name="connsiteY10" fmla="*/ 2432133 h 3367496"/>
              <a:gd name="connsiteX11" fmla="*/ 0 w 1214375"/>
              <a:gd name="connsiteY11" fmla="*/ 1329604 h 3367496"/>
              <a:gd name="connsiteX12" fmla="*/ 413507 w 1214375"/>
              <a:gd name="connsiteY12" fmla="*/ 0 h 3367496"/>
              <a:gd name="connsiteX13" fmla="*/ 496843 w 1214375"/>
              <a:gd name="connsiteY13" fmla="*/ 27013 h 336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4375" h="3367496">
                <a:moveTo>
                  <a:pt x="496843" y="27013"/>
                </a:moveTo>
                <a:cubicBezTo>
                  <a:pt x="685272" y="150994"/>
                  <a:pt x="827014" y="687074"/>
                  <a:pt x="827014" y="1329604"/>
                </a:cubicBezTo>
                <a:cubicBezTo>
                  <a:pt x="827014" y="1513184"/>
                  <a:pt x="815443" y="1688074"/>
                  <a:pt x="794519" y="1847146"/>
                </a:cubicBezTo>
                <a:lnTo>
                  <a:pt x="760822" y="2046767"/>
                </a:lnTo>
                <a:lnTo>
                  <a:pt x="788194" y="2069385"/>
                </a:lnTo>
                <a:cubicBezTo>
                  <a:pt x="887110" y="2162909"/>
                  <a:pt x="981768" y="2288445"/>
                  <a:pt x="1058800" y="2436510"/>
                </a:cubicBezTo>
                <a:cubicBezTo>
                  <a:pt x="1264220" y="2831350"/>
                  <a:pt x="1266509" y="3236876"/>
                  <a:pt x="1063913" y="3342278"/>
                </a:cubicBezTo>
                <a:cubicBezTo>
                  <a:pt x="861318" y="3447680"/>
                  <a:pt x="530557" y="3213045"/>
                  <a:pt x="325137" y="2818206"/>
                </a:cubicBezTo>
                <a:cubicBezTo>
                  <a:pt x="273783" y="2719496"/>
                  <a:pt x="235123" y="2620118"/>
                  <a:pt x="209188" y="2524928"/>
                </a:cubicBezTo>
                <a:lnTo>
                  <a:pt x="194705" y="2456343"/>
                </a:lnTo>
                <a:lnTo>
                  <a:pt x="182311" y="2432133"/>
                </a:lnTo>
                <a:cubicBezTo>
                  <a:pt x="72318" y="2193193"/>
                  <a:pt x="0" y="1788554"/>
                  <a:pt x="0" y="1329604"/>
                </a:cubicBezTo>
                <a:cubicBezTo>
                  <a:pt x="0" y="595284"/>
                  <a:pt x="185133" y="0"/>
                  <a:pt x="413507" y="0"/>
                </a:cubicBezTo>
                <a:cubicBezTo>
                  <a:pt x="442054" y="0"/>
                  <a:pt x="469925" y="9301"/>
                  <a:pt x="496843" y="27013"/>
                </a:cubicBezTo>
                <a:close/>
              </a:path>
            </a:pathLst>
          </a:custGeom>
          <a:solidFill>
            <a:srgbClr val="F3D2F4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Quick 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en-US" altLang="zh-TW" dirty="0" smtClean="0">
                <a:sym typeface="Wingdings" panose="05000000000000000000" pitchFamily="2" charset="2"/>
              </a:rPr>
              <a:t>-D-G must be a shortest path</a:t>
            </a:r>
            <a:r>
              <a:rPr lang="en-US" altLang="zh-TW" dirty="0" smtClean="0"/>
              <a:t>. </a:t>
            </a:r>
            <a:r>
              <a:rPr lang="en-US" altLang="zh-TW" dirty="0"/>
              <a:t>Why can we be so </a:t>
            </a:r>
            <a:r>
              <a:rPr lang="en-US" altLang="zh-TW" dirty="0" smtClean="0"/>
              <a:t>sure?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217</a:t>
            </a:fld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817238" y="2343140"/>
            <a:ext cx="5452124" cy="4070811"/>
            <a:chOff x="1331630" y="1990517"/>
            <a:chExt cx="4234202" cy="3161453"/>
          </a:xfrm>
        </p:grpSpPr>
        <p:sp>
          <p:nvSpPr>
            <p:cNvPr id="34" name="文字方塊 33"/>
            <p:cNvSpPr txBox="1"/>
            <p:nvPr/>
          </p:nvSpPr>
          <p:spPr>
            <a:xfrm>
              <a:off x="4023833" y="3409583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G</a:t>
              </a:r>
              <a:endParaRPr lang="zh-TW" altLang="en-US" sz="2400" dirty="0"/>
            </a:p>
          </p:txBody>
        </p:sp>
        <p:sp>
          <p:nvSpPr>
            <p:cNvPr id="5" name="橢圓 4"/>
            <p:cNvSpPr/>
            <p:nvPr/>
          </p:nvSpPr>
          <p:spPr>
            <a:xfrm>
              <a:off x="2565456" y="2214104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6" name="橢圓 5"/>
            <p:cNvSpPr/>
            <p:nvPr/>
          </p:nvSpPr>
          <p:spPr>
            <a:xfrm>
              <a:off x="1549003" y="3473881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橢圓 6"/>
            <p:cNvSpPr/>
            <p:nvPr/>
          </p:nvSpPr>
          <p:spPr>
            <a:xfrm>
              <a:off x="3226764" y="4704648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8" name="橢圓 7"/>
            <p:cNvSpPr/>
            <p:nvPr/>
          </p:nvSpPr>
          <p:spPr>
            <a:xfrm>
              <a:off x="4298325" y="4784249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9" name="橢圓 8"/>
            <p:cNvSpPr/>
            <p:nvPr/>
          </p:nvSpPr>
          <p:spPr>
            <a:xfrm>
              <a:off x="3410460" y="3375909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0" name="橢圓 9"/>
            <p:cNvSpPr/>
            <p:nvPr/>
          </p:nvSpPr>
          <p:spPr>
            <a:xfrm>
              <a:off x="4052876" y="3641991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4439160" y="2653370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2" name="橢圓 11"/>
            <p:cNvSpPr/>
            <p:nvPr/>
          </p:nvSpPr>
          <p:spPr>
            <a:xfrm>
              <a:off x="5467860" y="3749425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13" name="直線接點 12"/>
            <p:cNvCxnSpPr>
              <a:stCxn id="5" idx="6"/>
              <a:endCxn id="11" idx="2"/>
            </p:cNvCxnSpPr>
            <p:nvPr/>
          </p:nvCxnSpPr>
          <p:spPr>
            <a:xfrm>
              <a:off x="2663428" y="2263090"/>
              <a:ext cx="1775732" cy="43926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3508432" y="3436358"/>
              <a:ext cx="558791" cy="219981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7" idx="6"/>
              <a:endCxn id="8" idx="2"/>
            </p:cNvCxnSpPr>
            <p:nvPr/>
          </p:nvCxnSpPr>
          <p:spPr>
            <a:xfrm>
              <a:off x="3324735" y="4753634"/>
              <a:ext cx="973590" cy="7960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5" idx="5"/>
              <a:endCxn id="9" idx="1"/>
            </p:cNvCxnSpPr>
            <p:nvPr/>
          </p:nvCxnSpPr>
          <p:spPr>
            <a:xfrm>
              <a:off x="2649081" y="2297728"/>
              <a:ext cx="775727" cy="1092529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1" idx="3"/>
              <a:endCxn id="6" idx="6"/>
            </p:cNvCxnSpPr>
            <p:nvPr/>
          </p:nvCxnSpPr>
          <p:spPr>
            <a:xfrm flipH="1">
              <a:off x="1646975" y="2736994"/>
              <a:ext cx="2806533" cy="78587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7" idx="7"/>
              <a:endCxn id="10" idx="3"/>
            </p:cNvCxnSpPr>
            <p:nvPr/>
          </p:nvCxnSpPr>
          <p:spPr>
            <a:xfrm flipV="1">
              <a:off x="3310387" y="3725615"/>
              <a:ext cx="756836" cy="99338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8" idx="0"/>
              <a:endCxn id="11" idx="4"/>
            </p:cNvCxnSpPr>
            <p:nvPr/>
          </p:nvCxnSpPr>
          <p:spPr>
            <a:xfrm flipV="1">
              <a:off x="4347311" y="2751342"/>
              <a:ext cx="140835" cy="203290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8" idx="7"/>
              <a:endCxn id="12" idx="3"/>
            </p:cNvCxnSpPr>
            <p:nvPr/>
          </p:nvCxnSpPr>
          <p:spPr>
            <a:xfrm flipV="1">
              <a:off x="4381949" y="3833049"/>
              <a:ext cx="1100258" cy="96554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2" idx="1"/>
              <a:endCxn id="11" idx="5"/>
            </p:cNvCxnSpPr>
            <p:nvPr/>
          </p:nvCxnSpPr>
          <p:spPr>
            <a:xfrm flipH="1" flipV="1">
              <a:off x="4522784" y="2736994"/>
              <a:ext cx="959423" cy="102677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9" idx="3"/>
              <a:endCxn id="7" idx="0"/>
            </p:cNvCxnSpPr>
            <p:nvPr/>
          </p:nvCxnSpPr>
          <p:spPr>
            <a:xfrm flipH="1">
              <a:off x="3275750" y="3459533"/>
              <a:ext cx="149058" cy="124511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手繪多邊形 22"/>
            <p:cNvSpPr/>
            <p:nvPr/>
          </p:nvSpPr>
          <p:spPr>
            <a:xfrm>
              <a:off x="1653098" y="3553483"/>
              <a:ext cx="3802516" cy="727296"/>
            </a:xfrm>
            <a:custGeom>
              <a:avLst/>
              <a:gdLst>
                <a:gd name="connsiteX0" fmla="*/ 0 w 5070021"/>
                <a:gd name="connsiteY0" fmla="*/ 0 h 969728"/>
                <a:gd name="connsiteX1" fmla="*/ 3200400 w 5070021"/>
                <a:gd name="connsiteY1" fmla="*/ 963385 h 969728"/>
                <a:gd name="connsiteX2" fmla="*/ 5070021 w 5070021"/>
                <a:gd name="connsiteY2" fmla="*/ 342900 h 96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21" h="969728">
                  <a:moveTo>
                    <a:pt x="0" y="0"/>
                  </a:moveTo>
                  <a:cubicBezTo>
                    <a:pt x="1177698" y="453117"/>
                    <a:pt x="2355397" y="906235"/>
                    <a:pt x="3200400" y="963385"/>
                  </a:cubicBezTo>
                  <a:cubicBezTo>
                    <a:pt x="4045403" y="1020535"/>
                    <a:pt x="4557712" y="681717"/>
                    <a:pt x="5070021" y="342900"/>
                  </a:cubicBez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4" name="直線單箭頭接點 23"/>
            <p:cNvCxnSpPr>
              <a:stCxn id="12" idx="2"/>
              <a:endCxn id="10" idx="6"/>
            </p:cNvCxnSpPr>
            <p:nvPr/>
          </p:nvCxnSpPr>
          <p:spPr>
            <a:xfrm flipH="1" flipV="1">
              <a:off x="4150847" y="3690978"/>
              <a:ext cx="1317012" cy="10743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/>
            <p:cNvSpPr/>
            <p:nvPr/>
          </p:nvSpPr>
          <p:spPr>
            <a:xfrm>
              <a:off x="1876156" y="4490018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6" name="直線接點 25"/>
            <p:cNvCxnSpPr/>
            <p:nvPr/>
          </p:nvCxnSpPr>
          <p:spPr>
            <a:xfrm flipH="1">
              <a:off x="1618981" y="2312076"/>
              <a:ext cx="929572" cy="116894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9" idx="2"/>
            </p:cNvCxnSpPr>
            <p:nvPr/>
          </p:nvCxnSpPr>
          <p:spPr>
            <a:xfrm flipH="1">
              <a:off x="1968442" y="3424896"/>
              <a:ext cx="1442018" cy="106635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618981" y="4439300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</a:t>
              </a:r>
              <a:endParaRPr lang="zh-TW" altLang="en-US" sz="2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331630" y="3313389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399079" y="1990517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433373" y="3150012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</a:t>
              </a:r>
              <a:endParaRPr lang="zh-TW" altLang="en-US" sz="2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442910" y="2431246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F</a:t>
              </a:r>
              <a:endParaRPr lang="zh-TW" altLang="en-US" sz="2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376871" y="4793434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H</a:t>
              </a:r>
              <a:endParaRPr lang="zh-TW" altLang="en-US" sz="2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122669" y="4768946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E</a:t>
              </a:r>
              <a:endParaRPr lang="zh-TW" altLang="en-US" sz="24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282407" y="3270076"/>
              <a:ext cx="143465" cy="286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803890" y="2643156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20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230449" y="2263781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40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1947902" y="2688007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30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cxnSp>
          <p:nvCxnSpPr>
            <p:cNvPr id="56" name="直線接點 55"/>
            <p:cNvCxnSpPr/>
            <p:nvPr/>
          </p:nvCxnSpPr>
          <p:spPr>
            <a:xfrm>
              <a:off x="1592387" y="3564646"/>
              <a:ext cx="313945" cy="91755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endCxn id="7" idx="2"/>
            </p:cNvCxnSpPr>
            <p:nvPr/>
          </p:nvCxnSpPr>
          <p:spPr>
            <a:xfrm>
              <a:off x="1986915" y="4557195"/>
              <a:ext cx="1239849" cy="19644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字方塊 61"/>
            <p:cNvSpPr txBox="1"/>
            <p:nvPr/>
          </p:nvSpPr>
          <p:spPr>
            <a:xfrm>
              <a:off x="4932078" y="3062893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3664931" y="3380798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10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2193380" y="3650908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1640853" y="386805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2504327" y="4521863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3232510" y="3782350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20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3719069" y="3918249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4287246" y="3777119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4675114" y="3606271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4682165" y="4302100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3707830" y="460704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60" name="文字方塊 59"/>
          <p:cNvSpPr txBox="1"/>
          <p:nvPr/>
        </p:nvSpPr>
        <p:spPr>
          <a:xfrm>
            <a:off x="2825643" y="4366929"/>
            <a:ext cx="444351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</a:t>
            </a:r>
            <a:endParaRPr lang="zh-TW" altLang="en-US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6291231" y="4456585"/>
            <a:ext cx="66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2987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手繪多邊形 59"/>
          <p:cNvSpPr/>
          <p:nvPr/>
        </p:nvSpPr>
        <p:spPr>
          <a:xfrm rot="19486433">
            <a:off x="2765548" y="1885692"/>
            <a:ext cx="1214375" cy="3367496"/>
          </a:xfrm>
          <a:custGeom>
            <a:avLst/>
            <a:gdLst>
              <a:gd name="connsiteX0" fmla="*/ 496843 w 1214375"/>
              <a:gd name="connsiteY0" fmla="*/ 27013 h 3367496"/>
              <a:gd name="connsiteX1" fmla="*/ 827014 w 1214375"/>
              <a:gd name="connsiteY1" fmla="*/ 1329604 h 3367496"/>
              <a:gd name="connsiteX2" fmla="*/ 794519 w 1214375"/>
              <a:gd name="connsiteY2" fmla="*/ 1847146 h 3367496"/>
              <a:gd name="connsiteX3" fmla="*/ 760822 w 1214375"/>
              <a:gd name="connsiteY3" fmla="*/ 2046767 h 3367496"/>
              <a:gd name="connsiteX4" fmla="*/ 788194 w 1214375"/>
              <a:gd name="connsiteY4" fmla="*/ 2069385 h 3367496"/>
              <a:gd name="connsiteX5" fmla="*/ 1058800 w 1214375"/>
              <a:gd name="connsiteY5" fmla="*/ 2436510 h 3367496"/>
              <a:gd name="connsiteX6" fmla="*/ 1063913 w 1214375"/>
              <a:gd name="connsiteY6" fmla="*/ 3342278 h 3367496"/>
              <a:gd name="connsiteX7" fmla="*/ 325137 w 1214375"/>
              <a:gd name="connsiteY7" fmla="*/ 2818206 h 3367496"/>
              <a:gd name="connsiteX8" fmla="*/ 209188 w 1214375"/>
              <a:gd name="connsiteY8" fmla="*/ 2524928 h 3367496"/>
              <a:gd name="connsiteX9" fmla="*/ 194705 w 1214375"/>
              <a:gd name="connsiteY9" fmla="*/ 2456343 h 3367496"/>
              <a:gd name="connsiteX10" fmla="*/ 182311 w 1214375"/>
              <a:gd name="connsiteY10" fmla="*/ 2432133 h 3367496"/>
              <a:gd name="connsiteX11" fmla="*/ 0 w 1214375"/>
              <a:gd name="connsiteY11" fmla="*/ 1329604 h 3367496"/>
              <a:gd name="connsiteX12" fmla="*/ 413507 w 1214375"/>
              <a:gd name="connsiteY12" fmla="*/ 0 h 3367496"/>
              <a:gd name="connsiteX13" fmla="*/ 496843 w 1214375"/>
              <a:gd name="connsiteY13" fmla="*/ 27013 h 336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4375" h="3367496">
                <a:moveTo>
                  <a:pt x="496843" y="27013"/>
                </a:moveTo>
                <a:cubicBezTo>
                  <a:pt x="685272" y="150994"/>
                  <a:pt x="827014" y="687074"/>
                  <a:pt x="827014" y="1329604"/>
                </a:cubicBezTo>
                <a:cubicBezTo>
                  <a:pt x="827014" y="1513184"/>
                  <a:pt x="815443" y="1688074"/>
                  <a:pt x="794519" y="1847146"/>
                </a:cubicBezTo>
                <a:lnTo>
                  <a:pt x="760822" y="2046767"/>
                </a:lnTo>
                <a:lnTo>
                  <a:pt x="788194" y="2069385"/>
                </a:lnTo>
                <a:cubicBezTo>
                  <a:pt x="887110" y="2162909"/>
                  <a:pt x="981768" y="2288445"/>
                  <a:pt x="1058800" y="2436510"/>
                </a:cubicBezTo>
                <a:cubicBezTo>
                  <a:pt x="1264220" y="2831350"/>
                  <a:pt x="1266509" y="3236876"/>
                  <a:pt x="1063913" y="3342278"/>
                </a:cubicBezTo>
                <a:cubicBezTo>
                  <a:pt x="861318" y="3447680"/>
                  <a:pt x="530557" y="3213045"/>
                  <a:pt x="325137" y="2818206"/>
                </a:cubicBezTo>
                <a:cubicBezTo>
                  <a:pt x="273783" y="2719496"/>
                  <a:pt x="235123" y="2620118"/>
                  <a:pt x="209188" y="2524928"/>
                </a:cubicBezTo>
                <a:lnTo>
                  <a:pt x="194705" y="2456343"/>
                </a:lnTo>
                <a:lnTo>
                  <a:pt x="182311" y="2432133"/>
                </a:lnTo>
                <a:cubicBezTo>
                  <a:pt x="72318" y="2193193"/>
                  <a:pt x="0" y="1788554"/>
                  <a:pt x="0" y="1329604"/>
                </a:cubicBezTo>
                <a:cubicBezTo>
                  <a:pt x="0" y="595284"/>
                  <a:pt x="185133" y="0"/>
                  <a:pt x="413507" y="0"/>
                </a:cubicBezTo>
                <a:cubicBezTo>
                  <a:pt x="442054" y="0"/>
                  <a:pt x="469925" y="9301"/>
                  <a:pt x="496843" y="27013"/>
                </a:cubicBezTo>
                <a:close/>
              </a:path>
            </a:pathLst>
          </a:custGeom>
          <a:solidFill>
            <a:srgbClr val="F3D2F4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Quick 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Whether A</a:t>
            </a:r>
            <a:r>
              <a:rPr lang="en-US" altLang="zh-TW" dirty="0">
                <a:sym typeface="Wingdings" panose="05000000000000000000" pitchFamily="2" charset="2"/>
              </a:rPr>
              <a:t>-</a:t>
            </a:r>
            <a:r>
              <a:rPr lang="en-US" altLang="zh-TW" dirty="0" smtClean="0">
                <a:sym typeface="Wingdings" panose="05000000000000000000" pitchFamily="2" charset="2"/>
              </a:rPr>
              <a:t>F, A-D-E are shortest paths depends on the edges with unknown cost</a:t>
            </a:r>
            <a:r>
              <a:rPr lang="en-US" altLang="zh-TW" dirty="0" smtClean="0"/>
              <a:t>.  Why?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218</a:t>
            </a:fld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817238" y="2343140"/>
            <a:ext cx="5452124" cy="4070811"/>
            <a:chOff x="1331630" y="1990517"/>
            <a:chExt cx="4234202" cy="3161453"/>
          </a:xfrm>
        </p:grpSpPr>
        <p:sp>
          <p:nvSpPr>
            <p:cNvPr id="5" name="橢圓 4"/>
            <p:cNvSpPr/>
            <p:nvPr/>
          </p:nvSpPr>
          <p:spPr>
            <a:xfrm>
              <a:off x="2565456" y="2214104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6" name="橢圓 5"/>
            <p:cNvSpPr/>
            <p:nvPr/>
          </p:nvSpPr>
          <p:spPr>
            <a:xfrm>
              <a:off x="1549003" y="3473881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橢圓 6"/>
            <p:cNvSpPr/>
            <p:nvPr/>
          </p:nvSpPr>
          <p:spPr>
            <a:xfrm>
              <a:off x="3226764" y="4704648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8" name="橢圓 7"/>
            <p:cNvSpPr/>
            <p:nvPr/>
          </p:nvSpPr>
          <p:spPr>
            <a:xfrm>
              <a:off x="4298325" y="4784249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9" name="橢圓 8"/>
            <p:cNvSpPr/>
            <p:nvPr/>
          </p:nvSpPr>
          <p:spPr>
            <a:xfrm>
              <a:off x="3410460" y="3375909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0" name="橢圓 9"/>
            <p:cNvSpPr/>
            <p:nvPr/>
          </p:nvSpPr>
          <p:spPr>
            <a:xfrm>
              <a:off x="4052876" y="3641991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4439160" y="2653370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2" name="橢圓 11"/>
            <p:cNvSpPr/>
            <p:nvPr/>
          </p:nvSpPr>
          <p:spPr>
            <a:xfrm>
              <a:off x="5467860" y="3749425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13" name="直線接點 12"/>
            <p:cNvCxnSpPr>
              <a:stCxn id="5" idx="6"/>
              <a:endCxn id="11" idx="2"/>
            </p:cNvCxnSpPr>
            <p:nvPr/>
          </p:nvCxnSpPr>
          <p:spPr>
            <a:xfrm>
              <a:off x="2663428" y="2263090"/>
              <a:ext cx="1775732" cy="439266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3508432" y="3436358"/>
              <a:ext cx="558791" cy="21998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7" idx="6"/>
              <a:endCxn id="8" idx="2"/>
            </p:cNvCxnSpPr>
            <p:nvPr/>
          </p:nvCxnSpPr>
          <p:spPr>
            <a:xfrm>
              <a:off x="3324735" y="4753634"/>
              <a:ext cx="973590" cy="7960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5" idx="5"/>
              <a:endCxn id="9" idx="1"/>
            </p:cNvCxnSpPr>
            <p:nvPr/>
          </p:nvCxnSpPr>
          <p:spPr>
            <a:xfrm>
              <a:off x="2649081" y="2297728"/>
              <a:ext cx="775727" cy="1092529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1" idx="3"/>
              <a:endCxn id="6" idx="6"/>
            </p:cNvCxnSpPr>
            <p:nvPr/>
          </p:nvCxnSpPr>
          <p:spPr>
            <a:xfrm flipH="1">
              <a:off x="1646975" y="2736994"/>
              <a:ext cx="2806533" cy="78587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7" idx="7"/>
              <a:endCxn id="10" idx="3"/>
            </p:cNvCxnSpPr>
            <p:nvPr/>
          </p:nvCxnSpPr>
          <p:spPr>
            <a:xfrm flipV="1">
              <a:off x="3310387" y="3725615"/>
              <a:ext cx="756836" cy="99338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8" idx="0"/>
              <a:endCxn id="11" idx="4"/>
            </p:cNvCxnSpPr>
            <p:nvPr/>
          </p:nvCxnSpPr>
          <p:spPr>
            <a:xfrm flipV="1">
              <a:off x="4347311" y="2751342"/>
              <a:ext cx="140835" cy="203290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8" idx="7"/>
              <a:endCxn id="12" idx="3"/>
            </p:cNvCxnSpPr>
            <p:nvPr/>
          </p:nvCxnSpPr>
          <p:spPr>
            <a:xfrm flipV="1">
              <a:off x="4381949" y="3833049"/>
              <a:ext cx="1100258" cy="96554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2" idx="1"/>
              <a:endCxn id="11" idx="5"/>
            </p:cNvCxnSpPr>
            <p:nvPr/>
          </p:nvCxnSpPr>
          <p:spPr>
            <a:xfrm flipH="1" flipV="1">
              <a:off x="4522784" y="2736994"/>
              <a:ext cx="959423" cy="102677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9" idx="3"/>
              <a:endCxn id="7" idx="0"/>
            </p:cNvCxnSpPr>
            <p:nvPr/>
          </p:nvCxnSpPr>
          <p:spPr>
            <a:xfrm flipH="1">
              <a:off x="3275750" y="3459533"/>
              <a:ext cx="149058" cy="1245114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手繪多邊形 22"/>
            <p:cNvSpPr/>
            <p:nvPr/>
          </p:nvSpPr>
          <p:spPr>
            <a:xfrm>
              <a:off x="1653098" y="3553483"/>
              <a:ext cx="3802516" cy="727296"/>
            </a:xfrm>
            <a:custGeom>
              <a:avLst/>
              <a:gdLst>
                <a:gd name="connsiteX0" fmla="*/ 0 w 5070021"/>
                <a:gd name="connsiteY0" fmla="*/ 0 h 969728"/>
                <a:gd name="connsiteX1" fmla="*/ 3200400 w 5070021"/>
                <a:gd name="connsiteY1" fmla="*/ 963385 h 969728"/>
                <a:gd name="connsiteX2" fmla="*/ 5070021 w 5070021"/>
                <a:gd name="connsiteY2" fmla="*/ 342900 h 96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21" h="969728">
                  <a:moveTo>
                    <a:pt x="0" y="0"/>
                  </a:moveTo>
                  <a:cubicBezTo>
                    <a:pt x="1177698" y="453117"/>
                    <a:pt x="2355397" y="906235"/>
                    <a:pt x="3200400" y="963385"/>
                  </a:cubicBezTo>
                  <a:cubicBezTo>
                    <a:pt x="4045403" y="1020535"/>
                    <a:pt x="4557712" y="681717"/>
                    <a:pt x="5070021" y="342900"/>
                  </a:cubicBez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4" name="直線單箭頭接點 23"/>
            <p:cNvCxnSpPr>
              <a:stCxn id="12" idx="2"/>
              <a:endCxn id="10" idx="6"/>
            </p:cNvCxnSpPr>
            <p:nvPr/>
          </p:nvCxnSpPr>
          <p:spPr>
            <a:xfrm flipH="1" flipV="1">
              <a:off x="4150847" y="3690978"/>
              <a:ext cx="1317012" cy="10743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/>
            <p:cNvSpPr/>
            <p:nvPr/>
          </p:nvSpPr>
          <p:spPr>
            <a:xfrm>
              <a:off x="1876156" y="4490018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6" name="直線接點 25"/>
            <p:cNvCxnSpPr/>
            <p:nvPr/>
          </p:nvCxnSpPr>
          <p:spPr>
            <a:xfrm flipH="1">
              <a:off x="1618981" y="2312076"/>
              <a:ext cx="929572" cy="116894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9" idx="2"/>
            </p:cNvCxnSpPr>
            <p:nvPr/>
          </p:nvCxnSpPr>
          <p:spPr>
            <a:xfrm flipH="1">
              <a:off x="1968442" y="3424896"/>
              <a:ext cx="1442018" cy="106635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618981" y="4439300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</a:t>
              </a:r>
              <a:endParaRPr lang="zh-TW" altLang="en-US" sz="2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331630" y="3313389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399079" y="1990517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433373" y="3150012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</a:t>
              </a:r>
              <a:endParaRPr lang="zh-TW" altLang="en-US" sz="2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442910" y="2431246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F</a:t>
              </a:r>
              <a:endParaRPr lang="zh-TW" altLang="en-US" sz="2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376871" y="4793434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H</a:t>
              </a:r>
              <a:endParaRPr lang="zh-TW" altLang="en-US" sz="2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023833" y="3409583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G</a:t>
              </a:r>
              <a:endParaRPr lang="zh-TW" altLang="en-US" sz="2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122669" y="4768946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E</a:t>
              </a:r>
              <a:endParaRPr lang="zh-TW" altLang="en-US" sz="24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282407" y="3270076"/>
              <a:ext cx="143465" cy="286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803890" y="2643156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20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230449" y="2263781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40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1947902" y="2688007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30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cxnSp>
          <p:nvCxnSpPr>
            <p:cNvPr id="56" name="直線接點 55"/>
            <p:cNvCxnSpPr/>
            <p:nvPr/>
          </p:nvCxnSpPr>
          <p:spPr>
            <a:xfrm>
              <a:off x="1592387" y="3564646"/>
              <a:ext cx="313945" cy="91755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endCxn id="7" idx="2"/>
            </p:cNvCxnSpPr>
            <p:nvPr/>
          </p:nvCxnSpPr>
          <p:spPr>
            <a:xfrm>
              <a:off x="1986915" y="4557195"/>
              <a:ext cx="1239849" cy="19644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字方塊 61"/>
            <p:cNvSpPr txBox="1"/>
            <p:nvPr/>
          </p:nvSpPr>
          <p:spPr>
            <a:xfrm>
              <a:off x="4932078" y="3062893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3664931" y="3380798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10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2891388" y="3562222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10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2193380" y="3650908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1640853" y="386805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2504327" y="4521863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3232510" y="3782350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20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3719069" y="3918249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4287246" y="3777119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4675114" y="3606271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4682165" y="4302100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3707830" y="460704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61" name="文字方塊 60"/>
          <p:cNvSpPr txBox="1"/>
          <p:nvPr/>
        </p:nvSpPr>
        <p:spPr>
          <a:xfrm>
            <a:off x="6291231" y="4456585"/>
            <a:ext cx="66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81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手繪多邊形 74"/>
          <p:cNvSpPr/>
          <p:nvPr/>
        </p:nvSpPr>
        <p:spPr>
          <a:xfrm rot="2132641">
            <a:off x="765739" y="2764240"/>
            <a:ext cx="3572732" cy="3674703"/>
          </a:xfrm>
          <a:custGeom>
            <a:avLst/>
            <a:gdLst>
              <a:gd name="connsiteX0" fmla="*/ 2468511 w 3572732"/>
              <a:gd name="connsiteY0" fmla="*/ 1167064 h 3674703"/>
              <a:gd name="connsiteX1" fmla="*/ 2463767 w 3572732"/>
              <a:gd name="connsiteY1" fmla="*/ 1217571 h 3674703"/>
              <a:gd name="connsiteX2" fmla="*/ 2510401 w 3572732"/>
              <a:gd name="connsiteY2" fmla="*/ 1172434 h 3674703"/>
              <a:gd name="connsiteX3" fmla="*/ 253429 w 3572732"/>
              <a:gd name="connsiteY3" fmla="*/ 78994 h 3674703"/>
              <a:gd name="connsiteX4" fmla="*/ 1592087 w 3572732"/>
              <a:gd name="connsiteY4" fmla="*/ 196265 h 3674703"/>
              <a:gd name="connsiteX5" fmla="*/ 2070050 w 3572732"/>
              <a:gd name="connsiteY5" fmla="*/ 397404 h 3674703"/>
              <a:gd name="connsiteX6" fmla="*/ 2236260 w 3572732"/>
              <a:gd name="connsiteY6" fmla="*/ 488822 h 3674703"/>
              <a:gd name="connsiteX7" fmla="*/ 2263858 w 3572732"/>
              <a:gd name="connsiteY7" fmla="*/ 474817 h 3674703"/>
              <a:gd name="connsiteX8" fmla="*/ 2282335 w 3572732"/>
              <a:gd name="connsiteY8" fmla="*/ 474491 h 3674703"/>
              <a:gd name="connsiteX9" fmla="*/ 2373665 w 3572732"/>
              <a:gd name="connsiteY9" fmla="*/ 432507 h 3674703"/>
              <a:gd name="connsiteX10" fmla="*/ 2713573 w 3572732"/>
              <a:gd name="connsiteY10" fmla="*/ 341981 h 3674703"/>
              <a:gd name="connsiteX11" fmla="*/ 3570488 w 3572732"/>
              <a:gd name="connsiteY11" fmla="*/ 635476 h 3674703"/>
              <a:gd name="connsiteX12" fmla="*/ 3530927 w 3572732"/>
              <a:gd name="connsiteY12" fmla="*/ 803857 h 3674703"/>
              <a:gd name="connsiteX13" fmla="*/ 3509641 w 3572732"/>
              <a:gd name="connsiteY13" fmla="*/ 830758 h 3674703"/>
              <a:gd name="connsiteX14" fmla="*/ 3493630 w 3572732"/>
              <a:gd name="connsiteY14" fmla="*/ 872055 h 3674703"/>
              <a:gd name="connsiteX15" fmla="*/ 2765458 w 3572732"/>
              <a:gd name="connsiteY15" fmla="*/ 1915266 h 3674703"/>
              <a:gd name="connsiteX16" fmla="*/ 2349407 w 3572732"/>
              <a:gd name="connsiteY16" fmla="*/ 2338438 h 3674703"/>
              <a:gd name="connsiteX17" fmla="*/ 2177335 w 3572732"/>
              <a:gd name="connsiteY17" fmla="*/ 2488248 h 3674703"/>
              <a:gd name="connsiteX18" fmla="*/ 2172011 w 3572732"/>
              <a:gd name="connsiteY18" fmla="*/ 2505301 h 3674703"/>
              <a:gd name="connsiteX19" fmla="*/ 1418738 w 3572732"/>
              <a:gd name="connsiteY19" fmla="*/ 3670625 h 3674703"/>
              <a:gd name="connsiteX20" fmla="*/ 1347846 w 3572732"/>
              <a:gd name="connsiteY20" fmla="*/ 3615314 h 3674703"/>
              <a:gd name="connsiteX21" fmla="*/ 1334677 w 3572732"/>
              <a:gd name="connsiteY21" fmla="*/ 3590704 h 3674703"/>
              <a:gd name="connsiteX22" fmla="*/ 372783 w 3572732"/>
              <a:gd name="connsiteY22" fmla="*/ 2803115 h 3674703"/>
              <a:gd name="connsiteX23" fmla="*/ 371228 w 3572732"/>
              <a:gd name="connsiteY23" fmla="*/ 2802852 h 3674703"/>
              <a:gd name="connsiteX24" fmla="*/ 0 w 3572732"/>
              <a:gd name="connsiteY24" fmla="*/ 1425482 h 3674703"/>
              <a:gd name="connsiteX25" fmla="*/ 199089 w 3572732"/>
              <a:gd name="connsiteY25" fmla="*/ 241406 h 3674703"/>
              <a:gd name="connsiteX26" fmla="*/ 199869 w 3572732"/>
              <a:gd name="connsiteY26" fmla="*/ 239966 h 3674703"/>
              <a:gd name="connsiteX27" fmla="*/ 198534 w 3572732"/>
              <a:gd name="connsiteY27" fmla="*/ 236367 h 3674703"/>
              <a:gd name="connsiteX28" fmla="*/ 200476 w 3572732"/>
              <a:gd name="connsiteY28" fmla="*/ 148784 h 3674703"/>
              <a:gd name="connsiteX29" fmla="*/ 253429 w 3572732"/>
              <a:gd name="connsiteY29" fmla="*/ 78994 h 367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72732" h="3674703">
                <a:moveTo>
                  <a:pt x="2468511" y="1167064"/>
                </a:moveTo>
                <a:lnTo>
                  <a:pt x="2463767" y="1217571"/>
                </a:lnTo>
                <a:lnTo>
                  <a:pt x="2510401" y="1172434"/>
                </a:lnTo>
                <a:close/>
                <a:moveTo>
                  <a:pt x="253429" y="78994"/>
                </a:moveTo>
                <a:cubicBezTo>
                  <a:pt x="432553" y="-58087"/>
                  <a:pt x="985407" y="-15357"/>
                  <a:pt x="1592087" y="196265"/>
                </a:cubicBezTo>
                <a:cubicBezTo>
                  <a:pt x="1765424" y="256729"/>
                  <a:pt x="1926745" y="325256"/>
                  <a:pt x="2070050" y="397404"/>
                </a:cubicBezTo>
                <a:lnTo>
                  <a:pt x="2236260" y="488822"/>
                </a:lnTo>
                <a:lnTo>
                  <a:pt x="2263858" y="474817"/>
                </a:lnTo>
                <a:lnTo>
                  <a:pt x="2282335" y="474491"/>
                </a:lnTo>
                <a:lnTo>
                  <a:pt x="2373665" y="432507"/>
                </a:lnTo>
                <a:cubicBezTo>
                  <a:pt x="2474511" y="391468"/>
                  <a:pt x="2589692" y="359957"/>
                  <a:pt x="2713573" y="341981"/>
                </a:cubicBezTo>
                <a:cubicBezTo>
                  <a:pt x="3154040" y="278067"/>
                  <a:pt x="3537693" y="409469"/>
                  <a:pt x="3570488" y="635476"/>
                </a:cubicBezTo>
                <a:cubicBezTo>
                  <a:pt x="3578687" y="691977"/>
                  <a:pt x="3564180" y="749043"/>
                  <a:pt x="3530927" y="803857"/>
                </a:cubicBezTo>
                <a:lnTo>
                  <a:pt x="3509641" y="830758"/>
                </a:lnTo>
                <a:lnTo>
                  <a:pt x="3493630" y="872055"/>
                </a:lnTo>
                <a:cubicBezTo>
                  <a:pt x="3380136" y="1137850"/>
                  <a:pt x="3116289" y="1523766"/>
                  <a:pt x="2765458" y="1915266"/>
                </a:cubicBezTo>
                <a:cubicBezTo>
                  <a:pt x="2625126" y="2071866"/>
                  <a:pt x="2484161" y="2214534"/>
                  <a:pt x="2349407" y="2338438"/>
                </a:cubicBezTo>
                <a:lnTo>
                  <a:pt x="2177335" y="2488248"/>
                </a:lnTo>
                <a:lnTo>
                  <a:pt x="2172011" y="2505301"/>
                </a:lnTo>
                <a:cubicBezTo>
                  <a:pt x="1927381" y="3223138"/>
                  <a:pt x="1610917" y="3725384"/>
                  <a:pt x="1418738" y="3670625"/>
                </a:cubicBezTo>
                <a:cubicBezTo>
                  <a:pt x="1391284" y="3662803"/>
                  <a:pt x="1367666" y="3643983"/>
                  <a:pt x="1347846" y="3615314"/>
                </a:cubicBezTo>
                <a:lnTo>
                  <a:pt x="1334677" y="3590704"/>
                </a:lnTo>
                <a:lnTo>
                  <a:pt x="372783" y="2803115"/>
                </a:lnTo>
                <a:lnTo>
                  <a:pt x="371228" y="2802852"/>
                </a:lnTo>
                <a:cubicBezTo>
                  <a:pt x="162715" y="2731951"/>
                  <a:pt x="0" y="2142340"/>
                  <a:pt x="0" y="1425482"/>
                </a:cubicBezTo>
                <a:cubicBezTo>
                  <a:pt x="0" y="923682"/>
                  <a:pt x="79730" y="484232"/>
                  <a:pt x="199089" y="241406"/>
                </a:cubicBezTo>
                <a:lnTo>
                  <a:pt x="199869" y="239966"/>
                </a:lnTo>
                <a:lnTo>
                  <a:pt x="198534" y="236367"/>
                </a:lnTo>
                <a:cubicBezTo>
                  <a:pt x="190676" y="205117"/>
                  <a:pt x="191074" y="175738"/>
                  <a:pt x="200476" y="148784"/>
                </a:cubicBezTo>
                <a:cubicBezTo>
                  <a:pt x="209878" y="121830"/>
                  <a:pt x="227840" y="98577"/>
                  <a:pt x="253429" y="78994"/>
                </a:cubicBezTo>
                <a:close/>
              </a:path>
            </a:pathLst>
          </a:custGeom>
          <a:solidFill>
            <a:srgbClr val="F3D2F4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Quick 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Shortest paths from A to B, C, D, G are known, but that to others are unknown.  Why?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219</a:t>
            </a:fld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817238" y="2343140"/>
            <a:ext cx="5452124" cy="4070811"/>
            <a:chOff x="1331630" y="1990517"/>
            <a:chExt cx="4234202" cy="3161453"/>
          </a:xfrm>
        </p:grpSpPr>
        <p:sp>
          <p:nvSpPr>
            <p:cNvPr id="5" name="橢圓 4"/>
            <p:cNvSpPr/>
            <p:nvPr/>
          </p:nvSpPr>
          <p:spPr>
            <a:xfrm>
              <a:off x="2565456" y="2214104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6" name="橢圓 5"/>
            <p:cNvSpPr/>
            <p:nvPr/>
          </p:nvSpPr>
          <p:spPr>
            <a:xfrm>
              <a:off x="1549003" y="3473881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橢圓 6"/>
            <p:cNvSpPr/>
            <p:nvPr/>
          </p:nvSpPr>
          <p:spPr>
            <a:xfrm>
              <a:off x="3226764" y="4704648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8" name="橢圓 7"/>
            <p:cNvSpPr/>
            <p:nvPr/>
          </p:nvSpPr>
          <p:spPr>
            <a:xfrm>
              <a:off x="4298325" y="4784249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9" name="橢圓 8"/>
            <p:cNvSpPr/>
            <p:nvPr/>
          </p:nvSpPr>
          <p:spPr>
            <a:xfrm>
              <a:off x="3410460" y="3375909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0" name="橢圓 9"/>
            <p:cNvSpPr/>
            <p:nvPr/>
          </p:nvSpPr>
          <p:spPr>
            <a:xfrm>
              <a:off x="4052876" y="3641991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4439160" y="2653370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2" name="橢圓 11"/>
            <p:cNvSpPr/>
            <p:nvPr/>
          </p:nvSpPr>
          <p:spPr>
            <a:xfrm>
              <a:off x="5467860" y="3749425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13" name="直線接點 12"/>
            <p:cNvCxnSpPr>
              <a:stCxn id="5" idx="6"/>
              <a:endCxn id="11" idx="2"/>
            </p:cNvCxnSpPr>
            <p:nvPr/>
          </p:nvCxnSpPr>
          <p:spPr>
            <a:xfrm>
              <a:off x="2663428" y="2263090"/>
              <a:ext cx="1775732" cy="43926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3508432" y="3436358"/>
              <a:ext cx="558791" cy="219981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7" idx="6"/>
              <a:endCxn id="8" idx="2"/>
            </p:cNvCxnSpPr>
            <p:nvPr/>
          </p:nvCxnSpPr>
          <p:spPr>
            <a:xfrm>
              <a:off x="3324735" y="4753634"/>
              <a:ext cx="973590" cy="7960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5" idx="5"/>
              <a:endCxn id="9" idx="1"/>
            </p:cNvCxnSpPr>
            <p:nvPr/>
          </p:nvCxnSpPr>
          <p:spPr>
            <a:xfrm>
              <a:off x="2649081" y="2297728"/>
              <a:ext cx="775727" cy="1092529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1" idx="3"/>
              <a:endCxn id="6" idx="6"/>
            </p:cNvCxnSpPr>
            <p:nvPr/>
          </p:nvCxnSpPr>
          <p:spPr>
            <a:xfrm flipH="1">
              <a:off x="1646975" y="2736994"/>
              <a:ext cx="2806533" cy="78587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7" idx="7"/>
              <a:endCxn id="10" idx="3"/>
            </p:cNvCxnSpPr>
            <p:nvPr/>
          </p:nvCxnSpPr>
          <p:spPr>
            <a:xfrm flipV="1">
              <a:off x="3310387" y="3725615"/>
              <a:ext cx="756836" cy="99338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8" idx="0"/>
              <a:endCxn id="11" idx="4"/>
            </p:cNvCxnSpPr>
            <p:nvPr/>
          </p:nvCxnSpPr>
          <p:spPr>
            <a:xfrm flipV="1">
              <a:off x="4347311" y="2751342"/>
              <a:ext cx="140835" cy="203290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8" idx="7"/>
              <a:endCxn id="12" idx="3"/>
            </p:cNvCxnSpPr>
            <p:nvPr/>
          </p:nvCxnSpPr>
          <p:spPr>
            <a:xfrm flipV="1">
              <a:off x="4381949" y="3833049"/>
              <a:ext cx="1100258" cy="96554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2" idx="1"/>
              <a:endCxn id="11" idx="5"/>
            </p:cNvCxnSpPr>
            <p:nvPr/>
          </p:nvCxnSpPr>
          <p:spPr>
            <a:xfrm flipH="1" flipV="1">
              <a:off x="4522784" y="2736994"/>
              <a:ext cx="959423" cy="102677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9" idx="3"/>
              <a:endCxn id="7" idx="0"/>
            </p:cNvCxnSpPr>
            <p:nvPr/>
          </p:nvCxnSpPr>
          <p:spPr>
            <a:xfrm flipH="1">
              <a:off x="3275750" y="3459533"/>
              <a:ext cx="149058" cy="124511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手繪多邊形 22"/>
            <p:cNvSpPr/>
            <p:nvPr/>
          </p:nvSpPr>
          <p:spPr>
            <a:xfrm>
              <a:off x="1653098" y="3553483"/>
              <a:ext cx="3802516" cy="727296"/>
            </a:xfrm>
            <a:custGeom>
              <a:avLst/>
              <a:gdLst>
                <a:gd name="connsiteX0" fmla="*/ 0 w 5070021"/>
                <a:gd name="connsiteY0" fmla="*/ 0 h 969728"/>
                <a:gd name="connsiteX1" fmla="*/ 3200400 w 5070021"/>
                <a:gd name="connsiteY1" fmla="*/ 963385 h 969728"/>
                <a:gd name="connsiteX2" fmla="*/ 5070021 w 5070021"/>
                <a:gd name="connsiteY2" fmla="*/ 342900 h 96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21" h="969728">
                  <a:moveTo>
                    <a:pt x="0" y="0"/>
                  </a:moveTo>
                  <a:cubicBezTo>
                    <a:pt x="1177698" y="453117"/>
                    <a:pt x="2355397" y="906235"/>
                    <a:pt x="3200400" y="963385"/>
                  </a:cubicBezTo>
                  <a:cubicBezTo>
                    <a:pt x="4045403" y="1020535"/>
                    <a:pt x="4557712" y="681717"/>
                    <a:pt x="5070021" y="342900"/>
                  </a:cubicBez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4" name="直線單箭頭接點 23"/>
            <p:cNvCxnSpPr>
              <a:stCxn id="12" idx="2"/>
              <a:endCxn id="10" idx="6"/>
            </p:cNvCxnSpPr>
            <p:nvPr/>
          </p:nvCxnSpPr>
          <p:spPr>
            <a:xfrm flipH="1" flipV="1">
              <a:off x="4150847" y="3690978"/>
              <a:ext cx="1317012" cy="10743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/>
            <p:cNvSpPr/>
            <p:nvPr/>
          </p:nvSpPr>
          <p:spPr>
            <a:xfrm>
              <a:off x="1876156" y="4490018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6" name="直線接點 25"/>
            <p:cNvCxnSpPr/>
            <p:nvPr/>
          </p:nvCxnSpPr>
          <p:spPr>
            <a:xfrm flipH="1">
              <a:off x="1618981" y="2312076"/>
              <a:ext cx="929572" cy="1168946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9" idx="2"/>
            </p:cNvCxnSpPr>
            <p:nvPr/>
          </p:nvCxnSpPr>
          <p:spPr>
            <a:xfrm flipH="1">
              <a:off x="1968442" y="3424896"/>
              <a:ext cx="1442018" cy="1066351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618981" y="4439300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</a:t>
              </a:r>
              <a:endParaRPr lang="zh-TW" altLang="en-US" sz="2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331630" y="3313389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399079" y="1990517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433373" y="3150012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</a:t>
              </a:r>
              <a:endParaRPr lang="zh-TW" altLang="en-US" sz="2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442910" y="2431246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F</a:t>
              </a:r>
              <a:endParaRPr lang="zh-TW" altLang="en-US" sz="2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376871" y="4793434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H</a:t>
              </a:r>
              <a:endParaRPr lang="zh-TW" altLang="en-US" sz="2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023833" y="3409583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G</a:t>
              </a:r>
              <a:endParaRPr lang="zh-TW" altLang="en-US" sz="2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122669" y="4768946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E</a:t>
              </a:r>
              <a:endParaRPr lang="zh-TW" altLang="en-US" sz="24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282407" y="3270076"/>
              <a:ext cx="143465" cy="286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803890" y="2643156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20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230449" y="2263781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40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1947902" y="2688007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30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cxnSp>
          <p:nvCxnSpPr>
            <p:cNvPr id="56" name="直線接點 55"/>
            <p:cNvCxnSpPr/>
            <p:nvPr/>
          </p:nvCxnSpPr>
          <p:spPr>
            <a:xfrm>
              <a:off x="1592387" y="3564646"/>
              <a:ext cx="313945" cy="91755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endCxn id="7" idx="2"/>
            </p:cNvCxnSpPr>
            <p:nvPr/>
          </p:nvCxnSpPr>
          <p:spPr>
            <a:xfrm>
              <a:off x="1986915" y="4557195"/>
              <a:ext cx="1239849" cy="19644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字方塊 61"/>
            <p:cNvSpPr txBox="1"/>
            <p:nvPr/>
          </p:nvSpPr>
          <p:spPr>
            <a:xfrm>
              <a:off x="4932078" y="3062893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3664931" y="3380798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10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2891388" y="3562222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10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2193380" y="3650908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1640853" y="386805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2504327" y="4521863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3232510" y="3782350"/>
              <a:ext cx="345090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20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3719069" y="3918249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4287246" y="3777119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4675114" y="3606271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4682165" y="4302100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3707830" y="460704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文字方塊 75"/>
          <p:cNvSpPr txBox="1"/>
          <p:nvPr/>
        </p:nvSpPr>
        <p:spPr>
          <a:xfrm>
            <a:off x="6291231" y="4456585"/>
            <a:ext cx="66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84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Subgraphs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</a:t>
            </a:fld>
            <a:endParaRPr lang="zh-TW" altLang="en-US"/>
          </a:p>
        </p:txBody>
      </p:sp>
      <p:graphicFrame>
        <p:nvGraphicFramePr>
          <p:cNvPr id="144385" name="Object 1"/>
          <p:cNvGraphicFramePr>
            <a:graphicFrameLocks noChangeAspect="1"/>
          </p:cNvGraphicFramePr>
          <p:nvPr/>
        </p:nvGraphicFramePr>
        <p:xfrm>
          <a:off x="1716259" y="1690757"/>
          <a:ext cx="7202668" cy="471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4" name="Visio" r:id="rId3" imgW="6669656" imgH="4362093" progId="Visio.Drawing.11">
                  <p:embed/>
                </p:oleObj>
              </mc:Choice>
              <mc:Fallback>
                <p:oleObj name="Visio" r:id="rId3" imgW="6669656" imgH="4362093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259" y="1690757"/>
                        <a:ext cx="7202668" cy="4712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174287" y="1645525"/>
            <a:ext cx="2048407" cy="1913600"/>
            <a:chOff x="962079" y="1603323"/>
            <a:chExt cx="2280837" cy="2234248"/>
          </a:xfrm>
        </p:grpSpPr>
        <p:sp>
          <p:nvSpPr>
            <p:cNvPr id="9" name="圓角矩形 8"/>
            <p:cNvSpPr/>
            <p:nvPr/>
          </p:nvSpPr>
          <p:spPr>
            <a:xfrm>
              <a:off x="962079" y="1603323"/>
              <a:ext cx="2280837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1942068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橢圓 10"/>
            <p:cNvSpPr/>
            <p:nvPr/>
          </p:nvSpPr>
          <p:spPr>
            <a:xfrm>
              <a:off x="1942068" y="173248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橢圓 11"/>
            <p:cNvSpPr/>
            <p:nvPr/>
          </p:nvSpPr>
          <p:spPr>
            <a:xfrm>
              <a:off x="1383268" y="23208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橢圓 12"/>
            <p:cNvSpPr/>
            <p:nvPr/>
          </p:nvSpPr>
          <p:spPr>
            <a:xfrm>
              <a:off x="2480548" y="23208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4" name="直線接點 13"/>
            <p:cNvCxnSpPr>
              <a:stCxn id="11" idx="3"/>
              <a:endCxn id="12" idx="7"/>
            </p:cNvCxnSpPr>
            <p:nvPr/>
          </p:nvCxnSpPr>
          <p:spPr>
            <a:xfrm flipH="1">
              <a:off x="1675024" y="2024240"/>
              <a:ext cx="31710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11" idx="5"/>
              <a:endCxn id="13" idx="1"/>
            </p:cNvCxnSpPr>
            <p:nvPr/>
          </p:nvCxnSpPr>
          <p:spPr>
            <a:xfrm>
              <a:off x="2233824" y="2024240"/>
              <a:ext cx="29678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接點 15"/>
            <p:cNvCxnSpPr>
              <a:stCxn id="12" idx="5"/>
              <a:endCxn id="10" idx="1"/>
            </p:cNvCxnSpPr>
            <p:nvPr/>
          </p:nvCxnSpPr>
          <p:spPr>
            <a:xfrm>
              <a:off x="1675024" y="2612653"/>
              <a:ext cx="31710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線接點 16"/>
            <p:cNvCxnSpPr>
              <a:stCxn id="10" idx="7"/>
              <a:endCxn id="13" idx="3"/>
            </p:cNvCxnSpPr>
            <p:nvPr/>
          </p:nvCxnSpPr>
          <p:spPr>
            <a:xfrm flipV="1">
              <a:off x="2233824" y="2612653"/>
              <a:ext cx="29678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線接點 17"/>
            <p:cNvCxnSpPr>
              <a:stCxn id="12" idx="6"/>
              <a:endCxn id="13" idx="2"/>
            </p:cNvCxnSpPr>
            <p:nvPr/>
          </p:nvCxnSpPr>
          <p:spPr>
            <a:xfrm>
              <a:off x="1725082" y="2491804"/>
              <a:ext cx="75546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線接點 18"/>
            <p:cNvCxnSpPr>
              <a:stCxn id="11" idx="4"/>
              <a:endCxn id="10" idx="0"/>
            </p:cNvCxnSpPr>
            <p:nvPr/>
          </p:nvCxnSpPr>
          <p:spPr>
            <a:xfrm>
              <a:off x="2112975" y="2074298"/>
              <a:ext cx="0" cy="8257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870761" y="3338031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1</a:t>
              </a:r>
              <a:endParaRPr lang="zh-TW" altLang="en-US" sz="2400" b="1" baseline="-25000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11015" y="3896745"/>
            <a:ext cx="1945146" cy="1934085"/>
            <a:chOff x="6031236" y="1598975"/>
            <a:chExt cx="2280837" cy="2234248"/>
          </a:xfrm>
        </p:grpSpPr>
        <p:sp>
          <p:nvSpPr>
            <p:cNvPr id="22" name="圓角矩形 21"/>
            <p:cNvSpPr/>
            <p:nvPr/>
          </p:nvSpPr>
          <p:spPr>
            <a:xfrm>
              <a:off x="6031236" y="1598975"/>
              <a:ext cx="2280837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7043236" y="173248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橢圓 23"/>
            <p:cNvSpPr/>
            <p:nvPr/>
          </p:nvSpPr>
          <p:spPr>
            <a:xfrm>
              <a:off x="7043236" y="2270839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橢圓 24"/>
            <p:cNvSpPr/>
            <p:nvPr/>
          </p:nvSpPr>
          <p:spPr>
            <a:xfrm>
              <a:off x="7043236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7366001" y="1940560"/>
              <a:ext cx="92582" cy="406400"/>
            </a:xfrm>
            <a:custGeom>
              <a:avLst/>
              <a:gdLst>
                <a:gd name="connsiteX0" fmla="*/ 0 w 142371"/>
                <a:gd name="connsiteY0" fmla="*/ 365760 h 365760"/>
                <a:gd name="connsiteX1" fmla="*/ 142240 w 142371"/>
                <a:gd name="connsiteY1" fmla="*/ 182880 h 365760"/>
                <a:gd name="connsiteX2" fmla="*/ 20320 w 142371"/>
                <a:gd name="connsiteY2" fmla="*/ 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371" h="365760">
                  <a:moveTo>
                    <a:pt x="0" y="365760"/>
                  </a:moveTo>
                  <a:cubicBezTo>
                    <a:pt x="69426" y="304800"/>
                    <a:pt x="138853" y="243840"/>
                    <a:pt x="142240" y="182880"/>
                  </a:cubicBezTo>
                  <a:cubicBezTo>
                    <a:pt x="145627" y="121920"/>
                    <a:pt x="82973" y="60960"/>
                    <a:pt x="2032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27" name="手繪多邊形 26"/>
            <p:cNvSpPr/>
            <p:nvPr/>
          </p:nvSpPr>
          <p:spPr>
            <a:xfrm>
              <a:off x="6969704" y="1940560"/>
              <a:ext cx="81336" cy="436880"/>
            </a:xfrm>
            <a:custGeom>
              <a:avLst/>
              <a:gdLst>
                <a:gd name="connsiteX0" fmla="*/ 71176 w 81336"/>
                <a:gd name="connsiteY0" fmla="*/ 0 h 436880"/>
                <a:gd name="connsiteX1" fmla="*/ 56 w 81336"/>
                <a:gd name="connsiteY1" fmla="*/ 162560 h 436880"/>
                <a:gd name="connsiteX2" fmla="*/ 81336 w 81336"/>
                <a:gd name="connsiteY2" fmla="*/ 436880 h 43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36" h="436880">
                  <a:moveTo>
                    <a:pt x="71176" y="0"/>
                  </a:moveTo>
                  <a:cubicBezTo>
                    <a:pt x="34769" y="44873"/>
                    <a:pt x="-1637" y="89747"/>
                    <a:pt x="56" y="162560"/>
                  </a:cubicBezTo>
                  <a:cubicBezTo>
                    <a:pt x="1749" y="235373"/>
                    <a:pt x="41542" y="336126"/>
                    <a:pt x="81336" y="43688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28" name="直線接點 27"/>
            <p:cNvCxnSpPr>
              <a:stCxn id="24" idx="4"/>
              <a:endCxn id="25" idx="0"/>
            </p:cNvCxnSpPr>
            <p:nvPr/>
          </p:nvCxnSpPr>
          <p:spPr>
            <a:xfrm>
              <a:off x="7214143" y="2612653"/>
              <a:ext cx="0" cy="2873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6976260" y="3338031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3</a:t>
              </a:r>
              <a:endParaRPr lang="zh-TW" altLang="en-US" sz="2400" b="1" baseline="-25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橢圓 56"/>
          <p:cNvSpPr/>
          <p:nvPr/>
        </p:nvSpPr>
        <p:spPr>
          <a:xfrm>
            <a:off x="2167890" y="2353302"/>
            <a:ext cx="562054" cy="605715"/>
          </a:xfrm>
          <a:prstGeom prst="ellipse">
            <a:avLst/>
          </a:prstGeom>
          <a:solidFill>
            <a:srgbClr val="F3D2F4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Quick 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</a:t>
            </a:r>
            <a:r>
              <a:rPr lang="en-US" altLang="zh-TW" dirty="0"/>
              <a:t>the following table </a:t>
            </a:r>
            <a:r>
              <a:rPr lang="en-US" altLang="zh-TW" dirty="0" smtClean="0"/>
              <a:t>lists all the shortest paths from A.  A-D edge cost must be 20.  Why?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220</a:t>
            </a:fld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817238" y="2343140"/>
            <a:ext cx="5452124" cy="4070811"/>
            <a:chOff x="1331630" y="1990517"/>
            <a:chExt cx="4234202" cy="3161453"/>
          </a:xfrm>
        </p:grpSpPr>
        <p:sp>
          <p:nvSpPr>
            <p:cNvPr id="5" name="橢圓 4"/>
            <p:cNvSpPr/>
            <p:nvPr/>
          </p:nvSpPr>
          <p:spPr>
            <a:xfrm>
              <a:off x="2565456" y="2214104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6" name="橢圓 5"/>
            <p:cNvSpPr/>
            <p:nvPr/>
          </p:nvSpPr>
          <p:spPr>
            <a:xfrm>
              <a:off x="1549003" y="3473881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橢圓 6"/>
            <p:cNvSpPr/>
            <p:nvPr/>
          </p:nvSpPr>
          <p:spPr>
            <a:xfrm>
              <a:off x="3226764" y="4704648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8" name="橢圓 7"/>
            <p:cNvSpPr/>
            <p:nvPr/>
          </p:nvSpPr>
          <p:spPr>
            <a:xfrm>
              <a:off x="4298325" y="4784249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9" name="橢圓 8"/>
            <p:cNvSpPr/>
            <p:nvPr/>
          </p:nvSpPr>
          <p:spPr>
            <a:xfrm>
              <a:off x="3410460" y="3375909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0" name="橢圓 9"/>
            <p:cNvSpPr/>
            <p:nvPr/>
          </p:nvSpPr>
          <p:spPr>
            <a:xfrm>
              <a:off x="4052876" y="3641991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4439160" y="2653370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2" name="橢圓 11"/>
            <p:cNvSpPr/>
            <p:nvPr/>
          </p:nvSpPr>
          <p:spPr>
            <a:xfrm>
              <a:off x="5467860" y="3749425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13" name="直線接點 12"/>
            <p:cNvCxnSpPr>
              <a:stCxn id="5" idx="6"/>
              <a:endCxn id="11" idx="2"/>
            </p:cNvCxnSpPr>
            <p:nvPr/>
          </p:nvCxnSpPr>
          <p:spPr>
            <a:xfrm>
              <a:off x="2663428" y="2263090"/>
              <a:ext cx="1775732" cy="43926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3508432" y="3436358"/>
              <a:ext cx="558791" cy="21998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7" idx="6"/>
              <a:endCxn id="8" idx="2"/>
            </p:cNvCxnSpPr>
            <p:nvPr/>
          </p:nvCxnSpPr>
          <p:spPr>
            <a:xfrm>
              <a:off x="3324735" y="4753634"/>
              <a:ext cx="973590" cy="7960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5" idx="5"/>
              <a:endCxn id="9" idx="1"/>
            </p:cNvCxnSpPr>
            <p:nvPr/>
          </p:nvCxnSpPr>
          <p:spPr>
            <a:xfrm>
              <a:off x="2649081" y="2297728"/>
              <a:ext cx="775727" cy="1092529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1" idx="3"/>
              <a:endCxn id="6" idx="6"/>
            </p:cNvCxnSpPr>
            <p:nvPr/>
          </p:nvCxnSpPr>
          <p:spPr>
            <a:xfrm flipH="1">
              <a:off x="1646975" y="2736994"/>
              <a:ext cx="2806533" cy="78587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7" idx="7"/>
              <a:endCxn id="10" idx="3"/>
            </p:cNvCxnSpPr>
            <p:nvPr/>
          </p:nvCxnSpPr>
          <p:spPr>
            <a:xfrm flipV="1">
              <a:off x="3310387" y="3725615"/>
              <a:ext cx="756836" cy="99338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8" idx="0"/>
              <a:endCxn id="11" idx="4"/>
            </p:cNvCxnSpPr>
            <p:nvPr/>
          </p:nvCxnSpPr>
          <p:spPr>
            <a:xfrm flipV="1">
              <a:off x="4347311" y="2751342"/>
              <a:ext cx="140835" cy="203290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8" idx="7"/>
              <a:endCxn id="12" idx="3"/>
            </p:cNvCxnSpPr>
            <p:nvPr/>
          </p:nvCxnSpPr>
          <p:spPr>
            <a:xfrm flipV="1">
              <a:off x="4381949" y="3833049"/>
              <a:ext cx="1100258" cy="96554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2" idx="1"/>
              <a:endCxn id="11" idx="5"/>
            </p:cNvCxnSpPr>
            <p:nvPr/>
          </p:nvCxnSpPr>
          <p:spPr>
            <a:xfrm flipH="1" flipV="1">
              <a:off x="4522784" y="2736994"/>
              <a:ext cx="959423" cy="102677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9" idx="3"/>
              <a:endCxn id="7" idx="0"/>
            </p:cNvCxnSpPr>
            <p:nvPr/>
          </p:nvCxnSpPr>
          <p:spPr>
            <a:xfrm flipH="1">
              <a:off x="3275750" y="3459533"/>
              <a:ext cx="149058" cy="124511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手繪多邊形 22"/>
            <p:cNvSpPr/>
            <p:nvPr/>
          </p:nvSpPr>
          <p:spPr>
            <a:xfrm>
              <a:off x="1653098" y="3553483"/>
              <a:ext cx="3802516" cy="727296"/>
            </a:xfrm>
            <a:custGeom>
              <a:avLst/>
              <a:gdLst>
                <a:gd name="connsiteX0" fmla="*/ 0 w 5070021"/>
                <a:gd name="connsiteY0" fmla="*/ 0 h 969728"/>
                <a:gd name="connsiteX1" fmla="*/ 3200400 w 5070021"/>
                <a:gd name="connsiteY1" fmla="*/ 963385 h 969728"/>
                <a:gd name="connsiteX2" fmla="*/ 5070021 w 5070021"/>
                <a:gd name="connsiteY2" fmla="*/ 342900 h 96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0021" h="969728">
                  <a:moveTo>
                    <a:pt x="0" y="0"/>
                  </a:moveTo>
                  <a:cubicBezTo>
                    <a:pt x="1177698" y="453117"/>
                    <a:pt x="2355397" y="906235"/>
                    <a:pt x="3200400" y="963385"/>
                  </a:cubicBezTo>
                  <a:cubicBezTo>
                    <a:pt x="4045403" y="1020535"/>
                    <a:pt x="4557712" y="681717"/>
                    <a:pt x="5070021" y="342900"/>
                  </a:cubicBez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4" name="直線單箭頭接點 23"/>
            <p:cNvCxnSpPr>
              <a:stCxn id="12" idx="2"/>
              <a:endCxn id="10" idx="6"/>
            </p:cNvCxnSpPr>
            <p:nvPr/>
          </p:nvCxnSpPr>
          <p:spPr>
            <a:xfrm flipH="1" flipV="1">
              <a:off x="4150847" y="3690978"/>
              <a:ext cx="1317012" cy="10743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/>
            <p:cNvSpPr/>
            <p:nvPr/>
          </p:nvSpPr>
          <p:spPr>
            <a:xfrm>
              <a:off x="1876156" y="4490018"/>
              <a:ext cx="97972" cy="979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26" name="直線接點 25"/>
            <p:cNvCxnSpPr/>
            <p:nvPr/>
          </p:nvCxnSpPr>
          <p:spPr>
            <a:xfrm flipH="1">
              <a:off x="1618981" y="2312076"/>
              <a:ext cx="929572" cy="116894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9" idx="2"/>
            </p:cNvCxnSpPr>
            <p:nvPr/>
          </p:nvCxnSpPr>
          <p:spPr>
            <a:xfrm flipH="1">
              <a:off x="1968442" y="3424896"/>
              <a:ext cx="1442018" cy="106635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618981" y="4439300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</a:t>
              </a:r>
              <a:endParaRPr lang="zh-TW" altLang="en-US" sz="2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331630" y="3313389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399079" y="1990517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433373" y="3150012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</a:t>
              </a:r>
              <a:endParaRPr lang="zh-TW" altLang="en-US" sz="2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442910" y="2431246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F</a:t>
              </a:r>
              <a:endParaRPr lang="zh-TW" altLang="en-US" sz="2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376871" y="4793434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H</a:t>
              </a:r>
              <a:endParaRPr lang="zh-TW" altLang="en-US" sz="2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023833" y="3409583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G</a:t>
              </a:r>
              <a:endParaRPr lang="zh-TW" altLang="en-US" sz="2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122669" y="4768946"/>
              <a:ext cx="514350" cy="35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E</a:t>
              </a:r>
              <a:endParaRPr lang="zh-TW" altLang="en-US" sz="24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282407" y="3270076"/>
              <a:ext cx="143465" cy="286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803890" y="264315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230449" y="2263781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1947902" y="2688007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cxnSp>
          <p:nvCxnSpPr>
            <p:cNvPr id="56" name="直線接點 55"/>
            <p:cNvCxnSpPr/>
            <p:nvPr/>
          </p:nvCxnSpPr>
          <p:spPr>
            <a:xfrm>
              <a:off x="1592387" y="3564646"/>
              <a:ext cx="313945" cy="91755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endCxn id="7" idx="2"/>
            </p:cNvCxnSpPr>
            <p:nvPr/>
          </p:nvCxnSpPr>
          <p:spPr>
            <a:xfrm>
              <a:off x="1986915" y="4557195"/>
              <a:ext cx="1239849" cy="19644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字方塊 61"/>
            <p:cNvSpPr txBox="1"/>
            <p:nvPr/>
          </p:nvSpPr>
          <p:spPr>
            <a:xfrm>
              <a:off x="4932078" y="3062893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3664931" y="3380798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2891388" y="3562222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2193380" y="3650908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1640853" y="386805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2504327" y="4521863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3232510" y="3782350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3719069" y="3918249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4287246" y="3777119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4675114" y="3606271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4682165" y="4302100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3707830" y="4607046"/>
              <a:ext cx="235538" cy="31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?</a:t>
              </a:r>
              <a:endParaRPr lang="zh-TW" alt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58" name="文字方塊 57"/>
          <p:cNvSpPr txBox="1"/>
          <p:nvPr/>
        </p:nvSpPr>
        <p:spPr>
          <a:xfrm>
            <a:off x="6291231" y="4456585"/>
            <a:ext cx="66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</a:t>
            </a:r>
            <a:endParaRPr lang="zh-TW" altLang="en-US" sz="2400" dirty="0"/>
          </a:p>
        </p:txBody>
      </p:sp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5131"/>
              </p:ext>
            </p:extLst>
          </p:nvPr>
        </p:nvGraphicFramePr>
        <p:xfrm>
          <a:off x="6811956" y="2208399"/>
          <a:ext cx="1983292" cy="379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73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15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Destination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Cost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5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5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5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15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15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15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15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15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6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Dijkstra's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221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399967"/>
            <a:ext cx="7886700" cy="5209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MatrixWDigraph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ShortestPath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n,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v)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 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n 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++) {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initialization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set,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 length[v][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  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s[v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[v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 0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−1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++) {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n-1 shortest paths from v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choose u that is not in S and has smallest 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18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[u];</a:t>
            </a:r>
            <a:endParaRPr lang="en-US" altLang="zh-TW" sz="1800" b="1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s[u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u becomes a member of S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(each &lt;u, w&gt; in the graph)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update </a:t>
            </a:r>
            <a:r>
              <a:rPr lang="en-US" altLang="zh-TW" sz="18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[w]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(!s[w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&amp;&amp;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[u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+ length[u][w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])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[w])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[u] + length[u][w];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264526" y="3960840"/>
            <a:ext cx="0" cy="126609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252804" y="2243016"/>
            <a:ext cx="0" cy="55489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347371" y="5823108"/>
            <a:ext cx="5760720" cy="715805"/>
          </a:xfrm>
          <a:prstGeom prst="rect">
            <a:avLst/>
          </a:prstGeom>
          <a:solidFill>
            <a:srgbClr val="F3D2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"choosing the smallest 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dist</a:t>
            </a:r>
            <a:r>
              <a:rPr lang="en-US" altLang="zh-TW" sz="2000" dirty="0" smtClean="0">
                <a:solidFill>
                  <a:schemeClr val="tx1"/>
                </a:solidFill>
              </a:rPr>
              <a:t>[u]" is typically in O(n).</a:t>
            </a: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So, the overall complexity is O(n</a:t>
            </a:r>
            <a:r>
              <a:rPr lang="en-US" altLang="zh-TW" sz="2000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12397"/>
              </p:ext>
            </p:extLst>
          </p:nvPr>
        </p:nvGraphicFramePr>
        <p:xfrm>
          <a:off x="918322" y="151644"/>
          <a:ext cx="7203702" cy="634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94" name="Visio" r:id="rId3" imgW="10382276" imgH="9172547" progId="Visio.Drawing.11">
                  <p:embed/>
                </p:oleObj>
              </mc:Choice>
              <mc:Fallback>
                <p:oleObj name="Visio" r:id="rId3" imgW="10382276" imgH="917254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322" y="151644"/>
                        <a:ext cx="7203702" cy="6341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4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223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589011"/>
              </p:ext>
            </p:extLst>
          </p:nvPr>
        </p:nvGraphicFramePr>
        <p:xfrm>
          <a:off x="1059516" y="0"/>
          <a:ext cx="7210425" cy="297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87" name="Visio" r:id="rId3" imgW="10382276" imgH="4181261" progId="Visio.Drawing.11">
                  <p:embed/>
                </p:oleObj>
              </mc:Choice>
              <mc:Fallback>
                <p:oleObj name="Visio" r:id="rId3" imgW="10382276" imgH="41812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516" y="0"/>
                        <a:ext cx="7210425" cy="2971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618990"/>
              </p:ext>
            </p:extLst>
          </p:nvPr>
        </p:nvGraphicFramePr>
        <p:xfrm>
          <a:off x="282391" y="3017052"/>
          <a:ext cx="7074871" cy="3590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88" name="Visio" r:id="rId5" imgW="8924850" imgH="4524273" progId="Visio.Drawing.11">
                  <p:embed/>
                </p:oleObj>
              </mc:Choice>
              <mc:Fallback>
                <p:oleObj name="Visio" r:id="rId5" imgW="8924850" imgH="452427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91" y="3017052"/>
                        <a:ext cx="7074871" cy="3590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357262" y="39130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4,</a:t>
            </a:r>
            <a:r>
              <a:rPr lang="en-US" altLang="zh-TW" dirty="0" smtClean="0">
                <a:solidFill>
                  <a:srgbClr val="0000CC"/>
                </a:solidFill>
              </a:rPr>
              <a:t>5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57261" y="431736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4,5,</a:t>
            </a:r>
            <a:r>
              <a:rPr lang="en-US" altLang="zh-TW" dirty="0" smtClean="0">
                <a:solidFill>
                  <a:srgbClr val="0000CC"/>
                </a:solidFill>
              </a:rPr>
              <a:t>6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56102" y="468218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4,5,</a:t>
            </a:r>
            <a:r>
              <a:rPr lang="en-US" altLang="zh-TW" dirty="0" smtClean="0">
                <a:solidFill>
                  <a:srgbClr val="0000CC"/>
                </a:solidFill>
              </a:rPr>
              <a:t>3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356102" y="5069851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4,5,</a:t>
            </a:r>
            <a:r>
              <a:rPr lang="en-US" altLang="zh-TW" dirty="0" smtClean="0">
                <a:solidFill>
                  <a:srgbClr val="0000CC"/>
                </a:solidFill>
              </a:rPr>
              <a:t>7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60585" y="539936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4,5,3,</a:t>
            </a:r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365068" y="5766913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4,5,3,2,</a:t>
            </a:r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365068" y="614342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4,5,7,</a:t>
            </a:r>
            <a:r>
              <a:rPr lang="en-US" altLang="zh-TW" dirty="0" smtClean="0">
                <a:solidFill>
                  <a:srgbClr val="0000CC"/>
                </a:solidFill>
              </a:rPr>
              <a:t>0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343340" y="3842939"/>
            <a:ext cx="652743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95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250</a:t>
            </a:r>
          </a:p>
          <a:p>
            <a:pPr algn="r">
              <a:lnSpc>
                <a:spcPts val="295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1150</a:t>
            </a:r>
          </a:p>
          <a:p>
            <a:pPr algn="r">
              <a:lnSpc>
                <a:spcPts val="295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1250</a:t>
            </a:r>
          </a:p>
          <a:p>
            <a:pPr algn="r">
              <a:lnSpc>
                <a:spcPts val="295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1650</a:t>
            </a:r>
          </a:p>
          <a:p>
            <a:pPr algn="r">
              <a:lnSpc>
                <a:spcPts val="295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2450</a:t>
            </a:r>
          </a:p>
          <a:p>
            <a:pPr algn="r">
              <a:lnSpc>
                <a:spcPts val="2950"/>
              </a:lnSpc>
            </a:pPr>
            <a:r>
              <a:rPr lang="en-US" altLang="zh-TW" smtClean="0">
                <a:solidFill>
                  <a:srgbClr val="FF0000"/>
                </a:solidFill>
              </a:rPr>
              <a:t>3250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r">
              <a:lnSpc>
                <a:spcPts val="295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3350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新細明體" charset="-120"/>
              </a:rPr>
              <a:t>Data Structures For </a:t>
            </a:r>
            <a:r>
              <a:rPr lang="en-US" altLang="zh-TW" dirty="0" err="1">
                <a:ea typeface="新細明體" charset="-120"/>
              </a:rPr>
              <a:t>Dijkstra’s</a:t>
            </a:r>
            <a:r>
              <a:rPr lang="en-US" altLang="zh-TW" dirty="0">
                <a:ea typeface="新細明體" charset="-120"/>
              </a:rPr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The described single source all destinations algorithm is known as </a:t>
            </a:r>
            <a:r>
              <a:rPr lang="en-US" altLang="zh-TW" b="1" dirty="0" err="1">
                <a:solidFill>
                  <a:srgbClr val="CC0099"/>
                </a:solidFill>
                <a:ea typeface="新細明體" charset="-120"/>
              </a:rPr>
              <a:t>Dijkstra’s</a:t>
            </a:r>
            <a:r>
              <a:rPr lang="en-US" altLang="zh-TW" b="1" dirty="0">
                <a:solidFill>
                  <a:srgbClr val="CC0099"/>
                </a:solidFill>
                <a:ea typeface="新細明體" charset="-120"/>
              </a:rPr>
              <a:t> algorithm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Implement 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dist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[] </a:t>
            </a:r>
            <a:r>
              <a:rPr lang="en-US" altLang="zh-TW" dirty="0">
                <a:ea typeface="新細明體" charset="-120"/>
              </a:rPr>
              <a:t>and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p[] </a:t>
            </a:r>
            <a:r>
              <a:rPr lang="en-US" altLang="zh-TW" dirty="0">
                <a:ea typeface="新細明體" charset="-120"/>
              </a:rPr>
              <a:t>as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1D arrays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Keep a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linear list L </a:t>
            </a:r>
            <a:r>
              <a:rPr lang="en-US" altLang="zh-TW" dirty="0">
                <a:ea typeface="新細明體" charset="-120"/>
              </a:rPr>
              <a:t>of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reachable vertices </a:t>
            </a:r>
            <a:r>
              <a:rPr lang="en-US" altLang="zh-TW" dirty="0">
                <a:ea typeface="新細明體" charset="-120"/>
              </a:rPr>
              <a:t>to which shortest path is yet to be generated.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Select</a:t>
            </a:r>
            <a:r>
              <a:rPr lang="en-US" altLang="zh-TW" dirty="0">
                <a:ea typeface="新細明體" charset="-120"/>
              </a:rPr>
              <a:t> and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remove vertex v in L</a:t>
            </a:r>
            <a:r>
              <a:rPr lang="en-US" altLang="zh-TW" dirty="0">
                <a:ea typeface="新細明體" charset="-120"/>
              </a:rPr>
              <a:t> that has smallest 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dist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[]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value.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Update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dist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[]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and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p[] </a:t>
            </a:r>
            <a:r>
              <a:rPr lang="en-US" altLang="zh-TW" dirty="0">
                <a:ea typeface="新細明體" charset="-120"/>
              </a:rPr>
              <a:t>values of vertices adjacent to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v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4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Complexity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O(n)</a:t>
            </a:r>
            <a:r>
              <a:rPr lang="en-US" altLang="zh-TW" dirty="0">
                <a:ea typeface="新細明體" charset="-120"/>
              </a:rPr>
              <a:t> to select next destination vertex.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O(out-degree)</a:t>
            </a:r>
            <a:r>
              <a:rPr lang="en-US" altLang="zh-TW" dirty="0">
                <a:ea typeface="新細明體" charset="-120"/>
              </a:rPr>
              <a:t> to update 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dist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[]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and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p[]</a:t>
            </a:r>
            <a:r>
              <a:rPr lang="en-US" altLang="zh-TW" dirty="0">
                <a:ea typeface="新細明體" charset="-120"/>
              </a:rPr>
              <a:t> values when </a:t>
            </a:r>
            <a:r>
              <a:rPr lang="en-US" altLang="zh-TW" u="sng" dirty="0">
                <a:ea typeface="新細明體" charset="-120"/>
              </a:rPr>
              <a:t>adjacency lists </a:t>
            </a:r>
            <a:r>
              <a:rPr lang="en-US" altLang="zh-TW" dirty="0">
                <a:ea typeface="新細明體" charset="-120"/>
              </a:rPr>
              <a:t>are used.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O(n)</a:t>
            </a:r>
            <a:r>
              <a:rPr lang="en-US" altLang="zh-TW" dirty="0">
                <a:ea typeface="新細明體" charset="-120"/>
              </a:rPr>
              <a:t> to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update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dist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[]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and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p[] </a:t>
            </a:r>
            <a:r>
              <a:rPr lang="en-US" altLang="zh-TW" dirty="0">
                <a:ea typeface="新細明體" charset="-120"/>
              </a:rPr>
              <a:t>values when </a:t>
            </a:r>
            <a:r>
              <a:rPr lang="en-US" altLang="zh-TW" u="sng" dirty="0">
                <a:ea typeface="新細明體" charset="-120"/>
              </a:rPr>
              <a:t>adjacency matrix</a:t>
            </a:r>
            <a:r>
              <a:rPr lang="en-US" altLang="zh-TW" dirty="0">
                <a:ea typeface="新細明體" charset="-120"/>
              </a:rPr>
              <a:t> is used.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Selection</a:t>
            </a:r>
            <a:r>
              <a:rPr lang="en-US" altLang="zh-TW" dirty="0">
                <a:ea typeface="新細明體" charset="-120"/>
              </a:rPr>
              <a:t> and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update</a:t>
            </a:r>
            <a:r>
              <a:rPr lang="en-US" altLang="zh-TW" dirty="0">
                <a:ea typeface="新細明體" charset="-120"/>
              </a:rPr>
              <a:t> done once for each vertex to which a shortest path is found.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Total time is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O(n</a:t>
            </a:r>
            <a:r>
              <a:rPr lang="en-US" altLang="zh-TW" baseline="30000" dirty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 + e)</a:t>
            </a:r>
            <a:r>
              <a:rPr lang="en-US" altLang="zh-TW" dirty="0">
                <a:ea typeface="新細明體" charset="-120"/>
              </a:rPr>
              <a:t> =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O(n</a:t>
            </a:r>
            <a:r>
              <a:rPr lang="en-US" altLang="zh-TW" baseline="30000" dirty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6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Complexity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When a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min heap </a:t>
            </a:r>
            <a:r>
              <a:rPr lang="en-US" altLang="zh-TW" dirty="0">
                <a:ea typeface="新細明體" charset="-120"/>
              </a:rPr>
              <a:t>of 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dist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[] </a:t>
            </a:r>
            <a:r>
              <a:rPr lang="en-US" altLang="zh-TW" dirty="0">
                <a:ea typeface="新細明體" charset="-120"/>
              </a:rPr>
              <a:t>values is used in place of the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linear list L </a:t>
            </a:r>
            <a:r>
              <a:rPr lang="en-US" altLang="zh-TW" dirty="0">
                <a:ea typeface="新細明體" charset="-120"/>
              </a:rPr>
              <a:t>of reachable vertices, total time is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O((</a:t>
            </a:r>
            <a:r>
              <a:rPr lang="en-US" altLang="zh-TW" dirty="0" err="1">
                <a:solidFill>
                  <a:srgbClr val="FF0000"/>
                </a:solidFill>
                <a:ea typeface="新細明體" charset="-120"/>
              </a:rPr>
              <a:t>n+e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) log n)</a:t>
            </a:r>
            <a:r>
              <a:rPr lang="en-US" altLang="zh-TW" dirty="0">
                <a:ea typeface="新細明體" charset="-120"/>
              </a:rPr>
              <a:t>, because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O(n)</a:t>
            </a:r>
            <a:r>
              <a:rPr lang="en-US" altLang="zh-TW" dirty="0">
                <a:ea typeface="新細明體" charset="-120"/>
              </a:rPr>
              <a:t> remove min operations and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O(e)</a:t>
            </a:r>
            <a:r>
              <a:rPr lang="en-US" altLang="zh-TW" dirty="0">
                <a:ea typeface="新細明體" charset="-120"/>
              </a:rPr>
              <a:t> change key (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dist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[] </a:t>
            </a:r>
            <a:r>
              <a:rPr lang="en-US" altLang="zh-TW" dirty="0">
                <a:ea typeface="新細明體" charset="-120"/>
              </a:rPr>
              <a:t>value) operations are done.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When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e</a:t>
            </a:r>
            <a:r>
              <a:rPr lang="en-US" altLang="zh-TW" dirty="0">
                <a:ea typeface="新細明體" charset="-120"/>
              </a:rPr>
              <a:t> is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O(n</a:t>
            </a:r>
            <a:r>
              <a:rPr lang="en-US" altLang="zh-TW" baseline="30000" dirty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 </a:t>
            </a:r>
            <a:r>
              <a:rPr lang="en-US" altLang="zh-TW" dirty="0" smtClean="0">
                <a:ea typeface="新細明體" charset="-120"/>
              </a:rPr>
              <a:t>(dense graph), </a:t>
            </a:r>
            <a:r>
              <a:rPr lang="en-US" altLang="zh-TW" dirty="0">
                <a:ea typeface="新細明體" charset="-120"/>
              </a:rPr>
              <a:t>using a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min heap </a:t>
            </a:r>
            <a:r>
              <a:rPr lang="en-US" altLang="zh-TW" dirty="0">
                <a:ea typeface="新細明體" charset="-120"/>
              </a:rPr>
              <a:t>is </a:t>
            </a:r>
            <a:r>
              <a:rPr lang="en-US" altLang="zh-TW" dirty="0">
                <a:solidFill>
                  <a:srgbClr val="C00000"/>
                </a:solidFill>
                <a:ea typeface="新細明體" charset="-120"/>
              </a:rPr>
              <a:t>worse than </a:t>
            </a:r>
            <a:r>
              <a:rPr lang="en-US" altLang="zh-TW" dirty="0">
                <a:ea typeface="新細明體" charset="-120"/>
              </a:rPr>
              <a:t>using a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linear list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>
                <a:ea typeface="新細明體" charset="-120"/>
              </a:rPr>
              <a:t>When a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Fibonacci heap </a:t>
            </a:r>
            <a:r>
              <a:rPr lang="en-US" altLang="zh-TW" dirty="0">
                <a:ea typeface="新細明體" charset="-120"/>
              </a:rPr>
              <a:t>is used, the total time is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O(n log n + e)</a:t>
            </a:r>
            <a:r>
              <a:rPr lang="en-US" altLang="zh-TW" dirty="0">
                <a:ea typeface="新細明體" charset="-120"/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7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Single Source, All Destinations, and </a:t>
            </a:r>
            <a:r>
              <a:rPr lang="en-US" altLang="zh-TW" dirty="0" smtClean="0"/>
              <a:t>General Costs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1" y="1509333"/>
            <a:ext cx="4853914" cy="510001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All edge costs (positive, negative, zero) are permitted</a:t>
            </a:r>
          </a:p>
          <a:p>
            <a:pPr lvl="1"/>
            <a:r>
              <a:rPr lang="en-US" altLang="zh-TW" dirty="0" smtClean="0"/>
              <a:t>A more general (also more difficult) problem</a:t>
            </a:r>
          </a:p>
          <a:p>
            <a:pPr lvl="1"/>
            <a:r>
              <a:rPr lang="en-US" altLang="zh-TW" dirty="0" err="1" smtClean="0">
                <a:solidFill>
                  <a:srgbClr val="C00000"/>
                </a:solidFill>
              </a:rPr>
              <a:t>Dijkstra's</a:t>
            </a:r>
            <a:r>
              <a:rPr lang="en-US" altLang="zh-TW" dirty="0" smtClean="0">
                <a:solidFill>
                  <a:srgbClr val="C00000"/>
                </a:solidFill>
              </a:rPr>
              <a:t> greedy strategy does not work here</a:t>
            </a:r>
          </a:p>
          <a:p>
            <a:pPr lvl="2"/>
            <a:endParaRPr lang="en-US" altLang="zh-TW" dirty="0" smtClean="0"/>
          </a:p>
          <a:p>
            <a:r>
              <a:rPr lang="en-US" altLang="zh-TW" dirty="0" smtClean="0"/>
              <a:t>Offsetting all edge costs does not help</a:t>
            </a:r>
          </a:p>
          <a:p>
            <a:pPr lvl="1"/>
            <a:r>
              <a:rPr lang="en-US" altLang="zh-TW" dirty="0" smtClean="0"/>
              <a:t>Paths consist of different number of edges</a:t>
            </a:r>
          </a:p>
          <a:p>
            <a:pPr lvl="1"/>
            <a:r>
              <a:rPr lang="en-US" altLang="zh-TW" dirty="0" smtClean="0"/>
              <a:t>Different offset amounts change the length order of paths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227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6542829" y="3628918"/>
            <a:ext cx="1287917" cy="502486"/>
            <a:chOff x="6919345" y="3373425"/>
            <a:chExt cx="1287917" cy="502486"/>
          </a:xfrm>
        </p:grpSpPr>
        <p:sp>
          <p:nvSpPr>
            <p:cNvPr id="63" name="向下箭號 62"/>
            <p:cNvSpPr/>
            <p:nvPr/>
          </p:nvSpPr>
          <p:spPr>
            <a:xfrm>
              <a:off x="7150245" y="3373425"/>
              <a:ext cx="826117" cy="502486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6919345" y="3404312"/>
              <a:ext cx="1287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offset by 20</a:t>
              </a:r>
              <a:endParaRPr lang="zh-TW" altLang="en-US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719484" y="1640048"/>
            <a:ext cx="2865120" cy="1813023"/>
            <a:chOff x="6096000" y="1384555"/>
            <a:chExt cx="2865120" cy="1813023"/>
          </a:xfrm>
        </p:grpSpPr>
        <p:sp>
          <p:nvSpPr>
            <p:cNvPr id="33" name="圓角矩形 32"/>
            <p:cNvSpPr/>
            <p:nvPr/>
          </p:nvSpPr>
          <p:spPr>
            <a:xfrm>
              <a:off x="6096000" y="1384555"/>
              <a:ext cx="2865120" cy="1813023"/>
            </a:xfrm>
            <a:prstGeom prst="roundRect">
              <a:avLst>
                <a:gd name="adj" fmla="val 928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dirty="0"/>
            </a:p>
          </p:txBody>
        </p:sp>
        <p:sp>
          <p:nvSpPr>
            <p:cNvPr id="67" name="橢圓 66"/>
            <p:cNvSpPr/>
            <p:nvPr/>
          </p:nvSpPr>
          <p:spPr>
            <a:xfrm>
              <a:off x="6430708" y="2124583"/>
              <a:ext cx="730446" cy="741046"/>
            </a:xfrm>
            <a:prstGeom prst="ellipse">
              <a:avLst/>
            </a:prstGeom>
            <a:solidFill>
              <a:srgbClr val="F3D2F4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dirty="0" smtClean="0">
                  <a:solidFill>
                    <a:schemeClr val="tx1"/>
                  </a:solidFill>
                </a:rPr>
                <a:t>S</a:t>
              </a:r>
              <a:br>
                <a:rPr lang="en-US" altLang="zh-TW" sz="2400" dirty="0" smtClean="0">
                  <a:solidFill>
                    <a:schemeClr val="tx1"/>
                  </a:solidFill>
                </a:rPr>
              </a:br>
              <a:endParaRPr lang="en-US" altLang="zh-TW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6887721" y="2483939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41" name="橢圓 40"/>
            <p:cNvSpPr/>
            <p:nvPr/>
          </p:nvSpPr>
          <p:spPr>
            <a:xfrm>
              <a:off x="8494923" y="2486500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716416" y="2498574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v</a:t>
              </a:r>
              <a:endParaRPr lang="zh-TW" altLang="en-US" sz="2000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8467811" y="2488414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u</a:t>
              </a:r>
              <a:endParaRPr lang="zh-TW" altLang="en-US" sz="2000" dirty="0"/>
            </a:p>
          </p:txBody>
        </p:sp>
        <p:sp>
          <p:nvSpPr>
            <p:cNvPr id="44" name="手繪多邊形 43"/>
            <p:cNvSpPr/>
            <p:nvPr/>
          </p:nvSpPr>
          <p:spPr>
            <a:xfrm>
              <a:off x="6947557" y="2470766"/>
              <a:ext cx="1544320" cy="168812"/>
            </a:xfrm>
            <a:custGeom>
              <a:avLst/>
              <a:gdLst>
                <a:gd name="connsiteX0" fmla="*/ 0 w 1544320"/>
                <a:gd name="connsiteY0" fmla="*/ 74246 h 168812"/>
                <a:gd name="connsiteX1" fmla="*/ 436880 w 1544320"/>
                <a:gd name="connsiteY1" fmla="*/ 3126 h 168812"/>
                <a:gd name="connsiteX2" fmla="*/ 1056640 w 1544320"/>
                <a:gd name="connsiteY2" fmla="*/ 165686 h 168812"/>
                <a:gd name="connsiteX3" fmla="*/ 1544320 w 1544320"/>
                <a:gd name="connsiteY3" fmla="*/ 94566 h 16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320" h="168812">
                  <a:moveTo>
                    <a:pt x="0" y="74246"/>
                  </a:moveTo>
                  <a:cubicBezTo>
                    <a:pt x="130386" y="31066"/>
                    <a:pt x="260773" y="-12114"/>
                    <a:pt x="436880" y="3126"/>
                  </a:cubicBezTo>
                  <a:cubicBezTo>
                    <a:pt x="612987" y="18366"/>
                    <a:pt x="872067" y="150446"/>
                    <a:pt x="1056640" y="165686"/>
                  </a:cubicBezTo>
                  <a:cubicBezTo>
                    <a:pt x="1241213" y="180926"/>
                    <a:pt x="1392766" y="137746"/>
                    <a:pt x="1544320" y="94566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7633846" y="1864021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7478402" y="1517624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w</a:t>
              </a:r>
              <a:endParaRPr lang="zh-TW" altLang="en-US" sz="2000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8148362" y="1824918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FF0000"/>
                  </a:solidFill>
                </a:rPr>
                <a:t>-15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887721" y="179414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20</a:t>
              </a:r>
              <a:endParaRPr lang="zh-TW" altLang="en-US" sz="2000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7541382" y="257498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10</a:t>
              </a:r>
              <a:endParaRPr lang="zh-TW" altLang="en-US" sz="2000" dirty="0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7313367" y="1929780"/>
              <a:ext cx="952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shortest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70" name="手繪多邊形 69"/>
            <p:cNvSpPr/>
            <p:nvPr/>
          </p:nvSpPr>
          <p:spPr>
            <a:xfrm>
              <a:off x="6949440" y="1930400"/>
              <a:ext cx="690880" cy="548640"/>
            </a:xfrm>
            <a:custGeom>
              <a:avLst/>
              <a:gdLst>
                <a:gd name="connsiteX0" fmla="*/ 0 w 690880"/>
                <a:gd name="connsiteY0" fmla="*/ 548640 h 548640"/>
                <a:gd name="connsiteX1" fmla="*/ 335280 w 690880"/>
                <a:gd name="connsiteY1" fmla="*/ 182880 h 548640"/>
                <a:gd name="connsiteX2" fmla="*/ 690880 w 690880"/>
                <a:gd name="connsiteY2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880" h="548640">
                  <a:moveTo>
                    <a:pt x="0" y="548640"/>
                  </a:moveTo>
                  <a:cubicBezTo>
                    <a:pt x="110066" y="411480"/>
                    <a:pt x="220133" y="274320"/>
                    <a:pt x="335280" y="182880"/>
                  </a:cubicBezTo>
                  <a:cubicBezTo>
                    <a:pt x="450427" y="91440"/>
                    <a:pt x="570653" y="45720"/>
                    <a:pt x="690880" y="0"/>
                  </a:cubicBezTo>
                </a:path>
              </a:pathLst>
            </a:cu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手繪多邊形 70"/>
            <p:cNvSpPr/>
            <p:nvPr/>
          </p:nvSpPr>
          <p:spPr>
            <a:xfrm>
              <a:off x="7711440" y="1950720"/>
              <a:ext cx="812800" cy="558800"/>
            </a:xfrm>
            <a:custGeom>
              <a:avLst/>
              <a:gdLst>
                <a:gd name="connsiteX0" fmla="*/ 0 w 812800"/>
                <a:gd name="connsiteY0" fmla="*/ 0 h 558800"/>
                <a:gd name="connsiteX1" fmla="*/ 518160 w 812800"/>
                <a:gd name="connsiteY1" fmla="*/ 203200 h 558800"/>
                <a:gd name="connsiteX2" fmla="*/ 812800 w 812800"/>
                <a:gd name="connsiteY2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800" h="558800">
                  <a:moveTo>
                    <a:pt x="0" y="0"/>
                  </a:moveTo>
                  <a:cubicBezTo>
                    <a:pt x="191346" y="55033"/>
                    <a:pt x="382693" y="110067"/>
                    <a:pt x="518160" y="203200"/>
                  </a:cubicBezTo>
                  <a:cubicBezTo>
                    <a:pt x="653627" y="296333"/>
                    <a:pt x="733213" y="427566"/>
                    <a:pt x="812800" y="558800"/>
                  </a:cubicBezTo>
                </a:path>
              </a:pathLst>
            </a:cu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719484" y="4250407"/>
            <a:ext cx="2865120" cy="1813023"/>
            <a:chOff x="6096000" y="3994914"/>
            <a:chExt cx="2865120" cy="1813023"/>
          </a:xfrm>
        </p:grpSpPr>
        <p:sp>
          <p:nvSpPr>
            <p:cNvPr id="51" name="圓角矩形 50"/>
            <p:cNvSpPr/>
            <p:nvPr/>
          </p:nvSpPr>
          <p:spPr>
            <a:xfrm>
              <a:off x="6096000" y="3994914"/>
              <a:ext cx="2865120" cy="1813023"/>
            </a:xfrm>
            <a:prstGeom prst="roundRect">
              <a:avLst>
                <a:gd name="adj" fmla="val 928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dirty="0"/>
            </a:p>
          </p:txBody>
        </p:sp>
        <p:sp>
          <p:nvSpPr>
            <p:cNvPr id="69" name="橢圓 68"/>
            <p:cNvSpPr/>
            <p:nvPr/>
          </p:nvSpPr>
          <p:spPr>
            <a:xfrm>
              <a:off x="6430708" y="4735457"/>
              <a:ext cx="730446" cy="741046"/>
            </a:xfrm>
            <a:prstGeom prst="ellipse">
              <a:avLst/>
            </a:prstGeom>
            <a:solidFill>
              <a:srgbClr val="F3D2F4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dirty="0" smtClean="0">
                  <a:solidFill>
                    <a:schemeClr val="tx1"/>
                  </a:solidFill>
                </a:rPr>
                <a:t>S</a:t>
              </a:r>
              <a:br>
                <a:rPr lang="en-US" altLang="zh-TW" sz="2400" dirty="0" smtClean="0">
                  <a:solidFill>
                    <a:schemeClr val="tx1"/>
                  </a:solidFill>
                </a:rPr>
              </a:br>
              <a:endParaRPr lang="en-US" altLang="zh-TW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2" name="橢圓 51"/>
            <p:cNvSpPr/>
            <p:nvPr/>
          </p:nvSpPr>
          <p:spPr>
            <a:xfrm>
              <a:off x="6887721" y="5094298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53" name="橢圓 52"/>
            <p:cNvSpPr/>
            <p:nvPr/>
          </p:nvSpPr>
          <p:spPr>
            <a:xfrm>
              <a:off x="8494923" y="5096859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6716416" y="5108933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v</a:t>
              </a:r>
              <a:endParaRPr lang="zh-TW" altLang="en-US" sz="2000" dirty="0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8467811" y="5098773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u</a:t>
              </a:r>
              <a:endParaRPr lang="zh-TW" altLang="en-US" sz="2000" dirty="0"/>
            </a:p>
          </p:txBody>
        </p:sp>
        <p:sp>
          <p:nvSpPr>
            <p:cNvPr id="56" name="手繪多邊形 55"/>
            <p:cNvSpPr/>
            <p:nvPr/>
          </p:nvSpPr>
          <p:spPr>
            <a:xfrm>
              <a:off x="6947557" y="5081125"/>
              <a:ext cx="1544320" cy="168812"/>
            </a:xfrm>
            <a:custGeom>
              <a:avLst/>
              <a:gdLst>
                <a:gd name="connsiteX0" fmla="*/ 0 w 1544320"/>
                <a:gd name="connsiteY0" fmla="*/ 74246 h 168812"/>
                <a:gd name="connsiteX1" fmla="*/ 436880 w 1544320"/>
                <a:gd name="connsiteY1" fmla="*/ 3126 h 168812"/>
                <a:gd name="connsiteX2" fmla="*/ 1056640 w 1544320"/>
                <a:gd name="connsiteY2" fmla="*/ 165686 h 168812"/>
                <a:gd name="connsiteX3" fmla="*/ 1544320 w 1544320"/>
                <a:gd name="connsiteY3" fmla="*/ 94566 h 16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320" h="168812">
                  <a:moveTo>
                    <a:pt x="0" y="74246"/>
                  </a:moveTo>
                  <a:cubicBezTo>
                    <a:pt x="130386" y="31066"/>
                    <a:pt x="260773" y="-12114"/>
                    <a:pt x="436880" y="3126"/>
                  </a:cubicBezTo>
                  <a:cubicBezTo>
                    <a:pt x="612987" y="18366"/>
                    <a:pt x="872067" y="150446"/>
                    <a:pt x="1056640" y="165686"/>
                  </a:cubicBezTo>
                  <a:cubicBezTo>
                    <a:pt x="1241213" y="180926"/>
                    <a:pt x="1392766" y="137746"/>
                    <a:pt x="1544320" y="94566"/>
                  </a:cubicBezTo>
                </a:path>
              </a:pathLst>
            </a:cu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7633846" y="4474380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7478402" y="4127983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w</a:t>
              </a:r>
              <a:endParaRPr lang="zh-TW" altLang="en-US" sz="2000" dirty="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8148362" y="443527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5</a:t>
              </a:r>
              <a:endParaRPr lang="zh-TW" altLang="en-US" sz="2000" dirty="0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6887721" y="4404499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40</a:t>
              </a:r>
              <a:endParaRPr lang="zh-TW" altLang="en-US" sz="2000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7541382" y="518534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30</a:t>
              </a:r>
              <a:endParaRPr lang="zh-TW" altLang="en-US" sz="2000" dirty="0"/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7431242" y="4825492"/>
              <a:ext cx="952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shortest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72" name="手繪多邊形 71"/>
            <p:cNvSpPr/>
            <p:nvPr/>
          </p:nvSpPr>
          <p:spPr>
            <a:xfrm>
              <a:off x="6939053" y="4560349"/>
              <a:ext cx="690880" cy="548640"/>
            </a:xfrm>
            <a:custGeom>
              <a:avLst/>
              <a:gdLst>
                <a:gd name="connsiteX0" fmla="*/ 0 w 690880"/>
                <a:gd name="connsiteY0" fmla="*/ 548640 h 548640"/>
                <a:gd name="connsiteX1" fmla="*/ 335280 w 690880"/>
                <a:gd name="connsiteY1" fmla="*/ 182880 h 548640"/>
                <a:gd name="connsiteX2" fmla="*/ 690880 w 690880"/>
                <a:gd name="connsiteY2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880" h="548640">
                  <a:moveTo>
                    <a:pt x="0" y="548640"/>
                  </a:moveTo>
                  <a:cubicBezTo>
                    <a:pt x="110066" y="411480"/>
                    <a:pt x="220133" y="274320"/>
                    <a:pt x="335280" y="182880"/>
                  </a:cubicBezTo>
                  <a:cubicBezTo>
                    <a:pt x="450427" y="91440"/>
                    <a:pt x="570653" y="45720"/>
                    <a:pt x="690880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手繪多邊形 72"/>
            <p:cNvSpPr/>
            <p:nvPr/>
          </p:nvSpPr>
          <p:spPr>
            <a:xfrm>
              <a:off x="7701053" y="4580669"/>
              <a:ext cx="812800" cy="558800"/>
            </a:xfrm>
            <a:custGeom>
              <a:avLst/>
              <a:gdLst>
                <a:gd name="connsiteX0" fmla="*/ 0 w 812800"/>
                <a:gd name="connsiteY0" fmla="*/ 0 h 558800"/>
                <a:gd name="connsiteX1" fmla="*/ 518160 w 812800"/>
                <a:gd name="connsiteY1" fmla="*/ 203200 h 558800"/>
                <a:gd name="connsiteX2" fmla="*/ 812800 w 812800"/>
                <a:gd name="connsiteY2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800" h="558800">
                  <a:moveTo>
                    <a:pt x="0" y="0"/>
                  </a:moveTo>
                  <a:cubicBezTo>
                    <a:pt x="191346" y="55033"/>
                    <a:pt x="382693" y="110067"/>
                    <a:pt x="518160" y="203200"/>
                  </a:cubicBezTo>
                  <a:cubicBezTo>
                    <a:pt x="653627" y="296333"/>
                    <a:pt x="733213" y="427566"/>
                    <a:pt x="812800" y="558800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55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Single Source, All Destinations, and General Costs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9333"/>
                <a:ext cx="5486656" cy="51000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>
                    <a:solidFill>
                      <a:srgbClr val="C00000"/>
                    </a:solidFill>
                  </a:rPr>
                  <a:t>Graphs with negative cycles </a:t>
                </a:r>
                <a:r>
                  <a:rPr lang="en-US" altLang="zh-TW" dirty="0" smtClean="0"/>
                  <a:t>are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not valid </a:t>
                </a:r>
                <a:r>
                  <a:rPr lang="en-US" altLang="zh-TW" dirty="0" smtClean="0"/>
                  <a:t>for such algorithms</a:t>
                </a:r>
              </a:p>
              <a:p>
                <a:pPr lvl="1"/>
                <a:r>
                  <a:rPr lang="en-US" altLang="zh-TW" dirty="0" smtClean="0"/>
                  <a:t>Otherwise, a cycle produces a path </a:t>
                </a:r>
                <a:r>
                  <a:rPr lang="en-US" altLang="zh-TW" dirty="0"/>
                  <a:t>with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zh-TW" dirty="0" smtClean="0"/>
                  <a:t> cost</a:t>
                </a:r>
              </a:p>
              <a:p>
                <a:pPr lvl="1"/>
                <a:r>
                  <a:rPr lang="en-US" altLang="zh-TW" dirty="0" smtClean="0"/>
                  <a:t>e.g., … a-b-c - a-b-c- …</a:t>
                </a:r>
              </a:p>
              <a:p>
                <a:pPr lvl="3"/>
                <a:endParaRPr lang="en-US" altLang="zh-TW" dirty="0"/>
              </a:p>
              <a:p>
                <a:r>
                  <a:rPr lang="en-US" altLang="zh-TW" dirty="0" smtClean="0"/>
                  <a:t>A </a:t>
                </a:r>
                <a:r>
                  <a:rPr lang="en-US" altLang="zh-TW" dirty="0"/>
                  <a:t>shortest path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must exist</a:t>
                </a:r>
                <a:r>
                  <a:rPr lang="en-US" altLang="zh-TW" dirty="0" smtClean="0"/>
                  <a:t> and has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at most n-1 edges (i.e., n vertices)</a:t>
                </a:r>
              </a:p>
              <a:p>
                <a:pPr lvl="1"/>
                <a:r>
                  <a:rPr lang="en-US" altLang="zh-TW" dirty="0" smtClean="0"/>
                  <a:t>Paths with more than n vertices must contain a </a:t>
                </a:r>
                <a:r>
                  <a:rPr lang="en-US" altLang="zh-TW" dirty="0" smtClean="0">
                    <a:solidFill>
                      <a:srgbClr val="CC0099"/>
                    </a:solidFill>
                  </a:rPr>
                  <a:t>cycle </a:t>
                </a:r>
              </a:p>
              <a:p>
                <a:pPr lvl="2"/>
                <a:r>
                  <a:rPr lang="en-US" altLang="zh-TW" sz="2200" b="1" dirty="0" smtClean="0">
                    <a:solidFill>
                      <a:srgbClr val="C00000"/>
                    </a:solidFill>
                  </a:rPr>
                  <a:t>Cycles do not lead to shorter paths</a:t>
                </a:r>
              </a:p>
              <a:p>
                <a:pPr lvl="1"/>
                <a:r>
                  <a:rPr lang="en-US" altLang="zh-TW" dirty="0" smtClean="0"/>
                  <a:t>With at most n vertices, there </a:t>
                </a:r>
                <a:r>
                  <a:rPr lang="en-US" altLang="zh-TW" dirty="0"/>
                  <a:t>are a 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finite number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of possible 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paths</a:t>
                </a:r>
                <a:r>
                  <a:rPr lang="en-US" altLang="zh-TW" dirty="0"/>
                  <a:t> </a:t>
                </a:r>
                <a:endParaRPr lang="en-US" altLang="zh-TW" dirty="0" smtClean="0"/>
              </a:p>
              <a:p>
                <a:pPr lvl="2"/>
                <a:r>
                  <a:rPr lang="en-US" altLang="zh-TW" sz="2200" b="1" dirty="0" smtClean="0">
                    <a:solidFill>
                      <a:srgbClr val="C00000"/>
                    </a:solidFill>
                  </a:rPr>
                  <a:t>The shortest one </a:t>
                </a:r>
                <a:r>
                  <a:rPr lang="en-US" altLang="zh-TW" sz="2200" b="1" dirty="0">
                    <a:solidFill>
                      <a:srgbClr val="C00000"/>
                    </a:solidFill>
                  </a:rPr>
                  <a:t>must </a:t>
                </a:r>
                <a:r>
                  <a:rPr lang="en-US" altLang="zh-TW" sz="2200" b="1" dirty="0" smtClean="0">
                    <a:solidFill>
                      <a:srgbClr val="C00000"/>
                    </a:solidFill>
                  </a:rPr>
                  <a:t>exist</a:t>
                </a:r>
              </a:p>
              <a:p>
                <a:pPr lvl="1"/>
                <a:endParaRPr lang="en-US" altLang="zh-TW" dirty="0" smtClean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9333"/>
                <a:ext cx="5486656" cy="5100014"/>
              </a:xfrm>
              <a:blipFill rotWithShape="0">
                <a:blip r:embed="rId2"/>
                <a:stretch>
                  <a:fillRect l="-2000" t="-2751" r="-2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228</a:t>
            </a:fld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6096000" y="1384555"/>
            <a:ext cx="2865120" cy="1813023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21" name="橢圓 20"/>
          <p:cNvSpPr/>
          <p:nvPr/>
        </p:nvSpPr>
        <p:spPr>
          <a:xfrm>
            <a:off x="6887721" y="2483939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2" name="橢圓 21"/>
          <p:cNvSpPr/>
          <p:nvPr/>
        </p:nvSpPr>
        <p:spPr>
          <a:xfrm>
            <a:off x="8494923" y="2486500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5" name="手繪多邊形 24"/>
          <p:cNvSpPr/>
          <p:nvPr/>
        </p:nvSpPr>
        <p:spPr>
          <a:xfrm>
            <a:off x="6947557" y="2470766"/>
            <a:ext cx="1544320" cy="168812"/>
          </a:xfrm>
          <a:custGeom>
            <a:avLst/>
            <a:gdLst>
              <a:gd name="connsiteX0" fmla="*/ 0 w 1544320"/>
              <a:gd name="connsiteY0" fmla="*/ 74246 h 168812"/>
              <a:gd name="connsiteX1" fmla="*/ 436880 w 1544320"/>
              <a:gd name="connsiteY1" fmla="*/ 3126 h 168812"/>
              <a:gd name="connsiteX2" fmla="*/ 1056640 w 1544320"/>
              <a:gd name="connsiteY2" fmla="*/ 165686 h 168812"/>
              <a:gd name="connsiteX3" fmla="*/ 1544320 w 1544320"/>
              <a:gd name="connsiteY3" fmla="*/ 94566 h 1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320" h="168812">
                <a:moveTo>
                  <a:pt x="0" y="74246"/>
                </a:moveTo>
                <a:cubicBezTo>
                  <a:pt x="130386" y="31066"/>
                  <a:pt x="260773" y="-12114"/>
                  <a:pt x="436880" y="3126"/>
                </a:cubicBezTo>
                <a:cubicBezTo>
                  <a:pt x="612987" y="18366"/>
                  <a:pt x="872067" y="150446"/>
                  <a:pt x="1056640" y="165686"/>
                </a:cubicBezTo>
                <a:cubicBezTo>
                  <a:pt x="1241213" y="180926"/>
                  <a:pt x="1392766" y="137746"/>
                  <a:pt x="1544320" y="94566"/>
                </a:cubicBezTo>
              </a:path>
            </a:pathLst>
          </a:custGeom>
          <a:ln w="1905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7633846" y="1864021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9" name="文字方塊 28"/>
          <p:cNvSpPr txBox="1"/>
          <p:nvPr/>
        </p:nvSpPr>
        <p:spPr>
          <a:xfrm>
            <a:off x="8148362" y="1824918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-20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887721" y="17941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5</a:t>
            </a:r>
            <a:endParaRPr lang="zh-TW" altLang="en-US" sz="2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41382" y="257498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5</a:t>
            </a:r>
            <a:endParaRPr lang="zh-TW" altLang="en-US" sz="2000" dirty="0"/>
          </a:p>
        </p:txBody>
      </p:sp>
      <p:sp>
        <p:nvSpPr>
          <p:cNvPr id="33" name="手繪多邊形 32"/>
          <p:cNvSpPr/>
          <p:nvPr/>
        </p:nvSpPr>
        <p:spPr>
          <a:xfrm>
            <a:off x="6248400" y="2570480"/>
            <a:ext cx="650240" cy="169139"/>
          </a:xfrm>
          <a:custGeom>
            <a:avLst/>
            <a:gdLst>
              <a:gd name="connsiteX0" fmla="*/ 0 w 650240"/>
              <a:gd name="connsiteY0" fmla="*/ 121920 h 169139"/>
              <a:gd name="connsiteX1" fmla="*/ 355600 w 650240"/>
              <a:gd name="connsiteY1" fmla="*/ 162560 h 169139"/>
              <a:gd name="connsiteX2" fmla="*/ 650240 w 650240"/>
              <a:gd name="connsiteY2" fmla="*/ 0 h 16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240" h="169139">
                <a:moveTo>
                  <a:pt x="0" y="121920"/>
                </a:moveTo>
                <a:cubicBezTo>
                  <a:pt x="123613" y="152400"/>
                  <a:pt x="247227" y="182880"/>
                  <a:pt x="355600" y="162560"/>
                </a:cubicBezTo>
                <a:cubicBezTo>
                  <a:pt x="463973" y="142240"/>
                  <a:pt x="557106" y="71120"/>
                  <a:pt x="650240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" name="手繪多邊形 33"/>
          <p:cNvSpPr/>
          <p:nvPr/>
        </p:nvSpPr>
        <p:spPr>
          <a:xfrm>
            <a:off x="6949440" y="1910080"/>
            <a:ext cx="690880" cy="548640"/>
          </a:xfrm>
          <a:custGeom>
            <a:avLst/>
            <a:gdLst>
              <a:gd name="connsiteX0" fmla="*/ 0 w 690880"/>
              <a:gd name="connsiteY0" fmla="*/ 548640 h 548640"/>
              <a:gd name="connsiteX1" fmla="*/ 335280 w 690880"/>
              <a:gd name="connsiteY1" fmla="*/ 182880 h 548640"/>
              <a:gd name="connsiteX2" fmla="*/ 690880 w 690880"/>
              <a:gd name="connsiteY2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880" h="548640">
                <a:moveTo>
                  <a:pt x="0" y="548640"/>
                </a:moveTo>
                <a:cubicBezTo>
                  <a:pt x="110066" y="411480"/>
                  <a:pt x="220133" y="274320"/>
                  <a:pt x="335280" y="182880"/>
                </a:cubicBezTo>
                <a:cubicBezTo>
                  <a:pt x="450427" y="91440"/>
                  <a:pt x="570653" y="45720"/>
                  <a:pt x="690880" y="0"/>
                </a:cubicBezTo>
              </a:path>
            </a:pathLst>
          </a:custGeom>
          <a:ln w="19050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7711440" y="1930400"/>
            <a:ext cx="812800" cy="558800"/>
          </a:xfrm>
          <a:custGeom>
            <a:avLst/>
            <a:gdLst>
              <a:gd name="connsiteX0" fmla="*/ 0 w 812800"/>
              <a:gd name="connsiteY0" fmla="*/ 0 h 558800"/>
              <a:gd name="connsiteX1" fmla="*/ 518160 w 812800"/>
              <a:gd name="connsiteY1" fmla="*/ 203200 h 558800"/>
              <a:gd name="connsiteX2" fmla="*/ 812800 w 8128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558800">
                <a:moveTo>
                  <a:pt x="0" y="0"/>
                </a:moveTo>
                <a:cubicBezTo>
                  <a:pt x="191346" y="55033"/>
                  <a:pt x="382693" y="110067"/>
                  <a:pt x="518160" y="203200"/>
                </a:cubicBezTo>
                <a:cubicBezTo>
                  <a:pt x="653627" y="296333"/>
                  <a:pt x="733213" y="427566"/>
                  <a:pt x="812800" y="558800"/>
                </a:cubicBezTo>
              </a:path>
            </a:pathLst>
          </a:custGeom>
          <a:ln w="19050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853056" y="2508701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a</a:t>
            </a:r>
            <a:endParaRPr lang="zh-TW" altLang="en-US" sz="2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522781" y="151265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b</a:t>
            </a:r>
            <a:endParaRPr lang="zh-TW" altLang="en-US" sz="20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8483666" y="248023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c</a:t>
            </a:r>
            <a:endParaRPr lang="zh-TW" altLang="en-US" sz="2000" dirty="0"/>
          </a:p>
        </p:txBody>
      </p:sp>
      <p:sp>
        <p:nvSpPr>
          <p:cNvPr id="39" name="手繪多邊形 38"/>
          <p:cNvSpPr/>
          <p:nvPr/>
        </p:nvSpPr>
        <p:spPr>
          <a:xfrm>
            <a:off x="7711440" y="1584960"/>
            <a:ext cx="345440" cy="284480"/>
          </a:xfrm>
          <a:custGeom>
            <a:avLst/>
            <a:gdLst>
              <a:gd name="connsiteX0" fmla="*/ 0 w 345440"/>
              <a:gd name="connsiteY0" fmla="*/ 284480 h 284480"/>
              <a:gd name="connsiteX1" fmla="*/ 172720 w 345440"/>
              <a:gd name="connsiteY1" fmla="*/ 223520 h 284480"/>
              <a:gd name="connsiteX2" fmla="*/ 345440 w 345440"/>
              <a:gd name="connsiteY2" fmla="*/ 0 h 28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440" h="284480">
                <a:moveTo>
                  <a:pt x="0" y="284480"/>
                </a:moveTo>
                <a:cubicBezTo>
                  <a:pt x="57573" y="277706"/>
                  <a:pt x="115147" y="270933"/>
                  <a:pt x="172720" y="223520"/>
                </a:cubicBezTo>
                <a:cubicBezTo>
                  <a:pt x="230293" y="176107"/>
                  <a:pt x="287866" y="88053"/>
                  <a:pt x="345440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手繪多邊形 39"/>
          <p:cNvSpPr/>
          <p:nvPr/>
        </p:nvSpPr>
        <p:spPr>
          <a:xfrm>
            <a:off x="8585200" y="2513815"/>
            <a:ext cx="243840" cy="66825"/>
          </a:xfrm>
          <a:custGeom>
            <a:avLst/>
            <a:gdLst>
              <a:gd name="connsiteX0" fmla="*/ 0 w 243840"/>
              <a:gd name="connsiteY0" fmla="*/ 5865 h 66825"/>
              <a:gd name="connsiteX1" fmla="*/ 132080 w 243840"/>
              <a:gd name="connsiteY1" fmla="*/ 5865 h 66825"/>
              <a:gd name="connsiteX2" fmla="*/ 243840 w 243840"/>
              <a:gd name="connsiteY2" fmla="*/ 66825 h 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" h="66825">
                <a:moveTo>
                  <a:pt x="0" y="5865"/>
                </a:moveTo>
                <a:cubicBezTo>
                  <a:pt x="45720" y="785"/>
                  <a:pt x="91440" y="-4295"/>
                  <a:pt x="132080" y="5865"/>
                </a:cubicBezTo>
                <a:cubicBezTo>
                  <a:pt x="172720" y="16025"/>
                  <a:pt x="208280" y="41425"/>
                  <a:pt x="243840" y="66825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Bellman-Ford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Single-source all-destinations shortest paths in digraphs with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negative-cost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edges </a:t>
            </a:r>
            <a:r>
              <a:rPr lang="en-US" altLang="zh-TW" dirty="0" smtClean="0">
                <a:ea typeface="新細明體" charset="-120"/>
              </a:rPr>
              <a:t>and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no negative cycles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Uses </a:t>
            </a:r>
            <a:r>
              <a:rPr lang="en-US" altLang="zh-TW" dirty="0">
                <a:solidFill>
                  <a:srgbClr val="CC0099"/>
                </a:solidFill>
                <a:ea typeface="新細明體" charset="-120"/>
              </a:rPr>
              <a:t>dynamic programming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r>
              <a:rPr lang="en-US" altLang="zh-TW" dirty="0">
                <a:ea typeface="新細明體" charset="-120"/>
              </a:rPr>
              <a:t>Runs in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O(n</a:t>
            </a:r>
            <a:r>
              <a:rPr lang="en-US" altLang="zh-TW" baseline="30000" dirty="0">
                <a:solidFill>
                  <a:srgbClr val="FF0000"/>
                </a:solidFill>
                <a:ea typeface="新細明體" charset="-120"/>
              </a:rPr>
              <a:t>3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dirty="0">
                <a:ea typeface="新細明體" charset="-120"/>
              </a:rPr>
              <a:t> time when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adjacency matrices </a:t>
            </a:r>
            <a:r>
              <a:rPr lang="en-US" altLang="zh-TW" dirty="0">
                <a:ea typeface="新細明體" charset="-120"/>
              </a:rPr>
              <a:t>are used.</a:t>
            </a:r>
          </a:p>
          <a:p>
            <a:r>
              <a:rPr lang="en-US" altLang="zh-TW" dirty="0">
                <a:ea typeface="新細明體" charset="-120"/>
              </a:rPr>
              <a:t>Runs in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O(ne)</a:t>
            </a:r>
            <a:r>
              <a:rPr lang="en-US" altLang="zh-TW" dirty="0">
                <a:ea typeface="新細明體" charset="-120"/>
              </a:rPr>
              <a:t> time when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adjacency lists </a:t>
            </a:r>
            <a:r>
              <a:rPr lang="en-US" altLang="zh-TW" dirty="0">
                <a:ea typeface="新細明體" charset="-120"/>
              </a:rPr>
              <a:t>are used.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5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Degree of a Vertex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34521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0000CC"/>
                </a:solidFill>
              </a:rPr>
              <a:t>degree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of a vertex </a:t>
            </a:r>
            <a:r>
              <a:rPr lang="en-US" altLang="zh-TW" dirty="0" smtClean="0"/>
              <a:t>is the number of edges incident to that vertex</a:t>
            </a:r>
          </a:p>
          <a:p>
            <a:r>
              <a:rPr lang="en-US" altLang="zh-TW" dirty="0" smtClean="0"/>
              <a:t>For </a:t>
            </a:r>
            <a:r>
              <a:rPr lang="en-US" altLang="zh-TW" dirty="0" smtClean="0">
                <a:solidFill>
                  <a:srgbClr val="C00000"/>
                </a:solidFill>
              </a:rPr>
              <a:t>digraph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dirty="0">
                <a:solidFill>
                  <a:srgbClr val="0000CC"/>
                </a:solidFill>
              </a:rPr>
              <a:t>out-degree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/>
              <a:t>of a vertex v is the number of edges </a:t>
            </a:r>
            <a:r>
              <a:rPr lang="en-US" altLang="zh-TW" dirty="0" smtClean="0"/>
              <a:t>for </a:t>
            </a:r>
            <a:r>
              <a:rPr lang="en-US" altLang="zh-TW" dirty="0"/>
              <a:t>which v is the </a:t>
            </a:r>
            <a:r>
              <a:rPr lang="en-US" altLang="zh-TW" dirty="0">
                <a:solidFill>
                  <a:srgbClr val="C00000"/>
                </a:solidFill>
              </a:rPr>
              <a:t>tail</a:t>
            </a:r>
            <a:endParaRPr lang="zh-TW" altLang="en-US" dirty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0000CC"/>
                </a:solidFill>
              </a:rPr>
              <a:t>in-degree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of a vertex v is the number of edges for which v is the </a:t>
            </a:r>
            <a:r>
              <a:rPr lang="en-US" altLang="zh-TW" dirty="0" smtClean="0">
                <a:solidFill>
                  <a:srgbClr val="C00000"/>
                </a:solidFill>
              </a:rPr>
              <a:t>head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5364807" y="3570051"/>
            <a:ext cx="2280837" cy="179753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376807" y="370356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橢圓 6"/>
          <p:cNvSpPr/>
          <p:nvPr/>
        </p:nvSpPr>
        <p:spPr>
          <a:xfrm>
            <a:off x="6376807" y="424191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橢圓 7"/>
          <p:cNvSpPr/>
          <p:nvPr/>
        </p:nvSpPr>
        <p:spPr>
          <a:xfrm>
            <a:off x="6376807" y="487109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6699572" y="3911636"/>
            <a:ext cx="92582" cy="406400"/>
          </a:xfrm>
          <a:custGeom>
            <a:avLst/>
            <a:gdLst>
              <a:gd name="connsiteX0" fmla="*/ 0 w 142371"/>
              <a:gd name="connsiteY0" fmla="*/ 365760 h 365760"/>
              <a:gd name="connsiteX1" fmla="*/ 142240 w 142371"/>
              <a:gd name="connsiteY1" fmla="*/ 182880 h 365760"/>
              <a:gd name="connsiteX2" fmla="*/ 20320 w 142371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371" h="365760">
                <a:moveTo>
                  <a:pt x="0" y="365760"/>
                </a:moveTo>
                <a:cubicBezTo>
                  <a:pt x="69426" y="304800"/>
                  <a:pt x="138853" y="243840"/>
                  <a:pt x="142240" y="182880"/>
                </a:cubicBezTo>
                <a:cubicBezTo>
                  <a:pt x="145627" y="121920"/>
                  <a:pt x="82973" y="60960"/>
                  <a:pt x="2032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0" name="手繪多邊形 9"/>
          <p:cNvSpPr/>
          <p:nvPr/>
        </p:nvSpPr>
        <p:spPr>
          <a:xfrm>
            <a:off x="6303275" y="3911636"/>
            <a:ext cx="81336" cy="436880"/>
          </a:xfrm>
          <a:custGeom>
            <a:avLst/>
            <a:gdLst>
              <a:gd name="connsiteX0" fmla="*/ 71176 w 81336"/>
              <a:gd name="connsiteY0" fmla="*/ 0 h 436880"/>
              <a:gd name="connsiteX1" fmla="*/ 56 w 81336"/>
              <a:gd name="connsiteY1" fmla="*/ 162560 h 436880"/>
              <a:gd name="connsiteX2" fmla="*/ 81336 w 81336"/>
              <a:gd name="connsiteY2" fmla="*/ 43688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36" h="436880">
                <a:moveTo>
                  <a:pt x="71176" y="0"/>
                </a:moveTo>
                <a:cubicBezTo>
                  <a:pt x="34769" y="44873"/>
                  <a:pt x="-1637" y="89747"/>
                  <a:pt x="56" y="162560"/>
                </a:cubicBezTo>
                <a:cubicBezTo>
                  <a:pt x="1749" y="235373"/>
                  <a:pt x="41542" y="336126"/>
                  <a:pt x="81336" y="43688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11" name="直線接點 10"/>
          <p:cNvCxnSpPr>
            <a:stCxn id="7" idx="4"/>
            <a:endCxn id="8" idx="0"/>
          </p:cNvCxnSpPr>
          <p:nvPr/>
        </p:nvCxnSpPr>
        <p:spPr>
          <a:xfrm>
            <a:off x="6547714" y="4583729"/>
            <a:ext cx="0" cy="287364"/>
          </a:xfrm>
          <a:prstGeom prst="line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圓角矩形 12"/>
          <p:cNvSpPr/>
          <p:nvPr/>
        </p:nvSpPr>
        <p:spPr>
          <a:xfrm>
            <a:off x="1826646" y="3574518"/>
            <a:ext cx="2280837" cy="1793071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796158" y="486674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橢圓 14"/>
          <p:cNvSpPr/>
          <p:nvPr/>
        </p:nvSpPr>
        <p:spPr>
          <a:xfrm>
            <a:off x="2796158" y="3699212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" name="橢圓 15"/>
          <p:cNvSpPr/>
          <p:nvPr/>
        </p:nvSpPr>
        <p:spPr>
          <a:xfrm>
            <a:off x="2237358" y="42876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橢圓 16"/>
          <p:cNvSpPr/>
          <p:nvPr/>
        </p:nvSpPr>
        <p:spPr>
          <a:xfrm>
            <a:off x="3334638" y="42876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8" name="直線接點 17"/>
          <p:cNvCxnSpPr>
            <a:stCxn id="15" idx="3"/>
            <a:endCxn id="16" idx="7"/>
          </p:cNvCxnSpPr>
          <p:nvPr/>
        </p:nvCxnSpPr>
        <p:spPr>
          <a:xfrm flipH="1">
            <a:off x="2529114" y="3990968"/>
            <a:ext cx="317102" cy="34671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線接點 18"/>
          <p:cNvCxnSpPr>
            <a:stCxn id="15" idx="5"/>
            <a:endCxn id="17" idx="1"/>
          </p:cNvCxnSpPr>
          <p:nvPr/>
        </p:nvCxnSpPr>
        <p:spPr>
          <a:xfrm>
            <a:off x="3087914" y="3990968"/>
            <a:ext cx="296782" cy="34671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stCxn id="16" idx="5"/>
            <a:endCxn id="14" idx="1"/>
          </p:cNvCxnSpPr>
          <p:nvPr/>
        </p:nvCxnSpPr>
        <p:spPr>
          <a:xfrm>
            <a:off x="2529114" y="4579381"/>
            <a:ext cx="317102" cy="3374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線接點 20"/>
          <p:cNvCxnSpPr>
            <a:stCxn id="14" idx="7"/>
            <a:endCxn id="17" idx="3"/>
          </p:cNvCxnSpPr>
          <p:nvPr/>
        </p:nvCxnSpPr>
        <p:spPr>
          <a:xfrm flipV="1">
            <a:off x="3087914" y="4579381"/>
            <a:ext cx="296782" cy="3374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16" idx="6"/>
            <a:endCxn id="17" idx="2"/>
          </p:cNvCxnSpPr>
          <p:nvPr/>
        </p:nvCxnSpPr>
        <p:spPr>
          <a:xfrm>
            <a:off x="2579172" y="4458532"/>
            <a:ext cx="75546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15" idx="4"/>
            <a:endCxn id="14" idx="0"/>
          </p:cNvCxnSpPr>
          <p:nvPr/>
        </p:nvCxnSpPr>
        <p:spPr>
          <a:xfrm>
            <a:off x="2967065" y="4041026"/>
            <a:ext cx="0" cy="8257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442088" y="3777320"/>
            <a:ext cx="1168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degree=3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999871" y="4225937"/>
            <a:ext cx="1462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in-degree=1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out-degree=2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0" name="手繪多邊形 29"/>
          <p:cNvSpPr/>
          <p:nvPr/>
        </p:nvSpPr>
        <p:spPr>
          <a:xfrm>
            <a:off x="6674340" y="4456093"/>
            <a:ext cx="367323" cy="131135"/>
          </a:xfrm>
          <a:custGeom>
            <a:avLst/>
            <a:gdLst>
              <a:gd name="connsiteX0" fmla="*/ 0 w 367323"/>
              <a:gd name="connsiteY0" fmla="*/ 4912 h 131135"/>
              <a:gd name="connsiteX1" fmla="*/ 187569 w 367323"/>
              <a:gd name="connsiteY1" fmla="*/ 12727 h 131135"/>
              <a:gd name="connsiteX2" fmla="*/ 242277 w 367323"/>
              <a:gd name="connsiteY2" fmla="*/ 114327 h 131135"/>
              <a:gd name="connsiteX3" fmla="*/ 367323 w 367323"/>
              <a:gd name="connsiteY3" fmla="*/ 129958 h 13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323" h="131135">
                <a:moveTo>
                  <a:pt x="0" y="4912"/>
                </a:moveTo>
                <a:cubicBezTo>
                  <a:pt x="73595" y="-299"/>
                  <a:pt x="147190" y="-5509"/>
                  <a:pt x="187569" y="12727"/>
                </a:cubicBezTo>
                <a:cubicBezTo>
                  <a:pt x="227949" y="30963"/>
                  <a:pt x="212318" y="94789"/>
                  <a:pt x="242277" y="114327"/>
                </a:cubicBezTo>
                <a:cubicBezTo>
                  <a:pt x="272236" y="133865"/>
                  <a:pt x="319779" y="131911"/>
                  <a:pt x="367323" y="12995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3107439" y="3846240"/>
            <a:ext cx="367323" cy="131135"/>
          </a:xfrm>
          <a:custGeom>
            <a:avLst/>
            <a:gdLst>
              <a:gd name="connsiteX0" fmla="*/ 0 w 367323"/>
              <a:gd name="connsiteY0" fmla="*/ 4912 h 131135"/>
              <a:gd name="connsiteX1" fmla="*/ 187569 w 367323"/>
              <a:gd name="connsiteY1" fmla="*/ 12727 h 131135"/>
              <a:gd name="connsiteX2" fmla="*/ 242277 w 367323"/>
              <a:gd name="connsiteY2" fmla="*/ 114327 h 131135"/>
              <a:gd name="connsiteX3" fmla="*/ 367323 w 367323"/>
              <a:gd name="connsiteY3" fmla="*/ 129958 h 13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323" h="131135">
                <a:moveTo>
                  <a:pt x="0" y="4912"/>
                </a:moveTo>
                <a:cubicBezTo>
                  <a:pt x="73595" y="-299"/>
                  <a:pt x="147190" y="-5509"/>
                  <a:pt x="187569" y="12727"/>
                </a:cubicBezTo>
                <a:cubicBezTo>
                  <a:pt x="227949" y="30963"/>
                  <a:pt x="212318" y="94789"/>
                  <a:pt x="242277" y="114327"/>
                </a:cubicBezTo>
                <a:cubicBezTo>
                  <a:pt x="272236" y="133865"/>
                  <a:pt x="319779" y="131911"/>
                  <a:pt x="367323" y="12995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626302" y="5387926"/>
            <a:ext cx="7886700" cy="1153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For a graph G with </a:t>
            </a:r>
            <a:r>
              <a:rPr lang="en-US" altLang="zh-TW" sz="2800" i="1" dirty="0" smtClean="0"/>
              <a:t>n </a:t>
            </a:r>
            <a:r>
              <a:rPr lang="en-US" altLang="zh-TW" sz="2800" dirty="0" smtClean="0"/>
              <a:t>vertices and </a:t>
            </a:r>
            <a:r>
              <a:rPr lang="en-US" altLang="zh-TW" sz="2800" i="1" dirty="0" smtClean="0"/>
              <a:t>e </a:t>
            </a:r>
            <a:r>
              <a:rPr lang="en-US" altLang="zh-TW" sz="2800" dirty="0" smtClean="0"/>
              <a:t>edges, if </a:t>
            </a:r>
            <a:r>
              <a:rPr lang="en-US" altLang="zh-TW" sz="2800" i="1" dirty="0" err="1" smtClean="0"/>
              <a:t>d</a:t>
            </a:r>
            <a:r>
              <a:rPr lang="en-US" altLang="zh-TW" sz="2800" i="1" baseline="-25000" dirty="0" err="1" smtClean="0"/>
              <a:t>i</a:t>
            </a:r>
            <a:r>
              <a:rPr lang="en-US" altLang="zh-TW" sz="2800" i="1" dirty="0" smtClean="0"/>
              <a:t> </a:t>
            </a:r>
            <a:r>
              <a:rPr lang="en-US" altLang="zh-TW" sz="2800" dirty="0" smtClean="0"/>
              <a:t>is the degree of a vertex </a:t>
            </a:r>
            <a:r>
              <a:rPr lang="en-US" altLang="zh-TW" sz="2800" i="1" dirty="0" err="1" smtClean="0"/>
              <a:t>i</a:t>
            </a:r>
            <a:r>
              <a:rPr lang="en-US" altLang="zh-TW" sz="2800" dirty="0" smtClean="0"/>
              <a:t> in G, then the number of edges of G is </a:t>
            </a:r>
            <a:endParaRPr kumimoji="0" lang="en-US" altLang="zh-TW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" name="物件 27"/>
          <p:cNvGraphicFramePr>
            <a:graphicFrameLocks noChangeAspect="1"/>
          </p:cNvGraphicFramePr>
          <p:nvPr/>
        </p:nvGraphicFramePr>
        <p:xfrm>
          <a:off x="1237940" y="5975080"/>
          <a:ext cx="2419643" cy="82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3" name="文件" r:id="rId3" imgW="2989321" imgH="1008418" progId="Word.Document.12">
                  <p:embed/>
                </p:oleObj>
              </mc:Choice>
              <mc:Fallback>
                <p:oleObj name="文件" r:id="rId3" imgW="2989321" imgH="100841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940" y="5975080"/>
                        <a:ext cx="2419643" cy="822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9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 </a:t>
            </a:r>
            <a:r>
              <a:rPr lang="en-US" altLang="zh-TW" dirty="0" smtClean="0"/>
              <a:t>Algorithm Concept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230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762396" y="157870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en-US" altLang="zh-TW" sz="2000" dirty="0" smtClean="0">
                <a:ea typeface="標楷體" panose="03000509000000000000" pitchFamily="65" charset="-120"/>
              </a:rPr>
              <a:t>1</a:t>
            </a: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06325" y="157870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en-US" altLang="zh-TW" sz="2000" dirty="0" smtClean="0">
                <a:ea typeface="標楷體" panose="03000509000000000000" pitchFamily="65" charset="-120"/>
              </a:rPr>
              <a:t>2</a:t>
            </a: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50254" y="157870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en-US" altLang="zh-TW" sz="2000" dirty="0" smtClean="0">
                <a:ea typeface="標楷體" panose="03000509000000000000" pitchFamily="65" charset="-120"/>
              </a:rPr>
              <a:t>3</a:t>
            </a: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86782" y="1578708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en-US" altLang="zh-TW" sz="2000" dirty="0" smtClean="0">
                <a:ea typeface="標楷體" panose="03000509000000000000" pitchFamily="65" charset="-120"/>
              </a:rPr>
              <a:t>n-1</a:t>
            </a:r>
            <a:endParaRPr lang="zh-TW" altLang="en-US" sz="2000" dirty="0">
              <a:ea typeface="標楷體" panose="03000509000000000000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3610709" y="1578708"/>
            <a:ext cx="0" cy="4157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804370" y="2225093"/>
            <a:ext cx="281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dirty="0" smtClean="0">
                <a:ea typeface="標楷體" panose="03000509000000000000" pitchFamily="65" charset="-120"/>
              </a:rPr>
              <a:t>shortest path with </a:t>
            </a:r>
            <a:r>
              <a:rPr lang="en-US" altLang="zh-TW" dirty="0">
                <a:ea typeface="標楷體" panose="03000509000000000000" pitchFamily="65" charset="-120"/>
              </a:rPr>
              <a:t>#</a:t>
            </a:r>
            <a:r>
              <a:rPr lang="en-US" altLang="zh-TW" dirty="0" smtClean="0">
                <a:ea typeface="標楷體" panose="03000509000000000000" pitchFamily="65" charset="-120"/>
              </a:rPr>
              <a:t>edge </a:t>
            </a:r>
            <a:r>
              <a:rPr lang="en-US" altLang="zh-TW" b="1" dirty="0" smtClean="0">
                <a:ea typeface="標楷體" panose="03000509000000000000" pitchFamily="65" charset="-120"/>
              </a:rPr>
              <a:t>=</a:t>
            </a:r>
            <a:r>
              <a:rPr lang="en-US" altLang="zh-TW" b="1" dirty="0">
                <a:ea typeface="標楷體" panose="03000509000000000000" pitchFamily="65" charset="-120"/>
              </a:rPr>
              <a:t>1</a:t>
            </a:r>
            <a:endParaRPr lang="zh-TW" altLang="en-US" b="1" dirty="0"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292545" y="39594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782441" y="2094524"/>
            <a:ext cx="7665849" cy="2977661"/>
            <a:chOff x="1047262" y="2594708"/>
            <a:chExt cx="7377723" cy="2977661"/>
          </a:xfrm>
        </p:grpSpPr>
        <p:cxnSp>
          <p:nvCxnSpPr>
            <p:cNvPr id="11" name="直線接點 10"/>
            <p:cNvCxnSpPr/>
            <p:nvPr/>
          </p:nvCxnSpPr>
          <p:spPr>
            <a:xfrm>
              <a:off x="1055077" y="2594708"/>
              <a:ext cx="73699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1047262" y="3188677"/>
              <a:ext cx="73699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1055077" y="3790462"/>
              <a:ext cx="73699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1047262" y="4353169"/>
              <a:ext cx="73699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1055077" y="5001846"/>
              <a:ext cx="73699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1047262" y="5572369"/>
              <a:ext cx="73699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手繪多邊形 28"/>
          <p:cNvSpPr/>
          <p:nvPr/>
        </p:nvSpPr>
        <p:spPr>
          <a:xfrm>
            <a:off x="7674712" y="3003551"/>
            <a:ext cx="203200" cy="468924"/>
          </a:xfrm>
          <a:custGeom>
            <a:avLst/>
            <a:gdLst>
              <a:gd name="connsiteX0" fmla="*/ 0 w 195510"/>
              <a:gd name="connsiteY0" fmla="*/ 0 h 367324"/>
              <a:gd name="connsiteX1" fmla="*/ 195385 w 195510"/>
              <a:gd name="connsiteY1" fmla="*/ 187570 h 367324"/>
              <a:gd name="connsiteX2" fmla="*/ 23446 w 195510"/>
              <a:gd name="connsiteY2" fmla="*/ 367324 h 36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510" h="367324">
                <a:moveTo>
                  <a:pt x="0" y="0"/>
                </a:moveTo>
                <a:cubicBezTo>
                  <a:pt x="95738" y="63174"/>
                  <a:pt x="191477" y="126349"/>
                  <a:pt x="195385" y="187570"/>
                </a:cubicBezTo>
                <a:cubicBezTo>
                  <a:pt x="199293" y="248791"/>
                  <a:pt x="111369" y="308057"/>
                  <a:pt x="23446" y="367324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7680818" y="3506422"/>
            <a:ext cx="203200" cy="468924"/>
          </a:xfrm>
          <a:custGeom>
            <a:avLst/>
            <a:gdLst>
              <a:gd name="connsiteX0" fmla="*/ 0 w 195510"/>
              <a:gd name="connsiteY0" fmla="*/ 0 h 367324"/>
              <a:gd name="connsiteX1" fmla="*/ 195385 w 195510"/>
              <a:gd name="connsiteY1" fmla="*/ 187570 h 367324"/>
              <a:gd name="connsiteX2" fmla="*/ 23446 w 195510"/>
              <a:gd name="connsiteY2" fmla="*/ 367324 h 36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510" h="367324">
                <a:moveTo>
                  <a:pt x="0" y="0"/>
                </a:moveTo>
                <a:cubicBezTo>
                  <a:pt x="95738" y="63174"/>
                  <a:pt x="191477" y="126349"/>
                  <a:pt x="195385" y="187570"/>
                </a:cubicBezTo>
                <a:cubicBezTo>
                  <a:pt x="199293" y="248791"/>
                  <a:pt x="111369" y="308057"/>
                  <a:pt x="23446" y="367324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793149" y="2789089"/>
            <a:ext cx="282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dirty="0">
                <a:ea typeface="標楷體" panose="03000509000000000000" pitchFamily="65" charset="-120"/>
              </a:rPr>
              <a:t>shortest path </a:t>
            </a:r>
            <a:r>
              <a:rPr lang="en-US" altLang="zh-TW" dirty="0" smtClean="0">
                <a:ea typeface="標楷體" panose="03000509000000000000" pitchFamily="65" charset="-120"/>
              </a:rPr>
              <a:t>with </a:t>
            </a:r>
            <a:r>
              <a:rPr lang="en-US" altLang="zh-TW" dirty="0">
                <a:ea typeface="標楷體" panose="03000509000000000000" pitchFamily="65" charset="-120"/>
              </a:rPr>
              <a:t>#</a:t>
            </a:r>
            <a:r>
              <a:rPr lang="en-US" altLang="zh-TW" dirty="0" smtClean="0">
                <a:ea typeface="標楷體" panose="03000509000000000000" pitchFamily="65" charset="-120"/>
              </a:rPr>
              <a:t>edge </a:t>
            </a:r>
            <a:r>
              <a:rPr lang="en-US" altLang="zh-TW" b="1" dirty="0" smtClean="0">
                <a:ea typeface="標楷體" panose="03000509000000000000" pitchFamily="65" charset="-120"/>
              </a:rPr>
              <a:t>≦2</a:t>
            </a:r>
            <a:endParaRPr lang="zh-TW" altLang="en-US" b="1" dirty="0">
              <a:ea typeface="標楷體" panose="03000509000000000000" pitchFamily="65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93149" y="3353085"/>
            <a:ext cx="282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dirty="0">
                <a:ea typeface="標楷體" panose="03000509000000000000" pitchFamily="65" charset="-120"/>
              </a:rPr>
              <a:t>shortest path </a:t>
            </a:r>
            <a:r>
              <a:rPr lang="en-US" altLang="zh-TW" dirty="0" smtClean="0">
                <a:ea typeface="標楷體" panose="03000509000000000000" pitchFamily="65" charset="-120"/>
              </a:rPr>
              <a:t>with </a:t>
            </a:r>
            <a:r>
              <a:rPr lang="en-US" altLang="zh-TW" dirty="0">
                <a:ea typeface="標楷體" panose="03000509000000000000" pitchFamily="65" charset="-120"/>
              </a:rPr>
              <a:t>#</a:t>
            </a:r>
            <a:r>
              <a:rPr lang="en-US" altLang="zh-TW" dirty="0" smtClean="0">
                <a:ea typeface="標楷體" panose="03000509000000000000" pitchFamily="65" charset="-120"/>
              </a:rPr>
              <a:t>edge </a:t>
            </a:r>
            <a:r>
              <a:rPr lang="en-US" altLang="zh-TW" b="1" dirty="0" smtClean="0">
                <a:ea typeface="標楷體" panose="03000509000000000000" pitchFamily="65" charset="-120"/>
              </a:rPr>
              <a:t>≦3</a:t>
            </a:r>
            <a:endParaRPr lang="zh-TW" altLang="en-US" b="1" dirty="0">
              <a:ea typeface="標楷體" panose="03000509000000000000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99185" y="4574250"/>
            <a:ext cx="30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dirty="0">
                <a:ea typeface="標楷體" panose="03000509000000000000" pitchFamily="65" charset="-120"/>
              </a:rPr>
              <a:t>shortest path </a:t>
            </a:r>
            <a:r>
              <a:rPr lang="en-US" altLang="zh-TW" dirty="0" smtClean="0">
                <a:ea typeface="標楷體" panose="03000509000000000000" pitchFamily="65" charset="-120"/>
              </a:rPr>
              <a:t>with </a:t>
            </a:r>
            <a:r>
              <a:rPr lang="en-US" altLang="zh-TW" dirty="0">
                <a:ea typeface="標楷體" panose="03000509000000000000" pitchFamily="65" charset="-120"/>
              </a:rPr>
              <a:t>#</a:t>
            </a:r>
            <a:r>
              <a:rPr lang="en-US" altLang="zh-TW" dirty="0" smtClean="0">
                <a:ea typeface="標楷體" panose="03000509000000000000" pitchFamily="65" charset="-120"/>
              </a:rPr>
              <a:t>edge </a:t>
            </a:r>
            <a:r>
              <a:rPr lang="en-US" altLang="zh-TW" b="1" dirty="0" smtClean="0">
                <a:ea typeface="標楷體" panose="03000509000000000000" pitchFamily="65" charset="-120"/>
              </a:rPr>
              <a:t>≦n-1</a:t>
            </a:r>
            <a:endParaRPr lang="zh-TW" altLang="en-US" b="1" dirty="0">
              <a:ea typeface="標楷體" panose="03000509000000000000" pitchFamily="65" charset="-120"/>
            </a:endParaRPr>
          </a:p>
        </p:txBody>
      </p:sp>
      <p:cxnSp>
        <p:nvCxnSpPr>
          <p:cNvPr id="40" name="直線接點 39"/>
          <p:cNvCxnSpPr/>
          <p:nvPr/>
        </p:nvCxnSpPr>
        <p:spPr>
          <a:xfrm>
            <a:off x="4775970" y="1578455"/>
            <a:ext cx="0" cy="4157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6107653" y="1578454"/>
            <a:ext cx="0" cy="4157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7311222" y="1578453"/>
            <a:ext cx="0" cy="4157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圓角矩形 25"/>
          <p:cNvSpPr/>
          <p:nvPr/>
        </p:nvSpPr>
        <p:spPr>
          <a:xfrm>
            <a:off x="3767018" y="2202935"/>
            <a:ext cx="4681273" cy="36933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這行可從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edge cost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直接得知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767017" y="4612039"/>
            <a:ext cx="4681273" cy="36933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是我們要的結果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手繪多邊形 27"/>
          <p:cNvSpPr/>
          <p:nvPr/>
        </p:nvSpPr>
        <p:spPr>
          <a:xfrm>
            <a:off x="7674712" y="2516554"/>
            <a:ext cx="203200" cy="468924"/>
          </a:xfrm>
          <a:custGeom>
            <a:avLst/>
            <a:gdLst>
              <a:gd name="connsiteX0" fmla="*/ 0 w 195510"/>
              <a:gd name="connsiteY0" fmla="*/ 0 h 367324"/>
              <a:gd name="connsiteX1" fmla="*/ 195385 w 195510"/>
              <a:gd name="connsiteY1" fmla="*/ 187570 h 367324"/>
              <a:gd name="connsiteX2" fmla="*/ 23446 w 195510"/>
              <a:gd name="connsiteY2" fmla="*/ 367324 h 36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510" h="367324">
                <a:moveTo>
                  <a:pt x="0" y="0"/>
                </a:moveTo>
                <a:cubicBezTo>
                  <a:pt x="95738" y="63174"/>
                  <a:pt x="191477" y="126349"/>
                  <a:pt x="195385" y="187570"/>
                </a:cubicBezTo>
                <a:cubicBezTo>
                  <a:pt x="199293" y="248791"/>
                  <a:pt x="111369" y="308057"/>
                  <a:pt x="23446" y="367324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7680818" y="4320428"/>
            <a:ext cx="203200" cy="468924"/>
          </a:xfrm>
          <a:custGeom>
            <a:avLst/>
            <a:gdLst>
              <a:gd name="connsiteX0" fmla="*/ 0 w 195510"/>
              <a:gd name="connsiteY0" fmla="*/ 0 h 367324"/>
              <a:gd name="connsiteX1" fmla="*/ 195385 w 195510"/>
              <a:gd name="connsiteY1" fmla="*/ 187570 h 367324"/>
              <a:gd name="connsiteX2" fmla="*/ 23446 w 195510"/>
              <a:gd name="connsiteY2" fmla="*/ 367324 h 36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510" h="367324">
                <a:moveTo>
                  <a:pt x="0" y="0"/>
                </a:moveTo>
                <a:cubicBezTo>
                  <a:pt x="95738" y="63174"/>
                  <a:pt x="191477" y="126349"/>
                  <a:pt x="195385" y="187570"/>
                </a:cubicBezTo>
                <a:cubicBezTo>
                  <a:pt x="199293" y="248791"/>
                  <a:pt x="111369" y="308057"/>
                  <a:pt x="23446" y="367324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圓角矩形 42"/>
          <p:cNvSpPr/>
          <p:nvPr/>
        </p:nvSpPr>
        <p:spPr>
          <a:xfrm>
            <a:off x="3767017" y="5227647"/>
            <a:ext cx="4681273" cy="369332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#edge &gt;n-1 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path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cost 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並不會更低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2518693" y="1600375"/>
                <a:ext cx="9400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000" b="1" dirty="0"/>
                  <a:t>dist</a:t>
                </a:r>
                <a14:m>
                  <m:oMath xmlns:m="http://schemas.openxmlformats.org/officeDocument/2006/math">
                    <m:r>
                      <a:rPr lang="en-US" altLang="zh-TW" sz="2000" b="1" i="1" baseline="30000" dirty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𝒍</m:t>
                    </m:r>
                  </m:oMath>
                </a14:m>
                <a:r>
                  <a:rPr lang="en-US" altLang="zh-TW" sz="2000" b="1" dirty="0"/>
                  <a:t>[u</a:t>
                </a:r>
                <a:r>
                  <a:rPr lang="en-US" altLang="zh-TW" sz="2000" b="1" dirty="0" smtClean="0"/>
                  <a:t>]</a:t>
                </a:r>
                <a:endPara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93" y="1600375"/>
                <a:ext cx="940001" cy="40011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143" t="-9231" r="-7792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Bellman-Ford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231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37500" y="3753689"/>
                <a:ext cx="7877849" cy="2633664"/>
              </a:xfrm>
              <a:prstGeom prst="rect">
                <a:avLst/>
              </a:prstGeom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normAutofit fontScale="47500" lnSpcReduction="20000"/>
              </a:bodyPr>
              <a:lstStyle/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5100" b="1" dirty="0" smtClean="0">
                    <a:solidFill>
                      <a:srgbClr val="FF0000"/>
                    </a:solidFill>
                  </a:rPr>
                  <a:t>dist</a:t>
                </a:r>
                <a14:m>
                  <m:oMath xmlns:m="http://schemas.openxmlformats.org/officeDocument/2006/math">
                    <m:r>
                      <a:rPr lang="en-US" altLang="zh-TW" sz="51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𝒍</m:t>
                    </m:r>
                  </m:oMath>
                </a14:m>
                <a:r>
                  <a:rPr lang="en-US" altLang="zh-TW" sz="5100" b="1" dirty="0" smtClean="0">
                    <a:solidFill>
                      <a:srgbClr val="FF0000"/>
                    </a:solidFill>
                  </a:rPr>
                  <a:t>[u]</a:t>
                </a:r>
                <a:r>
                  <a:rPr lang="en-US" altLang="zh-TW" sz="5100" dirty="0" smtClean="0"/>
                  <a:t>:  Length of a shortest path from </a:t>
                </a:r>
                <a:r>
                  <a:rPr lang="en-US" altLang="zh-TW" sz="5100" dirty="0" smtClean="0">
                    <a:solidFill>
                      <a:srgbClr val="0000CC"/>
                    </a:solidFill>
                  </a:rPr>
                  <a:t>v</a:t>
                </a:r>
                <a:r>
                  <a:rPr lang="en-US" altLang="zh-TW" sz="5100" dirty="0" smtClean="0"/>
                  <a:t> to </a:t>
                </a:r>
                <a:r>
                  <a:rPr lang="en-US" altLang="zh-TW" sz="5100" dirty="0" smtClean="0">
                    <a:solidFill>
                      <a:srgbClr val="0000CC"/>
                    </a:solidFill>
                  </a:rPr>
                  <a:t>u</a:t>
                </a:r>
                <a:r>
                  <a:rPr lang="en-US" altLang="zh-TW" sz="5100" dirty="0" smtClean="0"/>
                  <a:t> with the </a:t>
                </a:r>
                <a:r>
                  <a:rPr lang="en-US" altLang="zh-TW" sz="5100" dirty="0" smtClean="0">
                    <a:solidFill>
                      <a:srgbClr val="0000CC"/>
                    </a:solidFill>
                  </a:rPr>
                  <a:t>number of edges </a:t>
                </a:r>
                <a:r>
                  <a:rPr lang="en-US" altLang="zh-TW" sz="5100" dirty="0">
                    <a:solidFill>
                      <a:srgbClr val="0000CC"/>
                    </a:solidFill>
                  </a:rPr>
                  <a:t>≦</a:t>
                </a:r>
                <a:r>
                  <a:rPr lang="en-US" altLang="zh-TW" sz="51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51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𝒍</m:t>
                    </m:r>
                    <m:r>
                      <a:rPr lang="en-US" altLang="zh-TW" sz="5100" b="1" i="1" baseline="30000" dirty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</m:oMath>
                </a14:m>
                <a:endParaRPr lang="en-US" altLang="zh-TW" sz="5100" dirty="0"/>
              </a:p>
              <a:p>
                <a:pPr marL="800100" lvl="1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51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dist</a:t>
                </a:r>
                <a:r>
                  <a:rPr lang="en-US" altLang="zh-TW" sz="5100" baseline="30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altLang="zh-TW" sz="51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[u]</a:t>
                </a:r>
                <a:r>
                  <a:rPr lang="en-US" altLang="zh-TW" sz="5100" dirty="0" smtClean="0">
                    <a:sym typeface="Wingdings" panose="05000000000000000000" pitchFamily="2" charset="2"/>
                  </a:rPr>
                  <a:t> </a:t>
                </a:r>
              </a:p>
              <a:p>
                <a:pPr lvl="2" defTabSz="739775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altLang="zh-TW" sz="5100" dirty="0" smtClean="0">
                    <a:sym typeface="Wingdings" panose="05000000000000000000" pitchFamily="2" charset="2"/>
                  </a:rPr>
                  <a:t>= edge weight, 	if </a:t>
                </a:r>
                <a:r>
                  <a:rPr lang="en-US" altLang="zh-TW" sz="5100" dirty="0"/>
                  <a:t>&lt;v, </a:t>
                </a:r>
                <a:r>
                  <a:rPr lang="en-US" altLang="zh-TW" sz="5100" dirty="0" err="1"/>
                  <a:t>i</a:t>
                </a:r>
                <a:r>
                  <a:rPr lang="en-US" altLang="zh-TW" sz="5100" dirty="0"/>
                  <a:t>&gt; exists </a:t>
                </a:r>
              </a:p>
              <a:p>
                <a:pPr lvl="2" defTabSz="739775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altLang="zh-TW" sz="5100" dirty="0" smtClean="0"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TW" sz="5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5100" b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zh-TW" sz="5100" dirty="0" smtClean="0"/>
                  <a:t>			if </a:t>
                </a:r>
                <a:r>
                  <a:rPr lang="en-US" altLang="zh-TW" sz="5100" dirty="0"/>
                  <a:t>&lt;v, </a:t>
                </a:r>
                <a:r>
                  <a:rPr lang="en-US" altLang="zh-TW" sz="5100" dirty="0" err="1"/>
                  <a:t>i</a:t>
                </a:r>
                <a:r>
                  <a:rPr lang="en-US" altLang="zh-TW" sz="5100" dirty="0"/>
                  <a:t>&gt; doesn't exist </a:t>
                </a:r>
                <a:endParaRPr lang="en-US" altLang="zh-TW" sz="5100" dirty="0" smtClean="0"/>
              </a:p>
              <a:p>
                <a:pPr marL="800100" lvl="1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5100" b="1" dirty="0" smtClean="0">
                    <a:solidFill>
                      <a:srgbClr val="FF0000"/>
                    </a:solidFill>
                  </a:rPr>
                  <a:t>dist</a:t>
                </a:r>
                <a:r>
                  <a:rPr lang="en-US" altLang="zh-TW" sz="5100" b="1" baseline="30000" dirty="0" smtClean="0">
                    <a:solidFill>
                      <a:srgbClr val="FF0000"/>
                    </a:solidFill>
                  </a:rPr>
                  <a:t>n-1</a:t>
                </a:r>
                <a:r>
                  <a:rPr lang="en-US" altLang="zh-TW" sz="5100" b="1" dirty="0" smtClean="0">
                    <a:solidFill>
                      <a:srgbClr val="FF0000"/>
                    </a:solidFill>
                  </a:rPr>
                  <a:t>[u]</a:t>
                </a:r>
                <a:r>
                  <a:rPr lang="en-US" altLang="zh-TW" sz="5100" b="1" dirty="0" smtClean="0"/>
                  <a:t> for all u </a:t>
                </a:r>
                <a:r>
                  <a:rPr lang="en-US" altLang="zh-TW" sz="5100" dirty="0" smtClean="0"/>
                  <a:t>is our needed results</a:t>
                </a:r>
                <a:endParaRPr lang="en-US" altLang="zh-TW" sz="2400" dirty="0" smtClean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0" y="3753689"/>
                <a:ext cx="7877849" cy="26336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723880" y="1665642"/>
            <a:ext cx="4151134" cy="1941804"/>
            <a:chOff x="723880" y="1584960"/>
            <a:chExt cx="4151134" cy="1941804"/>
          </a:xfrm>
        </p:grpSpPr>
        <p:sp>
          <p:nvSpPr>
            <p:cNvPr id="35" name="圓角矩形 34"/>
            <p:cNvSpPr/>
            <p:nvPr/>
          </p:nvSpPr>
          <p:spPr>
            <a:xfrm>
              <a:off x="723880" y="1584960"/>
              <a:ext cx="4151134" cy="1941804"/>
            </a:xfrm>
            <a:prstGeom prst="roundRect">
              <a:avLst>
                <a:gd name="adj" fmla="val 928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6" name="橢圓 5"/>
            <p:cNvSpPr/>
            <p:nvPr/>
          </p:nvSpPr>
          <p:spPr>
            <a:xfrm>
              <a:off x="1216482" y="2679075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091900" y="2689767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v</a:t>
              </a:r>
              <a:endParaRPr lang="zh-TW" altLang="en-US" sz="2400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1737777" y="2216096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0" name="橢圓 9"/>
            <p:cNvSpPr/>
            <p:nvPr/>
          </p:nvSpPr>
          <p:spPr>
            <a:xfrm>
              <a:off x="1834975" y="2969071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706511" y="2453446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2" name="橢圓 11"/>
            <p:cNvSpPr/>
            <p:nvPr/>
          </p:nvSpPr>
          <p:spPr>
            <a:xfrm>
              <a:off x="3264011" y="3015729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3" name="橢圓 12"/>
            <p:cNvSpPr/>
            <p:nvPr/>
          </p:nvSpPr>
          <p:spPr>
            <a:xfrm>
              <a:off x="3051564" y="2134542"/>
              <a:ext cx="85969" cy="8596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cxnSp>
          <p:nvCxnSpPr>
            <p:cNvPr id="18" name="直線接點 17"/>
            <p:cNvCxnSpPr>
              <a:stCxn id="6" idx="7"/>
              <a:endCxn id="9" idx="3"/>
            </p:cNvCxnSpPr>
            <p:nvPr/>
          </p:nvCxnSpPr>
          <p:spPr>
            <a:xfrm flipV="1">
              <a:off x="1289861" y="2289475"/>
              <a:ext cx="460506" cy="40219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endCxn id="10" idx="1"/>
            </p:cNvCxnSpPr>
            <p:nvPr/>
          </p:nvCxnSpPr>
          <p:spPr>
            <a:xfrm>
              <a:off x="1295400" y="2750820"/>
              <a:ext cx="552165" cy="23084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endCxn id="11" idx="2"/>
            </p:cNvCxnSpPr>
            <p:nvPr/>
          </p:nvCxnSpPr>
          <p:spPr>
            <a:xfrm flipV="1">
              <a:off x="1306830" y="2496431"/>
              <a:ext cx="1399681" cy="22009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3072303" y="2008244"/>
                  <a:ext cx="5132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>
                    <a:defRPr b="0" i="1">
                      <a:solidFill>
                        <a:srgbClr val="C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303" y="2008244"/>
                  <a:ext cx="433132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3248368" y="2927100"/>
                  <a:ext cx="5132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>
                    <a:defRPr b="0" i="1">
                      <a:solidFill>
                        <a:srgbClr val="C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8368" y="2927100"/>
                  <a:ext cx="433132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1780762" y="2913767"/>
                  <a:ext cx="4287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>
                    <a:defRPr b="0" i="1">
                      <a:solidFill>
                        <a:srgbClr val="C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0762" y="2913767"/>
                  <a:ext cx="369781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2711322" y="2313124"/>
                  <a:ext cx="4063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>
                    <a:defRPr b="0" i="1">
                      <a:solidFill>
                        <a:srgbClr val="C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1322" y="2313124"/>
                  <a:ext cx="352148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1546934" y="1834629"/>
                  <a:ext cx="403957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400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934" y="1834629"/>
                  <a:ext cx="403957" cy="453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文字方塊 40"/>
            <p:cNvSpPr txBox="1"/>
            <p:nvPr/>
          </p:nvSpPr>
          <p:spPr>
            <a:xfrm>
              <a:off x="3783305" y="1672877"/>
              <a:ext cx="1091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bg1">
                      <a:lumMod val="50000"/>
                    </a:schemeClr>
                  </a:solidFill>
                </a:rPr>
                <a:t>dist</a:t>
              </a:r>
              <a:r>
                <a:rPr lang="en-US" altLang="zh-TW" sz="24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US" altLang="zh-TW" sz="2400" dirty="0" smtClean="0">
                  <a:solidFill>
                    <a:schemeClr val="bg1">
                      <a:lumMod val="50000"/>
                    </a:schemeClr>
                  </a:solidFill>
                </a:rPr>
                <a:t>[u]</a:t>
              </a:r>
              <a:endParaRPr lang="zh-TW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9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Bellman-Ford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232</a:t>
            </a:fld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7500" y="3796471"/>
            <a:ext cx="7896900" cy="234933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Calculate 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dist</a:t>
            </a:r>
            <a:r>
              <a:rPr lang="en-US" altLang="zh-TW" sz="2800" baseline="30000" dirty="0" err="1" smtClean="0">
                <a:solidFill>
                  <a:srgbClr val="FF0000"/>
                </a:solidFill>
              </a:rPr>
              <a:t>k</a:t>
            </a:r>
            <a:r>
              <a:rPr lang="en-US" altLang="zh-TW" sz="2800" dirty="0" smtClean="0">
                <a:solidFill>
                  <a:srgbClr val="FF0000"/>
                </a:solidFill>
              </a:rPr>
              <a:t>[u]</a:t>
            </a:r>
            <a:r>
              <a:rPr lang="en-US" altLang="zh-TW" sz="2800" dirty="0" smtClean="0"/>
              <a:t> from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dist</a:t>
            </a:r>
            <a:r>
              <a:rPr lang="en-US" altLang="zh-TW" sz="2800" baseline="30000" dirty="0" smtClean="0">
                <a:solidFill>
                  <a:srgbClr val="FF0000"/>
                </a:solidFill>
              </a:rPr>
              <a:t>k-1</a:t>
            </a:r>
            <a:r>
              <a:rPr lang="en-US" altLang="zh-TW" sz="2800" dirty="0" smtClean="0">
                <a:solidFill>
                  <a:srgbClr val="FF0000"/>
                </a:solidFill>
              </a:rPr>
              <a:t>[u]</a:t>
            </a:r>
            <a:r>
              <a:rPr lang="en-US" altLang="zh-TW" sz="2800" dirty="0" smtClean="0"/>
              <a:t>, k = 2~(n-1)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rgbClr val="0000CC"/>
                </a:solidFill>
              </a:rPr>
              <a:t>v-u shortest path </a:t>
            </a:r>
            <a:r>
              <a:rPr lang="en-US" altLang="zh-TW" sz="2800" dirty="0" smtClean="0"/>
              <a:t>with </a:t>
            </a:r>
            <a:r>
              <a:rPr lang="en-US" altLang="zh-TW" sz="2800" dirty="0" smtClean="0">
                <a:solidFill>
                  <a:srgbClr val="CC0099"/>
                </a:solidFill>
              </a:rPr>
              <a:t>at most k edges</a:t>
            </a:r>
            <a:r>
              <a:rPr lang="en-US" altLang="zh-TW" sz="2800" dirty="0" smtClean="0"/>
              <a:t>, k&gt;1, 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dist</a:t>
            </a:r>
            <a:r>
              <a:rPr lang="en-US" altLang="zh-TW" sz="2800" baseline="30000" dirty="0" err="1" smtClean="0">
                <a:solidFill>
                  <a:srgbClr val="FF0000"/>
                </a:solidFill>
              </a:rPr>
              <a:t>k</a:t>
            </a:r>
            <a:r>
              <a:rPr lang="en-US" altLang="zh-TW" sz="2800" dirty="0" smtClean="0">
                <a:solidFill>
                  <a:srgbClr val="FF0000"/>
                </a:solidFill>
              </a:rPr>
              <a:t>[u</a:t>
            </a:r>
            <a:r>
              <a:rPr lang="en-US" altLang="zh-TW" sz="2800" dirty="0">
                <a:solidFill>
                  <a:srgbClr val="FF0000"/>
                </a:solidFill>
              </a:rPr>
              <a:t>]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is the minimum of 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0000CC"/>
                </a:solidFill>
              </a:rPr>
              <a:t>dist</a:t>
            </a:r>
            <a:r>
              <a:rPr lang="en-US" altLang="zh-TW" sz="2800" baseline="30000" dirty="0">
                <a:solidFill>
                  <a:srgbClr val="0000CC"/>
                </a:solidFill>
              </a:rPr>
              <a:t>k-1</a:t>
            </a:r>
            <a:r>
              <a:rPr lang="en-US" altLang="zh-TW" sz="2800" dirty="0">
                <a:solidFill>
                  <a:srgbClr val="0000CC"/>
                </a:solidFill>
              </a:rPr>
              <a:t>[u]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(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dist</a:t>
            </a:r>
            <a:r>
              <a:rPr lang="en-US" altLang="zh-TW" sz="2800" baseline="30000" dirty="0" smtClean="0">
                <a:solidFill>
                  <a:srgbClr val="0000CC"/>
                </a:solidFill>
              </a:rPr>
              <a:t>k-1</a:t>
            </a:r>
            <a:r>
              <a:rPr lang="en-US" altLang="zh-TW" sz="2800" dirty="0" smtClean="0">
                <a:solidFill>
                  <a:srgbClr val="0000CC"/>
                </a:solidFill>
              </a:rPr>
              <a:t>[</a:t>
            </a:r>
            <a:r>
              <a:rPr lang="en-US" altLang="zh-TW" sz="2800" dirty="0" err="1" smtClean="0">
                <a:solidFill>
                  <a:srgbClr val="0000CC"/>
                </a:solidFill>
              </a:rPr>
              <a:t>i</a:t>
            </a:r>
            <a:r>
              <a:rPr lang="en-US" altLang="zh-TW" sz="2800" dirty="0">
                <a:solidFill>
                  <a:srgbClr val="0000CC"/>
                </a:solidFill>
              </a:rPr>
              <a:t>] + length(&lt;</a:t>
            </a:r>
            <a:r>
              <a:rPr lang="en-US" altLang="zh-TW" sz="2800" dirty="0" err="1">
                <a:solidFill>
                  <a:srgbClr val="0000CC"/>
                </a:solidFill>
              </a:rPr>
              <a:t>i</a:t>
            </a:r>
            <a:r>
              <a:rPr lang="en-US" altLang="zh-TW" sz="2800" dirty="0">
                <a:solidFill>
                  <a:srgbClr val="0000CC"/>
                </a:solidFill>
              </a:rPr>
              <a:t>, u</a:t>
            </a:r>
            <a:r>
              <a:rPr lang="en-US" altLang="zh-TW" sz="2800" dirty="0" smtClean="0">
                <a:solidFill>
                  <a:srgbClr val="0000CC"/>
                </a:solidFill>
              </a:rPr>
              <a:t>&gt;)</a:t>
            </a:r>
            <a:r>
              <a:rPr lang="en-US" altLang="zh-TW" sz="2800" dirty="0" smtClean="0"/>
              <a:t>) </a:t>
            </a:r>
            <a:r>
              <a:rPr lang="en-US" altLang="zh-TW" sz="2800" dirty="0">
                <a:solidFill>
                  <a:srgbClr val="0000CC"/>
                </a:solidFill>
              </a:rPr>
              <a:t>for all &lt;</a:t>
            </a:r>
            <a:r>
              <a:rPr lang="en-US" altLang="zh-TW" sz="2800" dirty="0" err="1">
                <a:solidFill>
                  <a:srgbClr val="0000CC"/>
                </a:solidFill>
              </a:rPr>
              <a:t>i</a:t>
            </a:r>
            <a:r>
              <a:rPr lang="en-US" altLang="zh-TW" sz="2800" dirty="0">
                <a:solidFill>
                  <a:srgbClr val="0000CC"/>
                </a:solidFill>
              </a:rPr>
              <a:t>, u</a:t>
            </a:r>
            <a:r>
              <a:rPr lang="en-US" altLang="zh-TW" sz="2800" dirty="0" smtClean="0">
                <a:solidFill>
                  <a:srgbClr val="0000CC"/>
                </a:solidFill>
              </a:rPr>
              <a:t>&gt;</a:t>
            </a:r>
            <a:endParaRPr lang="en-US" altLang="zh-TW" sz="2800" dirty="0">
              <a:solidFill>
                <a:srgbClr val="0000CC"/>
              </a:solidFill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723880" y="1584960"/>
            <a:ext cx="4151134" cy="1941804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1216482" y="2679075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1091900" y="2689767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v</a:t>
            </a:r>
            <a:endParaRPr lang="zh-TW" altLang="en-US" sz="2000" dirty="0"/>
          </a:p>
        </p:txBody>
      </p:sp>
      <p:sp>
        <p:nvSpPr>
          <p:cNvPr id="41" name="橢圓 40"/>
          <p:cNvSpPr/>
          <p:nvPr/>
        </p:nvSpPr>
        <p:spPr>
          <a:xfrm>
            <a:off x="1737777" y="2216096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1834975" y="2969071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2706511" y="2453446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3264011" y="3015729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3051564" y="2134542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接點 45"/>
          <p:cNvCxnSpPr>
            <a:stCxn id="39" idx="7"/>
            <a:endCxn id="41" idx="3"/>
          </p:cNvCxnSpPr>
          <p:nvPr/>
        </p:nvCxnSpPr>
        <p:spPr>
          <a:xfrm flipV="1">
            <a:off x="1289861" y="2289475"/>
            <a:ext cx="460506" cy="40219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endCxn id="42" idx="1"/>
          </p:cNvCxnSpPr>
          <p:nvPr/>
        </p:nvCxnSpPr>
        <p:spPr>
          <a:xfrm>
            <a:off x="1295400" y="2750820"/>
            <a:ext cx="552165" cy="23084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>
            <a:endCxn id="43" idx="2"/>
          </p:cNvCxnSpPr>
          <p:nvPr/>
        </p:nvCxnSpPr>
        <p:spPr>
          <a:xfrm flipV="1">
            <a:off x="1306830" y="2496431"/>
            <a:ext cx="1399681" cy="22009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3072303" y="20082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0" i="1">
                <a:solidFill>
                  <a:srgbClr val="C00000"/>
                </a:solidFill>
                <a:latin typeface="Cambria Math" panose="02040503050406030204" pitchFamily="18" charset="0"/>
              </a:defRPr>
            </a:lvl1pPr>
          </a:lstStyle>
          <a:p>
            <a:endParaRPr lang="zh-TW" altLang="en-US" i="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1780762" y="2913767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b="0" i="1">
                    <a:solidFill>
                      <a:srgbClr val="C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62" y="2913767"/>
                <a:ext cx="369781" cy="36933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2711322" y="2313124"/>
                <a:ext cx="352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b="0" i="1">
                    <a:solidFill>
                      <a:srgbClr val="C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22" y="2313124"/>
                <a:ext cx="352148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字方塊 53"/>
          <p:cNvSpPr txBox="1"/>
          <p:nvPr/>
        </p:nvSpPr>
        <p:spPr>
          <a:xfrm>
            <a:off x="3783305" y="1672877"/>
            <a:ext cx="1091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dist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[u]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1546934" y="1888417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934" y="1888417"/>
                <a:ext cx="367986" cy="369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接點 55"/>
          <p:cNvCxnSpPr>
            <a:endCxn id="45" idx="3"/>
          </p:cNvCxnSpPr>
          <p:nvPr/>
        </p:nvCxnSpPr>
        <p:spPr>
          <a:xfrm flipV="1">
            <a:off x="2768654" y="2207921"/>
            <a:ext cx="295500" cy="240466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 flipV="1">
            <a:off x="1844485" y="2167858"/>
            <a:ext cx="1188029" cy="75578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>
            <a:endCxn id="41" idx="5"/>
          </p:cNvCxnSpPr>
          <p:nvPr/>
        </p:nvCxnSpPr>
        <p:spPr>
          <a:xfrm flipH="1" flipV="1">
            <a:off x="1811156" y="2289475"/>
            <a:ext cx="921800" cy="167087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1942318" y="2996967"/>
            <a:ext cx="1315232" cy="51033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5296081" y="1554651"/>
            <a:ext cx="29852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dist</a:t>
            </a:r>
            <a:r>
              <a:rPr lang="en-US" altLang="zh-TW" sz="2400" baseline="30000" dirty="0" smtClean="0">
                <a:solidFill>
                  <a:srgbClr val="C00000"/>
                </a:solidFill>
              </a:rPr>
              <a:t>2</a:t>
            </a:r>
            <a:r>
              <a:rPr lang="en-US" altLang="zh-TW" sz="2400" dirty="0" smtClean="0">
                <a:solidFill>
                  <a:srgbClr val="C00000"/>
                </a:solidFill>
              </a:rPr>
              <a:t>[x] = min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C00000"/>
                </a:solidFill>
              </a:rPr>
              <a:t>dist</a:t>
            </a:r>
            <a:r>
              <a:rPr lang="en-US" altLang="zh-TW" sz="2400" baseline="30000" dirty="0" smtClean="0">
                <a:solidFill>
                  <a:srgbClr val="C00000"/>
                </a:solidFill>
              </a:rPr>
              <a:t>1</a:t>
            </a:r>
            <a:r>
              <a:rPr lang="en-US" altLang="zh-TW" sz="2400" dirty="0" smtClean="0">
                <a:solidFill>
                  <a:srgbClr val="C00000"/>
                </a:solidFill>
              </a:rPr>
              <a:t>[x]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C00000"/>
                </a:solidFill>
              </a:rPr>
              <a:t>dist</a:t>
            </a:r>
            <a:r>
              <a:rPr lang="en-US" altLang="zh-TW" sz="2400" baseline="30000" dirty="0" smtClean="0">
                <a:solidFill>
                  <a:srgbClr val="C00000"/>
                </a:solidFill>
              </a:rPr>
              <a:t>1</a:t>
            </a:r>
            <a:r>
              <a:rPr lang="en-US" altLang="zh-TW" sz="2400" dirty="0" smtClean="0">
                <a:solidFill>
                  <a:srgbClr val="C00000"/>
                </a:solidFill>
              </a:rPr>
              <a:t>[y] + cost(y, x)</a:t>
            </a:r>
            <a:endParaRPr lang="en-US" altLang="zh-TW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C00000"/>
                </a:solidFill>
              </a:rPr>
              <a:t>dist</a:t>
            </a:r>
            <a:r>
              <a:rPr lang="en-US" altLang="zh-TW" sz="2400" baseline="30000" dirty="0" smtClean="0">
                <a:solidFill>
                  <a:srgbClr val="C00000"/>
                </a:solidFill>
              </a:rPr>
              <a:t>1</a:t>
            </a:r>
            <a:r>
              <a:rPr lang="en-US" altLang="zh-TW" sz="2400" dirty="0" smtClean="0">
                <a:solidFill>
                  <a:srgbClr val="C00000"/>
                </a:solidFill>
              </a:rPr>
              <a:t>[z] </a:t>
            </a:r>
            <a:r>
              <a:rPr lang="en-US" altLang="zh-TW" sz="2400" dirty="0">
                <a:solidFill>
                  <a:srgbClr val="C00000"/>
                </a:solidFill>
              </a:rPr>
              <a:t>+ </a:t>
            </a:r>
            <a:r>
              <a:rPr lang="en-US" altLang="zh-TW" sz="2400" dirty="0" smtClean="0">
                <a:solidFill>
                  <a:srgbClr val="C00000"/>
                </a:solidFill>
              </a:rPr>
              <a:t>cost(z, </a:t>
            </a:r>
            <a:r>
              <a:rPr lang="en-US" altLang="zh-TW" sz="2400" dirty="0">
                <a:solidFill>
                  <a:srgbClr val="C00000"/>
                </a:solidFill>
              </a:rPr>
              <a:t>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</a:rPr>
              <a:t>dist</a:t>
            </a:r>
            <a:r>
              <a:rPr lang="en-US" altLang="zh-TW" sz="2400" baseline="30000" dirty="0">
                <a:solidFill>
                  <a:srgbClr val="C00000"/>
                </a:solidFill>
              </a:rPr>
              <a:t>1</a:t>
            </a:r>
            <a:r>
              <a:rPr lang="en-US" altLang="zh-TW" sz="2400" dirty="0" smtClean="0">
                <a:solidFill>
                  <a:srgbClr val="C00000"/>
                </a:solidFill>
              </a:rPr>
              <a:t>[…] </a:t>
            </a:r>
            <a:r>
              <a:rPr lang="en-US" altLang="zh-TW" sz="2400" dirty="0">
                <a:solidFill>
                  <a:srgbClr val="C00000"/>
                </a:solidFill>
              </a:rPr>
              <a:t>+ cost</a:t>
            </a:r>
            <a:r>
              <a:rPr lang="en-US" altLang="zh-TW" sz="2400" dirty="0" smtClean="0">
                <a:solidFill>
                  <a:srgbClr val="C00000"/>
                </a:solidFill>
              </a:rPr>
              <a:t>(…, </a:t>
            </a:r>
            <a:r>
              <a:rPr lang="en-US" altLang="zh-TW" sz="2400" dirty="0">
                <a:solidFill>
                  <a:srgbClr val="C00000"/>
                </a:solidFill>
              </a:rPr>
              <a:t>x)</a:t>
            </a:r>
          </a:p>
        </p:txBody>
      </p:sp>
      <p:cxnSp>
        <p:nvCxnSpPr>
          <p:cNvPr id="27" name="直線接點 26"/>
          <p:cNvCxnSpPr>
            <a:endCxn id="41" idx="4"/>
          </p:cNvCxnSpPr>
          <p:nvPr/>
        </p:nvCxnSpPr>
        <p:spPr>
          <a:xfrm flipH="1" flipV="1">
            <a:off x="1780762" y="2302065"/>
            <a:ext cx="97197" cy="694903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5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Bellman-Ford 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內容版面配置區 5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1883732"/>
                  </p:ext>
                </p:extLst>
              </p:nvPr>
            </p:nvGraphicFramePr>
            <p:xfrm>
              <a:off x="4138075" y="1377631"/>
              <a:ext cx="4929721" cy="36835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621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1621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1621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616215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616216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616215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616215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616215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</a:tblGrid>
                  <a:tr h="285222">
                    <a:tc rowSpan="2">
                      <a:txBody>
                        <a:bodyPr/>
                        <a:lstStyle/>
                        <a:p>
                          <a:pPr algn="ctr"/>
                          <a:endParaRPr lang="en-US" altLang="zh-TW" sz="2200" dirty="0" smtClean="0"/>
                        </a:p>
                        <a:p>
                          <a:pPr algn="ctr"/>
                          <a:r>
                            <a:rPr lang="en-US" altLang="zh-TW" sz="2200" b="1" dirty="0" smtClean="0"/>
                            <a:t>k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200" b="1" dirty="0" err="1" smtClean="0"/>
                            <a:t>dist</a:t>
                          </a:r>
                          <a:r>
                            <a:rPr lang="en-US" altLang="zh-TW" sz="2200" b="1" baseline="30000" dirty="0" err="1" smtClean="0"/>
                            <a:t>k</a:t>
                          </a:r>
                          <a:r>
                            <a:rPr lang="en-US" altLang="zh-TW" sz="2200" b="1" dirty="0" smtClean="0"/>
                            <a:t>[ ]</a:t>
                          </a:r>
                          <a:endParaRPr lang="zh-TW" altLang="en-US" sz="2200" b="1" dirty="0" smtClean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2200" b="1" dirty="0" smtClean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7603"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1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2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3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4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5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6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71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1</a:t>
                          </a:r>
                          <a:endParaRPr lang="zh-TW" altLang="en-US" sz="2200" b="1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6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220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220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220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71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2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3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3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5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4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220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zh-TW" altLang="en-US"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71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3</a:t>
                          </a:r>
                          <a:endParaRPr lang="zh-TW" altLang="en-US" sz="2200" b="1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1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3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2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4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7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71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4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1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3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0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4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5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71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5</a:t>
                          </a:r>
                          <a:endParaRPr lang="zh-TW" altLang="en-US" sz="2200" b="1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1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3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0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4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3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71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6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1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3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0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4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3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內容版面配置區 5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1883732"/>
                  </p:ext>
                </p:extLst>
              </p:nvPr>
            </p:nvGraphicFramePr>
            <p:xfrm>
              <a:off x="4138075" y="1377631"/>
              <a:ext cx="4929721" cy="36835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62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6162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6162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6162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61621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6162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6162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  <a:gridCol w="6162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7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endParaRPr lang="en-US" altLang="zh-TW" sz="2200" dirty="0" smtClean="0"/>
                        </a:p>
                        <a:p>
                          <a:pPr algn="ctr"/>
                          <a:r>
                            <a:rPr lang="en-US" altLang="zh-TW" sz="2200" b="1" dirty="0" smtClean="0"/>
                            <a:t>k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200" b="1" dirty="0" err="1" smtClean="0"/>
                            <a:t>dist</a:t>
                          </a:r>
                          <a:r>
                            <a:rPr lang="en-US" altLang="zh-TW" sz="2200" b="1" baseline="30000" dirty="0" err="1" smtClean="0"/>
                            <a:t>k</a:t>
                          </a:r>
                          <a:r>
                            <a:rPr lang="en-US" altLang="zh-TW" sz="2200" b="1" dirty="0" smtClean="0"/>
                            <a:t>[ ]</a:t>
                          </a:r>
                          <a:endParaRPr lang="zh-TW" altLang="en-US" sz="2200" b="1" dirty="0" smtClean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2200" b="1" dirty="0" smtClean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1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2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3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4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5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6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471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1</a:t>
                          </a:r>
                          <a:endParaRPr lang="zh-TW" altLang="en-US" sz="2200" b="1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6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7059" t="-187179" r="-200000" b="-5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02970" t="-187179" r="-101980" b="-5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02970" t="-187179" r="-1980" b="-51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471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2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3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3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5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4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02970" t="-287179" r="-1980" b="-41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471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3</a:t>
                          </a:r>
                          <a:endParaRPr lang="zh-TW" altLang="en-US" sz="2200" b="1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1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3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2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4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7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471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4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1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3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0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4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5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471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5</a:t>
                          </a:r>
                          <a:endParaRPr lang="zh-TW" altLang="en-US" sz="2200" b="1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1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3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0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4</a:t>
                          </a:r>
                          <a:endParaRPr lang="zh-TW" altLang="en-US" sz="2200" dirty="0"/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rgbClr val="CC0099"/>
                              </a:solidFill>
                            </a:rPr>
                            <a:t>3</a:t>
                          </a:r>
                          <a:endParaRPr lang="zh-TW" altLang="en-US" sz="22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471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/>
                            <a:t>6</a:t>
                          </a:r>
                          <a:endParaRPr lang="zh-TW" alt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1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3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5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0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4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dirty="0" smtClean="0"/>
                            <a:t>3</a:t>
                          </a:r>
                          <a:endParaRPr lang="zh-TW" altLang="en-US"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233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99531" y="1517223"/>
            <a:ext cx="3445933" cy="2436707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688188" y="2554613"/>
            <a:ext cx="261279" cy="261279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橢圓 7"/>
          <p:cNvSpPr/>
          <p:nvPr/>
        </p:nvSpPr>
        <p:spPr>
          <a:xfrm>
            <a:off x="1594121" y="1722486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橢圓 8"/>
          <p:cNvSpPr/>
          <p:nvPr/>
        </p:nvSpPr>
        <p:spPr>
          <a:xfrm>
            <a:off x="1594120" y="255461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橢圓 9"/>
          <p:cNvSpPr/>
          <p:nvPr/>
        </p:nvSpPr>
        <p:spPr>
          <a:xfrm>
            <a:off x="1594119" y="340845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橢圓 10"/>
          <p:cNvSpPr/>
          <p:nvPr/>
        </p:nvSpPr>
        <p:spPr>
          <a:xfrm>
            <a:off x="2559319" y="340845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橢圓 11"/>
          <p:cNvSpPr/>
          <p:nvPr/>
        </p:nvSpPr>
        <p:spPr>
          <a:xfrm>
            <a:off x="2559319" y="172248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橢圓 12"/>
          <p:cNvSpPr/>
          <p:nvPr/>
        </p:nvSpPr>
        <p:spPr>
          <a:xfrm>
            <a:off x="3524517" y="255461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4" name="直線接點 13"/>
          <p:cNvCxnSpPr>
            <a:stCxn id="7" idx="7"/>
            <a:endCxn id="8" idx="2"/>
          </p:cNvCxnSpPr>
          <p:nvPr/>
        </p:nvCxnSpPr>
        <p:spPr>
          <a:xfrm flipV="1">
            <a:off x="911204" y="1853126"/>
            <a:ext cx="682917" cy="7397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7" idx="5"/>
            <a:endCxn id="10" idx="1"/>
          </p:cNvCxnSpPr>
          <p:nvPr/>
        </p:nvCxnSpPr>
        <p:spPr>
          <a:xfrm>
            <a:off x="911204" y="2777629"/>
            <a:ext cx="721178" cy="66909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8" idx="6"/>
            <a:endCxn id="12" idx="2"/>
          </p:cNvCxnSpPr>
          <p:nvPr/>
        </p:nvCxnSpPr>
        <p:spPr>
          <a:xfrm flipV="1">
            <a:off x="1855400" y="1853125"/>
            <a:ext cx="703919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0" idx="6"/>
            <a:endCxn id="11" idx="2"/>
          </p:cNvCxnSpPr>
          <p:nvPr/>
        </p:nvCxnSpPr>
        <p:spPr>
          <a:xfrm>
            <a:off x="1855398" y="3539098"/>
            <a:ext cx="703921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0" idx="0"/>
            <a:endCxn id="9" idx="4"/>
          </p:cNvCxnSpPr>
          <p:nvPr/>
        </p:nvCxnSpPr>
        <p:spPr>
          <a:xfrm flipV="1">
            <a:off x="1724759" y="2815892"/>
            <a:ext cx="1" cy="59256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9" idx="0"/>
            <a:endCxn id="8" idx="4"/>
          </p:cNvCxnSpPr>
          <p:nvPr/>
        </p:nvCxnSpPr>
        <p:spPr>
          <a:xfrm flipV="1">
            <a:off x="1724760" y="1983765"/>
            <a:ext cx="1" cy="57084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9" idx="7"/>
            <a:endCxn id="12" idx="3"/>
          </p:cNvCxnSpPr>
          <p:nvPr/>
        </p:nvCxnSpPr>
        <p:spPr>
          <a:xfrm flipV="1">
            <a:off x="1817136" y="1945501"/>
            <a:ext cx="780446" cy="6473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12" idx="6"/>
            <a:endCxn id="13" idx="1"/>
          </p:cNvCxnSpPr>
          <p:nvPr/>
        </p:nvCxnSpPr>
        <p:spPr>
          <a:xfrm>
            <a:off x="2820598" y="1853125"/>
            <a:ext cx="742182" cy="73975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>
            <a:stCxn id="11" idx="6"/>
            <a:endCxn id="13" idx="3"/>
          </p:cNvCxnSpPr>
          <p:nvPr/>
        </p:nvCxnSpPr>
        <p:spPr>
          <a:xfrm flipV="1">
            <a:off x="2820598" y="2777629"/>
            <a:ext cx="742182" cy="76146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7" idx="6"/>
            <a:endCxn id="9" idx="2"/>
          </p:cNvCxnSpPr>
          <p:nvPr/>
        </p:nvCxnSpPr>
        <p:spPr>
          <a:xfrm>
            <a:off x="949467" y="2685253"/>
            <a:ext cx="64465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970614" y="197175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6</a:t>
            </a:r>
            <a:endParaRPr lang="zh-TW" altLang="en-US" sz="20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1151333" y="23354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5</a:t>
            </a:r>
            <a:endParaRPr lang="zh-TW" altLang="en-US" sz="20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1187233" y="28100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5</a:t>
            </a:r>
            <a:endParaRPr lang="zh-TW" altLang="en-US" sz="20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1712893" y="2938933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-2</a:t>
            </a:r>
            <a:endParaRPr lang="zh-TW" altLang="en-US" sz="20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1712893" y="20659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-2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2164216" y="21154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2050104" y="150757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-1</a:t>
            </a:r>
            <a:endParaRPr lang="zh-TW" altLang="en-US" sz="20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2050104" y="344672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-1</a:t>
            </a:r>
            <a:endParaRPr lang="zh-TW" altLang="en-US" sz="2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3131461" y="192040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3</a:t>
            </a:r>
            <a:endParaRPr lang="zh-TW" altLang="en-US" sz="20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3139967" y="301675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3</a:t>
            </a:r>
            <a:endParaRPr lang="zh-TW" altLang="en-US" sz="20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518745" y="2712065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v</a:t>
            </a:r>
            <a:endParaRPr lang="zh-TW" altLang="en-US" sz="2000" dirty="0"/>
          </a:p>
        </p:txBody>
      </p:sp>
      <p:cxnSp>
        <p:nvCxnSpPr>
          <p:cNvPr id="61" name="直線單箭頭接點 60"/>
          <p:cNvCxnSpPr/>
          <p:nvPr/>
        </p:nvCxnSpPr>
        <p:spPr>
          <a:xfrm flipH="1">
            <a:off x="5829647" y="2595256"/>
            <a:ext cx="361907" cy="25541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/>
          <p:cNvSpPr txBox="1"/>
          <p:nvPr/>
        </p:nvSpPr>
        <p:spPr>
          <a:xfrm>
            <a:off x="518745" y="4847647"/>
            <a:ext cx="8359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O</a:t>
            </a:r>
            <a:r>
              <a:rPr lang="en-US" altLang="zh-TW" sz="2400" dirty="0" smtClean="0"/>
              <a:t>ptimization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CC0099"/>
                </a:solidFill>
              </a:rPr>
              <a:t>Updating</a:t>
            </a:r>
            <a:r>
              <a:rPr lang="en-US" altLang="zh-TW" sz="2400" dirty="0" smtClean="0"/>
              <a:t> 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dist</a:t>
            </a:r>
            <a:r>
              <a:rPr lang="en-US" altLang="zh-TW" sz="2400" b="1" baseline="30000" dirty="0" err="1" smtClean="0">
                <a:solidFill>
                  <a:srgbClr val="FF0000"/>
                </a:solidFill>
              </a:rPr>
              <a:t>k</a:t>
            </a:r>
            <a:r>
              <a:rPr lang="en-US" altLang="zh-TW" sz="2400" dirty="0" smtClean="0">
                <a:solidFill>
                  <a:srgbClr val="FF0000"/>
                </a:solidFill>
              </a:rPr>
              <a:t>[] </a:t>
            </a:r>
            <a:r>
              <a:rPr lang="en-US" altLang="zh-TW" sz="2400" dirty="0" smtClean="0">
                <a:solidFill>
                  <a:srgbClr val="0000CC"/>
                </a:solidFill>
              </a:rPr>
              <a:t>in-place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Use only one array for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dist</a:t>
            </a:r>
            <a:r>
              <a:rPr lang="en-US" altLang="zh-TW" sz="2400" b="1" baseline="30000" dirty="0" smtClean="0">
                <a:solidFill>
                  <a:srgbClr val="FF0000"/>
                </a:solidFill>
              </a:rPr>
              <a:t>1</a:t>
            </a:r>
            <a:r>
              <a:rPr lang="en-US" altLang="zh-TW" sz="2400" dirty="0" smtClean="0">
                <a:solidFill>
                  <a:srgbClr val="FF0000"/>
                </a:solidFill>
              </a:rPr>
              <a:t>[]</a:t>
            </a:r>
            <a:r>
              <a:rPr lang="en-US" altLang="zh-TW" sz="2400" dirty="0" smtClean="0"/>
              <a:t>,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dist</a:t>
            </a:r>
            <a:r>
              <a:rPr lang="en-US" altLang="zh-TW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TW" sz="2400" dirty="0" smtClean="0">
                <a:solidFill>
                  <a:srgbClr val="FF0000"/>
                </a:solidFill>
              </a:rPr>
              <a:t>[]</a:t>
            </a:r>
            <a:r>
              <a:rPr lang="en-US" altLang="zh-TW" sz="2400" dirty="0" smtClean="0"/>
              <a:t> …</a:t>
            </a:r>
            <a:endParaRPr lang="zh-TW" altLang="en-US" sz="24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5782787" y="2390112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-2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cxnSp>
        <p:nvCxnSpPr>
          <p:cNvPr id="82" name="直線單箭頭接點 81"/>
          <p:cNvCxnSpPr/>
          <p:nvPr/>
        </p:nvCxnSpPr>
        <p:spPr>
          <a:xfrm flipH="1">
            <a:off x="6398082" y="2576744"/>
            <a:ext cx="361907" cy="25541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字方塊 82"/>
          <p:cNvSpPr txBox="1"/>
          <p:nvPr/>
        </p:nvSpPr>
        <p:spPr>
          <a:xfrm>
            <a:off x="6351222" y="237160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-2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4" name="直線單箭頭接點 83"/>
          <p:cNvCxnSpPr/>
          <p:nvPr/>
        </p:nvCxnSpPr>
        <p:spPr>
          <a:xfrm flipH="1">
            <a:off x="5820563" y="3078008"/>
            <a:ext cx="361907" cy="25541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字方塊 84"/>
          <p:cNvSpPr txBox="1"/>
          <p:nvPr/>
        </p:nvSpPr>
        <p:spPr>
          <a:xfrm>
            <a:off x="5773703" y="2872864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-2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Bellman-Ford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234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399967"/>
            <a:ext cx="8291830" cy="51336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MatrixWDigraph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BellmanFord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v)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 is the number of vertices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in-place update for 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 is used 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 n 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++) </a:t>
            </a:r>
            <a:endParaRPr lang="en-US" altLang="zh-TW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 = length[v][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];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2000" baseline="30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 initialization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k = 2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k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&lt;= n−1 ; k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dist</a:t>
            </a:r>
            <a:r>
              <a:rPr lang="en-US" altLang="zh-TW" sz="2000" baseline="30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~ 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2000" baseline="30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(n-1)</a:t>
            </a:r>
            <a:endParaRPr lang="en-US" altLang="zh-TW" sz="2000" baseline="30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each </a:t>
            </a: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u != v)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each &lt;</a:t>
            </a:r>
            <a:r>
              <a:rPr lang="en-US" altLang="zh-TW" sz="2000" b="1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u</a:t>
            </a: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 the graph)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[u] &gt;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 + length[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][u]) </a:t>
            </a:r>
            <a:endParaRPr lang="en-US" altLang="zh-TW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[u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 + length[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][u];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9016" y="5221466"/>
            <a:ext cx="6451454" cy="1226227"/>
          </a:xfrm>
          <a:prstGeom prst="rect">
            <a:avLst/>
          </a:prstGeom>
          <a:solidFill>
            <a:srgbClr val="F3D2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"for(each u)" and "for (each &lt;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i</a:t>
            </a:r>
            <a:r>
              <a:rPr lang="en-US" altLang="zh-TW" sz="2000" dirty="0" smtClean="0">
                <a:solidFill>
                  <a:schemeClr val="tx1"/>
                </a:solidFill>
              </a:rPr>
              <a:t>, u&gt;)" together is </a:t>
            </a:r>
            <a:r>
              <a:rPr lang="en-US" altLang="zh-TW" sz="2000" b="1" dirty="0" smtClean="0">
                <a:solidFill>
                  <a:srgbClr val="0000CC"/>
                </a:solidFill>
              </a:rPr>
              <a:t>O(n</a:t>
            </a:r>
            <a:r>
              <a:rPr lang="en-US" altLang="zh-TW" sz="2000" b="1" baseline="30000" dirty="0" smtClean="0">
                <a:solidFill>
                  <a:srgbClr val="0000CC"/>
                </a:solidFill>
              </a:rPr>
              <a:t>2</a:t>
            </a:r>
            <a:r>
              <a:rPr lang="en-US" altLang="zh-TW" sz="2000" b="1" dirty="0" smtClean="0">
                <a:solidFill>
                  <a:srgbClr val="0000CC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for an adjacency matrix and is </a:t>
            </a:r>
            <a:r>
              <a:rPr lang="en-US" altLang="zh-TW" sz="2000" b="1" dirty="0" smtClean="0">
                <a:solidFill>
                  <a:srgbClr val="0000CC"/>
                </a:solidFill>
              </a:rPr>
              <a:t>O(e)</a:t>
            </a:r>
            <a:r>
              <a:rPr lang="en-US" altLang="zh-TW" sz="2000" dirty="0" smtClean="0">
                <a:solidFill>
                  <a:schemeClr val="tx1"/>
                </a:solidFill>
              </a:rPr>
              <a:t> for an adjacency list.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</a:rPr>
              <a:t>T</a:t>
            </a:r>
            <a:r>
              <a:rPr lang="en-US" altLang="zh-TW" sz="2000" dirty="0" smtClean="0">
                <a:solidFill>
                  <a:schemeClr val="tx1"/>
                </a:solidFill>
              </a:rPr>
              <a:t>he overall complexity is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O(n</a:t>
            </a:r>
            <a:r>
              <a:rPr lang="en-US" altLang="zh-TW" sz="2000" b="1" baseline="30000" dirty="0" smtClean="0">
                <a:solidFill>
                  <a:srgbClr val="FF0000"/>
                </a:solidFill>
              </a:rPr>
              <a:t>3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for an adjacency matrix </a:t>
            </a:r>
            <a:r>
              <a:rPr lang="en-US" altLang="zh-TW" sz="2000" dirty="0" smtClean="0">
                <a:solidFill>
                  <a:schemeClr val="tx1"/>
                </a:solidFill>
              </a:rPr>
              <a:t>and is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O(ne)</a:t>
            </a:r>
            <a:r>
              <a:rPr lang="en-US" altLang="zh-TW" sz="2000" dirty="0" smtClean="0">
                <a:solidFill>
                  <a:schemeClr val="tx1"/>
                </a:solidFill>
              </a:rPr>
              <a:t> for an adjacency list.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右大括弧 5"/>
          <p:cNvSpPr/>
          <p:nvPr/>
        </p:nvSpPr>
        <p:spPr>
          <a:xfrm>
            <a:off x="7200617" y="3664410"/>
            <a:ext cx="187570" cy="1157682"/>
          </a:xfrm>
          <a:prstGeom prst="rightBrace">
            <a:avLst>
              <a:gd name="adj1" fmla="val 5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右大括弧 9"/>
          <p:cNvSpPr/>
          <p:nvPr/>
        </p:nvSpPr>
        <p:spPr>
          <a:xfrm>
            <a:off x="8278036" y="3313722"/>
            <a:ext cx="166546" cy="1508370"/>
          </a:xfrm>
          <a:prstGeom prst="rightBrace">
            <a:avLst>
              <a:gd name="adj1" fmla="val 5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6994769" y="4290646"/>
            <a:ext cx="711720" cy="1109785"/>
          </a:xfrm>
          <a:custGeom>
            <a:avLst/>
            <a:gdLst>
              <a:gd name="connsiteX0" fmla="*/ 422031 w 711720"/>
              <a:gd name="connsiteY0" fmla="*/ 0 h 1109785"/>
              <a:gd name="connsiteX1" fmla="*/ 695569 w 711720"/>
              <a:gd name="connsiteY1" fmla="*/ 586154 h 1109785"/>
              <a:gd name="connsiteX2" fmla="*/ 0 w 711720"/>
              <a:gd name="connsiteY2" fmla="*/ 1109785 h 110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720" h="1109785">
                <a:moveTo>
                  <a:pt x="422031" y="0"/>
                </a:moveTo>
                <a:cubicBezTo>
                  <a:pt x="593969" y="200595"/>
                  <a:pt x="765907" y="401190"/>
                  <a:pt x="695569" y="586154"/>
                </a:cubicBezTo>
                <a:cubicBezTo>
                  <a:pt x="625231" y="771118"/>
                  <a:pt x="312615" y="940451"/>
                  <a:pt x="0" y="110978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6963508" y="4149968"/>
            <a:ext cx="1808488" cy="1891323"/>
          </a:xfrm>
          <a:custGeom>
            <a:avLst/>
            <a:gdLst>
              <a:gd name="connsiteX0" fmla="*/ 1766277 w 1872838"/>
              <a:gd name="connsiteY0" fmla="*/ 0 h 1852246"/>
              <a:gd name="connsiteX1" fmla="*/ 1680307 w 1872838"/>
              <a:gd name="connsiteY1" fmla="*/ 1344246 h 1852246"/>
              <a:gd name="connsiteX2" fmla="*/ 0 w 1872838"/>
              <a:gd name="connsiteY2" fmla="*/ 1852246 h 1852246"/>
              <a:gd name="connsiteX0" fmla="*/ 1500554 w 1772674"/>
              <a:gd name="connsiteY0" fmla="*/ 0 h 1891323"/>
              <a:gd name="connsiteX1" fmla="*/ 1680307 w 1772674"/>
              <a:gd name="connsiteY1" fmla="*/ 1383323 h 1891323"/>
              <a:gd name="connsiteX2" fmla="*/ 0 w 1772674"/>
              <a:gd name="connsiteY2" fmla="*/ 1891323 h 1891323"/>
              <a:gd name="connsiteX0" fmla="*/ 1500554 w 1808488"/>
              <a:gd name="connsiteY0" fmla="*/ 0 h 1891323"/>
              <a:gd name="connsiteX1" fmla="*/ 1680307 w 1808488"/>
              <a:gd name="connsiteY1" fmla="*/ 1383323 h 1891323"/>
              <a:gd name="connsiteX2" fmla="*/ 0 w 1808488"/>
              <a:gd name="connsiteY2" fmla="*/ 1891323 h 18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8488" h="1891323">
                <a:moveTo>
                  <a:pt x="1500554" y="0"/>
                </a:moveTo>
                <a:cubicBezTo>
                  <a:pt x="1784512" y="283308"/>
                  <a:pt x="1930399" y="1068103"/>
                  <a:pt x="1680307" y="1383323"/>
                </a:cubicBezTo>
                <a:cubicBezTo>
                  <a:pt x="1430215" y="1698543"/>
                  <a:pt x="692964" y="1791677"/>
                  <a:pt x="0" y="189132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All Pairs and General Costs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Given an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dirty="0">
                <a:ea typeface="新細明體" charset="-120"/>
              </a:rPr>
              <a:t>-vertex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directed weighted graph</a:t>
            </a:r>
            <a:r>
              <a:rPr lang="en-US" altLang="zh-TW" dirty="0">
                <a:ea typeface="新細明體" charset="-120"/>
              </a:rPr>
              <a:t>, find a shortest path from vertex </a:t>
            </a:r>
            <a:r>
              <a:rPr lang="en-US" altLang="zh-TW" dirty="0" err="1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TW" dirty="0">
                <a:ea typeface="新細明體" charset="-120"/>
              </a:rPr>
              <a:t> to vertex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j</a:t>
            </a:r>
            <a:r>
              <a:rPr lang="en-US" altLang="zh-TW" dirty="0">
                <a:ea typeface="新細明體" charset="-120"/>
              </a:rPr>
              <a:t> for each of the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baseline="30000" dirty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vertex pairs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(</a:t>
            </a:r>
            <a:r>
              <a:rPr lang="en-US" altLang="zh-TW" dirty="0" err="1">
                <a:solidFill>
                  <a:srgbClr val="FF0000"/>
                </a:solidFill>
                <a:ea typeface="新細明體" charset="-120"/>
              </a:rPr>
              <a:t>i,j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dirty="0">
                <a:ea typeface="新細明體" charset="-120"/>
              </a:rPr>
              <a:t>.</a:t>
            </a:r>
            <a:endParaRPr lang="en-US" altLang="zh-TW" dirty="0" smtClean="0"/>
          </a:p>
          <a:p>
            <a:r>
              <a:rPr lang="en-US" altLang="zh-TW" dirty="0" smtClean="0"/>
              <a:t>Viable approaches</a:t>
            </a:r>
          </a:p>
          <a:p>
            <a:pPr lvl="1"/>
            <a:r>
              <a:rPr lang="en-US" altLang="zh-TW" dirty="0" smtClean="0"/>
              <a:t>Perform </a:t>
            </a:r>
            <a:r>
              <a:rPr lang="en-US" altLang="zh-TW" dirty="0" smtClean="0">
                <a:solidFill>
                  <a:srgbClr val="FF0000"/>
                </a:solidFill>
              </a:rPr>
              <a:t>n</a:t>
            </a:r>
            <a:r>
              <a:rPr lang="en-US" altLang="zh-TW" dirty="0" smtClean="0"/>
              <a:t> times of </a:t>
            </a:r>
            <a:r>
              <a:rPr lang="en-US" altLang="zh-TW" dirty="0" smtClean="0">
                <a:solidFill>
                  <a:srgbClr val="CC0099"/>
                </a:solidFill>
              </a:rPr>
              <a:t>Bellman-Ford algorithm </a:t>
            </a:r>
            <a:r>
              <a:rPr lang="en-US" altLang="zh-TW" dirty="0" smtClean="0"/>
              <a:t>(general weights) (or </a:t>
            </a:r>
            <a:r>
              <a:rPr lang="en-US" altLang="zh-TW" dirty="0" err="1" smtClean="0">
                <a:solidFill>
                  <a:srgbClr val="CC0099"/>
                </a:solidFill>
              </a:rPr>
              <a:t>Dijkstra</a:t>
            </a:r>
            <a:r>
              <a:rPr lang="en-US" altLang="zh-TW" dirty="0" smtClean="0">
                <a:solidFill>
                  <a:srgbClr val="CC0099"/>
                </a:solidFill>
              </a:rPr>
              <a:t> algorithm </a:t>
            </a:r>
            <a:r>
              <a:rPr lang="en-US" altLang="zh-TW" dirty="0" smtClean="0"/>
              <a:t>-- non-negative weights)</a:t>
            </a:r>
          </a:p>
          <a:p>
            <a:pPr lvl="2"/>
            <a:r>
              <a:rPr lang="en-US" altLang="zh-TW" sz="2400" dirty="0" smtClean="0">
                <a:solidFill>
                  <a:srgbClr val="0000CC"/>
                </a:solidFill>
              </a:rPr>
              <a:t>O(n</a:t>
            </a:r>
            <a:r>
              <a:rPr lang="en-US" altLang="zh-TW" sz="2400" baseline="30000" dirty="0" smtClean="0">
                <a:solidFill>
                  <a:srgbClr val="0000CC"/>
                </a:solidFill>
              </a:rPr>
              <a:t>4</a:t>
            </a:r>
            <a:r>
              <a:rPr lang="en-US" altLang="zh-TW" sz="2400" dirty="0" smtClean="0">
                <a:solidFill>
                  <a:srgbClr val="0000CC"/>
                </a:solidFill>
              </a:rPr>
              <a:t>)</a:t>
            </a:r>
            <a:r>
              <a:rPr lang="en-US" altLang="zh-TW" sz="2400" dirty="0" smtClean="0"/>
              <a:t> if an adjacency matrix is used</a:t>
            </a:r>
          </a:p>
          <a:p>
            <a:pPr lvl="2"/>
            <a:r>
              <a:rPr lang="en-US" altLang="zh-TW" sz="2400" dirty="0" smtClean="0">
                <a:solidFill>
                  <a:srgbClr val="0000CC"/>
                </a:solidFill>
              </a:rPr>
              <a:t>O(n</a:t>
            </a:r>
            <a:r>
              <a:rPr lang="en-US" altLang="zh-TW" sz="2400" baseline="30000" dirty="0" smtClean="0">
                <a:solidFill>
                  <a:srgbClr val="0000CC"/>
                </a:solidFill>
              </a:rPr>
              <a:t>2</a:t>
            </a:r>
            <a:r>
              <a:rPr lang="en-US" altLang="zh-TW" sz="2400" dirty="0" smtClean="0">
                <a:solidFill>
                  <a:srgbClr val="0000CC"/>
                </a:solidFill>
              </a:rPr>
              <a:t>e)</a:t>
            </a:r>
            <a:r>
              <a:rPr lang="en-US" altLang="zh-TW" sz="2400" dirty="0" smtClean="0"/>
              <a:t> if an adjacency list is used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There is an </a:t>
            </a:r>
            <a:r>
              <a:rPr lang="en-US" altLang="zh-TW" dirty="0" smtClean="0">
                <a:solidFill>
                  <a:srgbClr val="FF0000"/>
                </a:solidFill>
              </a:rPr>
              <a:t>O(n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3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 all pair shortest path algorithm</a:t>
            </a:r>
          </a:p>
          <a:p>
            <a:pPr lvl="1"/>
            <a:r>
              <a:rPr lang="en-US" altLang="zh-TW" dirty="0" smtClean="0">
                <a:solidFill>
                  <a:srgbClr val="CC0099"/>
                </a:solidFill>
              </a:rPr>
              <a:t>Floyd’s algorithm</a:t>
            </a:r>
          </a:p>
          <a:p>
            <a:pPr lvl="1"/>
            <a:r>
              <a:rPr lang="en-US" altLang="zh-TW" dirty="0" smtClean="0"/>
              <a:t>Suitable for a </a:t>
            </a:r>
            <a:r>
              <a:rPr lang="en-US" altLang="zh-TW" dirty="0" smtClean="0">
                <a:solidFill>
                  <a:srgbClr val="0000CC"/>
                </a:solidFill>
              </a:rPr>
              <a:t>dense graph</a:t>
            </a:r>
            <a:r>
              <a:rPr lang="en-US" altLang="zh-TW" dirty="0" smtClean="0"/>
              <a:t> with </a:t>
            </a:r>
            <a:r>
              <a:rPr lang="en-US" altLang="zh-TW" dirty="0" smtClean="0">
                <a:solidFill>
                  <a:srgbClr val="0000CC"/>
                </a:solidFill>
              </a:rPr>
              <a:t>e being several folds of n</a:t>
            </a:r>
          </a:p>
          <a:p>
            <a:pPr lvl="2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4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Floyd’s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Time complexity is </a:t>
            </a:r>
            <a:r>
              <a:rPr lang="en-US" altLang="zh-TW" dirty="0">
                <a:solidFill>
                  <a:srgbClr val="FF0000"/>
                </a:solidFill>
                <a:latin typeface="Symbol" pitchFamily="18" charset="2"/>
                <a:ea typeface="新細明體" charset="-120"/>
              </a:rPr>
              <a:t>Q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(n</a:t>
            </a:r>
            <a:r>
              <a:rPr lang="en-US" altLang="zh-TW" baseline="30000" dirty="0">
                <a:solidFill>
                  <a:srgbClr val="FF0000"/>
                </a:solidFill>
                <a:ea typeface="新細明體" charset="-120"/>
              </a:rPr>
              <a:t>3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dirty="0">
                <a:ea typeface="新細明體" charset="-120"/>
              </a:rPr>
              <a:t> time.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Works </a:t>
            </a:r>
            <a:r>
              <a:rPr lang="en-US" altLang="zh-TW" dirty="0" smtClean="0">
                <a:ea typeface="新細明體" charset="-120"/>
              </a:rPr>
              <a:t>as </a:t>
            </a:r>
            <a:r>
              <a:rPr lang="en-US" altLang="zh-TW" dirty="0">
                <a:ea typeface="新細明體" charset="-120"/>
              </a:rPr>
              <a:t>long as there is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no cycle whose length is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&lt;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0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(negative cycle)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dirty="0">
                <a:ea typeface="新細明體" charset="-120"/>
              </a:rPr>
              <a:t>When there is a cycle whose length is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&lt; 0</a:t>
            </a:r>
            <a:r>
              <a:rPr lang="en-US" altLang="zh-TW" dirty="0">
                <a:ea typeface="新細明體" charset="-120"/>
              </a:rPr>
              <a:t>, some shortest paths aren’t finite.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>
                <a:ea typeface="新細明體" charset="-120"/>
              </a:rPr>
              <a:t>If vertex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TW" dirty="0">
                <a:ea typeface="新細明體" charset="-120"/>
              </a:rPr>
              <a:t> is on a cycle whose length is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-2</a:t>
            </a:r>
            <a:r>
              <a:rPr lang="en-US" altLang="zh-TW" dirty="0">
                <a:ea typeface="新細明體" charset="-120"/>
              </a:rPr>
              <a:t>, each time you go around this cycle once you get a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1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TW" dirty="0">
                <a:ea typeface="新細明體" charset="-120"/>
              </a:rPr>
              <a:t> path that is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2 units shorter </a:t>
            </a:r>
            <a:r>
              <a:rPr lang="en-US" altLang="zh-TW" dirty="0">
                <a:ea typeface="新細明體" charset="-120"/>
              </a:rPr>
              <a:t>than the previous one.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Simpler to code</a:t>
            </a:r>
            <a:r>
              <a:rPr lang="en-US" altLang="zh-TW" dirty="0">
                <a:ea typeface="新細明體" charset="-120"/>
              </a:rPr>
              <a:t>, </a:t>
            </a:r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smaller overheads</a:t>
            </a:r>
            <a:r>
              <a:rPr lang="en-US" altLang="zh-TW" dirty="0">
                <a:ea typeface="新細明體" charset="-120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1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向左箭號 42"/>
          <p:cNvSpPr/>
          <p:nvPr/>
        </p:nvSpPr>
        <p:spPr>
          <a:xfrm>
            <a:off x="7273350" y="4518802"/>
            <a:ext cx="1425563" cy="563437"/>
          </a:xfrm>
          <a:prstGeom prst="leftArrow">
            <a:avLst>
              <a:gd name="adj1" fmla="val 69355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左箭號 15"/>
          <p:cNvSpPr/>
          <p:nvPr/>
        </p:nvSpPr>
        <p:spPr>
          <a:xfrm>
            <a:off x="7273350" y="1879969"/>
            <a:ext cx="1425563" cy="563437"/>
          </a:xfrm>
          <a:prstGeom prst="leftArrow">
            <a:avLst>
              <a:gd name="adj1" fmla="val 69355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All-Pair Shortest Path </a:t>
            </a:r>
            <a:r>
              <a:rPr lang="en-US" altLang="zh-TW" dirty="0" smtClean="0"/>
              <a:t>Algorithm Concept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each (</a:t>
            </a:r>
            <a:r>
              <a:rPr lang="en-US" altLang="zh-TW" dirty="0" err="1" smtClean="0"/>
              <a:t>i</a:t>
            </a:r>
            <a:r>
              <a:rPr lang="en-US" altLang="zh-TW" dirty="0"/>
              <a:t>,</a:t>
            </a:r>
            <a:r>
              <a:rPr lang="en-US" altLang="zh-TW" dirty="0" smtClean="0"/>
              <a:t> j) pair,</a:t>
            </a:r>
          </a:p>
          <a:p>
            <a:pPr lvl="1"/>
            <a:r>
              <a:rPr lang="en-US" altLang="zh-TW" dirty="0" smtClean="0"/>
              <a:t>Shortest path </a:t>
            </a:r>
            <a:r>
              <a:rPr lang="en-US" altLang="zh-TW" dirty="0" smtClean="0">
                <a:solidFill>
                  <a:srgbClr val="C00000"/>
                </a:solidFill>
              </a:rPr>
              <a:t>without any </a:t>
            </a:r>
            <a:r>
              <a:rPr lang="en-US" altLang="zh-TW" dirty="0" smtClean="0"/>
              <a:t>intermediate vertex</a:t>
            </a:r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lvl="1"/>
            <a:r>
              <a:rPr lang="en-US" altLang="zh-TW" dirty="0" smtClean="0"/>
              <a:t>Shortest </a:t>
            </a:r>
            <a:r>
              <a:rPr lang="en-US" altLang="zh-TW" dirty="0"/>
              <a:t>path </a:t>
            </a:r>
            <a:r>
              <a:rPr lang="en-US" altLang="zh-TW" dirty="0" smtClean="0">
                <a:solidFill>
                  <a:srgbClr val="C00000"/>
                </a:solidFill>
              </a:rPr>
              <a:t>with some restricted </a:t>
            </a:r>
            <a:r>
              <a:rPr lang="en-US" altLang="zh-TW" dirty="0" smtClean="0"/>
              <a:t>intermediate vertices</a:t>
            </a:r>
          </a:p>
          <a:p>
            <a:pPr lvl="2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Shortest path </a:t>
            </a:r>
            <a:r>
              <a:rPr lang="en-US" altLang="zh-TW" dirty="0" smtClean="0">
                <a:solidFill>
                  <a:srgbClr val="C00000"/>
                </a:solidFill>
              </a:rPr>
              <a:t>with any </a:t>
            </a:r>
            <a:r>
              <a:rPr lang="en-US" altLang="zh-TW" dirty="0" smtClean="0"/>
              <a:t>intermediate vertices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237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813171" y="2493108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>
                <a:solidFill>
                  <a:schemeClr val="tx1"/>
                </a:solidFill>
              </a:rPr>
              <a:t>i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6981337" y="2493108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j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直線單箭頭接點 7"/>
          <p:cNvCxnSpPr>
            <a:stCxn id="5" idx="6"/>
            <a:endCxn id="6" idx="2"/>
          </p:cNvCxnSpPr>
          <p:nvPr/>
        </p:nvCxnSpPr>
        <p:spPr>
          <a:xfrm>
            <a:off x="2164863" y="2668954"/>
            <a:ext cx="481647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1813171" y="5517662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>
                <a:solidFill>
                  <a:schemeClr val="tx1"/>
                </a:solidFill>
              </a:rPr>
              <a:t>i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981337" y="5517662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j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直線單箭頭接點 12"/>
          <p:cNvCxnSpPr>
            <a:stCxn id="11" idx="6"/>
            <a:endCxn id="12" idx="2"/>
          </p:cNvCxnSpPr>
          <p:nvPr/>
        </p:nvCxnSpPr>
        <p:spPr>
          <a:xfrm>
            <a:off x="2164863" y="5693508"/>
            <a:ext cx="481647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雲朵形 13"/>
          <p:cNvSpPr/>
          <p:nvPr/>
        </p:nvSpPr>
        <p:spPr>
          <a:xfrm>
            <a:off x="3122738" y="4966677"/>
            <a:ext cx="2676278" cy="145366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813171" y="3829540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>
                <a:solidFill>
                  <a:schemeClr val="tx1"/>
                </a:solidFill>
              </a:rPr>
              <a:t>i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981337" y="3829540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j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19" idx="6"/>
            <a:endCxn id="20" idx="2"/>
          </p:cNvCxnSpPr>
          <p:nvPr/>
        </p:nvCxnSpPr>
        <p:spPr>
          <a:xfrm>
            <a:off x="2164863" y="4005386"/>
            <a:ext cx="481647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雲朵形 21"/>
          <p:cNvSpPr/>
          <p:nvPr/>
        </p:nvSpPr>
        <p:spPr>
          <a:xfrm>
            <a:off x="3576030" y="3507154"/>
            <a:ext cx="1714985" cy="99646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3855185" y="3770925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x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4310186" y="362633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x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4717077" y="387499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x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3400184" y="5517662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x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3855185" y="5373076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x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4262076" y="5621730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x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4758351" y="517481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x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4946412" y="5768475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x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5219951" y="5348830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x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094336" y="4153817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x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solidFill>
                  <a:srgbClr val="C00000"/>
                </a:solidFill>
                <a:ea typeface="標楷體" panose="03000509000000000000" pitchFamily="65" charset="-120"/>
              </a:rPr>
              <a:t>≦ </a:t>
            </a:r>
            <a:r>
              <a:rPr lang="en-US" altLang="zh-TW" sz="2000" dirty="0" smtClean="0">
                <a:solidFill>
                  <a:srgbClr val="C00000"/>
                </a:solidFill>
              </a:rPr>
              <a:t>k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298104" y="6191762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x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solidFill>
                  <a:srgbClr val="C00000"/>
                </a:solidFill>
                <a:ea typeface="標楷體" panose="03000509000000000000" pitchFamily="65" charset="-120"/>
              </a:rPr>
              <a:t>≦ </a:t>
            </a:r>
            <a:r>
              <a:rPr lang="en-US" altLang="zh-TW" sz="2000" dirty="0" smtClean="0">
                <a:solidFill>
                  <a:srgbClr val="C00000"/>
                </a:solidFill>
              </a:rPr>
              <a:t>n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5566430" y="343169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5754491" y="4025355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6028030" y="3605710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883854" y="2715620"/>
            <a:ext cx="295041" cy="627233"/>
          </a:xfrm>
          <a:custGeom>
            <a:avLst/>
            <a:gdLst>
              <a:gd name="connsiteX0" fmla="*/ 295041 w 295041"/>
              <a:gd name="connsiteY0" fmla="*/ 0 h 627233"/>
              <a:gd name="connsiteX1" fmla="*/ 317 w 295041"/>
              <a:gd name="connsiteY1" fmla="*/ 302281 h 627233"/>
              <a:gd name="connsiteX2" fmla="*/ 249699 w 295041"/>
              <a:gd name="connsiteY2" fmla="*/ 627233 h 62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041" h="627233">
                <a:moveTo>
                  <a:pt x="295041" y="0"/>
                </a:moveTo>
                <a:cubicBezTo>
                  <a:pt x="151457" y="98871"/>
                  <a:pt x="7874" y="197742"/>
                  <a:pt x="317" y="302281"/>
                </a:cubicBezTo>
                <a:cubicBezTo>
                  <a:pt x="-7240" y="406820"/>
                  <a:pt x="121229" y="517026"/>
                  <a:pt x="249699" y="627233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883852" y="3654378"/>
            <a:ext cx="295041" cy="989592"/>
            <a:chOff x="194031" y="3664414"/>
            <a:chExt cx="295041" cy="445941"/>
          </a:xfrm>
        </p:grpSpPr>
        <p:sp>
          <p:nvSpPr>
            <p:cNvPr id="39" name="手繪多邊形 38"/>
            <p:cNvSpPr/>
            <p:nvPr/>
          </p:nvSpPr>
          <p:spPr>
            <a:xfrm>
              <a:off x="194031" y="3664414"/>
              <a:ext cx="295041" cy="118971"/>
            </a:xfrm>
            <a:custGeom>
              <a:avLst/>
              <a:gdLst>
                <a:gd name="connsiteX0" fmla="*/ 295041 w 295041"/>
                <a:gd name="connsiteY0" fmla="*/ 0 h 627233"/>
                <a:gd name="connsiteX1" fmla="*/ 317 w 295041"/>
                <a:gd name="connsiteY1" fmla="*/ 302281 h 627233"/>
                <a:gd name="connsiteX2" fmla="*/ 249699 w 295041"/>
                <a:gd name="connsiteY2" fmla="*/ 627233 h 6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041" h="627233">
                  <a:moveTo>
                    <a:pt x="295041" y="0"/>
                  </a:moveTo>
                  <a:cubicBezTo>
                    <a:pt x="151457" y="98871"/>
                    <a:pt x="7874" y="197742"/>
                    <a:pt x="317" y="302281"/>
                  </a:cubicBezTo>
                  <a:cubicBezTo>
                    <a:pt x="-7240" y="406820"/>
                    <a:pt x="121229" y="517026"/>
                    <a:pt x="249699" y="627233"/>
                  </a:cubicBezTo>
                </a:path>
              </a:pathLst>
            </a:custGeom>
            <a:noFill/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手繪多邊形 39"/>
            <p:cNvSpPr/>
            <p:nvPr/>
          </p:nvSpPr>
          <p:spPr>
            <a:xfrm>
              <a:off x="194031" y="3827899"/>
              <a:ext cx="295041" cy="118971"/>
            </a:xfrm>
            <a:custGeom>
              <a:avLst/>
              <a:gdLst>
                <a:gd name="connsiteX0" fmla="*/ 295041 w 295041"/>
                <a:gd name="connsiteY0" fmla="*/ 0 h 627233"/>
                <a:gd name="connsiteX1" fmla="*/ 317 w 295041"/>
                <a:gd name="connsiteY1" fmla="*/ 302281 h 627233"/>
                <a:gd name="connsiteX2" fmla="*/ 249699 w 295041"/>
                <a:gd name="connsiteY2" fmla="*/ 627233 h 6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041" h="627233">
                  <a:moveTo>
                    <a:pt x="295041" y="0"/>
                  </a:moveTo>
                  <a:cubicBezTo>
                    <a:pt x="151457" y="98871"/>
                    <a:pt x="7874" y="197742"/>
                    <a:pt x="317" y="302281"/>
                  </a:cubicBezTo>
                  <a:cubicBezTo>
                    <a:pt x="-7240" y="406820"/>
                    <a:pt x="121229" y="517026"/>
                    <a:pt x="249699" y="627233"/>
                  </a:cubicBezTo>
                </a:path>
              </a:pathLst>
            </a:custGeom>
            <a:noFill/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手繪多邊形 40"/>
            <p:cNvSpPr/>
            <p:nvPr/>
          </p:nvSpPr>
          <p:spPr>
            <a:xfrm>
              <a:off x="194031" y="3991384"/>
              <a:ext cx="295041" cy="118971"/>
            </a:xfrm>
            <a:custGeom>
              <a:avLst/>
              <a:gdLst>
                <a:gd name="connsiteX0" fmla="*/ 295041 w 295041"/>
                <a:gd name="connsiteY0" fmla="*/ 0 h 627233"/>
                <a:gd name="connsiteX1" fmla="*/ 317 w 295041"/>
                <a:gd name="connsiteY1" fmla="*/ 302281 h 627233"/>
                <a:gd name="connsiteX2" fmla="*/ 249699 w 295041"/>
                <a:gd name="connsiteY2" fmla="*/ 627233 h 6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041" h="627233">
                  <a:moveTo>
                    <a:pt x="295041" y="0"/>
                  </a:moveTo>
                  <a:cubicBezTo>
                    <a:pt x="151457" y="98871"/>
                    <a:pt x="7874" y="197742"/>
                    <a:pt x="317" y="302281"/>
                  </a:cubicBezTo>
                  <a:cubicBezTo>
                    <a:pt x="-7240" y="406820"/>
                    <a:pt x="121229" y="517026"/>
                    <a:pt x="249699" y="627233"/>
                  </a:cubicBezTo>
                </a:path>
              </a:pathLst>
            </a:custGeom>
            <a:noFill/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7408796" y="1871552"/>
            <a:ext cx="14736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edge cost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直接得知</a:t>
            </a:r>
            <a:endParaRPr lang="zh-TW" altLang="en-US" sz="1600" b="1" dirty="0"/>
          </a:p>
        </p:txBody>
      </p:sp>
      <p:sp>
        <p:nvSpPr>
          <p:cNvPr id="42" name="矩形 41"/>
          <p:cNvSpPr/>
          <p:nvPr/>
        </p:nvSpPr>
        <p:spPr>
          <a:xfrm>
            <a:off x="7310554" y="4643970"/>
            <a:ext cx="14736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我們要的結果</a:t>
            </a:r>
          </a:p>
        </p:txBody>
      </p:sp>
      <p:sp>
        <p:nvSpPr>
          <p:cNvPr id="17" name="向下箭號 16"/>
          <p:cNvSpPr/>
          <p:nvPr/>
        </p:nvSpPr>
        <p:spPr>
          <a:xfrm>
            <a:off x="393253" y="3071760"/>
            <a:ext cx="377852" cy="177128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360366" y="3136329"/>
            <a:ext cx="3435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可逐步推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22613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0001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Define </a:t>
            </a:r>
            <a:r>
              <a:rPr lang="en-US" altLang="zh-TW" dirty="0" err="1" smtClean="0">
                <a:solidFill>
                  <a:srgbClr val="FF0000"/>
                </a:solidFill>
              </a:rPr>
              <a:t>A</a:t>
            </a:r>
            <a:r>
              <a:rPr lang="en-US" altLang="zh-TW" baseline="30000" dirty="0" err="1" smtClean="0">
                <a:solidFill>
                  <a:srgbClr val="FF0000"/>
                </a:solidFill>
              </a:rPr>
              <a:t>k</a:t>
            </a:r>
            <a:r>
              <a:rPr lang="en-US" altLang="zh-TW" dirty="0" smtClean="0">
                <a:solidFill>
                  <a:srgbClr val="FF0000"/>
                </a:solidFill>
              </a:rPr>
              <a:t>[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][j]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>
                <a:solidFill>
                  <a:srgbClr val="CC0099"/>
                </a:solidFill>
              </a:rPr>
              <a:t>Length of the shortest path from </a:t>
            </a:r>
            <a:r>
              <a:rPr lang="en-US" altLang="zh-TW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to </a:t>
            </a:r>
            <a:r>
              <a:rPr lang="en-US" altLang="zh-TW" dirty="0" smtClean="0">
                <a:solidFill>
                  <a:srgbClr val="0000CC"/>
                </a:solidFill>
              </a:rPr>
              <a:t>j </a:t>
            </a:r>
            <a:r>
              <a:rPr lang="en-US" altLang="zh-TW" dirty="0" smtClean="0"/>
              <a:t>going through no intermediate vertex of index greater than </a:t>
            </a:r>
            <a:r>
              <a:rPr lang="en-US" altLang="zh-TW" dirty="0" smtClean="0">
                <a:solidFill>
                  <a:srgbClr val="0000CC"/>
                </a:solidFill>
              </a:rPr>
              <a:t>k. </a:t>
            </a:r>
            <a:r>
              <a:rPr lang="en-US" altLang="zh-TW" dirty="0" smtClean="0"/>
              <a:t>Then</a:t>
            </a:r>
          </a:p>
          <a:p>
            <a:pPr marL="457200" lvl="1" indent="0">
              <a:buNone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n-1</a:t>
            </a:r>
            <a:r>
              <a:rPr lang="en-US" altLang="zh-TW" dirty="0" smtClean="0">
                <a:solidFill>
                  <a:srgbClr val="FF0000"/>
                </a:solidFill>
              </a:rPr>
              <a:t>[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][j] </a:t>
            </a:r>
            <a:r>
              <a:rPr lang="en-US" altLang="zh-TW" dirty="0" smtClean="0"/>
              <a:t>will be the shortest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-to-j path in G.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A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-1</a:t>
            </a:r>
            <a:r>
              <a:rPr lang="en-US" altLang="zh-TW" dirty="0" smtClean="0">
                <a:solidFill>
                  <a:srgbClr val="0000CC"/>
                </a:solidFill>
              </a:rPr>
              <a:t>[</a:t>
            </a:r>
            <a:r>
              <a:rPr lang="en-US" altLang="zh-TW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>
                <a:solidFill>
                  <a:srgbClr val="0000CC"/>
                </a:solidFill>
              </a:rPr>
              <a:t>][j</a:t>
            </a:r>
            <a:r>
              <a:rPr lang="en-US" altLang="zh-TW" dirty="0" smtClean="0">
                <a:solidFill>
                  <a:srgbClr val="0000CC"/>
                </a:solidFill>
              </a:rPr>
              <a:t>] </a:t>
            </a:r>
            <a:r>
              <a:rPr lang="en-US" altLang="zh-TW" dirty="0" smtClean="0"/>
              <a:t>is just the length of the </a:t>
            </a:r>
            <a:r>
              <a:rPr lang="en-US" altLang="zh-TW" dirty="0" smtClean="0">
                <a:solidFill>
                  <a:srgbClr val="CC0099"/>
                </a:solidFill>
              </a:rPr>
              <a:t>edge &lt;</a:t>
            </a:r>
            <a:r>
              <a:rPr lang="en-US" altLang="zh-TW" dirty="0" err="1" smtClean="0">
                <a:solidFill>
                  <a:srgbClr val="CC0099"/>
                </a:solidFill>
              </a:rPr>
              <a:t>i</a:t>
            </a:r>
            <a:r>
              <a:rPr lang="en-US" altLang="zh-TW" dirty="0" smtClean="0">
                <a:solidFill>
                  <a:srgbClr val="CC0099"/>
                </a:solidFill>
              </a:rPr>
              <a:t>, j&gt;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A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n-1</a:t>
            </a:r>
            <a:r>
              <a:rPr lang="en-US" altLang="zh-TW" dirty="0" smtClean="0">
                <a:solidFill>
                  <a:srgbClr val="0000CC"/>
                </a:solidFill>
              </a:rPr>
              <a:t>[</a:t>
            </a:r>
            <a:r>
              <a:rPr lang="en-US" altLang="zh-TW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</a:rPr>
              <a:t>][j] </a:t>
            </a:r>
            <a:r>
              <a:rPr lang="en-US" altLang="zh-TW" dirty="0" smtClean="0"/>
              <a:t>is our needed results</a:t>
            </a:r>
          </a:p>
          <a:p>
            <a:pPr lvl="1"/>
            <a:r>
              <a:rPr lang="en-US" altLang="zh-TW" dirty="0" smtClean="0"/>
              <a:t>The idea is to </a:t>
            </a:r>
            <a:r>
              <a:rPr lang="en-US" altLang="zh-TW" dirty="0" smtClean="0">
                <a:solidFill>
                  <a:srgbClr val="C00000"/>
                </a:solidFill>
              </a:rPr>
              <a:t>successively generate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-1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1</a:t>
            </a:r>
            <a:r>
              <a:rPr lang="en-US" altLang="zh-TW" dirty="0" smtClean="0"/>
              <a:t>,…,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n-1</a:t>
            </a:r>
            <a:r>
              <a:rPr lang="en-US" altLang="zh-TW" dirty="0" smtClean="0"/>
              <a:t>.</a:t>
            </a:r>
          </a:p>
          <a:p>
            <a:pPr lvl="2"/>
            <a:endParaRPr lang="en-US" altLang="zh-TW" dirty="0" smtClean="0"/>
          </a:p>
          <a:p>
            <a:r>
              <a:rPr lang="en-US" altLang="zh-TW" dirty="0"/>
              <a:t>Calculate </a:t>
            </a:r>
            <a:r>
              <a:rPr lang="en-US" altLang="zh-TW" dirty="0" err="1">
                <a:solidFill>
                  <a:srgbClr val="FF0000"/>
                </a:solidFill>
              </a:rPr>
              <a:t>A</a:t>
            </a:r>
            <a:r>
              <a:rPr lang="en-US" altLang="zh-TW" baseline="30000" dirty="0" err="1">
                <a:solidFill>
                  <a:srgbClr val="FF0000"/>
                </a:solidFill>
              </a:rPr>
              <a:t>k</a:t>
            </a:r>
            <a:r>
              <a:rPr lang="en-US" altLang="zh-TW" dirty="0">
                <a:solidFill>
                  <a:srgbClr val="FF0000"/>
                </a:solidFill>
              </a:rPr>
              <a:t>[</a:t>
            </a:r>
            <a:r>
              <a:rPr lang="en-US" altLang="zh-TW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][j]</a:t>
            </a:r>
            <a:r>
              <a:rPr lang="en-US" altLang="zh-TW" dirty="0"/>
              <a:t> based on </a:t>
            </a:r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en-US" altLang="zh-TW" baseline="30000" dirty="0">
                <a:solidFill>
                  <a:srgbClr val="FF0000"/>
                </a:solidFill>
              </a:rPr>
              <a:t>k-1</a:t>
            </a:r>
            <a:r>
              <a:rPr lang="en-US" altLang="zh-TW" dirty="0">
                <a:solidFill>
                  <a:srgbClr val="FF0000"/>
                </a:solidFill>
              </a:rPr>
              <a:t>[</a:t>
            </a:r>
            <a:r>
              <a:rPr lang="en-US" altLang="zh-TW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][j</a:t>
            </a:r>
            <a:r>
              <a:rPr lang="en-US" altLang="zh-TW" dirty="0" smtClean="0">
                <a:solidFill>
                  <a:srgbClr val="FF0000"/>
                </a:solidFill>
              </a:rPr>
              <a:t>]</a:t>
            </a:r>
            <a:r>
              <a:rPr lang="en-US" altLang="zh-TW" dirty="0" smtClean="0"/>
              <a:t>: </a:t>
            </a:r>
            <a:endParaRPr lang="en-US" altLang="zh-TW" dirty="0"/>
          </a:p>
          <a:p>
            <a:pPr lvl="1"/>
            <a:r>
              <a:rPr lang="en-US" altLang="zh-TW" dirty="0" err="1">
                <a:solidFill>
                  <a:srgbClr val="C00000"/>
                </a:solidFill>
              </a:rPr>
              <a:t>A</a:t>
            </a:r>
            <a:r>
              <a:rPr lang="en-US" altLang="zh-TW" baseline="30000" dirty="0" err="1">
                <a:solidFill>
                  <a:srgbClr val="C00000"/>
                </a:solidFill>
              </a:rPr>
              <a:t>k</a:t>
            </a:r>
            <a:r>
              <a:rPr lang="en-US" altLang="zh-TW" dirty="0">
                <a:solidFill>
                  <a:srgbClr val="C00000"/>
                </a:solidFill>
              </a:rPr>
              <a:t>[</a:t>
            </a:r>
            <a:r>
              <a:rPr lang="en-US" altLang="zh-TW" dirty="0" err="1">
                <a:solidFill>
                  <a:srgbClr val="C00000"/>
                </a:solidFill>
              </a:rPr>
              <a:t>i</a:t>
            </a:r>
            <a:r>
              <a:rPr lang="en-US" altLang="zh-TW" dirty="0">
                <a:solidFill>
                  <a:srgbClr val="C00000"/>
                </a:solidFill>
              </a:rPr>
              <a:t>][j] </a:t>
            </a:r>
            <a:r>
              <a:rPr lang="en-US" altLang="zh-TW" dirty="0"/>
              <a:t>is the minimum </a:t>
            </a:r>
            <a:r>
              <a:rPr lang="en-US" altLang="zh-TW" dirty="0" smtClean="0"/>
              <a:t>of the following</a:t>
            </a:r>
            <a:endParaRPr lang="en-US" altLang="zh-TW" dirty="0"/>
          </a:p>
          <a:p>
            <a:pPr lvl="2"/>
            <a:r>
              <a:rPr lang="en-US" altLang="zh-TW" sz="2400" dirty="0">
                <a:solidFill>
                  <a:srgbClr val="0000CC"/>
                </a:solidFill>
              </a:rPr>
              <a:t>A</a:t>
            </a:r>
            <a:r>
              <a:rPr lang="en-US" altLang="zh-TW" sz="2400" baseline="30000" dirty="0">
                <a:solidFill>
                  <a:srgbClr val="0000CC"/>
                </a:solidFill>
              </a:rPr>
              <a:t>k-1</a:t>
            </a:r>
            <a:r>
              <a:rPr lang="en-US" altLang="zh-TW" sz="2400" dirty="0">
                <a:solidFill>
                  <a:srgbClr val="0000CC"/>
                </a:solidFill>
              </a:rPr>
              <a:t>[</a:t>
            </a:r>
            <a:r>
              <a:rPr lang="en-US" altLang="zh-TW" sz="2400" dirty="0" err="1">
                <a:solidFill>
                  <a:srgbClr val="0000CC"/>
                </a:solidFill>
              </a:rPr>
              <a:t>i</a:t>
            </a:r>
            <a:r>
              <a:rPr lang="en-US" altLang="zh-TW" sz="2400" dirty="0">
                <a:solidFill>
                  <a:srgbClr val="0000CC"/>
                </a:solidFill>
              </a:rPr>
              <a:t>][j]</a:t>
            </a:r>
            <a:r>
              <a:rPr lang="en-US" altLang="zh-TW" sz="2400" dirty="0"/>
              <a:t> </a:t>
            </a:r>
          </a:p>
          <a:p>
            <a:pPr lvl="2"/>
            <a:r>
              <a:rPr lang="en-US" altLang="zh-TW" sz="2400" dirty="0" smtClean="0">
                <a:solidFill>
                  <a:srgbClr val="0000CC"/>
                </a:solidFill>
              </a:rPr>
              <a:t>A</a:t>
            </a:r>
            <a:r>
              <a:rPr lang="en-US" altLang="zh-TW" sz="2400" baseline="30000" dirty="0" smtClean="0">
                <a:solidFill>
                  <a:srgbClr val="0000CC"/>
                </a:solidFill>
              </a:rPr>
              <a:t>k-1</a:t>
            </a:r>
            <a:r>
              <a:rPr lang="en-US" altLang="zh-TW" sz="2400" dirty="0" smtClean="0">
                <a:solidFill>
                  <a:srgbClr val="0000CC"/>
                </a:solidFill>
              </a:rPr>
              <a:t>[</a:t>
            </a:r>
            <a:r>
              <a:rPr lang="en-US" altLang="zh-TW" sz="2400" dirty="0" err="1" smtClean="0">
                <a:solidFill>
                  <a:srgbClr val="0000CC"/>
                </a:solidFill>
              </a:rPr>
              <a:t>i</a:t>
            </a:r>
            <a:r>
              <a:rPr lang="en-US" altLang="zh-TW" sz="2400" dirty="0">
                <a:solidFill>
                  <a:srgbClr val="0000CC"/>
                </a:solidFill>
              </a:rPr>
              <a:t>][k] + A</a:t>
            </a:r>
            <a:r>
              <a:rPr lang="en-US" altLang="zh-TW" sz="2400" baseline="30000" dirty="0">
                <a:solidFill>
                  <a:srgbClr val="0000CC"/>
                </a:solidFill>
              </a:rPr>
              <a:t>k-1</a:t>
            </a:r>
            <a:r>
              <a:rPr lang="en-US" altLang="zh-TW" sz="2400" dirty="0">
                <a:solidFill>
                  <a:srgbClr val="0000CC"/>
                </a:solidFill>
              </a:rPr>
              <a:t>[k][j</a:t>
            </a:r>
            <a:r>
              <a:rPr lang="en-US" altLang="zh-TW" sz="2400" dirty="0" smtClean="0">
                <a:solidFill>
                  <a:srgbClr val="0000CC"/>
                </a:solidFill>
              </a:rPr>
              <a:t>], k ≥ 0</a:t>
            </a:r>
            <a:endParaRPr lang="en-US" altLang="zh-TW" sz="2400" dirty="0">
              <a:solidFill>
                <a:srgbClr val="0000CC"/>
              </a:solidFill>
            </a:endParaRPr>
          </a:p>
          <a:p>
            <a:pPr lvl="1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All-Pair Shortest Path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238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6457950" y="3533200"/>
            <a:ext cx="2468768" cy="2573107"/>
            <a:chOff x="6457950" y="2981873"/>
            <a:chExt cx="2468768" cy="2573107"/>
          </a:xfrm>
        </p:grpSpPr>
        <p:sp>
          <p:nvSpPr>
            <p:cNvPr id="81" name="圓角矩形 80"/>
            <p:cNvSpPr/>
            <p:nvPr/>
          </p:nvSpPr>
          <p:spPr>
            <a:xfrm>
              <a:off x="6457950" y="2981873"/>
              <a:ext cx="2449830" cy="2573107"/>
            </a:xfrm>
            <a:prstGeom prst="roundRect">
              <a:avLst>
                <a:gd name="adj" fmla="val 878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6" name="群組 35"/>
            <p:cNvGrpSpPr/>
            <p:nvPr/>
          </p:nvGrpSpPr>
          <p:grpSpPr>
            <a:xfrm>
              <a:off x="7024370" y="4701998"/>
              <a:ext cx="1597758" cy="601785"/>
              <a:chOff x="7092950" y="3063631"/>
              <a:chExt cx="1597758" cy="601785"/>
            </a:xfrm>
          </p:grpSpPr>
          <p:sp>
            <p:nvSpPr>
              <p:cNvPr id="37" name="平行四邊形 36"/>
              <p:cNvSpPr/>
              <p:nvPr/>
            </p:nvSpPr>
            <p:spPr>
              <a:xfrm>
                <a:off x="7092950" y="3063631"/>
                <a:ext cx="1597758" cy="601785"/>
              </a:xfrm>
              <a:prstGeom prst="parallelogram">
                <a:avLst>
                  <a:gd name="adj" fmla="val 995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8" name="直線接點 37"/>
              <p:cNvCxnSpPr>
                <a:stCxn id="37" idx="1"/>
                <a:endCxn id="37" idx="3"/>
              </p:cNvCxnSpPr>
              <p:nvPr/>
            </p:nvCxnSpPr>
            <p:spPr>
              <a:xfrm flipH="1">
                <a:off x="7592306" y="3063631"/>
                <a:ext cx="599046" cy="60178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/>
              <p:cNvCxnSpPr>
                <a:stCxn id="37" idx="5"/>
                <a:endCxn id="37" idx="2"/>
              </p:cNvCxnSpPr>
              <p:nvPr/>
            </p:nvCxnSpPr>
            <p:spPr>
              <a:xfrm>
                <a:off x="7392473" y="3364524"/>
                <a:ext cx="9987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 flipH="1">
                <a:off x="7350155" y="3063631"/>
                <a:ext cx="599046" cy="60178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/>
              <p:cNvCxnSpPr/>
              <p:nvPr/>
            </p:nvCxnSpPr>
            <p:spPr>
              <a:xfrm flipH="1">
                <a:off x="7849511" y="3063631"/>
                <a:ext cx="599046" cy="60178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>
                <a:off x="7546660" y="3208314"/>
                <a:ext cx="9987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>
                <a:off x="7253142" y="3509304"/>
                <a:ext cx="9987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群組 43"/>
            <p:cNvGrpSpPr/>
            <p:nvPr/>
          </p:nvGrpSpPr>
          <p:grpSpPr>
            <a:xfrm>
              <a:off x="7024370" y="4013150"/>
              <a:ext cx="1597758" cy="601785"/>
              <a:chOff x="7092950" y="3063631"/>
              <a:chExt cx="1597758" cy="601785"/>
            </a:xfrm>
          </p:grpSpPr>
          <p:sp>
            <p:nvSpPr>
              <p:cNvPr id="45" name="平行四邊形 44"/>
              <p:cNvSpPr/>
              <p:nvPr/>
            </p:nvSpPr>
            <p:spPr>
              <a:xfrm>
                <a:off x="7092950" y="3063631"/>
                <a:ext cx="1597758" cy="601785"/>
              </a:xfrm>
              <a:prstGeom prst="parallelogram">
                <a:avLst>
                  <a:gd name="adj" fmla="val 995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6" name="直線接點 45"/>
              <p:cNvCxnSpPr>
                <a:stCxn id="45" idx="1"/>
                <a:endCxn id="45" idx="3"/>
              </p:cNvCxnSpPr>
              <p:nvPr/>
            </p:nvCxnSpPr>
            <p:spPr>
              <a:xfrm flipH="1">
                <a:off x="7592306" y="3063631"/>
                <a:ext cx="599046" cy="60178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>
                <a:stCxn id="45" idx="5"/>
                <a:endCxn id="45" idx="2"/>
              </p:cNvCxnSpPr>
              <p:nvPr/>
            </p:nvCxnSpPr>
            <p:spPr>
              <a:xfrm>
                <a:off x="7392473" y="3364524"/>
                <a:ext cx="9987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 flipH="1">
                <a:off x="7350155" y="3063631"/>
                <a:ext cx="599046" cy="60178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/>
              <p:nvPr/>
            </p:nvCxnSpPr>
            <p:spPr>
              <a:xfrm flipH="1">
                <a:off x="7849511" y="3063631"/>
                <a:ext cx="599046" cy="60178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/>
              <p:nvPr/>
            </p:nvCxnSpPr>
            <p:spPr>
              <a:xfrm>
                <a:off x="7546660" y="3208314"/>
                <a:ext cx="9987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7253142" y="3509304"/>
                <a:ext cx="9987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群組 51"/>
            <p:cNvGrpSpPr/>
            <p:nvPr/>
          </p:nvGrpSpPr>
          <p:grpSpPr>
            <a:xfrm>
              <a:off x="7024370" y="3666423"/>
              <a:ext cx="1597758" cy="601785"/>
              <a:chOff x="7092950" y="3063631"/>
              <a:chExt cx="1597758" cy="601785"/>
            </a:xfrm>
          </p:grpSpPr>
          <p:sp>
            <p:nvSpPr>
              <p:cNvPr id="53" name="平行四邊形 52"/>
              <p:cNvSpPr/>
              <p:nvPr/>
            </p:nvSpPr>
            <p:spPr>
              <a:xfrm>
                <a:off x="7092950" y="3063631"/>
                <a:ext cx="1597758" cy="601785"/>
              </a:xfrm>
              <a:prstGeom prst="parallelogram">
                <a:avLst>
                  <a:gd name="adj" fmla="val 995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4" name="直線接點 53"/>
              <p:cNvCxnSpPr>
                <a:stCxn id="53" idx="1"/>
                <a:endCxn id="53" idx="3"/>
              </p:cNvCxnSpPr>
              <p:nvPr/>
            </p:nvCxnSpPr>
            <p:spPr>
              <a:xfrm flipH="1">
                <a:off x="7592306" y="3063631"/>
                <a:ext cx="599046" cy="60178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>
                <a:stCxn id="53" idx="5"/>
                <a:endCxn id="53" idx="2"/>
              </p:cNvCxnSpPr>
              <p:nvPr/>
            </p:nvCxnSpPr>
            <p:spPr>
              <a:xfrm>
                <a:off x="7392473" y="3364524"/>
                <a:ext cx="9987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 flipH="1">
                <a:off x="7350155" y="3063631"/>
                <a:ext cx="599046" cy="60178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 flipH="1">
                <a:off x="7849511" y="3063631"/>
                <a:ext cx="599046" cy="60178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>
                <a:off x="7546660" y="3208314"/>
                <a:ext cx="9987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>
                <a:off x="7253142" y="3509304"/>
                <a:ext cx="9987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群組 59"/>
            <p:cNvGrpSpPr/>
            <p:nvPr/>
          </p:nvGrpSpPr>
          <p:grpSpPr>
            <a:xfrm>
              <a:off x="7024370" y="3332880"/>
              <a:ext cx="1597758" cy="601785"/>
              <a:chOff x="7092950" y="3063631"/>
              <a:chExt cx="1597758" cy="601785"/>
            </a:xfrm>
          </p:grpSpPr>
          <p:sp>
            <p:nvSpPr>
              <p:cNvPr id="61" name="平行四邊形 60"/>
              <p:cNvSpPr/>
              <p:nvPr/>
            </p:nvSpPr>
            <p:spPr>
              <a:xfrm>
                <a:off x="7092950" y="3063631"/>
                <a:ext cx="1597758" cy="601785"/>
              </a:xfrm>
              <a:prstGeom prst="parallelogram">
                <a:avLst>
                  <a:gd name="adj" fmla="val 995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2" name="直線接點 61"/>
              <p:cNvCxnSpPr>
                <a:stCxn id="61" idx="1"/>
                <a:endCxn id="61" idx="3"/>
              </p:cNvCxnSpPr>
              <p:nvPr/>
            </p:nvCxnSpPr>
            <p:spPr>
              <a:xfrm flipH="1">
                <a:off x="7592306" y="3063631"/>
                <a:ext cx="599046" cy="60178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>
                <a:stCxn id="61" idx="5"/>
                <a:endCxn id="61" idx="2"/>
              </p:cNvCxnSpPr>
              <p:nvPr/>
            </p:nvCxnSpPr>
            <p:spPr>
              <a:xfrm>
                <a:off x="7392473" y="3364524"/>
                <a:ext cx="9987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/>
              <p:nvPr/>
            </p:nvCxnSpPr>
            <p:spPr>
              <a:xfrm flipH="1">
                <a:off x="7350155" y="3063631"/>
                <a:ext cx="599046" cy="60178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/>
              <p:nvPr/>
            </p:nvCxnSpPr>
            <p:spPr>
              <a:xfrm flipH="1">
                <a:off x="7849511" y="3063631"/>
                <a:ext cx="599046" cy="60178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/>
              <p:cNvCxnSpPr/>
              <p:nvPr/>
            </p:nvCxnSpPr>
            <p:spPr>
              <a:xfrm>
                <a:off x="7546660" y="3208314"/>
                <a:ext cx="9987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/>
              <p:nvPr/>
            </p:nvCxnSpPr>
            <p:spPr>
              <a:xfrm>
                <a:off x="7253142" y="3509304"/>
                <a:ext cx="9987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文字方塊 67"/>
            <p:cNvSpPr txBox="1"/>
            <p:nvPr/>
          </p:nvSpPr>
          <p:spPr>
            <a:xfrm>
              <a:off x="6529646" y="3662630"/>
              <a:ext cx="561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A</a:t>
              </a:r>
              <a:r>
                <a:rPr lang="en-US" altLang="zh-TW" baseline="30000" dirty="0" smtClean="0"/>
                <a:t>-1</a:t>
              </a:r>
              <a:endParaRPr lang="zh-TW" altLang="en-US" baseline="30000" dirty="0"/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6529646" y="4036155"/>
              <a:ext cx="561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A</a:t>
              </a:r>
              <a:r>
                <a:rPr lang="en-US" altLang="zh-TW" baseline="30000" dirty="0" smtClean="0"/>
                <a:t>0</a:t>
              </a:r>
              <a:endParaRPr lang="zh-TW" altLang="en-US" baseline="30000" dirty="0"/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6529646" y="4389701"/>
              <a:ext cx="561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A</a:t>
              </a:r>
              <a:r>
                <a:rPr lang="en-US" altLang="zh-TW" baseline="30000" dirty="0"/>
                <a:t>1</a:t>
              </a:r>
              <a:endParaRPr lang="zh-TW" altLang="en-US" baseline="30000" dirty="0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6529646" y="5057394"/>
              <a:ext cx="561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A</a:t>
              </a:r>
              <a:r>
                <a:rPr lang="en-US" altLang="zh-TW" baseline="30000" dirty="0" smtClean="0"/>
                <a:t>n-1</a:t>
              </a:r>
              <a:endParaRPr lang="zh-TW" altLang="en-US" baseline="30000" dirty="0"/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7302826" y="318086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TW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7164763" y="332640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7036161" y="34601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6895366" y="362421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7848299" y="30705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7621576" y="30705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TW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8096536" y="30705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8343873" y="30705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" name="文字方塊 79"/>
            <p:cNvSpPr txBox="1"/>
            <p:nvPr/>
          </p:nvSpPr>
          <p:spPr>
            <a:xfrm rot="5400000">
              <a:off x="6792441" y="4842517"/>
              <a:ext cx="561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…</a:t>
              </a:r>
              <a:endParaRPr lang="zh-TW" altLang="en-US" baseline="30000" dirty="0"/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8589108" y="3415323"/>
              <a:ext cx="296992" cy="304800"/>
            </a:xfrm>
            <a:custGeom>
              <a:avLst/>
              <a:gdLst>
                <a:gd name="connsiteX0" fmla="*/ 0 w 296992"/>
                <a:gd name="connsiteY0" fmla="*/ 0 h 304800"/>
                <a:gd name="connsiteX1" fmla="*/ 296984 w 296992"/>
                <a:gd name="connsiteY1" fmla="*/ 211015 h 304800"/>
                <a:gd name="connsiteX2" fmla="*/ 7815 w 296992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992" h="304800">
                  <a:moveTo>
                    <a:pt x="0" y="0"/>
                  </a:moveTo>
                  <a:cubicBezTo>
                    <a:pt x="147841" y="80107"/>
                    <a:pt x="295682" y="160215"/>
                    <a:pt x="296984" y="211015"/>
                  </a:cubicBezTo>
                  <a:cubicBezTo>
                    <a:pt x="298287" y="261815"/>
                    <a:pt x="153051" y="283307"/>
                    <a:pt x="7815" y="304800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手繪多邊形 82"/>
            <p:cNvSpPr/>
            <p:nvPr/>
          </p:nvSpPr>
          <p:spPr>
            <a:xfrm>
              <a:off x="8622128" y="3751507"/>
              <a:ext cx="296992" cy="304800"/>
            </a:xfrm>
            <a:custGeom>
              <a:avLst/>
              <a:gdLst>
                <a:gd name="connsiteX0" fmla="*/ 0 w 296992"/>
                <a:gd name="connsiteY0" fmla="*/ 0 h 304800"/>
                <a:gd name="connsiteX1" fmla="*/ 296984 w 296992"/>
                <a:gd name="connsiteY1" fmla="*/ 211015 h 304800"/>
                <a:gd name="connsiteX2" fmla="*/ 7815 w 296992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992" h="304800">
                  <a:moveTo>
                    <a:pt x="0" y="0"/>
                  </a:moveTo>
                  <a:cubicBezTo>
                    <a:pt x="147841" y="80107"/>
                    <a:pt x="295682" y="160215"/>
                    <a:pt x="296984" y="211015"/>
                  </a:cubicBezTo>
                  <a:cubicBezTo>
                    <a:pt x="298287" y="261815"/>
                    <a:pt x="153051" y="283307"/>
                    <a:pt x="7815" y="304800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手繪多邊形 83"/>
            <p:cNvSpPr/>
            <p:nvPr/>
          </p:nvSpPr>
          <p:spPr>
            <a:xfrm>
              <a:off x="8629726" y="4397198"/>
              <a:ext cx="296992" cy="304800"/>
            </a:xfrm>
            <a:custGeom>
              <a:avLst/>
              <a:gdLst>
                <a:gd name="connsiteX0" fmla="*/ 0 w 296992"/>
                <a:gd name="connsiteY0" fmla="*/ 0 h 304800"/>
                <a:gd name="connsiteX1" fmla="*/ 296984 w 296992"/>
                <a:gd name="connsiteY1" fmla="*/ 211015 h 304800"/>
                <a:gd name="connsiteX2" fmla="*/ 7815 w 296992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992" h="304800">
                  <a:moveTo>
                    <a:pt x="0" y="0"/>
                  </a:moveTo>
                  <a:cubicBezTo>
                    <a:pt x="147841" y="80107"/>
                    <a:pt x="295682" y="160215"/>
                    <a:pt x="296984" y="211015"/>
                  </a:cubicBezTo>
                  <a:cubicBezTo>
                    <a:pt x="298287" y="261815"/>
                    <a:pt x="153051" y="283307"/>
                    <a:pt x="7815" y="304800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13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All-Pair Shortest Path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7886701" cy="510001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Given</a:t>
            </a:r>
          </a:p>
          <a:p>
            <a:pPr lvl="1"/>
            <a:r>
              <a:rPr lang="en-US" altLang="zh-TW" dirty="0" err="1" smtClean="0">
                <a:solidFill>
                  <a:srgbClr val="0000CC"/>
                </a:solidFill>
              </a:rPr>
              <a:t>ShortestPathCost</a:t>
            </a:r>
            <a:r>
              <a:rPr lang="en-US" altLang="zh-TW" dirty="0" smtClean="0">
                <a:solidFill>
                  <a:srgbClr val="0000CC"/>
                </a:solidFill>
              </a:rPr>
              <a:t>(u</a:t>
            </a:r>
            <a:r>
              <a:rPr lang="en-US" altLang="zh-TW" dirty="0">
                <a:solidFill>
                  <a:srgbClr val="0000CC"/>
                </a:solidFill>
              </a:rPr>
              <a:t>, k) 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</a:p>
          <a:p>
            <a:pPr lvl="1"/>
            <a:r>
              <a:rPr lang="en-US" altLang="zh-TW" dirty="0" err="1" smtClean="0">
                <a:solidFill>
                  <a:srgbClr val="0000CC"/>
                </a:solidFill>
              </a:rPr>
              <a:t>ShortestPathCost</a:t>
            </a:r>
            <a:r>
              <a:rPr lang="en-US" altLang="zh-TW" dirty="0" smtClean="0">
                <a:solidFill>
                  <a:srgbClr val="0000CC"/>
                </a:solidFill>
              </a:rPr>
              <a:t>(k</a:t>
            </a:r>
            <a:r>
              <a:rPr lang="en-US" altLang="zh-TW" dirty="0">
                <a:solidFill>
                  <a:srgbClr val="0000CC"/>
                </a:solidFill>
              </a:rPr>
              <a:t>, v)</a:t>
            </a:r>
          </a:p>
          <a:p>
            <a:r>
              <a:rPr lang="en-US" altLang="zh-TW" dirty="0" smtClean="0"/>
              <a:t>If </a:t>
            </a:r>
            <a:r>
              <a:rPr lang="en-US" altLang="zh-TW" dirty="0" smtClean="0">
                <a:solidFill>
                  <a:srgbClr val="FF0000"/>
                </a:solidFill>
              </a:rPr>
              <a:t>k</a:t>
            </a:r>
            <a:r>
              <a:rPr lang="en-US" altLang="zh-TW" dirty="0" smtClean="0"/>
              <a:t> is on a shortest path </a:t>
            </a:r>
            <a:br>
              <a:rPr lang="en-US" altLang="zh-TW" dirty="0" smtClean="0"/>
            </a:br>
            <a:r>
              <a:rPr lang="en-US" altLang="zh-TW" dirty="0" smtClean="0"/>
              <a:t>from </a:t>
            </a:r>
            <a:r>
              <a:rPr lang="en-US" altLang="zh-TW" dirty="0" smtClean="0">
                <a:solidFill>
                  <a:srgbClr val="FF0000"/>
                </a:solidFill>
              </a:rPr>
              <a:t>u </a:t>
            </a:r>
            <a:r>
              <a:rPr lang="en-US" altLang="zh-TW" dirty="0" smtClean="0"/>
              <a:t>to </a:t>
            </a:r>
            <a:r>
              <a:rPr lang="en-US" altLang="zh-TW" dirty="0" smtClean="0">
                <a:solidFill>
                  <a:srgbClr val="FF0000"/>
                </a:solidFill>
              </a:rPr>
              <a:t>v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en-US" altLang="zh-TW" dirty="0" smtClean="0"/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ShortestPathCost</a:t>
            </a:r>
            <a:r>
              <a:rPr lang="en-US" altLang="zh-TW" dirty="0" smtClean="0">
                <a:solidFill>
                  <a:srgbClr val="FF0000"/>
                </a:solidFill>
              </a:rPr>
              <a:t>(u, v)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= </a:t>
            </a:r>
            <a:r>
              <a:rPr lang="en-US" altLang="zh-TW" dirty="0" err="1" smtClean="0">
                <a:solidFill>
                  <a:srgbClr val="FF0000"/>
                </a:solidFill>
              </a:rPr>
              <a:t>ShortestPathCost</a:t>
            </a:r>
            <a:r>
              <a:rPr lang="en-US" altLang="zh-TW" dirty="0" smtClean="0">
                <a:solidFill>
                  <a:srgbClr val="FF0000"/>
                </a:solidFill>
              </a:rPr>
              <a:t>(u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k) + </a:t>
            </a:r>
            <a:r>
              <a:rPr lang="en-US" altLang="zh-TW" dirty="0" err="1" smtClean="0">
                <a:solidFill>
                  <a:srgbClr val="FF0000"/>
                </a:solidFill>
              </a:rPr>
              <a:t>ShortestPathCost</a:t>
            </a:r>
            <a:r>
              <a:rPr lang="en-US" altLang="zh-TW" dirty="0" smtClean="0">
                <a:solidFill>
                  <a:srgbClr val="FF0000"/>
                </a:solidFill>
              </a:rPr>
              <a:t>(k, v)  </a:t>
            </a:r>
          </a:p>
          <a:p>
            <a:pPr lvl="1"/>
            <a:r>
              <a:rPr lang="en-US" altLang="zh-TW" dirty="0" smtClean="0"/>
              <a:t>Proof: If there were </a:t>
            </a:r>
            <a:r>
              <a:rPr lang="en-US" altLang="zh-TW" dirty="0"/>
              <a:t>another </a:t>
            </a:r>
            <a:r>
              <a:rPr lang="en-US" altLang="zh-TW" dirty="0" smtClean="0"/>
              <a:t>path, </a:t>
            </a:r>
            <a:r>
              <a:rPr lang="en-US" altLang="zh-TW" dirty="0"/>
              <a:t>(</a:t>
            </a:r>
            <a:r>
              <a:rPr lang="en-US" altLang="zh-TW" dirty="0" smtClean="0"/>
              <a:t>u, k, v)', with an even </a:t>
            </a:r>
            <a:br>
              <a:rPr lang="en-US" altLang="zh-TW" dirty="0" smtClean="0"/>
            </a:br>
            <a:r>
              <a:rPr lang="en-US" altLang="zh-TW" dirty="0" smtClean="0"/>
              <a:t>lower cost </a:t>
            </a:r>
          </a:p>
          <a:p>
            <a:pPr lvl="2"/>
            <a:r>
              <a:rPr lang="en-US" altLang="zh-TW" sz="2400" dirty="0" smtClean="0"/>
              <a:t>Either Cost((u, k)') </a:t>
            </a:r>
            <a:r>
              <a:rPr lang="en-US" altLang="zh-TW" sz="2400" dirty="0"/>
              <a:t>is </a:t>
            </a:r>
            <a:r>
              <a:rPr lang="en-US" altLang="zh-TW" sz="2400" dirty="0" smtClean="0"/>
              <a:t>&lt; </a:t>
            </a:r>
            <a:r>
              <a:rPr lang="en-US" altLang="zh-TW" sz="2400" dirty="0" err="1" smtClean="0"/>
              <a:t>ShortestPath</a:t>
            </a:r>
            <a:r>
              <a:rPr lang="en-US" altLang="zh-TW" sz="2400" dirty="0" smtClean="0"/>
              <a:t>(u, k) </a:t>
            </a:r>
            <a:br>
              <a:rPr lang="en-US" altLang="zh-TW" sz="2400" dirty="0" smtClean="0"/>
            </a:br>
            <a:r>
              <a:rPr lang="en-US" altLang="zh-TW" sz="2400" dirty="0" smtClean="0"/>
              <a:t>or </a:t>
            </a:r>
            <a:r>
              <a:rPr lang="en-US" altLang="zh-TW" sz="2400" dirty="0"/>
              <a:t>Cost</a:t>
            </a:r>
            <a:r>
              <a:rPr lang="en-US" altLang="zh-TW" sz="2400" dirty="0" smtClean="0"/>
              <a:t>((k, v)') </a:t>
            </a:r>
            <a:r>
              <a:rPr lang="en-US" altLang="zh-TW" sz="2400" dirty="0"/>
              <a:t>is </a:t>
            </a:r>
            <a:r>
              <a:rPr lang="en-US" altLang="zh-TW" sz="2400" dirty="0" smtClean="0"/>
              <a:t>&lt; </a:t>
            </a:r>
            <a:r>
              <a:rPr lang="en-US" altLang="zh-TW" sz="2400" dirty="0" err="1" smtClean="0"/>
              <a:t>ShortestPath</a:t>
            </a:r>
            <a:r>
              <a:rPr lang="en-US" altLang="zh-TW" sz="2400" dirty="0" smtClean="0"/>
              <a:t>(k, v), </a:t>
            </a:r>
            <a:br>
              <a:rPr lang="en-US" altLang="zh-TW" sz="2400" dirty="0" smtClean="0"/>
            </a:br>
            <a:r>
              <a:rPr lang="en-US" altLang="zh-TW" sz="2400" dirty="0" smtClean="0"/>
              <a:t>a contradiction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pPr marL="914400" lvl="2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239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5639485" y="1719606"/>
            <a:ext cx="3133969" cy="1926633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5923113" y="2352381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801432" y="239696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u</a:t>
            </a:r>
            <a:endParaRPr lang="zh-TW" altLang="en-US" sz="2400" b="1" dirty="0"/>
          </a:p>
        </p:txBody>
      </p:sp>
      <p:sp>
        <p:nvSpPr>
          <p:cNvPr id="8" name="橢圓 7"/>
          <p:cNvSpPr/>
          <p:nvPr/>
        </p:nvSpPr>
        <p:spPr>
          <a:xfrm>
            <a:off x="8464805" y="2453980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402658" y="2480107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v</a:t>
            </a:r>
            <a:endParaRPr lang="zh-TW" altLang="en-US" sz="2400" b="1" dirty="0"/>
          </a:p>
        </p:txBody>
      </p:sp>
      <p:sp>
        <p:nvSpPr>
          <p:cNvPr id="10" name="橢圓 9"/>
          <p:cNvSpPr/>
          <p:nvPr/>
        </p:nvSpPr>
        <p:spPr>
          <a:xfrm>
            <a:off x="7128925" y="2605096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5985571" y="2340342"/>
            <a:ext cx="2532185" cy="353636"/>
          </a:xfrm>
          <a:custGeom>
            <a:avLst/>
            <a:gdLst>
              <a:gd name="connsiteX0" fmla="*/ 0 w 2321169"/>
              <a:gd name="connsiteY0" fmla="*/ 69922 h 353636"/>
              <a:gd name="connsiteX1" fmla="*/ 328246 w 2321169"/>
              <a:gd name="connsiteY1" fmla="*/ 15214 h 353636"/>
              <a:gd name="connsiteX2" fmla="*/ 1062892 w 2321169"/>
              <a:gd name="connsiteY2" fmla="*/ 312199 h 353636"/>
              <a:gd name="connsiteX3" fmla="*/ 1860062 w 2321169"/>
              <a:gd name="connsiteY3" fmla="*/ 335645 h 353636"/>
              <a:gd name="connsiteX4" fmla="*/ 2321169 w 2321169"/>
              <a:gd name="connsiteY4" fmla="*/ 163706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1169" h="353636">
                <a:moveTo>
                  <a:pt x="0" y="69922"/>
                </a:moveTo>
                <a:cubicBezTo>
                  <a:pt x="75548" y="22378"/>
                  <a:pt x="151097" y="-25166"/>
                  <a:pt x="328246" y="15214"/>
                </a:cubicBezTo>
                <a:cubicBezTo>
                  <a:pt x="505395" y="55593"/>
                  <a:pt x="807589" y="258794"/>
                  <a:pt x="1062892" y="312199"/>
                </a:cubicBezTo>
                <a:cubicBezTo>
                  <a:pt x="1318195" y="365604"/>
                  <a:pt x="1650349" y="360394"/>
                  <a:pt x="1860062" y="335645"/>
                </a:cubicBezTo>
                <a:cubicBezTo>
                  <a:pt x="2069775" y="310896"/>
                  <a:pt x="2195472" y="237301"/>
                  <a:pt x="2321169" y="163706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972348" y="263856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k</a:t>
            </a:r>
            <a:endParaRPr lang="zh-TW" altLang="en-US" sz="2400" b="1" dirty="0"/>
          </a:p>
        </p:txBody>
      </p:sp>
      <p:sp>
        <p:nvSpPr>
          <p:cNvPr id="13" name="左大括弧 12"/>
          <p:cNvSpPr/>
          <p:nvPr/>
        </p:nvSpPr>
        <p:spPr>
          <a:xfrm rot="17100000">
            <a:off x="6418896" y="2399836"/>
            <a:ext cx="155056" cy="1210654"/>
          </a:xfrm>
          <a:prstGeom prst="leftBrace">
            <a:avLst>
              <a:gd name="adj1" fmla="val 44592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左大括弧 13"/>
          <p:cNvSpPr/>
          <p:nvPr/>
        </p:nvSpPr>
        <p:spPr>
          <a:xfrm rot="15516058">
            <a:off x="7812325" y="2407776"/>
            <a:ext cx="155056" cy="1258556"/>
          </a:xfrm>
          <a:prstGeom prst="leftBrace">
            <a:avLst>
              <a:gd name="adj1" fmla="val 44592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 rot="984668">
            <a:off x="5947069" y="3007547"/>
            <a:ext cx="95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shortest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 rot="21247261">
            <a:off x="7529576" y="3073662"/>
            <a:ext cx="95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shortest</a:t>
            </a:r>
            <a:endParaRPr lang="zh-TW" altLang="en-US" dirty="0"/>
          </a:p>
        </p:txBody>
      </p:sp>
      <p:sp>
        <p:nvSpPr>
          <p:cNvPr id="17" name="左大括弧 16"/>
          <p:cNvSpPr/>
          <p:nvPr/>
        </p:nvSpPr>
        <p:spPr>
          <a:xfrm rot="5400000">
            <a:off x="7163347" y="914526"/>
            <a:ext cx="155056" cy="2553762"/>
          </a:xfrm>
          <a:prstGeom prst="leftBrace">
            <a:avLst>
              <a:gd name="adj1" fmla="val 44592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764751" y="1784730"/>
            <a:ext cx="95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shortest</a:t>
            </a:r>
            <a:endParaRPr lang="zh-TW" altLang="en-US" dirty="0"/>
          </a:p>
        </p:txBody>
      </p:sp>
      <p:sp>
        <p:nvSpPr>
          <p:cNvPr id="20" name="橢圓 19"/>
          <p:cNvSpPr/>
          <p:nvPr/>
        </p:nvSpPr>
        <p:spPr>
          <a:xfrm>
            <a:off x="8143416" y="2590763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7518455" y="2643770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6541584" y="2410995"/>
            <a:ext cx="85969" cy="859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5974922" y="2404180"/>
            <a:ext cx="1158240" cy="286885"/>
          </a:xfrm>
          <a:custGeom>
            <a:avLst/>
            <a:gdLst>
              <a:gd name="connsiteX0" fmla="*/ 0 w 1158240"/>
              <a:gd name="connsiteY0" fmla="*/ 0 h 304531"/>
              <a:gd name="connsiteX1" fmla="*/ 373380 w 1158240"/>
              <a:gd name="connsiteY1" fmla="*/ 281940 h 304531"/>
              <a:gd name="connsiteX2" fmla="*/ 1158240 w 1158240"/>
              <a:gd name="connsiteY2" fmla="*/ 266700 h 30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240" h="304531">
                <a:moveTo>
                  <a:pt x="0" y="0"/>
                </a:moveTo>
                <a:cubicBezTo>
                  <a:pt x="90170" y="118745"/>
                  <a:pt x="180340" y="237490"/>
                  <a:pt x="373380" y="281940"/>
                </a:cubicBezTo>
                <a:cubicBezTo>
                  <a:pt x="566420" y="326390"/>
                  <a:pt x="862330" y="296545"/>
                  <a:pt x="1158240" y="26670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7216982" y="2483156"/>
            <a:ext cx="1272540" cy="142004"/>
          </a:xfrm>
          <a:custGeom>
            <a:avLst/>
            <a:gdLst>
              <a:gd name="connsiteX0" fmla="*/ 0 w 1272540"/>
              <a:gd name="connsiteY0" fmla="*/ 142004 h 142004"/>
              <a:gd name="connsiteX1" fmla="*/ 632460 w 1272540"/>
              <a:gd name="connsiteY1" fmla="*/ 12464 h 142004"/>
              <a:gd name="connsiteX2" fmla="*/ 1272540 w 1272540"/>
              <a:gd name="connsiteY2" fmla="*/ 12464 h 14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2540" h="142004">
                <a:moveTo>
                  <a:pt x="0" y="142004"/>
                </a:moveTo>
                <a:cubicBezTo>
                  <a:pt x="210185" y="88029"/>
                  <a:pt x="420370" y="34054"/>
                  <a:pt x="632460" y="12464"/>
                </a:cubicBezTo>
                <a:cubicBezTo>
                  <a:pt x="844550" y="-9126"/>
                  <a:pt x="1058545" y="1669"/>
                  <a:pt x="1272540" y="12464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984335" y="6147682"/>
            <a:ext cx="265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C0099"/>
                </a:solidFill>
              </a:rPr>
              <a:t>Optimality principle</a:t>
            </a:r>
            <a:endParaRPr lang="zh-TW" altLang="en-US" sz="24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Vertex Degree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458265"/>
            <a:ext cx="7886700" cy="1151082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Number of edges incident to vertex.</a:t>
            </a:r>
          </a:p>
          <a:p>
            <a:pPr>
              <a:buFontTx/>
              <a:buNone/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	degree(2) = 2, degree(5) = 3, degree(3) = 1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</a:t>
            </a:fld>
            <a:endParaRPr lang="zh-TW" alt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528005" y="1744887"/>
            <a:ext cx="6242050" cy="3667125"/>
            <a:chOff x="1060" y="1108"/>
            <a:chExt cx="3932" cy="231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60" y="163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84" y="11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692" y="13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700" y="14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708" y="168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444" y="206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04" y="21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64" y="226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24" y="235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924" y="298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172" y="31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296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872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49" y="1879"/>
              <a:ext cx="239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657" y="2339"/>
              <a:ext cx="359" cy="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08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605" y="1568"/>
              <a:ext cx="230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92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504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936" y="1728"/>
              <a:ext cx="477" cy="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512" y="196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728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736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744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7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104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88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48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408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320" y="24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968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Recurrence of </a:t>
            </a:r>
            <a:r>
              <a:rPr lang="en-US" altLang="zh-TW" dirty="0" err="1" smtClean="0"/>
              <a:t>A</a:t>
            </a:r>
            <a:r>
              <a:rPr lang="en-US" altLang="zh-TW" baseline="30000" dirty="0" err="1" smtClean="0"/>
              <a:t>k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3785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 dirty="0" smtClean="0"/>
              <a:t>If we have already generated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k-1</a:t>
            </a:r>
            <a:r>
              <a:rPr lang="en-US" altLang="zh-TW" dirty="0" smtClean="0">
                <a:solidFill>
                  <a:srgbClr val="FF0000"/>
                </a:solidFill>
              </a:rPr>
              <a:t>[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][j]</a:t>
            </a:r>
            <a:r>
              <a:rPr lang="en-US" altLang="zh-TW" dirty="0" smtClean="0"/>
              <a:t>, then we may generate </a:t>
            </a:r>
            <a:r>
              <a:rPr lang="en-US" altLang="zh-TW" dirty="0" err="1" smtClean="0">
                <a:solidFill>
                  <a:srgbClr val="FF0000"/>
                </a:solidFill>
              </a:rPr>
              <a:t>A</a:t>
            </a:r>
            <a:r>
              <a:rPr lang="en-US" altLang="zh-TW" baseline="30000" dirty="0" err="1">
                <a:solidFill>
                  <a:srgbClr val="FF0000"/>
                </a:solidFill>
              </a:rPr>
              <a:t>k</a:t>
            </a:r>
            <a:r>
              <a:rPr lang="en-US" altLang="zh-TW" dirty="0" smtClean="0">
                <a:solidFill>
                  <a:srgbClr val="FF0000"/>
                </a:solidFill>
              </a:rPr>
              <a:t>[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][j]</a:t>
            </a:r>
            <a:r>
              <a:rPr lang="en-US" altLang="zh-TW" dirty="0" smtClean="0"/>
              <a:t> by realizing that for any pair of vertices 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FF0000"/>
                </a:solidFill>
              </a:rPr>
              <a:t>j</a:t>
            </a:r>
            <a:r>
              <a:rPr lang="en-US" altLang="zh-TW" dirty="0" smtClean="0"/>
              <a:t>, one of the following applies:</a:t>
            </a:r>
          </a:p>
          <a:p>
            <a:pPr marL="514350" indent="-339725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TW" dirty="0" smtClean="0"/>
              <a:t>The shortest path from </a:t>
            </a:r>
            <a:r>
              <a:rPr lang="en-US" altLang="zh-TW" dirty="0" err="1">
                <a:solidFill>
                  <a:srgbClr val="FF0000"/>
                </a:solidFill>
              </a:rPr>
              <a:t>i</a:t>
            </a:r>
            <a:r>
              <a:rPr lang="en-US" altLang="zh-TW" dirty="0" smtClean="0"/>
              <a:t> to </a:t>
            </a:r>
            <a:r>
              <a:rPr lang="en-US" altLang="zh-TW" dirty="0">
                <a:solidFill>
                  <a:srgbClr val="FF0000"/>
                </a:solidFill>
              </a:rPr>
              <a:t>j</a:t>
            </a:r>
            <a:r>
              <a:rPr lang="en-US" altLang="zh-TW" dirty="0" smtClean="0"/>
              <a:t> going through no vertex with index greater than k does not go through the vertex </a:t>
            </a:r>
            <a:r>
              <a:rPr lang="en-US" altLang="zh-TW" dirty="0">
                <a:solidFill>
                  <a:srgbClr val="FF0000"/>
                </a:solidFill>
              </a:rPr>
              <a:t>k</a:t>
            </a:r>
            <a:r>
              <a:rPr lang="en-US" altLang="zh-TW" dirty="0" smtClean="0"/>
              <a:t>, so its length is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30000" dirty="0">
                <a:solidFill>
                  <a:srgbClr val="FF0000"/>
                </a:solidFill>
              </a:rPr>
              <a:t>k-1</a:t>
            </a:r>
            <a:r>
              <a:rPr lang="en-US" altLang="zh-TW" dirty="0" smtClean="0">
                <a:solidFill>
                  <a:srgbClr val="FF0000"/>
                </a:solidFill>
              </a:rPr>
              <a:t>[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][j]</a:t>
            </a:r>
            <a:r>
              <a:rPr lang="en-US" altLang="zh-TW" dirty="0" smtClean="0"/>
              <a:t>.</a:t>
            </a:r>
          </a:p>
          <a:p>
            <a:pPr marL="514350" indent="-339725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TW" dirty="0" smtClean="0"/>
              <a:t>The shortest path goes through vertex </a:t>
            </a:r>
            <a:r>
              <a:rPr lang="en-US" altLang="zh-TW" dirty="0">
                <a:solidFill>
                  <a:srgbClr val="FF0000"/>
                </a:solidFill>
              </a:rPr>
              <a:t>k</a:t>
            </a:r>
            <a:r>
              <a:rPr lang="en-US" altLang="zh-TW" dirty="0" smtClean="0"/>
              <a:t>. in this case, the shortest path consists of a </a:t>
            </a:r>
            <a:r>
              <a:rPr lang="en-US" altLang="zh-TW" dirty="0" err="1" smtClean="0"/>
              <a:t>subpath</a:t>
            </a:r>
            <a:r>
              <a:rPr lang="en-US" altLang="zh-TW" dirty="0" smtClean="0"/>
              <a:t> from 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/>
              <a:t> to </a:t>
            </a:r>
            <a:r>
              <a:rPr lang="en-US" altLang="zh-TW" dirty="0" smtClean="0">
                <a:solidFill>
                  <a:srgbClr val="FF0000"/>
                </a:solidFill>
              </a:rPr>
              <a:t>k</a:t>
            </a:r>
            <a:r>
              <a:rPr lang="en-US" altLang="zh-TW" dirty="0" smtClean="0"/>
              <a:t> and another from </a:t>
            </a:r>
            <a:r>
              <a:rPr lang="en-US" altLang="zh-TW" dirty="0" smtClean="0">
                <a:solidFill>
                  <a:srgbClr val="FF0000"/>
                </a:solidFill>
              </a:rPr>
              <a:t>k</a:t>
            </a:r>
            <a:r>
              <a:rPr lang="en-US" altLang="zh-TW" dirty="0" smtClean="0"/>
              <a:t> to </a:t>
            </a:r>
            <a:r>
              <a:rPr lang="en-US" altLang="zh-TW" dirty="0">
                <a:solidFill>
                  <a:srgbClr val="FF0000"/>
                </a:solidFill>
              </a:rPr>
              <a:t>j</a:t>
            </a:r>
            <a:r>
              <a:rPr lang="en-US" altLang="zh-TW" dirty="0" smtClean="0"/>
              <a:t>. These </a:t>
            </a:r>
            <a:r>
              <a:rPr lang="en-US" altLang="zh-TW" dirty="0" err="1" smtClean="0"/>
              <a:t>subpaths</a:t>
            </a:r>
            <a:r>
              <a:rPr lang="en-US" altLang="zh-TW" dirty="0" smtClean="0"/>
              <a:t> must be the shortest paths from 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/>
              <a:t> to </a:t>
            </a:r>
            <a:r>
              <a:rPr lang="en-US" altLang="zh-TW" dirty="0">
                <a:solidFill>
                  <a:srgbClr val="FF0000"/>
                </a:solidFill>
              </a:rPr>
              <a:t>k</a:t>
            </a:r>
            <a:r>
              <a:rPr lang="en-US" altLang="zh-TW" dirty="0" smtClean="0"/>
              <a:t> and from </a:t>
            </a:r>
            <a:r>
              <a:rPr lang="en-US" altLang="zh-TW" dirty="0">
                <a:solidFill>
                  <a:srgbClr val="FF0000"/>
                </a:solidFill>
              </a:rPr>
              <a:t>k</a:t>
            </a:r>
            <a:r>
              <a:rPr lang="en-US" altLang="zh-TW" dirty="0" smtClean="0"/>
              <a:t> to </a:t>
            </a:r>
            <a:r>
              <a:rPr lang="en-US" altLang="zh-TW" dirty="0">
                <a:solidFill>
                  <a:srgbClr val="FF0000"/>
                </a:solidFill>
              </a:rPr>
              <a:t>j</a:t>
            </a:r>
            <a:r>
              <a:rPr lang="en-US" altLang="zh-TW" dirty="0" smtClean="0"/>
              <a:t> going through no vertex with index greater than </a:t>
            </a:r>
            <a:r>
              <a:rPr lang="en-US" altLang="zh-TW" dirty="0">
                <a:solidFill>
                  <a:srgbClr val="FF0000"/>
                </a:solidFill>
              </a:rPr>
              <a:t>k-1</a:t>
            </a:r>
            <a:r>
              <a:rPr lang="en-US" altLang="zh-TW" dirty="0" smtClean="0"/>
              <a:t>. so their lengths are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30000" dirty="0">
                <a:solidFill>
                  <a:srgbClr val="FF0000"/>
                </a:solidFill>
              </a:rPr>
              <a:t>k-1</a:t>
            </a:r>
            <a:r>
              <a:rPr lang="en-US" altLang="zh-TW" dirty="0" smtClean="0">
                <a:solidFill>
                  <a:srgbClr val="FF0000"/>
                </a:solidFill>
              </a:rPr>
              <a:t>[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][k]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30000" dirty="0">
                <a:solidFill>
                  <a:srgbClr val="FF0000"/>
                </a:solidFill>
              </a:rPr>
              <a:t>k-1</a:t>
            </a:r>
            <a:r>
              <a:rPr lang="en-US" altLang="zh-TW" dirty="0" smtClean="0">
                <a:solidFill>
                  <a:srgbClr val="FF0000"/>
                </a:solidFill>
              </a:rPr>
              <a:t>[k][j]</a:t>
            </a:r>
            <a:r>
              <a:rPr lang="en-US" altLang="zh-TW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 dirty="0" smtClean="0"/>
              <a:t>Recursive formula for </a:t>
            </a:r>
            <a:r>
              <a:rPr lang="en-US" altLang="zh-TW" dirty="0" err="1" smtClean="0">
                <a:solidFill>
                  <a:srgbClr val="FF0000"/>
                </a:solidFill>
              </a:rPr>
              <a:t>A</a:t>
            </a:r>
            <a:r>
              <a:rPr lang="en-US" altLang="zh-TW" baseline="30000" dirty="0" err="1" smtClean="0">
                <a:solidFill>
                  <a:srgbClr val="FF0000"/>
                </a:solidFill>
              </a:rPr>
              <a:t>k</a:t>
            </a:r>
            <a:r>
              <a:rPr lang="en-US" altLang="zh-TW" dirty="0" smtClean="0">
                <a:solidFill>
                  <a:srgbClr val="FF0000"/>
                </a:solidFill>
              </a:rPr>
              <a:t>[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][j]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95083" y="6001142"/>
                <a:ext cx="7422353" cy="3763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⁡{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TW" sz="2400" dirty="0" smtClean="0"/>
                  <a:t>}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zh-TW" altLang="en-US" sz="2400" i="1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83" y="6001142"/>
                <a:ext cx="7422353" cy="376385"/>
              </a:xfrm>
              <a:prstGeom prst="rect">
                <a:avLst/>
              </a:prstGeom>
              <a:blipFill rotWithShape="0">
                <a:blip r:embed="rId2"/>
                <a:stretch>
                  <a:fillRect l="-1396" t="-22581" r="-493" b="-483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53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All-Pair Shortest Path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60119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241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1509333"/>
            <a:ext cx="7886700" cy="38022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MatrixWDigraph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AllLengths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j = 0; j&lt;n; j++)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][j]= length[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][j];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k= 0; k&lt;n; k++) 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= 0;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++) 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j= 0; j&lt;n; j++)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(a[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][j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&gt; (a[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][k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+ a[k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][j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a[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][j] = a[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][k] + a[k][j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55544" y="5389627"/>
            <a:ext cx="7886700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2075" tIns="46038" rIns="92075" bIns="46038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TW" sz="2000" dirty="0" smtClean="0">
                <a:ea typeface="新細明體" charset="-120"/>
              </a:rPr>
              <a:t> Initially, </a:t>
            </a:r>
            <a:r>
              <a:rPr lang="en-US" altLang="zh-TW" sz="2000" dirty="0" smtClean="0">
                <a:solidFill>
                  <a:srgbClr val="0000CC"/>
                </a:solidFill>
                <a:ea typeface="新細明體" charset="-120"/>
              </a:rPr>
              <a:t>a[</a:t>
            </a:r>
            <a:r>
              <a:rPr lang="en-US" altLang="zh-TW" sz="2000" dirty="0" err="1" smtClean="0">
                <a:solidFill>
                  <a:srgbClr val="0000CC"/>
                </a:solidFill>
                <a:ea typeface="新細明體" charset="-120"/>
              </a:rPr>
              <a:t>i</a:t>
            </a:r>
            <a:r>
              <a:rPr lang="en-US" altLang="zh-TW" sz="2000" dirty="0" smtClean="0">
                <a:solidFill>
                  <a:srgbClr val="0000CC"/>
                </a:solidFill>
                <a:ea typeface="新細明體" charset="-120"/>
              </a:rPr>
              <a:t>][j]</a:t>
            </a:r>
            <a:r>
              <a:rPr lang="en-US" altLang="zh-TW" sz="2000" dirty="0" smtClean="0">
                <a:ea typeface="新細明體" charset="-120"/>
              </a:rPr>
              <a:t> = </a:t>
            </a:r>
            <a:r>
              <a:rPr lang="en-US" altLang="zh-TW" sz="2000" dirty="0" smtClean="0">
                <a:solidFill>
                  <a:srgbClr val="FF0000"/>
                </a:solidFill>
              </a:rPr>
              <a:t>A</a:t>
            </a:r>
            <a:r>
              <a:rPr lang="en-US" altLang="zh-TW" sz="2000" baseline="30000" dirty="0" smtClean="0">
                <a:solidFill>
                  <a:srgbClr val="FF0000"/>
                </a:solidFill>
              </a:rPr>
              <a:t>0</a:t>
            </a:r>
            <a:r>
              <a:rPr lang="en-US" altLang="zh-TW" sz="2000" dirty="0" smtClean="0">
                <a:solidFill>
                  <a:srgbClr val="FF0000"/>
                </a:solidFill>
              </a:rPr>
              <a:t>[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000" dirty="0" smtClean="0">
                <a:solidFill>
                  <a:srgbClr val="FF0000"/>
                </a:solidFill>
              </a:rPr>
              <a:t>][j] = </a:t>
            </a:r>
            <a:r>
              <a:rPr lang="en-US" altLang="zh-TW" sz="2000" dirty="0" smtClean="0">
                <a:ea typeface="新細明體" charset="-120"/>
              </a:rPr>
              <a:t>length(</a:t>
            </a:r>
            <a:r>
              <a:rPr lang="en-US" altLang="zh-TW" sz="2000" dirty="0" err="1" smtClean="0">
                <a:ea typeface="新細明體" charset="-120"/>
              </a:rPr>
              <a:t>i,j</a:t>
            </a:r>
            <a:r>
              <a:rPr lang="en-US" altLang="zh-TW" sz="2000" dirty="0" smtClean="0">
                <a:ea typeface="新細明體" charset="-120"/>
              </a:rPr>
              <a:t>).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TW" sz="2000" dirty="0" smtClean="0">
                <a:ea typeface="新細明體" charset="-120"/>
              </a:rPr>
              <a:t> Upon termination, </a:t>
            </a:r>
            <a:r>
              <a:rPr lang="en-US" altLang="zh-TW" sz="2000" dirty="0" smtClean="0">
                <a:solidFill>
                  <a:srgbClr val="0000CC"/>
                </a:solidFill>
                <a:ea typeface="新細明體" charset="-120"/>
              </a:rPr>
              <a:t>a[</a:t>
            </a:r>
            <a:r>
              <a:rPr lang="en-US" altLang="zh-TW" sz="2000" dirty="0" err="1" smtClean="0">
                <a:solidFill>
                  <a:srgbClr val="0000CC"/>
                </a:solidFill>
                <a:ea typeface="新細明體" charset="-120"/>
              </a:rPr>
              <a:t>i</a:t>
            </a:r>
            <a:r>
              <a:rPr lang="en-US" altLang="zh-TW" sz="2000" dirty="0" smtClean="0">
                <a:solidFill>
                  <a:srgbClr val="0000CC"/>
                </a:solidFill>
                <a:ea typeface="新細明體" charset="-120"/>
              </a:rPr>
              <a:t>][j]</a:t>
            </a:r>
            <a:r>
              <a:rPr lang="en-US" altLang="zh-TW" sz="2000" dirty="0" smtClean="0">
                <a:ea typeface="新細明體" charset="-120"/>
              </a:rPr>
              <a:t> = </a:t>
            </a:r>
            <a:r>
              <a:rPr lang="en-US" altLang="zh-TW" sz="2000" dirty="0" smtClean="0">
                <a:solidFill>
                  <a:srgbClr val="FF0000"/>
                </a:solidFill>
              </a:rPr>
              <a:t>A</a:t>
            </a:r>
            <a:r>
              <a:rPr lang="en-US" altLang="zh-TW" sz="2000" baseline="30000" dirty="0" smtClean="0">
                <a:solidFill>
                  <a:srgbClr val="FF0000"/>
                </a:solidFill>
              </a:rPr>
              <a:t>n-1</a:t>
            </a:r>
            <a:r>
              <a:rPr lang="en-US" altLang="zh-TW" sz="2000" dirty="0" smtClean="0">
                <a:solidFill>
                  <a:srgbClr val="FF0000"/>
                </a:solidFill>
              </a:rPr>
              <a:t>[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000" dirty="0" smtClean="0">
                <a:solidFill>
                  <a:srgbClr val="FF0000"/>
                </a:solidFill>
              </a:rPr>
              <a:t>][j]</a:t>
            </a:r>
            <a:r>
              <a:rPr lang="en-US" altLang="zh-TW" sz="2000" dirty="0" smtClean="0">
                <a:ea typeface="新細明體" charset="-120"/>
              </a:rPr>
              <a:t>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TW" sz="2000" dirty="0" smtClean="0">
                <a:ea typeface="新細明體" charset="-120"/>
              </a:rPr>
              <a:t>Time complexity is </a:t>
            </a:r>
            <a:r>
              <a:rPr lang="en-US" altLang="zh-TW" sz="2000" dirty="0" smtClean="0">
                <a:solidFill>
                  <a:srgbClr val="FF0000"/>
                </a:solidFill>
                <a:latin typeface="Symbol" pitchFamily="18" charset="2"/>
                <a:ea typeface="新細明體" charset="-120"/>
              </a:rPr>
              <a:t>Q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(n</a:t>
            </a:r>
            <a:r>
              <a:rPr lang="en-US" altLang="zh-TW" sz="2000" baseline="30000" dirty="0" smtClean="0">
                <a:solidFill>
                  <a:srgbClr val="FF0000"/>
                </a:solidFill>
                <a:ea typeface="新細明體" charset="-120"/>
              </a:rPr>
              <a:t>3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sz="2000" dirty="0" smtClean="0">
                <a:ea typeface="新細明體" charset="-120"/>
              </a:rPr>
              <a:t>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TW" sz="2000" dirty="0" smtClean="0">
                <a:solidFill>
                  <a:srgbClr val="FF0000"/>
                </a:solidFill>
                <a:latin typeface="Symbol" pitchFamily="18" charset="2"/>
                <a:ea typeface="新細明體" charset="-120"/>
              </a:rPr>
              <a:t>Q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(n</a:t>
            </a:r>
            <a:r>
              <a:rPr lang="en-US" altLang="zh-TW" sz="2000" baseline="30000" dirty="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sz="2000" dirty="0" smtClean="0">
                <a:ea typeface="新細明體" charset="-120"/>
              </a:rPr>
              <a:t> space is needed for </a:t>
            </a:r>
            <a:r>
              <a:rPr lang="en-US" altLang="zh-TW" sz="2000" dirty="0" smtClean="0">
                <a:solidFill>
                  <a:srgbClr val="0000CC"/>
                </a:solidFill>
                <a:ea typeface="新細明體" charset="-120"/>
              </a:rPr>
              <a:t>a[*][*]</a:t>
            </a:r>
            <a:r>
              <a:rPr lang="en-US" altLang="zh-TW" sz="2000" dirty="0" smtClean="0">
                <a:ea typeface="新細明體" charset="-120"/>
              </a:rPr>
              <a:t> .</a:t>
            </a:r>
            <a:endParaRPr lang="en-US" altLang="zh-TW" sz="20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94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Building The Shortest Paths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60119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242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1509333"/>
            <a:ext cx="7886700" cy="38022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MatrixWDigraph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AllLengths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j = 0; j&lt;n; j++)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][j]= length[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][j];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k= 0; k&lt;n; k++) 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= 0;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++) 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j= 0; j&lt;n; j++)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(a[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][j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&gt; (a[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][k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+ a[k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][j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{ </a:t>
            </a:r>
            <a:r>
              <a:rPr lang="en-US" altLang="zh-TW" sz="2000" dirty="0" err="1" smtClean="0">
                <a:solidFill>
                  <a:srgbClr val="FF0000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kay</a:t>
            </a:r>
            <a:r>
              <a:rPr lang="en-US" altLang="zh-TW" sz="2000" dirty="0" smtClean="0">
                <a:solidFill>
                  <a:srgbClr val="FF0000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[</a:t>
            </a:r>
            <a:r>
              <a:rPr lang="en-US" altLang="zh-TW" sz="2000" dirty="0" err="1" smtClean="0">
                <a:solidFill>
                  <a:srgbClr val="FF0000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solidFill>
                  <a:srgbClr val="FF0000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][j</a:t>
            </a:r>
            <a:r>
              <a:rPr lang="en-US" altLang="zh-TW" sz="2000" dirty="0" smtClean="0">
                <a:solidFill>
                  <a:srgbClr val="FF0000"/>
                </a:solidFill>
                <a:latin typeface="Consolas" panose="020B0609020204030204" pitchFamily="49" charset="0"/>
                <a:ea typeface="新細明體" charset="-120"/>
                <a:cs typeface="Consolas" panose="020B0609020204030204" pitchFamily="49" charset="0"/>
              </a:rPr>
              <a:t>] = k;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][j] = a[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][k] + a[k][j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55544" y="5389627"/>
            <a:ext cx="7886700" cy="7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2075" tIns="46038" rIns="92075" bIns="46038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z="2000" dirty="0">
                <a:ea typeface="新細明體" charset="-120"/>
              </a:rPr>
              <a:t>Let </a:t>
            </a:r>
            <a:r>
              <a:rPr lang="en-US" altLang="zh-TW" sz="2000" dirty="0" err="1" smtClean="0">
                <a:solidFill>
                  <a:srgbClr val="FF0000"/>
                </a:solidFill>
                <a:ea typeface="新細明體" charset="-120"/>
              </a:rPr>
              <a:t>kay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[</a:t>
            </a:r>
            <a:r>
              <a:rPr lang="en-US" altLang="zh-TW" sz="2000" dirty="0" err="1" smtClean="0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][j]</a:t>
            </a:r>
            <a:r>
              <a:rPr lang="en-US" altLang="zh-TW" sz="2000" dirty="0" smtClean="0">
                <a:ea typeface="新細明體" charset="-120"/>
              </a:rPr>
              <a:t> </a:t>
            </a:r>
            <a:r>
              <a:rPr lang="en-US" altLang="zh-TW" sz="2000" dirty="0">
                <a:ea typeface="新細明體" charset="-120"/>
              </a:rPr>
              <a:t>be the </a:t>
            </a:r>
            <a:r>
              <a:rPr lang="en-US" altLang="zh-TW" sz="2000" dirty="0">
                <a:solidFill>
                  <a:srgbClr val="0000CC"/>
                </a:solidFill>
                <a:ea typeface="新細明體" charset="-120"/>
              </a:rPr>
              <a:t>largest vertex on the shortest path from </a:t>
            </a:r>
            <a:r>
              <a:rPr lang="en-US" altLang="zh-TW" sz="2000" dirty="0" err="1">
                <a:solidFill>
                  <a:srgbClr val="0000CC"/>
                </a:solidFill>
                <a:ea typeface="新細明體" charset="-120"/>
              </a:rPr>
              <a:t>i</a:t>
            </a:r>
            <a:r>
              <a:rPr lang="en-US" altLang="zh-TW" sz="2000" dirty="0">
                <a:solidFill>
                  <a:srgbClr val="0000CC"/>
                </a:solidFill>
                <a:ea typeface="新細明體" charset="-120"/>
              </a:rPr>
              <a:t> to j</a:t>
            </a:r>
            <a:r>
              <a:rPr lang="en-US" altLang="zh-TW" sz="2000" dirty="0">
                <a:ea typeface="新細明體" charset="-120"/>
              </a:rPr>
              <a:t>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z="2000" dirty="0">
                <a:ea typeface="新細明體" charset="-120"/>
              </a:rPr>
              <a:t>Initially, </a:t>
            </a:r>
            <a:r>
              <a:rPr lang="en-US" altLang="zh-TW" sz="2000" dirty="0" err="1">
                <a:solidFill>
                  <a:srgbClr val="FF0000"/>
                </a:solidFill>
                <a:ea typeface="新細明體" charset="-120"/>
              </a:rPr>
              <a:t>kay</a:t>
            </a:r>
            <a:r>
              <a:rPr lang="en-US" altLang="zh-TW" sz="2000" dirty="0">
                <a:solidFill>
                  <a:srgbClr val="FF0000"/>
                </a:solidFill>
                <a:ea typeface="新細明體" charset="-120"/>
              </a:rPr>
              <a:t>[</a:t>
            </a:r>
            <a:r>
              <a:rPr lang="en-US" altLang="zh-TW" sz="2000" dirty="0" err="1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TW" sz="2000" dirty="0">
                <a:solidFill>
                  <a:srgbClr val="FF0000"/>
                </a:solidFill>
                <a:ea typeface="新細明體" charset="-120"/>
              </a:rPr>
              <a:t>][j]</a:t>
            </a:r>
            <a:r>
              <a:rPr lang="en-US" altLang="zh-TW" sz="2000" dirty="0" smtClean="0">
                <a:ea typeface="新細明體" charset="-120"/>
              </a:rPr>
              <a:t> </a:t>
            </a:r>
            <a:r>
              <a:rPr lang="en-US" altLang="zh-TW" sz="2000" dirty="0">
                <a:ea typeface="新細明體" charset="-120"/>
              </a:rPr>
              <a:t>= </a:t>
            </a:r>
            <a:r>
              <a:rPr lang="en-US" altLang="zh-TW" sz="2000" dirty="0" smtClean="0">
                <a:solidFill>
                  <a:srgbClr val="0000CC"/>
                </a:solidFill>
                <a:ea typeface="新細明體" charset="-120"/>
              </a:rPr>
              <a:t>-1</a:t>
            </a:r>
            <a:r>
              <a:rPr lang="en-US" altLang="zh-TW" sz="2000" dirty="0" smtClean="0">
                <a:ea typeface="新細明體" charset="-120"/>
              </a:rPr>
              <a:t> </a:t>
            </a:r>
            <a:r>
              <a:rPr lang="en-US" altLang="zh-TW" sz="2000" dirty="0">
                <a:ea typeface="新細明體" charset="-120"/>
              </a:rPr>
              <a:t>(shortest path has no intermediate vertex).</a:t>
            </a:r>
          </a:p>
        </p:txBody>
      </p:sp>
    </p:spTree>
    <p:extLst>
      <p:ext uri="{BB962C8B-B14F-4D97-AF65-F5344CB8AC3E}">
        <p14:creationId xmlns:p14="http://schemas.microsoft.com/office/powerpoint/2010/main" val="8734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Build </a:t>
            </a:r>
            <a:r>
              <a:rPr lang="en-US" altLang="zh-TW" dirty="0" smtClean="0">
                <a:ea typeface="新細明體" charset="-120"/>
              </a:rPr>
              <a:t>a </a:t>
            </a:r>
            <a:r>
              <a:rPr lang="en-US" altLang="zh-TW" dirty="0">
                <a:ea typeface="新細明體" charset="-120"/>
              </a:rPr>
              <a:t>Shortest Path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243</a:t>
            </a:fld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67200" y="1524000"/>
            <a:ext cx="4648200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sz="2400" dirty="0">
                <a:ea typeface="新細明體" charset="-120"/>
              </a:rPr>
              <a:t> The </a:t>
            </a:r>
            <a:r>
              <a:rPr lang="en-US" altLang="zh-TW" sz="2400" dirty="0" smtClean="0">
                <a:ea typeface="新細明體" charset="-120"/>
              </a:rPr>
              <a:t>shortest path </a:t>
            </a:r>
            <a:r>
              <a:rPr lang="en-US" altLang="zh-TW" sz="2400" dirty="0">
                <a:ea typeface="新細明體" charset="-120"/>
              </a:rPr>
              <a:t>is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0</a:t>
            </a:r>
            <a:r>
              <a:rPr lang="en-US" altLang="zh-TW" sz="2400" dirty="0" smtClean="0">
                <a:ea typeface="新細明體" charset="-120"/>
              </a:rPr>
              <a:t> 3 1 4 7 5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6</a:t>
            </a:r>
            <a:r>
              <a:rPr lang="en-US" altLang="zh-TW" sz="2400" dirty="0" smtClean="0">
                <a:ea typeface="新細明體" charset="-120"/>
              </a:rPr>
              <a:t>. </a:t>
            </a:r>
            <a:endParaRPr lang="en-US" altLang="zh-TW" sz="2400" dirty="0">
              <a:ea typeface="新細明體" charset="-120"/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 altLang="zh-TW" sz="2400" dirty="0">
                <a:ea typeface="新細明體" charset="-120"/>
              </a:rPr>
              <a:t> </a:t>
            </a:r>
            <a:r>
              <a:rPr lang="en-US" altLang="zh-TW" sz="2400" dirty="0" err="1" smtClean="0">
                <a:ea typeface="新細明體" charset="-120"/>
              </a:rPr>
              <a:t>kay</a:t>
            </a:r>
            <a:r>
              <a:rPr lang="en-US" altLang="zh-TW" sz="2400" dirty="0" smtClean="0">
                <a:ea typeface="新細明體" charset="-120"/>
              </a:rPr>
              <a:t>[0][6] </a:t>
            </a:r>
            <a:r>
              <a:rPr lang="en-US" altLang="zh-TW" sz="2400" dirty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</a:rPr>
              <a:t>7</a:t>
            </a:r>
            <a:endParaRPr lang="en-US" altLang="zh-TW" sz="2400" dirty="0">
              <a:ea typeface="新細明體" charset="-120"/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457700" y="2552970"/>
            <a:ext cx="2971800" cy="461963"/>
            <a:chOff x="2880" y="1872"/>
            <a:chExt cx="1872" cy="291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880" y="1872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smtClean="0">
                  <a:ea typeface="新細明體" charset="-120"/>
                </a:rPr>
                <a:t>0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696" y="1872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smtClean="0">
                  <a:ea typeface="新細明體" charset="-120"/>
                </a:rPr>
                <a:t>7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512" y="1872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smtClean="0">
                  <a:ea typeface="新細明體" charset="-120"/>
                </a:rPr>
                <a:t>6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072" y="2016"/>
              <a:ext cx="624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936" y="2016"/>
              <a:ext cx="624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267200" y="3007661"/>
            <a:ext cx="4648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sz="2400" dirty="0">
                <a:ea typeface="新細明體" charset="-120"/>
              </a:rPr>
              <a:t> </a:t>
            </a:r>
            <a:r>
              <a:rPr lang="en-US" altLang="zh-TW" sz="2400" dirty="0" err="1" smtClean="0">
                <a:ea typeface="新細明體" charset="-120"/>
              </a:rPr>
              <a:t>kay</a:t>
            </a:r>
            <a:r>
              <a:rPr lang="en-US" altLang="zh-TW" sz="2400" dirty="0" smtClean="0">
                <a:ea typeface="新細明體" charset="-120"/>
              </a:rPr>
              <a:t>[0][7] </a:t>
            </a:r>
            <a:r>
              <a:rPr lang="en-US" altLang="zh-TW" sz="2400" dirty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</a:rPr>
              <a:t>4</a:t>
            </a:r>
            <a:endParaRPr lang="en-US" altLang="zh-TW" sz="2400" dirty="0">
              <a:ea typeface="新細明體" charset="-120"/>
            </a:endParaRPr>
          </a:p>
        </p:txBody>
      </p: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4477871" y="3509341"/>
            <a:ext cx="4267200" cy="461963"/>
            <a:chOff x="2928" y="2592"/>
            <a:chExt cx="2688" cy="291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928" y="2592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smtClean="0">
                  <a:ea typeface="新細明體" charset="-120"/>
                </a:rPr>
                <a:t>0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44" y="2592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smtClean="0">
                  <a:ea typeface="新細明體" charset="-120"/>
                </a:rPr>
                <a:t>4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560" y="2592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smtClean="0">
                  <a:ea typeface="新細明體" charset="-120"/>
                </a:rPr>
                <a:t>7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120" y="2736"/>
              <a:ext cx="624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984" y="2736"/>
              <a:ext cx="624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5376" y="2592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smtClean="0">
                  <a:ea typeface="新細明體" charset="-120"/>
                </a:rPr>
                <a:t>6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800" y="2736"/>
              <a:ext cx="624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</p:grp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267200" y="4029638"/>
            <a:ext cx="4648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sz="2400" dirty="0">
                <a:ea typeface="新細明體" charset="-120"/>
              </a:rPr>
              <a:t> </a:t>
            </a:r>
            <a:r>
              <a:rPr lang="en-US" altLang="zh-TW" sz="2400" dirty="0" err="1" smtClean="0">
                <a:ea typeface="新細明體" charset="-120"/>
              </a:rPr>
              <a:t>kay</a:t>
            </a:r>
            <a:r>
              <a:rPr lang="en-US" altLang="zh-TW" sz="2400" dirty="0" smtClean="0">
                <a:ea typeface="新細明體" charset="-120"/>
              </a:rPr>
              <a:t>[0][4] </a:t>
            </a:r>
            <a:r>
              <a:rPr lang="en-US" altLang="zh-TW" sz="2400" dirty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</a:rPr>
              <a:t>3</a:t>
            </a:r>
            <a:endParaRPr lang="en-US" altLang="zh-TW" sz="2400" dirty="0">
              <a:ea typeface="新細明體" charset="-120"/>
            </a:endParaRPr>
          </a:p>
        </p:txBody>
      </p: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4504765" y="4595383"/>
            <a:ext cx="4267200" cy="461963"/>
            <a:chOff x="2832" y="3408"/>
            <a:chExt cx="2688" cy="291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832" y="3408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smtClean="0">
                  <a:ea typeface="新細明體" charset="-120"/>
                </a:rPr>
                <a:t>0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128" y="3408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smtClean="0">
                  <a:ea typeface="新細明體" charset="-120"/>
                </a:rPr>
                <a:t>4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752" y="3408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smtClean="0">
                  <a:ea typeface="新細明體" charset="-120"/>
                </a:rPr>
                <a:t>7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3024" y="3552"/>
              <a:ext cx="432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4368" y="3552"/>
              <a:ext cx="384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280" y="3408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smtClean="0">
                  <a:ea typeface="新細明體" charset="-120"/>
                </a:rPr>
                <a:t>6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992" y="3552"/>
              <a:ext cx="336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3456" y="3408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smtClean="0">
                  <a:ea typeface="新細明體" charset="-120"/>
                </a:rPr>
                <a:t>3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3696" y="3552"/>
              <a:ext cx="384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628650" y="1963270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0      1       2      3      4      5      6      7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92057" y="2265367"/>
            <a:ext cx="301686" cy="3775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zh-TW" dirty="0" smtClean="0">
                <a:solidFill>
                  <a:srgbClr val="0000CC"/>
                </a:solidFill>
              </a:rPr>
              <a:t>0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zh-TW" dirty="0" smtClean="0">
                <a:solidFill>
                  <a:srgbClr val="0000CC"/>
                </a:solidFill>
              </a:rPr>
              <a:t>1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zh-TW" dirty="0" smtClean="0">
                <a:solidFill>
                  <a:srgbClr val="0000CC"/>
                </a:solidFill>
              </a:rPr>
              <a:t>2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zh-TW" dirty="0" smtClean="0">
                <a:solidFill>
                  <a:srgbClr val="0000CC"/>
                </a:solidFill>
              </a:rPr>
              <a:t>3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zh-TW" dirty="0" smtClean="0">
                <a:solidFill>
                  <a:srgbClr val="0000CC"/>
                </a:solidFill>
              </a:rPr>
              <a:t>4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zh-TW" dirty="0" smtClean="0">
                <a:solidFill>
                  <a:srgbClr val="0000CC"/>
                </a:solidFill>
              </a:rPr>
              <a:t>5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zh-TW" dirty="0" smtClean="0">
                <a:solidFill>
                  <a:srgbClr val="0000CC"/>
                </a:solidFill>
              </a:rPr>
              <a:t>6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zh-TW" dirty="0">
                <a:solidFill>
                  <a:srgbClr val="0000CC"/>
                </a:solidFill>
              </a:rPr>
              <a:t>7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6797489" y="3007317"/>
            <a:ext cx="197447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sz="2400" dirty="0">
                <a:solidFill>
                  <a:schemeClr val="accent4">
                    <a:lumMod val="50000"/>
                  </a:schemeClr>
                </a:solidFill>
                <a:ea typeface="新細明體" charset="-120"/>
              </a:rPr>
              <a:t> </a:t>
            </a:r>
            <a:r>
              <a:rPr lang="en-US" altLang="zh-TW" sz="2400" dirty="0" err="1" smtClean="0">
                <a:solidFill>
                  <a:schemeClr val="accent4">
                    <a:lumMod val="50000"/>
                  </a:schemeClr>
                </a:solidFill>
                <a:ea typeface="新細明體" charset="-120"/>
              </a:rPr>
              <a:t>kay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ea typeface="新細明體" charset="-120"/>
              </a:rPr>
              <a:t>[7][6] </a:t>
            </a:r>
            <a:r>
              <a:rPr lang="en-US" altLang="zh-TW" sz="2400" dirty="0">
                <a:solidFill>
                  <a:schemeClr val="accent4">
                    <a:lumMod val="50000"/>
                  </a:schemeClr>
                </a:solidFill>
                <a:ea typeface="新細明體" charset="-120"/>
              </a:rPr>
              <a:t>=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ea typeface="新細明體" charset="-120"/>
              </a:rPr>
              <a:t>5</a:t>
            </a:r>
            <a:endParaRPr lang="en-US" altLang="zh-TW" sz="2400" dirty="0">
              <a:solidFill>
                <a:schemeClr val="accent4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5173756" y="4989538"/>
            <a:ext cx="201481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sz="2400" dirty="0">
                <a:solidFill>
                  <a:schemeClr val="accent4">
                    <a:lumMod val="50000"/>
                  </a:schemeClr>
                </a:solidFill>
                <a:ea typeface="新細明體" charset="-120"/>
              </a:rPr>
              <a:t> </a:t>
            </a:r>
            <a:r>
              <a:rPr lang="en-US" altLang="zh-TW" sz="2400" dirty="0" err="1" smtClean="0">
                <a:solidFill>
                  <a:schemeClr val="accent4">
                    <a:lumMod val="50000"/>
                  </a:schemeClr>
                </a:solidFill>
                <a:ea typeface="新細明體" charset="-120"/>
              </a:rPr>
              <a:t>kay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ea typeface="新細明體" charset="-120"/>
              </a:rPr>
              <a:t>[3][4] </a:t>
            </a:r>
            <a:r>
              <a:rPr lang="en-US" altLang="zh-TW" sz="2400" dirty="0">
                <a:solidFill>
                  <a:schemeClr val="accent4">
                    <a:lumMod val="50000"/>
                  </a:schemeClr>
                </a:solidFill>
                <a:ea typeface="新細明體" charset="-120"/>
              </a:rPr>
              <a:t>= 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ea typeface="新細明體" charset="-120"/>
              </a:rPr>
              <a:t>1</a:t>
            </a:r>
            <a:endParaRPr lang="en-US" altLang="zh-TW" sz="2400" dirty="0">
              <a:solidFill>
                <a:schemeClr val="accent4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4267200" y="5497153"/>
            <a:ext cx="4648200" cy="134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sz="2400" dirty="0">
                <a:ea typeface="新細明體" charset="-120"/>
              </a:rPr>
              <a:t> </a:t>
            </a:r>
            <a:r>
              <a:rPr lang="en-US" altLang="zh-TW" sz="2400" dirty="0" err="1" smtClean="0">
                <a:ea typeface="新細明體" charset="-120"/>
              </a:rPr>
              <a:t>kay</a:t>
            </a:r>
            <a:r>
              <a:rPr lang="en-US" altLang="zh-TW" sz="2400" dirty="0" smtClean="0">
                <a:ea typeface="新細明體" charset="-120"/>
              </a:rPr>
              <a:t>[0][3] </a:t>
            </a:r>
            <a:r>
              <a:rPr lang="en-US" altLang="zh-TW" sz="2400" dirty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</a:rPr>
              <a:t>key[3][1] </a:t>
            </a:r>
            <a:r>
              <a:rPr lang="en-US" altLang="zh-TW" sz="2400" dirty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</a:rPr>
              <a:t> key[1][4]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2400" dirty="0" smtClean="0">
                <a:ea typeface="新細明體" charset="-120"/>
              </a:rPr>
              <a:t>   = key[4][7] </a:t>
            </a:r>
            <a:r>
              <a:rPr lang="en-US" altLang="zh-TW" sz="2400" dirty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</a:rPr>
              <a:t>key[7][5] </a:t>
            </a:r>
            <a:r>
              <a:rPr lang="en-US" altLang="zh-TW" sz="2400" dirty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</a:rPr>
              <a:t>key[5][6]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2400" dirty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  = -1 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62477" y="1440050"/>
            <a:ext cx="127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err="1" smtClean="0">
                <a:solidFill>
                  <a:srgbClr val="C00000"/>
                </a:solidFill>
                <a:ea typeface="新細明體" charset="-120"/>
              </a:rPr>
              <a:t>kay</a:t>
            </a:r>
            <a:r>
              <a:rPr lang="en-US" altLang="zh-TW" sz="2800" dirty="0" smtClean="0">
                <a:solidFill>
                  <a:srgbClr val="C00000"/>
                </a:solidFill>
                <a:ea typeface="新細明體" charset="-120"/>
              </a:rPr>
              <a:t>[</a:t>
            </a:r>
            <a:r>
              <a:rPr lang="en-US" altLang="zh-TW" sz="2800" dirty="0" err="1" smtClean="0">
                <a:solidFill>
                  <a:srgbClr val="C00000"/>
                </a:solidFill>
                <a:ea typeface="新細明體" charset="-120"/>
              </a:rPr>
              <a:t>i</a:t>
            </a:r>
            <a:r>
              <a:rPr lang="en-US" altLang="zh-TW" sz="2800" dirty="0" smtClean="0">
                <a:solidFill>
                  <a:srgbClr val="C00000"/>
                </a:solidFill>
                <a:ea typeface="新細明體" charset="-120"/>
              </a:rPr>
              <a:t>][j]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103629"/>
              </p:ext>
            </p:extLst>
          </p:nvPr>
        </p:nvGraphicFramePr>
        <p:xfrm>
          <a:off x="528915" y="2308769"/>
          <a:ext cx="354778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73"/>
                <a:gridCol w="443473"/>
                <a:gridCol w="443473"/>
                <a:gridCol w="443473"/>
                <a:gridCol w="443473"/>
                <a:gridCol w="443473"/>
                <a:gridCol w="443473"/>
                <a:gridCol w="443473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b="1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zh-TW" alt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3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13" grpId="0" build="p" autoUpdateAnimBg="0"/>
      <p:bldP spid="22" grpId="0" build="p" autoUpdateAnimBg="0"/>
      <p:bldP spid="35" grpId="0" build="p" autoUpdateAnimBg="0"/>
      <p:bldP spid="36" grpId="0" build="p" autoUpdateAnimBg="0"/>
      <p:bldP spid="37" grpId="0" build="p" autoUpdateAnimBg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/>
        </p:nvSpPr>
        <p:spPr>
          <a:xfrm>
            <a:off x="3733171" y="2224109"/>
            <a:ext cx="1526519" cy="4050565"/>
          </a:xfrm>
          <a:custGeom>
            <a:avLst/>
            <a:gdLst>
              <a:gd name="connsiteX0" fmla="*/ 0 w 1526519"/>
              <a:gd name="connsiteY0" fmla="*/ 332509 h 4050565"/>
              <a:gd name="connsiteX1" fmla="*/ 196483 w 1526519"/>
              <a:gd name="connsiteY1" fmla="*/ 75570 h 4050565"/>
              <a:gd name="connsiteX2" fmla="*/ 740588 w 1526519"/>
              <a:gd name="connsiteY2" fmla="*/ 0 h 4050565"/>
              <a:gd name="connsiteX3" fmla="*/ 1178896 w 1526519"/>
              <a:gd name="connsiteY3" fmla="*/ 362737 h 4050565"/>
              <a:gd name="connsiteX4" fmla="*/ 1209124 w 1526519"/>
              <a:gd name="connsiteY4" fmla="*/ 430750 h 4050565"/>
              <a:gd name="connsiteX5" fmla="*/ 1435835 w 1526519"/>
              <a:gd name="connsiteY5" fmla="*/ 1239352 h 4050565"/>
              <a:gd name="connsiteX6" fmla="*/ 1526519 w 1526519"/>
              <a:gd name="connsiteY6" fmla="*/ 2070625 h 4050565"/>
              <a:gd name="connsiteX7" fmla="*/ 1428278 w 1526519"/>
              <a:gd name="connsiteY7" fmla="*/ 2969911 h 4050565"/>
              <a:gd name="connsiteX8" fmla="*/ 1057983 w 1526519"/>
              <a:gd name="connsiteY8" fmla="*/ 3876754 h 4050565"/>
              <a:gd name="connsiteX9" fmla="*/ 642347 w 1526519"/>
              <a:gd name="connsiteY9" fmla="*/ 4050565 h 4050565"/>
              <a:gd name="connsiteX10" fmla="*/ 226711 w 1526519"/>
              <a:gd name="connsiteY10" fmla="*/ 3952324 h 4050565"/>
              <a:gd name="connsiteX11" fmla="*/ 45342 w 1526519"/>
              <a:gd name="connsiteY11" fmla="*/ 3536687 h 4050565"/>
              <a:gd name="connsiteX12" fmla="*/ 181368 w 1526519"/>
              <a:gd name="connsiteY12" fmla="*/ 2992582 h 4050565"/>
              <a:gd name="connsiteX13" fmla="*/ 408079 w 1526519"/>
              <a:gd name="connsiteY13" fmla="*/ 2214208 h 4050565"/>
              <a:gd name="connsiteX14" fmla="*/ 370294 w 1526519"/>
              <a:gd name="connsiteY14" fmla="*/ 1466063 h 4050565"/>
              <a:gd name="connsiteX15" fmla="*/ 166254 w 1526519"/>
              <a:gd name="connsiteY15" fmla="*/ 778373 h 4050565"/>
              <a:gd name="connsiteX16" fmla="*/ 15114 w 1526519"/>
              <a:gd name="connsiteY16" fmla="*/ 415636 h 405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6519" h="4050565">
                <a:moveTo>
                  <a:pt x="0" y="332509"/>
                </a:moveTo>
                <a:lnTo>
                  <a:pt x="196483" y="75570"/>
                </a:lnTo>
                <a:lnTo>
                  <a:pt x="740588" y="0"/>
                </a:lnTo>
                <a:lnTo>
                  <a:pt x="1178896" y="362737"/>
                </a:lnTo>
                <a:lnTo>
                  <a:pt x="1209124" y="430750"/>
                </a:lnTo>
                <a:lnTo>
                  <a:pt x="1435835" y="1239352"/>
                </a:lnTo>
                <a:lnTo>
                  <a:pt x="1526519" y="2070625"/>
                </a:lnTo>
                <a:lnTo>
                  <a:pt x="1428278" y="2969911"/>
                </a:lnTo>
                <a:lnTo>
                  <a:pt x="1057983" y="3876754"/>
                </a:lnTo>
                <a:lnTo>
                  <a:pt x="642347" y="4050565"/>
                </a:lnTo>
                <a:lnTo>
                  <a:pt x="226711" y="3952324"/>
                </a:lnTo>
                <a:lnTo>
                  <a:pt x="45342" y="3536687"/>
                </a:lnTo>
                <a:lnTo>
                  <a:pt x="181368" y="2992582"/>
                </a:lnTo>
                <a:lnTo>
                  <a:pt x="408079" y="2214208"/>
                </a:lnTo>
                <a:lnTo>
                  <a:pt x="370294" y="1466063"/>
                </a:lnTo>
                <a:lnTo>
                  <a:pt x="166254" y="778373"/>
                </a:lnTo>
                <a:lnTo>
                  <a:pt x="15114" y="415636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2761608" y="4204650"/>
            <a:ext cx="2138961" cy="1114709"/>
          </a:xfrm>
          <a:prstGeom prst="ellipse">
            <a:avLst/>
          </a:prstGeom>
          <a:solidFill>
            <a:srgbClr val="F3D2F4">
              <a:alpha val="50000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158952" y="2410691"/>
            <a:ext cx="2717802" cy="3289342"/>
          </a:xfrm>
          <a:prstGeom prst="ellipse">
            <a:avLst/>
          </a:prstGeom>
          <a:solidFill>
            <a:srgbClr val="F3D2F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Dijkstra’s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244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435835" y="3838968"/>
            <a:ext cx="264496" cy="2644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2765872" y="2815407"/>
            <a:ext cx="264496" cy="2644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122378" y="3450011"/>
            <a:ext cx="264496" cy="2644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469980" y="3590241"/>
            <a:ext cx="264496" cy="2644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094602" y="4410741"/>
            <a:ext cx="264496" cy="2644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943929" y="5061347"/>
            <a:ext cx="264496" cy="2644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205484" y="2570915"/>
            <a:ext cx="264496" cy="2644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544134" y="4660815"/>
            <a:ext cx="264496" cy="2644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53188" y="5567784"/>
            <a:ext cx="264496" cy="2644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852916" y="2764620"/>
            <a:ext cx="264496" cy="2644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5852916" y="4019907"/>
            <a:ext cx="264496" cy="2644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5720667" y="5275194"/>
            <a:ext cx="264496" cy="2644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944905" y="2447659"/>
            <a:ext cx="264496" cy="2644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944905" y="4249579"/>
            <a:ext cx="264496" cy="2644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921271" y="5786800"/>
            <a:ext cx="264496" cy="2644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1632317" y="2995138"/>
            <a:ext cx="1141111" cy="858945"/>
          </a:xfrm>
          <a:custGeom>
            <a:avLst/>
            <a:gdLst>
              <a:gd name="connsiteX0" fmla="*/ 0 w 1141111"/>
              <a:gd name="connsiteY0" fmla="*/ 858945 h 858945"/>
              <a:gd name="connsiteX1" fmla="*/ 120913 w 1141111"/>
              <a:gd name="connsiteY1" fmla="*/ 473536 h 858945"/>
              <a:gd name="connsiteX2" fmla="*/ 680133 w 1141111"/>
              <a:gd name="connsiteY2" fmla="*/ 609563 h 858945"/>
              <a:gd name="connsiteX3" fmla="*/ 831273 w 1141111"/>
              <a:gd name="connsiteY3" fmla="*/ 88128 h 858945"/>
              <a:gd name="connsiteX4" fmla="*/ 1141111 w 1141111"/>
              <a:gd name="connsiteY4" fmla="*/ 5001 h 8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111" h="858945">
                <a:moveTo>
                  <a:pt x="0" y="858945"/>
                </a:moveTo>
                <a:cubicBezTo>
                  <a:pt x="3779" y="687022"/>
                  <a:pt x="7558" y="515100"/>
                  <a:pt x="120913" y="473536"/>
                </a:cubicBezTo>
                <a:cubicBezTo>
                  <a:pt x="234269" y="431972"/>
                  <a:pt x="561740" y="673798"/>
                  <a:pt x="680133" y="609563"/>
                </a:cubicBezTo>
                <a:cubicBezTo>
                  <a:pt x="798526" y="545328"/>
                  <a:pt x="754443" y="188888"/>
                  <a:pt x="831273" y="88128"/>
                </a:cubicBezTo>
                <a:cubicBezTo>
                  <a:pt x="908103" y="-12632"/>
                  <a:pt x="1024607" y="-3816"/>
                  <a:pt x="1141111" y="5001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>
            <a:off x="1692774" y="3952324"/>
            <a:ext cx="1420720" cy="743040"/>
          </a:xfrm>
          <a:custGeom>
            <a:avLst/>
            <a:gdLst>
              <a:gd name="connsiteX0" fmla="*/ 0 w 1420720"/>
              <a:gd name="connsiteY0" fmla="*/ 0 h 743040"/>
              <a:gd name="connsiteX1" fmla="*/ 324952 w 1420720"/>
              <a:gd name="connsiteY1" fmla="*/ 740588 h 743040"/>
              <a:gd name="connsiteX2" fmla="*/ 952185 w 1420720"/>
              <a:gd name="connsiteY2" fmla="*/ 249382 h 743040"/>
              <a:gd name="connsiteX3" fmla="*/ 1420720 w 1420720"/>
              <a:gd name="connsiteY3" fmla="*/ 544106 h 7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720" h="743040">
                <a:moveTo>
                  <a:pt x="0" y="0"/>
                </a:moveTo>
                <a:cubicBezTo>
                  <a:pt x="83127" y="349512"/>
                  <a:pt x="166255" y="699024"/>
                  <a:pt x="324952" y="740588"/>
                </a:cubicBezTo>
                <a:cubicBezTo>
                  <a:pt x="483649" y="782152"/>
                  <a:pt x="769557" y="282129"/>
                  <a:pt x="952185" y="249382"/>
                </a:cubicBezTo>
                <a:cubicBezTo>
                  <a:pt x="1134813" y="216635"/>
                  <a:pt x="1277766" y="380370"/>
                  <a:pt x="1420720" y="54410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2593386" y="2992582"/>
            <a:ext cx="527665" cy="620453"/>
          </a:xfrm>
          <a:custGeom>
            <a:avLst/>
            <a:gdLst>
              <a:gd name="connsiteX0" fmla="*/ 142257 w 527665"/>
              <a:gd name="connsiteY0" fmla="*/ 0 h 620453"/>
              <a:gd name="connsiteX1" fmla="*/ 21345 w 527665"/>
              <a:gd name="connsiteY1" fmla="*/ 521435 h 620453"/>
              <a:gd name="connsiteX2" fmla="*/ 527665 w 527665"/>
              <a:gd name="connsiteY2" fmla="*/ 619676 h 62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665" h="620453">
                <a:moveTo>
                  <a:pt x="142257" y="0"/>
                </a:moveTo>
                <a:cubicBezTo>
                  <a:pt x="49683" y="209078"/>
                  <a:pt x="-42890" y="418156"/>
                  <a:pt x="21345" y="521435"/>
                </a:cubicBezTo>
                <a:cubicBezTo>
                  <a:pt x="85580" y="624714"/>
                  <a:pt x="306622" y="622195"/>
                  <a:pt x="527665" y="61967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2236879" y="3612258"/>
            <a:ext cx="717918" cy="1609646"/>
          </a:xfrm>
          <a:custGeom>
            <a:avLst/>
            <a:gdLst>
              <a:gd name="connsiteX0" fmla="*/ 0 w 717918"/>
              <a:gd name="connsiteY0" fmla="*/ 0 h 1609646"/>
              <a:gd name="connsiteX1" fmla="*/ 226711 w 717918"/>
              <a:gd name="connsiteY1" fmla="*/ 468535 h 1609646"/>
              <a:gd name="connsiteX2" fmla="*/ 120913 w 717918"/>
              <a:gd name="connsiteY2" fmla="*/ 1314922 h 1609646"/>
              <a:gd name="connsiteX3" fmla="*/ 717918 w 717918"/>
              <a:gd name="connsiteY3" fmla="*/ 1609646 h 160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918" h="1609646">
                <a:moveTo>
                  <a:pt x="0" y="0"/>
                </a:moveTo>
                <a:cubicBezTo>
                  <a:pt x="103279" y="124690"/>
                  <a:pt x="206559" y="249381"/>
                  <a:pt x="226711" y="468535"/>
                </a:cubicBezTo>
                <a:cubicBezTo>
                  <a:pt x="246863" y="687689"/>
                  <a:pt x="39045" y="1124737"/>
                  <a:pt x="120913" y="1314922"/>
                </a:cubicBezTo>
                <a:cubicBezTo>
                  <a:pt x="202781" y="1505107"/>
                  <a:pt x="460349" y="1557376"/>
                  <a:pt x="717918" y="160964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158952" y="1478244"/>
            <a:ext cx="184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shortest path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的集合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直線接點 28"/>
          <p:cNvCxnSpPr>
            <a:stCxn id="40" idx="6"/>
            <a:endCxn id="11" idx="2"/>
          </p:cNvCxnSpPr>
          <p:nvPr/>
        </p:nvCxnSpPr>
        <p:spPr>
          <a:xfrm flipV="1">
            <a:off x="2378011" y="2703163"/>
            <a:ext cx="1827473" cy="902794"/>
          </a:xfrm>
          <a:prstGeom prst="line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線接點 30"/>
          <p:cNvCxnSpPr>
            <a:stCxn id="9" idx="6"/>
            <a:endCxn id="11" idx="3"/>
          </p:cNvCxnSpPr>
          <p:nvPr/>
        </p:nvCxnSpPr>
        <p:spPr>
          <a:xfrm flipV="1">
            <a:off x="3359098" y="2796676"/>
            <a:ext cx="885121" cy="1746313"/>
          </a:xfrm>
          <a:prstGeom prst="line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endCxn id="8" idx="2"/>
          </p:cNvCxnSpPr>
          <p:nvPr/>
        </p:nvCxnSpPr>
        <p:spPr>
          <a:xfrm flipV="1">
            <a:off x="1711665" y="3722489"/>
            <a:ext cx="2758315" cy="187145"/>
          </a:xfrm>
          <a:prstGeom prst="line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線接點 34"/>
          <p:cNvCxnSpPr>
            <a:endCxn id="12" idx="2"/>
          </p:cNvCxnSpPr>
          <p:nvPr/>
        </p:nvCxnSpPr>
        <p:spPr>
          <a:xfrm flipV="1">
            <a:off x="3139945" y="4793063"/>
            <a:ext cx="1404189" cy="418701"/>
          </a:xfrm>
          <a:prstGeom prst="line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線接點 36"/>
          <p:cNvCxnSpPr>
            <a:stCxn id="10" idx="5"/>
            <a:endCxn id="13" idx="2"/>
          </p:cNvCxnSpPr>
          <p:nvPr/>
        </p:nvCxnSpPr>
        <p:spPr>
          <a:xfrm>
            <a:off x="3169690" y="5287108"/>
            <a:ext cx="1083498" cy="412924"/>
          </a:xfrm>
          <a:prstGeom prst="line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線接點 38"/>
          <p:cNvCxnSpPr>
            <a:endCxn id="13" idx="1"/>
          </p:cNvCxnSpPr>
          <p:nvPr/>
        </p:nvCxnSpPr>
        <p:spPr>
          <a:xfrm>
            <a:off x="3359098" y="4542989"/>
            <a:ext cx="932825" cy="1063530"/>
          </a:xfrm>
          <a:prstGeom prst="line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橢圓 39"/>
          <p:cNvSpPr/>
          <p:nvPr/>
        </p:nvSpPr>
        <p:spPr>
          <a:xfrm>
            <a:off x="2113515" y="3473709"/>
            <a:ext cx="264496" cy="2644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464843" y="1478244"/>
            <a:ext cx="171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再加一段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edge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5645463" y="1482056"/>
            <a:ext cx="184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再加更多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edge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的點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4144594" y="2774297"/>
            <a:ext cx="89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ost = a</a:t>
            </a:r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4309957" y="3828834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cost = b</a:t>
            </a:r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291923" y="4928751"/>
            <a:ext cx="8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cost = c</a:t>
            </a: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3916877" y="5786800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cost = 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852915" y="2992582"/>
                <a:ext cx="983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c</a:t>
                </a:r>
                <a:r>
                  <a:rPr lang="en-US" altLang="zh-TW" dirty="0" smtClean="0"/>
                  <a:t>ost =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15" y="2992582"/>
                <a:ext cx="983283" cy="369332"/>
              </a:xfrm>
              <a:prstGeom prst="rect">
                <a:avLst/>
              </a:prstGeom>
              <a:blipFill>
                <a:blip r:embed="rId2" cstate="print"/>
                <a:stretch>
                  <a:fillRect l="-4969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7053519" y="2623250"/>
                <a:ext cx="433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519" y="2623250"/>
                <a:ext cx="433131" cy="36933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6087183" y="4033636"/>
                <a:ext cx="433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183" y="4033636"/>
                <a:ext cx="433131" cy="36933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077153" y="4378992"/>
                <a:ext cx="433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53" y="4378992"/>
                <a:ext cx="433131" cy="36933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5870617" y="5422248"/>
                <a:ext cx="433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617" y="5422248"/>
                <a:ext cx="433131" cy="36933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7077153" y="5900485"/>
                <a:ext cx="433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53" y="5900485"/>
                <a:ext cx="433131" cy="36933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接點 55"/>
          <p:cNvCxnSpPr>
            <a:stCxn id="10" idx="7"/>
            <a:endCxn id="8" idx="3"/>
          </p:cNvCxnSpPr>
          <p:nvPr/>
        </p:nvCxnSpPr>
        <p:spPr>
          <a:xfrm flipV="1">
            <a:off x="3169690" y="3816002"/>
            <a:ext cx="1339025" cy="1284080"/>
          </a:xfrm>
          <a:prstGeom prst="line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080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Bellman-Ford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245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433451" y="2686809"/>
            <a:ext cx="423193" cy="4231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40589" y="3067974"/>
            <a:ext cx="350184" cy="3501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17423" y="27061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334195" y="27137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770955" y="1923503"/>
            <a:ext cx="350184" cy="350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420771" y="3661013"/>
            <a:ext cx="350184" cy="350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681552" y="5236816"/>
            <a:ext cx="350184" cy="3501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770955" y="4473510"/>
            <a:ext cx="350184" cy="350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156276" y="5958024"/>
            <a:ext cx="350184" cy="3501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1065541" y="2766195"/>
            <a:ext cx="2380463" cy="401673"/>
          </a:xfrm>
          <a:custGeom>
            <a:avLst/>
            <a:gdLst>
              <a:gd name="connsiteX0" fmla="*/ 0 w 2380463"/>
              <a:gd name="connsiteY0" fmla="*/ 401673 h 401673"/>
              <a:gd name="connsiteX1" fmla="*/ 680132 w 2380463"/>
              <a:gd name="connsiteY1" fmla="*/ 197634 h 401673"/>
              <a:gd name="connsiteX2" fmla="*/ 1496291 w 2380463"/>
              <a:gd name="connsiteY2" fmla="*/ 379002 h 401673"/>
              <a:gd name="connsiteX3" fmla="*/ 2070625 w 2380463"/>
              <a:gd name="connsiteY3" fmla="*/ 23822 h 401673"/>
              <a:gd name="connsiteX4" fmla="*/ 2380463 w 2380463"/>
              <a:gd name="connsiteY4" fmla="*/ 61607 h 40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0463" h="401673">
                <a:moveTo>
                  <a:pt x="0" y="401673"/>
                </a:moveTo>
                <a:cubicBezTo>
                  <a:pt x="215375" y="301542"/>
                  <a:pt x="430750" y="201412"/>
                  <a:pt x="680132" y="197634"/>
                </a:cubicBezTo>
                <a:cubicBezTo>
                  <a:pt x="929514" y="193856"/>
                  <a:pt x="1264542" y="407971"/>
                  <a:pt x="1496291" y="379002"/>
                </a:cubicBezTo>
                <a:cubicBezTo>
                  <a:pt x="1728040" y="350033"/>
                  <a:pt x="1923263" y="76721"/>
                  <a:pt x="2070625" y="23822"/>
                </a:cubicBezTo>
                <a:cubicBezTo>
                  <a:pt x="2217987" y="-29077"/>
                  <a:pt x="2299225" y="16265"/>
                  <a:pt x="2380463" y="61607"/>
                </a:cubicBezTo>
              </a:path>
            </a:pathLst>
          </a:custGeom>
          <a:noFill/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1964827" y="2043651"/>
            <a:ext cx="1806129" cy="950406"/>
          </a:xfrm>
          <a:custGeom>
            <a:avLst/>
            <a:gdLst>
              <a:gd name="connsiteX0" fmla="*/ 0 w 1806129"/>
              <a:gd name="connsiteY0" fmla="*/ 950406 h 950406"/>
              <a:gd name="connsiteX1" fmla="*/ 816158 w 1806129"/>
              <a:gd name="connsiteY1" fmla="*/ 104019 h 950406"/>
              <a:gd name="connsiteX2" fmla="*/ 1806129 w 1806129"/>
              <a:gd name="connsiteY2" fmla="*/ 43563 h 95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129" h="950406">
                <a:moveTo>
                  <a:pt x="0" y="950406"/>
                </a:moveTo>
                <a:cubicBezTo>
                  <a:pt x="257568" y="602782"/>
                  <a:pt x="515137" y="255159"/>
                  <a:pt x="816158" y="104019"/>
                </a:cubicBezTo>
                <a:cubicBezTo>
                  <a:pt x="1117179" y="-47121"/>
                  <a:pt x="1461654" y="-1779"/>
                  <a:pt x="1806129" y="4356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1050427" y="3334123"/>
            <a:ext cx="2425805" cy="1381238"/>
          </a:xfrm>
          <a:custGeom>
            <a:avLst/>
            <a:gdLst>
              <a:gd name="connsiteX0" fmla="*/ 0 w 2425805"/>
              <a:gd name="connsiteY0" fmla="*/ 0 h 1381238"/>
              <a:gd name="connsiteX1" fmla="*/ 1012641 w 2425805"/>
              <a:gd name="connsiteY1" fmla="*/ 1352707 h 1381238"/>
              <a:gd name="connsiteX2" fmla="*/ 1964826 w 2425805"/>
              <a:gd name="connsiteY2" fmla="*/ 899286 h 1381238"/>
              <a:gd name="connsiteX3" fmla="*/ 2425805 w 2425805"/>
              <a:gd name="connsiteY3" fmla="*/ 634790 h 13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805" h="1381238">
                <a:moveTo>
                  <a:pt x="0" y="0"/>
                </a:moveTo>
                <a:cubicBezTo>
                  <a:pt x="342585" y="601413"/>
                  <a:pt x="685170" y="1202826"/>
                  <a:pt x="1012641" y="1352707"/>
                </a:cubicBezTo>
                <a:cubicBezTo>
                  <a:pt x="1340112" y="1502588"/>
                  <a:pt x="1729299" y="1018939"/>
                  <a:pt x="1964826" y="899286"/>
                </a:cubicBezTo>
                <a:cubicBezTo>
                  <a:pt x="2200353" y="779633"/>
                  <a:pt x="2313079" y="707211"/>
                  <a:pt x="2425805" y="6347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2153752" y="4717059"/>
            <a:ext cx="1005085" cy="1322479"/>
          </a:xfrm>
          <a:custGeom>
            <a:avLst/>
            <a:gdLst>
              <a:gd name="connsiteX0" fmla="*/ 0 w 1005085"/>
              <a:gd name="connsiteY0" fmla="*/ 0 h 1322479"/>
              <a:gd name="connsiteX1" fmla="*/ 400523 w 1005085"/>
              <a:gd name="connsiteY1" fmla="*/ 317395 h 1322479"/>
              <a:gd name="connsiteX2" fmla="*/ 680133 w 1005085"/>
              <a:gd name="connsiteY2" fmla="*/ 1095768 h 1322479"/>
              <a:gd name="connsiteX3" fmla="*/ 1005085 w 1005085"/>
              <a:gd name="connsiteY3" fmla="*/ 1322479 h 13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85" h="1322479">
                <a:moveTo>
                  <a:pt x="0" y="0"/>
                </a:moveTo>
                <a:cubicBezTo>
                  <a:pt x="143584" y="67383"/>
                  <a:pt x="287168" y="134767"/>
                  <a:pt x="400523" y="317395"/>
                </a:cubicBezTo>
                <a:cubicBezTo>
                  <a:pt x="513879" y="500023"/>
                  <a:pt x="579373" y="928254"/>
                  <a:pt x="680133" y="1095768"/>
                </a:cubicBezTo>
                <a:cubicBezTo>
                  <a:pt x="780893" y="1263282"/>
                  <a:pt x="892989" y="1292880"/>
                  <a:pt x="1005085" y="132247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2811213" y="4369435"/>
            <a:ext cx="884172" cy="937072"/>
          </a:xfrm>
          <a:custGeom>
            <a:avLst/>
            <a:gdLst>
              <a:gd name="connsiteX0" fmla="*/ 0 w 884172"/>
              <a:gd name="connsiteY0" fmla="*/ 0 h 937072"/>
              <a:gd name="connsiteX1" fmla="*/ 370295 w 884172"/>
              <a:gd name="connsiteY1" fmla="*/ 272053 h 937072"/>
              <a:gd name="connsiteX2" fmla="*/ 884172 w 884172"/>
              <a:gd name="connsiteY2" fmla="*/ 937072 h 93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172" h="937072">
                <a:moveTo>
                  <a:pt x="0" y="0"/>
                </a:moveTo>
                <a:cubicBezTo>
                  <a:pt x="111466" y="57937"/>
                  <a:pt x="222933" y="115874"/>
                  <a:pt x="370295" y="272053"/>
                </a:cubicBezTo>
                <a:cubicBezTo>
                  <a:pt x="517657" y="428232"/>
                  <a:pt x="700914" y="682652"/>
                  <a:pt x="884172" y="93707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1088212" y="3250996"/>
            <a:ext cx="2682744" cy="1322479"/>
          </a:xfrm>
          <a:custGeom>
            <a:avLst/>
            <a:gdLst>
              <a:gd name="connsiteX0" fmla="*/ 0 w 2682744"/>
              <a:gd name="connsiteY0" fmla="*/ 0 h 1322479"/>
              <a:gd name="connsiteX1" fmla="*/ 876615 w 2682744"/>
              <a:gd name="connsiteY1" fmla="*/ 158697 h 1322479"/>
              <a:gd name="connsiteX2" fmla="*/ 1073097 w 2682744"/>
              <a:gd name="connsiteY2" fmla="*/ 710360 h 1322479"/>
              <a:gd name="connsiteX3" fmla="*/ 1813686 w 2682744"/>
              <a:gd name="connsiteY3" fmla="*/ 604562 h 1322479"/>
              <a:gd name="connsiteX4" fmla="*/ 2682744 w 2682744"/>
              <a:gd name="connsiteY4" fmla="*/ 1322479 h 13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2744" h="1322479">
                <a:moveTo>
                  <a:pt x="0" y="0"/>
                </a:moveTo>
                <a:cubicBezTo>
                  <a:pt x="348883" y="20152"/>
                  <a:pt x="697766" y="40304"/>
                  <a:pt x="876615" y="158697"/>
                </a:cubicBezTo>
                <a:cubicBezTo>
                  <a:pt x="1055464" y="277090"/>
                  <a:pt x="916919" y="636049"/>
                  <a:pt x="1073097" y="710360"/>
                </a:cubicBezTo>
                <a:cubicBezTo>
                  <a:pt x="1229276" y="784671"/>
                  <a:pt x="1545412" y="502542"/>
                  <a:pt x="1813686" y="604562"/>
                </a:cubicBezTo>
                <a:cubicBezTo>
                  <a:pt x="2081960" y="706582"/>
                  <a:pt x="2382352" y="1014530"/>
                  <a:pt x="2682744" y="132247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814166" y="1384555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步內到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node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最小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cost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3770955" y="3009171"/>
            <a:ext cx="365298" cy="801045"/>
          </a:xfrm>
          <a:custGeom>
            <a:avLst/>
            <a:gdLst>
              <a:gd name="connsiteX0" fmla="*/ 0 w 499012"/>
              <a:gd name="connsiteY0" fmla="*/ 801045 h 801045"/>
              <a:gd name="connsiteX1" fmla="*/ 498764 w 499012"/>
              <a:gd name="connsiteY1" fmla="*/ 370294 h 801045"/>
              <a:gd name="connsiteX2" fmla="*/ 52900 w 499012"/>
              <a:gd name="connsiteY2" fmla="*/ 0 h 80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012" h="801045">
                <a:moveTo>
                  <a:pt x="0" y="801045"/>
                </a:moveTo>
                <a:cubicBezTo>
                  <a:pt x="244973" y="652423"/>
                  <a:pt x="489947" y="503802"/>
                  <a:pt x="498764" y="370294"/>
                </a:cubicBezTo>
                <a:cubicBezTo>
                  <a:pt x="507581" y="236786"/>
                  <a:pt x="280240" y="118393"/>
                  <a:pt x="52900" y="0"/>
                </a:cubicBezTo>
              </a:path>
            </a:pathLst>
          </a:custGeom>
          <a:noFill/>
          <a:ln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3823855" y="2193012"/>
            <a:ext cx="418487" cy="604562"/>
          </a:xfrm>
          <a:custGeom>
            <a:avLst/>
            <a:gdLst>
              <a:gd name="connsiteX0" fmla="*/ 256938 w 418487"/>
              <a:gd name="connsiteY0" fmla="*/ 0 h 604562"/>
              <a:gd name="connsiteX1" fmla="*/ 408079 w 418487"/>
              <a:gd name="connsiteY1" fmla="*/ 294724 h 604562"/>
              <a:gd name="connsiteX2" fmla="*/ 0 w 418487"/>
              <a:gd name="connsiteY2" fmla="*/ 604562 h 60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487" h="604562">
                <a:moveTo>
                  <a:pt x="256938" y="0"/>
                </a:moveTo>
                <a:cubicBezTo>
                  <a:pt x="353920" y="96982"/>
                  <a:pt x="450902" y="193964"/>
                  <a:pt x="408079" y="294724"/>
                </a:cubicBezTo>
                <a:cubicBezTo>
                  <a:pt x="365256" y="395484"/>
                  <a:pt x="182628" y="500023"/>
                  <a:pt x="0" y="604562"/>
                </a:cubicBezTo>
              </a:path>
            </a:pathLst>
          </a:custGeom>
          <a:noFill/>
          <a:ln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3755841" y="3092298"/>
            <a:ext cx="511836" cy="1435835"/>
          </a:xfrm>
          <a:custGeom>
            <a:avLst/>
            <a:gdLst>
              <a:gd name="connsiteX0" fmla="*/ 317395 w 511836"/>
              <a:gd name="connsiteY0" fmla="*/ 1435835 h 1435835"/>
              <a:gd name="connsiteX1" fmla="*/ 498764 w 511836"/>
              <a:gd name="connsiteY1" fmla="*/ 861501 h 1435835"/>
              <a:gd name="connsiteX2" fmla="*/ 0 w 511836"/>
              <a:gd name="connsiteY2" fmla="*/ 0 h 143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836" h="1435835">
                <a:moveTo>
                  <a:pt x="317395" y="1435835"/>
                </a:moveTo>
                <a:cubicBezTo>
                  <a:pt x="434529" y="1268321"/>
                  <a:pt x="551663" y="1100807"/>
                  <a:pt x="498764" y="861501"/>
                </a:cubicBezTo>
                <a:cubicBezTo>
                  <a:pt x="445865" y="622195"/>
                  <a:pt x="222932" y="311097"/>
                  <a:pt x="0" y="0"/>
                </a:cubicBezTo>
              </a:path>
            </a:pathLst>
          </a:custGeom>
          <a:noFill/>
          <a:ln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839057" y="2140885"/>
                <a:ext cx="4153253" cy="317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起點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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終點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,k+1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步內最小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cost= </a:t>
                </a:r>
              </a:p>
              <a:p>
                <a:endPara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起點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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終點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,k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步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>
                  <a:lnSpc>
                    <a:spcPts val="2400"/>
                  </a:lnSpc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起點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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A,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k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步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 + (A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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終點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, 1 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步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)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起點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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B,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k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步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 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(B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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終點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, 1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步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)</a:t>
                </a:r>
                <a:endPara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起點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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C,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k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步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 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(C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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終點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, 1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步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)</a:t>
                </a:r>
                <a:b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</a:b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….</a:t>
                </a:r>
                <a:b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</a:b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多個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個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)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中選最小的</a:t>
                </a:r>
                <a:endPara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057" y="2140885"/>
                <a:ext cx="4153253" cy="3170099"/>
              </a:xfrm>
              <a:prstGeom prst="rect">
                <a:avLst/>
              </a:prstGeom>
              <a:blipFill>
                <a:blip r:embed="rId2" cstate="print"/>
                <a:stretch>
                  <a:fillRect l="-1615" t="-962" r="-5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0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流程圖: 換頁接點 13"/>
          <p:cNvSpPr/>
          <p:nvPr/>
        </p:nvSpPr>
        <p:spPr>
          <a:xfrm>
            <a:off x="1437866" y="3658963"/>
            <a:ext cx="331092" cy="48127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流程圖: 換頁接點 79"/>
          <p:cNvSpPr/>
          <p:nvPr/>
        </p:nvSpPr>
        <p:spPr>
          <a:xfrm>
            <a:off x="1437866" y="4140241"/>
            <a:ext cx="331092" cy="48127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流程圖: 換頁接點 80"/>
          <p:cNvSpPr/>
          <p:nvPr/>
        </p:nvSpPr>
        <p:spPr>
          <a:xfrm>
            <a:off x="1437866" y="4621519"/>
            <a:ext cx="331092" cy="48127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流程圖: 換頁接點 87"/>
          <p:cNvSpPr/>
          <p:nvPr/>
        </p:nvSpPr>
        <p:spPr>
          <a:xfrm>
            <a:off x="1437866" y="5102797"/>
            <a:ext cx="331092" cy="48127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流程圖: 換頁接點 88"/>
          <p:cNvSpPr/>
          <p:nvPr/>
        </p:nvSpPr>
        <p:spPr>
          <a:xfrm>
            <a:off x="1437866" y="5584075"/>
            <a:ext cx="331092" cy="48127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流程圖: 換頁接點 89"/>
          <p:cNvSpPr/>
          <p:nvPr/>
        </p:nvSpPr>
        <p:spPr>
          <a:xfrm>
            <a:off x="1437866" y="6065353"/>
            <a:ext cx="331092" cy="48127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圓角矩形 76"/>
          <p:cNvSpPr/>
          <p:nvPr/>
        </p:nvSpPr>
        <p:spPr>
          <a:xfrm>
            <a:off x="1987498" y="4435498"/>
            <a:ext cx="6680410" cy="604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圓角矩形 77"/>
          <p:cNvSpPr/>
          <p:nvPr/>
        </p:nvSpPr>
        <p:spPr>
          <a:xfrm>
            <a:off x="1987498" y="5259968"/>
            <a:ext cx="6680410" cy="604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圓角矩形 78"/>
          <p:cNvSpPr/>
          <p:nvPr/>
        </p:nvSpPr>
        <p:spPr>
          <a:xfrm>
            <a:off x="1987498" y="6084438"/>
            <a:ext cx="6680410" cy="604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圓角矩形 75"/>
          <p:cNvSpPr/>
          <p:nvPr/>
        </p:nvSpPr>
        <p:spPr>
          <a:xfrm>
            <a:off x="1987498" y="3611028"/>
            <a:ext cx="6680410" cy="604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987498" y="2786558"/>
            <a:ext cx="6680410" cy="604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Floyd-</a:t>
            </a:r>
            <a:r>
              <a:rPr lang="en-US" altLang="zh-TW" dirty="0" err="1" smtClean="0"/>
              <a:t>Warshall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任兩點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j)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間一定存在某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/>
              <a:t>shortest path</a:t>
            </a:r>
          </a:p>
          <a:p>
            <a:r>
              <a:rPr lang="en-US" altLang="zh-TW" dirty="0" smtClean="0"/>
              <a:t>Shortest path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的片段也是</a:t>
            </a:r>
            <a:r>
              <a:rPr lang="en-US" altLang="zh-TW" dirty="0" smtClean="0"/>
              <a:t>shortest path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246</a:t>
            </a:fld>
            <a:endParaRPr lang="zh-TW" altLang="en-US"/>
          </a:p>
        </p:txBody>
      </p:sp>
      <p:grpSp>
        <p:nvGrpSpPr>
          <p:cNvPr id="61" name="群組 60"/>
          <p:cNvGrpSpPr/>
          <p:nvPr/>
        </p:nvGrpSpPr>
        <p:grpSpPr>
          <a:xfrm>
            <a:off x="2206652" y="2884541"/>
            <a:ext cx="6153308" cy="389186"/>
            <a:chOff x="1398050" y="2354014"/>
            <a:chExt cx="6153308" cy="389186"/>
          </a:xfrm>
        </p:grpSpPr>
        <p:sp>
          <p:nvSpPr>
            <p:cNvPr id="5" name="橢圓 4"/>
            <p:cNvSpPr/>
            <p:nvPr/>
          </p:nvSpPr>
          <p:spPr>
            <a:xfrm>
              <a:off x="1398050" y="2357792"/>
              <a:ext cx="385408" cy="3854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 smtClean="0">
                  <a:solidFill>
                    <a:schemeClr val="tx1"/>
                  </a:solidFill>
                </a:rPr>
                <a:t>i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551630" y="2357792"/>
              <a:ext cx="385408" cy="3854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705210" y="2357792"/>
              <a:ext cx="385408" cy="3854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4858790" y="2357792"/>
              <a:ext cx="385408" cy="3854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6012370" y="2354014"/>
              <a:ext cx="385408" cy="3854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7165950" y="2354014"/>
              <a:ext cx="385408" cy="3854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j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線單箭頭接點 11"/>
            <p:cNvCxnSpPr>
              <a:stCxn id="5" idx="6"/>
            </p:cNvCxnSpPr>
            <p:nvPr/>
          </p:nvCxnSpPr>
          <p:spPr>
            <a:xfrm flipV="1">
              <a:off x="1783458" y="2546718"/>
              <a:ext cx="768172" cy="377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單箭頭接點 12"/>
            <p:cNvCxnSpPr>
              <a:stCxn id="6" idx="6"/>
              <a:endCxn id="7" idx="2"/>
            </p:cNvCxnSpPr>
            <p:nvPr/>
          </p:nvCxnSpPr>
          <p:spPr>
            <a:xfrm>
              <a:off x="2937038" y="2550496"/>
              <a:ext cx="768172" cy="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單箭頭接點 15"/>
            <p:cNvCxnSpPr>
              <a:stCxn id="7" idx="6"/>
              <a:endCxn id="8" idx="2"/>
            </p:cNvCxnSpPr>
            <p:nvPr/>
          </p:nvCxnSpPr>
          <p:spPr>
            <a:xfrm>
              <a:off x="4090618" y="2550496"/>
              <a:ext cx="768172" cy="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線單箭頭接點 18"/>
            <p:cNvCxnSpPr>
              <a:stCxn id="8" idx="6"/>
              <a:endCxn id="9" idx="2"/>
            </p:cNvCxnSpPr>
            <p:nvPr/>
          </p:nvCxnSpPr>
          <p:spPr>
            <a:xfrm flipV="1">
              <a:off x="5244198" y="2546718"/>
              <a:ext cx="768172" cy="377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單箭頭接點 21"/>
            <p:cNvCxnSpPr>
              <a:stCxn id="9" idx="6"/>
              <a:endCxn id="10" idx="2"/>
            </p:cNvCxnSpPr>
            <p:nvPr/>
          </p:nvCxnSpPr>
          <p:spPr>
            <a:xfrm>
              <a:off x="6397778" y="2546718"/>
              <a:ext cx="768172" cy="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0" name="群組 59"/>
          <p:cNvGrpSpPr/>
          <p:nvPr/>
        </p:nvGrpSpPr>
        <p:grpSpPr>
          <a:xfrm>
            <a:off x="2206652" y="3706898"/>
            <a:ext cx="6153308" cy="389186"/>
            <a:chOff x="1398050" y="3420855"/>
            <a:chExt cx="6153308" cy="389186"/>
          </a:xfrm>
        </p:grpSpPr>
        <p:sp>
          <p:nvSpPr>
            <p:cNvPr id="25" name="橢圓 24"/>
            <p:cNvSpPr/>
            <p:nvPr/>
          </p:nvSpPr>
          <p:spPr>
            <a:xfrm>
              <a:off x="1398050" y="3424633"/>
              <a:ext cx="385408" cy="3854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 smtClean="0">
                  <a:solidFill>
                    <a:schemeClr val="tx1"/>
                  </a:solidFill>
                </a:rPr>
                <a:t>i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2551630" y="3424633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6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3705210" y="3424633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4858790" y="3424633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3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6012370" y="3420855"/>
              <a:ext cx="385408" cy="3854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7165950" y="3420855"/>
              <a:ext cx="385408" cy="3854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j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直線單箭頭接點 30"/>
            <p:cNvCxnSpPr>
              <a:stCxn id="25" idx="6"/>
            </p:cNvCxnSpPr>
            <p:nvPr/>
          </p:nvCxnSpPr>
          <p:spPr>
            <a:xfrm flipV="1">
              <a:off x="1783458" y="3613559"/>
              <a:ext cx="768172" cy="377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線單箭頭接點 31"/>
            <p:cNvCxnSpPr>
              <a:stCxn id="26" idx="6"/>
              <a:endCxn id="27" idx="2"/>
            </p:cNvCxnSpPr>
            <p:nvPr/>
          </p:nvCxnSpPr>
          <p:spPr>
            <a:xfrm>
              <a:off x="2937038" y="3617337"/>
              <a:ext cx="768172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線單箭頭接點 32"/>
            <p:cNvCxnSpPr>
              <a:stCxn id="27" idx="6"/>
              <a:endCxn id="28" idx="2"/>
            </p:cNvCxnSpPr>
            <p:nvPr/>
          </p:nvCxnSpPr>
          <p:spPr>
            <a:xfrm>
              <a:off x="4090618" y="3617337"/>
              <a:ext cx="768172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單箭頭接點 33"/>
            <p:cNvCxnSpPr>
              <a:stCxn id="28" idx="6"/>
              <a:endCxn id="29" idx="2"/>
            </p:cNvCxnSpPr>
            <p:nvPr/>
          </p:nvCxnSpPr>
          <p:spPr>
            <a:xfrm flipV="1">
              <a:off x="5244198" y="3613559"/>
              <a:ext cx="768172" cy="377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線單箭頭接點 34"/>
            <p:cNvCxnSpPr>
              <a:stCxn id="29" idx="6"/>
              <a:endCxn id="30" idx="2"/>
            </p:cNvCxnSpPr>
            <p:nvPr/>
          </p:nvCxnSpPr>
          <p:spPr>
            <a:xfrm>
              <a:off x="6397778" y="3613559"/>
              <a:ext cx="768172" cy="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2" name="群組 61"/>
          <p:cNvGrpSpPr/>
          <p:nvPr/>
        </p:nvGrpSpPr>
        <p:grpSpPr>
          <a:xfrm>
            <a:off x="2206652" y="4529255"/>
            <a:ext cx="6153308" cy="389186"/>
            <a:chOff x="1398050" y="4514144"/>
            <a:chExt cx="6153308" cy="389186"/>
          </a:xfrm>
        </p:grpSpPr>
        <p:sp>
          <p:nvSpPr>
            <p:cNvPr id="36" name="橢圓 35"/>
            <p:cNvSpPr/>
            <p:nvPr/>
          </p:nvSpPr>
          <p:spPr>
            <a:xfrm>
              <a:off x="1398050" y="4517922"/>
              <a:ext cx="385408" cy="3854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 smtClean="0">
                  <a:solidFill>
                    <a:schemeClr val="tx1"/>
                  </a:solidFill>
                </a:rPr>
                <a:t>i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2551630" y="4517922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6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3705210" y="4517922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4858790" y="4517922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3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6012370" y="4514144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8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直線單箭頭接點 41"/>
            <p:cNvCxnSpPr>
              <a:stCxn id="36" idx="6"/>
            </p:cNvCxnSpPr>
            <p:nvPr/>
          </p:nvCxnSpPr>
          <p:spPr>
            <a:xfrm flipV="1">
              <a:off x="1783458" y="4706848"/>
              <a:ext cx="768172" cy="377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直線單箭頭接點 42"/>
            <p:cNvCxnSpPr>
              <a:stCxn id="37" idx="6"/>
              <a:endCxn id="38" idx="2"/>
            </p:cNvCxnSpPr>
            <p:nvPr/>
          </p:nvCxnSpPr>
          <p:spPr>
            <a:xfrm>
              <a:off x="2937038" y="4710626"/>
              <a:ext cx="768172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直線單箭頭接點 43"/>
            <p:cNvCxnSpPr>
              <a:stCxn id="38" idx="6"/>
              <a:endCxn id="39" idx="2"/>
            </p:cNvCxnSpPr>
            <p:nvPr/>
          </p:nvCxnSpPr>
          <p:spPr>
            <a:xfrm>
              <a:off x="4090618" y="4710626"/>
              <a:ext cx="768172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直線單箭頭接點 44"/>
            <p:cNvCxnSpPr>
              <a:stCxn id="39" idx="6"/>
              <a:endCxn id="40" idx="2"/>
            </p:cNvCxnSpPr>
            <p:nvPr/>
          </p:nvCxnSpPr>
          <p:spPr>
            <a:xfrm flipV="1">
              <a:off x="5244198" y="4706848"/>
              <a:ext cx="768172" cy="3778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" name="橢圓 46"/>
            <p:cNvSpPr/>
            <p:nvPr/>
          </p:nvSpPr>
          <p:spPr>
            <a:xfrm>
              <a:off x="7165950" y="4514144"/>
              <a:ext cx="385408" cy="3854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j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直線單箭頭接點 47"/>
            <p:cNvCxnSpPr>
              <a:endCxn id="47" idx="2"/>
            </p:cNvCxnSpPr>
            <p:nvPr/>
          </p:nvCxnSpPr>
          <p:spPr>
            <a:xfrm>
              <a:off x="6397778" y="4706848"/>
              <a:ext cx="768172" cy="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3" name="群組 62"/>
          <p:cNvGrpSpPr/>
          <p:nvPr/>
        </p:nvGrpSpPr>
        <p:grpSpPr>
          <a:xfrm>
            <a:off x="2206652" y="5351612"/>
            <a:ext cx="6153308" cy="389186"/>
            <a:chOff x="1398050" y="5611210"/>
            <a:chExt cx="6153308" cy="389186"/>
          </a:xfrm>
        </p:grpSpPr>
        <p:sp>
          <p:nvSpPr>
            <p:cNvPr id="49" name="橢圓 48"/>
            <p:cNvSpPr/>
            <p:nvPr/>
          </p:nvSpPr>
          <p:spPr>
            <a:xfrm>
              <a:off x="1398050" y="5614988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 smtClean="0">
                  <a:solidFill>
                    <a:schemeClr val="tx1"/>
                  </a:solidFill>
                </a:rPr>
                <a:t>i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橢圓 49"/>
            <p:cNvSpPr/>
            <p:nvPr/>
          </p:nvSpPr>
          <p:spPr>
            <a:xfrm>
              <a:off x="2551630" y="5614988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6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" name="橢圓 50"/>
            <p:cNvSpPr/>
            <p:nvPr/>
          </p:nvSpPr>
          <p:spPr>
            <a:xfrm>
              <a:off x="3705210" y="5614988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橢圓 51"/>
            <p:cNvSpPr/>
            <p:nvPr/>
          </p:nvSpPr>
          <p:spPr>
            <a:xfrm>
              <a:off x="4858790" y="5614988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3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橢圓 52"/>
            <p:cNvSpPr/>
            <p:nvPr/>
          </p:nvSpPr>
          <p:spPr>
            <a:xfrm>
              <a:off x="6012370" y="5611210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8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直線單箭頭接點 53"/>
            <p:cNvCxnSpPr>
              <a:stCxn id="49" idx="6"/>
            </p:cNvCxnSpPr>
            <p:nvPr/>
          </p:nvCxnSpPr>
          <p:spPr>
            <a:xfrm flipV="1">
              <a:off x="1783458" y="5803914"/>
              <a:ext cx="768172" cy="3778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直線單箭頭接點 54"/>
            <p:cNvCxnSpPr>
              <a:stCxn id="50" idx="6"/>
              <a:endCxn id="51" idx="2"/>
            </p:cNvCxnSpPr>
            <p:nvPr/>
          </p:nvCxnSpPr>
          <p:spPr>
            <a:xfrm>
              <a:off x="2937038" y="5807692"/>
              <a:ext cx="768172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直線單箭頭接點 55"/>
            <p:cNvCxnSpPr>
              <a:stCxn id="51" idx="6"/>
              <a:endCxn id="52" idx="2"/>
            </p:cNvCxnSpPr>
            <p:nvPr/>
          </p:nvCxnSpPr>
          <p:spPr>
            <a:xfrm>
              <a:off x="4090618" y="5807692"/>
              <a:ext cx="768172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直線單箭頭接點 56"/>
            <p:cNvCxnSpPr>
              <a:stCxn id="52" idx="6"/>
              <a:endCxn id="53" idx="2"/>
            </p:cNvCxnSpPr>
            <p:nvPr/>
          </p:nvCxnSpPr>
          <p:spPr>
            <a:xfrm flipV="1">
              <a:off x="5244198" y="5803914"/>
              <a:ext cx="768172" cy="3778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橢圓 57"/>
            <p:cNvSpPr/>
            <p:nvPr/>
          </p:nvSpPr>
          <p:spPr>
            <a:xfrm>
              <a:off x="7165950" y="5611210"/>
              <a:ext cx="385408" cy="3854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j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直線單箭頭接點 58"/>
            <p:cNvCxnSpPr>
              <a:endCxn id="58" idx="2"/>
            </p:cNvCxnSpPr>
            <p:nvPr/>
          </p:nvCxnSpPr>
          <p:spPr>
            <a:xfrm>
              <a:off x="6397778" y="5803914"/>
              <a:ext cx="768172" cy="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4" name="群組 63"/>
          <p:cNvGrpSpPr/>
          <p:nvPr/>
        </p:nvGrpSpPr>
        <p:grpSpPr>
          <a:xfrm>
            <a:off x="2206652" y="6173967"/>
            <a:ext cx="6153308" cy="389186"/>
            <a:chOff x="1398050" y="5611210"/>
            <a:chExt cx="6153308" cy="389186"/>
          </a:xfrm>
        </p:grpSpPr>
        <p:sp>
          <p:nvSpPr>
            <p:cNvPr id="65" name="橢圓 64"/>
            <p:cNvSpPr/>
            <p:nvPr/>
          </p:nvSpPr>
          <p:spPr>
            <a:xfrm>
              <a:off x="1398050" y="5614988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 smtClean="0">
                  <a:solidFill>
                    <a:schemeClr val="tx1"/>
                  </a:solidFill>
                </a:rPr>
                <a:t>i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橢圓 65"/>
            <p:cNvSpPr/>
            <p:nvPr/>
          </p:nvSpPr>
          <p:spPr>
            <a:xfrm>
              <a:off x="2551630" y="5614988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6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橢圓 66"/>
            <p:cNvSpPr/>
            <p:nvPr/>
          </p:nvSpPr>
          <p:spPr>
            <a:xfrm>
              <a:off x="3705210" y="5614988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橢圓 67"/>
            <p:cNvSpPr/>
            <p:nvPr/>
          </p:nvSpPr>
          <p:spPr>
            <a:xfrm>
              <a:off x="4858790" y="5614988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3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橢圓 68"/>
            <p:cNvSpPr/>
            <p:nvPr/>
          </p:nvSpPr>
          <p:spPr>
            <a:xfrm>
              <a:off x="6012370" y="5611210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8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直線單箭頭接點 69"/>
            <p:cNvCxnSpPr>
              <a:stCxn id="65" idx="6"/>
            </p:cNvCxnSpPr>
            <p:nvPr/>
          </p:nvCxnSpPr>
          <p:spPr>
            <a:xfrm flipV="1">
              <a:off x="1783458" y="5803914"/>
              <a:ext cx="768172" cy="3778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直線單箭頭接點 70"/>
            <p:cNvCxnSpPr>
              <a:stCxn id="66" idx="6"/>
              <a:endCxn id="67" idx="2"/>
            </p:cNvCxnSpPr>
            <p:nvPr/>
          </p:nvCxnSpPr>
          <p:spPr>
            <a:xfrm>
              <a:off x="2937038" y="5807692"/>
              <a:ext cx="768172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直線單箭頭接點 71"/>
            <p:cNvCxnSpPr>
              <a:stCxn id="67" idx="6"/>
              <a:endCxn id="68" idx="2"/>
            </p:cNvCxnSpPr>
            <p:nvPr/>
          </p:nvCxnSpPr>
          <p:spPr>
            <a:xfrm>
              <a:off x="4090618" y="5807692"/>
              <a:ext cx="768172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直線單箭頭接點 72"/>
            <p:cNvCxnSpPr>
              <a:stCxn id="68" idx="6"/>
              <a:endCxn id="69" idx="2"/>
            </p:cNvCxnSpPr>
            <p:nvPr/>
          </p:nvCxnSpPr>
          <p:spPr>
            <a:xfrm flipV="1">
              <a:off x="5244198" y="5803914"/>
              <a:ext cx="768172" cy="3778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165950" y="5611210"/>
              <a:ext cx="385408" cy="3854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j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直線單箭頭接點 74"/>
            <p:cNvCxnSpPr>
              <a:endCxn id="74" idx="2"/>
            </p:cNvCxnSpPr>
            <p:nvPr/>
          </p:nvCxnSpPr>
          <p:spPr>
            <a:xfrm>
              <a:off x="6397778" y="5803914"/>
              <a:ext cx="768172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" name="文字方塊 14"/>
          <p:cNvSpPr txBox="1"/>
          <p:nvPr/>
        </p:nvSpPr>
        <p:spPr>
          <a:xfrm>
            <a:off x="240790" y="3706898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檢查中繼點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240790" y="468553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檢查中繼點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文字方塊 82"/>
          <p:cNvSpPr txBox="1"/>
          <p:nvPr/>
        </p:nvSpPr>
        <p:spPr>
          <a:xfrm rot="5400000">
            <a:off x="775935" y="4144299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文字方塊 83"/>
          <p:cNvSpPr txBox="1"/>
          <p:nvPr/>
        </p:nvSpPr>
        <p:spPr>
          <a:xfrm rot="5400000">
            <a:off x="775935" y="4966158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239372" y="5384899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檢查中繼點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文字方塊 85"/>
          <p:cNvSpPr txBox="1"/>
          <p:nvPr/>
        </p:nvSpPr>
        <p:spPr>
          <a:xfrm rot="5400000">
            <a:off x="791606" y="5805501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244048" y="6190562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檢查中繼點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82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Shortest Paths Summary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247</a:t>
            </a:fld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3343983" y="1916389"/>
            <a:ext cx="2456033" cy="906843"/>
            <a:chOff x="3597144" y="1904370"/>
            <a:chExt cx="2456033" cy="906843"/>
          </a:xfrm>
        </p:grpSpPr>
        <p:sp>
          <p:nvSpPr>
            <p:cNvPr id="8" name="橢圓 7"/>
            <p:cNvSpPr/>
            <p:nvPr/>
          </p:nvSpPr>
          <p:spPr>
            <a:xfrm>
              <a:off x="3597144" y="1904370"/>
              <a:ext cx="2456033" cy="90684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775820" y="1979941"/>
              <a:ext cx="20476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1. </a:t>
              </a:r>
              <a:r>
                <a:rPr lang="en-US" altLang="zh-TW" sz="3600" dirty="0" err="1" smtClean="0"/>
                <a:t>Dijkstra</a:t>
              </a:r>
              <a:endParaRPr lang="zh-TW" altLang="en-US" sz="3600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556008" y="4256858"/>
            <a:ext cx="2456033" cy="906843"/>
            <a:chOff x="1905630" y="4256858"/>
            <a:chExt cx="2456033" cy="906843"/>
          </a:xfrm>
        </p:grpSpPr>
        <p:sp>
          <p:nvSpPr>
            <p:cNvPr id="9" name="橢圓 8"/>
            <p:cNvSpPr/>
            <p:nvPr/>
          </p:nvSpPr>
          <p:spPr>
            <a:xfrm>
              <a:off x="1905630" y="4256858"/>
              <a:ext cx="2456033" cy="90684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123005" y="4390631"/>
              <a:ext cx="21643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2. Bellman</a:t>
              </a:r>
              <a:endParaRPr lang="zh-TW" altLang="en-US" sz="3600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315108" y="4256858"/>
            <a:ext cx="2456033" cy="906843"/>
            <a:chOff x="5315108" y="4256858"/>
            <a:chExt cx="2456033" cy="906843"/>
          </a:xfrm>
        </p:grpSpPr>
        <p:sp>
          <p:nvSpPr>
            <p:cNvPr id="10" name="橢圓 9"/>
            <p:cNvSpPr/>
            <p:nvPr/>
          </p:nvSpPr>
          <p:spPr>
            <a:xfrm>
              <a:off x="5315108" y="4256858"/>
              <a:ext cx="2456033" cy="90684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661770" y="4390631"/>
              <a:ext cx="16435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/>
                <a:t>3. Floyd</a:t>
              </a:r>
              <a:endParaRPr lang="zh-TW" altLang="en-US" sz="3600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102553" y="2957005"/>
            <a:ext cx="293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Single source-all destinations, weighted/nonnegative edges 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364552" y="5433021"/>
            <a:ext cx="298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Single source-all destinations, general weight edges 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978773" y="5433020"/>
            <a:ext cx="353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All pair (all source-all destinations), general weight edges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89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Concept of Transitive Closure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9333"/>
                <a:ext cx="5154735" cy="51000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sz="3000" dirty="0" smtClean="0">
                    <a:solidFill>
                      <a:srgbClr val="0000CC"/>
                    </a:solidFill>
                  </a:rPr>
                  <a:t>Transition matrix</a:t>
                </a:r>
                <a:r>
                  <a:rPr lang="en-US" altLang="zh-TW" sz="3000" dirty="0" smtClean="0"/>
                  <a:t>, </a:t>
                </a:r>
                <a:r>
                  <a:rPr lang="en-US" altLang="zh-TW" sz="3000" b="1" dirty="0" smtClean="0"/>
                  <a:t>T</a:t>
                </a:r>
              </a:p>
              <a:p>
                <a:pPr lvl="1"/>
                <a:r>
                  <a:rPr lang="en-US" altLang="zh-TW" sz="2600" dirty="0" smtClean="0"/>
                  <a:t>State change after a step </a:t>
                </a:r>
                <a:endParaRPr lang="en-US" altLang="zh-TW" sz="2600" dirty="0"/>
              </a:p>
              <a:p>
                <a:pPr lvl="1"/>
                <a:endParaRPr lang="en-US" altLang="zh-TW" dirty="0" smtClean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 smtClean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 smtClean="0"/>
              </a:p>
              <a:p>
                <a:pPr lvl="1"/>
                <a:endParaRPr lang="en-US" altLang="zh-TW" dirty="0"/>
              </a:p>
              <a:p>
                <a:pPr lvl="2"/>
                <a:endParaRPr lang="en-US" altLang="zh-TW" dirty="0" smtClean="0"/>
              </a:p>
              <a:p>
                <a:r>
                  <a:rPr lang="en-US" altLang="zh-TW" sz="3000" dirty="0" smtClean="0">
                    <a:solidFill>
                      <a:srgbClr val="0000CC"/>
                    </a:solidFill>
                  </a:rPr>
                  <a:t>Closure</a:t>
                </a:r>
                <a:r>
                  <a:rPr lang="en-US" altLang="zh-TW" sz="3000" dirty="0" smtClean="0"/>
                  <a:t>, </a:t>
                </a:r>
                <a:r>
                  <a:rPr lang="en-US" altLang="zh-TW" sz="3000" b="1" dirty="0" smtClean="0"/>
                  <a:t>C</a:t>
                </a:r>
              </a:p>
              <a:p>
                <a:pPr lvl="1"/>
                <a:r>
                  <a:rPr lang="en-US" altLang="zh-TW" sz="2600" dirty="0" smtClean="0"/>
                  <a:t>The steady state after many steps</a:t>
                </a:r>
              </a:p>
              <a:p>
                <a:pPr marL="981075" lvl="2"/>
                <a:r>
                  <a:rPr lang="en-US" altLang="zh-TW" dirty="0" smtClean="0"/>
                  <a:t>(</a:t>
                </a:r>
                <a:r>
                  <a:rPr lang="en-US" altLang="zh-TW" b="1" dirty="0" smtClean="0"/>
                  <a:t>C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b="1" dirty="0" smtClean="0"/>
                  <a:t>T</a:t>
                </a:r>
                <a:r>
                  <a:rPr lang="en-US" altLang="zh-TW" dirty="0" smtClean="0"/>
                  <a:t>) = </a:t>
                </a:r>
                <a:r>
                  <a:rPr lang="en-US" altLang="zh-TW" b="1" dirty="0" smtClean="0"/>
                  <a:t>C</a:t>
                </a:r>
              </a:p>
              <a:p>
                <a:pPr marL="1344613" lvl="3"/>
                <a:r>
                  <a:rPr lang="en-US" altLang="zh-TW" sz="2200" dirty="0" smtClean="0"/>
                  <a:t>(Here we use </a:t>
                </a:r>
                <a:r>
                  <a:rPr lang="en-US" altLang="zh-TW" sz="2200" dirty="0" smtClean="0">
                    <a:solidFill>
                      <a:srgbClr val="FF0000"/>
                    </a:solidFill>
                  </a:rPr>
                  <a:t>AND</a:t>
                </a:r>
                <a:r>
                  <a:rPr lang="en-US" altLang="zh-TW" sz="2200" dirty="0" smtClean="0"/>
                  <a:t> for </a:t>
                </a:r>
                <a:r>
                  <a:rPr lang="en-US" altLang="zh-TW" sz="2200" dirty="0" smtClean="0">
                    <a:solidFill>
                      <a:srgbClr val="0000CC"/>
                    </a:solidFill>
                  </a:rPr>
                  <a:t>scalar multiplication</a:t>
                </a:r>
                <a:r>
                  <a:rPr lang="en-US" altLang="zh-TW" sz="2200" dirty="0" smtClean="0"/>
                  <a:t> and </a:t>
                </a:r>
                <a:r>
                  <a:rPr lang="en-US" altLang="zh-TW" sz="2200" dirty="0" smtClean="0">
                    <a:solidFill>
                      <a:srgbClr val="FF0000"/>
                    </a:solidFill>
                  </a:rPr>
                  <a:t>OR</a:t>
                </a:r>
                <a:r>
                  <a:rPr lang="en-US" altLang="zh-TW" sz="2200" dirty="0" smtClean="0"/>
                  <a:t> for </a:t>
                </a:r>
                <a:r>
                  <a:rPr lang="en-US" altLang="zh-TW" sz="2200" dirty="0" smtClean="0">
                    <a:solidFill>
                      <a:srgbClr val="0000CC"/>
                    </a:solidFill>
                  </a:rPr>
                  <a:t>scalar addition</a:t>
                </a:r>
                <a:r>
                  <a:rPr lang="en-US" altLang="zh-TW" sz="2200" dirty="0" smtClean="0"/>
                  <a:t> in the above example)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9333"/>
                <a:ext cx="5154735" cy="5100014"/>
              </a:xfrm>
              <a:blipFill rotWithShape="0">
                <a:blip r:embed="rId2"/>
                <a:stretch>
                  <a:fillRect l="-2128" t="-27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248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943160" y="2484535"/>
            <a:ext cx="2624995" cy="1639995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2131817" y="352192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橢圓 6"/>
          <p:cNvSpPr/>
          <p:nvPr/>
        </p:nvSpPr>
        <p:spPr>
          <a:xfrm>
            <a:off x="3037750" y="2689798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橢圓 7"/>
          <p:cNvSpPr/>
          <p:nvPr/>
        </p:nvSpPr>
        <p:spPr>
          <a:xfrm>
            <a:off x="3037749" y="3521925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橢圓 10"/>
          <p:cNvSpPr/>
          <p:nvPr/>
        </p:nvSpPr>
        <p:spPr>
          <a:xfrm>
            <a:off x="4002948" y="2689797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3" name="直線接點 12"/>
          <p:cNvCxnSpPr>
            <a:stCxn id="6" idx="7"/>
            <a:endCxn id="7" idx="2"/>
          </p:cNvCxnSpPr>
          <p:nvPr/>
        </p:nvCxnSpPr>
        <p:spPr>
          <a:xfrm flipV="1">
            <a:off x="2354833" y="2820438"/>
            <a:ext cx="682917" cy="7397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7" idx="6"/>
            <a:endCxn id="11" idx="2"/>
          </p:cNvCxnSpPr>
          <p:nvPr/>
        </p:nvCxnSpPr>
        <p:spPr>
          <a:xfrm flipV="1">
            <a:off x="3299029" y="2820437"/>
            <a:ext cx="703919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0"/>
            <a:endCxn id="7" idx="4"/>
          </p:cNvCxnSpPr>
          <p:nvPr/>
        </p:nvCxnSpPr>
        <p:spPr>
          <a:xfrm flipV="1">
            <a:off x="3168389" y="2951077"/>
            <a:ext cx="1" cy="57084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8" idx="7"/>
            <a:endCxn id="11" idx="3"/>
          </p:cNvCxnSpPr>
          <p:nvPr/>
        </p:nvCxnSpPr>
        <p:spPr>
          <a:xfrm flipV="1">
            <a:off x="3260765" y="2912813"/>
            <a:ext cx="780446" cy="6473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6" idx="6"/>
            <a:endCxn id="8" idx="2"/>
          </p:cNvCxnSpPr>
          <p:nvPr/>
        </p:nvCxnSpPr>
        <p:spPr>
          <a:xfrm>
            <a:off x="2393096" y="3652565"/>
            <a:ext cx="64465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表格 33"/>
          <p:cNvGraphicFramePr>
            <a:graphicFrameLocks noGrp="1"/>
          </p:cNvGraphicFramePr>
          <p:nvPr>
            <p:extLst/>
          </p:nvPr>
        </p:nvGraphicFramePr>
        <p:xfrm>
          <a:off x="6407751" y="1369921"/>
          <a:ext cx="1980966" cy="1980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0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0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01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01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01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0110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1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1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1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1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1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8" name="群組 37"/>
          <p:cNvGrpSpPr/>
          <p:nvPr/>
        </p:nvGrpSpPr>
        <p:grpSpPr>
          <a:xfrm>
            <a:off x="6687682" y="1654891"/>
            <a:ext cx="1775873" cy="1751243"/>
            <a:chOff x="5727005" y="2293254"/>
            <a:chExt cx="1994984" cy="2635681"/>
          </a:xfrm>
        </p:grpSpPr>
        <p:sp>
          <p:nvSpPr>
            <p:cNvPr id="35" name="手繪多邊形 34"/>
            <p:cNvSpPr/>
            <p:nvPr/>
          </p:nvSpPr>
          <p:spPr>
            <a:xfrm>
              <a:off x="5727005" y="2293256"/>
              <a:ext cx="85356" cy="2635679"/>
            </a:xfrm>
            <a:custGeom>
              <a:avLst/>
              <a:gdLst>
                <a:gd name="connsiteX0" fmla="*/ 76200 w 76200"/>
                <a:gd name="connsiteY0" fmla="*/ 0 h 2255520"/>
                <a:gd name="connsiteX1" fmla="*/ 0 w 76200"/>
                <a:gd name="connsiteY1" fmla="*/ 0 h 2255520"/>
                <a:gd name="connsiteX2" fmla="*/ 0 w 76200"/>
                <a:gd name="connsiteY2" fmla="*/ 2255520 h 2255520"/>
                <a:gd name="connsiteX3" fmla="*/ 68580 w 76200"/>
                <a:gd name="connsiteY3" fmla="*/ 2255520 h 225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255520">
                  <a:moveTo>
                    <a:pt x="76200" y="0"/>
                  </a:moveTo>
                  <a:lnTo>
                    <a:pt x="0" y="0"/>
                  </a:lnTo>
                  <a:lnTo>
                    <a:pt x="0" y="2255520"/>
                  </a:lnTo>
                  <a:lnTo>
                    <a:pt x="68580" y="225552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手繪多邊形 35"/>
            <p:cNvSpPr/>
            <p:nvPr/>
          </p:nvSpPr>
          <p:spPr>
            <a:xfrm rot="10800000">
              <a:off x="7625567" y="2293254"/>
              <a:ext cx="96422" cy="2635679"/>
            </a:xfrm>
            <a:custGeom>
              <a:avLst/>
              <a:gdLst>
                <a:gd name="connsiteX0" fmla="*/ 76200 w 76200"/>
                <a:gd name="connsiteY0" fmla="*/ 0 h 2255520"/>
                <a:gd name="connsiteX1" fmla="*/ 0 w 76200"/>
                <a:gd name="connsiteY1" fmla="*/ 0 h 2255520"/>
                <a:gd name="connsiteX2" fmla="*/ 0 w 76200"/>
                <a:gd name="connsiteY2" fmla="*/ 2255520 h 2255520"/>
                <a:gd name="connsiteX3" fmla="*/ 68580 w 76200"/>
                <a:gd name="connsiteY3" fmla="*/ 2255520 h 225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255520">
                  <a:moveTo>
                    <a:pt x="76200" y="0"/>
                  </a:moveTo>
                  <a:lnTo>
                    <a:pt x="0" y="0"/>
                  </a:lnTo>
                  <a:lnTo>
                    <a:pt x="0" y="2255520"/>
                  </a:lnTo>
                  <a:lnTo>
                    <a:pt x="68580" y="225552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6" name="Picture 2" descr="「人」的圖片搜尋結果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3053" y="2891096"/>
            <a:ext cx="346730" cy="7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字方塊 36"/>
          <p:cNvSpPr txBox="1"/>
          <p:nvPr/>
        </p:nvSpPr>
        <p:spPr>
          <a:xfrm>
            <a:off x="5828644" y="2220831"/>
            <a:ext cx="66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T</a:t>
            </a:r>
            <a:r>
              <a:rPr lang="en-US" altLang="zh-TW" sz="2400" dirty="0" smtClean="0"/>
              <a:t> =</a:t>
            </a:r>
            <a:endParaRPr lang="zh-TW" altLang="en-US" sz="2400" dirty="0"/>
          </a:p>
        </p:txBody>
      </p:sp>
      <p:sp>
        <p:nvSpPr>
          <p:cNvPr id="42" name="橢圓 41"/>
          <p:cNvSpPr/>
          <p:nvPr/>
        </p:nvSpPr>
        <p:spPr>
          <a:xfrm>
            <a:off x="4002948" y="3485613"/>
            <a:ext cx="261279" cy="2612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43" name="直線接點 42"/>
          <p:cNvCxnSpPr>
            <a:stCxn id="11" idx="4"/>
            <a:endCxn id="42" idx="0"/>
          </p:cNvCxnSpPr>
          <p:nvPr/>
        </p:nvCxnSpPr>
        <p:spPr>
          <a:xfrm>
            <a:off x="4133588" y="2951076"/>
            <a:ext cx="0" cy="53453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表格 45"/>
          <p:cNvGraphicFramePr>
            <a:graphicFrameLocks noGrp="1"/>
          </p:cNvGraphicFramePr>
          <p:nvPr>
            <p:extLst/>
          </p:nvPr>
        </p:nvGraphicFramePr>
        <p:xfrm>
          <a:off x="6395316" y="3653954"/>
          <a:ext cx="1980966" cy="1980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0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0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01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01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01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0110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1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1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1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1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1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1397" marR="81397" marT="40699" marB="40699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1397" marR="81397" marT="40699" marB="40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7" name="群組 46"/>
          <p:cNvGrpSpPr/>
          <p:nvPr/>
        </p:nvGrpSpPr>
        <p:grpSpPr>
          <a:xfrm>
            <a:off x="6675247" y="3938924"/>
            <a:ext cx="1775873" cy="1751243"/>
            <a:chOff x="5727005" y="2293254"/>
            <a:chExt cx="1994984" cy="2635681"/>
          </a:xfrm>
        </p:grpSpPr>
        <p:sp>
          <p:nvSpPr>
            <p:cNvPr id="48" name="手繪多邊形 47"/>
            <p:cNvSpPr/>
            <p:nvPr/>
          </p:nvSpPr>
          <p:spPr>
            <a:xfrm>
              <a:off x="5727005" y="2293256"/>
              <a:ext cx="85356" cy="2635679"/>
            </a:xfrm>
            <a:custGeom>
              <a:avLst/>
              <a:gdLst>
                <a:gd name="connsiteX0" fmla="*/ 76200 w 76200"/>
                <a:gd name="connsiteY0" fmla="*/ 0 h 2255520"/>
                <a:gd name="connsiteX1" fmla="*/ 0 w 76200"/>
                <a:gd name="connsiteY1" fmla="*/ 0 h 2255520"/>
                <a:gd name="connsiteX2" fmla="*/ 0 w 76200"/>
                <a:gd name="connsiteY2" fmla="*/ 2255520 h 2255520"/>
                <a:gd name="connsiteX3" fmla="*/ 68580 w 76200"/>
                <a:gd name="connsiteY3" fmla="*/ 2255520 h 225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255520">
                  <a:moveTo>
                    <a:pt x="76200" y="0"/>
                  </a:moveTo>
                  <a:lnTo>
                    <a:pt x="0" y="0"/>
                  </a:lnTo>
                  <a:lnTo>
                    <a:pt x="0" y="2255520"/>
                  </a:lnTo>
                  <a:lnTo>
                    <a:pt x="68580" y="225552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手繪多邊形 48"/>
            <p:cNvSpPr/>
            <p:nvPr/>
          </p:nvSpPr>
          <p:spPr>
            <a:xfrm rot="10800000">
              <a:off x="7625567" y="2293254"/>
              <a:ext cx="96422" cy="2635679"/>
            </a:xfrm>
            <a:custGeom>
              <a:avLst/>
              <a:gdLst>
                <a:gd name="connsiteX0" fmla="*/ 76200 w 76200"/>
                <a:gd name="connsiteY0" fmla="*/ 0 h 2255520"/>
                <a:gd name="connsiteX1" fmla="*/ 0 w 76200"/>
                <a:gd name="connsiteY1" fmla="*/ 0 h 2255520"/>
                <a:gd name="connsiteX2" fmla="*/ 0 w 76200"/>
                <a:gd name="connsiteY2" fmla="*/ 2255520 h 2255520"/>
                <a:gd name="connsiteX3" fmla="*/ 68580 w 76200"/>
                <a:gd name="connsiteY3" fmla="*/ 2255520 h 225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255520">
                  <a:moveTo>
                    <a:pt x="76200" y="0"/>
                  </a:moveTo>
                  <a:lnTo>
                    <a:pt x="0" y="0"/>
                  </a:lnTo>
                  <a:lnTo>
                    <a:pt x="0" y="2255520"/>
                  </a:lnTo>
                  <a:lnTo>
                    <a:pt x="68580" y="225552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0" name="文字方塊 49"/>
          <p:cNvSpPr txBox="1"/>
          <p:nvPr/>
        </p:nvSpPr>
        <p:spPr>
          <a:xfrm>
            <a:off x="4943941" y="4504864"/>
            <a:ext cx="154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dirty="0" smtClean="0"/>
              <a:t>C</a:t>
            </a:r>
            <a:r>
              <a:rPr lang="en-US" altLang="zh-TW" sz="2400" dirty="0" smtClean="0"/>
              <a:t> =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35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Transitive Closure of a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Problem</a:t>
            </a:r>
          </a:p>
          <a:p>
            <a:pPr lvl="1"/>
            <a:r>
              <a:rPr lang="en-US" altLang="zh-TW" dirty="0"/>
              <a:t>Given a digraph </a:t>
            </a:r>
            <a:r>
              <a:rPr lang="en-US" altLang="zh-TW" dirty="0" smtClean="0"/>
              <a:t>G with </a:t>
            </a:r>
            <a:r>
              <a:rPr lang="en-US" altLang="zh-TW" dirty="0" err="1">
                <a:solidFill>
                  <a:srgbClr val="0000CC"/>
                </a:solidFill>
              </a:rPr>
              <a:t>unweighted</a:t>
            </a:r>
            <a:r>
              <a:rPr lang="en-US" altLang="zh-TW" dirty="0">
                <a:solidFill>
                  <a:srgbClr val="0000CC"/>
                </a:solidFill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edges</a:t>
            </a:r>
          </a:p>
          <a:p>
            <a:pPr lvl="1"/>
            <a:r>
              <a:rPr lang="en-US" altLang="zh-TW" dirty="0"/>
              <a:t>We want to determine if there is a path from </a:t>
            </a:r>
            <a:r>
              <a:rPr lang="en-US" altLang="zh-TW" dirty="0" err="1"/>
              <a:t>i</a:t>
            </a:r>
            <a:r>
              <a:rPr lang="en-US" altLang="zh-TW" dirty="0"/>
              <a:t> to j for </a:t>
            </a:r>
            <a:r>
              <a:rPr lang="en-US" altLang="zh-TW" dirty="0" smtClean="0"/>
              <a:t>all values </a:t>
            </a:r>
            <a:r>
              <a:rPr lang="en-US" altLang="zh-TW" dirty="0"/>
              <a:t>of </a:t>
            </a:r>
            <a:r>
              <a:rPr lang="en-US" altLang="zh-TW" dirty="0" err="1"/>
              <a:t>i</a:t>
            </a:r>
            <a:r>
              <a:rPr lang="en-US" altLang="zh-TW" dirty="0"/>
              <a:t> and j</a:t>
            </a:r>
            <a:endParaRPr lang="en-US" altLang="zh-TW" dirty="0" smtClean="0"/>
          </a:p>
          <a:p>
            <a:pPr marL="228600" lvl="1">
              <a:spcBef>
                <a:spcPts val="1000"/>
              </a:spcBef>
            </a:pPr>
            <a:r>
              <a:rPr lang="en-US" altLang="zh-TW" sz="2800" b="1" dirty="0">
                <a:solidFill>
                  <a:srgbClr val="C00000"/>
                </a:solidFill>
              </a:rPr>
              <a:t>Transitive closure</a:t>
            </a:r>
            <a:r>
              <a:rPr lang="en-US" altLang="zh-TW" sz="2800" b="1" dirty="0">
                <a:solidFill>
                  <a:srgbClr val="0000CC"/>
                </a:solidFill>
              </a:rPr>
              <a:t> </a:t>
            </a:r>
            <a:r>
              <a:rPr lang="en-US" altLang="zh-TW" sz="2800" dirty="0" smtClean="0"/>
              <a:t>matrix </a:t>
            </a:r>
            <a:r>
              <a:rPr lang="en-US" altLang="zh-TW" sz="2800" dirty="0"/>
              <a:t>of graph G, denoted </a:t>
            </a:r>
            <a:r>
              <a:rPr lang="en-US" altLang="zh-TW" sz="2800" dirty="0" smtClean="0"/>
              <a:t>as </a:t>
            </a:r>
            <a:r>
              <a:rPr lang="en-US" altLang="zh-TW" sz="2800" dirty="0" smtClean="0">
                <a:solidFill>
                  <a:srgbClr val="C00000"/>
                </a:solidFill>
              </a:rPr>
              <a:t>A</a:t>
            </a:r>
            <a:r>
              <a:rPr lang="en-US" altLang="zh-TW" sz="2800" baseline="30000" dirty="0" smtClean="0">
                <a:solidFill>
                  <a:srgbClr val="C00000"/>
                </a:solidFill>
              </a:rPr>
              <a:t>+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/>
              <a:t>A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= 1 if there is a path of </a:t>
            </a:r>
            <a:r>
              <a:rPr lang="en-US" altLang="zh-TW" dirty="0" smtClean="0">
                <a:solidFill>
                  <a:srgbClr val="0000CC"/>
                </a:solidFill>
              </a:rPr>
              <a:t>positive length from </a:t>
            </a:r>
            <a:r>
              <a:rPr lang="en-US" altLang="zh-TW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</a:rPr>
              <a:t> to j</a:t>
            </a:r>
          </a:p>
          <a:p>
            <a:pPr lvl="1"/>
            <a:r>
              <a:rPr lang="en-US" altLang="zh-TW" dirty="0" smtClean="0"/>
              <a:t>A</a:t>
            </a:r>
            <a:r>
              <a:rPr lang="en-US" altLang="zh-TW" baseline="30000" dirty="0"/>
              <a:t>+</a:t>
            </a:r>
            <a:r>
              <a:rPr lang="en-US" altLang="zh-TW" dirty="0"/>
              <a:t>[</a:t>
            </a:r>
            <a:r>
              <a:rPr lang="en-US" altLang="zh-TW" dirty="0" err="1"/>
              <a:t>i</a:t>
            </a:r>
            <a:r>
              <a:rPr lang="en-US" altLang="zh-TW" dirty="0"/>
              <a:t>][j] = </a:t>
            </a:r>
            <a:r>
              <a:rPr lang="en-US" altLang="zh-TW" dirty="0" smtClean="0"/>
              <a:t>0 otherwise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Reflexive transitive closure</a:t>
            </a:r>
            <a:r>
              <a:rPr lang="en-US" altLang="zh-TW" b="1" dirty="0" smtClean="0">
                <a:solidFill>
                  <a:srgbClr val="0000CC"/>
                </a:solidFill>
              </a:rPr>
              <a:t> </a:t>
            </a:r>
            <a:r>
              <a:rPr lang="en-US" altLang="zh-TW" dirty="0" smtClean="0"/>
              <a:t>matrix, </a:t>
            </a:r>
            <a:r>
              <a:rPr lang="en-US" altLang="zh-TW" dirty="0"/>
              <a:t>denoted as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A</a:t>
            </a:r>
            <a:r>
              <a:rPr lang="en-US" altLang="zh-TW" baseline="30000" dirty="0" smtClean="0">
                <a:solidFill>
                  <a:srgbClr val="C00000"/>
                </a:solidFill>
              </a:rPr>
              <a:t>*</a:t>
            </a:r>
          </a:p>
          <a:p>
            <a:pPr lvl="1"/>
            <a:r>
              <a:rPr lang="en-US" altLang="zh-TW" dirty="0" smtClean="0"/>
              <a:t>A</a:t>
            </a:r>
            <a:r>
              <a:rPr lang="en-US" altLang="zh-TW" baseline="30000" dirty="0" smtClean="0"/>
              <a:t>*</a:t>
            </a:r>
            <a:r>
              <a:rPr lang="en-US" altLang="zh-TW" dirty="0" smtClean="0"/>
              <a:t>[</a:t>
            </a:r>
            <a:r>
              <a:rPr lang="en-US" altLang="zh-TW" dirty="0" err="1"/>
              <a:t>i</a:t>
            </a:r>
            <a:r>
              <a:rPr lang="en-US" altLang="zh-TW" dirty="0"/>
              <a:t>][j] = 1 if there is a path of </a:t>
            </a:r>
            <a:r>
              <a:rPr lang="en-US" altLang="zh-TW" dirty="0" smtClean="0">
                <a:solidFill>
                  <a:srgbClr val="0000CC"/>
                </a:solidFill>
              </a:rPr>
              <a:t>non-negative length </a:t>
            </a:r>
            <a:r>
              <a:rPr lang="en-US" altLang="zh-TW" dirty="0">
                <a:solidFill>
                  <a:srgbClr val="0000CC"/>
                </a:solidFill>
              </a:rPr>
              <a:t>from </a:t>
            </a:r>
            <a:r>
              <a:rPr lang="en-US" altLang="zh-TW" dirty="0" err="1">
                <a:solidFill>
                  <a:srgbClr val="0000CC"/>
                </a:solidFill>
              </a:rPr>
              <a:t>i</a:t>
            </a:r>
            <a:r>
              <a:rPr lang="en-US" altLang="zh-TW" dirty="0">
                <a:solidFill>
                  <a:srgbClr val="0000CC"/>
                </a:solidFill>
              </a:rPr>
              <a:t> to </a:t>
            </a:r>
            <a:r>
              <a:rPr lang="en-US" altLang="zh-TW" dirty="0" smtClean="0">
                <a:solidFill>
                  <a:srgbClr val="0000CC"/>
                </a:solidFill>
              </a:rPr>
              <a:t>j</a:t>
            </a:r>
          </a:p>
          <a:p>
            <a:pPr lvl="1"/>
            <a:r>
              <a:rPr lang="en-US" altLang="zh-TW" dirty="0" smtClean="0"/>
              <a:t>A</a:t>
            </a:r>
            <a:r>
              <a:rPr lang="en-US" altLang="zh-TW" baseline="30000" dirty="0"/>
              <a:t>*</a:t>
            </a:r>
            <a:r>
              <a:rPr lang="en-US" altLang="zh-TW" dirty="0"/>
              <a:t>[</a:t>
            </a:r>
            <a:r>
              <a:rPr lang="en-US" altLang="zh-TW" dirty="0" err="1"/>
              <a:t>i</a:t>
            </a:r>
            <a:r>
              <a:rPr lang="en-US" altLang="zh-TW" dirty="0"/>
              <a:t>][j] = </a:t>
            </a:r>
            <a:r>
              <a:rPr lang="en-US" altLang="zh-TW" dirty="0" smtClean="0"/>
              <a:t>0 otherwise</a:t>
            </a:r>
          </a:p>
          <a:p>
            <a:r>
              <a:rPr lang="en-US" altLang="zh-TW" dirty="0" smtClean="0"/>
              <a:t>The only difference between two (given </a:t>
            </a:r>
            <a:r>
              <a:rPr lang="en-US" altLang="zh-TW" dirty="0" err="1" smtClean="0"/>
              <a:t>unweighted</a:t>
            </a:r>
            <a:r>
              <a:rPr lang="en-US" altLang="zh-TW" dirty="0" smtClean="0"/>
              <a:t> edges)</a:t>
            </a:r>
          </a:p>
          <a:p>
            <a:pPr lvl="1"/>
            <a:r>
              <a:rPr lang="en-US" altLang="zh-TW" dirty="0"/>
              <a:t>A</a:t>
            </a:r>
            <a:r>
              <a:rPr lang="en-US" altLang="zh-TW" baseline="30000" dirty="0"/>
              <a:t>+</a:t>
            </a:r>
            <a:r>
              <a:rPr lang="en-US" altLang="zh-TW" dirty="0"/>
              <a:t>[</a:t>
            </a:r>
            <a:r>
              <a:rPr lang="en-US" altLang="zh-TW" dirty="0" err="1"/>
              <a:t>i</a:t>
            </a:r>
            <a:r>
              <a:rPr lang="en-US" altLang="zh-TW" dirty="0" smtClean="0"/>
              <a:t>][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 </a:t>
            </a:r>
            <a:r>
              <a:rPr lang="en-US" altLang="zh-TW" dirty="0"/>
              <a:t>= 0</a:t>
            </a:r>
          </a:p>
          <a:p>
            <a:pPr lvl="1"/>
            <a:r>
              <a:rPr lang="en-US" altLang="zh-TW" dirty="0" smtClean="0"/>
              <a:t>A</a:t>
            </a:r>
            <a:r>
              <a:rPr lang="en-US" altLang="zh-TW" baseline="30000" dirty="0"/>
              <a:t>*</a:t>
            </a:r>
            <a:r>
              <a:rPr lang="en-US" altLang="zh-TW" dirty="0"/>
              <a:t>[</a:t>
            </a:r>
            <a:r>
              <a:rPr lang="en-US" altLang="zh-TW" dirty="0" err="1"/>
              <a:t>i</a:t>
            </a:r>
            <a:r>
              <a:rPr lang="en-US" altLang="zh-TW" dirty="0" smtClean="0"/>
              <a:t>][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 </a:t>
            </a:r>
            <a:r>
              <a:rPr lang="en-US" altLang="zh-TW" dirty="0"/>
              <a:t>= </a:t>
            </a:r>
            <a:r>
              <a:rPr lang="en-US" altLang="zh-TW" dirty="0" smtClean="0"/>
              <a:t>1, as </a:t>
            </a:r>
            <a:r>
              <a:rPr lang="en-US" altLang="zh-TW" dirty="0"/>
              <a:t>the name "</a:t>
            </a:r>
            <a:r>
              <a:rPr lang="en-US" altLang="zh-TW" dirty="0">
                <a:solidFill>
                  <a:srgbClr val="0000CC"/>
                </a:solidFill>
              </a:rPr>
              <a:t>reflexive</a:t>
            </a:r>
            <a:r>
              <a:rPr lang="en-US" altLang="zh-TW" dirty="0"/>
              <a:t>" </a:t>
            </a:r>
            <a:r>
              <a:rPr lang="en-US" altLang="zh-TW" dirty="0" smtClean="0"/>
              <a:t>suggests</a:t>
            </a:r>
          </a:p>
          <a:p>
            <a:pPr lvl="3"/>
            <a:endParaRPr lang="en-US" altLang="zh-TW" dirty="0" smtClean="0"/>
          </a:p>
          <a:p>
            <a:r>
              <a:rPr lang="en-US" altLang="zh-TW" dirty="0" smtClean="0"/>
              <a:t>Meanings of '+' and '*'</a:t>
            </a:r>
          </a:p>
          <a:p>
            <a:pPr lvl="1"/>
            <a:r>
              <a:rPr lang="en-US" altLang="zh-TW" dirty="0" smtClean="0"/>
              <a:t>'+' </a:t>
            </a:r>
            <a:r>
              <a:rPr lang="en-US" altLang="zh-TW" dirty="0"/>
              <a:t>means "</a:t>
            </a:r>
            <a:r>
              <a:rPr lang="en-US" altLang="zh-TW" dirty="0">
                <a:solidFill>
                  <a:srgbClr val="0000CC"/>
                </a:solidFill>
              </a:rPr>
              <a:t>one or more</a:t>
            </a:r>
            <a:r>
              <a:rPr lang="en-US" altLang="zh-TW" dirty="0"/>
              <a:t>" in regular </a:t>
            </a:r>
            <a:r>
              <a:rPr lang="en-US" altLang="zh-TW" dirty="0" smtClean="0"/>
              <a:t>expression</a:t>
            </a:r>
            <a:endParaRPr lang="en-US" altLang="zh-TW" dirty="0"/>
          </a:p>
          <a:p>
            <a:pPr lvl="1"/>
            <a:r>
              <a:rPr lang="en-US" altLang="zh-TW" dirty="0" smtClean="0"/>
              <a:t>'*' </a:t>
            </a:r>
            <a:r>
              <a:rPr lang="en-US" altLang="zh-TW" dirty="0"/>
              <a:t>means "</a:t>
            </a:r>
            <a:r>
              <a:rPr lang="en-US" altLang="zh-TW" dirty="0">
                <a:solidFill>
                  <a:srgbClr val="0000CC"/>
                </a:solidFill>
              </a:rPr>
              <a:t>zero or more</a:t>
            </a:r>
            <a:r>
              <a:rPr lang="en-US" altLang="zh-TW" dirty="0"/>
              <a:t>" in regular </a:t>
            </a:r>
            <a:r>
              <a:rPr lang="en-US" altLang="zh-TW" dirty="0" smtClean="0"/>
              <a:t>expression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8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Sum of Vertex Degrees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458265"/>
            <a:ext cx="7886700" cy="1151082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Sum of degrees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= 2e (e is number of edges)</a:t>
            </a:r>
            <a:endParaRPr lang="en-US" altLang="zh-TW" dirty="0">
              <a:solidFill>
                <a:srgbClr val="0000CC"/>
              </a:solidFill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</a:t>
            </a:fld>
            <a:endParaRPr lang="zh-TW" alt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528005" y="1744887"/>
            <a:ext cx="6242050" cy="3667125"/>
            <a:chOff x="1060" y="1108"/>
            <a:chExt cx="3932" cy="231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60" y="163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84" y="11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692" y="13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700" y="14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708" y="168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444" y="206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04" y="21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64" y="226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24" y="235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924" y="298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172" y="31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296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872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49" y="1879"/>
              <a:ext cx="239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657" y="2339"/>
              <a:ext cx="359" cy="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08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605" y="1568"/>
              <a:ext cx="230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92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504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936" y="1728"/>
              <a:ext cx="477" cy="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512" y="196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728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736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744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7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104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88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48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408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320" y="24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968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</p:grpSp>
      <p:sp>
        <p:nvSpPr>
          <p:cNvPr id="38" name="文字方塊 37"/>
          <p:cNvSpPr txBox="1"/>
          <p:nvPr/>
        </p:nvSpPr>
        <p:spPr>
          <a:xfrm>
            <a:off x="7821637" y="2897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186246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187440" y="2346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638800" y="36130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4569656" y="20796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091354" y="3444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3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343378" y="49213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359833" y="4639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583765" y="32590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1992922" y="2583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991728" y="17537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endParaRPr lang="zh-TW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Example of Transitive Closure 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250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524600"/>
              </p:ext>
            </p:extLst>
          </p:nvPr>
        </p:nvGraphicFramePr>
        <p:xfrm>
          <a:off x="744972" y="2217444"/>
          <a:ext cx="4312840" cy="84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61" name="Visio" r:id="rId3" imgW="3991661" imgH="689153" progId="Visio.Drawing.11">
                  <p:embed/>
                </p:oleObj>
              </mc:Choice>
              <mc:Fallback>
                <p:oleObj name="Visio" r:id="rId3" imgW="3991661" imgH="68915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972" y="2217444"/>
                        <a:ext cx="4312840" cy="847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378713"/>
              </p:ext>
            </p:extLst>
          </p:nvPr>
        </p:nvGraphicFramePr>
        <p:xfrm>
          <a:off x="5524640" y="1438251"/>
          <a:ext cx="1866619" cy="204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62" name="方程式" r:id="rId5" imgW="1257120" imgH="1371600" progId="Equation.3">
                  <p:embed/>
                </p:oleObj>
              </mc:Choice>
              <mc:Fallback>
                <p:oleObj name="方程式" r:id="rId5" imgW="1257120" imgH="1371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640" y="1438251"/>
                        <a:ext cx="1866619" cy="2044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39835"/>
              </p:ext>
            </p:extLst>
          </p:nvPr>
        </p:nvGraphicFramePr>
        <p:xfrm>
          <a:off x="1714766" y="4038746"/>
          <a:ext cx="1721224" cy="200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63" name="方程式" r:id="rId7" imgW="1181100" imgH="1371600" progId="Equation.3">
                  <p:embed/>
                </p:oleObj>
              </mc:Choice>
              <mc:Fallback>
                <p:oleObj name="方程式" r:id="rId7" imgW="1181100" imgH="1371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766" y="4038746"/>
                        <a:ext cx="1721224" cy="2008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90059"/>
              </p:ext>
            </p:extLst>
          </p:nvPr>
        </p:nvGraphicFramePr>
        <p:xfrm>
          <a:off x="5582322" y="4038746"/>
          <a:ext cx="1793614" cy="1992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64" name="方程式" r:id="rId9" imgW="1181100" imgH="1371600" progId="Equation.3">
                  <p:embed/>
                </p:oleObj>
              </mc:Choice>
              <mc:Fallback>
                <p:oleObj name="方程式" r:id="rId9" imgW="1181100" imgH="1371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322" y="4038746"/>
                        <a:ext cx="1793614" cy="1992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5567873" y="3428856"/>
            <a:ext cx="1953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adjacency matrix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44972" y="6277157"/>
            <a:ext cx="399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A[</a:t>
            </a:r>
            <a:r>
              <a:rPr lang="en-US" altLang="zh-TW" b="1" dirty="0" err="1">
                <a:solidFill>
                  <a:srgbClr val="C00000"/>
                </a:solidFill>
              </a:rPr>
              <a:t>i</a:t>
            </a:r>
            <a:r>
              <a:rPr lang="en-US" altLang="zh-TW" b="1" dirty="0">
                <a:solidFill>
                  <a:srgbClr val="C00000"/>
                </a:solidFill>
              </a:rPr>
              <a:t>][</a:t>
            </a:r>
            <a:r>
              <a:rPr lang="en-US" altLang="zh-TW" b="1" dirty="0" err="1">
                <a:solidFill>
                  <a:srgbClr val="C00000"/>
                </a:solidFill>
              </a:rPr>
              <a:t>i</a:t>
            </a:r>
            <a:r>
              <a:rPr lang="en-US" altLang="zh-TW" b="1" dirty="0">
                <a:solidFill>
                  <a:srgbClr val="C00000"/>
                </a:solidFill>
              </a:rPr>
              <a:t>]=1 when a cycle containing </a:t>
            </a:r>
            <a:r>
              <a:rPr lang="en-US" altLang="zh-TW" b="1" dirty="0" err="1">
                <a:solidFill>
                  <a:srgbClr val="C00000"/>
                </a:solidFill>
              </a:rPr>
              <a:t>i</a:t>
            </a:r>
            <a:r>
              <a:rPr lang="en-US" altLang="zh-TW" b="1" dirty="0">
                <a:solidFill>
                  <a:srgbClr val="C00000"/>
                </a:solidFill>
              </a:rPr>
              <a:t> exists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509932" y="6277157"/>
            <a:ext cx="204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A[</a:t>
            </a:r>
            <a:r>
              <a:rPr lang="en-US" altLang="zh-TW" b="1" dirty="0" err="1">
                <a:solidFill>
                  <a:srgbClr val="C00000"/>
                </a:solidFill>
              </a:rPr>
              <a:t>i</a:t>
            </a:r>
            <a:r>
              <a:rPr lang="en-US" altLang="zh-TW" b="1" dirty="0">
                <a:solidFill>
                  <a:srgbClr val="C00000"/>
                </a:solidFill>
              </a:rPr>
              <a:t>][</a:t>
            </a:r>
            <a:r>
              <a:rPr lang="en-US" altLang="zh-TW" b="1" dirty="0" err="1">
                <a:solidFill>
                  <a:srgbClr val="C00000"/>
                </a:solidFill>
              </a:rPr>
              <a:t>i</a:t>
            </a:r>
            <a:r>
              <a:rPr lang="en-US" altLang="zh-TW" b="1" dirty="0">
                <a:solidFill>
                  <a:srgbClr val="C00000"/>
                </a:solidFill>
              </a:rPr>
              <a:t>]=1 is always 1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72647" y="596928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A*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575378" y="598701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A</a:t>
            </a:r>
            <a:r>
              <a:rPr lang="en-US" altLang="zh-TW" b="1" baseline="30000" dirty="0" smtClean="0"/>
              <a:t>+</a:t>
            </a:r>
            <a:endParaRPr lang="zh-TW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7430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Transitive Closure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For a </a:t>
            </a:r>
            <a:r>
              <a:rPr lang="en-US" altLang="zh-TW" dirty="0" smtClean="0">
                <a:solidFill>
                  <a:srgbClr val="0000CC"/>
                </a:solidFill>
              </a:rPr>
              <a:t>directed</a:t>
            </a:r>
            <a:r>
              <a:rPr lang="en-US" altLang="zh-TW" dirty="0" smtClean="0"/>
              <a:t> graph (with </a:t>
            </a:r>
            <a:r>
              <a:rPr lang="en-US" altLang="zh-TW" dirty="0" err="1" smtClean="0"/>
              <a:t>unweighted</a:t>
            </a:r>
            <a:r>
              <a:rPr lang="en-US" altLang="zh-TW" dirty="0" smtClean="0"/>
              <a:t> edges)</a:t>
            </a:r>
          </a:p>
          <a:p>
            <a:pPr lvl="1"/>
            <a:r>
              <a:rPr lang="en-US" altLang="zh-TW" dirty="0" smtClean="0"/>
              <a:t>Perform all-pair shortest path algorithms. </a:t>
            </a:r>
            <a:r>
              <a:rPr lang="en-US" altLang="zh-TW" dirty="0"/>
              <a:t>But the recurrence relation is modified as follows: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>
                <a:solidFill>
                  <a:srgbClr val="CC0099"/>
                </a:solidFill>
              </a:rPr>
              <a:t>a[</a:t>
            </a:r>
            <a:r>
              <a:rPr lang="en-US" altLang="zh-TW" dirty="0" err="1">
                <a:solidFill>
                  <a:srgbClr val="CC0099"/>
                </a:solidFill>
              </a:rPr>
              <a:t>i</a:t>
            </a:r>
            <a:r>
              <a:rPr lang="en-US" altLang="zh-TW" dirty="0">
                <a:solidFill>
                  <a:srgbClr val="CC0099"/>
                </a:solidFill>
              </a:rPr>
              <a:t>][j] = a[</a:t>
            </a:r>
            <a:r>
              <a:rPr lang="en-US" altLang="zh-TW" dirty="0" err="1">
                <a:solidFill>
                  <a:srgbClr val="CC0099"/>
                </a:solidFill>
              </a:rPr>
              <a:t>i</a:t>
            </a:r>
            <a:r>
              <a:rPr lang="en-US" altLang="zh-TW" dirty="0">
                <a:solidFill>
                  <a:srgbClr val="CC0099"/>
                </a:solidFill>
              </a:rPr>
              <a:t>][j] || ( a[</a:t>
            </a:r>
            <a:r>
              <a:rPr lang="en-US" altLang="zh-TW" dirty="0" err="1">
                <a:solidFill>
                  <a:srgbClr val="CC0099"/>
                </a:solidFill>
              </a:rPr>
              <a:t>i</a:t>
            </a:r>
            <a:r>
              <a:rPr lang="en-US" altLang="zh-TW" dirty="0">
                <a:solidFill>
                  <a:srgbClr val="CC0099"/>
                </a:solidFill>
              </a:rPr>
              <a:t>][k] &amp;&amp; a[k][j] );</a:t>
            </a:r>
          </a:p>
          <a:p>
            <a:pPr lvl="2"/>
            <a:r>
              <a:rPr lang="en-US" altLang="zh-TW" sz="2400" dirty="0" smtClean="0">
                <a:solidFill>
                  <a:srgbClr val="FF0000"/>
                </a:solidFill>
              </a:rPr>
              <a:t>O(n</a:t>
            </a:r>
            <a:r>
              <a:rPr lang="en-US" altLang="zh-TW" sz="2400" baseline="30000" dirty="0" smtClean="0">
                <a:solidFill>
                  <a:srgbClr val="FF0000"/>
                </a:solidFill>
              </a:rPr>
              <a:t>3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r>
              <a:rPr lang="en-US" altLang="zh-TW" sz="2400" dirty="0" smtClean="0"/>
              <a:t> time complexity</a:t>
            </a:r>
          </a:p>
          <a:p>
            <a:pPr lvl="1"/>
            <a:r>
              <a:rPr lang="en-US" altLang="zh-TW" dirty="0" smtClean="0"/>
              <a:t>Perform </a:t>
            </a:r>
            <a:r>
              <a:rPr lang="en-US" altLang="zh-TW" dirty="0" smtClean="0">
                <a:solidFill>
                  <a:srgbClr val="0000CC"/>
                </a:solidFill>
              </a:rPr>
              <a:t>n</a:t>
            </a:r>
            <a:r>
              <a:rPr lang="en-US" altLang="zh-TW" dirty="0" smtClean="0"/>
              <a:t> independent </a:t>
            </a:r>
            <a:r>
              <a:rPr lang="en-US" altLang="zh-TW" dirty="0" err="1" smtClean="0"/>
              <a:t>Dijkstra</a:t>
            </a:r>
            <a:r>
              <a:rPr lang="en-US" altLang="zh-TW" dirty="0" smtClean="0"/>
              <a:t> algorithms</a:t>
            </a:r>
          </a:p>
          <a:p>
            <a:pPr lvl="2"/>
            <a:r>
              <a:rPr lang="en-US" altLang="zh-TW" sz="2400" dirty="0" smtClean="0">
                <a:solidFill>
                  <a:srgbClr val="FF0000"/>
                </a:solidFill>
              </a:rPr>
              <a:t>O(n</a:t>
            </a:r>
            <a:r>
              <a:rPr lang="en-US" altLang="zh-TW" sz="24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TW" sz="2400" dirty="0" smtClean="0">
                <a:solidFill>
                  <a:srgbClr val="FF0000"/>
                </a:solidFill>
              </a:rPr>
              <a:t>e)</a:t>
            </a:r>
            <a:r>
              <a:rPr lang="en-US" altLang="zh-TW" sz="2400" dirty="0"/>
              <a:t> time complexity</a:t>
            </a:r>
          </a:p>
          <a:p>
            <a:pPr lvl="3"/>
            <a:endParaRPr lang="en-US" altLang="zh-TW" dirty="0" smtClean="0"/>
          </a:p>
          <a:p>
            <a:r>
              <a:rPr lang="en-US" altLang="zh-TW" dirty="0" smtClean="0"/>
              <a:t>For an </a:t>
            </a:r>
            <a:r>
              <a:rPr lang="en-US" altLang="zh-TW" dirty="0" smtClean="0">
                <a:solidFill>
                  <a:srgbClr val="0000CC"/>
                </a:solidFill>
              </a:rPr>
              <a:t>undirected</a:t>
            </a:r>
            <a:r>
              <a:rPr lang="en-US" altLang="zh-TW" dirty="0" smtClean="0"/>
              <a:t> graph</a:t>
            </a:r>
            <a:r>
              <a:rPr lang="en-US" altLang="zh-TW" dirty="0"/>
              <a:t> (with </a:t>
            </a:r>
            <a:r>
              <a:rPr lang="en-US" altLang="zh-TW" dirty="0" err="1"/>
              <a:t>unweighted</a:t>
            </a:r>
            <a:r>
              <a:rPr lang="en-US" altLang="zh-TW" dirty="0"/>
              <a:t> edges)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Perform </a:t>
            </a:r>
            <a:r>
              <a:rPr lang="en-US" altLang="zh-TW" dirty="0" smtClean="0">
                <a:solidFill>
                  <a:srgbClr val="0000CC"/>
                </a:solidFill>
              </a:rPr>
              <a:t>connected component algorithm </a:t>
            </a:r>
            <a:r>
              <a:rPr lang="en-US" altLang="zh-TW" dirty="0" smtClean="0"/>
              <a:t>using searches (e.g., DFS or BFS)</a:t>
            </a:r>
          </a:p>
          <a:p>
            <a:pPr lvl="1"/>
            <a:r>
              <a:rPr lang="en-US" altLang="zh-TW" dirty="0">
                <a:solidFill>
                  <a:srgbClr val="CC0099"/>
                </a:solidFill>
              </a:rPr>
              <a:t>A</a:t>
            </a:r>
            <a:r>
              <a:rPr lang="en-US" altLang="zh-TW" baseline="30000" dirty="0">
                <a:solidFill>
                  <a:srgbClr val="CC0099"/>
                </a:solidFill>
              </a:rPr>
              <a:t>+</a:t>
            </a:r>
            <a:r>
              <a:rPr lang="en-US" altLang="zh-TW" dirty="0">
                <a:solidFill>
                  <a:srgbClr val="CC0099"/>
                </a:solidFill>
              </a:rPr>
              <a:t>[</a:t>
            </a:r>
            <a:r>
              <a:rPr lang="en-US" altLang="zh-TW" dirty="0" err="1">
                <a:solidFill>
                  <a:srgbClr val="CC0099"/>
                </a:solidFill>
              </a:rPr>
              <a:t>i</a:t>
            </a:r>
            <a:r>
              <a:rPr lang="en-US" altLang="zh-TW" dirty="0">
                <a:solidFill>
                  <a:srgbClr val="CC0099"/>
                </a:solidFill>
              </a:rPr>
              <a:t>][j]</a:t>
            </a:r>
            <a:r>
              <a:rPr lang="en-US" altLang="zh-TW" b="1" dirty="0">
                <a:solidFill>
                  <a:srgbClr val="CC0099"/>
                </a:solidFill>
              </a:rPr>
              <a:t> </a:t>
            </a:r>
            <a:r>
              <a:rPr lang="en-US" altLang="zh-TW" dirty="0">
                <a:solidFill>
                  <a:srgbClr val="CC0099"/>
                </a:solidFill>
              </a:rPr>
              <a:t>= 1 </a:t>
            </a:r>
            <a:r>
              <a:rPr lang="en-US" altLang="zh-TW" dirty="0"/>
              <a:t>if vertices </a:t>
            </a:r>
            <a:r>
              <a:rPr lang="en-US" altLang="zh-TW" dirty="0" err="1"/>
              <a:t>i</a:t>
            </a:r>
            <a:r>
              <a:rPr lang="en-US" altLang="zh-TW" dirty="0"/>
              <a:t> and j are in the same connected component</a:t>
            </a:r>
          </a:p>
          <a:p>
            <a:pPr lvl="1"/>
            <a:r>
              <a:rPr lang="en-US" altLang="zh-TW" dirty="0">
                <a:solidFill>
                  <a:srgbClr val="CC0099"/>
                </a:solidFill>
              </a:rPr>
              <a:t>A</a:t>
            </a:r>
            <a:r>
              <a:rPr lang="en-US" altLang="zh-TW" baseline="30000" dirty="0">
                <a:solidFill>
                  <a:srgbClr val="CC0099"/>
                </a:solidFill>
              </a:rPr>
              <a:t>+</a:t>
            </a:r>
            <a:r>
              <a:rPr lang="en-US" altLang="zh-TW" dirty="0">
                <a:solidFill>
                  <a:srgbClr val="CC0099"/>
                </a:solidFill>
              </a:rPr>
              <a:t>[</a:t>
            </a:r>
            <a:r>
              <a:rPr lang="en-US" altLang="zh-TW" dirty="0" err="1">
                <a:solidFill>
                  <a:srgbClr val="CC0099"/>
                </a:solidFill>
              </a:rPr>
              <a:t>i</a:t>
            </a:r>
            <a:r>
              <a:rPr lang="en-US" altLang="zh-TW" dirty="0" smtClean="0">
                <a:solidFill>
                  <a:srgbClr val="CC0099"/>
                </a:solidFill>
              </a:rPr>
              <a:t>][</a:t>
            </a:r>
            <a:r>
              <a:rPr lang="en-US" altLang="zh-TW" dirty="0" err="1" smtClean="0">
                <a:solidFill>
                  <a:srgbClr val="CC0099"/>
                </a:solidFill>
              </a:rPr>
              <a:t>i</a:t>
            </a:r>
            <a:r>
              <a:rPr lang="en-US" altLang="zh-TW" dirty="0" smtClean="0">
                <a:solidFill>
                  <a:srgbClr val="CC0099"/>
                </a:solidFill>
              </a:rPr>
              <a:t>] </a:t>
            </a:r>
            <a:r>
              <a:rPr lang="en-US" altLang="zh-TW" dirty="0">
                <a:solidFill>
                  <a:srgbClr val="CC0099"/>
                </a:solidFill>
              </a:rPr>
              <a:t>= 1 </a:t>
            </a:r>
            <a:r>
              <a:rPr lang="en-US" altLang="zh-TW" dirty="0" err="1"/>
              <a:t>iff</a:t>
            </a:r>
            <a:r>
              <a:rPr lang="en-US" altLang="zh-TW" dirty="0"/>
              <a:t> the component containing </a:t>
            </a:r>
            <a:r>
              <a:rPr lang="en-US" altLang="zh-TW" dirty="0" err="1"/>
              <a:t>i</a:t>
            </a:r>
            <a:r>
              <a:rPr lang="en-US" altLang="zh-TW" dirty="0"/>
              <a:t> has at least two vertices</a:t>
            </a:r>
            <a:endParaRPr lang="zh-TW" altLang="en-US" dirty="0"/>
          </a:p>
          <a:p>
            <a:pPr lvl="2"/>
            <a:r>
              <a:rPr lang="en-US" altLang="zh-TW" sz="2400" dirty="0" smtClean="0">
                <a:solidFill>
                  <a:srgbClr val="FF0000"/>
                </a:solidFill>
              </a:rPr>
              <a:t>O(n</a:t>
            </a:r>
            <a:r>
              <a:rPr lang="en-US" altLang="zh-TW" sz="24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time complexity</a:t>
            </a:r>
          </a:p>
          <a:p>
            <a:pPr lvl="2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5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6.1 The graph abstract data type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6.2 Elementary graph operations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6.3 Minimum-cost spanning trees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6.4 Shortest paths and transitive closure</a:t>
            </a:r>
          </a:p>
          <a:p>
            <a:r>
              <a:rPr lang="en-US" altLang="zh-TW" b="1" dirty="0">
                <a:solidFill>
                  <a:srgbClr val="C00000"/>
                </a:solidFill>
              </a:rPr>
              <a:t>6.5 Activity </a:t>
            </a:r>
            <a:r>
              <a:rPr lang="en-US" altLang="zh-TW" b="1" dirty="0" smtClean="0">
                <a:solidFill>
                  <a:srgbClr val="C00000"/>
                </a:solidFill>
              </a:rPr>
              <a:t>networks</a:t>
            </a:r>
          </a:p>
          <a:p>
            <a:pPr marL="457200" lvl="1" indent="0">
              <a:buNone/>
            </a:pPr>
            <a:r>
              <a:rPr lang="en-US" altLang="zh-TW" dirty="0" smtClean="0">
                <a:solidFill>
                  <a:srgbClr val="C00000"/>
                </a:solidFill>
              </a:rPr>
              <a:t>– </a:t>
            </a:r>
            <a:r>
              <a:rPr lang="en-US" altLang="zh-TW" dirty="0">
                <a:solidFill>
                  <a:srgbClr val="C00000"/>
                </a:solidFill>
              </a:rPr>
              <a:t>Activity on Vertex (AOV) Networks</a:t>
            </a:r>
          </a:p>
          <a:p>
            <a:pPr marL="457200" lvl="1" indent="0">
              <a:buNone/>
            </a:pPr>
            <a:r>
              <a:rPr lang="en-US" altLang="zh-TW" dirty="0">
                <a:solidFill>
                  <a:srgbClr val="C00000"/>
                </a:solidFill>
              </a:rPr>
              <a:t>– Activity on Edge (AOE) Networks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252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Activity-on-Vertex (</a:t>
            </a:r>
            <a:r>
              <a:rPr lang="en-US" altLang="zh-TW" dirty="0" err="1"/>
              <a:t>AoV</a:t>
            </a:r>
            <a:r>
              <a:rPr lang="en-US" altLang="zh-TW" dirty="0"/>
              <a:t>) </a:t>
            </a:r>
            <a:r>
              <a:rPr lang="en-US" altLang="zh-TW" dirty="0" smtClean="0"/>
              <a:t>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4"/>
            <a:ext cx="7886700" cy="4878019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Activity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project can be subdivided into several </a:t>
            </a:r>
            <a:r>
              <a:rPr lang="en-US" altLang="zh-TW" dirty="0" smtClean="0"/>
              <a:t>subprojects called </a:t>
            </a:r>
            <a:r>
              <a:rPr lang="en-US" altLang="zh-TW" dirty="0" smtClean="0">
                <a:solidFill>
                  <a:srgbClr val="CC0099"/>
                </a:solidFill>
              </a:rPr>
              <a:t>activities </a:t>
            </a:r>
            <a:r>
              <a:rPr lang="en-US" altLang="zh-TW" sz="2000" dirty="0" smtClean="0">
                <a:solidFill>
                  <a:srgbClr val="CC0099"/>
                </a:solidFill>
              </a:rPr>
              <a:t>(</a:t>
            </a:r>
            <a:r>
              <a:rPr lang="zh-TW" altLang="en-US" sz="2000" dirty="0" smtClean="0">
                <a:solidFill>
                  <a:srgbClr val="CC0099"/>
                </a:solidFill>
              </a:rPr>
              <a:t>作業</a:t>
            </a:r>
            <a:r>
              <a:rPr lang="en-US" altLang="zh-TW" sz="2000" dirty="0" smtClean="0">
                <a:solidFill>
                  <a:srgbClr val="CC0099"/>
                </a:solidFill>
              </a:rPr>
              <a:t>)</a:t>
            </a:r>
            <a:endParaRPr lang="en-US" altLang="zh-TW" sz="2000" dirty="0" smtClean="0">
              <a:solidFill>
                <a:srgbClr val="CC0099"/>
              </a:solidFill>
            </a:endParaRPr>
          </a:p>
          <a:p>
            <a:r>
              <a:rPr lang="en-US" altLang="zh-TW" dirty="0">
                <a:solidFill>
                  <a:srgbClr val="C00000"/>
                </a:solidFill>
              </a:rPr>
              <a:t>Definition of AOV </a:t>
            </a:r>
            <a:r>
              <a:rPr lang="en-US" altLang="zh-TW" dirty="0" smtClean="0">
                <a:solidFill>
                  <a:srgbClr val="C00000"/>
                </a:solidFill>
              </a:rPr>
              <a:t>network</a:t>
            </a:r>
          </a:p>
          <a:p>
            <a:pPr lvl="1"/>
            <a:r>
              <a:rPr lang="en-US" altLang="zh-TW" dirty="0"/>
              <a:t>Activity-on-vertex network is </a:t>
            </a:r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0000CC"/>
                </a:solidFill>
              </a:rPr>
              <a:t>directed graphs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Vertices</a:t>
            </a:r>
            <a:r>
              <a:rPr lang="en-US" altLang="zh-TW" dirty="0" smtClean="0"/>
              <a:t> represent </a:t>
            </a:r>
            <a:r>
              <a:rPr lang="en-US" altLang="zh-TW" dirty="0" smtClean="0">
                <a:solidFill>
                  <a:srgbClr val="C00000"/>
                </a:solidFill>
              </a:rPr>
              <a:t>tasks</a:t>
            </a:r>
            <a:r>
              <a:rPr lang="en-US" altLang="zh-TW" dirty="0" smtClean="0"/>
              <a:t> (i.e., </a:t>
            </a:r>
            <a:r>
              <a:rPr lang="en-US" altLang="zh-TW" dirty="0" smtClean="0">
                <a:solidFill>
                  <a:srgbClr val="CC0099"/>
                </a:solidFill>
              </a:rPr>
              <a:t>activities</a:t>
            </a:r>
            <a:r>
              <a:rPr lang="en-US" altLang="zh-TW" dirty="0" smtClean="0"/>
              <a:t>) 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Edges</a:t>
            </a:r>
            <a:r>
              <a:rPr lang="en-US" altLang="zh-TW" dirty="0" smtClean="0"/>
              <a:t> represent </a:t>
            </a:r>
            <a:r>
              <a:rPr lang="en-US" altLang="zh-TW" dirty="0" smtClean="0">
                <a:solidFill>
                  <a:srgbClr val="C00000"/>
                </a:solidFill>
              </a:rPr>
              <a:t>precedence relations </a:t>
            </a:r>
          </a:p>
          <a:p>
            <a:pPr lvl="1"/>
            <a:r>
              <a:rPr lang="en-US" altLang="zh-TW" dirty="0" smtClean="0"/>
              <a:t>Vertex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is a </a:t>
            </a:r>
            <a:r>
              <a:rPr lang="en-US" altLang="zh-TW" dirty="0" smtClean="0">
                <a:solidFill>
                  <a:srgbClr val="0000CC"/>
                </a:solidFill>
              </a:rPr>
              <a:t>predecessor (successor) </a:t>
            </a:r>
            <a:r>
              <a:rPr lang="en-US" altLang="zh-TW" dirty="0" smtClean="0"/>
              <a:t>of vertex j </a:t>
            </a:r>
            <a:r>
              <a:rPr lang="en-US" altLang="zh-TW" i="1" dirty="0" err="1" smtClean="0"/>
              <a:t>iff</a:t>
            </a:r>
            <a:r>
              <a:rPr lang="en-US" altLang="zh-TW" dirty="0" smtClean="0"/>
              <a:t> there's a </a:t>
            </a:r>
            <a:r>
              <a:rPr lang="en-US" altLang="zh-TW" dirty="0" smtClean="0">
                <a:solidFill>
                  <a:srgbClr val="C00000"/>
                </a:solidFill>
              </a:rPr>
              <a:t>path</a:t>
            </a:r>
            <a:r>
              <a:rPr lang="en-US" altLang="zh-TW" dirty="0" smtClean="0"/>
              <a:t> from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to j (j to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Vertex </a:t>
            </a:r>
            <a:r>
              <a:rPr lang="en-US" altLang="zh-TW" dirty="0" err="1"/>
              <a:t>i</a:t>
            </a:r>
            <a:r>
              <a:rPr lang="en-US" altLang="zh-TW" dirty="0"/>
              <a:t> is </a:t>
            </a:r>
            <a:r>
              <a:rPr lang="en-US" altLang="zh-TW" dirty="0" smtClean="0"/>
              <a:t>an </a:t>
            </a:r>
            <a:r>
              <a:rPr lang="en-US" altLang="zh-TW" dirty="0" smtClean="0">
                <a:solidFill>
                  <a:srgbClr val="0000CC"/>
                </a:solidFill>
              </a:rPr>
              <a:t>immediate predecessor </a:t>
            </a:r>
            <a:r>
              <a:rPr lang="en-US" altLang="zh-TW" dirty="0">
                <a:solidFill>
                  <a:srgbClr val="0000CC"/>
                </a:solidFill>
              </a:rPr>
              <a:t>(successor)</a:t>
            </a:r>
            <a:r>
              <a:rPr lang="en-US" altLang="zh-TW" dirty="0" smtClean="0"/>
              <a:t> </a:t>
            </a:r>
            <a:r>
              <a:rPr lang="en-US" altLang="zh-TW" dirty="0"/>
              <a:t>of vertex j </a:t>
            </a:r>
            <a:r>
              <a:rPr lang="en-US" altLang="zh-TW" i="1" dirty="0" err="1"/>
              <a:t>iff</a:t>
            </a:r>
            <a:r>
              <a:rPr lang="en-US" altLang="zh-TW" dirty="0"/>
              <a:t> there's </a:t>
            </a:r>
            <a:r>
              <a:rPr lang="en-US" altLang="zh-TW" dirty="0" smtClean="0"/>
              <a:t>an </a:t>
            </a:r>
            <a:r>
              <a:rPr lang="en-US" altLang="zh-TW" dirty="0" smtClean="0">
                <a:solidFill>
                  <a:srgbClr val="C00000"/>
                </a:solidFill>
              </a:rPr>
              <a:t>edge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from </a:t>
            </a:r>
            <a:r>
              <a:rPr lang="en-US" altLang="zh-TW" dirty="0" err="1"/>
              <a:t>i</a:t>
            </a:r>
            <a:r>
              <a:rPr lang="en-US" altLang="zh-TW" dirty="0"/>
              <a:t> to </a:t>
            </a:r>
            <a:r>
              <a:rPr lang="en-US" altLang="zh-TW" dirty="0" smtClean="0"/>
              <a:t>j (j to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210234" y="6073028"/>
            <a:ext cx="3377173" cy="710552"/>
            <a:chOff x="1210234" y="6073028"/>
            <a:chExt cx="3377173" cy="710552"/>
          </a:xfrm>
        </p:grpSpPr>
        <p:grpSp>
          <p:nvGrpSpPr>
            <p:cNvPr id="24" name="群組 23"/>
            <p:cNvGrpSpPr/>
            <p:nvPr/>
          </p:nvGrpSpPr>
          <p:grpSpPr>
            <a:xfrm>
              <a:off x="1210234" y="6073028"/>
              <a:ext cx="3377173" cy="489137"/>
              <a:chOff x="1008529" y="6126816"/>
              <a:chExt cx="3377173" cy="489137"/>
            </a:xfrm>
          </p:grpSpPr>
          <p:sp>
            <p:nvSpPr>
              <p:cNvPr id="4" name="橢圓 3"/>
              <p:cNvSpPr/>
              <p:nvPr/>
            </p:nvSpPr>
            <p:spPr>
              <a:xfrm>
                <a:off x="1008529" y="6212541"/>
                <a:ext cx="349624" cy="30928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err="1" smtClean="0">
                    <a:solidFill>
                      <a:schemeClr val="tx1"/>
                    </a:solidFill>
                  </a:rPr>
                  <a:t>i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橢圓 4"/>
              <p:cNvSpPr/>
              <p:nvPr/>
            </p:nvSpPr>
            <p:spPr>
              <a:xfrm>
                <a:off x="4036078" y="6212541"/>
                <a:ext cx="349624" cy="30928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j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" name="直線單箭頭接點 6"/>
              <p:cNvCxnSpPr>
                <a:endCxn id="22" idx="2"/>
              </p:cNvCxnSpPr>
              <p:nvPr/>
            </p:nvCxnSpPr>
            <p:spPr>
              <a:xfrm flipV="1">
                <a:off x="1358153" y="6284819"/>
                <a:ext cx="701766" cy="1025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單箭頭接點 8"/>
              <p:cNvCxnSpPr/>
              <p:nvPr/>
            </p:nvCxnSpPr>
            <p:spPr>
              <a:xfrm>
                <a:off x="2363179" y="6309639"/>
                <a:ext cx="736227" cy="1449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>
                <a:endCxn id="5" idx="2"/>
              </p:cNvCxnSpPr>
              <p:nvPr/>
            </p:nvCxnSpPr>
            <p:spPr>
              <a:xfrm flipV="1">
                <a:off x="3179388" y="6367183"/>
                <a:ext cx="856690" cy="874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橢圓 20"/>
              <p:cNvSpPr/>
              <p:nvPr/>
            </p:nvSpPr>
            <p:spPr>
              <a:xfrm>
                <a:off x="3076854" y="6299947"/>
                <a:ext cx="322730" cy="3160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2059919" y="6126816"/>
                <a:ext cx="322730" cy="3160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文字方塊 25"/>
            <p:cNvSpPr txBox="1"/>
            <p:nvPr/>
          </p:nvSpPr>
          <p:spPr>
            <a:xfrm>
              <a:off x="2566422" y="6414248"/>
              <a:ext cx="613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path</a:t>
              </a:r>
              <a:endParaRPr lang="zh-TW" altLang="en-US" dirty="0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5782794" y="6162114"/>
            <a:ext cx="1730750" cy="594572"/>
            <a:chOff x="5782794" y="6162114"/>
            <a:chExt cx="1730750" cy="594572"/>
          </a:xfrm>
        </p:grpSpPr>
        <p:grpSp>
          <p:nvGrpSpPr>
            <p:cNvPr id="25" name="群組 24"/>
            <p:cNvGrpSpPr/>
            <p:nvPr/>
          </p:nvGrpSpPr>
          <p:grpSpPr>
            <a:xfrm>
              <a:off x="5782794" y="6162114"/>
              <a:ext cx="1730750" cy="309283"/>
              <a:chOff x="5796241" y="6189008"/>
              <a:chExt cx="1730750" cy="309283"/>
            </a:xfrm>
          </p:grpSpPr>
          <p:sp>
            <p:nvSpPr>
              <p:cNvPr id="13" name="橢圓 12"/>
              <p:cNvSpPr/>
              <p:nvPr/>
            </p:nvSpPr>
            <p:spPr>
              <a:xfrm>
                <a:off x="5796241" y="6189008"/>
                <a:ext cx="349624" cy="30928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err="1" smtClean="0">
                    <a:solidFill>
                      <a:schemeClr val="tx1"/>
                    </a:solidFill>
                  </a:rPr>
                  <a:t>i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7177367" y="6189008"/>
                <a:ext cx="349624" cy="30928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j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直線單箭頭接點 16"/>
              <p:cNvCxnSpPr>
                <a:stCxn id="13" idx="6"/>
                <a:endCxn id="14" idx="2"/>
              </p:cNvCxnSpPr>
              <p:nvPr/>
            </p:nvCxnSpPr>
            <p:spPr>
              <a:xfrm>
                <a:off x="6145865" y="6343650"/>
                <a:ext cx="10315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文字方塊 26"/>
            <p:cNvSpPr txBox="1"/>
            <p:nvPr/>
          </p:nvSpPr>
          <p:spPr>
            <a:xfrm>
              <a:off x="6319437" y="6387354"/>
              <a:ext cx="644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edge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86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Activities For Completing a Degree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079163"/>
              </p:ext>
            </p:extLst>
          </p:nvPr>
        </p:nvGraphicFramePr>
        <p:xfrm>
          <a:off x="857249" y="1465730"/>
          <a:ext cx="7493373" cy="48906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43779"/>
                <a:gridCol w="2554238"/>
                <a:gridCol w="2695356"/>
              </a:tblGrid>
              <a:tr h="30096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課程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編號</a:t>
                      </a: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Course No.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課程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名稱</a:t>
                      </a: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Course Name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defTabSz="1789113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先修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課程</a:t>
                      </a: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Prerequisite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C1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程式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無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C2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離散數學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無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C3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資料結構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C1, C2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C4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微積分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無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C5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微積分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C4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C6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線性代數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C5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C7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演算法分析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C3, C6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C8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組合語言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C3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</a:rPr>
                        <a:t>C9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作業系統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C7, C8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C10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程式語言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C7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C11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編譯器設計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C10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C12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人工智慧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C7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C13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計算機理論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C7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C14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</a:rPr>
                        <a:t>平行演算法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C13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</a:rPr>
                        <a:t>C15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數值分析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</a:rPr>
                        <a:t>C5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66533" y="6329457"/>
            <a:ext cx="670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0000CC"/>
                </a:solidFill>
              </a:rPr>
              <a:t>(a) Courses needed for a CS degree at a hypothetical university</a:t>
            </a:r>
            <a:endParaRPr lang="zh-TW" alt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Activity-on-Vertex (AOV) Networks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161801" y="1691029"/>
            <a:ext cx="6631693" cy="3867152"/>
            <a:chOff x="1161801" y="1798605"/>
            <a:chExt cx="6631693" cy="3867152"/>
          </a:xfrm>
        </p:grpSpPr>
        <p:sp>
          <p:nvSpPr>
            <p:cNvPr id="5" name="橢圓 4"/>
            <p:cNvSpPr/>
            <p:nvPr/>
          </p:nvSpPr>
          <p:spPr>
            <a:xfrm>
              <a:off x="1684241" y="3017143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直線單箭頭接點 41"/>
            <p:cNvCxnSpPr>
              <a:stCxn id="5" idx="6"/>
              <a:endCxn id="50" idx="1"/>
            </p:cNvCxnSpPr>
            <p:nvPr/>
          </p:nvCxnSpPr>
          <p:spPr>
            <a:xfrm>
              <a:off x="2088347" y="3219196"/>
              <a:ext cx="1022183" cy="9972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橢圓 44"/>
            <p:cNvSpPr/>
            <p:nvPr/>
          </p:nvSpPr>
          <p:spPr>
            <a:xfrm>
              <a:off x="1684241" y="4157282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橢圓 45"/>
            <p:cNvSpPr/>
            <p:nvPr/>
          </p:nvSpPr>
          <p:spPr>
            <a:xfrm>
              <a:off x="1684241" y="5261651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C4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橢圓 49"/>
            <p:cNvSpPr/>
            <p:nvPr/>
          </p:nvSpPr>
          <p:spPr>
            <a:xfrm>
              <a:off x="3051350" y="4157282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橢圓 50"/>
            <p:cNvSpPr/>
            <p:nvPr/>
          </p:nvSpPr>
          <p:spPr>
            <a:xfrm>
              <a:off x="3051350" y="5261651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C5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橢圓 51"/>
            <p:cNvSpPr/>
            <p:nvPr/>
          </p:nvSpPr>
          <p:spPr>
            <a:xfrm>
              <a:off x="4418459" y="4157282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C7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橢圓 52"/>
            <p:cNvSpPr/>
            <p:nvPr/>
          </p:nvSpPr>
          <p:spPr>
            <a:xfrm>
              <a:off x="4418459" y="5261651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C6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橢圓 53"/>
            <p:cNvSpPr/>
            <p:nvPr/>
          </p:nvSpPr>
          <p:spPr>
            <a:xfrm>
              <a:off x="4418459" y="3017143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C8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橢圓 55"/>
            <p:cNvSpPr/>
            <p:nvPr/>
          </p:nvSpPr>
          <p:spPr>
            <a:xfrm>
              <a:off x="5866259" y="3001610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7" name="橢圓 56"/>
            <p:cNvSpPr/>
            <p:nvPr/>
          </p:nvSpPr>
          <p:spPr>
            <a:xfrm>
              <a:off x="5866259" y="2423774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C9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橢圓 61"/>
            <p:cNvSpPr/>
            <p:nvPr/>
          </p:nvSpPr>
          <p:spPr>
            <a:xfrm>
              <a:off x="5866259" y="4157282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橢圓 62"/>
            <p:cNvSpPr/>
            <p:nvPr/>
          </p:nvSpPr>
          <p:spPr>
            <a:xfrm>
              <a:off x="5866259" y="3579446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橢圓 64"/>
            <p:cNvSpPr/>
            <p:nvPr/>
          </p:nvSpPr>
          <p:spPr>
            <a:xfrm>
              <a:off x="5866259" y="5261651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橢圓 65"/>
            <p:cNvSpPr/>
            <p:nvPr/>
          </p:nvSpPr>
          <p:spPr>
            <a:xfrm>
              <a:off x="7314059" y="3001610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橢圓 66"/>
            <p:cNvSpPr/>
            <p:nvPr/>
          </p:nvSpPr>
          <p:spPr>
            <a:xfrm>
              <a:off x="7314059" y="4157282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直線單箭頭接點 67"/>
            <p:cNvCxnSpPr>
              <a:stCxn id="45" idx="6"/>
              <a:endCxn id="50" idx="2"/>
            </p:cNvCxnSpPr>
            <p:nvPr/>
          </p:nvCxnSpPr>
          <p:spPr>
            <a:xfrm>
              <a:off x="2088347" y="4359335"/>
              <a:ext cx="9630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71"/>
            <p:cNvCxnSpPr>
              <a:stCxn id="46" idx="6"/>
              <a:endCxn id="51" idx="2"/>
            </p:cNvCxnSpPr>
            <p:nvPr/>
          </p:nvCxnSpPr>
          <p:spPr>
            <a:xfrm>
              <a:off x="2088347" y="5463704"/>
              <a:ext cx="9630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>
              <a:stCxn id="50" idx="6"/>
              <a:endCxn id="52" idx="2"/>
            </p:cNvCxnSpPr>
            <p:nvPr/>
          </p:nvCxnSpPr>
          <p:spPr>
            <a:xfrm>
              <a:off x="3455456" y="4359335"/>
              <a:ext cx="9630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單箭頭接點 74"/>
            <p:cNvCxnSpPr>
              <a:stCxn id="50" idx="6"/>
              <a:endCxn id="54" idx="2"/>
            </p:cNvCxnSpPr>
            <p:nvPr/>
          </p:nvCxnSpPr>
          <p:spPr>
            <a:xfrm flipV="1">
              <a:off x="3455456" y="3219196"/>
              <a:ext cx="963003" cy="114013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單箭頭接點 75"/>
            <p:cNvCxnSpPr>
              <a:stCxn id="51" idx="6"/>
              <a:endCxn id="53" idx="2"/>
            </p:cNvCxnSpPr>
            <p:nvPr/>
          </p:nvCxnSpPr>
          <p:spPr>
            <a:xfrm>
              <a:off x="3455456" y="5463704"/>
              <a:ext cx="9630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單箭頭接點 76"/>
            <p:cNvCxnSpPr>
              <a:stCxn id="54" idx="7"/>
              <a:endCxn id="57" idx="2"/>
            </p:cNvCxnSpPr>
            <p:nvPr/>
          </p:nvCxnSpPr>
          <p:spPr>
            <a:xfrm flipV="1">
              <a:off x="4763385" y="2625827"/>
              <a:ext cx="1102874" cy="4504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>
              <a:stCxn id="52" idx="7"/>
              <a:endCxn id="57" idx="3"/>
            </p:cNvCxnSpPr>
            <p:nvPr/>
          </p:nvCxnSpPr>
          <p:spPr>
            <a:xfrm flipV="1">
              <a:off x="4763385" y="2768700"/>
              <a:ext cx="1162054" cy="14477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單箭頭接點 83"/>
            <p:cNvCxnSpPr>
              <a:stCxn id="52" idx="6"/>
              <a:endCxn id="56" idx="3"/>
            </p:cNvCxnSpPr>
            <p:nvPr/>
          </p:nvCxnSpPr>
          <p:spPr>
            <a:xfrm flipV="1">
              <a:off x="4822565" y="3346536"/>
              <a:ext cx="1102874" cy="101279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單箭頭接點 86"/>
            <p:cNvCxnSpPr>
              <a:stCxn id="52" idx="6"/>
              <a:endCxn id="63" idx="2"/>
            </p:cNvCxnSpPr>
            <p:nvPr/>
          </p:nvCxnSpPr>
          <p:spPr>
            <a:xfrm flipV="1">
              <a:off x="4822565" y="3781499"/>
              <a:ext cx="1043694" cy="5778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單箭頭接點 89"/>
            <p:cNvCxnSpPr>
              <a:stCxn id="52" idx="6"/>
              <a:endCxn id="62" idx="2"/>
            </p:cNvCxnSpPr>
            <p:nvPr/>
          </p:nvCxnSpPr>
          <p:spPr>
            <a:xfrm>
              <a:off x="4822565" y="4359335"/>
              <a:ext cx="10436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/>
            <p:cNvCxnSpPr>
              <a:stCxn id="53" idx="6"/>
              <a:endCxn id="65" idx="2"/>
            </p:cNvCxnSpPr>
            <p:nvPr/>
          </p:nvCxnSpPr>
          <p:spPr>
            <a:xfrm>
              <a:off x="4822565" y="5463704"/>
              <a:ext cx="10436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單箭頭接點 95"/>
            <p:cNvCxnSpPr>
              <a:stCxn id="53" idx="0"/>
              <a:endCxn id="52" idx="4"/>
            </p:cNvCxnSpPr>
            <p:nvPr/>
          </p:nvCxnSpPr>
          <p:spPr>
            <a:xfrm flipV="1">
              <a:off x="4620512" y="4561388"/>
              <a:ext cx="0" cy="7002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單箭頭接點 98"/>
            <p:cNvCxnSpPr>
              <a:stCxn id="62" idx="6"/>
              <a:endCxn id="67" idx="2"/>
            </p:cNvCxnSpPr>
            <p:nvPr/>
          </p:nvCxnSpPr>
          <p:spPr>
            <a:xfrm>
              <a:off x="6270365" y="4359335"/>
              <a:ext cx="10436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101"/>
            <p:cNvCxnSpPr>
              <a:stCxn id="56" idx="6"/>
              <a:endCxn id="66" idx="2"/>
            </p:cNvCxnSpPr>
            <p:nvPr/>
          </p:nvCxnSpPr>
          <p:spPr>
            <a:xfrm>
              <a:off x="6270365" y="3203663"/>
              <a:ext cx="10436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文字方塊 104"/>
            <p:cNvSpPr txBox="1"/>
            <p:nvPr/>
          </p:nvSpPr>
          <p:spPr>
            <a:xfrm>
              <a:off x="5799140" y="3022923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C10</a:t>
              </a:r>
              <a:endParaRPr lang="zh-TW" altLang="en-US" dirty="0"/>
            </a:p>
          </p:txBody>
        </p:sp>
        <p:sp>
          <p:nvSpPr>
            <p:cNvPr id="106" name="文字方塊 105"/>
            <p:cNvSpPr txBox="1"/>
            <p:nvPr/>
          </p:nvSpPr>
          <p:spPr>
            <a:xfrm>
              <a:off x="5785568" y="3600059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C12</a:t>
              </a:r>
              <a:endParaRPr lang="zh-TW" altLang="en-US" dirty="0"/>
            </a:p>
          </p:txBody>
        </p:sp>
        <p:sp>
          <p:nvSpPr>
            <p:cNvPr id="107" name="文字方塊 106"/>
            <p:cNvSpPr txBox="1"/>
            <p:nvPr/>
          </p:nvSpPr>
          <p:spPr>
            <a:xfrm>
              <a:off x="5797244" y="4176897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C13</a:t>
              </a:r>
              <a:endParaRPr lang="zh-TW" altLang="en-US" dirty="0"/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5797244" y="5279038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C15</a:t>
              </a:r>
              <a:endParaRPr lang="zh-TW" altLang="en-US" dirty="0"/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7245044" y="3018997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C11</a:t>
              </a:r>
              <a:endParaRPr lang="zh-TW" altLang="en-US" dirty="0"/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7251358" y="4175122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C14</a:t>
              </a:r>
              <a:endParaRPr lang="zh-TW" altLang="en-US" dirty="0"/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1161801" y="2610686"/>
              <a:ext cx="1559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Programming I</a:t>
              </a:r>
              <a:endParaRPr lang="zh-TW" altLang="en-US" dirty="0"/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2782431" y="3439514"/>
              <a:ext cx="1148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Data </a:t>
              </a:r>
            </a:p>
            <a:p>
              <a:r>
                <a:rPr lang="en-US" altLang="zh-TW" dirty="0" smtClean="0"/>
                <a:t>Structures</a:t>
              </a:r>
              <a:endParaRPr lang="zh-TW" altLang="en-US" dirty="0"/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4118698" y="2353202"/>
              <a:ext cx="1075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Assembly</a:t>
              </a:r>
              <a:br>
                <a:rPr lang="en-US" altLang="zh-TW" dirty="0" smtClean="0"/>
              </a:br>
              <a:r>
                <a:rPr lang="en-US" altLang="zh-TW" dirty="0" smtClean="0"/>
                <a:t>Language</a:t>
              </a:r>
              <a:endParaRPr lang="zh-TW" altLang="en-US" dirty="0"/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1163080" y="3600059"/>
              <a:ext cx="1414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Discrete </a:t>
              </a:r>
            </a:p>
            <a:p>
              <a:r>
                <a:rPr lang="en-US" altLang="zh-TW" dirty="0" smtClean="0"/>
                <a:t>Mathematics</a:t>
              </a:r>
              <a:endParaRPr lang="zh-TW" altLang="en-US" dirty="0"/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4026240" y="3782504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Algorithms</a:t>
              </a:r>
              <a:endParaRPr lang="zh-TW" altLang="en-US" dirty="0"/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5530878" y="1798605"/>
              <a:ext cx="11716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Operating </a:t>
              </a:r>
            </a:p>
            <a:p>
              <a:r>
                <a:rPr lang="en-US" altLang="zh-TW" dirty="0" smtClean="0"/>
                <a:t>Systems</a:t>
              </a:r>
              <a:endParaRPr lang="zh-TW" altLang="en-US" dirty="0"/>
            </a:p>
          </p:txBody>
        </p:sp>
        <p:sp>
          <p:nvSpPr>
            <p:cNvPr id="117" name="文字方塊 116"/>
            <p:cNvSpPr txBox="1"/>
            <p:nvPr/>
          </p:nvSpPr>
          <p:spPr>
            <a:xfrm>
              <a:off x="1161801" y="4911519"/>
              <a:ext cx="1066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Calculus I</a:t>
              </a:r>
              <a:endParaRPr lang="zh-TW" altLang="en-US" dirty="0"/>
            </a:p>
          </p:txBody>
        </p:sp>
        <p:sp>
          <p:nvSpPr>
            <p:cNvPr id="118" name="文字方塊 117"/>
            <p:cNvSpPr txBox="1"/>
            <p:nvPr/>
          </p:nvSpPr>
          <p:spPr>
            <a:xfrm>
              <a:off x="2720244" y="4911519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Calculus II</a:t>
              </a:r>
              <a:endParaRPr lang="zh-TW" altLang="en-US" dirty="0"/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641139" y="6088899"/>
            <a:ext cx="8196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0000CC"/>
                </a:solidFill>
              </a:rPr>
              <a:t>(b) AOV network representing courses as vertices and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prerequisites</a:t>
            </a:r>
            <a:r>
              <a:rPr lang="en-US" altLang="zh-TW" sz="2000" dirty="0" smtClean="0">
                <a:solidFill>
                  <a:srgbClr val="0000CC"/>
                </a:solidFill>
              </a:rPr>
              <a:t> as edges.</a:t>
            </a:r>
            <a:endParaRPr lang="zh-TW" alt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Terminology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8031256" cy="4985597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Predecessor</a:t>
            </a:r>
            <a:r>
              <a:rPr lang="en-US" altLang="zh-TW" sz="2200" dirty="0" smtClean="0">
                <a:solidFill>
                  <a:srgbClr val="0000CC"/>
                </a:solidFill>
              </a:rPr>
              <a:t>(</a:t>
            </a:r>
            <a:r>
              <a:rPr lang="zh-TW" altLang="en-US" sz="2200" dirty="0" smtClean="0">
                <a:solidFill>
                  <a:srgbClr val="0000CC"/>
                </a:solidFill>
              </a:rPr>
              <a:t>先行點</a:t>
            </a:r>
            <a:r>
              <a:rPr lang="en-US" altLang="zh-TW" sz="2200" dirty="0" smtClean="0">
                <a:solidFill>
                  <a:srgbClr val="0000CC"/>
                </a:solidFill>
              </a:rPr>
              <a:t>)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/>
              <a:t>Vertex </a:t>
            </a:r>
            <a:r>
              <a:rPr lang="en-US" altLang="zh-TW" dirty="0" err="1"/>
              <a:t>i</a:t>
            </a:r>
            <a:r>
              <a:rPr lang="en-US" altLang="zh-TW" dirty="0"/>
              <a:t> is a </a:t>
            </a:r>
            <a:r>
              <a:rPr lang="en-US" altLang="zh-TW" dirty="0">
                <a:solidFill>
                  <a:srgbClr val="CC0099"/>
                </a:solidFill>
              </a:rPr>
              <a:t>predecessor</a:t>
            </a:r>
            <a:r>
              <a:rPr lang="en-US" altLang="zh-TW" dirty="0"/>
              <a:t> of vertex j and j is </a:t>
            </a:r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CC0099"/>
                </a:solidFill>
              </a:rPr>
              <a:t>successor </a:t>
            </a:r>
            <a:r>
              <a:rPr lang="en-US" altLang="zh-TW" sz="1900" dirty="0" smtClean="0">
                <a:solidFill>
                  <a:srgbClr val="CC0099"/>
                </a:solidFill>
              </a:rPr>
              <a:t>(</a:t>
            </a:r>
            <a:r>
              <a:rPr lang="zh-TW" altLang="en-US" sz="1900" dirty="0" smtClean="0">
                <a:solidFill>
                  <a:srgbClr val="CC0099"/>
                </a:solidFill>
              </a:rPr>
              <a:t>後繼點</a:t>
            </a:r>
            <a:r>
              <a:rPr lang="en-US" altLang="zh-TW" sz="1900" dirty="0" smtClean="0">
                <a:solidFill>
                  <a:srgbClr val="CC0099"/>
                </a:solidFill>
              </a:rPr>
              <a:t>)</a:t>
            </a:r>
            <a:r>
              <a:rPr lang="zh-TW" altLang="en-US" dirty="0" smtClean="0">
                <a:solidFill>
                  <a:srgbClr val="CC0099"/>
                </a:solidFill>
              </a:rPr>
              <a:t> </a:t>
            </a:r>
            <a:r>
              <a:rPr lang="en-US" altLang="zh-TW" dirty="0" smtClean="0"/>
              <a:t>of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en-US" altLang="zh-TW" dirty="0" err="1"/>
              <a:t>iff</a:t>
            </a:r>
            <a:r>
              <a:rPr lang="en-US" altLang="zh-TW" dirty="0"/>
              <a:t> there is a </a:t>
            </a:r>
            <a:r>
              <a:rPr lang="en-US" altLang="zh-TW" dirty="0">
                <a:solidFill>
                  <a:srgbClr val="C00000"/>
                </a:solidFill>
              </a:rPr>
              <a:t>directed path </a:t>
            </a:r>
            <a:r>
              <a:rPr lang="en-US" altLang="zh-TW" dirty="0"/>
              <a:t>from </a:t>
            </a:r>
            <a:r>
              <a:rPr lang="en-US" altLang="zh-TW" dirty="0" smtClean="0"/>
              <a:t>vertex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/>
              <a:t>to vertex j</a:t>
            </a:r>
          </a:p>
          <a:p>
            <a:pPr lvl="1"/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/>
              <a:t>is an </a:t>
            </a:r>
            <a:r>
              <a:rPr lang="en-US" altLang="zh-TW" dirty="0">
                <a:solidFill>
                  <a:srgbClr val="CC0099"/>
                </a:solidFill>
              </a:rPr>
              <a:t>immediate predecessor</a:t>
            </a:r>
            <a:r>
              <a:rPr lang="en-US" altLang="zh-TW" dirty="0"/>
              <a:t> of j </a:t>
            </a:r>
            <a:r>
              <a:rPr lang="en-US" altLang="zh-TW" dirty="0" err="1"/>
              <a:t>iff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C00000"/>
                </a:solidFill>
              </a:rPr>
              <a:t>&lt;</a:t>
            </a:r>
            <a:r>
              <a:rPr lang="en-US" altLang="zh-TW" dirty="0" err="1">
                <a:solidFill>
                  <a:srgbClr val="C00000"/>
                </a:solidFill>
              </a:rPr>
              <a:t>i</a:t>
            </a:r>
            <a:r>
              <a:rPr lang="en-US" altLang="zh-TW" dirty="0">
                <a:solidFill>
                  <a:srgbClr val="C00000"/>
                </a:solidFill>
              </a:rPr>
              <a:t>, j&gt;</a:t>
            </a:r>
            <a:r>
              <a:rPr lang="en-US" altLang="zh-TW" dirty="0"/>
              <a:t> is an edge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Transitive </a:t>
            </a:r>
            <a:r>
              <a:rPr lang="en-US" altLang="zh-TW" dirty="0" smtClean="0">
                <a:solidFill>
                  <a:srgbClr val="0000CC"/>
                </a:solidFill>
              </a:rPr>
              <a:t>relation</a:t>
            </a:r>
            <a:r>
              <a:rPr lang="en-US" altLang="zh-TW" sz="2200" dirty="0" smtClean="0">
                <a:solidFill>
                  <a:srgbClr val="0000CC"/>
                </a:solidFill>
              </a:rPr>
              <a:t>(</a:t>
            </a:r>
            <a:r>
              <a:rPr lang="zh-TW" altLang="en-US" sz="2200" dirty="0" smtClean="0">
                <a:solidFill>
                  <a:srgbClr val="0000CC"/>
                </a:solidFill>
              </a:rPr>
              <a:t>傳遞性</a:t>
            </a:r>
            <a:r>
              <a:rPr lang="en-US" altLang="zh-TW" sz="2200" dirty="0" smtClean="0">
                <a:solidFill>
                  <a:srgbClr val="0000CC"/>
                </a:solidFill>
              </a:rPr>
              <a:t>)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>
                <a:solidFill>
                  <a:srgbClr val="C00000"/>
                </a:solidFill>
              </a:rPr>
              <a:t>relation</a:t>
            </a:r>
            <a:r>
              <a:rPr lang="zh-TW" altLang="en-US" dirty="0">
                <a:solidFill>
                  <a:srgbClr val="C00000"/>
                </a:solidFill>
              </a:rPr>
              <a:t>．</a:t>
            </a:r>
            <a:r>
              <a:rPr lang="en-US" altLang="zh-TW" dirty="0"/>
              <a:t>is </a:t>
            </a:r>
            <a:r>
              <a:rPr lang="en-US" altLang="zh-TW" dirty="0">
                <a:solidFill>
                  <a:srgbClr val="C00000"/>
                </a:solidFill>
              </a:rPr>
              <a:t>transitive</a:t>
            </a:r>
            <a:r>
              <a:rPr lang="en-US" altLang="zh-TW" dirty="0"/>
              <a:t> </a:t>
            </a:r>
            <a:r>
              <a:rPr lang="en-US" altLang="zh-TW" dirty="0" err="1"/>
              <a:t>iff</a:t>
            </a:r>
            <a:r>
              <a:rPr lang="en-US" altLang="zh-TW" dirty="0"/>
              <a:t> it is the case that for </a:t>
            </a:r>
            <a:r>
              <a:rPr lang="en-US" altLang="zh-TW" dirty="0" smtClean="0"/>
              <a:t>all triples </a:t>
            </a:r>
            <a:r>
              <a:rPr lang="en-US" altLang="zh-TW" dirty="0" err="1"/>
              <a:t>i</a:t>
            </a:r>
            <a:r>
              <a:rPr lang="en-US" altLang="zh-TW" dirty="0"/>
              <a:t>, j, k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i</a:t>
            </a:r>
            <a:r>
              <a:rPr lang="zh-TW" altLang="en-US" dirty="0"/>
              <a:t>．</a:t>
            </a:r>
            <a:r>
              <a:rPr lang="en-US" altLang="zh-TW" dirty="0"/>
              <a:t>j and j</a:t>
            </a:r>
            <a:r>
              <a:rPr lang="zh-TW" altLang="en-US" dirty="0"/>
              <a:t>．</a:t>
            </a:r>
            <a:r>
              <a:rPr lang="en-US" altLang="zh-TW" dirty="0"/>
              <a:t>k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zh-TW" dirty="0" smtClean="0"/>
              <a:t> </a:t>
            </a:r>
            <a:r>
              <a:rPr lang="en-US" altLang="zh-TW" dirty="0" err="1"/>
              <a:t>i</a:t>
            </a:r>
            <a:r>
              <a:rPr lang="zh-TW" altLang="en-US" dirty="0" smtClean="0"/>
              <a:t>．</a:t>
            </a:r>
            <a:r>
              <a:rPr lang="en-US" altLang="zh-TW" dirty="0" smtClean="0"/>
              <a:t>k</a:t>
            </a:r>
          </a:p>
          <a:p>
            <a:r>
              <a:rPr lang="en-US" altLang="zh-TW" dirty="0" err="1" smtClean="0">
                <a:solidFill>
                  <a:srgbClr val="0000CC"/>
                </a:solidFill>
              </a:rPr>
              <a:t>Irreflexive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  <a:r>
              <a:rPr lang="en-US" altLang="zh-TW" dirty="0">
                <a:solidFill>
                  <a:srgbClr val="0000CC"/>
                </a:solidFill>
              </a:rPr>
              <a:t>relation</a:t>
            </a:r>
            <a:r>
              <a:rPr lang="en-US" altLang="zh-TW" sz="2200" dirty="0" smtClean="0">
                <a:solidFill>
                  <a:srgbClr val="0000CC"/>
                </a:solidFill>
              </a:rPr>
              <a:t>(</a:t>
            </a:r>
            <a:r>
              <a:rPr lang="zh-TW" altLang="en-US" sz="2200" dirty="0" smtClean="0">
                <a:solidFill>
                  <a:srgbClr val="0000CC"/>
                </a:solidFill>
              </a:rPr>
              <a:t>漫反射性</a:t>
            </a:r>
            <a:r>
              <a:rPr lang="en-US" altLang="zh-TW" sz="2200" dirty="0" smtClean="0">
                <a:solidFill>
                  <a:srgbClr val="0000CC"/>
                </a:solidFill>
              </a:rPr>
              <a:t>)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lvl="1"/>
            <a:r>
              <a:rPr lang="en-US" altLang="zh-TW" dirty="0"/>
              <a:t>A </a:t>
            </a:r>
            <a:r>
              <a:rPr lang="en-US" altLang="zh-TW" dirty="0">
                <a:solidFill>
                  <a:srgbClr val="C00000"/>
                </a:solidFill>
              </a:rPr>
              <a:t>relation</a:t>
            </a:r>
            <a:r>
              <a:rPr lang="zh-TW" altLang="en-US" dirty="0">
                <a:solidFill>
                  <a:srgbClr val="C00000"/>
                </a:solidFill>
              </a:rPr>
              <a:t>．</a:t>
            </a:r>
            <a:r>
              <a:rPr lang="en-US" altLang="zh-TW" dirty="0"/>
              <a:t>is </a:t>
            </a:r>
            <a:r>
              <a:rPr lang="en-US" altLang="zh-TW" dirty="0" err="1" smtClean="0">
                <a:solidFill>
                  <a:srgbClr val="C00000"/>
                </a:solidFill>
              </a:rPr>
              <a:t>irreflexive</a:t>
            </a:r>
            <a:r>
              <a:rPr lang="en-US" altLang="zh-TW" dirty="0" smtClean="0"/>
              <a:t> on a set S if for no element x in S is it the </a:t>
            </a:r>
            <a:r>
              <a:rPr lang="en-US" altLang="zh-TW" dirty="0"/>
              <a:t>case that </a:t>
            </a:r>
            <a:r>
              <a:rPr lang="en-US" altLang="zh-TW" dirty="0" smtClean="0"/>
              <a:t>x</a:t>
            </a:r>
            <a:r>
              <a:rPr lang="zh-TW" altLang="en-US" dirty="0" smtClean="0"/>
              <a:t>．</a:t>
            </a:r>
            <a:r>
              <a:rPr lang="en-US" altLang="zh-TW" dirty="0" smtClean="0"/>
              <a:t>x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Partial </a:t>
            </a:r>
            <a:r>
              <a:rPr lang="en-US" altLang="zh-TW" dirty="0" smtClean="0">
                <a:solidFill>
                  <a:srgbClr val="0000CC"/>
                </a:solidFill>
              </a:rPr>
              <a:t>order</a:t>
            </a:r>
            <a:r>
              <a:rPr lang="en-US" altLang="zh-TW" sz="2200" dirty="0" smtClean="0">
                <a:solidFill>
                  <a:srgbClr val="0000CC"/>
                </a:solidFill>
              </a:rPr>
              <a:t>(</a:t>
            </a:r>
            <a:r>
              <a:rPr lang="zh-TW" altLang="en-US" sz="2200" dirty="0" smtClean="0">
                <a:solidFill>
                  <a:srgbClr val="0000CC"/>
                </a:solidFill>
              </a:rPr>
              <a:t>偏序</a:t>
            </a:r>
            <a:r>
              <a:rPr lang="en-US" altLang="zh-TW" sz="2200" dirty="0" smtClean="0">
                <a:solidFill>
                  <a:srgbClr val="0000CC"/>
                </a:solidFill>
              </a:rPr>
              <a:t>)</a:t>
            </a:r>
            <a:endParaRPr lang="en-US" altLang="zh-TW" sz="2200" dirty="0" smtClean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>
                <a:solidFill>
                  <a:srgbClr val="0000CC"/>
                </a:solidFill>
              </a:rPr>
              <a:t>precedence relation</a:t>
            </a:r>
            <a:r>
              <a:rPr lang="en-US" altLang="zh-TW" dirty="0"/>
              <a:t> that is both </a:t>
            </a:r>
            <a:r>
              <a:rPr lang="en-US" altLang="zh-TW" dirty="0">
                <a:solidFill>
                  <a:srgbClr val="C00000"/>
                </a:solidFill>
              </a:rPr>
              <a:t>transitive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dirty="0" err="1" smtClean="0">
                <a:solidFill>
                  <a:srgbClr val="C00000"/>
                </a:solidFill>
              </a:rPr>
              <a:t>irreflexive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/>
              <a:t>is a partial </a:t>
            </a:r>
            <a:r>
              <a:rPr lang="en-US" altLang="zh-TW" dirty="0" smtClean="0"/>
              <a:t>order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Precedence by Course Prerequisite is Transitive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Notice that </a:t>
            </a:r>
            <a:r>
              <a:rPr lang="en-US" altLang="zh-TW" dirty="0"/>
              <a:t>the </a:t>
            </a:r>
            <a:r>
              <a:rPr lang="en-US" altLang="zh-TW" dirty="0">
                <a:solidFill>
                  <a:srgbClr val="0000CC"/>
                </a:solidFill>
              </a:rPr>
              <a:t>precedence relation</a:t>
            </a:r>
            <a:r>
              <a:rPr lang="en-US" altLang="zh-TW" dirty="0"/>
              <a:t> defined by </a:t>
            </a:r>
            <a:r>
              <a:rPr lang="en-US" altLang="zh-TW" dirty="0">
                <a:solidFill>
                  <a:srgbClr val="0000CC"/>
                </a:solidFill>
              </a:rPr>
              <a:t>course prerequisite </a:t>
            </a:r>
            <a:r>
              <a:rPr lang="en-US" altLang="zh-TW" dirty="0"/>
              <a:t>is </a:t>
            </a:r>
            <a:r>
              <a:rPr lang="en-US" altLang="zh-TW" dirty="0" smtClean="0">
                <a:solidFill>
                  <a:srgbClr val="FF0000"/>
                </a:solidFill>
              </a:rPr>
              <a:t>transitive</a:t>
            </a:r>
            <a:r>
              <a:rPr lang="en-US" altLang="zh-TW" dirty="0" smtClean="0"/>
              <a:t>. That is, if course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must be taken before course j (as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is a prerequisite of j), and j must be taken before k, then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must be taken before k.</a:t>
            </a:r>
          </a:p>
          <a:p>
            <a:r>
              <a:rPr lang="en-US" altLang="zh-TW" dirty="0" smtClean="0"/>
              <a:t>This fact is </a:t>
            </a:r>
            <a:r>
              <a:rPr lang="en-US" altLang="zh-TW" dirty="0" smtClean="0">
                <a:solidFill>
                  <a:srgbClr val="C00000"/>
                </a:solidFill>
              </a:rPr>
              <a:t>not obvious from the AOV network</a:t>
            </a:r>
            <a:r>
              <a:rPr lang="en-US" altLang="zh-TW" dirty="0" smtClean="0"/>
              <a:t>, e.g., &lt;C4,C5&gt; and &lt;C5,C6&gt; are edges in the AOV network, but &lt;C4,C6&gt; is not.</a:t>
            </a:r>
          </a:p>
          <a:p>
            <a:r>
              <a:rPr lang="en-US" altLang="zh-TW" dirty="0" smtClean="0"/>
              <a:t>Generally, </a:t>
            </a:r>
            <a:r>
              <a:rPr lang="en-US" altLang="zh-TW" dirty="0" smtClean="0">
                <a:solidFill>
                  <a:srgbClr val="C00000"/>
                </a:solidFill>
              </a:rPr>
              <a:t>AOV networks </a:t>
            </a:r>
            <a:r>
              <a:rPr lang="en-US" altLang="zh-TW" dirty="0" smtClean="0"/>
              <a:t>are </a:t>
            </a:r>
            <a:r>
              <a:rPr lang="en-US" altLang="zh-TW" dirty="0" smtClean="0">
                <a:solidFill>
                  <a:srgbClr val="0000CC"/>
                </a:solidFill>
              </a:rPr>
              <a:t>incompletely specified</a:t>
            </a:r>
            <a:r>
              <a:rPr lang="en-US" altLang="zh-TW" dirty="0" smtClean="0"/>
              <a:t>, and the edges needed to make the precedence relation transitive are </a:t>
            </a:r>
            <a:r>
              <a:rPr lang="en-US" altLang="zh-TW" dirty="0" smtClean="0">
                <a:solidFill>
                  <a:srgbClr val="0000CC"/>
                </a:solidFill>
              </a:rPr>
              <a:t>implied</a:t>
            </a:r>
            <a:r>
              <a:rPr lang="en-US" altLang="zh-TW" dirty="0" smtClean="0"/>
              <a:t>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1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AOV for Feasibility (Acyclic)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If the </a:t>
            </a:r>
            <a:r>
              <a:rPr lang="en-US" altLang="zh-TW" dirty="0" smtClean="0">
                <a:solidFill>
                  <a:srgbClr val="0000CC"/>
                </a:solidFill>
              </a:rPr>
              <a:t>precedence</a:t>
            </a:r>
            <a:r>
              <a:rPr lang="en-US" altLang="zh-TW" dirty="0" smtClean="0"/>
              <a:t> relation defined by the edges of an AOV network is </a:t>
            </a:r>
            <a:r>
              <a:rPr lang="en-US" altLang="zh-TW" dirty="0" smtClean="0">
                <a:solidFill>
                  <a:srgbClr val="FF0000"/>
                </a:solidFill>
              </a:rPr>
              <a:t>not </a:t>
            </a:r>
            <a:r>
              <a:rPr lang="en-US" altLang="zh-TW" dirty="0" err="1" smtClean="0">
                <a:solidFill>
                  <a:srgbClr val="FF0000"/>
                </a:solidFill>
              </a:rPr>
              <a:t>irreflexive</a:t>
            </a:r>
            <a:r>
              <a:rPr lang="en-US" altLang="zh-TW" dirty="0" smtClean="0"/>
              <a:t>, then there is an activity that is a </a:t>
            </a:r>
            <a:r>
              <a:rPr lang="en-US" altLang="zh-TW" dirty="0" smtClean="0">
                <a:solidFill>
                  <a:srgbClr val="0000CC"/>
                </a:solidFill>
              </a:rPr>
              <a:t>predecessor of itself</a:t>
            </a:r>
            <a:r>
              <a:rPr lang="en-US" altLang="zh-TW" dirty="0" smtClean="0"/>
              <a:t> (self loop/cycle) and so must be completed before it can be started. This is impossible!</a:t>
            </a:r>
          </a:p>
          <a:p>
            <a:r>
              <a:rPr lang="en-US" altLang="zh-TW" dirty="0" smtClean="0"/>
              <a:t>When there are no inconsistencies of this type, the project is </a:t>
            </a:r>
            <a:r>
              <a:rPr lang="en-US" altLang="zh-TW" dirty="0" smtClean="0">
                <a:solidFill>
                  <a:srgbClr val="FF0000"/>
                </a:solidFill>
              </a:rPr>
              <a:t>feasible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Given an AOV network, one of the concerns would be to </a:t>
            </a:r>
            <a:r>
              <a:rPr lang="en-US" altLang="zh-TW" dirty="0" smtClean="0">
                <a:solidFill>
                  <a:srgbClr val="0000CC"/>
                </a:solidFill>
              </a:rPr>
              <a:t>determine whether or not the precedence relation defined by its edges is </a:t>
            </a:r>
            <a:r>
              <a:rPr lang="en-US" altLang="zh-TW" dirty="0" err="1" smtClean="0">
                <a:solidFill>
                  <a:srgbClr val="0000CC"/>
                </a:solidFill>
              </a:rPr>
              <a:t>irreflexive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Symbol" panose="05050102010706020507" pitchFamily="18" charset="2"/>
              </a:rPr>
              <a:t></a:t>
            </a:r>
            <a:r>
              <a:rPr lang="en-US" altLang="zh-TW" dirty="0" smtClean="0"/>
              <a:t> determine whether or not the network contains any </a:t>
            </a:r>
            <a:r>
              <a:rPr lang="en-US" altLang="zh-TW" dirty="0" smtClean="0">
                <a:solidFill>
                  <a:srgbClr val="FF0000"/>
                </a:solidFill>
              </a:rPr>
              <a:t>directed cycles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 directed graph with no directed cycles is an </a:t>
            </a:r>
            <a:r>
              <a:rPr lang="en-US" altLang="zh-TW" dirty="0" smtClean="0">
                <a:solidFill>
                  <a:srgbClr val="FF0000"/>
                </a:solidFill>
              </a:rPr>
              <a:t>acyclic</a:t>
            </a:r>
            <a:r>
              <a:rPr lang="en-US" altLang="zh-TW" dirty="0" smtClean="0"/>
              <a:t> </a:t>
            </a:r>
            <a:r>
              <a:rPr lang="en-US" altLang="zh-TW" dirty="0" smtClean="0"/>
              <a:t>graph (DAG).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Test for feasibility </a:t>
            </a:r>
            <a:r>
              <a:rPr lang="en-US" altLang="zh-TW" dirty="0" smtClean="0">
                <a:sym typeface="Wingdings" panose="05000000000000000000" pitchFamily="2" charset="2"/>
              </a:rPr>
              <a:t> generate a </a:t>
            </a:r>
            <a:r>
              <a:rPr lang="en-US" altLang="zh-TW" dirty="0" smtClean="0">
                <a:solidFill>
                  <a:srgbClr val="0000CC"/>
                </a:solidFill>
                <a:sym typeface="Wingdings" panose="05000000000000000000" pitchFamily="2" charset="2"/>
              </a:rPr>
              <a:t>linear ordering of vertices</a:t>
            </a:r>
            <a:r>
              <a:rPr lang="en-US" altLang="zh-TW" dirty="0" smtClean="0">
                <a:sym typeface="Wingdings" panose="05000000000000000000" pitchFamily="2" charset="2"/>
              </a:rPr>
              <a:t> --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topological order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0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Topological Order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 linear order of the vertices of a graph such that</a:t>
            </a:r>
          </a:p>
          <a:p>
            <a:pPr lvl="1"/>
            <a:r>
              <a:rPr lang="en-US" altLang="zh-TW" dirty="0" smtClean="0"/>
              <a:t>for any two vertices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and j, if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is a </a:t>
            </a:r>
            <a:r>
              <a:rPr lang="en-US" altLang="zh-TW" dirty="0" smtClean="0">
                <a:solidFill>
                  <a:srgbClr val="0000CC"/>
                </a:solidFill>
              </a:rPr>
              <a:t>predecessor</a:t>
            </a:r>
            <a:r>
              <a:rPr lang="en-US" altLang="zh-TW" dirty="0" smtClean="0"/>
              <a:t> of j in the graph, then </a:t>
            </a:r>
            <a:r>
              <a:rPr lang="en-US" altLang="zh-TW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</a:rPr>
              <a:t> precedes j in the linear ordering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Two valid topological orderings (there are many of them)</a:t>
            </a:r>
          </a:p>
          <a:p>
            <a:pPr lvl="1"/>
            <a:r>
              <a:rPr lang="en-US" altLang="zh-TW" sz="2100" b="1" dirty="0" smtClean="0">
                <a:solidFill>
                  <a:srgbClr val="C00000"/>
                </a:solidFill>
              </a:rPr>
              <a:t>C1</a:t>
            </a:r>
            <a:r>
              <a:rPr lang="en-US" altLang="zh-TW" sz="2100" dirty="0"/>
              <a:t>, C2, C4, C5, </a:t>
            </a:r>
            <a:r>
              <a:rPr lang="en-US" altLang="zh-TW" sz="2100" b="1" dirty="0">
                <a:solidFill>
                  <a:srgbClr val="C00000"/>
                </a:solidFill>
              </a:rPr>
              <a:t>C3</a:t>
            </a:r>
            <a:r>
              <a:rPr lang="en-US" altLang="zh-TW" sz="2100" dirty="0"/>
              <a:t>, C6, C8, </a:t>
            </a:r>
            <a:r>
              <a:rPr lang="en-US" altLang="zh-TW" sz="2100" b="1" dirty="0">
                <a:solidFill>
                  <a:srgbClr val="C00000"/>
                </a:solidFill>
              </a:rPr>
              <a:t>C7</a:t>
            </a:r>
            <a:r>
              <a:rPr lang="en-US" altLang="zh-TW" sz="2100" dirty="0"/>
              <a:t>, </a:t>
            </a:r>
            <a:r>
              <a:rPr lang="en-US" altLang="zh-TW" sz="2100" b="1" dirty="0">
                <a:solidFill>
                  <a:srgbClr val="C00000"/>
                </a:solidFill>
              </a:rPr>
              <a:t>C10</a:t>
            </a:r>
            <a:r>
              <a:rPr lang="en-US" altLang="zh-TW" sz="2100" dirty="0"/>
              <a:t>, C13, C12, </a:t>
            </a:r>
            <a:r>
              <a:rPr lang="en-US" altLang="zh-TW" sz="2100" b="1" dirty="0">
                <a:solidFill>
                  <a:srgbClr val="00B0F0"/>
                </a:solidFill>
              </a:rPr>
              <a:t>C14</a:t>
            </a:r>
            <a:r>
              <a:rPr lang="en-US" altLang="zh-TW" sz="2100" dirty="0"/>
              <a:t>, </a:t>
            </a:r>
            <a:r>
              <a:rPr lang="en-US" altLang="zh-TW" sz="2100" b="1" dirty="0">
                <a:solidFill>
                  <a:srgbClr val="00B0F0"/>
                </a:solidFill>
              </a:rPr>
              <a:t>C15</a:t>
            </a:r>
            <a:r>
              <a:rPr lang="en-US" altLang="zh-TW" sz="2100" dirty="0"/>
              <a:t>, C11, C9</a:t>
            </a:r>
          </a:p>
          <a:p>
            <a:pPr lvl="1"/>
            <a:r>
              <a:rPr lang="en-US" altLang="zh-TW" sz="2100" dirty="0"/>
              <a:t>C4, C5, C2, </a:t>
            </a:r>
            <a:r>
              <a:rPr lang="en-US" altLang="zh-TW" sz="2100" b="1" dirty="0">
                <a:solidFill>
                  <a:srgbClr val="C00000"/>
                </a:solidFill>
              </a:rPr>
              <a:t>C1</a:t>
            </a:r>
            <a:r>
              <a:rPr lang="en-US" altLang="zh-TW" sz="2100" dirty="0"/>
              <a:t>, C6, </a:t>
            </a:r>
            <a:r>
              <a:rPr lang="en-US" altLang="zh-TW" sz="2100" b="1" dirty="0">
                <a:solidFill>
                  <a:srgbClr val="C00000"/>
                </a:solidFill>
              </a:rPr>
              <a:t>C3</a:t>
            </a:r>
            <a:r>
              <a:rPr lang="en-US" altLang="zh-TW" sz="2100" dirty="0"/>
              <a:t>, C8, </a:t>
            </a:r>
            <a:r>
              <a:rPr lang="en-US" altLang="zh-TW" sz="2100" b="1" dirty="0">
                <a:solidFill>
                  <a:srgbClr val="00B0F0"/>
                </a:solidFill>
              </a:rPr>
              <a:t>C15</a:t>
            </a:r>
            <a:r>
              <a:rPr lang="en-US" altLang="zh-TW" sz="2100" dirty="0"/>
              <a:t>, </a:t>
            </a:r>
            <a:r>
              <a:rPr lang="en-US" altLang="zh-TW" sz="2100" b="1" dirty="0">
                <a:solidFill>
                  <a:srgbClr val="C00000"/>
                </a:solidFill>
              </a:rPr>
              <a:t>C7</a:t>
            </a:r>
            <a:r>
              <a:rPr lang="en-US" altLang="zh-TW" sz="2100" dirty="0"/>
              <a:t>, C9, </a:t>
            </a:r>
            <a:r>
              <a:rPr lang="en-US" altLang="zh-TW" sz="2100" b="1" dirty="0">
                <a:solidFill>
                  <a:srgbClr val="C00000"/>
                </a:solidFill>
              </a:rPr>
              <a:t>C10</a:t>
            </a:r>
            <a:r>
              <a:rPr lang="en-US" altLang="zh-TW" sz="2100" dirty="0"/>
              <a:t>, C11, C12, C13, </a:t>
            </a:r>
            <a:r>
              <a:rPr lang="en-US" altLang="zh-TW" sz="2100" b="1" dirty="0">
                <a:solidFill>
                  <a:srgbClr val="00B0F0"/>
                </a:solidFill>
              </a:rPr>
              <a:t>C14</a:t>
            </a:r>
            <a:endParaRPr lang="zh-TW" altLang="en-US" sz="2100" b="1" dirty="0">
              <a:solidFill>
                <a:srgbClr val="00B0F0"/>
              </a:solidFill>
            </a:endParaRPr>
          </a:p>
          <a:p>
            <a:pPr lvl="1"/>
            <a:endParaRPr lang="zh-TW" altLang="en-US" sz="21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259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44611" y="57100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51" name="群組 50"/>
          <p:cNvGrpSpPr/>
          <p:nvPr/>
        </p:nvGrpSpPr>
        <p:grpSpPr>
          <a:xfrm>
            <a:off x="907293" y="2397273"/>
            <a:ext cx="4900309" cy="2845426"/>
            <a:chOff x="1161801" y="1798605"/>
            <a:chExt cx="6659894" cy="3867152"/>
          </a:xfrm>
        </p:grpSpPr>
        <p:sp>
          <p:nvSpPr>
            <p:cNvPr id="7" name="橢圓 6"/>
            <p:cNvSpPr/>
            <p:nvPr/>
          </p:nvSpPr>
          <p:spPr>
            <a:xfrm>
              <a:off x="1684241" y="3017143"/>
              <a:ext cx="404106" cy="40410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rgbClr val="C00000"/>
                  </a:solidFill>
                </a:rPr>
                <a:t>C1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直線單箭頭接點 7"/>
            <p:cNvCxnSpPr>
              <a:stCxn id="7" idx="6"/>
              <a:endCxn id="11" idx="1"/>
            </p:cNvCxnSpPr>
            <p:nvPr/>
          </p:nvCxnSpPr>
          <p:spPr>
            <a:xfrm>
              <a:off x="2088347" y="3219196"/>
              <a:ext cx="1022183" cy="99726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橢圓 8"/>
            <p:cNvSpPr/>
            <p:nvPr/>
          </p:nvSpPr>
          <p:spPr>
            <a:xfrm>
              <a:off x="1684241" y="4157282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C2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1684241" y="5261651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C4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3051350" y="4157282"/>
              <a:ext cx="404106" cy="40410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rgbClr val="C00000"/>
                  </a:solidFill>
                </a:rPr>
                <a:t>C3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3051350" y="5261651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C5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4418459" y="4157282"/>
              <a:ext cx="404106" cy="40410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rgbClr val="C00000"/>
                  </a:solidFill>
                </a:rPr>
                <a:t>C7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4418459" y="5261651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C6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4418459" y="3017143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C8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5866259" y="3001610"/>
              <a:ext cx="404106" cy="40410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1100" dirty="0">
                <a:solidFill>
                  <a:srgbClr val="C00000"/>
                </a:solidFill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5866259" y="2423774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C9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5866259" y="4157282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5866259" y="3579446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5866259" y="5261651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7314059" y="3001610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7314059" y="4157282"/>
              <a:ext cx="404106" cy="404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直線單箭頭接點 22"/>
            <p:cNvCxnSpPr>
              <a:stCxn id="9" idx="6"/>
              <a:endCxn id="11" idx="2"/>
            </p:cNvCxnSpPr>
            <p:nvPr/>
          </p:nvCxnSpPr>
          <p:spPr>
            <a:xfrm>
              <a:off x="2088347" y="4359335"/>
              <a:ext cx="9630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stCxn id="10" idx="6"/>
              <a:endCxn id="12" idx="2"/>
            </p:cNvCxnSpPr>
            <p:nvPr/>
          </p:nvCxnSpPr>
          <p:spPr>
            <a:xfrm>
              <a:off x="2088347" y="5463704"/>
              <a:ext cx="9630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>
              <a:stCxn id="11" idx="6"/>
              <a:endCxn id="13" idx="2"/>
            </p:cNvCxnSpPr>
            <p:nvPr/>
          </p:nvCxnSpPr>
          <p:spPr>
            <a:xfrm>
              <a:off x="3455456" y="4359335"/>
              <a:ext cx="963003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>
              <a:stCxn id="11" idx="6"/>
              <a:endCxn id="15" idx="2"/>
            </p:cNvCxnSpPr>
            <p:nvPr/>
          </p:nvCxnSpPr>
          <p:spPr>
            <a:xfrm flipV="1">
              <a:off x="3455456" y="3219196"/>
              <a:ext cx="963003" cy="114013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12" idx="6"/>
              <a:endCxn id="14" idx="2"/>
            </p:cNvCxnSpPr>
            <p:nvPr/>
          </p:nvCxnSpPr>
          <p:spPr>
            <a:xfrm>
              <a:off x="3455456" y="5463704"/>
              <a:ext cx="9630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>
              <a:stCxn id="15" idx="7"/>
              <a:endCxn id="17" idx="2"/>
            </p:cNvCxnSpPr>
            <p:nvPr/>
          </p:nvCxnSpPr>
          <p:spPr>
            <a:xfrm flipV="1">
              <a:off x="4763385" y="2625827"/>
              <a:ext cx="1102874" cy="4504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>
              <a:stCxn id="13" idx="7"/>
              <a:endCxn id="17" idx="3"/>
            </p:cNvCxnSpPr>
            <p:nvPr/>
          </p:nvCxnSpPr>
          <p:spPr>
            <a:xfrm flipV="1">
              <a:off x="4763385" y="2768700"/>
              <a:ext cx="1162054" cy="14477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>
              <a:stCxn id="13" idx="6"/>
              <a:endCxn id="16" idx="3"/>
            </p:cNvCxnSpPr>
            <p:nvPr/>
          </p:nvCxnSpPr>
          <p:spPr>
            <a:xfrm flipV="1">
              <a:off x="4822565" y="3346536"/>
              <a:ext cx="1102874" cy="101279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stCxn id="13" idx="6"/>
              <a:endCxn id="19" idx="2"/>
            </p:cNvCxnSpPr>
            <p:nvPr/>
          </p:nvCxnSpPr>
          <p:spPr>
            <a:xfrm flipV="1">
              <a:off x="4822565" y="3781499"/>
              <a:ext cx="1043694" cy="5778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>
              <a:stCxn id="13" idx="6"/>
              <a:endCxn id="18" idx="2"/>
            </p:cNvCxnSpPr>
            <p:nvPr/>
          </p:nvCxnSpPr>
          <p:spPr>
            <a:xfrm>
              <a:off x="4822565" y="4359335"/>
              <a:ext cx="10436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>
              <a:stCxn id="14" idx="6"/>
              <a:endCxn id="20" idx="2"/>
            </p:cNvCxnSpPr>
            <p:nvPr/>
          </p:nvCxnSpPr>
          <p:spPr>
            <a:xfrm>
              <a:off x="4822565" y="5463704"/>
              <a:ext cx="10436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>
              <a:stCxn id="14" idx="0"/>
              <a:endCxn id="13" idx="4"/>
            </p:cNvCxnSpPr>
            <p:nvPr/>
          </p:nvCxnSpPr>
          <p:spPr>
            <a:xfrm flipV="1">
              <a:off x="4620512" y="4561388"/>
              <a:ext cx="0" cy="7002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>
              <a:stCxn id="18" idx="6"/>
              <a:endCxn id="22" idx="2"/>
            </p:cNvCxnSpPr>
            <p:nvPr/>
          </p:nvCxnSpPr>
          <p:spPr>
            <a:xfrm>
              <a:off x="6270365" y="4359335"/>
              <a:ext cx="10436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>
              <a:stCxn id="16" idx="6"/>
              <a:endCxn id="21" idx="2"/>
            </p:cNvCxnSpPr>
            <p:nvPr/>
          </p:nvCxnSpPr>
          <p:spPr>
            <a:xfrm>
              <a:off x="6270365" y="3203663"/>
              <a:ext cx="10436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5741603" y="2988400"/>
              <a:ext cx="630052" cy="418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C00000"/>
                  </a:solidFill>
                </a:rPr>
                <a:t>C10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728031" y="3565536"/>
              <a:ext cx="46358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C12</a:t>
              </a:r>
              <a:endParaRPr lang="zh-TW" altLang="en-US" sz="1400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5739707" y="4142375"/>
              <a:ext cx="46358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C13</a:t>
              </a:r>
              <a:endParaRPr lang="zh-TW" altLang="en-US" sz="1400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739707" y="5244517"/>
              <a:ext cx="627874" cy="418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00B0F0"/>
                  </a:solidFill>
                </a:rPr>
                <a:t>C15</a:t>
              </a:r>
              <a:endParaRPr lang="zh-TW" altLang="en-US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187508" y="2984475"/>
              <a:ext cx="46358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C11</a:t>
              </a:r>
              <a:endParaRPr lang="zh-TW" altLang="en-US" sz="1400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193821" y="4140600"/>
              <a:ext cx="627874" cy="418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00B0F0"/>
                  </a:solidFill>
                </a:rPr>
                <a:t>C14</a:t>
              </a:r>
              <a:endParaRPr lang="zh-TW" altLang="en-US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1161801" y="2610686"/>
              <a:ext cx="1168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Programming</a:t>
              </a:r>
              <a:endParaRPr lang="zh-TW" altLang="en-US" sz="1400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782431" y="3439514"/>
              <a:ext cx="9357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Data </a:t>
              </a:r>
            </a:p>
            <a:p>
              <a:r>
                <a:rPr lang="en-US" altLang="zh-TW" sz="1400" dirty="0" smtClean="0"/>
                <a:t>Structures</a:t>
              </a:r>
              <a:endParaRPr lang="zh-TW" altLang="en-US" sz="14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4118698" y="2353202"/>
              <a:ext cx="880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Assembly</a:t>
              </a:r>
              <a:br>
                <a:rPr lang="en-US" altLang="zh-TW" sz="1400" dirty="0" smtClean="0"/>
              </a:br>
              <a:r>
                <a:rPr lang="en-US" altLang="zh-TW" sz="1400" dirty="0" smtClean="0"/>
                <a:t>Language</a:t>
              </a:r>
              <a:endParaRPr lang="zh-TW" altLang="en-US" sz="14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1163080" y="3600059"/>
              <a:ext cx="1144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Discrete </a:t>
              </a:r>
            </a:p>
            <a:p>
              <a:r>
                <a:rPr lang="en-US" altLang="zh-TW" sz="1400" dirty="0" smtClean="0"/>
                <a:t>Mathematics</a:t>
              </a:r>
              <a:endParaRPr lang="zh-TW" altLang="en-US" sz="1400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026240" y="3782504"/>
              <a:ext cx="981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Algorithms</a:t>
              </a:r>
              <a:endParaRPr lang="zh-TW" altLang="en-US" sz="1400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5530878" y="1798605"/>
              <a:ext cx="9535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Operating </a:t>
              </a:r>
            </a:p>
            <a:p>
              <a:r>
                <a:rPr lang="en-US" altLang="zh-TW" sz="1400" dirty="0" smtClean="0"/>
                <a:t>Systems</a:t>
              </a:r>
              <a:endParaRPr lang="zh-TW" altLang="en-US" sz="1400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1161801" y="491151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Calculus I</a:t>
              </a:r>
              <a:endParaRPr lang="zh-TW" altLang="en-US" sz="1400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2720244" y="4911519"/>
              <a:ext cx="915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Calculus II</a:t>
              </a:r>
              <a:endParaRPr lang="zh-TW" altLang="en-US" sz="1400" dirty="0"/>
            </a:p>
          </p:txBody>
        </p:sp>
      </p:grpSp>
      <p:sp>
        <p:nvSpPr>
          <p:cNvPr id="52" name="文字方塊 51"/>
          <p:cNvSpPr txBox="1"/>
          <p:nvPr/>
        </p:nvSpPr>
        <p:spPr>
          <a:xfrm>
            <a:off x="6076781" y="2589764"/>
            <a:ext cx="2800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Note: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Transitivity among &gt;2 vertices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Topological </a:t>
            </a:r>
            <a:r>
              <a:rPr lang="en-US" altLang="zh-TW" sz="2000" dirty="0" smtClean="0"/>
              <a:t>order between two vertices does not always imply their precedence in the graph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242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In-Degree of A Vertex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458265"/>
            <a:ext cx="8332470" cy="1151082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In-degree is number of incoming edges</a:t>
            </a:r>
          </a:p>
          <a:p>
            <a:pPr>
              <a:buNone/>
            </a:pPr>
            <a:r>
              <a:rPr lang="en-US" altLang="zh-TW" dirty="0" smtClean="0">
                <a:solidFill>
                  <a:schemeClr val="hlink"/>
                </a:solidFill>
                <a:ea typeface="新細明體" charset="-120"/>
              </a:rPr>
              <a:t>	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 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indegree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(2) = 1, 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indegree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(8) = 0,  sum(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indegrees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 = 10</a:t>
            </a:r>
            <a:endParaRPr lang="en-US" altLang="zh-TW" dirty="0">
              <a:solidFill>
                <a:srgbClr val="0000CC"/>
              </a:solidFill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</a:t>
            </a:fld>
            <a:endParaRPr lang="zh-TW" alt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528005" y="1744887"/>
            <a:ext cx="6242050" cy="3667125"/>
            <a:chOff x="1060" y="1108"/>
            <a:chExt cx="3932" cy="231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60" y="163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84" y="11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692" y="13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700" y="14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708" y="168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444" y="206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04" y="21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64" y="226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24" y="235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924" y="298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172" y="31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296" y="1329"/>
              <a:ext cx="405" cy="3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872" y="1392"/>
              <a:ext cx="592" cy="7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49" y="1879"/>
              <a:ext cx="239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657" y="2339"/>
              <a:ext cx="359" cy="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08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605" y="1568"/>
              <a:ext cx="230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92" y="2448"/>
              <a:ext cx="634" cy="7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504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936" y="1728"/>
              <a:ext cx="477" cy="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512" y="196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728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736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744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7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104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88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48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408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320" y="24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968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</p:grpSp>
      <p:sp>
        <p:nvSpPr>
          <p:cNvPr id="38" name="文字方塊 37"/>
          <p:cNvSpPr txBox="1"/>
          <p:nvPr/>
        </p:nvSpPr>
        <p:spPr>
          <a:xfrm>
            <a:off x="7821637" y="2897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186246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187440" y="2346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0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638800" y="36130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4569656" y="20796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091354" y="3444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343378" y="49213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359833" y="4639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583765" y="32590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1992922" y="2583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0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991728" y="17537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Topological </a:t>
            </a:r>
            <a:r>
              <a:rPr lang="en-US" altLang="zh-TW" dirty="0" smtClean="0"/>
              <a:t>Sorting Algorithm (Draft)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260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3092822"/>
            <a:ext cx="8085044" cy="3330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++)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</a:rPr>
              <a:t>//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</a:rPr>
              <a:t>output the vertices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every vertex has a predecessor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{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network has a cycle and thus is infeasible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pick a vertex v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need rule to pick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 v has no predecessors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check predecessor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&lt;&lt; v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 v and all edges leading out of v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//how to do it fast?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28650" y="1448949"/>
            <a:ext cx="80850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sz="2000" dirty="0" smtClean="0"/>
              <a:t>List a vertex in the AOV network that </a:t>
            </a:r>
            <a:r>
              <a:rPr lang="en-US" altLang="zh-TW" sz="2000" dirty="0" smtClean="0">
                <a:solidFill>
                  <a:srgbClr val="C00000"/>
                </a:solidFill>
              </a:rPr>
              <a:t>has no predecessor</a:t>
            </a:r>
            <a:r>
              <a:rPr lang="en-US" altLang="zh-TW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altLang="zh-TW" sz="2000" dirty="0" smtClean="0"/>
              <a:t>Delete this vertex together with all edges leading out from it.</a:t>
            </a:r>
          </a:p>
          <a:p>
            <a:r>
              <a:rPr lang="en-US" altLang="zh-TW" sz="2000" dirty="0" smtClean="0"/>
              <a:t>Repeat these two steps until </a:t>
            </a:r>
            <a:r>
              <a:rPr lang="en-US" altLang="zh-TW" sz="2000" dirty="0" smtClean="0">
                <a:solidFill>
                  <a:srgbClr val="FF0000"/>
                </a:solidFill>
              </a:rPr>
              <a:t>all vertices have been listed (acyclic) </a:t>
            </a:r>
            <a:r>
              <a:rPr lang="en-US" altLang="zh-TW" sz="2000" dirty="0" smtClean="0"/>
              <a:t>or </a:t>
            </a:r>
            <a:r>
              <a:rPr lang="en-US" altLang="zh-TW" sz="2000" dirty="0" smtClean="0">
                <a:solidFill>
                  <a:srgbClr val="0000CC"/>
                </a:solidFill>
              </a:rPr>
              <a:t>all remaining vertices in the network have predecessors, and so no one can be removed (cyclic)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680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Topological </a:t>
            </a:r>
            <a:r>
              <a:rPr lang="en-US" altLang="zh-TW" dirty="0" smtClean="0"/>
              <a:t>Sorting Algorithm on an AOV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261</a:t>
            </a:fld>
            <a:endParaRPr lang="zh-TW" altLang="en-US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932937"/>
              </p:ext>
            </p:extLst>
          </p:nvPr>
        </p:nvGraphicFramePr>
        <p:xfrm>
          <a:off x="1071002" y="1580343"/>
          <a:ext cx="20955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73" name="Visio" r:id="rId3" imgW="2557882" imgH="1844345" progId="Visio.Drawing.11">
                  <p:embed/>
                </p:oleObj>
              </mc:Choice>
              <mc:Fallback>
                <p:oleObj name="Visio" r:id="rId3" imgW="2557882" imgH="18443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002" y="1580343"/>
                        <a:ext cx="2095500" cy="155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022537"/>
              </p:ext>
            </p:extLst>
          </p:nvPr>
        </p:nvGraphicFramePr>
        <p:xfrm>
          <a:off x="3914774" y="1589868"/>
          <a:ext cx="13144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74" name="Visio" r:id="rId5" imgW="1484376" imgH="1844345" progId="Visio.Drawing.11">
                  <p:embed/>
                </p:oleObj>
              </mc:Choice>
              <mc:Fallback>
                <p:oleObj name="Visio" r:id="rId5" imgW="1484376" imgH="18443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4" y="1589868"/>
                        <a:ext cx="1314450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315857"/>
              </p:ext>
            </p:extLst>
          </p:nvPr>
        </p:nvGraphicFramePr>
        <p:xfrm>
          <a:off x="6261566" y="1561293"/>
          <a:ext cx="12954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75" name="Visio" r:id="rId7" imgW="1484376" imgH="1844345" progId="Visio.Drawing.11">
                  <p:embed/>
                </p:oleObj>
              </mc:Choice>
              <mc:Fallback>
                <p:oleObj name="Visio" r:id="rId7" imgW="1484376" imgH="18443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566" y="1561293"/>
                        <a:ext cx="1295400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403296"/>
              </p:ext>
            </p:extLst>
          </p:nvPr>
        </p:nvGraphicFramePr>
        <p:xfrm>
          <a:off x="1494864" y="3741783"/>
          <a:ext cx="124777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76" name="Visio" r:id="rId9" imgW="1477975" imgH="1844345" progId="Visio.Drawing.11">
                  <p:embed/>
                </p:oleObj>
              </mc:Choice>
              <mc:Fallback>
                <p:oleObj name="Visio" r:id="rId9" imgW="1477975" imgH="184434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864" y="3741783"/>
                        <a:ext cx="1247775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560353"/>
              </p:ext>
            </p:extLst>
          </p:nvPr>
        </p:nvGraphicFramePr>
        <p:xfrm>
          <a:off x="3914774" y="3941808"/>
          <a:ext cx="137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77" name="Visio" r:id="rId11" imgW="1477975" imgH="1124407" progId="Visio.Drawing.11">
                  <p:embed/>
                </p:oleObj>
              </mc:Choice>
              <mc:Fallback>
                <p:oleObj name="Visio" r:id="rId11" imgW="1477975" imgH="112440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4" y="3941808"/>
                        <a:ext cx="1371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379644"/>
              </p:ext>
            </p:extLst>
          </p:nvPr>
        </p:nvGraphicFramePr>
        <p:xfrm>
          <a:off x="7131704" y="4531052"/>
          <a:ext cx="390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78" name="Visio" r:id="rId13" imgW="398069" imgH="398069" progId="Visio.Drawing.11">
                  <p:embed/>
                </p:oleObj>
              </mc:Choice>
              <mc:Fallback>
                <p:oleObj name="Visio" r:id="rId13" imgW="398069" imgH="39806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704" y="4531052"/>
                        <a:ext cx="3905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837932" y="6166268"/>
            <a:ext cx="746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程式</a:t>
            </a:r>
            <a:r>
              <a:rPr lang="en-US" altLang="zh-TW" dirty="0"/>
              <a:t>6.11</a:t>
            </a:r>
            <a:r>
              <a:rPr lang="zh-TW" altLang="zh-TW" dirty="0"/>
              <a:t>對一個</a:t>
            </a:r>
            <a:r>
              <a:rPr lang="en-US" altLang="zh-TW" dirty="0"/>
              <a:t>AOV</a:t>
            </a:r>
            <a:r>
              <a:rPr lang="zh-TW" altLang="zh-TW" dirty="0"/>
              <a:t>網路的處理過程（陰影的頂點表示可以刪除的頂點）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494864" y="321172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 Initial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511364" y="3211727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(b) Vertex 0 deleted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888954" y="3217931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(c) Vertex 3 deleted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071002" y="5230713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(d) Vertex 2 deleted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580262" y="5230713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(e) Vertex 5 deleted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907755" y="5235704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(f) Vertex 1 deleted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782941" y="5634533"/>
            <a:ext cx="5497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Topological order generated: 0, 3, 2, 5, 1, 4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Data Representation of AOV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2873"/>
            <a:ext cx="8313644" cy="503604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To obtain a complete algorithm that can be easily translated into a computer program, it is necessary to specify the </a:t>
            </a:r>
            <a:r>
              <a:rPr lang="en-US" altLang="zh-TW" dirty="0" smtClean="0">
                <a:solidFill>
                  <a:srgbClr val="C00000"/>
                </a:solidFill>
              </a:rPr>
              <a:t>data representation for the AOV network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CC0099"/>
                </a:solidFill>
              </a:rPr>
              <a:t>choice of data representation</a:t>
            </a:r>
            <a:r>
              <a:rPr lang="en-US" altLang="zh-TW" dirty="0" smtClean="0"/>
              <a:t> always depends on the </a:t>
            </a:r>
            <a:r>
              <a:rPr lang="en-US" altLang="zh-TW" dirty="0" smtClean="0">
                <a:solidFill>
                  <a:srgbClr val="C00000"/>
                </a:solidFill>
              </a:rPr>
              <a:t>functions</a:t>
            </a:r>
            <a:r>
              <a:rPr lang="en-US" altLang="zh-TW" dirty="0" smtClean="0"/>
              <a:t> wish to perform.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Decide whether a vertex has any </a:t>
            </a:r>
            <a:r>
              <a:rPr lang="en-US" altLang="zh-TW" dirty="0" smtClean="0">
                <a:solidFill>
                  <a:srgbClr val="0000CC"/>
                </a:solidFill>
              </a:rPr>
              <a:t>predecessors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indegree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Delete a vertex together with all its incident </a:t>
            </a:r>
            <a:r>
              <a:rPr lang="en-US" altLang="zh-TW" dirty="0" smtClean="0">
                <a:solidFill>
                  <a:srgbClr val="0000CC"/>
                </a:solidFill>
              </a:rPr>
              <a:t>edges </a:t>
            </a:r>
            <a:r>
              <a:rPr lang="en-US" altLang="zh-TW" dirty="0" smtClean="0"/>
              <a:t>(out-edges)</a:t>
            </a:r>
            <a:endParaRPr lang="en-US" altLang="zh-TW" dirty="0"/>
          </a:p>
          <a:p>
            <a:r>
              <a:rPr lang="en-US" altLang="zh-TW" dirty="0" smtClean="0"/>
              <a:t>So graph representation considerations for the above algorithm</a:t>
            </a:r>
          </a:p>
          <a:p>
            <a:pPr lvl="1"/>
            <a:r>
              <a:rPr lang="en-US" altLang="zh-TW" dirty="0" smtClean="0"/>
              <a:t>How can we determine whether a vertex has a predecessor? (</a:t>
            </a:r>
            <a:r>
              <a:rPr lang="en-US" altLang="zh-TW" dirty="0" err="1" smtClean="0"/>
              <a:t>indegree</a:t>
            </a:r>
            <a:r>
              <a:rPr lang="en-US" altLang="zh-TW" dirty="0" smtClean="0"/>
              <a:t> &gt; 0)</a:t>
            </a:r>
          </a:p>
          <a:p>
            <a:pPr lvl="1"/>
            <a:r>
              <a:rPr lang="en-US" altLang="zh-TW" dirty="0" smtClean="0"/>
              <a:t>How can we remove </a:t>
            </a:r>
            <a:r>
              <a:rPr lang="en-US" altLang="zh-TW" dirty="0"/>
              <a:t>all edges leading out of a </a:t>
            </a:r>
            <a:r>
              <a:rPr lang="en-US" altLang="zh-TW" dirty="0" smtClean="0"/>
              <a:t>vertex?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6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 Representation Choice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>
                <a:solidFill>
                  <a:schemeClr val="tx1"/>
                </a:solidFill>
              </a:rPr>
              <a:pPr/>
              <a:t>263</a:t>
            </a:fld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6" name="圓角矩形 75"/>
          <p:cNvSpPr/>
          <p:nvPr/>
        </p:nvSpPr>
        <p:spPr>
          <a:xfrm>
            <a:off x="839395" y="3471388"/>
            <a:ext cx="6573520" cy="3186300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1782185" y="4059956"/>
            <a:ext cx="579120" cy="40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82185" y="4466205"/>
            <a:ext cx="579120" cy="40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82185" y="4872454"/>
            <a:ext cx="579120" cy="40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82185" y="5278702"/>
            <a:ext cx="579120" cy="40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82185" y="5684951"/>
            <a:ext cx="579120" cy="40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63701" y="4059956"/>
            <a:ext cx="579120" cy="40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63701" y="4466205"/>
            <a:ext cx="579120" cy="40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63701" y="4872454"/>
            <a:ext cx="579120" cy="40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63701" y="5278702"/>
            <a:ext cx="579120" cy="40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363701" y="5684951"/>
            <a:ext cx="579120" cy="40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3391264" y="4079646"/>
            <a:ext cx="1009286" cy="316137"/>
            <a:chOff x="3265534" y="4202673"/>
            <a:chExt cx="1009286" cy="316137"/>
          </a:xfrm>
        </p:grpSpPr>
        <p:sp>
          <p:nvSpPr>
            <p:cNvPr id="29" name="矩形 28"/>
            <p:cNvSpPr/>
            <p:nvPr/>
          </p:nvSpPr>
          <p:spPr>
            <a:xfrm>
              <a:off x="3265534" y="4202673"/>
              <a:ext cx="579120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844654" y="4202673"/>
              <a:ext cx="430166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4821466" y="4079646"/>
            <a:ext cx="1009286" cy="316137"/>
            <a:chOff x="4695736" y="4202673"/>
            <a:chExt cx="1009286" cy="316137"/>
          </a:xfrm>
        </p:grpSpPr>
        <p:sp>
          <p:nvSpPr>
            <p:cNvPr id="31" name="矩形 30"/>
            <p:cNvSpPr/>
            <p:nvPr/>
          </p:nvSpPr>
          <p:spPr>
            <a:xfrm>
              <a:off x="4695736" y="4202673"/>
              <a:ext cx="579120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274856" y="4202673"/>
              <a:ext cx="430166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6231166" y="4079646"/>
            <a:ext cx="1009286" cy="316137"/>
            <a:chOff x="6105436" y="4202673"/>
            <a:chExt cx="1009286" cy="316137"/>
          </a:xfrm>
        </p:grpSpPr>
        <p:sp>
          <p:nvSpPr>
            <p:cNvPr id="33" name="矩形 32"/>
            <p:cNvSpPr/>
            <p:nvPr/>
          </p:nvSpPr>
          <p:spPr>
            <a:xfrm>
              <a:off x="6105436" y="4202673"/>
              <a:ext cx="579120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684556" y="4202673"/>
              <a:ext cx="430166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3391264" y="4494453"/>
            <a:ext cx="1009286" cy="316137"/>
            <a:chOff x="3265534" y="4202673"/>
            <a:chExt cx="1009286" cy="316137"/>
          </a:xfrm>
        </p:grpSpPr>
        <p:sp>
          <p:nvSpPr>
            <p:cNvPr id="40" name="矩形 39"/>
            <p:cNvSpPr/>
            <p:nvPr/>
          </p:nvSpPr>
          <p:spPr>
            <a:xfrm>
              <a:off x="3265534" y="4202673"/>
              <a:ext cx="579120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844654" y="4202673"/>
              <a:ext cx="430166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3391264" y="4926312"/>
            <a:ext cx="1009286" cy="316137"/>
            <a:chOff x="3265534" y="4202673"/>
            <a:chExt cx="1009286" cy="316137"/>
          </a:xfrm>
        </p:grpSpPr>
        <p:sp>
          <p:nvSpPr>
            <p:cNvPr id="43" name="矩形 42"/>
            <p:cNvSpPr/>
            <p:nvPr/>
          </p:nvSpPr>
          <p:spPr>
            <a:xfrm>
              <a:off x="3265534" y="4202673"/>
              <a:ext cx="579120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844654" y="4202673"/>
              <a:ext cx="430166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391264" y="5341119"/>
            <a:ext cx="1009286" cy="316137"/>
            <a:chOff x="3265534" y="4202673"/>
            <a:chExt cx="1009286" cy="316137"/>
          </a:xfrm>
        </p:grpSpPr>
        <p:sp>
          <p:nvSpPr>
            <p:cNvPr id="46" name="矩形 45"/>
            <p:cNvSpPr/>
            <p:nvPr/>
          </p:nvSpPr>
          <p:spPr>
            <a:xfrm>
              <a:off x="3265534" y="4202673"/>
              <a:ext cx="579120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844654" y="4202673"/>
              <a:ext cx="430166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4821466" y="4917510"/>
            <a:ext cx="1009286" cy="316137"/>
            <a:chOff x="3265534" y="4202673"/>
            <a:chExt cx="1009286" cy="316137"/>
          </a:xfrm>
        </p:grpSpPr>
        <p:sp>
          <p:nvSpPr>
            <p:cNvPr id="49" name="矩形 48"/>
            <p:cNvSpPr/>
            <p:nvPr/>
          </p:nvSpPr>
          <p:spPr>
            <a:xfrm>
              <a:off x="3265534" y="4202673"/>
              <a:ext cx="579120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844654" y="4202673"/>
              <a:ext cx="430166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4821466" y="5332317"/>
            <a:ext cx="1009286" cy="316137"/>
            <a:chOff x="3265534" y="4202673"/>
            <a:chExt cx="1009286" cy="316137"/>
          </a:xfrm>
        </p:grpSpPr>
        <p:sp>
          <p:nvSpPr>
            <p:cNvPr id="52" name="矩形 51"/>
            <p:cNvSpPr/>
            <p:nvPr/>
          </p:nvSpPr>
          <p:spPr>
            <a:xfrm>
              <a:off x="3265534" y="4202673"/>
              <a:ext cx="579120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844654" y="4202673"/>
              <a:ext cx="430166" cy="3161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5" name="直線單箭頭接點 54"/>
          <p:cNvCxnSpPr/>
          <p:nvPr/>
        </p:nvCxnSpPr>
        <p:spPr>
          <a:xfrm>
            <a:off x="4167145" y="4237714"/>
            <a:ext cx="65432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5576845" y="4237714"/>
            <a:ext cx="65432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2736943" y="4237714"/>
            <a:ext cx="65432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2736943" y="4661395"/>
            <a:ext cx="65432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2736943" y="5084380"/>
            <a:ext cx="65432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2736943" y="5508061"/>
            <a:ext cx="65432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>
            <a:off x="4167145" y="5084380"/>
            <a:ext cx="65432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4167145" y="5508061"/>
            <a:ext cx="65432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字方塊 65"/>
          <p:cNvSpPr txBox="1"/>
          <p:nvPr/>
        </p:nvSpPr>
        <p:spPr>
          <a:xfrm>
            <a:off x="1537606" y="3635127"/>
            <a:ext cx="936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count[]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2870495" y="3621327"/>
            <a:ext cx="161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Adjacency list</a:t>
            </a:r>
            <a:endParaRPr lang="zh-TW" altLang="en-US" sz="2000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1327046" y="40728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1327046" y="447848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1327046" y="488415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1327046" y="528982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1327046" y="56955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782185" y="6089066"/>
            <a:ext cx="579120" cy="40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363701" y="6090482"/>
            <a:ext cx="579120" cy="40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1331667" y="60959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55182" y="1426531"/>
            <a:ext cx="3528979" cy="1631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268288"/>
            <a:r>
              <a:rPr lang="en-US" altLang="zh-TW" sz="2000" b="1" dirty="0"/>
              <a:t>class </a:t>
            </a:r>
            <a:r>
              <a:rPr lang="en-US" altLang="zh-TW" sz="2000" b="1" dirty="0" err="1" smtClean="0"/>
              <a:t>LinkedDigraph</a:t>
            </a:r>
            <a:r>
              <a:rPr lang="en-US" altLang="zh-TW" sz="2000" b="1" dirty="0" smtClean="0"/>
              <a:t> </a:t>
            </a:r>
            <a:r>
              <a:rPr lang="en-US" altLang="zh-TW" sz="2000" b="1" dirty="0"/>
              <a:t>{</a:t>
            </a:r>
          </a:p>
          <a:p>
            <a:pPr defTabSz="268288"/>
            <a:r>
              <a:rPr lang="en-US" altLang="zh-TW" sz="2000" b="1" dirty="0"/>
              <a:t>private:</a:t>
            </a:r>
          </a:p>
          <a:p>
            <a:pPr defTabSz="268288"/>
            <a:r>
              <a:rPr lang="en-US" altLang="zh-TW" sz="2000" b="1" dirty="0" smtClean="0"/>
              <a:t>	List&lt;</a:t>
            </a:r>
            <a:r>
              <a:rPr lang="en-US" altLang="zh-TW" sz="2000" b="1" dirty="0" err="1" smtClean="0"/>
              <a:t>int</a:t>
            </a:r>
            <a:r>
              <a:rPr lang="en-US" altLang="zh-TW" sz="2000" b="1" dirty="0"/>
              <a:t>&gt; *</a:t>
            </a:r>
            <a:r>
              <a:rPr lang="en-US" altLang="zh-TW" sz="2000" b="1" dirty="0" err="1"/>
              <a:t>HeadNodes</a:t>
            </a:r>
            <a:r>
              <a:rPr lang="en-US" altLang="zh-TW" sz="2000" b="1" dirty="0"/>
              <a:t>;</a:t>
            </a:r>
          </a:p>
          <a:p>
            <a:pPr defTabSz="268288"/>
            <a:r>
              <a:rPr lang="en-US" altLang="zh-TW" sz="2000" b="1" dirty="0" smtClean="0"/>
              <a:t>	</a:t>
            </a:r>
            <a:r>
              <a:rPr lang="en-US" altLang="zh-TW" sz="2000" b="1" dirty="0" err="1" smtClean="0"/>
              <a:t>int</a:t>
            </a:r>
            <a:r>
              <a:rPr lang="en-US" altLang="zh-TW" sz="2000" b="1" dirty="0" smtClean="0"/>
              <a:t> </a:t>
            </a:r>
            <a:r>
              <a:rPr lang="en-US" altLang="zh-TW" sz="2000" b="1" dirty="0"/>
              <a:t>*count; </a:t>
            </a: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</a:rPr>
              <a:t>// keep in-degree</a:t>
            </a:r>
          </a:p>
          <a:p>
            <a:pPr defTabSz="268288"/>
            <a:r>
              <a:rPr lang="en-US" altLang="zh-TW" sz="2000" b="1" dirty="0" smtClean="0"/>
              <a:t>	</a:t>
            </a:r>
            <a:r>
              <a:rPr lang="en-US" altLang="zh-TW" sz="2000" b="1" dirty="0" err="1" smtClean="0"/>
              <a:t>int</a:t>
            </a:r>
            <a:r>
              <a:rPr lang="en-US" altLang="zh-TW" sz="2000" b="1" dirty="0" smtClean="0"/>
              <a:t> </a:t>
            </a:r>
            <a:r>
              <a:rPr lang="en-US" altLang="zh-TW" sz="2000" b="1" dirty="0"/>
              <a:t>n;</a:t>
            </a:r>
            <a:endParaRPr lang="zh-TW" altLang="en-US" sz="2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4238812" y="1429792"/>
            <a:ext cx="4320029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268288"/>
            <a:r>
              <a:rPr lang="en-US" altLang="zh-TW" sz="2000" b="1" dirty="0"/>
              <a:t>public:</a:t>
            </a:r>
          </a:p>
          <a:p>
            <a:pPr defTabSz="268288"/>
            <a:r>
              <a:rPr lang="fr-FR" altLang="zh-TW" sz="2000" b="1" dirty="0" smtClean="0"/>
              <a:t>	LinkedDigraph</a:t>
            </a:r>
            <a:r>
              <a:rPr lang="fr-FR" altLang="zh-TW" sz="2000" b="1" dirty="0"/>
              <a:t>( const int vertices=0) </a:t>
            </a:r>
            <a:endParaRPr lang="fr-FR" altLang="zh-TW" sz="2000" b="1" dirty="0" smtClean="0"/>
          </a:p>
          <a:p>
            <a:pPr defTabSz="268288"/>
            <a:r>
              <a:rPr lang="fr-FR" altLang="zh-TW" sz="2000" b="1" dirty="0"/>
              <a:t> </a:t>
            </a:r>
            <a:r>
              <a:rPr lang="fr-FR" altLang="zh-TW" sz="2000" b="1" dirty="0" smtClean="0"/>
              <a:t>      : </a:t>
            </a:r>
            <a:r>
              <a:rPr lang="fr-FR" altLang="zh-TW" sz="2000" b="1" dirty="0"/>
              <a:t>n (vertices) {</a:t>
            </a:r>
          </a:p>
          <a:p>
            <a:pPr defTabSz="268288"/>
            <a:r>
              <a:rPr lang="en-US" altLang="zh-TW" sz="2000" b="1" dirty="0" smtClean="0"/>
              <a:t>		</a:t>
            </a:r>
            <a:r>
              <a:rPr lang="en-US" altLang="zh-TW" sz="2000" b="1" dirty="0" err="1" smtClean="0"/>
              <a:t>HeadNodes</a:t>
            </a:r>
            <a:r>
              <a:rPr lang="en-US" altLang="zh-TW" sz="2000" b="1" dirty="0" smtClean="0"/>
              <a:t> </a:t>
            </a:r>
            <a:r>
              <a:rPr lang="en-US" altLang="zh-TW" sz="2000" b="1" dirty="0"/>
              <a:t>= new List&lt;</a:t>
            </a:r>
            <a:r>
              <a:rPr lang="en-US" altLang="zh-TW" sz="2000" b="1" dirty="0" err="1"/>
              <a:t>int</a:t>
            </a:r>
            <a:r>
              <a:rPr lang="en-US" altLang="zh-TW" sz="2000" b="1" dirty="0"/>
              <a:t>&gt;[n];</a:t>
            </a:r>
          </a:p>
          <a:p>
            <a:pPr defTabSz="268288"/>
            <a:r>
              <a:rPr lang="en-US" altLang="zh-TW" sz="2000" b="1" dirty="0" smtClean="0"/>
              <a:t>		count </a:t>
            </a:r>
            <a:r>
              <a:rPr lang="en-US" altLang="zh-TW" sz="2000" b="1" dirty="0"/>
              <a:t>= new </a:t>
            </a:r>
            <a:r>
              <a:rPr lang="en-US" altLang="zh-TW" sz="2000" b="1" dirty="0" err="1"/>
              <a:t>int</a:t>
            </a:r>
            <a:r>
              <a:rPr lang="en-US" altLang="zh-TW" sz="2000" b="1" dirty="0"/>
              <a:t>[n</a:t>
            </a:r>
            <a:r>
              <a:rPr lang="en-US" altLang="zh-TW" sz="2000" b="1" dirty="0" smtClean="0"/>
              <a:t>];	};</a:t>
            </a:r>
            <a:endParaRPr lang="en-US" altLang="zh-TW" sz="2000" b="1" dirty="0"/>
          </a:p>
          <a:p>
            <a:pPr defTabSz="268288"/>
            <a:r>
              <a:rPr lang="en-US" altLang="zh-TW" sz="2000" b="1" dirty="0" smtClean="0"/>
              <a:t>	void </a:t>
            </a:r>
            <a:r>
              <a:rPr lang="en-US" altLang="zh-TW" sz="2000" b="1" dirty="0" err="1"/>
              <a:t>TopologicalOrder</a:t>
            </a:r>
            <a:r>
              <a:rPr lang="en-US" altLang="zh-TW" sz="2000" b="1" dirty="0"/>
              <a:t>();</a:t>
            </a:r>
          </a:p>
          <a:p>
            <a:pPr defTabSz="268288"/>
            <a:r>
              <a:rPr lang="en-US" altLang="zh-TW" sz="2000" b="1" dirty="0"/>
              <a:t>};</a:t>
            </a:r>
            <a:endParaRPr lang="zh-TW" altLang="en-US" sz="2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3549805" y="5843956"/>
            <a:ext cx="4309257" cy="923330"/>
          </a:xfrm>
          <a:prstGeom prst="rect">
            <a:avLst/>
          </a:prstGeom>
          <a:solidFill>
            <a:srgbClr val="FFFF00"/>
          </a:solidFill>
          <a:ln>
            <a:solidFill>
              <a:srgbClr val="CC0099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/>
              <a:t>Two operations has to be done fast:</a:t>
            </a:r>
          </a:p>
          <a:p>
            <a:r>
              <a:rPr lang="en-US" altLang="zh-TW" b="1" dirty="0"/>
              <a:t>1. if a vertex has a predecessor?</a:t>
            </a:r>
          </a:p>
          <a:p>
            <a:r>
              <a:rPr lang="en-US" altLang="zh-TW" b="1" dirty="0"/>
              <a:t>2. delete a vertex with all its incident edges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372470" y="3656933"/>
            <a:ext cx="592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first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045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Topological </a:t>
            </a:r>
            <a:r>
              <a:rPr lang="en-US" altLang="zh-TW" dirty="0" smtClean="0"/>
              <a:t>Sorting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264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399967"/>
            <a:ext cx="8111938" cy="53215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LinkedDigraph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TopologicalOrder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//the n vertices are listed in topological order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  <a:r>
              <a:rPr lang="zh-TW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－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stack top</a:t>
            </a:r>
            <a:endParaRPr lang="zh-TW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 0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&lt;n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++) </a:t>
            </a:r>
            <a:r>
              <a:rPr lang="en-US" altLang="zh-TW" sz="1800" b="1" dirty="0" smtClean="0"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cs typeface="Consolas" panose="020B0609020204030204" pitchFamily="49" charset="0"/>
              </a:rPr>
              <a:t>create a linked stack of vertices with no</a:t>
            </a:r>
            <a:endParaRPr lang="zh-TW" altLang="zh-TW" sz="1800" dirty="0">
              <a:cs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== 0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top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top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;} </a:t>
            </a:r>
            <a:r>
              <a:rPr lang="en-US" altLang="zh-TW" sz="1800" b="1" dirty="0">
                <a:cs typeface="Consolas" panose="020B0609020204030204" pitchFamily="49" charset="0"/>
              </a:rPr>
              <a:t>// </a:t>
            </a:r>
            <a:r>
              <a:rPr lang="en-US" altLang="zh-TW" sz="1800" b="1" dirty="0" smtClean="0">
                <a:cs typeface="Consolas" panose="020B0609020204030204" pitchFamily="49" charset="0"/>
              </a:rPr>
              <a:t>no </a:t>
            </a:r>
            <a:r>
              <a:rPr lang="en-US" altLang="zh-TW" sz="1800" dirty="0" smtClean="0">
                <a:cs typeface="Consolas" panose="020B0609020204030204" pitchFamily="49" charset="0"/>
              </a:rPr>
              <a:t>predecessors</a:t>
            </a:r>
            <a:endParaRPr lang="zh-TW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for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 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  <a:endParaRPr lang="zh-TW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top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==-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1)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“Network has a cycle.”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TW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top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top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top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  // </a:t>
            </a:r>
            <a:r>
              <a:rPr lang="en-US" altLang="zh-TW" sz="1800" dirty="0" smtClean="0">
                <a:cs typeface="Consolas" panose="020B0609020204030204" pitchFamily="49" charset="0"/>
              </a:rPr>
              <a:t>unstack a vertex</a:t>
            </a:r>
            <a:endParaRPr lang="zh-TW" altLang="zh-TW" sz="1800" dirty="0">
              <a:cs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j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&lt;&lt;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TW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Chain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adjLists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TW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while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decrease the </a:t>
            </a:r>
            <a:r>
              <a:rPr lang="en-US" altLang="zh-TW" sz="1800" i="1" dirty="0" smtClean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count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 of the successor vertices of j</a:t>
            </a:r>
            <a:endParaRPr lang="zh-TW" altLang="zh-TW" sz="1800" dirty="0">
              <a:solidFill>
                <a:schemeClr val="accent6">
                  <a:lumMod val="75000"/>
                </a:schemeClr>
              </a:solidFill>
              <a:cs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[*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]--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TW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zh-TW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　　　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[*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]==0)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[*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</a:t>
            </a:r>
            <a:r>
              <a:rPr lang="en-US" altLang="zh-TW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top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top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=*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;}</a:t>
            </a:r>
            <a:r>
              <a:rPr lang="en-US" altLang="zh-TW" sz="1800" b="1" dirty="0" smtClean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add *</a:t>
            </a:r>
            <a:r>
              <a:rPr lang="en-US" altLang="zh-TW" sz="1800" i="1" dirty="0" err="1" smtClean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ji</a:t>
            </a:r>
            <a:r>
              <a:rPr lang="en-US" altLang="zh-TW" sz="1800" i="1" dirty="0" smtClean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to stack</a:t>
            </a:r>
            <a:endParaRPr lang="zh-TW" altLang="zh-TW" sz="1800" dirty="0">
              <a:solidFill>
                <a:schemeClr val="accent6">
                  <a:lumMod val="75000"/>
                </a:schemeClr>
              </a:solidFill>
              <a:cs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18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TW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zh-TW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50444" y="6138803"/>
            <a:ext cx="246490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Complexity is: O(</a:t>
            </a:r>
            <a:r>
              <a:rPr lang="en-US" altLang="zh-TW" sz="2000" b="1" dirty="0" err="1"/>
              <a:t>e+n</a:t>
            </a:r>
            <a:r>
              <a:rPr lang="en-US" altLang="zh-TW" sz="2000" b="1" dirty="0"/>
              <a:t>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771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Topological </a:t>
            </a:r>
            <a:r>
              <a:rPr lang="en-US" altLang="zh-TW" dirty="0" smtClean="0"/>
              <a:t>Sorting Algorithm (Stack)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265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399967"/>
            <a:ext cx="7886700" cy="53215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LinkedDigraph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TopologicalOrder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Stack 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 stack holds 0-indegree vertices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// Any container is good for this algorithm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   </a:t>
            </a:r>
            <a:endParaRPr lang="zh-TW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(count[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==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0) 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s.push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 n;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s.isEmpty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)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throw “Network has a cycle.”;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j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s.top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s.pop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j &lt;&lt;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Chain&lt;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adjLists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[j].begin();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{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count [*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]--;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count[*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== 0) 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s.push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(*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258278" y="3595075"/>
            <a:ext cx="0" cy="251655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735012" y="4978398"/>
            <a:ext cx="0" cy="85969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050444" y="6138803"/>
            <a:ext cx="246490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Complexity is: O(</a:t>
            </a:r>
            <a:r>
              <a:rPr lang="en-US" altLang="zh-TW" sz="2000" b="1" dirty="0" err="1"/>
              <a:t>e+n</a:t>
            </a:r>
            <a:r>
              <a:rPr lang="en-US" altLang="zh-TW" sz="2000" b="1" dirty="0"/>
              <a:t>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492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Topological </a:t>
            </a:r>
            <a:r>
              <a:rPr lang="en-US" altLang="zh-TW" dirty="0" smtClean="0"/>
              <a:t>Sorting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266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04048" y="1455804"/>
            <a:ext cx="2736708" cy="1813023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橢圓 5"/>
          <p:cNvSpPr/>
          <p:nvPr/>
        </p:nvSpPr>
        <p:spPr>
          <a:xfrm>
            <a:off x="257830" y="2221885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>
            <a:stCxn id="6" idx="6"/>
            <a:endCxn id="9" idx="2"/>
          </p:cNvCxnSpPr>
          <p:nvPr/>
        </p:nvCxnSpPr>
        <p:spPr>
          <a:xfrm>
            <a:off x="555169" y="2370555"/>
            <a:ext cx="54601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1101181" y="1627373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01181" y="2221885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104650" y="2825852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005492" y="2221885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005492" y="2825852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13" name="直線單箭頭接點 12"/>
          <p:cNvCxnSpPr>
            <a:endCxn id="11" idx="2"/>
          </p:cNvCxnSpPr>
          <p:nvPr/>
        </p:nvCxnSpPr>
        <p:spPr>
          <a:xfrm>
            <a:off x="1398520" y="2362555"/>
            <a:ext cx="606972" cy="8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6" idx="6"/>
            <a:endCxn id="8" idx="3"/>
          </p:cNvCxnSpPr>
          <p:nvPr/>
        </p:nvCxnSpPr>
        <p:spPr>
          <a:xfrm flipV="1">
            <a:off x="555169" y="1881168"/>
            <a:ext cx="589556" cy="4893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6" idx="6"/>
            <a:endCxn id="10" idx="1"/>
          </p:cNvCxnSpPr>
          <p:nvPr/>
        </p:nvCxnSpPr>
        <p:spPr>
          <a:xfrm>
            <a:off x="555169" y="2370555"/>
            <a:ext cx="593025" cy="4988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0" idx="6"/>
            <a:endCxn id="12" idx="2"/>
          </p:cNvCxnSpPr>
          <p:nvPr/>
        </p:nvCxnSpPr>
        <p:spPr>
          <a:xfrm>
            <a:off x="1401989" y="2974522"/>
            <a:ext cx="60350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9" idx="6"/>
            <a:endCxn id="12" idx="1"/>
          </p:cNvCxnSpPr>
          <p:nvPr/>
        </p:nvCxnSpPr>
        <p:spPr>
          <a:xfrm>
            <a:off x="1398520" y="2370555"/>
            <a:ext cx="650516" cy="4988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8" idx="6"/>
            <a:endCxn id="11" idx="1"/>
          </p:cNvCxnSpPr>
          <p:nvPr/>
        </p:nvCxnSpPr>
        <p:spPr>
          <a:xfrm>
            <a:off x="1398520" y="1776043"/>
            <a:ext cx="650516" cy="4893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圓角矩形 58"/>
          <p:cNvSpPr/>
          <p:nvPr/>
        </p:nvSpPr>
        <p:spPr>
          <a:xfrm>
            <a:off x="3240024" y="1464043"/>
            <a:ext cx="2736708" cy="1813023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0" name="橢圓 59"/>
          <p:cNvSpPr/>
          <p:nvPr/>
        </p:nvSpPr>
        <p:spPr>
          <a:xfrm>
            <a:off x="3393806" y="2230124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1" name="直線單箭頭接點 60"/>
          <p:cNvCxnSpPr>
            <a:stCxn id="60" idx="6"/>
            <a:endCxn id="63" idx="2"/>
          </p:cNvCxnSpPr>
          <p:nvPr/>
        </p:nvCxnSpPr>
        <p:spPr>
          <a:xfrm>
            <a:off x="3691145" y="2378794"/>
            <a:ext cx="54601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橢圓 61"/>
          <p:cNvSpPr/>
          <p:nvPr/>
        </p:nvSpPr>
        <p:spPr>
          <a:xfrm>
            <a:off x="4237157" y="1635612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63" name="橢圓 62"/>
          <p:cNvSpPr/>
          <p:nvPr/>
        </p:nvSpPr>
        <p:spPr>
          <a:xfrm>
            <a:off x="4237157" y="2230124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64" name="橢圓 63"/>
          <p:cNvSpPr/>
          <p:nvPr/>
        </p:nvSpPr>
        <p:spPr>
          <a:xfrm>
            <a:off x="4240626" y="2834091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65" name="橢圓 64"/>
          <p:cNvSpPr/>
          <p:nvPr/>
        </p:nvSpPr>
        <p:spPr>
          <a:xfrm>
            <a:off x="5141468" y="2230124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66" name="橢圓 65"/>
          <p:cNvSpPr/>
          <p:nvPr/>
        </p:nvSpPr>
        <p:spPr>
          <a:xfrm>
            <a:off x="5141468" y="2834091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67" name="直線單箭頭接點 66"/>
          <p:cNvCxnSpPr>
            <a:endCxn id="65" idx="2"/>
          </p:cNvCxnSpPr>
          <p:nvPr/>
        </p:nvCxnSpPr>
        <p:spPr>
          <a:xfrm>
            <a:off x="4534496" y="2370794"/>
            <a:ext cx="606972" cy="8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>
            <a:stCxn id="60" idx="6"/>
            <a:endCxn id="62" idx="3"/>
          </p:cNvCxnSpPr>
          <p:nvPr/>
        </p:nvCxnSpPr>
        <p:spPr>
          <a:xfrm flipV="1">
            <a:off x="3691145" y="1889407"/>
            <a:ext cx="589556" cy="4893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stCxn id="60" idx="6"/>
            <a:endCxn id="64" idx="1"/>
          </p:cNvCxnSpPr>
          <p:nvPr/>
        </p:nvCxnSpPr>
        <p:spPr>
          <a:xfrm>
            <a:off x="3691145" y="2378794"/>
            <a:ext cx="593025" cy="49884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>
            <a:stCxn id="64" idx="6"/>
            <a:endCxn id="66" idx="2"/>
          </p:cNvCxnSpPr>
          <p:nvPr/>
        </p:nvCxnSpPr>
        <p:spPr>
          <a:xfrm>
            <a:off x="4537965" y="2982761"/>
            <a:ext cx="60350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>
            <a:stCxn id="63" idx="6"/>
            <a:endCxn id="66" idx="1"/>
          </p:cNvCxnSpPr>
          <p:nvPr/>
        </p:nvCxnSpPr>
        <p:spPr>
          <a:xfrm>
            <a:off x="4534496" y="2378794"/>
            <a:ext cx="650516" cy="4988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>
            <a:stCxn id="62" idx="6"/>
            <a:endCxn id="65" idx="1"/>
          </p:cNvCxnSpPr>
          <p:nvPr/>
        </p:nvCxnSpPr>
        <p:spPr>
          <a:xfrm>
            <a:off x="4534496" y="1784282"/>
            <a:ext cx="650516" cy="4893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圓角矩形 72"/>
          <p:cNvSpPr/>
          <p:nvPr/>
        </p:nvSpPr>
        <p:spPr>
          <a:xfrm>
            <a:off x="6383602" y="1472719"/>
            <a:ext cx="2736708" cy="1813023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74" name="橢圓 73"/>
          <p:cNvSpPr/>
          <p:nvPr/>
        </p:nvSpPr>
        <p:spPr>
          <a:xfrm>
            <a:off x="6537384" y="2238800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5" name="直線單箭頭接點 74"/>
          <p:cNvCxnSpPr>
            <a:stCxn id="74" idx="6"/>
            <a:endCxn id="77" idx="2"/>
          </p:cNvCxnSpPr>
          <p:nvPr/>
        </p:nvCxnSpPr>
        <p:spPr>
          <a:xfrm>
            <a:off x="6834723" y="2387470"/>
            <a:ext cx="54601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橢圓 75"/>
          <p:cNvSpPr/>
          <p:nvPr/>
        </p:nvSpPr>
        <p:spPr>
          <a:xfrm>
            <a:off x="7380735" y="1644288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7" name="橢圓 76"/>
          <p:cNvSpPr/>
          <p:nvPr/>
        </p:nvSpPr>
        <p:spPr>
          <a:xfrm>
            <a:off x="7380735" y="2238800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8" name="橢圓 77"/>
          <p:cNvSpPr/>
          <p:nvPr/>
        </p:nvSpPr>
        <p:spPr>
          <a:xfrm>
            <a:off x="7384204" y="2842767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橢圓 78"/>
          <p:cNvSpPr/>
          <p:nvPr/>
        </p:nvSpPr>
        <p:spPr>
          <a:xfrm>
            <a:off x="8285046" y="2238800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0" name="橢圓 79"/>
          <p:cNvSpPr/>
          <p:nvPr/>
        </p:nvSpPr>
        <p:spPr>
          <a:xfrm>
            <a:off x="8285046" y="2842767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81" name="直線單箭頭接點 80"/>
          <p:cNvCxnSpPr>
            <a:endCxn id="79" idx="2"/>
          </p:cNvCxnSpPr>
          <p:nvPr/>
        </p:nvCxnSpPr>
        <p:spPr>
          <a:xfrm>
            <a:off x="7678074" y="2379470"/>
            <a:ext cx="606972" cy="8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>
            <a:stCxn id="74" idx="6"/>
            <a:endCxn id="76" idx="3"/>
          </p:cNvCxnSpPr>
          <p:nvPr/>
        </p:nvCxnSpPr>
        <p:spPr>
          <a:xfrm flipV="1">
            <a:off x="6834723" y="1898083"/>
            <a:ext cx="589556" cy="4893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>
            <a:stCxn id="74" idx="6"/>
            <a:endCxn id="78" idx="1"/>
          </p:cNvCxnSpPr>
          <p:nvPr/>
        </p:nvCxnSpPr>
        <p:spPr>
          <a:xfrm>
            <a:off x="6834723" y="2387470"/>
            <a:ext cx="593025" cy="49884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stCxn id="78" idx="6"/>
            <a:endCxn id="80" idx="2"/>
          </p:cNvCxnSpPr>
          <p:nvPr/>
        </p:nvCxnSpPr>
        <p:spPr>
          <a:xfrm>
            <a:off x="7681543" y="2991437"/>
            <a:ext cx="60350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>
            <a:stCxn id="77" idx="6"/>
            <a:endCxn id="80" idx="1"/>
          </p:cNvCxnSpPr>
          <p:nvPr/>
        </p:nvCxnSpPr>
        <p:spPr>
          <a:xfrm>
            <a:off x="7678074" y="2387470"/>
            <a:ext cx="650516" cy="4988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stCxn id="76" idx="6"/>
            <a:endCxn id="79" idx="1"/>
          </p:cNvCxnSpPr>
          <p:nvPr/>
        </p:nvCxnSpPr>
        <p:spPr>
          <a:xfrm>
            <a:off x="7678074" y="1792958"/>
            <a:ext cx="650516" cy="4893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圓角矩形 86"/>
          <p:cNvSpPr/>
          <p:nvPr/>
        </p:nvSpPr>
        <p:spPr>
          <a:xfrm>
            <a:off x="107466" y="3942495"/>
            <a:ext cx="2736708" cy="1813023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88" name="橢圓 87"/>
          <p:cNvSpPr/>
          <p:nvPr/>
        </p:nvSpPr>
        <p:spPr>
          <a:xfrm>
            <a:off x="261248" y="4708576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9" name="直線單箭頭接點 88"/>
          <p:cNvCxnSpPr>
            <a:stCxn id="88" idx="6"/>
            <a:endCxn id="91" idx="2"/>
          </p:cNvCxnSpPr>
          <p:nvPr/>
        </p:nvCxnSpPr>
        <p:spPr>
          <a:xfrm>
            <a:off x="558587" y="4857246"/>
            <a:ext cx="54601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1104599" y="4114064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91" name="橢圓 90"/>
          <p:cNvSpPr/>
          <p:nvPr/>
        </p:nvSpPr>
        <p:spPr>
          <a:xfrm>
            <a:off x="1104599" y="4708576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橢圓 91"/>
          <p:cNvSpPr/>
          <p:nvPr/>
        </p:nvSpPr>
        <p:spPr>
          <a:xfrm>
            <a:off x="1108068" y="5312543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橢圓 92"/>
          <p:cNvSpPr/>
          <p:nvPr/>
        </p:nvSpPr>
        <p:spPr>
          <a:xfrm>
            <a:off x="2008910" y="4708576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94" name="橢圓 93"/>
          <p:cNvSpPr/>
          <p:nvPr/>
        </p:nvSpPr>
        <p:spPr>
          <a:xfrm>
            <a:off x="2008910" y="5312543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95" name="直線單箭頭接點 94"/>
          <p:cNvCxnSpPr>
            <a:endCxn id="93" idx="2"/>
          </p:cNvCxnSpPr>
          <p:nvPr/>
        </p:nvCxnSpPr>
        <p:spPr>
          <a:xfrm>
            <a:off x="1401938" y="4849246"/>
            <a:ext cx="606972" cy="80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stCxn id="88" idx="6"/>
            <a:endCxn id="90" idx="3"/>
          </p:cNvCxnSpPr>
          <p:nvPr/>
        </p:nvCxnSpPr>
        <p:spPr>
          <a:xfrm flipV="1">
            <a:off x="558587" y="4367859"/>
            <a:ext cx="589556" cy="4893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stCxn id="88" idx="6"/>
            <a:endCxn id="92" idx="1"/>
          </p:cNvCxnSpPr>
          <p:nvPr/>
        </p:nvCxnSpPr>
        <p:spPr>
          <a:xfrm>
            <a:off x="558587" y="4857246"/>
            <a:ext cx="593025" cy="49884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>
            <a:stCxn id="92" idx="6"/>
            <a:endCxn id="94" idx="2"/>
          </p:cNvCxnSpPr>
          <p:nvPr/>
        </p:nvCxnSpPr>
        <p:spPr>
          <a:xfrm>
            <a:off x="1405407" y="5461213"/>
            <a:ext cx="60350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>
            <a:stCxn id="91" idx="6"/>
            <a:endCxn id="94" idx="1"/>
          </p:cNvCxnSpPr>
          <p:nvPr/>
        </p:nvCxnSpPr>
        <p:spPr>
          <a:xfrm>
            <a:off x="1401938" y="4857246"/>
            <a:ext cx="650516" cy="49884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>
            <a:stCxn id="90" idx="6"/>
            <a:endCxn id="93" idx="1"/>
          </p:cNvCxnSpPr>
          <p:nvPr/>
        </p:nvCxnSpPr>
        <p:spPr>
          <a:xfrm>
            <a:off x="1401938" y="4262734"/>
            <a:ext cx="650516" cy="4893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圓角矩形 100"/>
          <p:cNvSpPr/>
          <p:nvPr/>
        </p:nvSpPr>
        <p:spPr>
          <a:xfrm>
            <a:off x="3238019" y="3942495"/>
            <a:ext cx="2736708" cy="1813023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102" name="橢圓 101"/>
          <p:cNvSpPr/>
          <p:nvPr/>
        </p:nvSpPr>
        <p:spPr>
          <a:xfrm>
            <a:off x="3391801" y="4708576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3" name="直線單箭頭接點 102"/>
          <p:cNvCxnSpPr>
            <a:stCxn id="102" idx="6"/>
            <a:endCxn id="105" idx="2"/>
          </p:cNvCxnSpPr>
          <p:nvPr/>
        </p:nvCxnSpPr>
        <p:spPr>
          <a:xfrm>
            <a:off x="3689140" y="4857246"/>
            <a:ext cx="54601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橢圓 103"/>
          <p:cNvSpPr/>
          <p:nvPr/>
        </p:nvSpPr>
        <p:spPr>
          <a:xfrm>
            <a:off x="4235152" y="4114064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05" name="橢圓 104"/>
          <p:cNvSpPr/>
          <p:nvPr/>
        </p:nvSpPr>
        <p:spPr>
          <a:xfrm>
            <a:off x="4235152" y="4708576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橢圓 105"/>
          <p:cNvSpPr/>
          <p:nvPr/>
        </p:nvSpPr>
        <p:spPr>
          <a:xfrm>
            <a:off x="4238621" y="5312543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橢圓 106"/>
          <p:cNvSpPr/>
          <p:nvPr/>
        </p:nvSpPr>
        <p:spPr>
          <a:xfrm>
            <a:off x="5139463" y="4708576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08" name="橢圓 107"/>
          <p:cNvSpPr/>
          <p:nvPr/>
        </p:nvSpPr>
        <p:spPr>
          <a:xfrm>
            <a:off x="5139463" y="5312543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9" name="直線單箭頭接點 108"/>
          <p:cNvCxnSpPr>
            <a:endCxn id="107" idx="2"/>
          </p:cNvCxnSpPr>
          <p:nvPr/>
        </p:nvCxnSpPr>
        <p:spPr>
          <a:xfrm>
            <a:off x="4532491" y="4849246"/>
            <a:ext cx="606972" cy="80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stCxn id="102" idx="6"/>
            <a:endCxn id="104" idx="3"/>
          </p:cNvCxnSpPr>
          <p:nvPr/>
        </p:nvCxnSpPr>
        <p:spPr>
          <a:xfrm flipV="1">
            <a:off x="3689140" y="4367859"/>
            <a:ext cx="589556" cy="4893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2" idx="6"/>
            <a:endCxn id="106" idx="1"/>
          </p:cNvCxnSpPr>
          <p:nvPr/>
        </p:nvCxnSpPr>
        <p:spPr>
          <a:xfrm>
            <a:off x="3689140" y="4857246"/>
            <a:ext cx="593025" cy="49884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/>
          <p:cNvCxnSpPr>
            <a:stCxn id="106" idx="6"/>
            <a:endCxn id="108" idx="2"/>
          </p:cNvCxnSpPr>
          <p:nvPr/>
        </p:nvCxnSpPr>
        <p:spPr>
          <a:xfrm>
            <a:off x="4535960" y="5461213"/>
            <a:ext cx="60350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/>
          <p:cNvCxnSpPr>
            <a:stCxn id="105" idx="6"/>
            <a:endCxn id="108" idx="1"/>
          </p:cNvCxnSpPr>
          <p:nvPr/>
        </p:nvCxnSpPr>
        <p:spPr>
          <a:xfrm>
            <a:off x="4532491" y="4857246"/>
            <a:ext cx="650516" cy="49884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>
            <a:stCxn id="104" idx="6"/>
            <a:endCxn id="107" idx="1"/>
          </p:cNvCxnSpPr>
          <p:nvPr/>
        </p:nvCxnSpPr>
        <p:spPr>
          <a:xfrm>
            <a:off x="4532491" y="4262734"/>
            <a:ext cx="650516" cy="4893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圓角矩形 114"/>
          <p:cNvSpPr/>
          <p:nvPr/>
        </p:nvSpPr>
        <p:spPr>
          <a:xfrm>
            <a:off x="6375912" y="3975261"/>
            <a:ext cx="2736708" cy="1813023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116" name="橢圓 115"/>
          <p:cNvSpPr/>
          <p:nvPr/>
        </p:nvSpPr>
        <p:spPr>
          <a:xfrm>
            <a:off x="6529694" y="4741342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7" name="直線單箭頭接點 116"/>
          <p:cNvCxnSpPr>
            <a:stCxn id="116" idx="6"/>
            <a:endCxn id="119" idx="2"/>
          </p:cNvCxnSpPr>
          <p:nvPr/>
        </p:nvCxnSpPr>
        <p:spPr>
          <a:xfrm>
            <a:off x="6827033" y="4890012"/>
            <a:ext cx="54601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橢圓 117"/>
          <p:cNvSpPr/>
          <p:nvPr/>
        </p:nvSpPr>
        <p:spPr>
          <a:xfrm>
            <a:off x="7373045" y="4146830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橢圓 118"/>
          <p:cNvSpPr/>
          <p:nvPr/>
        </p:nvSpPr>
        <p:spPr>
          <a:xfrm>
            <a:off x="7373045" y="4741342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0" name="橢圓 119"/>
          <p:cNvSpPr/>
          <p:nvPr/>
        </p:nvSpPr>
        <p:spPr>
          <a:xfrm>
            <a:off x="7376514" y="5345309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1" name="橢圓 120"/>
          <p:cNvSpPr/>
          <p:nvPr/>
        </p:nvSpPr>
        <p:spPr>
          <a:xfrm>
            <a:off x="8277356" y="4741342"/>
            <a:ext cx="297339" cy="29733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22" name="橢圓 121"/>
          <p:cNvSpPr/>
          <p:nvPr/>
        </p:nvSpPr>
        <p:spPr>
          <a:xfrm>
            <a:off x="8277356" y="5345309"/>
            <a:ext cx="297339" cy="297339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3" name="直線單箭頭接點 122"/>
          <p:cNvCxnSpPr>
            <a:endCxn id="121" idx="2"/>
          </p:cNvCxnSpPr>
          <p:nvPr/>
        </p:nvCxnSpPr>
        <p:spPr>
          <a:xfrm>
            <a:off x="7670384" y="4882012"/>
            <a:ext cx="606972" cy="80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>
            <a:stCxn id="116" idx="6"/>
            <a:endCxn id="118" idx="3"/>
          </p:cNvCxnSpPr>
          <p:nvPr/>
        </p:nvCxnSpPr>
        <p:spPr>
          <a:xfrm flipV="1">
            <a:off x="6827033" y="4400625"/>
            <a:ext cx="589556" cy="4893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>
            <a:stCxn id="116" idx="6"/>
            <a:endCxn id="120" idx="1"/>
          </p:cNvCxnSpPr>
          <p:nvPr/>
        </p:nvCxnSpPr>
        <p:spPr>
          <a:xfrm>
            <a:off x="6827033" y="4890012"/>
            <a:ext cx="593025" cy="49884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>
            <a:stCxn id="120" idx="6"/>
            <a:endCxn id="122" idx="2"/>
          </p:cNvCxnSpPr>
          <p:nvPr/>
        </p:nvCxnSpPr>
        <p:spPr>
          <a:xfrm>
            <a:off x="7673853" y="5493979"/>
            <a:ext cx="60350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>
            <a:stCxn id="119" idx="6"/>
            <a:endCxn id="122" idx="1"/>
          </p:cNvCxnSpPr>
          <p:nvPr/>
        </p:nvCxnSpPr>
        <p:spPr>
          <a:xfrm>
            <a:off x="7670384" y="4890012"/>
            <a:ext cx="650516" cy="49884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>
            <a:stCxn id="118" idx="6"/>
            <a:endCxn id="121" idx="1"/>
          </p:cNvCxnSpPr>
          <p:nvPr/>
        </p:nvCxnSpPr>
        <p:spPr>
          <a:xfrm>
            <a:off x="7670384" y="4295500"/>
            <a:ext cx="650516" cy="48938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橢圓 136"/>
          <p:cNvSpPr/>
          <p:nvPr/>
        </p:nvSpPr>
        <p:spPr>
          <a:xfrm>
            <a:off x="3393806" y="3353189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0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38" name="橢圓 137"/>
          <p:cNvSpPr/>
          <p:nvPr/>
        </p:nvSpPr>
        <p:spPr>
          <a:xfrm>
            <a:off x="6537384" y="3348548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0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39" name="橢圓 138"/>
          <p:cNvSpPr/>
          <p:nvPr/>
        </p:nvSpPr>
        <p:spPr>
          <a:xfrm>
            <a:off x="6947871" y="3348548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3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40" name="橢圓 139"/>
          <p:cNvSpPr/>
          <p:nvPr/>
        </p:nvSpPr>
        <p:spPr>
          <a:xfrm>
            <a:off x="261248" y="5854496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0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41" name="橢圓 140"/>
          <p:cNvSpPr/>
          <p:nvPr/>
        </p:nvSpPr>
        <p:spPr>
          <a:xfrm>
            <a:off x="671735" y="5854496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3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42" name="橢圓 141"/>
          <p:cNvSpPr/>
          <p:nvPr/>
        </p:nvSpPr>
        <p:spPr>
          <a:xfrm>
            <a:off x="1082222" y="5857645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2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43" name="橢圓 142"/>
          <p:cNvSpPr/>
          <p:nvPr/>
        </p:nvSpPr>
        <p:spPr>
          <a:xfrm>
            <a:off x="3391801" y="5846257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0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44" name="橢圓 143"/>
          <p:cNvSpPr/>
          <p:nvPr/>
        </p:nvSpPr>
        <p:spPr>
          <a:xfrm>
            <a:off x="3802288" y="5846257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3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45" name="橢圓 144"/>
          <p:cNvSpPr/>
          <p:nvPr/>
        </p:nvSpPr>
        <p:spPr>
          <a:xfrm>
            <a:off x="4212775" y="5849406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2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46" name="橢圓 145"/>
          <p:cNvSpPr/>
          <p:nvPr/>
        </p:nvSpPr>
        <p:spPr>
          <a:xfrm>
            <a:off x="4621682" y="5840850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5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47" name="橢圓 146"/>
          <p:cNvSpPr/>
          <p:nvPr/>
        </p:nvSpPr>
        <p:spPr>
          <a:xfrm>
            <a:off x="6529694" y="5881855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0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48" name="橢圓 147"/>
          <p:cNvSpPr/>
          <p:nvPr/>
        </p:nvSpPr>
        <p:spPr>
          <a:xfrm>
            <a:off x="6940181" y="5881855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3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49" name="橢圓 148"/>
          <p:cNvSpPr/>
          <p:nvPr/>
        </p:nvSpPr>
        <p:spPr>
          <a:xfrm>
            <a:off x="7350668" y="5885004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2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50" name="橢圓 149"/>
          <p:cNvSpPr/>
          <p:nvPr/>
        </p:nvSpPr>
        <p:spPr>
          <a:xfrm>
            <a:off x="7759575" y="5876448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5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51" name="橢圓 150"/>
          <p:cNvSpPr/>
          <p:nvPr/>
        </p:nvSpPr>
        <p:spPr>
          <a:xfrm>
            <a:off x="8172717" y="5876448"/>
            <a:ext cx="297339" cy="29733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1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159" name="直線單箭頭接點 158"/>
          <p:cNvCxnSpPr>
            <a:stCxn id="10" idx="6"/>
            <a:endCxn id="11" idx="3"/>
          </p:cNvCxnSpPr>
          <p:nvPr/>
        </p:nvCxnSpPr>
        <p:spPr>
          <a:xfrm flipV="1">
            <a:off x="1401989" y="2475680"/>
            <a:ext cx="647047" cy="49884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單箭頭接點 161"/>
          <p:cNvCxnSpPr>
            <a:stCxn id="64" idx="6"/>
            <a:endCxn id="65" idx="3"/>
          </p:cNvCxnSpPr>
          <p:nvPr/>
        </p:nvCxnSpPr>
        <p:spPr>
          <a:xfrm flipV="1">
            <a:off x="4537965" y="2483919"/>
            <a:ext cx="647047" cy="49884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單箭頭接點 164"/>
          <p:cNvCxnSpPr>
            <a:stCxn id="78" idx="7"/>
            <a:endCxn id="79" idx="3"/>
          </p:cNvCxnSpPr>
          <p:nvPr/>
        </p:nvCxnSpPr>
        <p:spPr>
          <a:xfrm flipV="1">
            <a:off x="7637999" y="2492595"/>
            <a:ext cx="690591" cy="39371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單箭頭接點 167"/>
          <p:cNvCxnSpPr>
            <a:stCxn id="92" idx="7"/>
            <a:endCxn id="93" idx="3"/>
          </p:cNvCxnSpPr>
          <p:nvPr/>
        </p:nvCxnSpPr>
        <p:spPr>
          <a:xfrm flipV="1">
            <a:off x="1361863" y="4962371"/>
            <a:ext cx="690591" cy="39371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單箭頭接點 170"/>
          <p:cNvCxnSpPr>
            <a:stCxn id="106" idx="7"/>
            <a:endCxn id="107" idx="3"/>
          </p:cNvCxnSpPr>
          <p:nvPr/>
        </p:nvCxnSpPr>
        <p:spPr>
          <a:xfrm flipV="1">
            <a:off x="4492416" y="4962371"/>
            <a:ext cx="690591" cy="39371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單箭頭接點 173"/>
          <p:cNvCxnSpPr>
            <a:stCxn id="120" idx="7"/>
            <a:endCxn id="121" idx="3"/>
          </p:cNvCxnSpPr>
          <p:nvPr/>
        </p:nvCxnSpPr>
        <p:spPr>
          <a:xfrm flipV="1">
            <a:off x="7630309" y="4995137"/>
            <a:ext cx="690591" cy="39371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手繪多邊形 176"/>
          <p:cNvSpPr/>
          <p:nvPr/>
        </p:nvSpPr>
        <p:spPr>
          <a:xfrm>
            <a:off x="2439271" y="2138933"/>
            <a:ext cx="338666" cy="1058333"/>
          </a:xfrm>
          <a:custGeom>
            <a:avLst/>
            <a:gdLst>
              <a:gd name="connsiteX0" fmla="*/ 0 w 338666"/>
              <a:gd name="connsiteY0" fmla="*/ 0 h 1058333"/>
              <a:gd name="connsiteX1" fmla="*/ 0 w 338666"/>
              <a:gd name="connsiteY1" fmla="*/ 1058333 h 1058333"/>
              <a:gd name="connsiteX2" fmla="*/ 338666 w 338666"/>
              <a:gd name="connsiteY2" fmla="*/ 1058333 h 1058333"/>
              <a:gd name="connsiteX3" fmla="*/ 338666 w 338666"/>
              <a:gd name="connsiteY3" fmla="*/ 0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1058333">
                <a:moveTo>
                  <a:pt x="0" y="0"/>
                </a:moveTo>
                <a:lnTo>
                  <a:pt x="0" y="1058333"/>
                </a:lnTo>
                <a:lnTo>
                  <a:pt x="338666" y="1058333"/>
                </a:lnTo>
                <a:lnTo>
                  <a:pt x="338666" y="0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8" name="文字方塊 177"/>
          <p:cNvSpPr txBox="1"/>
          <p:nvPr/>
        </p:nvSpPr>
        <p:spPr>
          <a:xfrm>
            <a:off x="2451349" y="282585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179" name="手繪多邊形 178"/>
          <p:cNvSpPr/>
          <p:nvPr/>
        </p:nvSpPr>
        <p:spPr>
          <a:xfrm>
            <a:off x="5575424" y="2138933"/>
            <a:ext cx="338666" cy="1058333"/>
          </a:xfrm>
          <a:custGeom>
            <a:avLst/>
            <a:gdLst>
              <a:gd name="connsiteX0" fmla="*/ 0 w 338666"/>
              <a:gd name="connsiteY0" fmla="*/ 0 h 1058333"/>
              <a:gd name="connsiteX1" fmla="*/ 0 w 338666"/>
              <a:gd name="connsiteY1" fmla="*/ 1058333 h 1058333"/>
              <a:gd name="connsiteX2" fmla="*/ 338666 w 338666"/>
              <a:gd name="connsiteY2" fmla="*/ 1058333 h 1058333"/>
              <a:gd name="connsiteX3" fmla="*/ 338666 w 338666"/>
              <a:gd name="connsiteY3" fmla="*/ 0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1058333">
                <a:moveTo>
                  <a:pt x="0" y="0"/>
                </a:moveTo>
                <a:lnTo>
                  <a:pt x="0" y="1058333"/>
                </a:lnTo>
                <a:lnTo>
                  <a:pt x="338666" y="1058333"/>
                </a:lnTo>
                <a:lnTo>
                  <a:pt x="338666" y="0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" name="文字方塊 179"/>
          <p:cNvSpPr txBox="1"/>
          <p:nvPr/>
        </p:nvSpPr>
        <p:spPr>
          <a:xfrm>
            <a:off x="5587502" y="282585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p:sp>
        <p:nvSpPr>
          <p:cNvPr id="181" name="文字方塊 180"/>
          <p:cNvSpPr txBox="1"/>
          <p:nvPr/>
        </p:nvSpPr>
        <p:spPr>
          <a:xfrm>
            <a:off x="5587502" y="25496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2</a:t>
            </a:r>
            <a:endParaRPr lang="zh-TW" altLang="en-US" sz="2000" dirty="0"/>
          </a:p>
        </p:txBody>
      </p:sp>
      <p:sp>
        <p:nvSpPr>
          <p:cNvPr id="182" name="文字方塊 181"/>
          <p:cNvSpPr txBox="1"/>
          <p:nvPr/>
        </p:nvSpPr>
        <p:spPr>
          <a:xfrm>
            <a:off x="5587502" y="226980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3</a:t>
            </a:r>
            <a:endParaRPr lang="zh-TW" altLang="en-US" sz="2000" dirty="0"/>
          </a:p>
        </p:txBody>
      </p:sp>
      <p:sp>
        <p:nvSpPr>
          <p:cNvPr id="183" name="手繪多邊形 182"/>
          <p:cNvSpPr/>
          <p:nvPr/>
        </p:nvSpPr>
        <p:spPr>
          <a:xfrm>
            <a:off x="8707815" y="2144751"/>
            <a:ext cx="338666" cy="1058333"/>
          </a:xfrm>
          <a:custGeom>
            <a:avLst/>
            <a:gdLst>
              <a:gd name="connsiteX0" fmla="*/ 0 w 338666"/>
              <a:gd name="connsiteY0" fmla="*/ 0 h 1058333"/>
              <a:gd name="connsiteX1" fmla="*/ 0 w 338666"/>
              <a:gd name="connsiteY1" fmla="*/ 1058333 h 1058333"/>
              <a:gd name="connsiteX2" fmla="*/ 338666 w 338666"/>
              <a:gd name="connsiteY2" fmla="*/ 1058333 h 1058333"/>
              <a:gd name="connsiteX3" fmla="*/ 338666 w 338666"/>
              <a:gd name="connsiteY3" fmla="*/ 0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1058333">
                <a:moveTo>
                  <a:pt x="0" y="0"/>
                </a:moveTo>
                <a:lnTo>
                  <a:pt x="0" y="1058333"/>
                </a:lnTo>
                <a:lnTo>
                  <a:pt x="338666" y="1058333"/>
                </a:lnTo>
                <a:lnTo>
                  <a:pt x="338666" y="0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" name="文字方塊 183"/>
          <p:cNvSpPr txBox="1"/>
          <p:nvPr/>
        </p:nvSpPr>
        <p:spPr>
          <a:xfrm>
            <a:off x="8719893" y="283167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p:sp>
        <p:nvSpPr>
          <p:cNvPr id="185" name="文字方塊 184"/>
          <p:cNvSpPr txBox="1"/>
          <p:nvPr/>
        </p:nvSpPr>
        <p:spPr>
          <a:xfrm>
            <a:off x="8719893" y="255549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2</a:t>
            </a:r>
            <a:endParaRPr lang="zh-TW" altLang="en-US" sz="2000" dirty="0"/>
          </a:p>
        </p:txBody>
      </p:sp>
      <p:sp>
        <p:nvSpPr>
          <p:cNvPr id="187" name="手繪多邊形 186"/>
          <p:cNvSpPr/>
          <p:nvPr/>
        </p:nvSpPr>
        <p:spPr>
          <a:xfrm>
            <a:off x="2439271" y="4612788"/>
            <a:ext cx="338666" cy="1058333"/>
          </a:xfrm>
          <a:custGeom>
            <a:avLst/>
            <a:gdLst>
              <a:gd name="connsiteX0" fmla="*/ 0 w 338666"/>
              <a:gd name="connsiteY0" fmla="*/ 0 h 1058333"/>
              <a:gd name="connsiteX1" fmla="*/ 0 w 338666"/>
              <a:gd name="connsiteY1" fmla="*/ 1058333 h 1058333"/>
              <a:gd name="connsiteX2" fmla="*/ 338666 w 338666"/>
              <a:gd name="connsiteY2" fmla="*/ 1058333 h 1058333"/>
              <a:gd name="connsiteX3" fmla="*/ 338666 w 338666"/>
              <a:gd name="connsiteY3" fmla="*/ 0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1058333">
                <a:moveTo>
                  <a:pt x="0" y="0"/>
                </a:moveTo>
                <a:lnTo>
                  <a:pt x="0" y="1058333"/>
                </a:lnTo>
                <a:lnTo>
                  <a:pt x="338666" y="1058333"/>
                </a:lnTo>
                <a:lnTo>
                  <a:pt x="338666" y="0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" name="文字方塊 187"/>
          <p:cNvSpPr txBox="1"/>
          <p:nvPr/>
        </p:nvSpPr>
        <p:spPr>
          <a:xfrm>
            <a:off x="2451349" y="529970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p:sp>
        <p:nvSpPr>
          <p:cNvPr id="189" name="文字方塊 188"/>
          <p:cNvSpPr txBox="1"/>
          <p:nvPr/>
        </p:nvSpPr>
        <p:spPr>
          <a:xfrm>
            <a:off x="2451349" y="502352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5</a:t>
            </a:r>
            <a:endParaRPr lang="zh-TW" altLang="en-US" sz="2000" dirty="0"/>
          </a:p>
        </p:txBody>
      </p:sp>
      <p:sp>
        <p:nvSpPr>
          <p:cNvPr id="190" name="手繪多邊形 189"/>
          <p:cNvSpPr/>
          <p:nvPr/>
        </p:nvSpPr>
        <p:spPr>
          <a:xfrm>
            <a:off x="5575424" y="4612788"/>
            <a:ext cx="338666" cy="1058333"/>
          </a:xfrm>
          <a:custGeom>
            <a:avLst/>
            <a:gdLst>
              <a:gd name="connsiteX0" fmla="*/ 0 w 338666"/>
              <a:gd name="connsiteY0" fmla="*/ 0 h 1058333"/>
              <a:gd name="connsiteX1" fmla="*/ 0 w 338666"/>
              <a:gd name="connsiteY1" fmla="*/ 1058333 h 1058333"/>
              <a:gd name="connsiteX2" fmla="*/ 338666 w 338666"/>
              <a:gd name="connsiteY2" fmla="*/ 1058333 h 1058333"/>
              <a:gd name="connsiteX3" fmla="*/ 338666 w 338666"/>
              <a:gd name="connsiteY3" fmla="*/ 0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1058333">
                <a:moveTo>
                  <a:pt x="0" y="0"/>
                </a:moveTo>
                <a:lnTo>
                  <a:pt x="0" y="1058333"/>
                </a:lnTo>
                <a:lnTo>
                  <a:pt x="338666" y="1058333"/>
                </a:lnTo>
                <a:lnTo>
                  <a:pt x="338666" y="0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" name="文字方塊 190"/>
          <p:cNvSpPr txBox="1"/>
          <p:nvPr/>
        </p:nvSpPr>
        <p:spPr>
          <a:xfrm>
            <a:off x="5587502" y="529970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p:sp>
        <p:nvSpPr>
          <p:cNvPr id="194" name="手繪多邊形 193"/>
          <p:cNvSpPr/>
          <p:nvPr/>
        </p:nvSpPr>
        <p:spPr>
          <a:xfrm>
            <a:off x="8707815" y="4645318"/>
            <a:ext cx="338666" cy="1058333"/>
          </a:xfrm>
          <a:custGeom>
            <a:avLst/>
            <a:gdLst>
              <a:gd name="connsiteX0" fmla="*/ 0 w 338666"/>
              <a:gd name="connsiteY0" fmla="*/ 0 h 1058333"/>
              <a:gd name="connsiteX1" fmla="*/ 0 w 338666"/>
              <a:gd name="connsiteY1" fmla="*/ 1058333 h 1058333"/>
              <a:gd name="connsiteX2" fmla="*/ 338666 w 338666"/>
              <a:gd name="connsiteY2" fmla="*/ 1058333 h 1058333"/>
              <a:gd name="connsiteX3" fmla="*/ 338666 w 338666"/>
              <a:gd name="connsiteY3" fmla="*/ 0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1058333">
                <a:moveTo>
                  <a:pt x="0" y="0"/>
                </a:moveTo>
                <a:lnTo>
                  <a:pt x="0" y="1058333"/>
                </a:lnTo>
                <a:lnTo>
                  <a:pt x="338666" y="1058333"/>
                </a:lnTo>
                <a:lnTo>
                  <a:pt x="338666" y="0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" name="向右箭號 194"/>
          <p:cNvSpPr/>
          <p:nvPr/>
        </p:nvSpPr>
        <p:spPr>
          <a:xfrm>
            <a:off x="3005375" y="2158469"/>
            <a:ext cx="210339" cy="53098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" name="向右箭號 195"/>
          <p:cNvSpPr/>
          <p:nvPr/>
        </p:nvSpPr>
        <p:spPr>
          <a:xfrm>
            <a:off x="6122818" y="2142776"/>
            <a:ext cx="210339" cy="53098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" name="向右箭號 196"/>
          <p:cNvSpPr/>
          <p:nvPr/>
        </p:nvSpPr>
        <p:spPr>
          <a:xfrm>
            <a:off x="2999314" y="4687782"/>
            <a:ext cx="210339" cy="53098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" name="向右箭號 197"/>
          <p:cNvSpPr/>
          <p:nvPr/>
        </p:nvSpPr>
        <p:spPr>
          <a:xfrm>
            <a:off x="6116757" y="4672089"/>
            <a:ext cx="210339" cy="53098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9" name="向右箭號 198"/>
          <p:cNvSpPr/>
          <p:nvPr/>
        </p:nvSpPr>
        <p:spPr>
          <a:xfrm>
            <a:off x="61000" y="4672089"/>
            <a:ext cx="210339" cy="53098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文字方塊 130"/>
          <p:cNvSpPr txBox="1"/>
          <p:nvPr/>
        </p:nvSpPr>
        <p:spPr>
          <a:xfrm>
            <a:off x="8731971" y="531254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4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865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of </a:t>
            </a:r>
            <a:r>
              <a:rPr lang="en-US" altLang="zh-TW" dirty="0" err="1" smtClean="0"/>
              <a:t>TopologicalOrder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For a network with n vertices and e edges, the loop of the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first </a:t>
                </a:r>
                <a:r>
                  <a:rPr lang="en-US" altLang="zh-TW" b="1" dirty="0" smtClean="0">
                    <a:solidFill>
                      <a:srgbClr val="0000CC"/>
                    </a:solidFill>
                  </a:rPr>
                  <a:t>for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altLang="zh-TW" dirty="0" smtClean="0"/>
                  <a:t>takes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O(n)</a:t>
                </a:r>
                <a:r>
                  <a:rPr lang="en-US" altLang="zh-TW" dirty="0" smtClean="0"/>
                  <a:t>. Time</a:t>
                </a:r>
              </a:p>
              <a:p>
                <a:r>
                  <a:rPr lang="en-US" altLang="zh-TW" dirty="0" smtClean="0"/>
                  <a:t>In the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second </a:t>
                </a:r>
                <a:r>
                  <a:rPr lang="en-US" altLang="zh-TW" b="1" dirty="0" smtClean="0">
                    <a:solidFill>
                      <a:srgbClr val="0000CC"/>
                    </a:solidFill>
                  </a:rPr>
                  <a:t>for</a:t>
                </a:r>
                <a:r>
                  <a:rPr lang="en-US" altLang="zh-TW" dirty="0" smtClean="0"/>
                  <a:t> loop, the statements before </a:t>
                </a:r>
                <a:r>
                  <a:rPr lang="en-US" altLang="zh-TW" b="1" dirty="0" smtClean="0">
                    <a:solidFill>
                      <a:srgbClr val="0000CC"/>
                    </a:solidFill>
                  </a:rPr>
                  <a:t>while</a:t>
                </a:r>
                <a:r>
                  <a:rPr lang="en-US" altLang="zh-TW" dirty="0" smtClean="0"/>
                  <a:t> take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O(n)</a:t>
                </a:r>
                <a:r>
                  <a:rPr lang="en-US" altLang="zh-TW" dirty="0" smtClean="0"/>
                  <a:t> time; </a:t>
                </a:r>
              </a:p>
              <a:p>
                <a:r>
                  <a:rPr lang="en-US" altLang="zh-TW" dirty="0" smtClean="0"/>
                  <a:t>and the </a:t>
                </a:r>
                <a:r>
                  <a:rPr lang="en-US" altLang="zh-TW" b="1" dirty="0" smtClean="0">
                    <a:solidFill>
                      <a:srgbClr val="0000CC"/>
                    </a:solidFill>
                  </a:rPr>
                  <a:t>while</a:t>
                </a:r>
                <a:r>
                  <a:rPr lang="en-US" altLang="zh-TW" dirty="0" smtClean="0"/>
                  <a:t> loop take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O(d</a:t>
                </a:r>
                <a:r>
                  <a:rPr lang="en-US" altLang="zh-TW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zh-TW" dirty="0" smtClean="0"/>
                  <a:t> for each vertex </a:t>
                </a:r>
                <a:r>
                  <a:rPr lang="en-US" altLang="zh-TW" dirty="0" err="1" smtClean="0"/>
                  <a:t>i</a:t>
                </a:r>
                <a:r>
                  <a:rPr lang="en-US" altLang="zh-TW" dirty="0" smtClean="0"/>
                  <a:t>, where d</a:t>
                </a:r>
                <a:r>
                  <a:rPr lang="en-US" altLang="zh-TW" baseline="-25000" dirty="0" smtClean="0"/>
                  <a:t>i</a:t>
                </a:r>
                <a:r>
                  <a:rPr lang="en-US" altLang="zh-TW" dirty="0" smtClean="0"/>
                  <a:t> is the out-degree of vertex </a:t>
                </a:r>
                <a:r>
                  <a:rPr lang="en-US" altLang="zh-TW" dirty="0" err="1" smtClean="0"/>
                  <a:t>i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Since this loop is encountered once for each vertex output, the total time for this part is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O(</a:t>
                </a:r>
                <a:r>
                  <a:rPr lang="en-US" altLang="zh-TW" dirty="0" err="1" smtClean="0">
                    <a:solidFill>
                      <a:srgbClr val="FF0000"/>
                    </a:solidFill>
                  </a:rPr>
                  <a:t>e+n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r>
                  <a:rPr lang="en-US" altLang="zh-TW" dirty="0" smtClean="0"/>
                  <a:t>Hence the asymptotic computing time of the function is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O(</a:t>
                </a:r>
                <a:r>
                  <a:rPr lang="en-US" altLang="zh-TW" dirty="0" err="1" smtClean="0">
                    <a:solidFill>
                      <a:srgbClr val="FF0000"/>
                    </a:solidFill>
                  </a:rPr>
                  <a:t>e+n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033" r="-1546" b="-17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4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3511561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Directed graph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Edges</a:t>
            </a:r>
            <a:r>
              <a:rPr lang="en-US" altLang="zh-TW" dirty="0" smtClean="0"/>
              <a:t> represent </a:t>
            </a:r>
            <a:r>
              <a:rPr lang="en-US" altLang="zh-TW" dirty="0" smtClean="0">
                <a:solidFill>
                  <a:srgbClr val="0000CC"/>
                </a:solidFill>
              </a:rPr>
              <a:t>tasks (activities) </a:t>
            </a:r>
            <a:r>
              <a:rPr lang="en-US" altLang="zh-TW" dirty="0" smtClean="0"/>
              <a:t>to be performed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Vertices</a:t>
            </a:r>
            <a:r>
              <a:rPr lang="en-US" altLang="zh-TW" dirty="0" smtClean="0"/>
              <a:t> represent </a:t>
            </a:r>
            <a:r>
              <a:rPr lang="en-US" altLang="zh-TW" dirty="0" smtClean="0">
                <a:solidFill>
                  <a:srgbClr val="0000CC"/>
                </a:solidFill>
              </a:rPr>
              <a:t>events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Edge cost </a:t>
            </a:r>
            <a:r>
              <a:rPr lang="en-US" altLang="zh-TW" dirty="0" smtClean="0"/>
              <a:t>of each activity is the </a:t>
            </a:r>
            <a:r>
              <a:rPr lang="en-US" altLang="zh-TW" dirty="0" smtClean="0">
                <a:solidFill>
                  <a:srgbClr val="FF0000"/>
                </a:solidFill>
              </a:rPr>
              <a:t>time </a:t>
            </a:r>
            <a:r>
              <a:rPr lang="en-US" altLang="zh-TW" dirty="0" smtClean="0"/>
              <a:t>needed to perform the activity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Event vertex </a:t>
            </a:r>
            <a:r>
              <a:rPr lang="en-US" altLang="zh-TW" dirty="0" smtClean="0"/>
              <a:t>signals the </a:t>
            </a:r>
            <a:r>
              <a:rPr lang="en-US" altLang="zh-TW" dirty="0" smtClean="0">
                <a:solidFill>
                  <a:srgbClr val="CC0099"/>
                </a:solidFill>
              </a:rPr>
              <a:t>completion of all activity edges entering the vertex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Edges </a:t>
            </a:r>
            <a:r>
              <a:rPr lang="en-US" altLang="zh-TW" dirty="0" smtClean="0"/>
              <a:t>leaving a vertex cannot be </a:t>
            </a:r>
            <a:r>
              <a:rPr lang="en-US" altLang="zh-TW" dirty="0" smtClean="0">
                <a:solidFill>
                  <a:srgbClr val="0000CC"/>
                </a:solidFill>
              </a:rPr>
              <a:t>started</a:t>
            </a:r>
            <a:r>
              <a:rPr lang="en-US" altLang="zh-TW" dirty="0" smtClean="0"/>
              <a:t> until the </a:t>
            </a:r>
            <a:r>
              <a:rPr lang="en-US" altLang="zh-TW" dirty="0" smtClean="0">
                <a:solidFill>
                  <a:srgbClr val="0000CC"/>
                </a:solidFill>
              </a:rPr>
              <a:t>event</a:t>
            </a:r>
            <a:r>
              <a:rPr lang="en-US" altLang="zh-TW" dirty="0" smtClean="0"/>
              <a:t> at the vertex has occurred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Activity-on-Edge (AOE) Networks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268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210236" y="5038887"/>
            <a:ext cx="1850199" cy="1570460"/>
            <a:chOff x="2178424" y="5031080"/>
            <a:chExt cx="1850199" cy="1570460"/>
          </a:xfrm>
        </p:grpSpPr>
        <p:sp>
          <p:nvSpPr>
            <p:cNvPr id="85" name="圓角矩形 84"/>
            <p:cNvSpPr/>
            <p:nvPr/>
          </p:nvSpPr>
          <p:spPr>
            <a:xfrm>
              <a:off x="2178424" y="5031080"/>
              <a:ext cx="1850199" cy="1570460"/>
            </a:xfrm>
            <a:prstGeom prst="roundRect">
              <a:avLst>
                <a:gd name="adj" fmla="val 928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dirty="0"/>
            </a:p>
          </p:txBody>
        </p:sp>
        <p:grpSp>
          <p:nvGrpSpPr>
            <p:cNvPr id="88" name="群組 87"/>
            <p:cNvGrpSpPr/>
            <p:nvPr/>
          </p:nvGrpSpPr>
          <p:grpSpPr>
            <a:xfrm>
              <a:off x="2417999" y="5079477"/>
              <a:ext cx="1468325" cy="1522063"/>
              <a:chOff x="2184319" y="4569124"/>
              <a:chExt cx="1468325" cy="1522063"/>
            </a:xfrm>
          </p:grpSpPr>
          <p:sp>
            <p:nvSpPr>
              <p:cNvPr id="67" name="橢圓 66"/>
              <p:cNvSpPr/>
              <p:nvPr/>
            </p:nvSpPr>
            <p:spPr>
              <a:xfrm>
                <a:off x="3248538" y="5225416"/>
                <a:ext cx="404106" cy="40410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8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8" name="直線單箭頭接點 67"/>
              <p:cNvCxnSpPr>
                <a:endCxn id="67" idx="1"/>
              </p:cNvCxnSpPr>
              <p:nvPr/>
            </p:nvCxnSpPr>
            <p:spPr>
              <a:xfrm>
                <a:off x="2184319" y="4964399"/>
                <a:ext cx="1123399" cy="3201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單箭頭接點 68"/>
              <p:cNvCxnSpPr>
                <a:endCxn id="67" idx="3"/>
              </p:cNvCxnSpPr>
              <p:nvPr/>
            </p:nvCxnSpPr>
            <p:spPr>
              <a:xfrm flipV="1">
                <a:off x="2184319" y="5570342"/>
                <a:ext cx="1123399" cy="2262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文字方塊 69"/>
              <p:cNvSpPr txBox="1"/>
              <p:nvPr/>
            </p:nvSpPr>
            <p:spPr>
              <a:xfrm>
                <a:off x="2284428" y="4569124"/>
                <a:ext cx="9877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a</a:t>
                </a:r>
                <a:r>
                  <a:rPr lang="en-US" altLang="zh-TW" sz="2400" baseline="-25000" dirty="0" smtClean="0"/>
                  <a:t>10</a:t>
                </a:r>
                <a:r>
                  <a:rPr lang="en-US" altLang="zh-TW" sz="2400" dirty="0" smtClean="0"/>
                  <a:t> = 2</a:t>
                </a:r>
                <a:endParaRPr lang="zh-TW" altLang="en-US" sz="2400" dirty="0"/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2284428" y="5629522"/>
                <a:ext cx="1143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a</a:t>
                </a:r>
                <a:r>
                  <a:rPr lang="en-US" altLang="zh-TW" sz="2400" baseline="-25000" dirty="0" smtClean="0"/>
                  <a:t>11</a:t>
                </a:r>
                <a:r>
                  <a:rPr lang="en-US" altLang="zh-TW" sz="2400" dirty="0" smtClean="0"/>
                  <a:t> = 10</a:t>
                </a:r>
                <a:endParaRPr lang="zh-TW" altLang="en-US" sz="2400" dirty="0"/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4752484" y="5031080"/>
            <a:ext cx="1863470" cy="1578267"/>
            <a:chOff x="4725590" y="5031080"/>
            <a:chExt cx="1863470" cy="1578267"/>
          </a:xfrm>
        </p:grpSpPr>
        <p:sp>
          <p:nvSpPr>
            <p:cNvPr id="86" name="圓角矩形 85"/>
            <p:cNvSpPr/>
            <p:nvPr/>
          </p:nvSpPr>
          <p:spPr>
            <a:xfrm>
              <a:off x="4725590" y="5031080"/>
              <a:ext cx="1863470" cy="1570460"/>
            </a:xfrm>
            <a:prstGeom prst="roundRect">
              <a:avLst>
                <a:gd name="adj" fmla="val 928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dirty="0"/>
            </a:p>
          </p:txBody>
        </p:sp>
        <p:grpSp>
          <p:nvGrpSpPr>
            <p:cNvPr id="87" name="群組 86"/>
            <p:cNvGrpSpPr/>
            <p:nvPr/>
          </p:nvGrpSpPr>
          <p:grpSpPr>
            <a:xfrm>
              <a:off x="4825030" y="5152588"/>
              <a:ext cx="1611476" cy="1456759"/>
              <a:chOff x="4164622" y="4642235"/>
              <a:chExt cx="1611476" cy="1456759"/>
            </a:xfrm>
          </p:grpSpPr>
          <p:cxnSp>
            <p:nvCxnSpPr>
              <p:cNvPr id="78" name="直線單箭頭接點 77"/>
              <p:cNvCxnSpPr>
                <a:stCxn id="82" idx="5"/>
              </p:cNvCxnSpPr>
              <p:nvPr/>
            </p:nvCxnSpPr>
            <p:spPr>
              <a:xfrm>
                <a:off x="4509548" y="5505310"/>
                <a:ext cx="1266550" cy="2493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單箭頭接點 78"/>
              <p:cNvCxnSpPr>
                <a:stCxn id="82" idx="7"/>
              </p:cNvCxnSpPr>
              <p:nvPr/>
            </p:nvCxnSpPr>
            <p:spPr>
              <a:xfrm flipV="1">
                <a:off x="4509548" y="4901847"/>
                <a:ext cx="1258620" cy="31771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文字方塊 79"/>
              <p:cNvSpPr txBox="1"/>
              <p:nvPr/>
            </p:nvSpPr>
            <p:spPr>
              <a:xfrm>
                <a:off x="4600762" y="4642235"/>
                <a:ext cx="8835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a</a:t>
                </a:r>
                <a:r>
                  <a:rPr lang="en-US" altLang="zh-TW" sz="2400" baseline="-25000" dirty="0" smtClean="0"/>
                  <a:t>7</a:t>
                </a:r>
                <a:r>
                  <a:rPr lang="en-US" altLang="zh-TW" sz="2400" dirty="0" smtClean="0"/>
                  <a:t> = 9</a:t>
                </a:r>
                <a:endParaRPr lang="zh-TW" altLang="en-US" sz="2400" dirty="0"/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4600762" y="5637329"/>
                <a:ext cx="8835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a</a:t>
                </a:r>
                <a:r>
                  <a:rPr lang="en-US" altLang="zh-TW" sz="2400" baseline="-25000" dirty="0" smtClean="0"/>
                  <a:t>8</a:t>
                </a:r>
                <a:r>
                  <a:rPr lang="en-US" altLang="zh-TW" sz="2400" dirty="0" smtClean="0"/>
                  <a:t> = 7</a:t>
                </a:r>
                <a:endParaRPr lang="zh-TW" altLang="en-US" sz="2400" dirty="0"/>
              </a:p>
            </p:txBody>
          </p:sp>
          <p:sp>
            <p:nvSpPr>
              <p:cNvPr id="82" name="橢圓 81"/>
              <p:cNvSpPr/>
              <p:nvPr/>
            </p:nvSpPr>
            <p:spPr>
              <a:xfrm>
                <a:off x="4164622" y="5160384"/>
                <a:ext cx="404106" cy="40410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4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文字方塊 7"/>
          <p:cNvSpPr txBox="1"/>
          <p:nvPr/>
        </p:nvSpPr>
        <p:spPr>
          <a:xfrm>
            <a:off x="3151649" y="5087284"/>
            <a:ext cx="1533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Event 8 occurs when activity a</a:t>
            </a:r>
            <a:r>
              <a:rPr lang="en-US" altLang="zh-TW" baseline="-25000" dirty="0"/>
              <a:t>10</a:t>
            </a:r>
            <a:r>
              <a:rPr lang="en-US" altLang="zh-TW" dirty="0" smtClean="0"/>
              <a:t> and a</a:t>
            </a:r>
            <a:r>
              <a:rPr lang="en-US" altLang="zh-TW" baseline="-25000" dirty="0"/>
              <a:t>11</a:t>
            </a:r>
            <a:r>
              <a:rPr lang="en-US" altLang="zh-TW" dirty="0" smtClean="0"/>
              <a:t> both complete.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629504" y="5038887"/>
            <a:ext cx="153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Activity a</a:t>
            </a:r>
            <a:r>
              <a:rPr lang="en-US" altLang="zh-TW" baseline="-25000" dirty="0" smtClean="0"/>
              <a:t>7</a:t>
            </a:r>
            <a:r>
              <a:rPr lang="en-US" altLang="zh-TW" dirty="0" smtClean="0"/>
              <a:t> and a</a:t>
            </a:r>
            <a:r>
              <a:rPr lang="en-US" altLang="zh-TW" baseline="-25000" dirty="0"/>
              <a:t>8</a:t>
            </a:r>
            <a:r>
              <a:rPr lang="en-US" altLang="zh-TW" dirty="0" smtClean="0"/>
              <a:t> both start when event 4 occurs.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35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684254"/>
            <a:ext cx="5099797" cy="192946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Events</a:t>
            </a:r>
          </a:p>
          <a:p>
            <a:pPr lvl="1"/>
            <a:r>
              <a:rPr lang="en-US" altLang="zh-TW" dirty="0" smtClean="0"/>
              <a:t>e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: start of the project</a:t>
            </a:r>
          </a:p>
          <a:p>
            <a:pPr lvl="1"/>
            <a:r>
              <a:rPr lang="en-US" altLang="zh-TW" dirty="0" smtClean="0"/>
              <a:t>e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: completion of activity a</a:t>
            </a:r>
            <a:r>
              <a:rPr lang="en-US" altLang="zh-TW" baseline="-25000" dirty="0" smtClean="0"/>
              <a:t>1</a:t>
            </a:r>
          </a:p>
          <a:p>
            <a:pPr lvl="1"/>
            <a:r>
              <a:rPr lang="en-US" altLang="zh-TW" dirty="0" smtClean="0"/>
              <a:t>e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: completion of activities a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and a</a:t>
            </a:r>
            <a:r>
              <a:rPr lang="en-US" altLang="zh-TW" baseline="-25000" dirty="0" smtClean="0"/>
              <a:t>5</a:t>
            </a:r>
          </a:p>
          <a:p>
            <a:pPr lvl="1"/>
            <a:r>
              <a:rPr lang="en-US" altLang="zh-TW" dirty="0" smtClean="0"/>
              <a:t>…</a:t>
            </a:r>
          </a:p>
          <a:p>
            <a:pPr lvl="1"/>
            <a:r>
              <a:rPr lang="en-US" altLang="zh-TW" dirty="0" smtClean="0"/>
              <a:t>e</a:t>
            </a:r>
            <a:r>
              <a:rPr lang="en-US" altLang="zh-TW" baseline="-25000" dirty="0" smtClean="0"/>
              <a:t>8</a:t>
            </a:r>
            <a:r>
              <a:rPr lang="en-US" altLang="zh-TW" dirty="0" smtClean="0"/>
              <a:t>: finish of the project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Activity-on-Edge Network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269</a:t>
            </a:fld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534521" y="1462210"/>
            <a:ext cx="8150987" cy="3217669"/>
            <a:chOff x="628650" y="1462210"/>
            <a:chExt cx="8150987" cy="3217669"/>
          </a:xfrm>
        </p:grpSpPr>
        <p:sp>
          <p:nvSpPr>
            <p:cNvPr id="6" name="橢圓 5"/>
            <p:cNvSpPr/>
            <p:nvPr/>
          </p:nvSpPr>
          <p:spPr>
            <a:xfrm>
              <a:off x="2860419" y="1523927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sz="2400" baseline="-25000" dirty="0" smtClean="0">
                  <a:solidFill>
                    <a:schemeClr val="tx1"/>
                  </a:solidFill>
                </a:rPr>
                <a:t>1</a:t>
              </a:r>
              <a:endParaRPr lang="zh-TW" alt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2860419" y="2996498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sz="2400" baseline="-25000" dirty="0" smtClean="0">
                  <a:solidFill>
                    <a:schemeClr val="tx1"/>
                  </a:solidFill>
                </a:rPr>
                <a:t>2</a:t>
              </a:r>
              <a:endParaRPr lang="zh-TW" alt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2860419" y="4058850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sz="2400" baseline="-25000" dirty="0" smtClean="0">
                  <a:solidFill>
                    <a:schemeClr val="tx1"/>
                  </a:solidFill>
                </a:rPr>
                <a:t>3</a:t>
              </a:r>
              <a:endParaRPr lang="zh-TW" alt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" name="橢圓 4"/>
            <p:cNvSpPr/>
            <p:nvPr/>
          </p:nvSpPr>
          <p:spPr>
            <a:xfrm>
              <a:off x="1312199" y="2476102"/>
              <a:ext cx="410219" cy="41021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</a:t>
              </a:r>
              <a:r>
                <a:rPr lang="en-US" altLang="zh-TW" sz="2400" baseline="-250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4408639" y="4058850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sz="2400" baseline="-25000" dirty="0" smtClean="0">
                  <a:solidFill>
                    <a:schemeClr val="tx1"/>
                  </a:solidFill>
                </a:rPr>
                <a:t>5</a:t>
              </a:r>
              <a:endParaRPr lang="zh-TW" alt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408639" y="2247050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sz="2400" baseline="-25000" dirty="0" smtClean="0">
                  <a:solidFill>
                    <a:schemeClr val="tx1"/>
                  </a:solidFill>
                </a:rPr>
                <a:t>4</a:t>
              </a:r>
              <a:endParaRPr lang="zh-TW" alt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5956859" y="3214382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sz="2400" baseline="-25000" dirty="0" smtClean="0">
                  <a:solidFill>
                    <a:schemeClr val="tx1"/>
                  </a:solidFill>
                </a:rPr>
                <a:t>7</a:t>
              </a:r>
              <a:endParaRPr lang="zh-TW" alt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5956859" y="1536702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sz="2400" baseline="-25000" dirty="0" smtClean="0">
                  <a:solidFill>
                    <a:schemeClr val="tx1"/>
                  </a:solidFill>
                </a:rPr>
                <a:t>6</a:t>
              </a:r>
              <a:endParaRPr lang="zh-TW" alt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7505078" y="2274049"/>
              <a:ext cx="410219" cy="410219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sz="2400" baseline="-25000" dirty="0" smtClean="0">
                  <a:solidFill>
                    <a:schemeClr val="tx1"/>
                  </a:solidFill>
                </a:rPr>
                <a:t>8</a:t>
              </a:r>
              <a:endParaRPr lang="zh-TW" altLang="en-US" sz="2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直線單箭頭接點 13"/>
            <p:cNvCxnSpPr>
              <a:stCxn id="5" idx="7"/>
              <a:endCxn id="6" idx="3"/>
            </p:cNvCxnSpPr>
            <p:nvPr/>
          </p:nvCxnSpPr>
          <p:spPr>
            <a:xfrm flipV="1">
              <a:off x="1662343" y="1874071"/>
              <a:ext cx="1258151" cy="66210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5" idx="6"/>
              <a:endCxn id="7" idx="2"/>
            </p:cNvCxnSpPr>
            <p:nvPr/>
          </p:nvCxnSpPr>
          <p:spPr>
            <a:xfrm>
              <a:off x="1722418" y="2681212"/>
              <a:ext cx="1138001" cy="5203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5" idx="5"/>
              <a:endCxn id="8" idx="2"/>
            </p:cNvCxnSpPr>
            <p:nvPr/>
          </p:nvCxnSpPr>
          <p:spPr>
            <a:xfrm>
              <a:off x="1662343" y="2826246"/>
              <a:ext cx="1198076" cy="14377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6" idx="6"/>
              <a:endCxn id="10" idx="1"/>
            </p:cNvCxnSpPr>
            <p:nvPr/>
          </p:nvCxnSpPr>
          <p:spPr>
            <a:xfrm>
              <a:off x="3270638" y="1729037"/>
              <a:ext cx="1198076" cy="578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>
              <a:stCxn id="7" idx="6"/>
              <a:endCxn id="10" idx="3"/>
            </p:cNvCxnSpPr>
            <p:nvPr/>
          </p:nvCxnSpPr>
          <p:spPr>
            <a:xfrm flipV="1">
              <a:off x="3270638" y="2597194"/>
              <a:ext cx="1198076" cy="6044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>
              <a:stCxn id="8" idx="6"/>
              <a:endCxn id="9" idx="2"/>
            </p:cNvCxnSpPr>
            <p:nvPr/>
          </p:nvCxnSpPr>
          <p:spPr>
            <a:xfrm>
              <a:off x="3270638" y="4263960"/>
              <a:ext cx="11380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>
              <a:stCxn id="10" idx="5"/>
              <a:endCxn id="11" idx="1"/>
            </p:cNvCxnSpPr>
            <p:nvPr/>
          </p:nvCxnSpPr>
          <p:spPr>
            <a:xfrm>
              <a:off x="4758783" y="2597194"/>
              <a:ext cx="1258151" cy="6772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>
              <a:stCxn id="9" idx="6"/>
              <a:endCxn id="11" idx="3"/>
            </p:cNvCxnSpPr>
            <p:nvPr/>
          </p:nvCxnSpPr>
          <p:spPr>
            <a:xfrm flipV="1">
              <a:off x="4818858" y="3564526"/>
              <a:ext cx="1198076" cy="69943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>
              <a:stCxn id="10" idx="7"/>
              <a:endCxn id="12" idx="2"/>
            </p:cNvCxnSpPr>
            <p:nvPr/>
          </p:nvCxnSpPr>
          <p:spPr>
            <a:xfrm flipV="1">
              <a:off x="4758783" y="1741812"/>
              <a:ext cx="1198076" cy="5653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>
              <a:stCxn id="12" idx="6"/>
              <a:endCxn id="13" idx="1"/>
            </p:cNvCxnSpPr>
            <p:nvPr/>
          </p:nvCxnSpPr>
          <p:spPr>
            <a:xfrm>
              <a:off x="6367078" y="1741812"/>
              <a:ext cx="1198075" cy="5923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>
              <a:stCxn id="11" idx="7"/>
              <a:endCxn id="13" idx="3"/>
            </p:cNvCxnSpPr>
            <p:nvPr/>
          </p:nvCxnSpPr>
          <p:spPr>
            <a:xfrm flipV="1">
              <a:off x="6307003" y="2624193"/>
              <a:ext cx="1258150" cy="6502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字方塊 54"/>
            <p:cNvSpPr txBox="1"/>
            <p:nvPr/>
          </p:nvSpPr>
          <p:spPr>
            <a:xfrm>
              <a:off x="628650" y="2431415"/>
              <a:ext cx="757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start</a:t>
              </a:r>
              <a:endParaRPr lang="zh-TW" altLang="en-US" sz="2400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1592821" y="1811439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4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 = 6</a:t>
              </a:r>
              <a:endParaRPr lang="zh-TW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2140988" y="2539689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4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1588079" y="3554455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4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 = 5</a:t>
              </a:r>
              <a:endParaRPr lang="zh-TW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3376848" y="1462210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4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3376848" y="2943285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4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3376848" y="4218214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4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6</a:t>
              </a:r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5307722" y="1911734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4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 = 9</a:t>
              </a:r>
              <a:endParaRPr lang="zh-TW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5307722" y="2619519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4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 = 7</a:t>
              </a:r>
              <a:endParaRPr lang="zh-TW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5307722" y="3842805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4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6787308" y="1611384"/>
              <a:ext cx="98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4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6787308" y="2851336"/>
              <a:ext cx="98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4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11</a:t>
              </a:r>
              <a:r>
                <a:rPr lang="en-US" altLang="zh-TW" sz="24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915298" y="2264893"/>
              <a:ext cx="864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finish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58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Out-Degree of A Vertex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458265"/>
            <a:ext cx="8515350" cy="1151082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ea typeface="新細明體" charset="-120"/>
              </a:rPr>
              <a:t>Out-degree is number of incoming edges</a:t>
            </a:r>
          </a:p>
          <a:p>
            <a:pPr>
              <a:buNone/>
            </a:pPr>
            <a:r>
              <a:rPr lang="en-US" altLang="zh-TW" dirty="0" smtClean="0">
                <a:solidFill>
                  <a:schemeClr val="hlink"/>
                </a:solidFill>
                <a:ea typeface="新細明體" charset="-120"/>
              </a:rPr>
              <a:t>	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 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outdegree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(2) = 1, 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outdegree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(8) = 2, sum(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outdegrees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 = 10</a:t>
            </a:r>
          </a:p>
          <a:p>
            <a:pPr>
              <a:buFontTx/>
              <a:buNone/>
            </a:pPr>
            <a:endParaRPr lang="en-US" altLang="zh-TW" dirty="0">
              <a:solidFill>
                <a:srgbClr val="0000CC"/>
              </a:solidFill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</a:t>
            </a:fld>
            <a:endParaRPr lang="zh-TW" alt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528005" y="1744887"/>
            <a:ext cx="6242050" cy="3667125"/>
            <a:chOff x="1060" y="1108"/>
            <a:chExt cx="3932" cy="231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60" y="163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84" y="11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692" y="13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700" y="14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708" y="168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444" y="206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04" y="21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64" y="226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24" y="235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924" y="298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172" y="31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296" y="1329"/>
              <a:ext cx="405" cy="3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872" y="1392"/>
              <a:ext cx="592" cy="7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49" y="1879"/>
              <a:ext cx="239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657" y="2339"/>
              <a:ext cx="359" cy="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08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605" y="1568"/>
              <a:ext cx="230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92" y="2448"/>
              <a:ext cx="634" cy="7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504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936" y="1728"/>
              <a:ext cx="477" cy="6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512" y="196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728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736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744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7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104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88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48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408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320" y="24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968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</p:grpSp>
      <p:sp>
        <p:nvSpPr>
          <p:cNvPr id="38" name="文字方塊 37"/>
          <p:cNvSpPr txBox="1"/>
          <p:nvPr/>
        </p:nvSpPr>
        <p:spPr>
          <a:xfrm>
            <a:off x="7821637" y="2897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0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186246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187440" y="2346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638800" y="36130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0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4569656" y="20796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0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091354" y="3444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343378" y="49213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0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359833" y="4639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583765" y="32590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1992922" y="2583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991728" y="17537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1</a:t>
            </a:r>
            <a:endParaRPr lang="zh-TW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270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01885"/>
              </p:ext>
            </p:extLst>
          </p:nvPr>
        </p:nvGraphicFramePr>
        <p:xfrm>
          <a:off x="107571" y="1936372"/>
          <a:ext cx="8905319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842"/>
                <a:gridCol w="424793"/>
                <a:gridCol w="426038"/>
                <a:gridCol w="426038"/>
                <a:gridCol w="426038"/>
                <a:gridCol w="426038"/>
                <a:gridCol w="426038"/>
                <a:gridCol w="426038"/>
                <a:gridCol w="426038"/>
                <a:gridCol w="426038"/>
                <a:gridCol w="426038"/>
                <a:gridCol w="426038"/>
                <a:gridCol w="426038"/>
                <a:gridCol w="426038"/>
                <a:gridCol w="426038"/>
                <a:gridCol w="426038"/>
                <a:gridCol w="426038"/>
                <a:gridCol w="426038"/>
                <a:gridCol w="426038"/>
                <a:gridCol w="426038"/>
              </a:tblGrid>
              <a:tr h="27521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activity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sz="1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1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TW" altLang="en-US" sz="1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r>
                        <a:rPr lang="en-US" altLang="zh-TW" sz="1400" baseline="-25000" dirty="0" smtClean="0">
                          <a:solidFill>
                            <a:sysClr val="windowText" lastClr="000000"/>
                          </a:solidFill>
                        </a:rPr>
                        <a:t>4,5</a:t>
                      </a:r>
                      <a:endParaRPr lang="zh-TW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sz="1800" baseline="-25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3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4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5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6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7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8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9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10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11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12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13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14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15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16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17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</a:rPr>
                        <a:t>18</a:t>
                      </a:r>
                      <a:endParaRPr lang="zh-TW" alt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TW" altLang="en-US" sz="1800" baseline="-25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sz="18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CC"/>
                          </a:solidFill>
                        </a:rPr>
                        <a:t>a</a:t>
                      </a:r>
                      <a:r>
                        <a:rPr lang="en-US" altLang="zh-TW" sz="1800" baseline="-25000" dirty="0" smtClean="0">
                          <a:solidFill>
                            <a:srgbClr val="0000CC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CC"/>
                          </a:solidFill>
                        </a:rPr>
                        <a:t>a</a:t>
                      </a:r>
                      <a:r>
                        <a:rPr lang="en-US" altLang="zh-TW" sz="1800" baseline="-25000" dirty="0" smtClean="0">
                          <a:solidFill>
                            <a:srgbClr val="0000CC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CC"/>
                          </a:solidFill>
                        </a:rPr>
                        <a:t>a</a:t>
                      </a:r>
                      <a:r>
                        <a:rPr lang="en-US" altLang="zh-TW" sz="1800" baseline="-25000" dirty="0" smtClean="0">
                          <a:solidFill>
                            <a:srgbClr val="0000CC"/>
                          </a:solidFill>
                        </a:rPr>
                        <a:t>8</a:t>
                      </a:r>
                      <a:endParaRPr lang="zh-TW" alt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CC"/>
                          </a:solidFill>
                        </a:rPr>
                        <a:t>a</a:t>
                      </a:r>
                      <a:r>
                        <a:rPr lang="en-US" altLang="zh-TW" sz="1800" baseline="-25000" dirty="0" smtClean="0">
                          <a:solidFill>
                            <a:srgbClr val="0000CC"/>
                          </a:solidFill>
                        </a:rPr>
                        <a:t>9</a:t>
                      </a:r>
                      <a:endParaRPr lang="zh-TW" alt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1800" baseline="-25000" dirty="0" smtClean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927846" y="2776813"/>
            <a:ext cx="2501153" cy="11654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27846" y="3144366"/>
            <a:ext cx="1734671" cy="123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27846" y="3520890"/>
            <a:ext cx="2124636" cy="1165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482787" y="3887130"/>
            <a:ext cx="389965" cy="11205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622176" y="4247028"/>
            <a:ext cx="389965" cy="11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52481" y="4608788"/>
            <a:ext cx="833717" cy="1199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896283" y="5001081"/>
            <a:ext cx="3845860" cy="12550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886198" y="5365747"/>
            <a:ext cx="2975161" cy="13223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896283" y="5719946"/>
            <a:ext cx="1697692" cy="1232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742143" y="6088153"/>
            <a:ext cx="847165" cy="10982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871444" y="6474003"/>
            <a:ext cx="1707776" cy="13540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1684240" y="138111"/>
            <a:ext cx="5378824" cy="1657535"/>
            <a:chOff x="628650" y="1462210"/>
            <a:chExt cx="7981069" cy="3125336"/>
          </a:xfrm>
        </p:grpSpPr>
        <p:sp>
          <p:nvSpPr>
            <p:cNvPr id="17" name="橢圓 16"/>
            <p:cNvSpPr/>
            <p:nvPr/>
          </p:nvSpPr>
          <p:spPr>
            <a:xfrm>
              <a:off x="2860419" y="1523927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2860419" y="2996498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2860419" y="4058850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1312199" y="2476102"/>
              <a:ext cx="410219" cy="41021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0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4408639" y="4058850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4408639" y="2247050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5956859" y="3214382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7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5956859" y="1536702"/>
              <a:ext cx="410219" cy="4102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6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7505078" y="2274049"/>
              <a:ext cx="410219" cy="410219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8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線單箭頭接點 25"/>
            <p:cNvCxnSpPr>
              <a:stCxn id="20" idx="7"/>
              <a:endCxn id="17" idx="3"/>
            </p:cNvCxnSpPr>
            <p:nvPr/>
          </p:nvCxnSpPr>
          <p:spPr>
            <a:xfrm flipV="1">
              <a:off x="1662343" y="1874071"/>
              <a:ext cx="1258151" cy="66210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20" idx="6"/>
              <a:endCxn id="18" idx="2"/>
            </p:cNvCxnSpPr>
            <p:nvPr/>
          </p:nvCxnSpPr>
          <p:spPr>
            <a:xfrm>
              <a:off x="1722418" y="2681212"/>
              <a:ext cx="1138001" cy="5203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>
              <a:stCxn id="20" idx="5"/>
              <a:endCxn id="19" idx="2"/>
            </p:cNvCxnSpPr>
            <p:nvPr/>
          </p:nvCxnSpPr>
          <p:spPr>
            <a:xfrm>
              <a:off x="1662343" y="2826246"/>
              <a:ext cx="1198076" cy="14377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>
              <a:stCxn id="17" idx="6"/>
              <a:endCxn id="22" idx="1"/>
            </p:cNvCxnSpPr>
            <p:nvPr/>
          </p:nvCxnSpPr>
          <p:spPr>
            <a:xfrm>
              <a:off x="3270638" y="1729037"/>
              <a:ext cx="1198076" cy="578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>
              <a:stCxn id="18" idx="6"/>
              <a:endCxn id="22" idx="3"/>
            </p:cNvCxnSpPr>
            <p:nvPr/>
          </p:nvCxnSpPr>
          <p:spPr>
            <a:xfrm flipV="1">
              <a:off x="3270638" y="2597194"/>
              <a:ext cx="1198076" cy="6044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stCxn id="19" idx="6"/>
              <a:endCxn id="21" idx="2"/>
            </p:cNvCxnSpPr>
            <p:nvPr/>
          </p:nvCxnSpPr>
          <p:spPr>
            <a:xfrm>
              <a:off x="3270638" y="4263960"/>
              <a:ext cx="11380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>
              <a:stCxn id="22" idx="5"/>
              <a:endCxn id="23" idx="1"/>
            </p:cNvCxnSpPr>
            <p:nvPr/>
          </p:nvCxnSpPr>
          <p:spPr>
            <a:xfrm>
              <a:off x="4758783" y="2597194"/>
              <a:ext cx="1258151" cy="6772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>
              <a:stCxn id="21" idx="6"/>
              <a:endCxn id="23" idx="3"/>
            </p:cNvCxnSpPr>
            <p:nvPr/>
          </p:nvCxnSpPr>
          <p:spPr>
            <a:xfrm flipV="1">
              <a:off x="4818858" y="3564526"/>
              <a:ext cx="1198076" cy="69943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>
              <a:stCxn id="22" idx="7"/>
              <a:endCxn id="24" idx="2"/>
            </p:cNvCxnSpPr>
            <p:nvPr/>
          </p:nvCxnSpPr>
          <p:spPr>
            <a:xfrm flipV="1">
              <a:off x="4758783" y="1741812"/>
              <a:ext cx="1198076" cy="5653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>
              <a:stCxn id="24" idx="6"/>
              <a:endCxn id="25" idx="1"/>
            </p:cNvCxnSpPr>
            <p:nvPr/>
          </p:nvCxnSpPr>
          <p:spPr>
            <a:xfrm>
              <a:off x="6367078" y="1741812"/>
              <a:ext cx="1198075" cy="5923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>
              <a:stCxn id="23" idx="7"/>
              <a:endCxn id="25" idx="3"/>
            </p:cNvCxnSpPr>
            <p:nvPr/>
          </p:nvCxnSpPr>
          <p:spPr>
            <a:xfrm flipV="1">
              <a:off x="6307003" y="2624193"/>
              <a:ext cx="1258150" cy="6502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628650" y="2431415"/>
              <a:ext cx="613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start</a:t>
              </a:r>
              <a:endParaRPr lang="zh-TW" altLang="en-US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592821" y="1811439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 = 6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2140988" y="2539689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588079" y="3554455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 = 5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376848" y="1462210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3376848" y="2943285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3376848" y="4218214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6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5307722" y="1911734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 = 9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5307722" y="2619519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 = 7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5307722" y="3842805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6787308" y="1611384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787308" y="2851336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11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915298" y="2264893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finish</a:t>
              </a:r>
              <a:endParaRPr lang="zh-TW" altLang="en-US" dirty="0"/>
            </a:p>
          </p:txBody>
        </p:sp>
      </p:grpSp>
      <p:sp>
        <p:nvSpPr>
          <p:cNvPr id="4" name="矩形 3"/>
          <p:cNvSpPr/>
          <p:nvPr/>
        </p:nvSpPr>
        <p:spPr>
          <a:xfrm>
            <a:off x="5593975" y="5719946"/>
            <a:ext cx="1267384" cy="123265"/>
          </a:xfrm>
          <a:prstGeom prst="rect">
            <a:avLst/>
          </a:prstGeom>
          <a:solidFill>
            <a:srgbClr val="F3D2F4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3044077" y="4247028"/>
            <a:ext cx="852206" cy="122603"/>
          </a:xfrm>
          <a:prstGeom prst="rect">
            <a:avLst/>
          </a:prstGeom>
          <a:solidFill>
            <a:srgbClr val="F3D2F4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7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Some Important Concepts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solidFill>
                  <a:srgbClr val="0000CC"/>
                </a:solidFill>
              </a:rPr>
              <a:t>Critical path</a:t>
            </a:r>
          </a:p>
          <a:p>
            <a:pPr lvl="1"/>
            <a:r>
              <a:rPr lang="en-US" altLang="zh-TW" dirty="0"/>
              <a:t>The longest path from the </a:t>
            </a:r>
            <a:r>
              <a:rPr lang="en-US" altLang="zh-TW" dirty="0">
                <a:solidFill>
                  <a:srgbClr val="C00000"/>
                </a:solidFill>
              </a:rPr>
              <a:t>start</a:t>
            </a:r>
            <a:r>
              <a:rPr lang="en-US" altLang="zh-TW" dirty="0"/>
              <a:t> vertex to the </a:t>
            </a:r>
            <a:r>
              <a:rPr lang="en-US" altLang="zh-TW" dirty="0">
                <a:solidFill>
                  <a:srgbClr val="C00000"/>
                </a:solidFill>
              </a:rPr>
              <a:t>finish</a:t>
            </a:r>
            <a:r>
              <a:rPr lang="en-US" altLang="zh-TW" dirty="0"/>
              <a:t> vertex</a:t>
            </a:r>
          </a:p>
          <a:p>
            <a:pPr lvl="1"/>
            <a:r>
              <a:rPr lang="en-US" altLang="zh-TW" dirty="0" smtClean="0"/>
              <a:t>Determines </a:t>
            </a:r>
            <a:r>
              <a:rPr lang="en-US" altLang="zh-TW" dirty="0"/>
              <a:t>the minimum amount of time to finish the project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dirty="0" smtClean="0">
                <a:solidFill>
                  <a:srgbClr val="0000CC"/>
                </a:solidFill>
              </a:rPr>
              <a:t>Earliest time </a:t>
            </a:r>
            <a:r>
              <a:rPr lang="en-US" altLang="zh-TW" dirty="0"/>
              <a:t>of an activity </a:t>
            </a:r>
            <a:r>
              <a:rPr lang="en-US" altLang="zh-TW" dirty="0" err="1"/>
              <a:t>a</a:t>
            </a:r>
            <a:r>
              <a:rPr lang="en-US" altLang="zh-TW" baseline="-25000" dirty="0" err="1"/>
              <a:t>i</a:t>
            </a:r>
            <a:r>
              <a:rPr lang="en-US" altLang="zh-TW" dirty="0" smtClean="0"/>
              <a:t>, </a:t>
            </a:r>
            <a:r>
              <a:rPr lang="en-US" altLang="zh-TW" dirty="0"/>
              <a:t>denoted as </a:t>
            </a:r>
            <a:r>
              <a:rPr lang="en-US" altLang="zh-TW" i="1" dirty="0">
                <a:solidFill>
                  <a:srgbClr val="FF0000"/>
                </a:solidFill>
              </a:rPr>
              <a:t>e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/>
              <a:t>The earliest time an </a:t>
            </a:r>
            <a:r>
              <a:rPr lang="en-US" altLang="zh-TW" dirty="0" smtClean="0"/>
              <a:t>activity </a:t>
            </a:r>
            <a:r>
              <a:rPr lang="en-US" altLang="zh-TW" dirty="0" smtClean="0"/>
              <a:t>can </a:t>
            </a:r>
            <a:r>
              <a:rPr lang="en-US" altLang="zh-TW" dirty="0" smtClean="0"/>
              <a:t>start (occur)</a:t>
            </a:r>
          </a:p>
          <a:p>
            <a:pPr lvl="1"/>
            <a:r>
              <a:rPr lang="en-US" altLang="zh-TW" dirty="0"/>
              <a:t>is the length of the longest path from start to the </a:t>
            </a:r>
            <a:r>
              <a:rPr lang="en-US" altLang="zh-TW" dirty="0">
                <a:solidFill>
                  <a:srgbClr val="C00000"/>
                </a:solidFill>
              </a:rPr>
              <a:t>source vertex of </a:t>
            </a:r>
            <a:r>
              <a:rPr lang="en-US" altLang="zh-TW" dirty="0" err="1">
                <a:solidFill>
                  <a:srgbClr val="C00000"/>
                </a:solidFill>
              </a:rPr>
              <a:t>a</a:t>
            </a:r>
            <a:r>
              <a:rPr lang="en-US" altLang="zh-TW" baseline="-25000" dirty="0" err="1">
                <a:solidFill>
                  <a:srgbClr val="C00000"/>
                </a:solidFill>
              </a:rPr>
              <a:t>i</a:t>
            </a:r>
            <a:endParaRPr lang="en-US" altLang="zh-TW" baseline="-25000" dirty="0">
              <a:solidFill>
                <a:srgbClr val="C00000"/>
              </a:solidFill>
            </a:endParaRPr>
          </a:p>
          <a:p>
            <a:pPr lvl="2"/>
            <a:endParaRPr lang="en-US" altLang="zh-TW" dirty="0" smtClean="0"/>
          </a:p>
          <a:p>
            <a:r>
              <a:rPr lang="en-US" altLang="zh-TW" dirty="0" smtClean="0">
                <a:solidFill>
                  <a:srgbClr val="0000CC"/>
                </a:solidFill>
              </a:rPr>
              <a:t>Latest time </a:t>
            </a:r>
            <a:r>
              <a:rPr lang="en-US" altLang="zh-TW" dirty="0"/>
              <a:t>of an activity </a:t>
            </a:r>
            <a:r>
              <a:rPr lang="en-US" altLang="zh-TW" dirty="0" err="1"/>
              <a:t>a</a:t>
            </a:r>
            <a:r>
              <a:rPr lang="en-US" altLang="zh-TW" baseline="-25000" dirty="0" err="1"/>
              <a:t>i</a:t>
            </a:r>
            <a:r>
              <a:rPr lang="en-US" altLang="zh-TW" dirty="0" smtClean="0"/>
              <a:t>, </a:t>
            </a:r>
            <a:r>
              <a:rPr lang="en-US" altLang="zh-TW" dirty="0"/>
              <a:t>denoted as </a:t>
            </a:r>
            <a:r>
              <a:rPr lang="en-US" altLang="zh-TW" i="1" dirty="0" smtClean="0">
                <a:solidFill>
                  <a:srgbClr val="FF0000"/>
                </a:solidFill>
              </a:rPr>
              <a:t>l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zh-TW" dirty="0"/>
              <a:t>The latest time an activity (event) must start (</a:t>
            </a:r>
            <a:r>
              <a:rPr lang="en-US" altLang="zh-TW" dirty="0" smtClean="0"/>
              <a:t>occur) so </a:t>
            </a:r>
            <a:r>
              <a:rPr lang="en-US" altLang="zh-TW" dirty="0"/>
              <a:t>as </a:t>
            </a:r>
            <a:r>
              <a:rPr lang="en-US" altLang="zh-TW" dirty="0">
                <a:solidFill>
                  <a:srgbClr val="C00000"/>
                </a:solidFill>
              </a:rPr>
              <a:t>not to delay the </a:t>
            </a:r>
            <a:r>
              <a:rPr lang="en-US" altLang="zh-TW" dirty="0" smtClean="0">
                <a:solidFill>
                  <a:srgbClr val="C00000"/>
                </a:solidFill>
              </a:rPr>
              <a:t>project</a:t>
            </a:r>
          </a:p>
          <a:p>
            <a:pPr lvl="2"/>
            <a:endParaRPr lang="en-US" altLang="zh-TW" dirty="0"/>
          </a:p>
          <a:p>
            <a:r>
              <a:rPr lang="en-US" altLang="zh-TW" dirty="0" smtClean="0">
                <a:solidFill>
                  <a:srgbClr val="0000CC"/>
                </a:solidFill>
              </a:rPr>
              <a:t>Critical </a:t>
            </a:r>
            <a:r>
              <a:rPr lang="en-US" altLang="zh-TW" dirty="0">
                <a:solidFill>
                  <a:srgbClr val="0000CC"/>
                </a:solidFill>
              </a:rPr>
              <a:t>activities 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/>
              <a:t>All </a:t>
            </a:r>
            <a:r>
              <a:rPr lang="en-US" altLang="zh-TW" dirty="0"/>
              <a:t>activities for which </a:t>
            </a:r>
            <a:r>
              <a:rPr lang="en-US" altLang="zh-TW" i="1" dirty="0">
                <a:solidFill>
                  <a:srgbClr val="FF0000"/>
                </a:solidFill>
              </a:rPr>
              <a:t>e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) =</a:t>
            </a:r>
            <a:r>
              <a:rPr lang="en-US" altLang="zh-TW" i="1" dirty="0" smtClean="0">
                <a:solidFill>
                  <a:srgbClr val="FF0000"/>
                </a:solidFill>
              </a:rPr>
              <a:t> l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271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35583"/>
              </p:ext>
            </p:extLst>
          </p:nvPr>
        </p:nvGraphicFramePr>
        <p:xfrm>
          <a:off x="5015753" y="4956282"/>
          <a:ext cx="4074459" cy="185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7" name="Visio" r:id="rId3" imgW="5953156" imgH="2705286" progId="Visio.Drawing.11">
                  <p:embed/>
                </p:oleObj>
              </mc:Choice>
              <mc:Fallback>
                <p:oleObj name="Visio" r:id="rId3" imgW="5953156" imgH="270528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753" y="4956282"/>
                        <a:ext cx="4074459" cy="185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4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1339863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0000CC"/>
                </a:solidFill>
              </a:rPr>
              <a:t>longest path </a:t>
            </a:r>
            <a:r>
              <a:rPr lang="en-US" altLang="zh-TW" dirty="0" smtClean="0"/>
              <a:t>from the </a:t>
            </a:r>
            <a:r>
              <a:rPr lang="en-US" altLang="zh-TW" dirty="0" smtClean="0">
                <a:solidFill>
                  <a:srgbClr val="C00000"/>
                </a:solidFill>
              </a:rPr>
              <a:t>start</a:t>
            </a:r>
            <a:r>
              <a:rPr lang="en-US" altLang="zh-TW" dirty="0" smtClean="0"/>
              <a:t> vertex to the </a:t>
            </a:r>
            <a:r>
              <a:rPr lang="en-US" altLang="zh-TW" dirty="0" smtClean="0">
                <a:solidFill>
                  <a:srgbClr val="C00000"/>
                </a:solidFill>
              </a:rPr>
              <a:t>finish</a:t>
            </a:r>
            <a:r>
              <a:rPr lang="en-US" altLang="zh-TW" dirty="0" smtClean="0"/>
              <a:t> vertex.</a:t>
            </a:r>
          </a:p>
          <a:p>
            <a:r>
              <a:rPr lang="en-US" altLang="zh-TW" dirty="0" smtClean="0"/>
              <a:t>A network may have </a:t>
            </a:r>
            <a:r>
              <a:rPr lang="en-US" altLang="zh-TW" dirty="0" smtClean="0">
                <a:solidFill>
                  <a:srgbClr val="0000CC"/>
                </a:solidFill>
              </a:rPr>
              <a:t>more than 1 critical path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Critical </a:t>
            </a:r>
            <a:r>
              <a:rPr lang="en-US" altLang="zh-TW" dirty="0" smtClean="0"/>
              <a:t>Path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272</a:t>
            </a:fld>
            <a:endParaRPr lang="zh-TW" altLang="en-US"/>
          </a:p>
        </p:txBody>
      </p:sp>
      <p:grpSp>
        <p:nvGrpSpPr>
          <p:cNvPr id="41" name="群組 40"/>
          <p:cNvGrpSpPr/>
          <p:nvPr/>
        </p:nvGrpSpPr>
        <p:grpSpPr>
          <a:xfrm>
            <a:off x="1289255" y="2828961"/>
            <a:ext cx="6507352" cy="2546146"/>
            <a:chOff x="1383384" y="2519680"/>
            <a:chExt cx="6507352" cy="2546146"/>
          </a:xfrm>
        </p:grpSpPr>
        <p:grpSp>
          <p:nvGrpSpPr>
            <p:cNvPr id="5" name="群組 4"/>
            <p:cNvGrpSpPr/>
            <p:nvPr/>
          </p:nvGrpSpPr>
          <p:grpSpPr>
            <a:xfrm>
              <a:off x="3202491" y="2601912"/>
              <a:ext cx="314668" cy="2259139"/>
              <a:chOff x="2320419" y="2555854"/>
              <a:chExt cx="404106" cy="2901254"/>
            </a:xfrm>
          </p:grpSpPr>
          <p:sp>
            <p:nvSpPr>
              <p:cNvPr id="6" name="橢圓 5"/>
              <p:cNvSpPr/>
              <p:nvPr/>
            </p:nvSpPr>
            <p:spPr>
              <a:xfrm>
                <a:off x="2320419" y="2555854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2320419" y="4006481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2320419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橢圓 8"/>
            <p:cNvSpPr/>
            <p:nvPr/>
          </p:nvSpPr>
          <p:spPr>
            <a:xfrm>
              <a:off x="1996928" y="3313934"/>
              <a:ext cx="314668" cy="314668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0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4408054" y="3156600"/>
              <a:ext cx="314668" cy="1704451"/>
              <a:chOff x="3867654" y="3268201"/>
              <a:chExt cx="404106" cy="2188907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3867654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5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3867654" y="3268201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4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5613617" y="2601912"/>
              <a:ext cx="314668" cy="1601571"/>
              <a:chOff x="5533894" y="2555854"/>
              <a:chExt cx="404106" cy="2056786"/>
            </a:xfrm>
          </p:grpSpPr>
          <p:sp>
            <p:nvSpPr>
              <p:cNvPr id="14" name="橢圓 13"/>
              <p:cNvSpPr/>
              <p:nvPr/>
            </p:nvSpPr>
            <p:spPr>
              <a:xfrm>
                <a:off x="5533894" y="4208534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7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5533894" y="2555854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6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橢圓 15"/>
            <p:cNvSpPr/>
            <p:nvPr/>
          </p:nvSpPr>
          <p:spPr>
            <a:xfrm>
              <a:off x="6819179" y="3156600"/>
              <a:ext cx="314668" cy="314668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8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直線單箭頭接點 16"/>
            <p:cNvCxnSpPr>
              <a:stCxn id="9" idx="7"/>
              <a:endCxn id="6" idx="2"/>
            </p:cNvCxnSpPr>
            <p:nvPr/>
          </p:nvCxnSpPr>
          <p:spPr>
            <a:xfrm flipV="1">
              <a:off x="2265514" y="2759246"/>
              <a:ext cx="936977" cy="60077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9" idx="6"/>
              <a:endCxn id="7" idx="2"/>
            </p:cNvCxnSpPr>
            <p:nvPr/>
          </p:nvCxnSpPr>
          <p:spPr>
            <a:xfrm>
              <a:off x="2311596" y="3471268"/>
              <a:ext cx="890895" cy="4175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9" idx="5"/>
              <a:endCxn id="8" idx="2"/>
            </p:cNvCxnSpPr>
            <p:nvPr/>
          </p:nvCxnSpPr>
          <p:spPr>
            <a:xfrm>
              <a:off x="2265514" y="3582520"/>
              <a:ext cx="936977" cy="11211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6" idx="6"/>
              <a:endCxn id="12" idx="1"/>
            </p:cNvCxnSpPr>
            <p:nvPr/>
          </p:nvCxnSpPr>
          <p:spPr>
            <a:xfrm>
              <a:off x="3517159" y="2759246"/>
              <a:ext cx="936977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stCxn id="7" idx="6"/>
              <a:endCxn id="12" idx="3"/>
            </p:cNvCxnSpPr>
            <p:nvPr/>
          </p:nvCxnSpPr>
          <p:spPr>
            <a:xfrm flipV="1">
              <a:off x="3517159" y="3425186"/>
              <a:ext cx="936977" cy="4636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stCxn id="8" idx="6"/>
              <a:endCxn id="11" idx="2"/>
            </p:cNvCxnSpPr>
            <p:nvPr/>
          </p:nvCxnSpPr>
          <p:spPr>
            <a:xfrm>
              <a:off x="3517159" y="4703717"/>
              <a:ext cx="8908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12" idx="5"/>
              <a:endCxn id="14" idx="1"/>
            </p:cNvCxnSpPr>
            <p:nvPr/>
          </p:nvCxnSpPr>
          <p:spPr>
            <a:xfrm>
              <a:off x="4676640" y="3425186"/>
              <a:ext cx="983059" cy="50971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stCxn id="11" idx="6"/>
              <a:endCxn id="14" idx="3"/>
            </p:cNvCxnSpPr>
            <p:nvPr/>
          </p:nvCxnSpPr>
          <p:spPr>
            <a:xfrm flipV="1">
              <a:off x="4722722" y="4157401"/>
              <a:ext cx="936977" cy="5463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>
              <a:stCxn id="12" idx="7"/>
              <a:endCxn id="15" idx="2"/>
            </p:cNvCxnSpPr>
            <p:nvPr/>
          </p:nvCxnSpPr>
          <p:spPr>
            <a:xfrm flipV="1">
              <a:off x="4676640" y="2759246"/>
              <a:ext cx="936977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>
              <a:stCxn id="15" idx="6"/>
              <a:endCxn id="16" idx="1"/>
            </p:cNvCxnSpPr>
            <p:nvPr/>
          </p:nvCxnSpPr>
          <p:spPr>
            <a:xfrm>
              <a:off x="5928285" y="2759246"/>
              <a:ext cx="936976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14" idx="7"/>
              <a:endCxn id="16" idx="3"/>
            </p:cNvCxnSpPr>
            <p:nvPr/>
          </p:nvCxnSpPr>
          <p:spPr>
            <a:xfrm flipV="1">
              <a:off x="5882202" y="3425186"/>
              <a:ext cx="983058" cy="50971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383384" y="3274377"/>
              <a:ext cx="665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start</a:t>
              </a:r>
              <a:endParaRPr lang="zh-TW" altLang="en-US" sz="20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215441" y="272049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6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642286" y="335868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211749" y="4148862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5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604622" y="2519680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3604622" y="367295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604622" y="466571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6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108148" y="286971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9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108148" y="3420849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7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108148" y="437339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6260267" y="2635838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260267" y="3601360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138607" y="314471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finish</a:t>
              </a:r>
              <a:endParaRPr lang="zh-TW" altLang="en-US" sz="2000" dirty="0"/>
            </a:p>
          </p:txBody>
        </p:sp>
      </p:grpSp>
      <p:sp>
        <p:nvSpPr>
          <p:cNvPr id="42" name="內容版面配置區 2"/>
          <p:cNvSpPr txBox="1">
            <a:spLocks/>
          </p:cNvSpPr>
          <p:nvPr/>
        </p:nvSpPr>
        <p:spPr>
          <a:xfrm>
            <a:off x="779372" y="5389872"/>
            <a:ext cx="7886700" cy="124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 smtClean="0"/>
              <a:t>The above network has two critical paths</a:t>
            </a:r>
          </a:p>
          <a:p>
            <a:pPr lvl="1"/>
            <a:r>
              <a:rPr lang="en-US" altLang="zh-TW" dirty="0" smtClean="0"/>
              <a:t>Length(0, 1, 4, 6, 8) = 18</a:t>
            </a:r>
          </a:p>
          <a:p>
            <a:pPr lvl="1"/>
            <a:r>
              <a:rPr lang="en-US" altLang="zh-TW" dirty="0" smtClean="0"/>
              <a:t>Length(0, 1, 4, 7, 8) = 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6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Earliest Event/Activity Time 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3076114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TW" sz="2800" dirty="0" smtClean="0"/>
              <a:t>The </a:t>
            </a:r>
            <a:r>
              <a:rPr lang="en-US" altLang="zh-TW" sz="2800" dirty="0" smtClean="0">
                <a:solidFill>
                  <a:srgbClr val="0000CC"/>
                </a:solidFill>
              </a:rPr>
              <a:t>earliest time </a:t>
            </a:r>
            <a:r>
              <a:rPr lang="en-US" altLang="zh-TW" sz="2800" dirty="0" smtClean="0"/>
              <a:t>that an </a:t>
            </a:r>
            <a:r>
              <a:rPr lang="en-US" altLang="zh-TW" sz="2800" dirty="0" smtClean="0">
                <a:solidFill>
                  <a:srgbClr val="C00000"/>
                </a:solidFill>
              </a:rPr>
              <a:t>event </a:t>
            </a:r>
            <a:r>
              <a:rPr lang="en-US" altLang="zh-TW" sz="2800" dirty="0" err="1" smtClean="0">
                <a:solidFill>
                  <a:srgbClr val="C00000"/>
                </a:solidFill>
              </a:rPr>
              <a:t>i</a:t>
            </a:r>
            <a:r>
              <a:rPr lang="en-US" altLang="zh-TW" sz="2800" dirty="0" smtClean="0"/>
              <a:t> can occur is the length </a:t>
            </a:r>
            <a:r>
              <a:rPr lang="en-US" altLang="zh-TW" sz="2800" dirty="0"/>
              <a:t>of the </a:t>
            </a:r>
            <a:r>
              <a:rPr lang="en-US" altLang="zh-TW" sz="2800" dirty="0">
                <a:solidFill>
                  <a:srgbClr val="0000CC"/>
                </a:solidFill>
              </a:rPr>
              <a:t>longest path </a:t>
            </a:r>
            <a:r>
              <a:rPr lang="en-US" altLang="zh-TW" sz="2800" dirty="0"/>
              <a:t>from the start </a:t>
            </a:r>
            <a:r>
              <a:rPr lang="en-US" altLang="zh-TW" sz="2800" dirty="0" smtClean="0"/>
              <a:t>vertex 0 to the vertex </a:t>
            </a:r>
            <a:r>
              <a:rPr lang="en-US" altLang="zh-TW" sz="2800" dirty="0" err="1" smtClean="0"/>
              <a:t>i</a:t>
            </a:r>
            <a:r>
              <a:rPr lang="en-US" altLang="zh-TW" sz="2800" dirty="0" smtClean="0"/>
              <a:t>, denoted as </a:t>
            </a:r>
            <a:r>
              <a:rPr lang="en-US" altLang="zh-TW" sz="2800" dirty="0">
                <a:solidFill>
                  <a:srgbClr val="FF0000"/>
                </a:solidFill>
              </a:rPr>
              <a:t>e(</a:t>
            </a:r>
            <a:r>
              <a:rPr lang="en-US" altLang="zh-TW" sz="2800" dirty="0" err="1">
                <a:solidFill>
                  <a:srgbClr val="FF0000"/>
                </a:solidFill>
              </a:rPr>
              <a:t>e</a:t>
            </a:r>
            <a:r>
              <a:rPr lang="en-US" altLang="zh-TW" sz="2800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en-US" altLang="zh-TW" sz="2800" dirty="0" smtClean="0"/>
              <a:t> or </a:t>
            </a:r>
            <a:r>
              <a:rPr lang="en-US" altLang="zh-TW" sz="2800" dirty="0" smtClean="0">
                <a:solidFill>
                  <a:srgbClr val="FF0000"/>
                </a:solidFill>
              </a:rPr>
              <a:t>e(</a:t>
            </a:r>
            <a:r>
              <a:rPr lang="en-US" altLang="zh-TW" sz="2800" smtClean="0">
                <a:solidFill>
                  <a:srgbClr val="FF0000"/>
                </a:solidFill>
              </a:rPr>
              <a:t>i)</a:t>
            </a:r>
            <a:r>
              <a:rPr lang="en-US" altLang="zh-TW" sz="2800" smtClean="0"/>
              <a:t>.</a:t>
            </a:r>
            <a:endParaRPr lang="en-US" altLang="zh-TW" sz="2800" dirty="0" smtClean="0"/>
          </a:p>
          <a:p>
            <a:pPr marL="228600" lvl="1">
              <a:spcBef>
                <a:spcPts val="1000"/>
              </a:spcBef>
            </a:pPr>
            <a:r>
              <a:rPr lang="en-US" altLang="zh-TW" sz="2800" dirty="0" smtClean="0"/>
              <a:t>The earliest time an event can occur determines the </a:t>
            </a:r>
            <a:r>
              <a:rPr lang="en-US" altLang="zh-TW" sz="2800" dirty="0" smtClean="0">
                <a:solidFill>
                  <a:srgbClr val="0000CC"/>
                </a:solidFill>
              </a:rPr>
              <a:t>earliest start time </a:t>
            </a:r>
            <a:r>
              <a:rPr lang="en-US" altLang="zh-TW" sz="2800" dirty="0" smtClean="0"/>
              <a:t>for </a:t>
            </a:r>
            <a:r>
              <a:rPr lang="en-US" altLang="zh-TW" sz="2800" dirty="0" smtClean="0">
                <a:solidFill>
                  <a:srgbClr val="C00000"/>
                </a:solidFill>
              </a:rPr>
              <a:t>all activities</a:t>
            </a:r>
            <a:r>
              <a:rPr lang="en-US" altLang="zh-TW" sz="2800" dirty="0" smtClean="0">
                <a:solidFill>
                  <a:srgbClr val="0000CC"/>
                </a:solidFill>
              </a:rPr>
              <a:t> </a:t>
            </a:r>
            <a:r>
              <a:rPr lang="en-US" altLang="zh-TW" sz="2800" dirty="0" smtClean="0"/>
              <a:t>represented by edges leaving that vertex, e.g., </a:t>
            </a:r>
            <a:r>
              <a:rPr lang="en-US" altLang="zh-TW" sz="2800" dirty="0" smtClean="0">
                <a:solidFill>
                  <a:srgbClr val="FF0000"/>
                </a:solidFill>
              </a:rPr>
              <a:t>e(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a</a:t>
            </a:r>
            <a:r>
              <a:rPr lang="en-US" altLang="zh-TW" sz="28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en-US" altLang="zh-TW" sz="2800" dirty="0" smtClean="0"/>
              <a:t>.</a:t>
            </a:r>
          </a:p>
          <a:p>
            <a:pPr marL="228600" lvl="1">
              <a:spcBef>
                <a:spcPts val="1000"/>
              </a:spcBef>
            </a:pPr>
            <a:endParaRPr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273</a:t>
            </a:fld>
            <a:endParaRPr lang="zh-TW" altLang="en-US"/>
          </a:p>
        </p:txBody>
      </p:sp>
      <p:grpSp>
        <p:nvGrpSpPr>
          <p:cNvPr id="115" name="群組 114"/>
          <p:cNvGrpSpPr/>
          <p:nvPr/>
        </p:nvGrpSpPr>
        <p:grpSpPr>
          <a:xfrm>
            <a:off x="1315473" y="4175330"/>
            <a:ext cx="6507352" cy="2546146"/>
            <a:chOff x="1383384" y="2519680"/>
            <a:chExt cx="6507352" cy="2546146"/>
          </a:xfrm>
        </p:grpSpPr>
        <p:grpSp>
          <p:nvGrpSpPr>
            <p:cNvPr id="116" name="群組 115"/>
            <p:cNvGrpSpPr/>
            <p:nvPr/>
          </p:nvGrpSpPr>
          <p:grpSpPr>
            <a:xfrm>
              <a:off x="3202491" y="2601912"/>
              <a:ext cx="314668" cy="2259139"/>
              <a:chOff x="2320419" y="2555854"/>
              <a:chExt cx="404106" cy="2901254"/>
            </a:xfrm>
          </p:grpSpPr>
          <p:sp>
            <p:nvSpPr>
              <p:cNvPr id="149" name="橢圓 148"/>
              <p:cNvSpPr/>
              <p:nvPr/>
            </p:nvSpPr>
            <p:spPr>
              <a:xfrm>
                <a:off x="2320419" y="2555854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橢圓 149"/>
              <p:cNvSpPr/>
              <p:nvPr/>
            </p:nvSpPr>
            <p:spPr>
              <a:xfrm>
                <a:off x="2320419" y="4006481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橢圓 150"/>
              <p:cNvSpPr/>
              <p:nvPr/>
            </p:nvSpPr>
            <p:spPr>
              <a:xfrm>
                <a:off x="2320419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橢圓 116"/>
            <p:cNvSpPr/>
            <p:nvPr/>
          </p:nvSpPr>
          <p:spPr>
            <a:xfrm>
              <a:off x="1996928" y="3313934"/>
              <a:ext cx="314668" cy="314668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0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118" name="群組 117"/>
            <p:cNvGrpSpPr/>
            <p:nvPr/>
          </p:nvGrpSpPr>
          <p:grpSpPr>
            <a:xfrm>
              <a:off x="4408054" y="3156600"/>
              <a:ext cx="314668" cy="1704451"/>
              <a:chOff x="3867654" y="3268201"/>
              <a:chExt cx="404106" cy="2188907"/>
            </a:xfrm>
          </p:grpSpPr>
          <p:sp>
            <p:nvSpPr>
              <p:cNvPr id="147" name="橢圓 146"/>
              <p:cNvSpPr/>
              <p:nvPr/>
            </p:nvSpPr>
            <p:spPr>
              <a:xfrm>
                <a:off x="3867654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5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橢圓 147"/>
              <p:cNvSpPr/>
              <p:nvPr/>
            </p:nvSpPr>
            <p:spPr>
              <a:xfrm>
                <a:off x="3867654" y="3268201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4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群組 118"/>
            <p:cNvGrpSpPr/>
            <p:nvPr/>
          </p:nvGrpSpPr>
          <p:grpSpPr>
            <a:xfrm>
              <a:off x="5613617" y="2601912"/>
              <a:ext cx="314668" cy="1601571"/>
              <a:chOff x="5533894" y="2555854"/>
              <a:chExt cx="404106" cy="2056786"/>
            </a:xfrm>
          </p:grpSpPr>
          <p:sp>
            <p:nvSpPr>
              <p:cNvPr id="145" name="橢圓 144"/>
              <p:cNvSpPr/>
              <p:nvPr/>
            </p:nvSpPr>
            <p:spPr>
              <a:xfrm>
                <a:off x="5533894" y="4208534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7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橢圓 145"/>
              <p:cNvSpPr/>
              <p:nvPr/>
            </p:nvSpPr>
            <p:spPr>
              <a:xfrm>
                <a:off x="5533894" y="2555854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6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0" name="橢圓 119"/>
            <p:cNvSpPr/>
            <p:nvPr/>
          </p:nvSpPr>
          <p:spPr>
            <a:xfrm>
              <a:off x="6819179" y="3156600"/>
              <a:ext cx="314668" cy="314668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8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21" name="直線單箭頭接點 120"/>
            <p:cNvCxnSpPr>
              <a:stCxn id="117" idx="7"/>
              <a:endCxn id="149" idx="2"/>
            </p:cNvCxnSpPr>
            <p:nvPr/>
          </p:nvCxnSpPr>
          <p:spPr>
            <a:xfrm flipV="1">
              <a:off x="2265514" y="2759246"/>
              <a:ext cx="936977" cy="60077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單箭頭接點 121"/>
            <p:cNvCxnSpPr>
              <a:stCxn id="117" idx="6"/>
              <a:endCxn id="150" idx="2"/>
            </p:cNvCxnSpPr>
            <p:nvPr/>
          </p:nvCxnSpPr>
          <p:spPr>
            <a:xfrm>
              <a:off x="2311596" y="3471268"/>
              <a:ext cx="890895" cy="417547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單箭頭接點 122"/>
            <p:cNvCxnSpPr>
              <a:stCxn id="117" idx="5"/>
              <a:endCxn id="151" idx="2"/>
            </p:cNvCxnSpPr>
            <p:nvPr/>
          </p:nvCxnSpPr>
          <p:spPr>
            <a:xfrm>
              <a:off x="2265514" y="3582520"/>
              <a:ext cx="936977" cy="112119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單箭頭接點 123"/>
            <p:cNvCxnSpPr>
              <a:stCxn id="149" idx="6"/>
              <a:endCxn id="148" idx="1"/>
            </p:cNvCxnSpPr>
            <p:nvPr/>
          </p:nvCxnSpPr>
          <p:spPr>
            <a:xfrm>
              <a:off x="3517159" y="2759246"/>
              <a:ext cx="936977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單箭頭接點 124"/>
            <p:cNvCxnSpPr>
              <a:stCxn id="150" idx="6"/>
              <a:endCxn id="148" idx="3"/>
            </p:cNvCxnSpPr>
            <p:nvPr/>
          </p:nvCxnSpPr>
          <p:spPr>
            <a:xfrm flipV="1">
              <a:off x="3517159" y="3425186"/>
              <a:ext cx="936977" cy="4636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單箭頭接點 125"/>
            <p:cNvCxnSpPr>
              <a:stCxn id="151" idx="6"/>
              <a:endCxn id="147" idx="2"/>
            </p:cNvCxnSpPr>
            <p:nvPr/>
          </p:nvCxnSpPr>
          <p:spPr>
            <a:xfrm>
              <a:off x="3517159" y="4703717"/>
              <a:ext cx="890895" cy="0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單箭頭接點 126"/>
            <p:cNvCxnSpPr>
              <a:stCxn id="148" idx="5"/>
              <a:endCxn id="145" idx="1"/>
            </p:cNvCxnSpPr>
            <p:nvPr/>
          </p:nvCxnSpPr>
          <p:spPr>
            <a:xfrm>
              <a:off x="4676640" y="3425186"/>
              <a:ext cx="983059" cy="50971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單箭頭接點 127"/>
            <p:cNvCxnSpPr>
              <a:stCxn id="147" idx="6"/>
              <a:endCxn id="145" idx="3"/>
            </p:cNvCxnSpPr>
            <p:nvPr/>
          </p:nvCxnSpPr>
          <p:spPr>
            <a:xfrm flipV="1">
              <a:off x="4722722" y="4157401"/>
              <a:ext cx="936977" cy="5463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單箭頭接點 128"/>
            <p:cNvCxnSpPr>
              <a:stCxn id="148" idx="7"/>
              <a:endCxn id="146" idx="2"/>
            </p:cNvCxnSpPr>
            <p:nvPr/>
          </p:nvCxnSpPr>
          <p:spPr>
            <a:xfrm flipV="1">
              <a:off x="4676640" y="2759246"/>
              <a:ext cx="936977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單箭頭接點 129"/>
            <p:cNvCxnSpPr>
              <a:stCxn id="146" idx="6"/>
              <a:endCxn id="120" idx="1"/>
            </p:cNvCxnSpPr>
            <p:nvPr/>
          </p:nvCxnSpPr>
          <p:spPr>
            <a:xfrm>
              <a:off x="5928285" y="2759246"/>
              <a:ext cx="936976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單箭頭接點 130"/>
            <p:cNvCxnSpPr>
              <a:stCxn id="145" idx="7"/>
              <a:endCxn id="120" idx="3"/>
            </p:cNvCxnSpPr>
            <p:nvPr/>
          </p:nvCxnSpPr>
          <p:spPr>
            <a:xfrm flipV="1">
              <a:off x="5882202" y="3425186"/>
              <a:ext cx="983058" cy="50971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文字方塊 131"/>
            <p:cNvSpPr txBox="1"/>
            <p:nvPr/>
          </p:nvSpPr>
          <p:spPr>
            <a:xfrm>
              <a:off x="1383384" y="3274377"/>
              <a:ext cx="665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start</a:t>
              </a:r>
              <a:endParaRPr lang="zh-TW" altLang="en-US" sz="2000" dirty="0"/>
            </a:p>
          </p:txBody>
        </p:sp>
        <p:sp>
          <p:nvSpPr>
            <p:cNvPr id="133" name="文字方塊 132"/>
            <p:cNvSpPr txBox="1"/>
            <p:nvPr/>
          </p:nvSpPr>
          <p:spPr>
            <a:xfrm>
              <a:off x="2215441" y="272049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6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4" name="文字方塊 133"/>
            <p:cNvSpPr txBox="1"/>
            <p:nvPr/>
          </p:nvSpPr>
          <p:spPr>
            <a:xfrm>
              <a:off x="2642286" y="335868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5" name="文字方塊 134"/>
            <p:cNvSpPr txBox="1"/>
            <p:nvPr/>
          </p:nvSpPr>
          <p:spPr>
            <a:xfrm>
              <a:off x="2211749" y="4148862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5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6" name="文字方塊 135"/>
            <p:cNvSpPr txBox="1"/>
            <p:nvPr/>
          </p:nvSpPr>
          <p:spPr>
            <a:xfrm>
              <a:off x="3604622" y="2519680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3604622" y="367295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8" name="文字方塊 137"/>
            <p:cNvSpPr txBox="1"/>
            <p:nvPr/>
          </p:nvSpPr>
          <p:spPr>
            <a:xfrm>
              <a:off x="3604622" y="466571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6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9" name="文字方塊 138"/>
            <p:cNvSpPr txBox="1"/>
            <p:nvPr/>
          </p:nvSpPr>
          <p:spPr>
            <a:xfrm>
              <a:off x="5108148" y="286971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9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0" name="文字方塊 139"/>
            <p:cNvSpPr txBox="1"/>
            <p:nvPr/>
          </p:nvSpPr>
          <p:spPr>
            <a:xfrm>
              <a:off x="5108148" y="3420849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7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1" name="文字方塊 140"/>
            <p:cNvSpPr txBox="1"/>
            <p:nvPr/>
          </p:nvSpPr>
          <p:spPr>
            <a:xfrm>
              <a:off x="5108148" y="437339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6260267" y="2635838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3" name="文字方塊 142"/>
            <p:cNvSpPr txBox="1"/>
            <p:nvPr/>
          </p:nvSpPr>
          <p:spPr>
            <a:xfrm>
              <a:off x="6260267" y="3601360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4" name="文字方塊 143"/>
            <p:cNvSpPr txBox="1"/>
            <p:nvPr/>
          </p:nvSpPr>
          <p:spPr>
            <a:xfrm>
              <a:off x="7138607" y="314471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finish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93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Earliest Event/Activity Time 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841986"/>
          </a:xfrm>
        </p:spPr>
        <p:txBody>
          <a:bodyPr>
            <a:normAutofit fontScale="925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TW" sz="2800" dirty="0" smtClean="0">
                <a:solidFill>
                  <a:srgbClr val="0000CC"/>
                </a:solidFill>
              </a:rPr>
              <a:t>Earliest time of an event</a:t>
            </a:r>
            <a:r>
              <a:rPr lang="en-US" altLang="zh-TW" sz="2800" dirty="0" smtClean="0"/>
              <a:t>, </a:t>
            </a:r>
            <a:r>
              <a:rPr lang="en-US" altLang="zh-TW" sz="2800" dirty="0" smtClean="0">
                <a:solidFill>
                  <a:srgbClr val="FF0000"/>
                </a:solidFill>
              </a:rPr>
              <a:t>e(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e</a:t>
            </a:r>
            <a:r>
              <a:rPr lang="en-US" altLang="zh-TW" sz="28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800" dirty="0" smtClean="0">
                <a:solidFill>
                  <a:srgbClr val="FF0000"/>
                </a:solidFill>
              </a:rPr>
              <a:t>) </a:t>
            </a:r>
            <a:r>
              <a:rPr lang="en-US" altLang="zh-TW" sz="2800" dirty="0" smtClean="0"/>
              <a:t>or e(</a:t>
            </a:r>
            <a:r>
              <a:rPr lang="en-US" altLang="zh-TW" sz="2800" dirty="0" err="1" smtClean="0"/>
              <a:t>i</a:t>
            </a:r>
            <a:r>
              <a:rPr lang="en-US" altLang="zh-TW" sz="2800" dirty="0" smtClean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dirty="0" smtClean="0">
                <a:solidFill>
                  <a:srgbClr val="0000CC"/>
                </a:solidFill>
              </a:rPr>
              <a:t>Earliest (start) time of an activity</a:t>
            </a:r>
            <a:r>
              <a:rPr lang="en-US" altLang="zh-TW" sz="2800" dirty="0" smtClean="0"/>
              <a:t>, </a:t>
            </a:r>
            <a:r>
              <a:rPr lang="en-US" altLang="zh-TW" sz="2800" dirty="0" smtClean="0">
                <a:solidFill>
                  <a:srgbClr val="FF0000"/>
                </a:solidFill>
              </a:rPr>
              <a:t>e(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a</a:t>
            </a:r>
            <a:r>
              <a:rPr lang="en-US" altLang="zh-TW" sz="2800" baseline="-25000" dirty="0" err="1">
                <a:solidFill>
                  <a:srgbClr val="FF0000"/>
                </a:solidFill>
              </a:rPr>
              <a:t>j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en-US" altLang="zh-TW" sz="2800" dirty="0" smtClean="0"/>
              <a:t> or e(j)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274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383384" y="2438998"/>
            <a:ext cx="6507352" cy="2546146"/>
            <a:chOff x="1383384" y="2519680"/>
            <a:chExt cx="6507352" cy="2546146"/>
          </a:xfrm>
        </p:grpSpPr>
        <p:grpSp>
          <p:nvGrpSpPr>
            <p:cNvPr id="41" name="群組 40"/>
            <p:cNvGrpSpPr/>
            <p:nvPr/>
          </p:nvGrpSpPr>
          <p:grpSpPr>
            <a:xfrm>
              <a:off x="3202491" y="2601912"/>
              <a:ext cx="314668" cy="2259139"/>
              <a:chOff x="2320419" y="2555854"/>
              <a:chExt cx="404106" cy="2901254"/>
            </a:xfrm>
          </p:grpSpPr>
          <p:sp>
            <p:nvSpPr>
              <p:cNvPr id="42" name="橢圓 41"/>
              <p:cNvSpPr/>
              <p:nvPr/>
            </p:nvSpPr>
            <p:spPr>
              <a:xfrm>
                <a:off x="2320419" y="2555854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2320419" y="4006481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2320419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橢圓 44"/>
            <p:cNvSpPr/>
            <p:nvPr/>
          </p:nvSpPr>
          <p:spPr>
            <a:xfrm>
              <a:off x="1996928" y="3313934"/>
              <a:ext cx="314668" cy="314668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0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4408054" y="3156600"/>
              <a:ext cx="314668" cy="1704451"/>
              <a:chOff x="3867654" y="3268201"/>
              <a:chExt cx="404106" cy="2188907"/>
            </a:xfrm>
          </p:grpSpPr>
          <p:sp>
            <p:nvSpPr>
              <p:cNvPr id="47" name="橢圓 46"/>
              <p:cNvSpPr/>
              <p:nvPr/>
            </p:nvSpPr>
            <p:spPr>
              <a:xfrm>
                <a:off x="3867654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5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3867654" y="3268201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C00000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rgbClr val="C00000"/>
                    </a:solidFill>
                  </a:rPr>
                  <a:t>4</a:t>
                </a:r>
                <a:endParaRPr lang="zh-TW" altLang="en-US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5613617" y="2601912"/>
              <a:ext cx="314668" cy="1601571"/>
              <a:chOff x="5533894" y="2555854"/>
              <a:chExt cx="404106" cy="2056786"/>
            </a:xfrm>
          </p:grpSpPr>
          <p:sp>
            <p:nvSpPr>
              <p:cNvPr id="50" name="橢圓 49"/>
              <p:cNvSpPr/>
              <p:nvPr/>
            </p:nvSpPr>
            <p:spPr>
              <a:xfrm>
                <a:off x="5533894" y="4208534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7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橢圓 50"/>
              <p:cNvSpPr/>
              <p:nvPr/>
            </p:nvSpPr>
            <p:spPr>
              <a:xfrm>
                <a:off x="5533894" y="2555854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6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橢圓 51"/>
            <p:cNvSpPr/>
            <p:nvPr/>
          </p:nvSpPr>
          <p:spPr>
            <a:xfrm>
              <a:off x="6819179" y="3156600"/>
              <a:ext cx="314668" cy="31466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8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直線單箭頭接點 52"/>
            <p:cNvCxnSpPr>
              <a:stCxn id="45" idx="7"/>
              <a:endCxn id="42" idx="2"/>
            </p:cNvCxnSpPr>
            <p:nvPr/>
          </p:nvCxnSpPr>
          <p:spPr>
            <a:xfrm flipV="1">
              <a:off x="2265514" y="2759246"/>
              <a:ext cx="936977" cy="60077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>
              <a:stCxn id="45" idx="6"/>
              <a:endCxn id="43" idx="2"/>
            </p:cNvCxnSpPr>
            <p:nvPr/>
          </p:nvCxnSpPr>
          <p:spPr>
            <a:xfrm>
              <a:off x="2311596" y="3471268"/>
              <a:ext cx="890895" cy="417547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>
              <a:stCxn id="45" idx="5"/>
              <a:endCxn id="44" idx="2"/>
            </p:cNvCxnSpPr>
            <p:nvPr/>
          </p:nvCxnSpPr>
          <p:spPr>
            <a:xfrm>
              <a:off x="2265514" y="3582520"/>
              <a:ext cx="936977" cy="112119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>
              <a:stCxn id="42" idx="6"/>
              <a:endCxn id="48" idx="1"/>
            </p:cNvCxnSpPr>
            <p:nvPr/>
          </p:nvCxnSpPr>
          <p:spPr>
            <a:xfrm>
              <a:off x="3517159" y="2759246"/>
              <a:ext cx="936977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>
              <a:stCxn id="43" idx="6"/>
              <a:endCxn id="48" idx="3"/>
            </p:cNvCxnSpPr>
            <p:nvPr/>
          </p:nvCxnSpPr>
          <p:spPr>
            <a:xfrm flipV="1">
              <a:off x="3517159" y="3425186"/>
              <a:ext cx="936977" cy="4636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>
              <a:stCxn id="44" idx="6"/>
              <a:endCxn id="47" idx="2"/>
            </p:cNvCxnSpPr>
            <p:nvPr/>
          </p:nvCxnSpPr>
          <p:spPr>
            <a:xfrm>
              <a:off x="3517159" y="4703717"/>
              <a:ext cx="890895" cy="0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>
              <a:stCxn id="48" idx="5"/>
              <a:endCxn id="50" idx="1"/>
            </p:cNvCxnSpPr>
            <p:nvPr/>
          </p:nvCxnSpPr>
          <p:spPr>
            <a:xfrm>
              <a:off x="4676640" y="3425186"/>
              <a:ext cx="983059" cy="50971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單箭頭接點 59"/>
            <p:cNvCxnSpPr>
              <a:stCxn id="47" idx="6"/>
              <a:endCxn id="50" idx="3"/>
            </p:cNvCxnSpPr>
            <p:nvPr/>
          </p:nvCxnSpPr>
          <p:spPr>
            <a:xfrm flipV="1">
              <a:off x="4722722" y="4157401"/>
              <a:ext cx="936977" cy="5463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>
              <a:stCxn id="48" idx="7"/>
              <a:endCxn id="51" idx="2"/>
            </p:cNvCxnSpPr>
            <p:nvPr/>
          </p:nvCxnSpPr>
          <p:spPr>
            <a:xfrm flipV="1">
              <a:off x="4676640" y="2759246"/>
              <a:ext cx="936977" cy="44343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單箭頭接點 61"/>
            <p:cNvCxnSpPr>
              <a:stCxn id="51" idx="6"/>
              <a:endCxn id="52" idx="1"/>
            </p:cNvCxnSpPr>
            <p:nvPr/>
          </p:nvCxnSpPr>
          <p:spPr>
            <a:xfrm>
              <a:off x="5928285" y="2759246"/>
              <a:ext cx="936976" cy="44343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>
              <a:stCxn id="50" idx="7"/>
              <a:endCxn id="52" idx="3"/>
            </p:cNvCxnSpPr>
            <p:nvPr/>
          </p:nvCxnSpPr>
          <p:spPr>
            <a:xfrm flipV="1">
              <a:off x="5882202" y="3425186"/>
              <a:ext cx="983058" cy="50971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字方塊 63"/>
            <p:cNvSpPr txBox="1"/>
            <p:nvPr/>
          </p:nvSpPr>
          <p:spPr>
            <a:xfrm>
              <a:off x="1383384" y="3274377"/>
              <a:ext cx="665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start</a:t>
              </a:r>
              <a:endParaRPr lang="zh-TW" altLang="en-US" sz="2000" dirty="0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2215441" y="272049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6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2642286" y="335868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2211749" y="4148862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5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3604622" y="2519680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3604622" y="367295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3604622" y="466571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6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108148" y="286971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9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5108148" y="3420849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7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5108148" y="437339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6260267" y="2635838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6260267" y="3601360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7138607" y="314471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finish</a:t>
              </a:r>
              <a:endParaRPr lang="zh-TW" altLang="en-US" sz="2000" dirty="0"/>
            </a:p>
          </p:txBody>
        </p:sp>
      </p:grpSp>
      <p:sp>
        <p:nvSpPr>
          <p:cNvPr id="77" name="內容版面配置區 2"/>
          <p:cNvSpPr txBox="1">
            <a:spLocks/>
          </p:cNvSpPr>
          <p:nvPr/>
        </p:nvSpPr>
        <p:spPr>
          <a:xfrm>
            <a:off x="779372" y="5023145"/>
            <a:ext cx="7886700" cy="169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 smtClean="0"/>
              <a:t>Earliest </a:t>
            </a:r>
            <a:r>
              <a:rPr lang="en-US" altLang="zh-TW" dirty="0" smtClean="0">
                <a:solidFill>
                  <a:srgbClr val="0000CC"/>
                </a:solidFill>
              </a:rPr>
              <a:t>event</a:t>
            </a:r>
            <a:r>
              <a:rPr lang="en-US" altLang="zh-TW" dirty="0" smtClean="0"/>
              <a:t> time(e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) = e(e</a:t>
            </a:r>
            <a:r>
              <a:rPr lang="en-US" altLang="zh-TW" baseline="-25000" dirty="0" smtClean="0"/>
              <a:t>4</a:t>
            </a:r>
            <a:r>
              <a:rPr lang="en-US" altLang="zh-TW" dirty="0"/>
              <a:t>) </a:t>
            </a:r>
            <a:r>
              <a:rPr lang="en-US" altLang="zh-TW" dirty="0" smtClean="0"/>
              <a:t>= 7, e(e</a:t>
            </a:r>
            <a:r>
              <a:rPr lang="en-US" altLang="zh-TW" baseline="-25000" dirty="0" smtClean="0"/>
              <a:t>6</a:t>
            </a:r>
            <a:r>
              <a:rPr lang="en-US" altLang="zh-TW" dirty="0" smtClean="0"/>
              <a:t>) </a:t>
            </a:r>
            <a:r>
              <a:rPr lang="en-US" altLang="zh-TW" dirty="0"/>
              <a:t>= </a:t>
            </a:r>
            <a:r>
              <a:rPr lang="en-US" altLang="zh-TW" dirty="0" smtClean="0"/>
              <a:t>16, e(e</a:t>
            </a:r>
            <a:r>
              <a:rPr lang="en-US" altLang="zh-TW" baseline="-25000" dirty="0" smtClean="0"/>
              <a:t>7</a:t>
            </a:r>
            <a:r>
              <a:rPr lang="en-US" altLang="zh-TW" dirty="0" smtClean="0"/>
              <a:t>) </a:t>
            </a:r>
            <a:r>
              <a:rPr lang="en-US" altLang="zh-TW" dirty="0"/>
              <a:t>= </a:t>
            </a:r>
            <a:r>
              <a:rPr lang="en-US" altLang="zh-TW" dirty="0" smtClean="0"/>
              <a:t>14</a:t>
            </a:r>
          </a:p>
          <a:p>
            <a:pPr lvl="1"/>
            <a:r>
              <a:rPr lang="en-US" altLang="zh-TW" dirty="0" smtClean="0"/>
              <a:t>Earliest </a:t>
            </a:r>
            <a:r>
              <a:rPr lang="en-US" altLang="zh-TW" dirty="0" smtClean="0">
                <a:solidFill>
                  <a:srgbClr val="C00000"/>
                </a:solidFill>
              </a:rPr>
              <a:t>activity</a:t>
            </a:r>
            <a:r>
              <a:rPr lang="en-US" altLang="zh-TW" dirty="0" smtClean="0"/>
              <a:t> time(a</a:t>
            </a:r>
            <a:r>
              <a:rPr lang="en-US" altLang="zh-TW" baseline="-25000" dirty="0" smtClean="0"/>
              <a:t>7</a:t>
            </a:r>
            <a:r>
              <a:rPr lang="en-US" altLang="zh-TW" dirty="0" smtClean="0"/>
              <a:t>) = </a:t>
            </a:r>
            <a:r>
              <a:rPr lang="en-US" altLang="zh-TW" dirty="0" smtClean="0">
                <a:solidFill>
                  <a:srgbClr val="C00000"/>
                </a:solidFill>
              </a:rPr>
              <a:t>e(a</a:t>
            </a:r>
            <a:r>
              <a:rPr lang="en-US" altLang="zh-TW" baseline="-25000" dirty="0" smtClean="0">
                <a:solidFill>
                  <a:srgbClr val="C00000"/>
                </a:solidFill>
              </a:rPr>
              <a:t>7</a:t>
            </a:r>
            <a:r>
              <a:rPr lang="en-US" altLang="zh-TW" dirty="0">
                <a:solidFill>
                  <a:srgbClr val="C00000"/>
                </a:solidFill>
              </a:rPr>
              <a:t>) </a:t>
            </a:r>
            <a:r>
              <a:rPr lang="en-US" altLang="zh-TW" dirty="0" smtClean="0">
                <a:solidFill>
                  <a:srgbClr val="C00000"/>
                </a:solidFill>
              </a:rPr>
              <a:t>= 7 = </a:t>
            </a:r>
            <a:r>
              <a:rPr lang="en-US" altLang="zh-TW" dirty="0">
                <a:solidFill>
                  <a:srgbClr val="C00000"/>
                </a:solidFill>
              </a:rPr>
              <a:t>e(e</a:t>
            </a:r>
            <a:r>
              <a:rPr lang="en-US" altLang="zh-TW" baseline="-25000" dirty="0">
                <a:solidFill>
                  <a:srgbClr val="C00000"/>
                </a:solidFill>
              </a:rPr>
              <a:t>4</a:t>
            </a:r>
            <a:r>
              <a:rPr lang="en-US" altLang="zh-TW" dirty="0">
                <a:solidFill>
                  <a:srgbClr val="C00000"/>
                </a:solidFill>
              </a:rPr>
              <a:t>)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/>
              <a:t>Earliest activity time(a</a:t>
            </a:r>
            <a:r>
              <a:rPr lang="en-US" altLang="zh-TW" baseline="-25000" dirty="0" smtClean="0"/>
              <a:t>8</a:t>
            </a:r>
            <a:r>
              <a:rPr lang="en-US" altLang="zh-TW" dirty="0" smtClean="0"/>
              <a:t>) = </a:t>
            </a:r>
            <a:r>
              <a:rPr lang="en-US" altLang="zh-TW" dirty="0" smtClean="0">
                <a:solidFill>
                  <a:srgbClr val="0000CC"/>
                </a:solidFill>
              </a:rPr>
              <a:t>e(a</a:t>
            </a:r>
            <a:r>
              <a:rPr lang="en-US" altLang="zh-TW" baseline="-25000" dirty="0" smtClean="0">
                <a:solidFill>
                  <a:srgbClr val="0000CC"/>
                </a:solidFill>
              </a:rPr>
              <a:t>8</a:t>
            </a:r>
            <a:r>
              <a:rPr lang="en-US" altLang="zh-TW" dirty="0" smtClean="0">
                <a:solidFill>
                  <a:srgbClr val="0000CC"/>
                </a:solidFill>
              </a:rPr>
              <a:t>) </a:t>
            </a:r>
            <a:r>
              <a:rPr lang="en-US" altLang="zh-TW" dirty="0">
                <a:solidFill>
                  <a:srgbClr val="0000CC"/>
                </a:solidFill>
              </a:rPr>
              <a:t>= </a:t>
            </a:r>
            <a:r>
              <a:rPr lang="en-US" altLang="zh-TW" dirty="0" smtClean="0">
                <a:solidFill>
                  <a:srgbClr val="0000CC"/>
                </a:solidFill>
              </a:rPr>
              <a:t>7 = </a:t>
            </a:r>
            <a:r>
              <a:rPr lang="en-US" altLang="zh-TW" dirty="0">
                <a:solidFill>
                  <a:srgbClr val="0000CC"/>
                </a:solidFill>
              </a:rPr>
              <a:t>e(e</a:t>
            </a:r>
            <a:r>
              <a:rPr lang="en-US" altLang="zh-TW" baseline="-25000" dirty="0">
                <a:solidFill>
                  <a:srgbClr val="0000CC"/>
                </a:solidFill>
              </a:rPr>
              <a:t>4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/>
              <a:t>Earliest event time(finish) = e(e</a:t>
            </a:r>
            <a:r>
              <a:rPr lang="en-US" altLang="zh-TW" baseline="-25000" dirty="0" smtClean="0"/>
              <a:t>8</a:t>
            </a:r>
            <a:r>
              <a:rPr lang="en-US" altLang="zh-TW" dirty="0" smtClean="0"/>
              <a:t>) = 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58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Latest Event/Activity Time 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4"/>
            <a:ext cx="7886700" cy="2498150"/>
          </a:xfrm>
        </p:spPr>
        <p:txBody>
          <a:bodyPr>
            <a:normAutofit fontScale="92500"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TW" sz="2800" dirty="0" smtClean="0"/>
              <a:t>For every activity, we may also define the </a:t>
            </a:r>
            <a:r>
              <a:rPr lang="en-US" altLang="zh-TW" sz="2800" dirty="0" smtClean="0">
                <a:solidFill>
                  <a:srgbClr val="0000CC"/>
                </a:solidFill>
              </a:rPr>
              <a:t>latest time of an activity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a</a:t>
            </a:r>
            <a:r>
              <a:rPr lang="en-US" altLang="zh-TW" sz="2800" baseline="-25000" dirty="0" err="1" smtClean="0"/>
              <a:t>j</a:t>
            </a:r>
            <a:r>
              <a:rPr lang="en-US" altLang="zh-TW" sz="2800" dirty="0" smtClean="0"/>
              <a:t>, </a:t>
            </a:r>
            <a:r>
              <a:rPr lang="en-US" altLang="zh-TW" sz="2800" dirty="0" smtClean="0">
                <a:solidFill>
                  <a:srgbClr val="FF0000"/>
                </a:solidFill>
              </a:rPr>
              <a:t>l(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a</a:t>
            </a:r>
            <a:r>
              <a:rPr lang="en-US" altLang="zh-TW" sz="2800" baseline="-25000" dirty="0" err="1">
                <a:solidFill>
                  <a:srgbClr val="FF0000"/>
                </a:solidFill>
              </a:rPr>
              <a:t>j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en-US" altLang="zh-TW" sz="2800" dirty="0" smtClean="0"/>
              <a:t> or </a:t>
            </a:r>
            <a:r>
              <a:rPr lang="en-US" altLang="zh-TW" sz="2800" dirty="0" smtClean="0">
                <a:solidFill>
                  <a:srgbClr val="FF0000"/>
                </a:solidFill>
              </a:rPr>
              <a:t>l(j)</a:t>
            </a:r>
            <a:r>
              <a:rPr lang="en-US" altLang="zh-TW" sz="2800" dirty="0" smtClean="0"/>
              <a:t>, that the activity may </a:t>
            </a:r>
            <a:r>
              <a:rPr lang="en-US" altLang="zh-TW" sz="2800" dirty="0" smtClean="0">
                <a:solidFill>
                  <a:srgbClr val="C00000"/>
                </a:solidFill>
              </a:rPr>
              <a:t>start</a:t>
            </a:r>
            <a:r>
              <a:rPr lang="en-US" altLang="zh-TW" sz="2800" dirty="0" smtClean="0"/>
              <a:t> </a:t>
            </a:r>
            <a:r>
              <a:rPr lang="en-US" altLang="zh-TW" sz="2800" dirty="0" smtClean="0">
                <a:solidFill>
                  <a:srgbClr val="0000CC"/>
                </a:solidFill>
              </a:rPr>
              <a:t>without increasing </a:t>
            </a:r>
            <a:r>
              <a:rPr lang="en-US" altLang="zh-TW" sz="2800" dirty="0" smtClean="0"/>
              <a:t>the </a:t>
            </a:r>
            <a:r>
              <a:rPr lang="en-US" altLang="zh-TW" sz="2800" dirty="0" smtClean="0">
                <a:solidFill>
                  <a:srgbClr val="C00000"/>
                </a:solidFill>
              </a:rPr>
              <a:t>project duration</a:t>
            </a:r>
            <a:r>
              <a:rPr lang="en-US" altLang="zh-TW" sz="2800" dirty="0" smtClean="0"/>
              <a:t>. (i.e., the length of the longest path from start to finish</a:t>
            </a:r>
            <a:r>
              <a:rPr lang="en-US" altLang="zh-TW" sz="2800" dirty="0"/>
              <a:t>) </a:t>
            </a:r>
            <a:r>
              <a:rPr lang="en-US" altLang="zh-TW" sz="2800" dirty="0" smtClean="0"/>
              <a:t>(</a:t>
            </a:r>
            <a:r>
              <a:rPr lang="en-US" altLang="zh-TW" sz="2800" dirty="0" smtClean="0">
                <a:solidFill>
                  <a:srgbClr val="CC0099"/>
                </a:solidFill>
              </a:rPr>
              <a:t>l(a</a:t>
            </a:r>
            <a:r>
              <a:rPr lang="en-US" altLang="zh-TW" sz="2800" baseline="-25000" dirty="0" smtClean="0">
                <a:solidFill>
                  <a:srgbClr val="CC0099"/>
                </a:solidFill>
              </a:rPr>
              <a:t>7</a:t>
            </a:r>
            <a:r>
              <a:rPr lang="en-US" altLang="zh-TW" sz="2800" dirty="0" smtClean="0">
                <a:solidFill>
                  <a:srgbClr val="CC0099"/>
                </a:solidFill>
              </a:rPr>
              <a:t>) </a:t>
            </a:r>
            <a:r>
              <a:rPr lang="en-US" altLang="zh-TW" sz="2800" dirty="0">
                <a:solidFill>
                  <a:srgbClr val="CC0099"/>
                </a:solidFill>
              </a:rPr>
              <a:t>= </a:t>
            </a:r>
            <a:r>
              <a:rPr lang="en-US" altLang="zh-TW" sz="2800" dirty="0" smtClean="0">
                <a:solidFill>
                  <a:srgbClr val="CC0099"/>
                </a:solidFill>
              </a:rPr>
              <a:t>7</a:t>
            </a:r>
            <a:r>
              <a:rPr lang="en-US" altLang="zh-TW" sz="2800" dirty="0" smtClean="0"/>
              <a:t>)</a:t>
            </a:r>
            <a:endParaRPr lang="en-US" altLang="zh-TW" sz="2800" dirty="0" smtClean="0">
              <a:solidFill>
                <a:srgbClr val="CC0099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altLang="zh-TW" sz="2800" dirty="0" smtClean="0">
                <a:solidFill>
                  <a:srgbClr val="0000CC"/>
                </a:solidFill>
              </a:rPr>
              <a:t>Latest time of an event </a:t>
            </a:r>
            <a:r>
              <a:rPr lang="en-US" altLang="zh-TW" sz="2800" dirty="0" err="1" smtClean="0"/>
              <a:t>e</a:t>
            </a:r>
            <a:r>
              <a:rPr lang="en-US" altLang="zh-TW" sz="2800" baseline="-25000" dirty="0" err="1" smtClean="0"/>
              <a:t>i</a:t>
            </a:r>
            <a:r>
              <a:rPr lang="en-US" altLang="zh-TW" sz="2800" dirty="0" smtClean="0"/>
              <a:t>, </a:t>
            </a:r>
            <a:r>
              <a:rPr lang="en-US" altLang="zh-TW" sz="2800" dirty="0" smtClean="0">
                <a:solidFill>
                  <a:srgbClr val="FF0000"/>
                </a:solidFill>
              </a:rPr>
              <a:t>l(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e</a:t>
            </a:r>
            <a:r>
              <a:rPr lang="en-US" altLang="zh-TW" sz="28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en-US" altLang="zh-TW" sz="2800" dirty="0" smtClean="0"/>
              <a:t> =  the time event occurs </a:t>
            </a:r>
            <a:r>
              <a:rPr lang="en-US" altLang="zh-TW" sz="2800" dirty="0">
                <a:solidFill>
                  <a:srgbClr val="0000CC"/>
                </a:solidFill>
              </a:rPr>
              <a:t>without increasing </a:t>
            </a:r>
            <a:r>
              <a:rPr lang="en-US" altLang="zh-TW" sz="2800" dirty="0"/>
              <a:t>the </a:t>
            </a:r>
            <a:r>
              <a:rPr lang="en-US" altLang="zh-TW" sz="2800" dirty="0">
                <a:solidFill>
                  <a:srgbClr val="C00000"/>
                </a:solidFill>
              </a:rPr>
              <a:t>project duration</a:t>
            </a:r>
            <a:r>
              <a:rPr lang="en-US" altLang="zh-TW" sz="2800" dirty="0"/>
              <a:t>. </a:t>
            </a:r>
            <a:r>
              <a:rPr lang="en-US" altLang="zh-TW" sz="2800" dirty="0" smtClean="0"/>
              <a:t>(</a:t>
            </a:r>
            <a:r>
              <a:rPr lang="en-US" altLang="zh-TW" sz="2800" dirty="0" smtClean="0">
                <a:solidFill>
                  <a:srgbClr val="CC0099"/>
                </a:solidFill>
              </a:rPr>
              <a:t>l(e</a:t>
            </a:r>
            <a:r>
              <a:rPr lang="en-US" altLang="zh-TW" sz="2800" baseline="-25000" dirty="0" smtClean="0">
                <a:solidFill>
                  <a:srgbClr val="CC0099"/>
                </a:solidFill>
              </a:rPr>
              <a:t>4</a:t>
            </a:r>
            <a:r>
              <a:rPr lang="en-US" altLang="zh-TW" sz="2800" dirty="0" smtClean="0">
                <a:solidFill>
                  <a:srgbClr val="CC0099"/>
                </a:solidFill>
              </a:rPr>
              <a:t>) = 7</a:t>
            </a:r>
            <a:r>
              <a:rPr lang="en-US" altLang="zh-TW" sz="2800" dirty="0" smtClean="0"/>
              <a:t>)</a:t>
            </a:r>
            <a:endParaRPr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329596" y="4039191"/>
            <a:ext cx="6507352" cy="2546146"/>
            <a:chOff x="1383384" y="2519680"/>
            <a:chExt cx="6507352" cy="2546146"/>
          </a:xfrm>
        </p:grpSpPr>
        <p:grpSp>
          <p:nvGrpSpPr>
            <p:cNvPr id="41" name="群組 40"/>
            <p:cNvGrpSpPr/>
            <p:nvPr/>
          </p:nvGrpSpPr>
          <p:grpSpPr>
            <a:xfrm>
              <a:off x="3202491" y="2601912"/>
              <a:ext cx="314668" cy="2259139"/>
              <a:chOff x="2320419" y="2555854"/>
              <a:chExt cx="404106" cy="2901254"/>
            </a:xfrm>
          </p:grpSpPr>
          <p:sp>
            <p:nvSpPr>
              <p:cNvPr id="42" name="橢圓 41"/>
              <p:cNvSpPr/>
              <p:nvPr/>
            </p:nvSpPr>
            <p:spPr>
              <a:xfrm>
                <a:off x="2320419" y="2555854"/>
                <a:ext cx="404106" cy="404106"/>
              </a:xfrm>
              <a:prstGeom prst="ellips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2320419" y="4006481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2320419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橢圓 44"/>
            <p:cNvSpPr/>
            <p:nvPr/>
          </p:nvSpPr>
          <p:spPr>
            <a:xfrm>
              <a:off x="1996928" y="3313934"/>
              <a:ext cx="314668" cy="314668"/>
            </a:xfrm>
            <a:prstGeom prst="ellips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/>
                <a:t>e</a:t>
              </a:r>
              <a:r>
                <a:rPr lang="en-US" altLang="zh-TW" baseline="-25000" dirty="0"/>
                <a:t>0</a:t>
              </a:r>
              <a:endParaRPr lang="zh-TW" altLang="en-US" baseline="-25000" dirty="0"/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4408054" y="3156600"/>
              <a:ext cx="314668" cy="1704451"/>
              <a:chOff x="3867654" y="3268201"/>
              <a:chExt cx="404106" cy="2188907"/>
            </a:xfrm>
          </p:grpSpPr>
          <p:sp>
            <p:nvSpPr>
              <p:cNvPr id="47" name="橢圓 46"/>
              <p:cNvSpPr/>
              <p:nvPr/>
            </p:nvSpPr>
            <p:spPr>
              <a:xfrm>
                <a:off x="3867654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5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3867654" y="3268201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C00000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rgbClr val="C00000"/>
                    </a:solidFill>
                  </a:rPr>
                  <a:t>4</a:t>
                </a:r>
                <a:endParaRPr lang="zh-TW" altLang="en-US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5613617" y="2601912"/>
              <a:ext cx="314668" cy="1601571"/>
              <a:chOff x="5533894" y="2555854"/>
              <a:chExt cx="404106" cy="2056786"/>
            </a:xfrm>
          </p:grpSpPr>
          <p:sp>
            <p:nvSpPr>
              <p:cNvPr id="50" name="橢圓 49"/>
              <p:cNvSpPr/>
              <p:nvPr/>
            </p:nvSpPr>
            <p:spPr>
              <a:xfrm>
                <a:off x="5533894" y="4208534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7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橢圓 50"/>
              <p:cNvSpPr/>
              <p:nvPr/>
            </p:nvSpPr>
            <p:spPr>
              <a:xfrm>
                <a:off x="5533894" y="2555854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>
                    <a:solidFill>
                      <a:srgbClr val="C00000"/>
                    </a:solidFill>
                  </a:rPr>
                  <a:t>e</a:t>
                </a:r>
                <a:r>
                  <a:rPr lang="en-US" altLang="zh-TW" baseline="-25000" dirty="0">
                    <a:solidFill>
                      <a:srgbClr val="C00000"/>
                    </a:solidFill>
                  </a:rPr>
                  <a:t>6</a:t>
                </a:r>
                <a:endParaRPr lang="zh-TW" altLang="en-US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2" name="橢圓 51"/>
            <p:cNvSpPr/>
            <p:nvPr/>
          </p:nvSpPr>
          <p:spPr>
            <a:xfrm>
              <a:off x="6819179" y="3156600"/>
              <a:ext cx="314668" cy="314668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>
                  <a:solidFill>
                    <a:srgbClr val="C00000"/>
                  </a:solidFill>
                </a:rPr>
                <a:t>e</a:t>
              </a:r>
              <a:r>
                <a:rPr lang="en-US" altLang="zh-TW" baseline="-25000" dirty="0">
                  <a:solidFill>
                    <a:srgbClr val="C00000"/>
                  </a:solidFill>
                </a:rPr>
                <a:t>8</a:t>
              </a:r>
              <a:endParaRPr lang="zh-TW" altLang="en-US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53" name="直線單箭頭接點 52"/>
            <p:cNvCxnSpPr>
              <a:stCxn id="45" idx="7"/>
              <a:endCxn id="42" idx="2"/>
            </p:cNvCxnSpPr>
            <p:nvPr/>
          </p:nvCxnSpPr>
          <p:spPr>
            <a:xfrm flipV="1">
              <a:off x="2265514" y="2759246"/>
              <a:ext cx="936977" cy="6007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>
              <a:stCxn id="45" idx="6"/>
              <a:endCxn id="43" idx="2"/>
            </p:cNvCxnSpPr>
            <p:nvPr/>
          </p:nvCxnSpPr>
          <p:spPr>
            <a:xfrm>
              <a:off x="2311596" y="3471268"/>
              <a:ext cx="890895" cy="4175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>
              <a:stCxn id="45" idx="5"/>
              <a:endCxn id="44" idx="2"/>
            </p:cNvCxnSpPr>
            <p:nvPr/>
          </p:nvCxnSpPr>
          <p:spPr>
            <a:xfrm>
              <a:off x="2265514" y="3582520"/>
              <a:ext cx="936977" cy="11211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>
              <a:stCxn id="42" idx="6"/>
              <a:endCxn id="48" idx="1"/>
            </p:cNvCxnSpPr>
            <p:nvPr/>
          </p:nvCxnSpPr>
          <p:spPr>
            <a:xfrm>
              <a:off x="3517159" y="2759246"/>
              <a:ext cx="936977" cy="4434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>
              <a:stCxn id="43" idx="6"/>
              <a:endCxn id="48" idx="3"/>
            </p:cNvCxnSpPr>
            <p:nvPr/>
          </p:nvCxnSpPr>
          <p:spPr>
            <a:xfrm flipV="1">
              <a:off x="3517159" y="3425186"/>
              <a:ext cx="936977" cy="4636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>
              <a:stCxn id="44" idx="6"/>
              <a:endCxn id="47" idx="2"/>
            </p:cNvCxnSpPr>
            <p:nvPr/>
          </p:nvCxnSpPr>
          <p:spPr>
            <a:xfrm>
              <a:off x="3517159" y="4703717"/>
              <a:ext cx="890895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>
              <a:stCxn id="48" idx="5"/>
              <a:endCxn id="50" idx="1"/>
            </p:cNvCxnSpPr>
            <p:nvPr/>
          </p:nvCxnSpPr>
          <p:spPr>
            <a:xfrm>
              <a:off x="4676640" y="3425186"/>
              <a:ext cx="983059" cy="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單箭頭接點 59"/>
            <p:cNvCxnSpPr>
              <a:stCxn id="47" idx="6"/>
              <a:endCxn id="50" idx="3"/>
            </p:cNvCxnSpPr>
            <p:nvPr/>
          </p:nvCxnSpPr>
          <p:spPr>
            <a:xfrm flipV="1">
              <a:off x="4722722" y="4157401"/>
              <a:ext cx="936977" cy="5463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>
              <a:stCxn id="48" idx="7"/>
              <a:endCxn id="51" idx="2"/>
            </p:cNvCxnSpPr>
            <p:nvPr/>
          </p:nvCxnSpPr>
          <p:spPr>
            <a:xfrm flipV="1">
              <a:off x="4676640" y="2759246"/>
              <a:ext cx="936977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單箭頭接點 61"/>
            <p:cNvCxnSpPr>
              <a:stCxn id="51" idx="6"/>
              <a:endCxn id="52" idx="1"/>
            </p:cNvCxnSpPr>
            <p:nvPr/>
          </p:nvCxnSpPr>
          <p:spPr>
            <a:xfrm>
              <a:off x="5928285" y="2759246"/>
              <a:ext cx="936976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>
              <a:stCxn id="50" idx="7"/>
              <a:endCxn id="52" idx="3"/>
            </p:cNvCxnSpPr>
            <p:nvPr/>
          </p:nvCxnSpPr>
          <p:spPr>
            <a:xfrm flipV="1">
              <a:off x="5882202" y="3425186"/>
              <a:ext cx="983058" cy="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字方塊 63"/>
            <p:cNvSpPr txBox="1"/>
            <p:nvPr/>
          </p:nvSpPr>
          <p:spPr>
            <a:xfrm>
              <a:off x="1383384" y="3274377"/>
              <a:ext cx="665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start</a:t>
              </a:r>
              <a:endParaRPr lang="zh-TW" altLang="en-US" sz="2000" dirty="0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2215441" y="272049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6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2642286" y="335868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2211749" y="4148862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5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3604622" y="2519680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3604622" y="367295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3604622" y="466571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6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108148" y="286971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9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5108148" y="3420849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7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5108148" y="437339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6260267" y="2635838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6260267" y="3601360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7138607" y="314471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finish</a:t>
              </a:r>
              <a:endParaRPr lang="zh-TW" altLang="en-US" sz="2000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7189537" y="5340470"/>
            <a:ext cx="1146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CC0099"/>
                </a:solidFill>
              </a:rPr>
              <a:t>l(e</a:t>
            </a:r>
            <a:r>
              <a:rPr lang="en-US" altLang="zh-TW" sz="2400" baseline="-25000" dirty="0" smtClean="0">
                <a:solidFill>
                  <a:srgbClr val="CC0099"/>
                </a:solidFill>
              </a:rPr>
              <a:t>2</a:t>
            </a:r>
            <a:r>
              <a:rPr lang="en-US" altLang="zh-TW" sz="2400" dirty="0" smtClean="0">
                <a:solidFill>
                  <a:srgbClr val="CC0099"/>
                </a:solidFill>
              </a:rPr>
              <a:t>) </a:t>
            </a:r>
            <a:r>
              <a:rPr lang="en-US" altLang="zh-TW" sz="2400" dirty="0">
                <a:solidFill>
                  <a:srgbClr val="CC0099"/>
                </a:solidFill>
              </a:rPr>
              <a:t>= </a:t>
            </a:r>
            <a:r>
              <a:rPr lang="en-US" altLang="zh-TW" sz="2400" dirty="0" smtClean="0">
                <a:solidFill>
                  <a:srgbClr val="CC0099"/>
                </a:solidFill>
              </a:rPr>
              <a:t>6</a:t>
            </a:r>
          </a:p>
          <a:p>
            <a:r>
              <a:rPr lang="en-US" altLang="zh-TW" sz="2400" dirty="0" smtClean="0">
                <a:solidFill>
                  <a:srgbClr val="CC0099"/>
                </a:solidFill>
              </a:rPr>
              <a:t>l(a</a:t>
            </a:r>
            <a:r>
              <a:rPr lang="en-US" altLang="zh-TW" sz="2400" baseline="-25000" dirty="0" smtClean="0">
                <a:solidFill>
                  <a:srgbClr val="CC0099"/>
                </a:solidFill>
              </a:rPr>
              <a:t>5</a:t>
            </a:r>
            <a:r>
              <a:rPr lang="en-US" altLang="zh-TW" sz="2400" dirty="0" smtClean="0">
                <a:solidFill>
                  <a:srgbClr val="CC0099"/>
                </a:solidFill>
              </a:rPr>
              <a:t>) </a:t>
            </a:r>
            <a:r>
              <a:rPr lang="en-US" altLang="zh-TW" sz="2400" dirty="0">
                <a:solidFill>
                  <a:srgbClr val="CC0099"/>
                </a:solidFill>
              </a:rPr>
              <a:t>= </a:t>
            </a:r>
            <a:r>
              <a:rPr lang="en-US" altLang="zh-TW" sz="2400" dirty="0" smtClean="0">
                <a:solidFill>
                  <a:srgbClr val="CC0099"/>
                </a:solidFill>
              </a:rPr>
              <a:t>6</a:t>
            </a:r>
            <a:endParaRPr lang="en-US" altLang="zh-TW" sz="24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Earliest/Latest </a:t>
            </a:r>
            <a:r>
              <a:rPr lang="en-US" altLang="zh-TW" dirty="0" smtClean="0"/>
              <a:t>Event/Activity Time 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2730" y="3996686"/>
            <a:ext cx="8633011" cy="2635803"/>
          </a:xfrm>
        </p:spPr>
        <p:txBody>
          <a:bodyPr>
            <a:normAutofit lnSpcReduction="10000"/>
          </a:bodyPr>
          <a:lstStyle/>
          <a:p>
            <a:pPr marL="228600" lvl="1"/>
            <a:r>
              <a:rPr lang="en-US" altLang="zh-TW" dirty="0"/>
              <a:t>Earliest </a:t>
            </a:r>
            <a:r>
              <a:rPr lang="en-US" altLang="zh-TW" dirty="0" smtClean="0"/>
              <a:t>event time(e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 </a:t>
            </a:r>
            <a:r>
              <a:rPr lang="en-US" altLang="zh-TW" dirty="0"/>
              <a:t>= </a:t>
            </a:r>
            <a:r>
              <a:rPr lang="en-US" altLang="zh-TW" dirty="0">
                <a:solidFill>
                  <a:srgbClr val="0000CC"/>
                </a:solidFill>
              </a:rPr>
              <a:t>e(e</a:t>
            </a:r>
            <a:r>
              <a:rPr lang="en-US" altLang="zh-TW" baseline="-25000" dirty="0">
                <a:solidFill>
                  <a:srgbClr val="0000CC"/>
                </a:solidFill>
              </a:rPr>
              <a:t>3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r>
              <a:rPr lang="en-US" altLang="zh-TW" dirty="0"/>
              <a:t> </a:t>
            </a:r>
            <a:r>
              <a:rPr lang="en-US" altLang="zh-TW" dirty="0" smtClean="0"/>
              <a:t>=</a:t>
            </a:r>
            <a:r>
              <a:rPr lang="en-US" altLang="zh-TW" dirty="0"/>
              <a:t> Earliest </a:t>
            </a:r>
            <a:r>
              <a:rPr lang="en-US" altLang="zh-TW" dirty="0" smtClean="0"/>
              <a:t>activity </a:t>
            </a:r>
            <a:r>
              <a:rPr lang="en-US" altLang="zh-TW" dirty="0"/>
              <a:t>time(a</a:t>
            </a:r>
            <a:r>
              <a:rPr lang="en-US" altLang="zh-TW" baseline="-25000" dirty="0"/>
              <a:t>6</a:t>
            </a:r>
            <a:r>
              <a:rPr lang="en-US" altLang="zh-TW" dirty="0"/>
              <a:t>)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FF0000"/>
                </a:solidFill>
              </a:rPr>
              <a:t>e(a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6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 = 5</a:t>
            </a:r>
            <a:endParaRPr lang="en-US" altLang="zh-TW" dirty="0"/>
          </a:p>
          <a:p>
            <a:pPr marL="228600" lvl="1"/>
            <a:r>
              <a:rPr lang="en-US" altLang="zh-TW" dirty="0"/>
              <a:t>Latest activity time(a</a:t>
            </a:r>
            <a:r>
              <a:rPr lang="en-US" altLang="zh-TW" baseline="-25000" dirty="0"/>
              <a:t>6</a:t>
            </a:r>
            <a:r>
              <a:rPr lang="en-US" altLang="zh-TW" dirty="0"/>
              <a:t>) = </a:t>
            </a:r>
            <a:r>
              <a:rPr lang="en-US" altLang="zh-TW" dirty="0">
                <a:solidFill>
                  <a:srgbClr val="FF0000"/>
                </a:solidFill>
              </a:rPr>
              <a:t>l(a</a:t>
            </a:r>
            <a:r>
              <a:rPr lang="en-US" altLang="zh-TW" baseline="-25000" dirty="0">
                <a:solidFill>
                  <a:srgbClr val="FF0000"/>
                </a:solidFill>
              </a:rPr>
              <a:t>6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en-US" altLang="zh-TW" dirty="0"/>
              <a:t> = 8 (= 18 – 4 – 4 – 2</a:t>
            </a:r>
            <a:r>
              <a:rPr lang="en-US" altLang="zh-TW" dirty="0" smtClean="0"/>
              <a:t>) = </a:t>
            </a:r>
            <a:r>
              <a:rPr lang="en-US" altLang="zh-TW" dirty="0" smtClean="0">
                <a:solidFill>
                  <a:srgbClr val="0000CC"/>
                </a:solidFill>
              </a:rPr>
              <a:t>l(e</a:t>
            </a:r>
            <a:r>
              <a:rPr lang="en-US" altLang="zh-TW" baseline="-25000" dirty="0" smtClean="0">
                <a:solidFill>
                  <a:srgbClr val="0000CC"/>
                </a:solidFill>
              </a:rPr>
              <a:t>3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/>
          </a:p>
          <a:p>
            <a:pPr marL="228600" lvl="1"/>
            <a:r>
              <a:rPr lang="en-US" altLang="zh-TW" dirty="0" smtClean="0"/>
              <a:t>Earliest </a:t>
            </a:r>
            <a:r>
              <a:rPr lang="en-US" altLang="zh-TW" dirty="0"/>
              <a:t>event </a:t>
            </a:r>
            <a:r>
              <a:rPr lang="en-US" altLang="zh-TW" dirty="0" smtClean="0"/>
              <a:t>time(e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) = </a:t>
            </a:r>
            <a:r>
              <a:rPr lang="en-US" altLang="zh-TW" dirty="0" smtClean="0">
                <a:solidFill>
                  <a:srgbClr val="0000CC"/>
                </a:solidFill>
              </a:rPr>
              <a:t>e(e</a:t>
            </a:r>
            <a:r>
              <a:rPr lang="en-US" altLang="zh-TW" baseline="-25000" dirty="0" smtClean="0">
                <a:solidFill>
                  <a:srgbClr val="0000CC"/>
                </a:solidFill>
              </a:rPr>
              <a:t>4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r>
              <a:rPr lang="en-US" altLang="zh-TW" dirty="0" smtClean="0"/>
              <a:t> </a:t>
            </a:r>
            <a:r>
              <a:rPr lang="en-US" altLang="zh-TW" dirty="0"/>
              <a:t>= Earliest activity </a:t>
            </a:r>
            <a:r>
              <a:rPr lang="en-US" altLang="zh-TW" dirty="0" smtClean="0"/>
              <a:t>time(a</a:t>
            </a:r>
            <a:r>
              <a:rPr lang="en-US" altLang="zh-TW" baseline="-25000" dirty="0" smtClean="0"/>
              <a:t>7</a:t>
            </a:r>
            <a:r>
              <a:rPr lang="en-US" altLang="zh-TW" dirty="0" smtClean="0"/>
              <a:t>) </a:t>
            </a:r>
            <a:r>
              <a:rPr lang="en-US" altLang="zh-TW" dirty="0"/>
              <a:t>= </a:t>
            </a:r>
            <a:r>
              <a:rPr lang="en-US" altLang="zh-TW" dirty="0" smtClean="0">
                <a:solidFill>
                  <a:srgbClr val="FF0000"/>
                </a:solidFill>
              </a:rPr>
              <a:t>e(a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7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r>
              <a:rPr lang="en-US" altLang="zh-TW" dirty="0" smtClean="0"/>
              <a:t>= 7</a:t>
            </a:r>
          </a:p>
          <a:p>
            <a:pPr marL="228600" lvl="1"/>
            <a:r>
              <a:rPr lang="en-US" altLang="zh-TW" dirty="0" smtClean="0"/>
              <a:t>                                                      = Earliest activity time(a</a:t>
            </a:r>
            <a:r>
              <a:rPr lang="en-US" altLang="zh-TW" baseline="-25000" dirty="0" smtClean="0"/>
              <a:t>8</a:t>
            </a:r>
            <a:r>
              <a:rPr lang="en-US" altLang="zh-TW" dirty="0" smtClean="0"/>
              <a:t>) = </a:t>
            </a:r>
            <a:r>
              <a:rPr lang="en-US" altLang="zh-TW" dirty="0" smtClean="0">
                <a:solidFill>
                  <a:srgbClr val="FF0000"/>
                </a:solidFill>
              </a:rPr>
              <a:t>e(a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8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r>
              <a:rPr lang="en-US" altLang="zh-TW" dirty="0" smtClean="0"/>
              <a:t>= 7</a:t>
            </a:r>
          </a:p>
          <a:p>
            <a:pPr marL="228600" lvl="1"/>
            <a:r>
              <a:rPr lang="en-US" altLang="zh-TW" dirty="0" smtClean="0"/>
              <a:t>Latest event time(e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) = </a:t>
            </a:r>
            <a:r>
              <a:rPr lang="en-US" altLang="zh-TW" dirty="0" smtClean="0">
                <a:solidFill>
                  <a:srgbClr val="0000CC"/>
                </a:solidFill>
              </a:rPr>
              <a:t>l(e</a:t>
            </a:r>
            <a:r>
              <a:rPr lang="en-US" altLang="zh-TW" baseline="-25000" dirty="0" smtClean="0">
                <a:solidFill>
                  <a:srgbClr val="0000CC"/>
                </a:solidFill>
              </a:rPr>
              <a:t>4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r>
              <a:rPr lang="en-US" altLang="zh-TW" dirty="0" smtClean="0"/>
              <a:t> = 7 (= 18 – 4 – 7)</a:t>
            </a:r>
            <a:endParaRPr lang="en-US" altLang="zh-TW" dirty="0" smtClean="0"/>
          </a:p>
          <a:p>
            <a:pPr marL="228600" lvl="1"/>
            <a:r>
              <a:rPr lang="en-US" altLang="zh-TW" dirty="0" smtClean="0"/>
              <a:t>Latest </a:t>
            </a:r>
            <a:r>
              <a:rPr lang="en-US" altLang="zh-TW" dirty="0" smtClean="0"/>
              <a:t>activity time(a</a:t>
            </a:r>
            <a:r>
              <a:rPr lang="en-US" altLang="zh-TW" baseline="-25000" dirty="0" smtClean="0"/>
              <a:t>7</a:t>
            </a:r>
            <a:r>
              <a:rPr lang="en-US" altLang="zh-TW" dirty="0" smtClean="0"/>
              <a:t>) = </a:t>
            </a:r>
            <a:r>
              <a:rPr lang="en-US" altLang="zh-TW" dirty="0" smtClean="0">
                <a:solidFill>
                  <a:srgbClr val="FF0000"/>
                </a:solidFill>
              </a:rPr>
              <a:t>l(a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7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 = 7 (= 18 – 2 – 9)</a:t>
            </a:r>
          </a:p>
          <a:p>
            <a:pPr marL="228600" lvl="1"/>
            <a:r>
              <a:rPr lang="en-US" altLang="zh-TW" dirty="0" smtClean="0"/>
              <a:t>Latest activity time(a</a:t>
            </a:r>
            <a:r>
              <a:rPr lang="en-US" altLang="zh-TW" baseline="-25000" dirty="0" smtClean="0"/>
              <a:t>8</a:t>
            </a:r>
            <a:r>
              <a:rPr lang="en-US" altLang="zh-TW" dirty="0" smtClean="0"/>
              <a:t>) = </a:t>
            </a:r>
            <a:r>
              <a:rPr lang="en-US" altLang="zh-TW" dirty="0" smtClean="0">
                <a:solidFill>
                  <a:srgbClr val="FF0000"/>
                </a:solidFill>
              </a:rPr>
              <a:t>l(a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8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 = 7 (= 18 – 4 – 7)</a:t>
            </a:r>
          </a:p>
          <a:p>
            <a:pPr marL="228600"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276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154785" y="1461672"/>
            <a:ext cx="6507352" cy="2546146"/>
            <a:chOff x="1383384" y="2519680"/>
            <a:chExt cx="6507352" cy="2546146"/>
          </a:xfrm>
        </p:grpSpPr>
        <p:grpSp>
          <p:nvGrpSpPr>
            <p:cNvPr id="41" name="群組 40"/>
            <p:cNvGrpSpPr/>
            <p:nvPr/>
          </p:nvGrpSpPr>
          <p:grpSpPr>
            <a:xfrm>
              <a:off x="3202491" y="2601912"/>
              <a:ext cx="314668" cy="2259139"/>
              <a:chOff x="2320419" y="2555854"/>
              <a:chExt cx="404106" cy="2901254"/>
            </a:xfrm>
          </p:grpSpPr>
          <p:sp>
            <p:nvSpPr>
              <p:cNvPr id="42" name="橢圓 41"/>
              <p:cNvSpPr/>
              <p:nvPr/>
            </p:nvSpPr>
            <p:spPr>
              <a:xfrm>
                <a:off x="2320419" y="2555854"/>
                <a:ext cx="404106" cy="404106"/>
              </a:xfrm>
              <a:prstGeom prst="ellips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2320419" y="4006481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2320419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橢圓 44"/>
            <p:cNvSpPr/>
            <p:nvPr/>
          </p:nvSpPr>
          <p:spPr>
            <a:xfrm>
              <a:off x="1996928" y="3313934"/>
              <a:ext cx="314668" cy="314668"/>
            </a:xfrm>
            <a:prstGeom prst="ellips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/>
                <a:t>e</a:t>
              </a:r>
              <a:r>
                <a:rPr lang="en-US" altLang="zh-TW" baseline="-25000" dirty="0"/>
                <a:t>0</a:t>
              </a:r>
              <a:endParaRPr lang="zh-TW" altLang="en-US" baseline="-25000" dirty="0"/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4408054" y="3156600"/>
              <a:ext cx="314668" cy="1704451"/>
              <a:chOff x="3867654" y="3268201"/>
              <a:chExt cx="404106" cy="2188907"/>
            </a:xfrm>
          </p:grpSpPr>
          <p:sp>
            <p:nvSpPr>
              <p:cNvPr id="47" name="橢圓 46"/>
              <p:cNvSpPr/>
              <p:nvPr/>
            </p:nvSpPr>
            <p:spPr>
              <a:xfrm>
                <a:off x="3867654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5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3867654" y="3268201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C00000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rgbClr val="C00000"/>
                    </a:solidFill>
                  </a:rPr>
                  <a:t>4</a:t>
                </a:r>
                <a:endParaRPr lang="zh-TW" altLang="en-US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5613617" y="2601912"/>
              <a:ext cx="314668" cy="1601571"/>
              <a:chOff x="5533894" y="2555854"/>
              <a:chExt cx="404106" cy="2056786"/>
            </a:xfrm>
          </p:grpSpPr>
          <p:sp>
            <p:nvSpPr>
              <p:cNvPr id="50" name="橢圓 49"/>
              <p:cNvSpPr/>
              <p:nvPr/>
            </p:nvSpPr>
            <p:spPr>
              <a:xfrm>
                <a:off x="5533894" y="4208534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7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橢圓 50"/>
              <p:cNvSpPr/>
              <p:nvPr/>
            </p:nvSpPr>
            <p:spPr>
              <a:xfrm>
                <a:off x="5533894" y="2555854"/>
                <a:ext cx="404106" cy="404106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>
                    <a:solidFill>
                      <a:srgbClr val="C00000"/>
                    </a:solidFill>
                  </a:rPr>
                  <a:t>e</a:t>
                </a:r>
                <a:r>
                  <a:rPr lang="en-US" altLang="zh-TW" baseline="-25000" dirty="0">
                    <a:solidFill>
                      <a:srgbClr val="C00000"/>
                    </a:solidFill>
                  </a:rPr>
                  <a:t>6</a:t>
                </a:r>
                <a:endParaRPr lang="zh-TW" altLang="en-US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2" name="橢圓 51"/>
            <p:cNvSpPr/>
            <p:nvPr/>
          </p:nvSpPr>
          <p:spPr>
            <a:xfrm>
              <a:off x="6819179" y="3156600"/>
              <a:ext cx="314668" cy="314668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>
                  <a:solidFill>
                    <a:srgbClr val="C00000"/>
                  </a:solidFill>
                </a:rPr>
                <a:t>e</a:t>
              </a:r>
              <a:r>
                <a:rPr lang="en-US" altLang="zh-TW" baseline="-25000" dirty="0">
                  <a:solidFill>
                    <a:srgbClr val="C00000"/>
                  </a:solidFill>
                </a:rPr>
                <a:t>8</a:t>
              </a:r>
              <a:endParaRPr lang="zh-TW" altLang="en-US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53" name="直線單箭頭接點 52"/>
            <p:cNvCxnSpPr>
              <a:stCxn id="45" idx="7"/>
              <a:endCxn id="42" idx="2"/>
            </p:cNvCxnSpPr>
            <p:nvPr/>
          </p:nvCxnSpPr>
          <p:spPr>
            <a:xfrm flipV="1">
              <a:off x="2265514" y="2759246"/>
              <a:ext cx="936977" cy="6007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>
              <a:stCxn id="45" idx="6"/>
              <a:endCxn id="43" idx="2"/>
            </p:cNvCxnSpPr>
            <p:nvPr/>
          </p:nvCxnSpPr>
          <p:spPr>
            <a:xfrm>
              <a:off x="2311596" y="3471268"/>
              <a:ext cx="890895" cy="4175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>
              <a:stCxn id="45" idx="5"/>
              <a:endCxn id="44" idx="2"/>
            </p:cNvCxnSpPr>
            <p:nvPr/>
          </p:nvCxnSpPr>
          <p:spPr>
            <a:xfrm>
              <a:off x="2265514" y="3582520"/>
              <a:ext cx="936977" cy="11211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>
              <a:stCxn id="42" idx="6"/>
              <a:endCxn id="48" idx="1"/>
            </p:cNvCxnSpPr>
            <p:nvPr/>
          </p:nvCxnSpPr>
          <p:spPr>
            <a:xfrm>
              <a:off x="3517159" y="2759246"/>
              <a:ext cx="936977" cy="4434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>
              <a:stCxn id="43" idx="6"/>
              <a:endCxn id="48" idx="3"/>
            </p:cNvCxnSpPr>
            <p:nvPr/>
          </p:nvCxnSpPr>
          <p:spPr>
            <a:xfrm flipV="1">
              <a:off x="3517159" y="3425186"/>
              <a:ext cx="936977" cy="4636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>
              <a:stCxn id="44" idx="6"/>
              <a:endCxn id="47" idx="2"/>
            </p:cNvCxnSpPr>
            <p:nvPr/>
          </p:nvCxnSpPr>
          <p:spPr>
            <a:xfrm>
              <a:off x="3517159" y="4703717"/>
              <a:ext cx="890895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>
              <a:stCxn id="48" idx="5"/>
              <a:endCxn id="50" idx="1"/>
            </p:cNvCxnSpPr>
            <p:nvPr/>
          </p:nvCxnSpPr>
          <p:spPr>
            <a:xfrm>
              <a:off x="4676640" y="3425186"/>
              <a:ext cx="983059" cy="50971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單箭頭接點 59"/>
            <p:cNvCxnSpPr>
              <a:stCxn id="47" idx="6"/>
              <a:endCxn id="50" idx="3"/>
            </p:cNvCxnSpPr>
            <p:nvPr/>
          </p:nvCxnSpPr>
          <p:spPr>
            <a:xfrm flipV="1">
              <a:off x="4722722" y="4157401"/>
              <a:ext cx="936977" cy="5463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>
              <a:stCxn id="48" idx="7"/>
              <a:endCxn id="51" idx="2"/>
            </p:cNvCxnSpPr>
            <p:nvPr/>
          </p:nvCxnSpPr>
          <p:spPr>
            <a:xfrm flipV="1">
              <a:off x="4676640" y="2759246"/>
              <a:ext cx="936977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單箭頭接點 61"/>
            <p:cNvCxnSpPr>
              <a:stCxn id="51" idx="6"/>
              <a:endCxn id="52" idx="1"/>
            </p:cNvCxnSpPr>
            <p:nvPr/>
          </p:nvCxnSpPr>
          <p:spPr>
            <a:xfrm>
              <a:off x="5928285" y="2759246"/>
              <a:ext cx="936976" cy="44343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>
              <a:stCxn id="50" idx="7"/>
              <a:endCxn id="52" idx="3"/>
            </p:cNvCxnSpPr>
            <p:nvPr/>
          </p:nvCxnSpPr>
          <p:spPr>
            <a:xfrm flipV="1">
              <a:off x="5882202" y="3425186"/>
              <a:ext cx="983058" cy="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字方塊 63"/>
            <p:cNvSpPr txBox="1"/>
            <p:nvPr/>
          </p:nvSpPr>
          <p:spPr>
            <a:xfrm>
              <a:off x="1383384" y="3274377"/>
              <a:ext cx="665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start</a:t>
              </a:r>
              <a:endParaRPr lang="zh-TW" altLang="en-US" sz="2000" dirty="0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2215441" y="272049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6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2642286" y="335868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2211749" y="4148862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5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3604622" y="2519680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3604622" y="367295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3604622" y="466571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0000CC"/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rgbClr val="0000CC"/>
                  </a:solidFill>
                </a:rPr>
                <a:t>6</a:t>
              </a:r>
              <a:r>
                <a:rPr lang="en-US" altLang="zh-TW" sz="2000" dirty="0" smtClean="0">
                  <a:solidFill>
                    <a:srgbClr val="0000CC"/>
                  </a:solidFill>
                </a:rPr>
                <a:t> = 2</a:t>
              </a:r>
              <a:endParaRPr lang="zh-TW" altLang="en-US" sz="2000" dirty="0">
                <a:solidFill>
                  <a:srgbClr val="0000CC"/>
                </a:solidFill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108148" y="286971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0000CC"/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rgbClr val="0000CC"/>
                  </a:solidFill>
                </a:rPr>
                <a:t>7</a:t>
              </a:r>
              <a:r>
                <a:rPr lang="en-US" altLang="zh-TW" sz="2000" dirty="0" smtClean="0">
                  <a:solidFill>
                    <a:srgbClr val="0000CC"/>
                  </a:solidFill>
                </a:rPr>
                <a:t> = 9</a:t>
              </a:r>
              <a:endParaRPr lang="zh-TW" altLang="en-US" sz="2000" dirty="0">
                <a:solidFill>
                  <a:srgbClr val="0000CC"/>
                </a:solidFill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5108148" y="3420849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0000CC"/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rgbClr val="0000CC"/>
                  </a:solidFill>
                </a:rPr>
                <a:t>8</a:t>
              </a:r>
              <a:r>
                <a:rPr lang="en-US" altLang="zh-TW" sz="2000" dirty="0" smtClean="0">
                  <a:solidFill>
                    <a:srgbClr val="0000CC"/>
                  </a:solidFill>
                </a:rPr>
                <a:t> = 7</a:t>
              </a:r>
              <a:endParaRPr lang="zh-TW" altLang="en-US" sz="2000" dirty="0">
                <a:solidFill>
                  <a:srgbClr val="0000CC"/>
                </a:solidFill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5108148" y="437339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6260267" y="2635838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6260267" y="3601360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7138607" y="314471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finish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22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Critical Activities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4701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difference</a:t>
            </a:r>
            <a:r>
              <a:rPr lang="zh-TW" altLang="en-US" dirty="0" smtClean="0"/>
              <a:t> </a:t>
            </a:r>
            <a:r>
              <a:rPr lang="en-US" altLang="zh-TW" dirty="0" smtClean="0"/>
              <a:t>between </a:t>
            </a:r>
            <a:r>
              <a:rPr lang="en-US" altLang="zh-TW" dirty="0">
                <a:solidFill>
                  <a:srgbClr val="0000CC"/>
                </a:solidFill>
              </a:rPr>
              <a:t>the earliest time </a:t>
            </a:r>
            <a:r>
              <a:rPr lang="en-US" altLang="zh-TW" dirty="0" smtClean="0">
                <a:solidFill>
                  <a:srgbClr val="0000CC"/>
                </a:solidFill>
              </a:rPr>
              <a:t>and the </a:t>
            </a:r>
            <a:r>
              <a:rPr lang="en-US" altLang="zh-TW" dirty="0">
                <a:solidFill>
                  <a:srgbClr val="0000CC"/>
                </a:solidFill>
              </a:rPr>
              <a:t>latest </a:t>
            </a:r>
            <a:r>
              <a:rPr lang="en-US" altLang="zh-TW" dirty="0" smtClean="0">
                <a:solidFill>
                  <a:srgbClr val="0000CC"/>
                </a:solidFill>
              </a:rPr>
              <a:t>time of an activity</a:t>
            </a:r>
            <a:r>
              <a:rPr lang="en-US" altLang="zh-TW" dirty="0" smtClean="0"/>
              <a:t>, </a:t>
            </a:r>
            <a:r>
              <a:rPr lang="en-US" altLang="zh-TW" dirty="0" smtClean="0"/>
              <a:t>i.e., the </a:t>
            </a:r>
            <a:r>
              <a:rPr lang="en-US" altLang="zh-TW" dirty="0" smtClean="0">
                <a:solidFill>
                  <a:srgbClr val="C00000"/>
                </a:solidFill>
              </a:rPr>
              <a:t>slack 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寬裕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r>
              <a:rPr lang="en-US" altLang="zh-TW" dirty="0" smtClean="0"/>
              <a:t>,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is a </a:t>
            </a:r>
            <a:r>
              <a:rPr lang="en-US" altLang="zh-TW" dirty="0" smtClean="0">
                <a:solidFill>
                  <a:srgbClr val="CC0099"/>
                </a:solidFill>
              </a:rPr>
              <a:t>measure of the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criticality </a:t>
            </a:r>
            <a:r>
              <a:rPr lang="en-US" altLang="zh-TW" dirty="0" smtClean="0"/>
              <a:t>of an activity</a:t>
            </a:r>
          </a:p>
          <a:p>
            <a:pPr lvl="1"/>
            <a:r>
              <a:rPr lang="en-US" altLang="zh-TW" dirty="0" smtClean="0"/>
              <a:t>The time by which an activity may be delayed or slowed without delaying the finish of the project</a:t>
            </a:r>
          </a:p>
          <a:p>
            <a:r>
              <a:rPr lang="en-US" altLang="zh-TW" dirty="0" smtClean="0"/>
              <a:t>Activities having </a:t>
            </a:r>
            <a:r>
              <a:rPr lang="en-US" altLang="zh-TW" dirty="0">
                <a:solidFill>
                  <a:srgbClr val="0000CC"/>
                </a:solidFill>
              </a:rPr>
              <a:t>no </a:t>
            </a:r>
            <a:r>
              <a:rPr lang="en-US" altLang="zh-TW" dirty="0" smtClean="0">
                <a:solidFill>
                  <a:srgbClr val="0000CC"/>
                </a:solidFill>
              </a:rPr>
              <a:t>slack </a:t>
            </a:r>
            <a:r>
              <a:rPr lang="en-US" altLang="zh-TW" dirty="0" smtClean="0"/>
              <a:t>are called </a:t>
            </a:r>
            <a:r>
              <a:rPr lang="en-US" altLang="zh-TW" dirty="0" smtClean="0">
                <a:solidFill>
                  <a:srgbClr val="CC0099"/>
                </a:solidFill>
              </a:rPr>
              <a:t>critical activities</a:t>
            </a:r>
          </a:p>
          <a:p>
            <a:pPr marL="0" indent="0">
              <a:buNone/>
            </a:pPr>
            <a:r>
              <a:rPr lang="en-US" altLang="zh-TW" dirty="0" smtClean="0"/>
              <a:t>       </a:t>
            </a:r>
            <a:r>
              <a:rPr lang="en-US" altLang="zh-TW" dirty="0" smtClean="0">
                <a:solidFill>
                  <a:srgbClr val="FF0000"/>
                </a:solidFill>
              </a:rPr>
              <a:t>l(</a:t>
            </a:r>
            <a:r>
              <a:rPr lang="en-US" altLang="zh-TW" dirty="0" err="1" smtClean="0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) – e(</a:t>
            </a:r>
            <a:r>
              <a:rPr lang="en-US" altLang="zh-TW" dirty="0" err="1" smtClean="0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) = slack</a:t>
            </a:r>
            <a:r>
              <a:rPr lang="en-US" altLang="zh-TW" dirty="0" smtClean="0"/>
              <a:t>,  </a:t>
            </a:r>
            <a:r>
              <a:rPr lang="en-US" altLang="zh-TW" dirty="0" smtClean="0">
                <a:solidFill>
                  <a:srgbClr val="FF0000"/>
                </a:solidFill>
              </a:rPr>
              <a:t>slack = 0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TW" dirty="0" err="1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critical activity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/>
              <a:t>Clearly, all activities on a </a:t>
            </a:r>
            <a:r>
              <a:rPr lang="en-US" altLang="zh-TW" dirty="0" smtClean="0">
                <a:solidFill>
                  <a:srgbClr val="0000CC"/>
                </a:solidFill>
              </a:rPr>
              <a:t>critical path </a:t>
            </a:r>
            <a:r>
              <a:rPr lang="en-US" altLang="zh-TW" dirty="0" smtClean="0"/>
              <a:t>are </a:t>
            </a:r>
            <a:r>
              <a:rPr lang="en-US" altLang="zh-TW" dirty="0" smtClean="0">
                <a:solidFill>
                  <a:srgbClr val="FF0000"/>
                </a:solidFill>
              </a:rPr>
              <a:t>strategic</a:t>
            </a:r>
            <a:r>
              <a:rPr lang="en-US" altLang="zh-TW" dirty="0" smtClean="0"/>
              <a:t>, and speeding up noncritical activities will not reduce the project duration.</a:t>
            </a:r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7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Critical Activities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44732"/>
              </p:ext>
            </p:extLst>
          </p:nvPr>
        </p:nvGraphicFramePr>
        <p:xfrm>
          <a:off x="779927" y="3943744"/>
          <a:ext cx="756061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077"/>
                <a:gridCol w="945077"/>
                <a:gridCol w="945077"/>
                <a:gridCol w="945077"/>
                <a:gridCol w="945077"/>
                <a:gridCol w="945077"/>
                <a:gridCol w="945077"/>
                <a:gridCol w="9450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err="1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endParaRPr lang="zh-TW" altLang="en-US" sz="2000" baseline="-25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e(</a:t>
                      </a:r>
                      <a:r>
                        <a:rPr lang="en-US" altLang="zh-TW" sz="2000" dirty="0" err="1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err="1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l(</a:t>
                      </a:r>
                      <a:r>
                        <a:rPr lang="en-US" altLang="zh-TW" sz="2000" dirty="0" err="1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err="1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critical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err="1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endParaRPr lang="zh-TW" altLang="en-US" sz="2000" baseline="-25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e(</a:t>
                      </a:r>
                      <a:r>
                        <a:rPr lang="en-US" altLang="zh-TW" sz="2000" dirty="0" err="1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err="1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l(</a:t>
                      </a:r>
                      <a:r>
                        <a:rPr lang="en-US" altLang="zh-TW" sz="2000" dirty="0" err="1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err="1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critical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TW" altLang="en-US" sz="20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0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sz="20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zh-TW" altLang="en-US" sz="20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20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zh-TW" altLang="en-US" sz="20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zh-TW" altLang="en-US" sz="20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zh-TW" altLang="en-US" sz="20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zh-TW" altLang="en-US" sz="20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smtClean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zh-TW" altLang="en-US" sz="20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14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14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n-US" altLang="zh-TW" sz="2000" baseline="-250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TW" altLang="en-US" sz="20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1275808" y="1380990"/>
            <a:ext cx="6507352" cy="2546146"/>
            <a:chOff x="1383384" y="2519680"/>
            <a:chExt cx="6507352" cy="2546146"/>
          </a:xfrm>
        </p:grpSpPr>
        <p:grpSp>
          <p:nvGrpSpPr>
            <p:cNvPr id="8" name="群組 7"/>
            <p:cNvGrpSpPr/>
            <p:nvPr/>
          </p:nvGrpSpPr>
          <p:grpSpPr>
            <a:xfrm>
              <a:off x="3202491" y="2601912"/>
              <a:ext cx="314668" cy="2259139"/>
              <a:chOff x="2320419" y="2555854"/>
              <a:chExt cx="404106" cy="2901254"/>
            </a:xfrm>
          </p:grpSpPr>
          <p:sp>
            <p:nvSpPr>
              <p:cNvPr id="41" name="橢圓 40"/>
              <p:cNvSpPr/>
              <p:nvPr/>
            </p:nvSpPr>
            <p:spPr>
              <a:xfrm>
                <a:off x="2320419" y="2555854"/>
                <a:ext cx="404106" cy="404106"/>
              </a:xfrm>
              <a:prstGeom prst="ellips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2320419" y="4006481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2320419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橢圓 8"/>
            <p:cNvSpPr/>
            <p:nvPr/>
          </p:nvSpPr>
          <p:spPr>
            <a:xfrm>
              <a:off x="1996928" y="3313934"/>
              <a:ext cx="314668" cy="314668"/>
            </a:xfrm>
            <a:prstGeom prst="ellips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/>
                <a:t>e</a:t>
              </a:r>
              <a:r>
                <a:rPr lang="en-US" altLang="zh-TW" baseline="-25000" dirty="0"/>
                <a:t>0</a:t>
              </a:r>
              <a:endParaRPr lang="zh-TW" altLang="en-US" baseline="-25000" dirty="0"/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4408054" y="3156600"/>
              <a:ext cx="314668" cy="1704451"/>
              <a:chOff x="3867654" y="3268201"/>
              <a:chExt cx="404106" cy="2188907"/>
            </a:xfrm>
          </p:grpSpPr>
          <p:sp>
            <p:nvSpPr>
              <p:cNvPr id="39" name="橢圓 38"/>
              <p:cNvSpPr/>
              <p:nvPr/>
            </p:nvSpPr>
            <p:spPr>
              <a:xfrm>
                <a:off x="3867654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5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3867654" y="3268201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C00000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rgbClr val="C00000"/>
                    </a:solidFill>
                  </a:rPr>
                  <a:t>4</a:t>
                </a:r>
                <a:endParaRPr lang="zh-TW" altLang="en-US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5613617" y="2601912"/>
              <a:ext cx="314668" cy="1601571"/>
              <a:chOff x="5533894" y="2555854"/>
              <a:chExt cx="404106" cy="2056786"/>
            </a:xfrm>
          </p:grpSpPr>
          <p:sp>
            <p:nvSpPr>
              <p:cNvPr id="37" name="橢圓 36"/>
              <p:cNvSpPr/>
              <p:nvPr/>
            </p:nvSpPr>
            <p:spPr>
              <a:xfrm>
                <a:off x="5533894" y="4208534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7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533894" y="2555854"/>
                <a:ext cx="404106" cy="404106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>
                    <a:solidFill>
                      <a:srgbClr val="C00000"/>
                    </a:solidFill>
                  </a:rPr>
                  <a:t>e</a:t>
                </a:r>
                <a:r>
                  <a:rPr lang="en-US" altLang="zh-TW" baseline="-25000" dirty="0">
                    <a:solidFill>
                      <a:srgbClr val="C00000"/>
                    </a:solidFill>
                  </a:rPr>
                  <a:t>6</a:t>
                </a:r>
                <a:endParaRPr lang="zh-TW" altLang="en-US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2" name="橢圓 11"/>
            <p:cNvSpPr/>
            <p:nvPr/>
          </p:nvSpPr>
          <p:spPr>
            <a:xfrm>
              <a:off x="6819179" y="3156600"/>
              <a:ext cx="314668" cy="314668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>
                  <a:solidFill>
                    <a:srgbClr val="C00000"/>
                  </a:solidFill>
                </a:rPr>
                <a:t>e</a:t>
              </a:r>
              <a:r>
                <a:rPr lang="en-US" altLang="zh-TW" baseline="-25000" dirty="0">
                  <a:solidFill>
                    <a:srgbClr val="C00000"/>
                  </a:solidFill>
                </a:rPr>
                <a:t>8</a:t>
              </a:r>
              <a:endParaRPr lang="zh-TW" altLang="en-US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直線單箭頭接點 12"/>
            <p:cNvCxnSpPr>
              <a:stCxn id="9" idx="7"/>
              <a:endCxn id="41" idx="2"/>
            </p:cNvCxnSpPr>
            <p:nvPr/>
          </p:nvCxnSpPr>
          <p:spPr>
            <a:xfrm flipV="1">
              <a:off x="2265514" y="2759246"/>
              <a:ext cx="936977" cy="6007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>
              <a:stCxn id="9" idx="6"/>
              <a:endCxn id="42" idx="2"/>
            </p:cNvCxnSpPr>
            <p:nvPr/>
          </p:nvCxnSpPr>
          <p:spPr>
            <a:xfrm>
              <a:off x="2311596" y="3471268"/>
              <a:ext cx="890895" cy="4175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stCxn id="9" idx="5"/>
              <a:endCxn id="43" idx="2"/>
            </p:cNvCxnSpPr>
            <p:nvPr/>
          </p:nvCxnSpPr>
          <p:spPr>
            <a:xfrm>
              <a:off x="2265514" y="3582520"/>
              <a:ext cx="936977" cy="11211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>
              <a:stCxn id="41" idx="6"/>
              <a:endCxn id="40" idx="1"/>
            </p:cNvCxnSpPr>
            <p:nvPr/>
          </p:nvCxnSpPr>
          <p:spPr>
            <a:xfrm>
              <a:off x="3517159" y="2759246"/>
              <a:ext cx="936977" cy="4434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42" idx="6"/>
              <a:endCxn id="40" idx="3"/>
            </p:cNvCxnSpPr>
            <p:nvPr/>
          </p:nvCxnSpPr>
          <p:spPr>
            <a:xfrm flipV="1">
              <a:off x="3517159" y="3425186"/>
              <a:ext cx="936977" cy="4636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43" idx="6"/>
              <a:endCxn id="39" idx="2"/>
            </p:cNvCxnSpPr>
            <p:nvPr/>
          </p:nvCxnSpPr>
          <p:spPr>
            <a:xfrm>
              <a:off x="3517159" y="4703717"/>
              <a:ext cx="890895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40" idx="5"/>
              <a:endCxn id="37" idx="1"/>
            </p:cNvCxnSpPr>
            <p:nvPr/>
          </p:nvCxnSpPr>
          <p:spPr>
            <a:xfrm>
              <a:off x="4676640" y="3425186"/>
              <a:ext cx="983059" cy="50971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39" idx="6"/>
              <a:endCxn id="37" idx="3"/>
            </p:cNvCxnSpPr>
            <p:nvPr/>
          </p:nvCxnSpPr>
          <p:spPr>
            <a:xfrm flipV="1">
              <a:off x="4722722" y="4157401"/>
              <a:ext cx="936977" cy="5463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stCxn id="40" idx="7"/>
              <a:endCxn id="38" idx="2"/>
            </p:cNvCxnSpPr>
            <p:nvPr/>
          </p:nvCxnSpPr>
          <p:spPr>
            <a:xfrm flipV="1">
              <a:off x="4676640" y="2759246"/>
              <a:ext cx="936977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stCxn id="38" idx="6"/>
              <a:endCxn id="12" idx="1"/>
            </p:cNvCxnSpPr>
            <p:nvPr/>
          </p:nvCxnSpPr>
          <p:spPr>
            <a:xfrm>
              <a:off x="5928285" y="2759246"/>
              <a:ext cx="936976" cy="44343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37" idx="7"/>
              <a:endCxn id="12" idx="3"/>
            </p:cNvCxnSpPr>
            <p:nvPr/>
          </p:nvCxnSpPr>
          <p:spPr>
            <a:xfrm flipV="1">
              <a:off x="5882202" y="3425186"/>
              <a:ext cx="983058" cy="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1383384" y="3274377"/>
              <a:ext cx="665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start</a:t>
              </a:r>
              <a:endParaRPr lang="zh-TW" altLang="en-US" sz="20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215441" y="272049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6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642286" y="335868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211749" y="4148862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5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604622" y="2519680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604622" y="367295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604622" y="466571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0000CC"/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rgbClr val="0000CC"/>
                  </a:solidFill>
                </a:rPr>
                <a:t>6</a:t>
              </a:r>
              <a:r>
                <a:rPr lang="en-US" altLang="zh-TW" sz="2000" dirty="0" smtClean="0">
                  <a:solidFill>
                    <a:srgbClr val="0000CC"/>
                  </a:solidFill>
                </a:rPr>
                <a:t> = 2</a:t>
              </a:r>
              <a:endParaRPr lang="zh-TW" altLang="en-US" sz="2000" dirty="0">
                <a:solidFill>
                  <a:srgbClr val="0000CC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108148" y="286971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0000CC"/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rgbClr val="0000CC"/>
                  </a:solidFill>
                </a:rPr>
                <a:t>7</a:t>
              </a:r>
              <a:r>
                <a:rPr lang="en-US" altLang="zh-TW" sz="2000" dirty="0" smtClean="0">
                  <a:solidFill>
                    <a:srgbClr val="0000CC"/>
                  </a:solidFill>
                </a:rPr>
                <a:t> = 9</a:t>
              </a:r>
              <a:endParaRPr lang="zh-TW" altLang="en-US" sz="2000" dirty="0">
                <a:solidFill>
                  <a:srgbClr val="0000CC"/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108148" y="3420849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0000CC"/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rgbClr val="0000CC"/>
                  </a:solidFill>
                </a:rPr>
                <a:t>8</a:t>
              </a:r>
              <a:r>
                <a:rPr lang="en-US" altLang="zh-TW" sz="2000" dirty="0" smtClean="0">
                  <a:solidFill>
                    <a:srgbClr val="0000CC"/>
                  </a:solidFill>
                </a:rPr>
                <a:t> = 7</a:t>
              </a:r>
              <a:endParaRPr lang="zh-TW" altLang="en-US" sz="2000" dirty="0">
                <a:solidFill>
                  <a:srgbClr val="0000CC"/>
                </a:solidFill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108148" y="437339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260267" y="2635838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260267" y="3601360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7138607" y="314471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finish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89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Critical Path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Purpose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To speed </a:t>
            </a:r>
            <a:r>
              <a:rPr lang="en-US" altLang="zh-TW" dirty="0"/>
              <a:t>up things, e.g., a project or a circuit</a:t>
            </a:r>
          </a:p>
          <a:p>
            <a:pPr lvl="1"/>
            <a:r>
              <a:rPr lang="en-US" altLang="zh-TW" dirty="0" smtClean="0"/>
              <a:t>To </a:t>
            </a:r>
            <a:r>
              <a:rPr lang="en-US" altLang="zh-TW" dirty="0"/>
              <a:t>identify the </a:t>
            </a:r>
            <a:r>
              <a:rPr lang="en-US" altLang="zh-TW" dirty="0">
                <a:solidFill>
                  <a:srgbClr val="FF0000"/>
                </a:solidFill>
              </a:rPr>
              <a:t>critical activities </a:t>
            </a:r>
            <a:r>
              <a:rPr lang="en-US" altLang="zh-TW" dirty="0"/>
              <a:t>so that resources </a:t>
            </a:r>
            <a:r>
              <a:rPr lang="en-US" altLang="zh-TW" dirty="0" smtClean="0"/>
              <a:t>may be </a:t>
            </a:r>
            <a:r>
              <a:rPr lang="en-US" altLang="zh-TW" dirty="0"/>
              <a:t>concentrated on these activities in an attempt </a:t>
            </a:r>
            <a:r>
              <a:rPr lang="en-US" altLang="zh-TW" dirty="0" smtClean="0"/>
              <a:t>to </a:t>
            </a:r>
            <a:r>
              <a:rPr lang="en-US" altLang="zh-TW" dirty="0" smtClean="0">
                <a:solidFill>
                  <a:srgbClr val="0000CC"/>
                </a:solidFill>
              </a:rPr>
              <a:t>reduce </a:t>
            </a:r>
            <a:r>
              <a:rPr lang="en-US" altLang="zh-TW" dirty="0">
                <a:solidFill>
                  <a:srgbClr val="0000CC"/>
                </a:solidFill>
              </a:rPr>
              <a:t>project finish time</a:t>
            </a:r>
          </a:p>
          <a:p>
            <a:pPr lvl="1"/>
            <a:r>
              <a:rPr lang="en-US" altLang="zh-TW" dirty="0" smtClean="0"/>
              <a:t>That </a:t>
            </a:r>
            <a:r>
              <a:rPr lang="en-US" altLang="zh-TW" dirty="0"/>
              <a:t>is, it is useful to identify project </a:t>
            </a:r>
            <a:r>
              <a:rPr lang="en-US" altLang="zh-TW" dirty="0" smtClean="0">
                <a:solidFill>
                  <a:srgbClr val="FF0000"/>
                </a:solidFill>
              </a:rPr>
              <a:t>bottlenecks</a:t>
            </a:r>
          </a:p>
          <a:p>
            <a:pPr lvl="1"/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/>
              <a:t>Discussion on example AOE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TW" dirty="0" smtClean="0">
                <a:solidFill>
                  <a:srgbClr val="FF0000"/>
                </a:solidFill>
              </a:rPr>
              <a:t>, a</a:t>
            </a:r>
            <a:r>
              <a:rPr lang="en-US" altLang="zh-TW" baseline="-25000" dirty="0">
                <a:solidFill>
                  <a:srgbClr val="FF0000"/>
                </a:solidFill>
              </a:rPr>
              <a:t>4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are on all critical paths</a:t>
            </a:r>
            <a:r>
              <a:rPr lang="en-US" altLang="zh-TW" dirty="0" smtClean="0"/>
              <a:t>, so speeding a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, a</a:t>
            </a:r>
            <a:r>
              <a:rPr lang="en-US" altLang="zh-TW" baseline="-25000" dirty="0"/>
              <a:t>4</a:t>
            </a:r>
            <a:r>
              <a:rPr lang="en-US" altLang="zh-TW" dirty="0" smtClean="0"/>
              <a:t> will reduce project duration. </a:t>
            </a:r>
          </a:p>
          <a:p>
            <a:pPr lvl="1"/>
            <a:r>
              <a:rPr lang="en-US" altLang="zh-TW" dirty="0" smtClean="0"/>
              <a:t>However, speeding up </a:t>
            </a:r>
            <a:r>
              <a:rPr lang="en-US" altLang="zh-TW" dirty="0" smtClean="0">
                <a:solidFill>
                  <a:srgbClr val="0000CC"/>
                </a:solidFill>
              </a:rPr>
              <a:t>a</a:t>
            </a:r>
            <a:r>
              <a:rPr lang="en-US" altLang="zh-TW" baseline="-25000" dirty="0">
                <a:solidFill>
                  <a:srgbClr val="0000CC"/>
                </a:solidFill>
              </a:rPr>
              <a:t>11</a:t>
            </a:r>
            <a:r>
              <a:rPr lang="en-US" altLang="zh-TW" dirty="0" smtClean="0"/>
              <a:t> does not reduce project duration (there is other parallel critical path) </a:t>
            </a:r>
          </a:p>
          <a:p>
            <a:pPr lvl="1"/>
            <a:r>
              <a:rPr lang="en-US" altLang="zh-TW" dirty="0" smtClean="0"/>
              <a:t>Speeds up noncritical activity has no effect.</a:t>
            </a:r>
            <a:endParaRPr lang="en-US" altLang="zh-TW" dirty="0"/>
          </a:p>
          <a:p>
            <a:pPr lvl="1"/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45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Sum of In- And Out-Degrees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each edge contributes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1 </a:t>
            </a:r>
            <a:r>
              <a:rPr lang="en-US" altLang="zh-TW" dirty="0" smtClean="0">
                <a:ea typeface="新細明體" charset="-120"/>
              </a:rPr>
              <a:t>to the in-degree of some vertex and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1</a:t>
            </a:r>
            <a:r>
              <a:rPr lang="en-US" altLang="zh-TW" dirty="0" smtClean="0">
                <a:ea typeface="新細明體" charset="-120"/>
              </a:rPr>
              <a:t> to the out-degree of some other vertex</a:t>
            </a:r>
          </a:p>
          <a:p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sum of in-degrees = sum of out-degrees = e,</a:t>
            </a:r>
          </a:p>
          <a:p>
            <a:pPr lvl="1"/>
            <a:r>
              <a:rPr lang="en-US" altLang="zh-TW" sz="3200" dirty="0" smtClean="0">
                <a:ea typeface="新細明體" charset="-120"/>
              </a:rPr>
              <a:t>where </a:t>
            </a:r>
            <a:r>
              <a:rPr lang="en-US" altLang="zh-TW" sz="3200" dirty="0" smtClean="0">
                <a:solidFill>
                  <a:srgbClr val="0000CC"/>
                </a:solidFill>
                <a:ea typeface="新細明體" charset="-120"/>
              </a:rPr>
              <a:t>e</a:t>
            </a:r>
            <a:r>
              <a:rPr lang="en-US" altLang="zh-TW" sz="3200" dirty="0" smtClean="0">
                <a:ea typeface="新細明體" charset="-120"/>
              </a:rPr>
              <a:t> is the number of edges in the digraph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Critical Path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0001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Steps for </a:t>
            </a:r>
            <a:r>
              <a:rPr lang="en-US" altLang="zh-TW" dirty="0" smtClean="0">
                <a:solidFill>
                  <a:srgbClr val="C00000"/>
                </a:solidFill>
              </a:rPr>
              <a:t>finding </a:t>
            </a:r>
            <a:r>
              <a:rPr lang="en-US" altLang="zh-TW" dirty="0">
                <a:solidFill>
                  <a:srgbClr val="C00000"/>
                </a:solidFill>
              </a:rPr>
              <a:t>all critical paths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zh-TW" dirty="0"/>
              <a:t>compute every </a:t>
            </a:r>
            <a:r>
              <a:rPr lang="en-US" altLang="zh-TW" dirty="0">
                <a:solidFill>
                  <a:srgbClr val="FF0000"/>
                </a:solidFill>
              </a:rPr>
              <a:t>activity’s</a:t>
            </a:r>
            <a:r>
              <a:rPr lang="en-US" altLang="zh-TW" dirty="0"/>
              <a:t> </a:t>
            </a:r>
            <a:r>
              <a:rPr lang="en-US" altLang="zh-TW" i="1" dirty="0">
                <a:solidFill>
                  <a:srgbClr val="FF0000"/>
                </a:solidFill>
              </a:rPr>
              <a:t>e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 err="1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en-US" altLang="zh-TW" dirty="0"/>
              <a:t> and </a:t>
            </a:r>
            <a:r>
              <a:rPr lang="en-US" altLang="zh-TW" i="1" dirty="0">
                <a:solidFill>
                  <a:srgbClr val="FF0000"/>
                </a:solidFill>
              </a:rPr>
              <a:t>l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 err="1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)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zh-TW" dirty="0"/>
              <a:t>identify </a:t>
            </a:r>
            <a:r>
              <a:rPr lang="en-US" altLang="zh-TW" dirty="0">
                <a:solidFill>
                  <a:srgbClr val="0000CC"/>
                </a:solidFill>
              </a:rPr>
              <a:t>critical activities</a:t>
            </a:r>
            <a:r>
              <a:rPr lang="en-US" altLang="zh-TW" dirty="0"/>
              <a:t>, i.e., </a:t>
            </a:r>
            <a:r>
              <a:rPr lang="en-US" altLang="zh-TW" i="1" dirty="0" err="1"/>
              <a:t>a</a:t>
            </a:r>
            <a:r>
              <a:rPr lang="en-US" altLang="zh-TW" baseline="-25000" dirty="0" err="1"/>
              <a:t>i</a:t>
            </a:r>
            <a:r>
              <a:rPr lang="en-US" altLang="zh-TW" dirty="0"/>
              <a:t> for which </a:t>
            </a:r>
            <a:r>
              <a:rPr lang="en-US" altLang="zh-TW" dirty="0">
                <a:solidFill>
                  <a:srgbClr val="FF0000"/>
                </a:solidFill>
              </a:rPr>
              <a:t>e(</a:t>
            </a:r>
            <a:r>
              <a:rPr lang="en-US" altLang="zh-TW" i="1" dirty="0" err="1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) = </a:t>
            </a:r>
            <a:r>
              <a:rPr lang="en-US" altLang="zh-TW" i="1" dirty="0">
                <a:solidFill>
                  <a:srgbClr val="FF0000"/>
                </a:solidFill>
              </a:rPr>
              <a:t>l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 err="1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zh-TW" dirty="0">
                <a:solidFill>
                  <a:srgbClr val="CC0099"/>
                </a:solidFill>
              </a:rPr>
              <a:t>remove all non-critical activities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zh-TW" dirty="0">
                <a:solidFill>
                  <a:srgbClr val="C00000"/>
                </a:solidFill>
              </a:rPr>
              <a:t>Generate all paths from start to finish</a:t>
            </a:r>
            <a:endParaRPr lang="zh-TW" altLang="en-US" dirty="0">
              <a:solidFill>
                <a:srgbClr val="C00000"/>
              </a:solidFill>
            </a:endParaRPr>
          </a:p>
          <a:p>
            <a:pPr lvl="2"/>
            <a:endParaRPr lang="en-US" altLang="zh-TW" dirty="0" smtClean="0"/>
          </a:p>
          <a:p>
            <a:r>
              <a:rPr lang="en-US" altLang="zh-TW" dirty="0" smtClean="0"/>
              <a:t>Notes </a:t>
            </a:r>
          </a:p>
          <a:p>
            <a:pPr lvl="1"/>
            <a:r>
              <a:rPr lang="en-US" altLang="zh-TW" dirty="0" smtClean="0"/>
              <a:t>Speeding up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noncritical activities </a:t>
            </a:r>
            <a:r>
              <a:rPr lang="en-US" altLang="zh-TW" dirty="0" smtClean="0"/>
              <a:t>or</a:t>
            </a:r>
            <a:r>
              <a:rPr lang="en-US" altLang="zh-TW" dirty="0"/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single critical activity not on all critical paths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/>
              <a:t>will not reduce the </a:t>
            </a:r>
            <a:r>
              <a:rPr lang="en-US" altLang="zh-TW" dirty="0" smtClean="0"/>
              <a:t>overall duration</a:t>
            </a:r>
            <a:endParaRPr lang="en-US" altLang="zh-TW" dirty="0"/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Critical paths can change </a:t>
            </a:r>
            <a:r>
              <a:rPr lang="en-US" altLang="zh-TW" dirty="0" smtClean="0"/>
              <a:t>after speeding up an activity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7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Calculates e(</a:t>
            </a:r>
            <a:r>
              <a:rPr lang="en-US" altLang="zh-TW" dirty="0" err="1" smtClean="0"/>
              <a:t>a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) and l(</a:t>
            </a:r>
            <a:r>
              <a:rPr lang="en-US" altLang="zh-TW" dirty="0" err="1" smtClean="0"/>
              <a:t>a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) in an AOE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When computing the early and late activity times, it is easiest first to obtain the </a:t>
            </a:r>
            <a:r>
              <a:rPr lang="en-US" altLang="zh-TW" dirty="0" smtClean="0">
                <a:solidFill>
                  <a:srgbClr val="0000CC"/>
                </a:solidFill>
              </a:rPr>
              <a:t>earliest </a:t>
            </a:r>
            <a:r>
              <a:rPr lang="en-US" altLang="zh-TW" dirty="0" smtClean="0">
                <a:solidFill>
                  <a:srgbClr val="FF0000"/>
                </a:solidFill>
              </a:rPr>
              <a:t>event</a:t>
            </a:r>
            <a:r>
              <a:rPr lang="en-US" altLang="zh-TW" dirty="0" smtClean="0">
                <a:solidFill>
                  <a:srgbClr val="0000CC"/>
                </a:solidFill>
              </a:rPr>
              <a:t> time</a:t>
            </a:r>
            <a:r>
              <a:rPr lang="en-US" altLang="zh-TW" dirty="0" smtClean="0"/>
              <a:t>, </a:t>
            </a:r>
            <a:r>
              <a:rPr lang="en-US" altLang="zh-TW" dirty="0" err="1" smtClean="0">
                <a:solidFill>
                  <a:srgbClr val="FF0000"/>
                </a:solidFill>
              </a:rPr>
              <a:t>ee</a:t>
            </a:r>
            <a:r>
              <a:rPr lang="en-US" altLang="zh-TW" dirty="0" smtClean="0">
                <a:solidFill>
                  <a:srgbClr val="FF0000"/>
                </a:solidFill>
              </a:rPr>
              <a:t>[j]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solidFill>
                  <a:srgbClr val="0000CC"/>
                </a:solidFill>
              </a:rPr>
              <a:t>latest </a:t>
            </a:r>
            <a:r>
              <a:rPr lang="en-US" altLang="zh-TW" dirty="0" smtClean="0">
                <a:solidFill>
                  <a:srgbClr val="FF0000"/>
                </a:solidFill>
              </a:rPr>
              <a:t>event</a:t>
            </a:r>
            <a:r>
              <a:rPr lang="en-US" altLang="zh-TW" dirty="0" smtClean="0">
                <a:solidFill>
                  <a:srgbClr val="0000CC"/>
                </a:solidFill>
              </a:rPr>
              <a:t> time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le[j]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  <a:r>
              <a:rPr lang="en-US" altLang="zh-TW" dirty="0" smtClean="0"/>
              <a:t>for all </a:t>
            </a:r>
            <a:r>
              <a:rPr lang="en-US" altLang="zh-TW" dirty="0" smtClean="0">
                <a:solidFill>
                  <a:srgbClr val="FF0000"/>
                </a:solidFill>
              </a:rPr>
              <a:t>events, j</a:t>
            </a:r>
            <a:r>
              <a:rPr lang="en-US" altLang="zh-TW" dirty="0" smtClean="0"/>
              <a:t>, in the AOE network.</a:t>
            </a:r>
          </a:p>
          <a:p>
            <a:r>
              <a:rPr lang="en-US" altLang="zh-TW" dirty="0" smtClean="0"/>
              <a:t>If </a:t>
            </a:r>
            <a:r>
              <a:rPr lang="en-US" altLang="zh-TW" dirty="0" smtClean="0">
                <a:solidFill>
                  <a:srgbClr val="C00000"/>
                </a:solidFill>
              </a:rPr>
              <a:t>activity </a:t>
            </a:r>
            <a:r>
              <a:rPr lang="en-US" altLang="zh-TW" dirty="0" err="1" smtClean="0">
                <a:solidFill>
                  <a:srgbClr val="C00000"/>
                </a:solidFill>
              </a:rPr>
              <a:t>a</a:t>
            </a:r>
            <a:r>
              <a:rPr lang="en-US" altLang="zh-TW" baseline="-25000" dirty="0" err="1" smtClean="0">
                <a:solidFill>
                  <a:srgbClr val="C00000"/>
                </a:solidFill>
              </a:rPr>
              <a:t>i</a:t>
            </a:r>
            <a:r>
              <a:rPr lang="en-US" altLang="zh-TW" dirty="0" smtClean="0"/>
              <a:t> is represented by </a:t>
            </a:r>
            <a:r>
              <a:rPr lang="en-US" altLang="zh-TW" dirty="0" smtClean="0">
                <a:solidFill>
                  <a:srgbClr val="0000CC"/>
                </a:solidFill>
              </a:rPr>
              <a:t>edge &lt;</a:t>
            </a:r>
            <a:r>
              <a:rPr lang="en-US" altLang="zh-TW" dirty="0" err="1" smtClean="0">
                <a:solidFill>
                  <a:srgbClr val="0000CC"/>
                </a:solidFill>
              </a:rPr>
              <a:t>k,m</a:t>
            </a:r>
            <a:r>
              <a:rPr lang="en-US" altLang="zh-TW" dirty="0" smtClean="0">
                <a:solidFill>
                  <a:srgbClr val="0000CC"/>
                </a:solidFill>
              </a:rPr>
              <a:t>&gt;</a:t>
            </a:r>
            <a:r>
              <a:rPr lang="en-US" altLang="zh-TW" dirty="0" smtClean="0"/>
              <a:t>, we can compute </a:t>
            </a:r>
            <a:r>
              <a:rPr lang="en-US" altLang="zh-TW" dirty="0" smtClean="0">
                <a:solidFill>
                  <a:srgbClr val="0000CC"/>
                </a:solidFill>
              </a:rPr>
              <a:t>e(</a:t>
            </a:r>
            <a:r>
              <a:rPr lang="en-US" altLang="zh-TW" dirty="0" err="1" smtClean="0">
                <a:solidFill>
                  <a:srgbClr val="0000CC"/>
                </a:solidFill>
              </a:rPr>
              <a:t>a</a:t>
            </a:r>
            <a:r>
              <a:rPr lang="en-US" altLang="zh-TW" baseline="-25000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0000CC"/>
                </a:solidFill>
              </a:rPr>
              <a:t>l(</a:t>
            </a:r>
            <a:r>
              <a:rPr lang="en-US" altLang="zh-TW" dirty="0" err="1" smtClean="0">
                <a:solidFill>
                  <a:srgbClr val="0000CC"/>
                </a:solidFill>
              </a:rPr>
              <a:t>a</a:t>
            </a:r>
            <a:r>
              <a:rPr lang="en-US" altLang="zh-TW" baseline="-25000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 smtClean="0"/>
              <a:t> 	</a:t>
            </a:r>
            <a:r>
              <a:rPr lang="en-US" altLang="zh-TW" dirty="0" smtClean="0">
                <a:solidFill>
                  <a:srgbClr val="CC0099"/>
                </a:solidFill>
              </a:rPr>
              <a:t>e(</a:t>
            </a:r>
            <a:r>
              <a:rPr lang="en-US" altLang="zh-TW" dirty="0" err="1" smtClean="0">
                <a:solidFill>
                  <a:srgbClr val="CC0099"/>
                </a:solidFill>
              </a:rPr>
              <a:t>a</a:t>
            </a:r>
            <a:r>
              <a:rPr lang="en-US" altLang="zh-TW" baseline="-25000" dirty="0" err="1" smtClean="0">
                <a:solidFill>
                  <a:srgbClr val="CC0099"/>
                </a:solidFill>
              </a:rPr>
              <a:t>i</a:t>
            </a:r>
            <a:r>
              <a:rPr lang="en-US" altLang="zh-TW" dirty="0" smtClean="0">
                <a:solidFill>
                  <a:srgbClr val="CC0099"/>
                </a:solidFill>
              </a:rPr>
              <a:t>) = </a:t>
            </a:r>
            <a:r>
              <a:rPr lang="en-US" altLang="zh-TW" dirty="0" err="1" smtClean="0">
                <a:solidFill>
                  <a:srgbClr val="FF0000"/>
                </a:solidFill>
              </a:rPr>
              <a:t>ee</a:t>
            </a:r>
            <a:r>
              <a:rPr lang="en-US" altLang="zh-TW" dirty="0" smtClean="0">
                <a:solidFill>
                  <a:srgbClr val="FF0000"/>
                </a:solidFill>
              </a:rPr>
              <a:t>[</a:t>
            </a:r>
            <a:r>
              <a:rPr lang="en-US" altLang="zh-TW" dirty="0">
                <a:solidFill>
                  <a:srgbClr val="FF0000"/>
                </a:solidFill>
              </a:rPr>
              <a:t>k</a:t>
            </a:r>
            <a:r>
              <a:rPr lang="en-US" altLang="zh-TW" dirty="0" smtClean="0">
                <a:solidFill>
                  <a:srgbClr val="FF0000"/>
                </a:solidFill>
              </a:rPr>
              <a:t>]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>
                <a:solidFill>
                  <a:srgbClr val="CC0099"/>
                </a:solidFill>
              </a:rPr>
              <a:t>l(</a:t>
            </a:r>
            <a:r>
              <a:rPr lang="en-US" altLang="zh-TW" dirty="0" err="1" smtClean="0">
                <a:solidFill>
                  <a:srgbClr val="CC0099"/>
                </a:solidFill>
              </a:rPr>
              <a:t>a</a:t>
            </a:r>
            <a:r>
              <a:rPr lang="en-US" altLang="zh-TW" baseline="-25000" dirty="0" err="1" smtClean="0">
                <a:solidFill>
                  <a:srgbClr val="CC0099"/>
                </a:solidFill>
              </a:rPr>
              <a:t>i</a:t>
            </a:r>
            <a:r>
              <a:rPr lang="en-US" altLang="zh-TW" dirty="0">
                <a:solidFill>
                  <a:srgbClr val="CC0099"/>
                </a:solidFill>
              </a:rPr>
              <a:t>) = </a:t>
            </a:r>
            <a:r>
              <a:rPr lang="en-US" altLang="zh-TW" dirty="0" smtClean="0">
                <a:solidFill>
                  <a:srgbClr val="FF0000"/>
                </a:solidFill>
              </a:rPr>
              <a:t>le[m]</a:t>
            </a:r>
            <a:r>
              <a:rPr lang="en-US" altLang="zh-TW" dirty="0" smtClean="0">
                <a:solidFill>
                  <a:srgbClr val="CC0099"/>
                </a:solidFill>
              </a:rPr>
              <a:t> – duration of activity </a:t>
            </a:r>
            <a:r>
              <a:rPr lang="en-US" altLang="zh-TW" dirty="0" err="1">
                <a:solidFill>
                  <a:srgbClr val="CC0099"/>
                </a:solidFill>
              </a:rPr>
              <a:t>a</a:t>
            </a:r>
            <a:r>
              <a:rPr lang="en-US" altLang="zh-TW" baseline="-25000" dirty="0" err="1">
                <a:solidFill>
                  <a:srgbClr val="CC0099"/>
                </a:solidFill>
              </a:rPr>
              <a:t>i</a:t>
            </a:r>
            <a:r>
              <a:rPr lang="en-US" altLang="zh-TW" dirty="0" smtClean="0">
                <a:solidFill>
                  <a:srgbClr val="CC0099"/>
                </a:solidFill>
              </a:rPr>
              <a:t> 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The times </a:t>
            </a:r>
            <a:r>
              <a:rPr lang="en-US" altLang="zh-TW" dirty="0" err="1" smtClean="0">
                <a:solidFill>
                  <a:srgbClr val="FF0000"/>
                </a:solidFill>
              </a:rPr>
              <a:t>ee</a:t>
            </a:r>
            <a:r>
              <a:rPr lang="en-US" altLang="zh-TW" dirty="0" smtClean="0">
                <a:solidFill>
                  <a:srgbClr val="FF0000"/>
                </a:solidFill>
              </a:rPr>
              <a:t>[j]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FF0000"/>
                </a:solidFill>
              </a:rPr>
              <a:t>le[j]</a:t>
            </a:r>
            <a:r>
              <a:rPr lang="en-US" altLang="zh-TW" dirty="0" smtClean="0"/>
              <a:t> of event j are computed in two stages: </a:t>
            </a:r>
          </a:p>
          <a:p>
            <a:pPr lvl="1"/>
            <a:r>
              <a:rPr lang="en-US" altLang="zh-TW" dirty="0" smtClean="0"/>
              <a:t>Forward stage: </a:t>
            </a:r>
            <a:r>
              <a:rPr lang="en-US" altLang="zh-TW" dirty="0" err="1" smtClean="0">
                <a:solidFill>
                  <a:srgbClr val="FF0000"/>
                </a:solidFill>
              </a:rPr>
              <a:t>ee</a:t>
            </a:r>
            <a:r>
              <a:rPr lang="en-US" altLang="zh-TW" dirty="0" smtClean="0">
                <a:solidFill>
                  <a:srgbClr val="FF0000"/>
                </a:solidFill>
              </a:rPr>
              <a:t>[j] </a:t>
            </a:r>
          </a:p>
          <a:p>
            <a:pPr lvl="1"/>
            <a:r>
              <a:rPr lang="en-US" altLang="zh-TW" dirty="0" smtClean="0"/>
              <a:t>Backward stage: </a:t>
            </a:r>
            <a:r>
              <a:rPr lang="en-US" altLang="zh-TW" dirty="0" smtClean="0">
                <a:solidFill>
                  <a:srgbClr val="FF0000"/>
                </a:solidFill>
              </a:rPr>
              <a:t>le[j]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281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4698265" y="5254635"/>
            <a:ext cx="2949749" cy="1249125"/>
            <a:chOff x="4698265" y="5254635"/>
            <a:chExt cx="2949749" cy="1249125"/>
          </a:xfrm>
        </p:grpSpPr>
        <p:sp>
          <p:nvSpPr>
            <p:cNvPr id="5" name="橢圓 4"/>
            <p:cNvSpPr/>
            <p:nvPr/>
          </p:nvSpPr>
          <p:spPr>
            <a:xfrm>
              <a:off x="5109882" y="5656550"/>
              <a:ext cx="416858" cy="4168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k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6619314" y="5656549"/>
              <a:ext cx="416858" cy="4168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m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單箭頭接點 7"/>
            <p:cNvCxnSpPr>
              <a:endCxn id="6" idx="2"/>
            </p:cNvCxnSpPr>
            <p:nvPr/>
          </p:nvCxnSpPr>
          <p:spPr>
            <a:xfrm>
              <a:off x="5526740" y="5864979"/>
              <a:ext cx="109257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5901502" y="5522539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a</a:t>
              </a:r>
              <a:r>
                <a:rPr lang="en-US" altLang="zh-TW" baseline="-25000" dirty="0" err="1" smtClean="0"/>
                <a:t>i</a:t>
              </a:r>
              <a:endParaRPr lang="zh-TW" altLang="en-US" baseline="-25000" dirty="0"/>
            </a:p>
          </p:txBody>
        </p:sp>
        <p:cxnSp>
          <p:nvCxnSpPr>
            <p:cNvPr id="11" name="直線單箭頭接點 10"/>
            <p:cNvCxnSpPr>
              <a:endCxn id="5" idx="1"/>
            </p:cNvCxnSpPr>
            <p:nvPr/>
          </p:nvCxnSpPr>
          <p:spPr>
            <a:xfrm>
              <a:off x="4733364" y="5522539"/>
              <a:ext cx="437565" cy="1950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>
              <a:endCxn id="5" idx="3"/>
            </p:cNvCxnSpPr>
            <p:nvPr/>
          </p:nvCxnSpPr>
          <p:spPr>
            <a:xfrm flipV="1">
              <a:off x="4698265" y="6012361"/>
              <a:ext cx="472664" cy="1858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stCxn id="6" idx="7"/>
            </p:cNvCxnSpPr>
            <p:nvPr/>
          </p:nvCxnSpPr>
          <p:spPr>
            <a:xfrm flipV="1">
              <a:off x="6975125" y="5544421"/>
              <a:ext cx="644986" cy="1731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6" idx="5"/>
            </p:cNvCxnSpPr>
            <p:nvPr/>
          </p:nvCxnSpPr>
          <p:spPr>
            <a:xfrm>
              <a:off x="6975125" y="6012360"/>
              <a:ext cx="672889" cy="2720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5033385" y="5254635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ee</a:t>
              </a:r>
              <a:r>
                <a:rPr lang="en-US" altLang="zh-TW" dirty="0" smtClean="0"/>
                <a:t>[k]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504617" y="5260326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ee</a:t>
              </a:r>
              <a:r>
                <a:rPr lang="en-US" altLang="zh-TW" dirty="0" smtClean="0"/>
                <a:t>[m]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081890" y="6134428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le[k]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575950" y="611141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le[m]</a:t>
              </a:r>
              <a:endParaRPr lang="zh-TW" altLang="en-US" dirty="0"/>
            </a:p>
          </p:txBody>
        </p:sp>
        <p:cxnSp>
          <p:nvCxnSpPr>
            <p:cNvPr id="24" name="直線單箭頭接點 23"/>
            <p:cNvCxnSpPr>
              <a:endCxn id="6" idx="3"/>
            </p:cNvCxnSpPr>
            <p:nvPr/>
          </p:nvCxnSpPr>
          <p:spPr>
            <a:xfrm flipV="1">
              <a:off x="6233644" y="6012360"/>
              <a:ext cx="446717" cy="343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5" idx="5"/>
            </p:cNvCxnSpPr>
            <p:nvPr/>
          </p:nvCxnSpPr>
          <p:spPr>
            <a:xfrm>
              <a:off x="5465693" y="6012361"/>
              <a:ext cx="435809" cy="3439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65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Calculation of Early Activity Times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9333"/>
                <a:ext cx="7886700" cy="36152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Forward stage: compute 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earliest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event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 time</a:t>
                </a:r>
                <a:r>
                  <a:rPr lang="en-US" altLang="zh-TW" dirty="0"/>
                  <a:t>,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ee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[j]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Start with </a:t>
                </a:r>
                <a:r>
                  <a:rPr lang="en-US" altLang="zh-TW" dirty="0" err="1" smtClean="0">
                    <a:solidFill>
                      <a:srgbClr val="FF0000"/>
                    </a:solidFill>
                  </a:rPr>
                  <a:t>ee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[0] = 0 (start vertex)</a:t>
                </a:r>
              </a:p>
              <a:p>
                <a:pPr lvl="1"/>
                <a:r>
                  <a:rPr lang="en-US" altLang="zh-TW" dirty="0"/>
                  <a:t>Sort vertices in the </a:t>
                </a:r>
                <a:r>
                  <a:rPr lang="en-US" altLang="zh-TW" dirty="0">
                    <a:solidFill>
                      <a:srgbClr val="CC0099"/>
                    </a:solidFill>
                  </a:rPr>
                  <a:t>topological </a:t>
                </a:r>
                <a:r>
                  <a:rPr lang="en-US" altLang="zh-TW" dirty="0" smtClean="0">
                    <a:solidFill>
                      <a:srgbClr val="CC0099"/>
                    </a:solidFill>
                  </a:rPr>
                  <a:t>order</a:t>
                </a:r>
                <a:r>
                  <a:rPr lang="en-US" altLang="zh-TW" dirty="0" smtClean="0"/>
                  <a:t>. </a:t>
                </a:r>
              </a:p>
              <a:p>
                <a:pPr lvl="1"/>
                <a:r>
                  <a:rPr lang="en-US" altLang="zh-TW" dirty="0" smtClean="0"/>
                  <a:t>Compute the remaining early start times:</a:t>
                </a:r>
              </a:p>
              <a:p>
                <a:pPr marL="1371600" lvl="3" indent="0">
                  <a:buNone/>
                </a:pPr>
                <a:r>
                  <a:rPr lang="en-US" altLang="zh-TW" sz="800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altLang="zh-TW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𝑒𝑒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𝑑𝑢𝑟𝑎𝑡𝑖𝑜𝑛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altLang="zh-TW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TW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</m:d>
                      </m:e>
                    </m:func>
                  </m:oMath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sz="800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   where P(j) is the set of all vertices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adjacent to vertex j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/>
                  <a:t>If the computation is carried out in </a:t>
                </a:r>
                <a:r>
                  <a:rPr lang="en-US" altLang="zh-TW" dirty="0">
                    <a:solidFill>
                      <a:srgbClr val="CC0099"/>
                    </a:solidFill>
                  </a:rPr>
                  <a:t>topological order</a:t>
                </a:r>
                <a:r>
                  <a:rPr lang="en-US" altLang="zh-TW" dirty="0"/>
                  <a:t>, the 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early start times of all predecessors of j (</a:t>
                </a:r>
                <a:r>
                  <a:rPr lang="en-US" altLang="zh-TW" dirty="0" err="1">
                    <a:solidFill>
                      <a:srgbClr val="0000CC"/>
                    </a:solidFill>
                  </a:rPr>
                  <a:t>ee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[</a:t>
                </a:r>
                <a:r>
                  <a:rPr lang="en-US" altLang="zh-TW" dirty="0" err="1">
                    <a:solidFill>
                      <a:srgbClr val="0000CC"/>
                    </a:solidFill>
                  </a:rPr>
                  <a:t>i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]) </a:t>
                </a:r>
                <a:r>
                  <a:rPr lang="en-US" altLang="zh-TW" dirty="0"/>
                  <a:t>would have been computed prior to the computation of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ee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[j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]</a:t>
                </a:r>
                <a:r>
                  <a:rPr lang="en-US" altLang="zh-TW" dirty="0" smtClean="0"/>
                  <a:t>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9333"/>
                <a:ext cx="7886700" cy="3615266"/>
              </a:xfrm>
              <a:blipFill rotWithShape="0">
                <a:blip r:embed="rId2"/>
                <a:stretch>
                  <a:fillRect l="-1391" t="-3879" r="-1932" b="-10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282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838019" y="5266288"/>
            <a:ext cx="2949749" cy="1249125"/>
            <a:chOff x="4698265" y="5254635"/>
            <a:chExt cx="2949749" cy="1249125"/>
          </a:xfrm>
        </p:grpSpPr>
        <p:sp>
          <p:nvSpPr>
            <p:cNvPr id="6" name="橢圓 5"/>
            <p:cNvSpPr/>
            <p:nvPr/>
          </p:nvSpPr>
          <p:spPr>
            <a:xfrm>
              <a:off x="5109882" y="5656550"/>
              <a:ext cx="416858" cy="41685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>
                  <a:solidFill>
                    <a:schemeClr val="tx1"/>
                  </a:solidFill>
                </a:rPr>
                <a:t>i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6619314" y="5656549"/>
              <a:ext cx="416858" cy="4168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j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單箭頭接點 7"/>
            <p:cNvCxnSpPr>
              <a:endCxn id="7" idx="2"/>
            </p:cNvCxnSpPr>
            <p:nvPr/>
          </p:nvCxnSpPr>
          <p:spPr>
            <a:xfrm>
              <a:off x="5526740" y="5864979"/>
              <a:ext cx="1092574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5901502" y="5522539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a</a:t>
              </a:r>
              <a:r>
                <a:rPr lang="en-US" altLang="zh-TW" baseline="-25000" dirty="0" err="1" smtClean="0"/>
                <a:t>k</a:t>
              </a:r>
              <a:endParaRPr lang="zh-TW" altLang="en-US" baseline="-25000" dirty="0"/>
            </a:p>
          </p:txBody>
        </p:sp>
        <p:cxnSp>
          <p:nvCxnSpPr>
            <p:cNvPr id="10" name="直線單箭頭接點 9"/>
            <p:cNvCxnSpPr>
              <a:endCxn id="6" idx="1"/>
            </p:cNvCxnSpPr>
            <p:nvPr/>
          </p:nvCxnSpPr>
          <p:spPr>
            <a:xfrm>
              <a:off x="4733364" y="5522539"/>
              <a:ext cx="437565" cy="1950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>
              <a:endCxn id="6" idx="3"/>
            </p:cNvCxnSpPr>
            <p:nvPr/>
          </p:nvCxnSpPr>
          <p:spPr>
            <a:xfrm flipV="1">
              <a:off x="4698265" y="6012361"/>
              <a:ext cx="472664" cy="1858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>
              <a:stCxn id="7" idx="7"/>
            </p:cNvCxnSpPr>
            <p:nvPr/>
          </p:nvCxnSpPr>
          <p:spPr>
            <a:xfrm flipV="1">
              <a:off x="6975125" y="5544421"/>
              <a:ext cx="644986" cy="1731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>
              <a:stCxn id="7" idx="5"/>
            </p:cNvCxnSpPr>
            <p:nvPr/>
          </p:nvCxnSpPr>
          <p:spPr>
            <a:xfrm>
              <a:off x="6975125" y="6012360"/>
              <a:ext cx="672889" cy="2720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5033385" y="5254635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ee</a:t>
              </a:r>
              <a:r>
                <a:rPr lang="en-US" altLang="zh-TW" dirty="0" smtClean="0"/>
                <a:t>[</a:t>
              </a:r>
              <a:r>
                <a:rPr lang="en-US" altLang="zh-TW" dirty="0" err="1" smtClean="0"/>
                <a:t>i</a:t>
              </a:r>
              <a:r>
                <a:rPr lang="en-US" altLang="zh-TW" dirty="0" smtClean="0"/>
                <a:t>]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504617" y="5260326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ee</a:t>
              </a:r>
              <a:r>
                <a:rPr lang="en-US" altLang="zh-TW" dirty="0" smtClean="0"/>
                <a:t>[j]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081890" y="6134428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le[</a:t>
              </a:r>
              <a:r>
                <a:rPr lang="en-US" altLang="zh-TW" dirty="0" err="1" smtClean="0"/>
                <a:t>i</a:t>
              </a:r>
              <a:r>
                <a:rPr lang="en-US" altLang="zh-TW" dirty="0" smtClean="0"/>
                <a:t>]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575950" y="6111414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le[j]</a:t>
              </a:r>
              <a:endParaRPr lang="zh-TW" altLang="en-US" dirty="0"/>
            </a:p>
          </p:txBody>
        </p:sp>
        <p:cxnSp>
          <p:nvCxnSpPr>
            <p:cNvPr id="18" name="直線單箭頭接點 17"/>
            <p:cNvCxnSpPr>
              <a:endCxn id="7" idx="3"/>
            </p:cNvCxnSpPr>
            <p:nvPr/>
          </p:nvCxnSpPr>
          <p:spPr>
            <a:xfrm flipV="1">
              <a:off x="6061940" y="6012360"/>
              <a:ext cx="618421" cy="424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>
              <a:off x="6084405" y="5339951"/>
              <a:ext cx="568573" cy="372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字方塊 21"/>
          <p:cNvSpPr txBox="1"/>
          <p:nvPr/>
        </p:nvSpPr>
        <p:spPr>
          <a:xfrm>
            <a:off x="4348010" y="5247936"/>
            <a:ext cx="4101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Then the early activity </a:t>
            </a:r>
            <a:r>
              <a:rPr lang="en-US" altLang="zh-TW" sz="2400" dirty="0" smtClean="0"/>
              <a:t>time for </a:t>
            </a:r>
            <a:r>
              <a:rPr lang="en-US" altLang="zh-TW" sz="2400" dirty="0" smtClean="0"/>
              <a:t>activity </a:t>
            </a:r>
            <a:r>
              <a:rPr lang="en-US" altLang="zh-TW" sz="2400" dirty="0" err="1" smtClean="0"/>
              <a:t>a</a:t>
            </a:r>
            <a:r>
              <a:rPr lang="en-US" altLang="zh-TW" sz="2400" baseline="-25000" dirty="0" err="1" smtClean="0"/>
              <a:t>k</a:t>
            </a:r>
            <a:r>
              <a:rPr lang="en-US" altLang="zh-TW" sz="2400" dirty="0" smtClean="0"/>
              <a:t> is:   </a:t>
            </a:r>
            <a:r>
              <a:rPr lang="en-US" altLang="zh-TW" sz="2400" dirty="0" smtClean="0">
                <a:solidFill>
                  <a:srgbClr val="FF0000"/>
                </a:solidFill>
              </a:rPr>
              <a:t>e(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a</a:t>
            </a:r>
            <a:r>
              <a:rPr lang="en-US" altLang="zh-TW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zh-TW" sz="2400" dirty="0" smtClean="0">
                <a:solidFill>
                  <a:srgbClr val="FF0000"/>
                </a:solidFill>
              </a:rPr>
              <a:t>) =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ee</a:t>
            </a:r>
            <a:r>
              <a:rPr lang="en-US" altLang="zh-TW" sz="2400" dirty="0" smtClean="0">
                <a:solidFill>
                  <a:srgbClr val="FF0000"/>
                </a:solidFill>
              </a:rPr>
              <a:t>[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400" dirty="0" smtClean="0">
                <a:solidFill>
                  <a:srgbClr val="FF0000"/>
                </a:solidFill>
              </a:rPr>
              <a:t>]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4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AOE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283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318324" y="1607324"/>
            <a:ext cx="6507352" cy="2546146"/>
            <a:chOff x="1383384" y="2519680"/>
            <a:chExt cx="6507352" cy="2546146"/>
          </a:xfrm>
        </p:grpSpPr>
        <p:grpSp>
          <p:nvGrpSpPr>
            <p:cNvPr id="6" name="群組 5"/>
            <p:cNvGrpSpPr/>
            <p:nvPr/>
          </p:nvGrpSpPr>
          <p:grpSpPr>
            <a:xfrm>
              <a:off x="3202491" y="2601912"/>
              <a:ext cx="314668" cy="2259139"/>
              <a:chOff x="2320419" y="2555854"/>
              <a:chExt cx="404106" cy="2901254"/>
            </a:xfrm>
          </p:grpSpPr>
          <p:sp>
            <p:nvSpPr>
              <p:cNvPr id="39" name="橢圓 38"/>
              <p:cNvSpPr/>
              <p:nvPr/>
            </p:nvSpPr>
            <p:spPr>
              <a:xfrm>
                <a:off x="2320419" y="2555854"/>
                <a:ext cx="404106" cy="404106"/>
              </a:xfrm>
              <a:prstGeom prst="ellips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2320419" y="4006481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2320419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橢圓 6"/>
            <p:cNvSpPr/>
            <p:nvPr/>
          </p:nvSpPr>
          <p:spPr>
            <a:xfrm>
              <a:off x="1996928" y="3313934"/>
              <a:ext cx="314668" cy="3146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/>
                <a:t>e</a:t>
              </a:r>
              <a:r>
                <a:rPr lang="en-US" altLang="zh-TW" baseline="-25000" dirty="0"/>
                <a:t>0</a:t>
              </a:r>
              <a:endParaRPr lang="zh-TW" altLang="en-US" baseline="-25000" dirty="0"/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4408054" y="3156600"/>
              <a:ext cx="314668" cy="1704451"/>
              <a:chOff x="3867654" y="3268201"/>
              <a:chExt cx="404106" cy="2188907"/>
            </a:xfrm>
          </p:grpSpPr>
          <p:sp>
            <p:nvSpPr>
              <p:cNvPr id="37" name="橢圓 36"/>
              <p:cNvSpPr/>
              <p:nvPr/>
            </p:nvSpPr>
            <p:spPr>
              <a:xfrm>
                <a:off x="3867654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5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3867654" y="3268201"/>
                <a:ext cx="404106" cy="404106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/>
                  <a:t>e</a:t>
                </a:r>
                <a:r>
                  <a:rPr lang="en-US" altLang="zh-TW" baseline="-25000" dirty="0" smtClean="0"/>
                  <a:t>4</a:t>
                </a:r>
                <a:endParaRPr lang="zh-TW" altLang="en-US" baseline="-25000" dirty="0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5613617" y="2601912"/>
              <a:ext cx="314668" cy="1601571"/>
              <a:chOff x="5533894" y="2555854"/>
              <a:chExt cx="404106" cy="2056786"/>
            </a:xfrm>
          </p:grpSpPr>
          <p:sp>
            <p:nvSpPr>
              <p:cNvPr id="35" name="橢圓 34"/>
              <p:cNvSpPr/>
              <p:nvPr/>
            </p:nvSpPr>
            <p:spPr>
              <a:xfrm>
                <a:off x="5533894" y="4208534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7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533894" y="2555854"/>
                <a:ext cx="404106" cy="404106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/>
                  <a:t>e</a:t>
                </a:r>
                <a:r>
                  <a:rPr lang="en-US" altLang="zh-TW" baseline="-25000" dirty="0"/>
                  <a:t>6</a:t>
                </a:r>
                <a:endParaRPr lang="zh-TW" altLang="en-US" baseline="-25000" dirty="0"/>
              </a:p>
            </p:txBody>
          </p:sp>
        </p:grpSp>
        <p:sp>
          <p:nvSpPr>
            <p:cNvPr id="10" name="橢圓 9"/>
            <p:cNvSpPr/>
            <p:nvPr/>
          </p:nvSpPr>
          <p:spPr>
            <a:xfrm>
              <a:off x="6819179" y="3156600"/>
              <a:ext cx="314668" cy="3146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>
                  <a:solidFill>
                    <a:srgbClr val="C00000"/>
                  </a:solidFill>
                </a:rPr>
                <a:t>e</a:t>
              </a:r>
              <a:r>
                <a:rPr lang="en-US" altLang="zh-TW" baseline="-25000" dirty="0">
                  <a:solidFill>
                    <a:srgbClr val="C00000"/>
                  </a:solidFill>
                </a:rPr>
                <a:t>8</a:t>
              </a:r>
              <a:endParaRPr lang="zh-TW" altLang="en-US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直線單箭頭接點 10"/>
            <p:cNvCxnSpPr>
              <a:stCxn id="7" idx="7"/>
              <a:endCxn id="39" idx="2"/>
            </p:cNvCxnSpPr>
            <p:nvPr/>
          </p:nvCxnSpPr>
          <p:spPr>
            <a:xfrm flipV="1">
              <a:off x="2265514" y="2759246"/>
              <a:ext cx="936977" cy="6007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>
              <a:stCxn id="7" idx="6"/>
              <a:endCxn id="40" idx="2"/>
            </p:cNvCxnSpPr>
            <p:nvPr/>
          </p:nvCxnSpPr>
          <p:spPr>
            <a:xfrm>
              <a:off x="2311596" y="3471268"/>
              <a:ext cx="890895" cy="4175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>
              <a:stCxn id="7" idx="5"/>
              <a:endCxn id="41" idx="2"/>
            </p:cNvCxnSpPr>
            <p:nvPr/>
          </p:nvCxnSpPr>
          <p:spPr>
            <a:xfrm>
              <a:off x="2265514" y="3582520"/>
              <a:ext cx="936977" cy="11211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>
              <a:stCxn id="39" idx="6"/>
              <a:endCxn id="38" idx="1"/>
            </p:cNvCxnSpPr>
            <p:nvPr/>
          </p:nvCxnSpPr>
          <p:spPr>
            <a:xfrm>
              <a:off x="3517159" y="2759246"/>
              <a:ext cx="936977" cy="4434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stCxn id="40" idx="6"/>
              <a:endCxn id="38" idx="3"/>
            </p:cNvCxnSpPr>
            <p:nvPr/>
          </p:nvCxnSpPr>
          <p:spPr>
            <a:xfrm flipV="1">
              <a:off x="3517159" y="3425186"/>
              <a:ext cx="936977" cy="4636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>
              <a:stCxn id="41" idx="6"/>
              <a:endCxn id="37" idx="2"/>
            </p:cNvCxnSpPr>
            <p:nvPr/>
          </p:nvCxnSpPr>
          <p:spPr>
            <a:xfrm>
              <a:off x="3517159" y="4703717"/>
              <a:ext cx="8908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38" idx="5"/>
              <a:endCxn id="35" idx="1"/>
            </p:cNvCxnSpPr>
            <p:nvPr/>
          </p:nvCxnSpPr>
          <p:spPr>
            <a:xfrm>
              <a:off x="4676640" y="3425186"/>
              <a:ext cx="983059" cy="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37" idx="6"/>
              <a:endCxn id="35" idx="3"/>
            </p:cNvCxnSpPr>
            <p:nvPr/>
          </p:nvCxnSpPr>
          <p:spPr>
            <a:xfrm flipV="1">
              <a:off x="4722722" y="4157401"/>
              <a:ext cx="936977" cy="5463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38" idx="7"/>
              <a:endCxn id="36" idx="2"/>
            </p:cNvCxnSpPr>
            <p:nvPr/>
          </p:nvCxnSpPr>
          <p:spPr>
            <a:xfrm flipV="1">
              <a:off x="4676640" y="2759246"/>
              <a:ext cx="936977" cy="44343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36" idx="6"/>
              <a:endCxn id="10" idx="1"/>
            </p:cNvCxnSpPr>
            <p:nvPr/>
          </p:nvCxnSpPr>
          <p:spPr>
            <a:xfrm>
              <a:off x="5928285" y="2759246"/>
              <a:ext cx="936976" cy="44343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stCxn id="35" idx="7"/>
              <a:endCxn id="10" idx="3"/>
            </p:cNvCxnSpPr>
            <p:nvPr/>
          </p:nvCxnSpPr>
          <p:spPr>
            <a:xfrm flipV="1">
              <a:off x="5882202" y="3425186"/>
              <a:ext cx="983058" cy="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1383384" y="3274377"/>
              <a:ext cx="665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start</a:t>
              </a:r>
              <a:endParaRPr lang="zh-TW" altLang="en-US" sz="2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215441" y="272049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6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642286" y="335868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211749" y="4148862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5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604622" y="2519680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604622" y="367295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604622" y="466571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6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108148" y="286971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9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108148" y="3420849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7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108148" y="437339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260267" y="2635838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260267" y="3601360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7138607" y="314471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finish</a:t>
              </a:r>
              <a:endParaRPr lang="zh-TW" altLang="en-US" sz="2000" dirty="0"/>
            </a:p>
          </p:txBody>
        </p:sp>
      </p:grpSp>
      <p:sp>
        <p:nvSpPr>
          <p:cNvPr id="42" name="文字方塊 41"/>
          <p:cNvSpPr txBox="1"/>
          <p:nvPr/>
        </p:nvSpPr>
        <p:spPr>
          <a:xfrm>
            <a:off x="1646709" y="5337966"/>
            <a:ext cx="6021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Topological order:                0  3  5  2  1  4  7  6  8</a:t>
            </a:r>
          </a:p>
          <a:p>
            <a:r>
              <a:rPr lang="en-US" altLang="zh-TW" sz="2400" dirty="0" smtClean="0"/>
              <a:t>Reverse topological order: 8  6  7  4  1  2  5  3  0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1651300" y="4437234"/>
            <a:ext cx="7060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count[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] =       0  1  1  1  2  1  1  2  2  (in-degree of vertex)</a:t>
            </a:r>
          </a:p>
          <a:p>
            <a:r>
              <a:rPr lang="en-US" altLang="zh-TW" sz="2400" dirty="0" smtClean="0"/>
              <a:t>Initial </a:t>
            </a:r>
            <a:r>
              <a:rPr lang="en-US" altLang="zh-TW" sz="2400" dirty="0" err="1" smtClean="0"/>
              <a:t>ee</a:t>
            </a:r>
            <a:r>
              <a:rPr lang="en-US" altLang="zh-TW" sz="2400" dirty="0" smtClean="0"/>
              <a:t>[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] =  0  0  0  0  0  0  0  0  0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601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Data Representation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490155"/>
              </p:ext>
            </p:extLst>
          </p:nvPr>
        </p:nvGraphicFramePr>
        <p:xfrm>
          <a:off x="630238" y="1468438"/>
          <a:ext cx="7943850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87" name="Visio" r:id="rId3" imgW="7276919" imgH="3933704" progId="Visio.Drawing.11">
                  <p:embed/>
                </p:oleObj>
              </mc:Choice>
              <mc:Fallback>
                <p:oleObj name="Visio" r:id="rId3" imgW="7276919" imgH="393370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1468438"/>
                        <a:ext cx="7943850" cy="332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1574649" y="4633539"/>
            <a:ext cx="5994701" cy="2101384"/>
            <a:chOff x="1383384" y="2519680"/>
            <a:chExt cx="6507352" cy="2546146"/>
          </a:xfrm>
        </p:grpSpPr>
        <p:grpSp>
          <p:nvGrpSpPr>
            <p:cNvPr id="10" name="群組 9"/>
            <p:cNvGrpSpPr/>
            <p:nvPr/>
          </p:nvGrpSpPr>
          <p:grpSpPr>
            <a:xfrm>
              <a:off x="3202491" y="2601912"/>
              <a:ext cx="314668" cy="2259139"/>
              <a:chOff x="2320419" y="2555854"/>
              <a:chExt cx="404106" cy="2901254"/>
            </a:xfrm>
          </p:grpSpPr>
          <p:sp>
            <p:nvSpPr>
              <p:cNvPr id="43" name="橢圓 42"/>
              <p:cNvSpPr/>
              <p:nvPr/>
            </p:nvSpPr>
            <p:spPr>
              <a:xfrm>
                <a:off x="2320419" y="2555854"/>
                <a:ext cx="404106" cy="404106"/>
              </a:xfrm>
              <a:prstGeom prst="ellips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2320419" y="4006481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2320419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橢圓 10"/>
            <p:cNvSpPr/>
            <p:nvPr/>
          </p:nvSpPr>
          <p:spPr>
            <a:xfrm>
              <a:off x="1996928" y="3313934"/>
              <a:ext cx="314668" cy="314668"/>
            </a:xfrm>
            <a:prstGeom prst="ellips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/>
                <a:t>e</a:t>
              </a:r>
              <a:r>
                <a:rPr lang="en-US" altLang="zh-TW" baseline="-25000" dirty="0"/>
                <a:t>0</a:t>
              </a:r>
              <a:endParaRPr lang="zh-TW" altLang="en-US" baseline="-25000" dirty="0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4408054" y="3156600"/>
              <a:ext cx="314668" cy="1704451"/>
              <a:chOff x="3867654" y="3268201"/>
              <a:chExt cx="404106" cy="2188907"/>
            </a:xfrm>
          </p:grpSpPr>
          <p:sp>
            <p:nvSpPr>
              <p:cNvPr id="41" name="橢圓 40"/>
              <p:cNvSpPr/>
              <p:nvPr/>
            </p:nvSpPr>
            <p:spPr>
              <a:xfrm>
                <a:off x="3867654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5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3867654" y="3268201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C00000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rgbClr val="C00000"/>
                    </a:solidFill>
                  </a:rPr>
                  <a:t>4</a:t>
                </a:r>
                <a:endParaRPr lang="zh-TW" altLang="en-US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5613617" y="2601912"/>
              <a:ext cx="314668" cy="1601571"/>
              <a:chOff x="5533894" y="2555854"/>
              <a:chExt cx="404106" cy="2056786"/>
            </a:xfrm>
          </p:grpSpPr>
          <p:sp>
            <p:nvSpPr>
              <p:cNvPr id="39" name="橢圓 38"/>
              <p:cNvSpPr/>
              <p:nvPr/>
            </p:nvSpPr>
            <p:spPr>
              <a:xfrm>
                <a:off x="5533894" y="4208534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7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533894" y="2555854"/>
                <a:ext cx="404106" cy="404106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>
                    <a:solidFill>
                      <a:srgbClr val="C00000"/>
                    </a:solidFill>
                  </a:rPr>
                  <a:t>e</a:t>
                </a:r>
                <a:r>
                  <a:rPr lang="en-US" altLang="zh-TW" baseline="-25000" dirty="0">
                    <a:solidFill>
                      <a:srgbClr val="C00000"/>
                    </a:solidFill>
                  </a:rPr>
                  <a:t>6</a:t>
                </a:r>
                <a:endParaRPr lang="zh-TW" altLang="en-US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" name="橢圓 13"/>
            <p:cNvSpPr/>
            <p:nvPr/>
          </p:nvSpPr>
          <p:spPr>
            <a:xfrm>
              <a:off x="6819179" y="3156600"/>
              <a:ext cx="314668" cy="314668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>
                  <a:solidFill>
                    <a:srgbClr val="C00000"/>
                  </a:solidFill>
                </a:rPr>
                <a:t>e</a:t>
              </a:r>
              <a:r>
                <a:rPr lang="en-US" altLang="zh-TW" baseline="-25000" dirty="0">
                  <a:solidFill>
                    <a:srgbClr val="C00000"/>
                  </a:solidFill>
                </a:rPr>
                <a:t>8</a:t>
              </a:r>
              <a:endParaRPr lang="zh-TW" altLang="en-US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直線單箭頭接點 14"/>
            <p:cNvCxnSpPr>
              <a:stCxn id="11" idx="7"/>
              <a:endCxn id="43" idx="2"/>
            </p:cNvCxnSpPr>
            <p:nvPr/>
          </p:nvCxnSpPr>
          <p:spPr>
            <a:xfrm flipV="1">
              <a:off x="2265514" y="2759246"/>
              <a:ext cx="936977" cy="6007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>
              <a:stCxn id="11" idx="6"/>
              <a:endCxn id="44" idx="2"/>
            </p:cNvCxnSpPr>
            <p:nvPr/>
          </p:nvCxnSpPr>
          <p:spPr>
            <a:xfrm>
              <a:off x="2311596" y="3471268"/>
              <a:ext cx="890895" cy="4175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11" idx="5"/>
              <a:endCxn id="45" idx="2"/>
            </p:cNvCxnSpPr>
            <p:nvPr/>
          </p:nvCxnSpPr>
          <p:spPr>
            <a:xfrm>
              <a:off x="2265514" y="3582520"/>
              <a:ext cx="936977" cy="11211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43" idx="6"/>
              <a:endCxn id="42" idx="1"/>
            </p:cNvCxnSpPr>
            <p:nvPr/>
          </p:nvCxnSpPr>
          <p:spPr>
            <a:xfrm>
              <a:off x="3517159" y="2759246"/>
              <a:ext cx="936977" cy="4434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44" idx="6"/>
              <a:endCxn id="42" idx="3"/>
            </p:cNvCxnSpPr>
            <p:nvPr/>
          </p:nvCxnSpPr>
          <p:spPr>
            <a:xfrm flipV="1">
              <a:off x="3517159" y="3425186"/>
              <a:ext cx="936977" cy="4636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45" idx="6"/>
              <a:endCxn id="41" idx="2"/>
            </p:cNvCxnSpPr>
            <p:nvPr/>
          </p:nvCxnSpPr>
          <p:spPr>
            <a:xfrm>
              <a:off x="3517159" y="4703717"/>
              <a:ext cx="890895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stCxn id="42" idx="5"/>
              <a:endCxn id="39" idx="1"/>
            </p:cNvCxnSpPr>
            <p:nvPr/>
          </p:nvCxnSpPr>
          <p:spPr>
            <a:xfrm>
              <a:off x="4676640" y="3425186"/>
              <a:ext cx="983059" cy="50971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stCxn id="41" idx="6"/>
              <a:endCxn id="39" idx="3"/>
            </p:cNvCxnSpPr>
            <p:nvPr/>
          </p:nvCxnSpPr>
          <p:spPr>
            <a:xfrm flipV="1">
              <a:off x="4722722" y="4157401"/>
              <a:ext cx="936977" cy="5463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42" idx="7"/>
              <a:endCxn id="40" idx="2"/>
            </p:cNvCxnSpPr>
            <p:nvPr/>
          </p:nvCxnSpPr>
          <p:spPr>
            <a:xfrm flipV="1">
              <a:off x="4676640" y="2759246"/>
              <a:ext cx="936977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stCxn id="40" idx="6"/>
              <a:endCxn id="14" idx="1"/>
            </p:cNvCxnSpPr>
            <p:nvPr/>
          </p:nvCxnSpPr>
          <p:spPr>
            <a:xfrm>
              <a:off x="5928285" y="2759246"/>
              <a:ext cx="936976" cy="44343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>
              <a:stCxn id="39" idx="7"/>
              <a:endCxn id="14" idx="3"/>
            </p:cNvCxnSpPr>
            <p:nvPr/>
          </p:nvCxnSpPr>
          <p:spPr>
            <a:xfrm flipV="1">
              <a:off x="5882202" y="3425186"/>
              <a:ext cx="983058" cy="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1383384" y="3274377"/>
              <a:ext cx="665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start</a:t>
              </a:r>
              <a:endParaRPr lang="zh-TW" altLang="en-US" sz="20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215441" y="272049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6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2642286" y="335868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211749" y="4148862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5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604622" y="2519680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604622" y="367295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604622" y="466571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0000CC"/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rgbClr val="0000CC"/>
                  </a:solidFill>
                </a:rPr>
                <a:t>6</a:t>
              </a:r>
              <a:r>
                <a:rPr lang="en-US" altLang="zh-TW" sz="2000" dirty="0" smtClean="0">
                  <a:solidFill>
                    <a:srgbClr val="0000CC"/>
                  </a:solidFill>
                </a:rPr>
                <a:t> = 2</a:t>
              </a:r>
              <a:endParaRPr lang="zh-TW" altLang="en-US" sz="2000" dirty="0">
                <a:solidFill>
                  <a:srgbClr val="0000CC"/>
                </a:solidFill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108148" y="286971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0000CC"/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rgbClr val="0000CC"/>
                  </a:solidFill>
                </a:rPr>
                <a:t>7</a:t>
              </a:r>
              <a:r>
                <a:rPr lang="en-US" altLang="zh-TW" sz="2000" dirty="0" smtClean="0">
                  <a:solidFill>
                    <a:srgbClr val="0000CC"/>
                  </a:solidFill>
                </a:rPr>
                <a:t> = 9</a:t>
              </a:r>
              <a:endParaRPr lang="zh-TW" altLang="en-US" sz="2000" dirty="0">
                <a:solidFill>
                  <a:srgbClr val="0000CC"/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5108148" y="3420849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0000CC"/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rgbClr val="0000CC"/>
                  </a:solidFill>
                </a:rPr>
                <a:t>8</a:t>
              </a:r>
              <a:r>
                <a:rPr lang="en-US" altLang="zh-TW" sz="2000" dirty="0" smtClean="0">
                  <a:solidFill>
                    <a:srgbClr val="0000CC"/>
                  </a:solidFill>
                </a:rPr>
                <a:t> = 7</a:t>
              </a:r>
              <a:endParaRPr lang="zh-TW" altLang="en-US" sz="2000" dirty="0">
                <a:solidFill>
                  <a:srgbClr val="0000CC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108148" y="437339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6260267" y="2635838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6260267" y="3601360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7138607" y="314471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finish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13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Computation of </a:t>
            </a:r>
            <a:r>
              <a:rPr lang="en-US" altLang="zh-TW" dirty="0" err="1" smtClean="0"/>
              <a:t>ee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05610"/>
              </p:ext>
            </p:extLst>
          </p:nvPr>
        </p:nvGraphicFramePr>
        <p:xfrm>
          <a:off x="471113" y="1384555"/>
          <a:ext cx="8021245" cy="404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12" name="Visio" r:id="rId3" imgW="7276919" imgH="4600547" progId="Visio.Drawing.11">
                  <p:embed/>
                </p:oleObj>
              </mc:Choice>
              <mc:Fallback>
                <p:oleObj name="Visio" r:id="rId3" imgW="7276919" imgH="46005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13" y="1384555"/>
                        <a:ext cx="8021245" cy="4048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6010835"/>
            <a:ext cx="7886700" cy="59851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55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Calculation of Latest Activity Times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Backward </a:t>
                </a:r>
                <a:r>
                  <a:rPr lang="en-US" altLang="zh-TW" dirty="0"/>
                  <a:t>stage: compute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latest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event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 time</a:t>
                </a:r>
                <a:r>
                  <a:rPr lang="en-US" altLang="zh-TW" dirty="0"/>
                  <a:t>,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le[j]</a:t>
                </a:r>
              </a:p>
              <a:p>
                <a:pPr lvl="1"/>
                <a:r>
                  <a:rPr lang="en-US" altLang="zh-TW" dirty="0">
                    <a:solidFill>
                      <a:srgbClr val="0000CC"/>
                    </a:solidFill>
                  </a:rPr>
                  <a:t>Sort</a:t>
                </a:r>
                <a:r>
                  <a:rPr lang="en-US" altLang="zh-TW" dirty="0"/>
                  <a:t> 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vertices</a:t>
                </a:r>
                <a:r>
                  <a:rPr lang="en-US" altLang="zh-TW" dirty="0"/>
                  <a:t> in </a:t>
                </a:r>
                <a:r>
                  <a:rPr lang="en-US" altLang="zh-TW" dirty="0">
                    <a:solidFill>
                      <a:srgbClr val="CC0099"/>
                    </a:solidFill>
                  </a:rPr>
                  <a:t>reverse topological order</a:t>
                </a:r>
                <a:endParaRPr lang="en-US" altLang="zh-TW" dirty="0" smtClean="0">
                  <a:solidFill>
                    <a:srgbClr val="CC0099"/>
                  </a:solidFill>
                </a:endParaRPr>
              </a:p>
              <a:p>
                <a:pPr lvl="1"/>
                <a:r>
                  <a:rPr lang="en-US" altLang="zh-TW" dirty="0" smtClean="0"/>
                  <a:t>Start with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le[n-1] = </a:t>
                </a:r>
                <a:r>
                  <a:rPr lang="en-US" altLang="zh-TW" dirty="0" err="1" smtClean="0">
                    <a:solidFill>
                      <a:srgbClr val="FF0000"/>
                    </a:solidFill>
                  </a:rPr>
                  <a:t>ee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[n-1]</a:t>
                </a:r>
              </a:p>
              <a:p>
                <a:pPr lvl="1"/>
                <a:r>
                  <a:rPr lang="en-US" altLang="zh-TW" dirty="0"/>
                  <a:t>Evaluate latest event time of each vertex </a:t>
                </a:r>
                <a:r>
                  <a:rPr lang="en-US" altLang="zh-TW" dirty="0" smtClean="0"/>
                  <a:t>by</a:t>
                </a:r>
              </a:p>
              <a:p>
                <a:pPr marL="457200" lvl="1" indent="0">
                  <a:buNone/>
                </a:pPr>
                <a:endParaRPr lang="en-US" altLang="zh-TW" sz="8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𝑑𝑢𝑟𝑎𝑡𝑖𝑜𝑛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TW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pPr lvl="1"/>
                <a:r>
                  <a:rPr lang="en-US" altLang="zh-TW" dirty="0"/>
                  <a:t>where </a:t>
                </a:r>
                <a:r>
                  <a:rPr lang="en-US" altLang="zh-TW" dirty="0" smtClean="0"/>
                  <a:t>S(j</a:t>
                </a:r>
                <a:r>
                  <a:rPr lang="en-US" altLang="zh-TW" dirty="0"/>
                  <a:t>) is the set of all vertices 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adjacent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from 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vertex j</a:t>
                </a:r>
                <a:r>
                  <a:rPr lang="en-US" altLang="zh-TW" dirty="0"/>
                  <a:t>.</a:t>
                </a:r>
              </a:p>
              <a:p>
                <a:pPr lvl="1"/>
                <a:r>
                  <a:rPr lang="en-US" altLang="zh-TW" dirty="0" smtClean="0"/>
                  <a:t>If &lt;</a:t>
                </a:r>
                <a:r>
                  <a:rPr lang="en-US" altLang="zh-TW" dirty="0" err="1" smtClean="0"/>
                  <a:t>j,i</a:t>
                </a:r>
                <a:r>
                  <a:rPr lang="en-US" altLang="zh-TW" dirty="0" smtClean="0"/>
                  <a:t>&gt; is an activity and the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latest start time for event </a:t>
                </a:r>
                <a:r>
                  <a:rPr lang="en-US" altLang="zh-TW" dirty="0" err="1" smtClean="0">
                    <a:solidFill>
                      <a:srgbClr val="0000CC"/>
                    </a:solidFill>
                  </a:rPr>
                  <a:t>i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altLang="zh-TW" dirty="0" smtClean="0"/>
                  <a:t>is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le[</a:t>
                </a:r>
                <a:r>
                  <a:rPr lang="en-US" altLang="zh-TW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]</a:t>
                </a:r>
                <a:r>
                  <a:rPr lang="en-US" altLang="zh-TW" dirty="0" smtClean="0"/>
                  <a:t>, then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event j </a:t>
                </a:r>
                <a:r>
                  <a:rPr lang="en-US" altLang="zh-TW" dirty="0" smtClean="0"/>
                  <a:t>must occur no later than 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le[</a:t>
                </a:r>
                <a:r>
                  <a:rPr lang="en-US" altLang="zh-TW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] – duration of &lt;</a:t>
                </a:r>
                <a:r>
                  <a:rPr lang="en-US" altLang="zh-TW" dirty="0" err="1" smtClean="0">
                    <a:solidFill>
                      <a:srgbClr val="C00000"/>
                    </a:solidFill>
                  </a:rPr>
                  <a:t>j,i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&gt;</a:t>
                </a:r>
              </a:p>
              <a:p>
                <a:pPr lvl="1"/>
                <a:r>
                  <a:rPr lang="en-US" altLang="zh-TW" dirty="0" smtClean="0"/>
                  <a:t>Before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le[j] </a:t>
                </a:r>
                <a:r>
                  <a:rPr lang="en-US" altLang="zh-TW" dirty="0" smtClean="0"/>
                  <a:t>can be computed for some event j, the latest event time for all </a:t>
                </a:r>
                <a:r>
                  <a:rPr lang="en-US" altLang="zh-TW" dirty="0" smtClean="0">
                    <a:solidFill>
                      <a:srgbClr val="CC0099"/>
                    </a:solidFill>
                  </a:rPr>
                  <a:t>successors events </a:t>
                </a:r>
                <a:r>
                  <a:rPr lang="en-US" altLang="zh-TW" dirty="0" smtClean="0"/>
                  <a:t>(i.e., events adjacent from j) must be computed.</a:t>
                </a:r>
              </a:p>
              <a:p>
                <a:r>
                  <a:rPr lang="en-US" altLang="zh-TW" dirty="0" smtClean="0"/>
                  <a:t>Then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l(</a:t>
                </a:r>
                <a:r>
                  <a:rPr lang="en-US" altLang="zh-TW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altLang="zh-TW" baseline="-25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zh-TW" dirty="0">
                    <a:solidFill>
                      <a:srgbClr val="CC0099"/>
                    </a:solidFill>
                  </a:rPr>
                  <a:t> </a:t>
                </a:r>
                <a:r>
                  <a:rPr lang="en-US" altLang="zh-TW" dirty="0"/>
                  <a:t>=</a:t>
                </a:r>
                <a:r>
                  <a:rPr lang="en-US" altLang="zh-TW" dirty="0">
                    <a:solidFill>
                      <a:srgbClr val="CC0099"/>
                    </a:solidFill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le[m]</a:t>
                </a:r>
                <a:r>
                  <a:rPr lang="en-US" altLang="zh-TW" dirty="0">
                    <a:solidFill>
                      <a:srgbClr val="CC0099"/>
                    </a:solidFill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– duration of activity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a</a:t>
                </a:r>
                <a:r>
                  <a:rPr lang="en-US" altLang="zh-TW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 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751" r="-1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9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Computation of </a:t>
            </a:r>
            <a:r>
              <a:rPr lang="en-US" altLang="zh-TW" dirty="0" smtClean="0"/>
              <a:t>le[j]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9334"/>
                <a:ext cx="7886700" cy="6556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𝑑𝑢𝑟𝑎𝑡𝑖𝑜𝑛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altLang="zh-TW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TW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9334"/>
                <a:ext cx="7886700" cy="65564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67286" y="3305156"/>
            <a:ext cx="55130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le[8] = </a:t>
            </a:r>
            <a:r>
              <a:rPr lang="en-US" altLang="zh-TW" sz="2400" dirty="0" err="1" smtClean="0"/>
              <a:t>ee</a:t>
            </a:r>
            <a:r>
              <a:rPr lang="en-US" altLang="zh-TW" sz="2400" dirty="0" smtClean="0"/>
              <a:t>[8] = 18</a:t>
            </a:r>
          </a:p>
          <a:p>
            <a:r>
              <a:rPr lang="en-US" altLang="zh-TW" sz="2400" dirty="0" smtClean="0"/>
              <a:t>le[6]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min{le[8] – 2} 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16</a:t>
            </a:r>
            <a:endParaRPr lang="en-US" altLang="zh-TW" sz="2400" dirty="0"/>
          </a:p>
          <a:p>
            <a:r>
              <a:rPr lang="en-US" altLang="zh-TW" sz="2400" dirty="0" smtClean="0"/>
              <a:t>le[7] </a:t>
            </a:r>
            <a:r>
              <a:rPr lang="en-US" altLang="zh-TW" sz="2400" dirty="0"/>
              <a:t>= min{le[8] – </a:t>
            </a:r>
            <a:r>
              <a:rPr lang="en-US" altLang="zh-TW" sz="2400" dirty="0" smtClean="0"/>
              <a:t>4} 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14</a:t>
            </a:r>
            <a:endParaRPr lang="en-US" altLang="zh-TW" sz="2400" dirty="0"/>
          </a:p>
          <a:p>
            <a:r>
              <a:rPr lang="en-US" altLang="zh-TW" sz="2400" dirty="0" smtClean="0"/>
              <a:t>le[4]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min{le[6] </a:t>
            </a:r>
            <a:r>
              <a:rPr lang="en-US" altLang="zh-TW" sz="2400" dirty="0"/>
              <a:t>– </a:t>
            </a:r>
            <a:r>
              <a:rPr lang="en-US" altLang="zh-TW" sz="2400" dirty="0" smtClean="0"/>
              <a:t>9, le[7] - 7} 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7</a:t>
            </a:r>
            <a:endParaRPr lang="en-US" altLang="zh-TW" sz="2400" dirty="0"/>
          </a:p>
          <a:p>
            <a:r>
              <a:rPr lang="en-US" altLang="zh-TW" sz="2400" dirty="0" smtClean="0"/>
              <a:t>le[1]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min{le[4] </a:t>
            </a:r>
            <a:r>
              <a:rPr lang="en-US" altLang="zh-TW" sz="2400" dirty="0"/>
              <a:t>– </a:t>
            </a:r>
            <a:r>
              <a:rPr lang="en-US" altLang="zh-TW" sz="2400" dirty="0" smtClean="0"/>
              <a:t>1} 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6</a:t>
            </a:r>
            <a:endParaRPr lang="en-US" altLang="zh-TW" sz="2400" dirty="0"/>
          </a:p>
          <a:p>
            <a:r>
              <a:rPr lang="en-US" altLang="zh-TW" sz="2400" dirty="0" smtClean="0"/>
              <a:t>le[2]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min{le[4] </a:t>
            </a:r>
            <a:r>
              <a:rPr lang="en-US" altLang="zh-TW" sz="2400" dirty="0"/>
              <a:t>– </a:t>
            </a:r>
            <a:r>
              <a:rPr lang="en-US" altLang="zh-TW" sz="2400" dirty="0" smtClean="0"/>
              <a:t>1} 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6</a:t>
            </a:r>
            <a:endParaRPr lang="en-US" altLang="zh-TW" sz="2400" dirty="0"/>
          </a:p>
          <a:p>
            <a:r>
              <a:rPr lang="en-US" altLang="zh-TW" sz="2400" dirty="0" smtClean="0"/>
              <a:t>le[5]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min{le[7] </a:t>
            </a:r>
            <a:r>
              <a:rPr lang="en-US" altLang="zh-TW" sz="2400" dirty="0"/>
              <a:t>– </a:t>
            </a:r>
            <a:r>
              <a:rPr lang="en-US" altLang="zh-TW" sz="2400" dirty="0" smtClean="0"/>
              <a:t>4} 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10</a:t>
            </a:r>
            <a:endParaRPr lang="en-US" altLang="zh-TW" sz="2400" dirty="0"/>
          </a:p>
          <a:p>
            <a:r>
              <a:rPr lang="en-US" altLang="zh-TW" sz="2400" dirty="0" smtClean="0"/>
              <a:t>le[3]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min{le[5] </a:t>
            </a:r>
            <a:r>
              <a:rPr lang="en-US" altLang="zh-TW" sz="2400" dirty="0"/>
              <a:t>– 2}  = </a:t>
            </a:r>
            <a:r>
              <a:rPr lang="en-US" altLang="zh-TW" sz="2400" dirty="0" smtClean="0"/>
              <a:t>8</a:t>
            </a:r>
            <a:endParaRPr lang="en-US" altLang="zh-TW" sz="2400" dirty="0"/>
          </a:p>
          <a:p>
            <a:r>
              <a:rPr lang="en-US" altLang="zh-TW" sz="2400" dirty="0" smtClean="0"/>
              <a:t>le[0]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min{le[1] </a:t>
            </a:r>
            <a:r>
              <a:rPr lang="en-US" altLang="zh-TW" sz="2400" dirty="0"/>
              <a:t>– </a:t>
            </a:r>
            <a:r>
              <a:rPr lang="en-US" altLang="zh-TW" sz="2400" dirty="0" smtClean="0"/>
              <a:t>6, le[2] – 4, le[3] - 5}  </a:t>
            </a:r>
            <a:r>
              <a:rPr lang="en-US" altLang="zh-TW" sz="2400" dirty="0"/>
              <a:t>= </a:t>
            </a:r>
            <a:r>
              <a:rPr lang="en-US" altLang="zh-TW" sz="2400" dirty="0" smtClean="0"/>
              <a:t>0</a:t>
            </a:r>
            <a:endParaRPr lang="en-US" altLang="zh-TW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64745" y="2164976"/>
            <a:ext cx="6021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Topological order:                0  3  5  2  1  4  7  6  8</a:t>
            </a:r>
          </a:p>
          <a:p>
            <a:r>
              <a:rPr lang="en-US" altLang="zh-TW" sz="2400" dirty="0" smtClean="0"/>
              <a:t>Reverse topological order: 8  6  7  4  1  2  5  3  0</a:t>
            </a:r>
            <a:endParaRPr lang="zh-TW" altLang="en-US" sz="2400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482404"/>
              </p:ext>
            </p:extLst>
          </p:nvPr>
        </p:nvGraphicFramePr>
        <p:xfrm>
          <a:off x="4202356" y="3156589"/>
          <a:ext cx="4901303" cy="223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28" name="Visio" r:id="rId4" imgW="5953156" imgH="2705286" progId="Visio.Drawing.11">
                  <p:embed/>
                </p:oleObj>
              </mc:Choice>
              <mc:Fallback>
                <p:oleObj name="Visio" r:id="rId4" imgW="5953156" imgH="27052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356" y="3156589"/>
                        <a:ext cx="4901303" cy="22356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3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Early, Late, and Critical Values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288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598593"/>
              </p:ext>
            </p:extLst>
          </p:nvPr>
        </p:nvGraphicFramePr>
        <p:xfrm>
          <a:off x="1079479" y="1479458"/>
          <a:ext cx="6985042" cy="415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51" name="Visio" r:id="rId3" imgW="6648564" imgH="3943517" progId="Visio.Drawing.11">
                  <p:embed/>
                </p:oleObj>
              </mc:Choice>
              <mc:Fallback>
                <p:oleObj name="Visio" r:id="rId3" imgW="6648564" imgH="394351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479" y="1479458"/>
                        <a:ext cx="6985042" cy="4150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28650" y="5724667"/>
            <a:ext cx="7886700" cy="88468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e(</a:t>
            </a:r>
            <a:r>
              <a:rPr lang="en-US" altLang="zh-TW" dirty="0" err="1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>
                <a:solidFill>
                  <a:srgbClr val="FF0000"/>
                </a:solidFill>
              </a:rPr>
              <a:t>k</a:t>
            </a:r>
            <a:r>
              <a:rPr lang="en-US" altLang="zh-TW" dirty="0">
                <a:solidFill>
                  <a:srgbClr val="FF0000"/>
                </a:solidFill>
              </a:rPr>
              <a:t>) = </a:t>
            </a:r>
            <a:r>
              <a:rPr lang="en-US" altLang="zh-TW" dirty="0" err="1">
                <a:solidFill>
                  <a:srgbClr val="FF0000"/>
                </a:solidFill>
              </a:rPr>
              <a:t>ee</a:t>
            </a:r>
            <a:r>
              <a:rPr lang="en-US" altLang="zh-TW" dirty="0">
                <a:solidFill>
                  <a:srgbClr val="FF0000"/>
                </a:solidFill>
              </a:rPr>
              <a:t>[</a:t>
            </a:r>
            <a:r>
              <a:rPr lang="en-US" altLang="zh-TW" dirty="0" err="1">
                <a:solidFill>
                  <a:srgbClr val="FF0000"/>
                </a:solidFill>
              </a:rPr>
              <a:t>i</a:t>
            </a:r>
            <a:r>
              <a:rPr lang="en-US" altLang="zh-TW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l(</a:t>
            </a:r>
            <a:r>
              <a:rPr lang="en-US" altLang="zh-TW" dirty="0" err="1" smtClean="0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en-US" altLang="zh-TW" dirty="0">
                <a:solidFill>
                  <a:srgbClr val="CC0099"/>
                </a:solidFill>
              </a:rPr>
              <a:t> 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CC0099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le[m]</a:t>
            </a:r>
            <a:r>
              <a:rPr lang="en-US" altLang="zh-TW" dirty="0">
                <a:solidFill>
                  <a:srgbClr val="CC0099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– duration of activity </a:t>
            </a:r>
            <a:r>
              <a:rPr lang="en-US" altLang="zh-TW" dirty="0" err="1">
                <a:solidFill>
                  <a:srgbClr val="FF0000"/>
                </a:solidFill>
              </a:rPr>
              <a:t>a</a:t>
            </a:r>
            <a:r>
              <a:rPr lang="en-US" altLang="zh-TW" baseline="-25000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5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 of Critical Paths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289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296252" y="1606623"/>
            <a:ext cx="6240110" cy="2355769"/>
            <a:chOff x="1383384" y="2519680"/>
            <a:chExt cx="6507352" cy="2630830"/>
          </a:xfrm>
        </p:grpSpPr>
        <p:grpSp>
          <p:nvGrpSpPr>
            <p:cNvPr id="6" name="群組 5"/>
            <p:cNvGrpSpPr/>
            <p:nvPr/>
          </p:nvGrpSpPr>
          <p:grpSpPr>
            <a:xfrm>
              <a:off x="3202491" y="2601912"/>
              <a:ext cx="314668" cy="2259139"/>
              <a:chOff x="2320419" y="2555854"/>
              <a:chExt cx="404106" cy="2901254"/>
            </a:xfrm>
          </p:grpSpPr>
          <p:sp>
            <p:nvSpPr>
              <p:cNvPr id="39" name="橢圓 38"/>
              <p:cNvSpPr/>
              <p:nvPr/>
            </p:nvSpPr>
            <p:spPr>
              <a:xfrm>
                <a:off x="2320419" y="2555854"/>
                <a:ext cx="404106" cy="404106"/>
              </a:xfrm>
              <a:prstGeom prst="ellips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2320419" y="4006481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2320419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橢圓 6"/>
            <p:cNvSpPr/>
            <p:nvPr/>
          </p:nvSpPr>
          <p:spPr>
            <a:xfrm>
              <a:off x="1996928" y="3313934"/>
              <a:ext cx="314668" cy="314668"/>
            </a:xfrm>
            <a:prstGeom prst="ellips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/>
                <a:t>e</a:t>
              </a:r>
              <a:r>
                <a:rPr lang="en-US" altLang="zh-TW" baseline="-25000" dirty="0"/>
                <a:t>0</a:t>
              </a:r>
              <a:endParaRPr lang="zh-TW" altLang="en-US" baseline="-25000" dirty="0"/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4408054" y="3156600"/>
              <a:ext cx="314668" cy="1704451"/>
              <a:chOff x="3867654" y="3268201"/>
              <a:chExt cx="404106" cy="2188907"/>
            </a:xfrm>
          </p:grpSpPr>
          <p:sp>
            <p:nvSpPr>
              <p:cNvPr id="37" name="橢圓 36"/>
              <p:cNvSpPr/>
              <p:nvPr/>
            </p:nvSpPr>
            <p:spPr>
              <a:xfrm>
                <a:off x="3867654" y="5053002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5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3867654" y="3268201"/>
                <a:ext cx="404106" cy="404106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C00000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rgbClr val="C00000"/>
                    </a:solidFill>
                  </a:rPr>
                  <a:t>4</a:t>
                </a:r>
                <a:endParaRPr lang="zh-TW" altLang="en-US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5613617" y="2601912"/>
              <a:ext cx="314668" cy="1601571"/>
              <a:chOff x="5533894" y="2555854"/>
              <a:chExt cx="404106" cy="2056786"/>
            </a:xfrm>
          </p:grpSpPr>
          <p:sp>
            <p:nvSpPr>
              <p:cNvPr id="35" name="橢圓 34"/>
              <p:cNvSpPr/>
              <p:nvPr/>
            </p:nvSpPr>
            <p:spPr>
              <a:xfrm>
                <a:off x="5533894" y="4208534"/>
                <a:ext cx="404106" cy="40410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TW" baseline="-25000" dirty="0" smtClean="0">
                    <a:solidFill>
                      <a:schemeClr val="tx1"/>
                    </a:solidFill>
                  </a:rPr>
                  <a:t>7</a:t>
                </a:r>
                <a:endParaRPr lang="zh-TW" alt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533894" y="2555854"/>
                <a:ext cx="404106" cy="404106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>
                    <a:solidFill>
                      <a:srgbClr val="C00000"/>
                    </a:solidFill>
                  </a:rPr>
                  <a:t>e</a:t>
                </a:r>
                <a:r>
                  <a:rPr lang="en-US" altLang="zh-TW" baseline="-25000" dirty="0">
                    <a:solidFill>
                      <a:srgbClr val="C00000"/>
                    </a:solidFill>
                  </a:rPr>
                  <a:t>6</a:t>
                </a:r>
                <a:endParaRPr lang="zh-TW" altLang="en-US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0" name="橢圓 9"/>
            <p:cNvSpPr/>
            <p:nvPr/>
          </p:nvSpPr>
          <p:spPr>
            <a:xfrm>
              <a:off x="6819179" y="3156600"/>
              <a:ext cx="314668" cy="314668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>
                  <a:solidFill>
                    <a:srgbClr val="C00000"/>
                  </a:solidFill>
                </a:rPr>
                <a:t>e</a:t>
              </a:r>
              <a:r>
                <a:rPr lang="en-US" altLang="zh-TW" baseline="-25000" dirty="0">
                  <a:solidFill>
                    <a:srgbClr val="C00000"/>
                  </a:solidFill>
                </a:rPr>
                <a:t>8</a:t>
              </a:r>
              <a:endParaRPr lang="zh-TW" altLang="en-US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直線單箭頭接點 10"/>
            <p:cNvCxnSpPr>
              <a:stCxn id="7" idx="7"/>
              <a:endCxn id="39" idx="2"/>
            </p:cNvCxnSpPr>
            <p:nvPr/>
          </p:nvCxnSpPr>
          <p:spPr>
            <a:xfrm flipV="1">
              <a:off x="2265514" y="2759246"/>
              <a:ext cx="936977" cy="60077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>
              <a:stCxn id="7" idx="6"/>
              <a:endCxn id="40" idx="2"/>
            </p:cNvCxnSpPr>
            <p:nvPr/>
          </p:nvCxnSpPr>
          <p:spPr>
            <a:xfrm>
              <a:off x="2311596" y="3471268"/>
              <a:ext cx="890895" cy="4175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>
              <a:stCxn id="7" idx="5"/>
              <a:endCxn id="41" idx="2"/>
            </p:cNvCxnSpPr>
            <p:nvPr/>
          </p:nvCxnSpPr>
          <p:spPr>
            <a:xfrm>
              <a:off x="2265514" y="3582520"/>
              <a:ext cx="936977" cy="11211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>
              <a:stCxn id="39" idx="6"/>
              <a:endCxn id="38" idx="1"/>
            </p:cNvCxnSpPr>
            <p:nvPr/>
          </p:nvCxnSpPr>
          <p:spPr>
            <a:xfrm>
              <a:off x="3517159" y="2759246"/>
              <a:ext cx="936977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stCxn id="40" idx="6"/>
              <a:endCxn id="38" idx="3"/>
            </p:cNvCxnSpPr>
            <p:nvPr/>
          </p:nvCxnSpPr>
          <p:spPr>
            <a:xfrm flipV="1">
              <a:off x="3517159" y="3425186"/>
              <a:ext cx="936977" cy="4636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>
              <a:stCxn id="41" idx="6"/>
              <a:endCxn id="37" idx="2"/>
            </p:cNvCxnSpPr>
            <p:nvPr/>
          </p:nvCxnSpPr>
          <p:spPr>
            <a:xfrm>
              <a:off x="3517159" y="4703717"/>
              <a:ext cx="8908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38" idx="5"/>
              <a:endCxn id="35" idx="1"/>
            </p:cNvCxnSpPr>
            <p:nvPr/>
          </p:nvCxnSpPr>
          <p:spPr>
            <a:xfrm>
              <a:off x="4676640" y="3425186"/>
              <a:ext cx="983059" cy="50971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37" idx="6"/>
              <a:endCxn id="35" idx="3"/>
            </p:cNvCxnSpPr>
            <p:nvPr/>
          </p:nvCxnSpPr>
          <p:spPr>
            <a:xfrm flipV="1">
              <a:off x="4722722" y="4157401"/>
              <a:ext cx="936977" cy="5463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38" idx="7"/>
              <a:endCxn id="36" idx="2"/>
            </p:cNvCxnSpPr>
            <p:nvPr/>
          </p:nvCxnSpPr>
          <p:spPr>
            <a:xfrm flipV="1">
              <a:off x="4676640" y="2759246"/>
              <a:ext cx="936977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36" idx="6"/>
              <a:endCxn id="10" idx="1"/>
            </p:cNvCxnSpPr>
            <p:nvPr/>
          </p:nvCxnSpPr>
          <p:spPr>
            <a:xfrm>
              <a:off x="5928285" y="2759246"/>
              <a:ext cx="936976" cy="4434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stCxn id="35" idx="7"/>
              <a:endCxn id="10" idx="3"/>
            </p:cNvCxnSpPr>
            <p:nvPr/>
          </p:nvCxnSpPr>
          <p:spPr>
            <a:xfrm flipV="1">
              <a:off x="5882202" y="3425186"/>
              <a:ext cx="983058" cy="50971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1383384" y="3274377"/>
              <a:ext cx="665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start</a:t>
              </a:r>
              <a:endParaRPr lang="zh-TW" altLang="en-US" sz="2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215441" y="2720496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6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642286" y="335868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211749" y="4148862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5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604622" y="2519680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604622" y="3672958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1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604622" y="4665716"/>
              <a:ext cx="833850" cy="484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6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108148" y="2869714"/>
              <a:ext cx="833850" cy="484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9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108148" y="3420849"/>
              <a:ext cx="833850" cy="484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7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108148" y="437339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260267" y="2635838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2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260267" y="3601360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altLang="zh-TW" sz="2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11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</a:rPr>
                <a:t> = 4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7138607" y="314471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finish</a:t>
              </a:r>
              <a:endParaRPr lang="zh-TW" altLang="en-US" sz="2000" dirty="0"/>
            </a:p>
          </p:txBody>
        </p:sp>
      </p:grpSp>
      <p:graphicFrame>
        <p:nvGraphicFramePr>
          <p:cNvPr id="43" name="物件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902857"/>
              </p:ext>
            </p:extLst>
          </p:nvPr>
        </p:nvGraphicFramePr>
        <p:xfrm>
          <a:off x="1771251" y="4656042"/>
          <a:ext cx="5765111" cy="1719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75" name="Visio" r:id="rId3" imgW="6166714" imgH="1846859" progId="Visio.Drawing.11">
                  <p:embed/>
                </p:oleObj>
              </mc:Choice>
              <mc:Fallback>
                <p:oleObj name="Visio" r:id="rId3" imgW="6166714" imgH="184685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251" y="4656042"/>
                        <a:ext cx="5765111" cy="1719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矩形 44"/>
          <p:cNvSpPr/>
          <p:nvPr/>
        </p:nvSpPr>
        <p:spPr>
          <a:xfrm>
            <a:off x="4653806" y="4035938"/>
            <a:ext cx="3661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33CD"/>
                </a:solidFill>
                <a:latin typeface="TimesNewRomanPS-BoldMT"/>
              </a:rPr>
              <a:t>delete all non-critical activities</a:t>
            </a:r>
            <a:endParaRPr lang="zh-TW" altLang="en-US" sz="2000" dirty="0"/>
          </a:p>
        </p:txBody>
      </p:sp>
      <p:sp>
        <p:nvSpPr>
          <p:cNvPr id="46" name="向下箭號 45"/>
          <p:cNvSpPr/>
          <p:nvPr/>
        </p:nvSpPr>
        <p:spPr>
          <a:xfrm>
            <a:off x="4347578" y="3994953"/>
            <a:ext cx="224422" cy="523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441094" y="3975974"/>
            <a:ext cx="3080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slack = l(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a</a:t>
            </a:r>
            <a:r>
              <a:rPr lang="en-US" altLang="zh-TW" sz="20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zh-TW" sz="2000" dirty="0" smtClean="0">
                <a:solidFill>
                  <a:srgbClr val="FF0000"/>
                </a:solidFill>
              </a:rPr>
              <a:t>) - e(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a</a:t>
            </a:r>
            <a:r>
              <a:rPr lang="en-US" altLang="zh-TW" sz="20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slack = 0 </a:t>
            </a:r>
            <a:r>
              <a:rPr lang="en-US" altLang="zh-TW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→ noncritical edge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989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 </a:t>
            </a:r>
            <a:r>
              <a:rPr lang="en-US" altLang="zh-TW" b="1" dirty="0" smtClean="0">
                <a:solidFill>
                  <a:srgbClr val="C00000"/>
                </a:solidFill>
              </a:rPr>
              <a:t>path</a:t>
            </a:r>
            <a:r>
              <a:rPr lang="en-US" altLang="zh-TW" dirty="0" smtClean="0"/>
              <a:t> from u to v in a  graphs</a:t>
            </a:r>
          </a:p>
          <a:p>
            <a:pPr lvl="1"/>
            <a:r>
              <a:rPr lang="en-US" altLang="zh-TW" dirty="0" smtClean="0"/>
              <a:t>Is a sequence of vertices </a:t>
            </a:r>
            <a:r>
              <a:rPr lang="en-US" altLang="zh-TW" b="1" dirty="0" smtClean="0"/>
              <a:t>u, i</a:t>
            </a:r>
            <a:r>
              <a:rPr lang="en-US" altLang="zh-TW" b="1" baseline="-25000" dirty="0" smtClean="0"/>
              <a:t>1</a:t>
            </a:r>
            <a:r>
              <a:rPr lang="en-US" altLang="zh-TW" b="1" dirty="0" smtClean="0"/>
              <a:t>, i</a:t>
            </a:r>
            <a:r>
              <a:rPr lang="en-US" altLang="zh-TW" b="1" baseline="-25000" dirty="0" smtClean="0"/>
              <a:t>2</a:t>
            </a:r>
            <a:r>
              <a:rPr lang="en-US" altLang="zh-TW" b="1" dirty="0" smtClean="0"/>
              <a:t>, …, </a:t>
            </a:r>
            <a:r>
              <a:rPr lang="en-US" altLang="zh-TW" b="1" dirty="0" err="1" smtClean="0"/>
              <a:t>i</a:t>
            </a:r>
            <a:r>
              <a:rPr lang="en-US" altLang="zh-TW" b="1" baseline="-25000" dirty="0" err="1" smtClean="0"/>
              <a:t>k</a:t>
            </a:r>
            <a:r>
              <a:rPr lang="en-US" altLang="zh-TW" b="1" dirty="0" smtClean="0"/>
              <a:t>, v</a:t>
            </a:r>
          </a:p>
          <a:p>
            <a:pPr lvl="2"/>
            <a:r>
              <a:rPr lang="en-US" altLang="zh-TW" sz="2200" dirty="0" smtClean="0">
                <a:solidFill>
                  <a:srgbClr val="0000CC"/>
                </a:solidFill>
              </a:rPr>
              <a:t>(u, i</a:t>
            </a:r>
            <a:r>
              <a:rPr lang="en-US" altLang="zh-TW" sz="2200" baseline="-25000" dirty="0" smtClean="0">
                <a:solidFill>
                  <a:srgbClr val="0000CC"/>
                </a:solidFill>
              </a:rPr>
              <a:t>1</a:t>
            </a:r>
            <a:r>
              <a:rPr lang="en-US" altLang="zh-TW" sz="2200" dirty="0" smtClean="0">
                <a:solidFill>
                  <a:srgbClr val="0000CC"/>
                </a:solidFill>
              </a:rPr>
              <a:t>), (i</a:t>
            </a:r>
            <a:r>
              <a:rPr lang="en-US" altLang="zh-TW" sz="2200" baseline="-25000" dirty="0" smtClean="0">
                <a:solidFill>
                  <a:srgbClr val="0000CC"/>
                </a:solidFill>
              </a:rPr>
              <a:t>1</a:t>
            </a:r>
            <a:r>
              <a:rPr lang="en-US" altLang="zh-TW" sz="2200" dirty="0" smtClean="0">
                <a:solidFill>
                  <a:srgbClr val="0000CC"/>
                </a:solidFill>
              </a:rPr>
              <a:t>, i</a:t>
            </a:r>
            <a:r>
              <a:rPr lang="en-US" altLang="zh-TW" sz="2200" baseline="-25000" dirty="0" smtClean="0">
                <a:solidFill>
                  <a:srgbClr val="0000CC"/>
                </a:solidFill>
              </a:rPr>
              <a:t>2</a:t>
            </a:r>
            <a:r>
              <a:rPr lang="en-US" altLang="zh-TW" sz="2200" dirty="0" smtClean="0">
                <a:solidFill>
                  <a:srgbClr val="0000CC"/>
                </a:solidFill>
              </a:rPr>
              <a:t>), …, (i</a:t>
            </a:r>
            <a:r>
              <a:rPr lang="en-US" altLang="zh-TW" sz="2200" baseline="-25000" dirty="0" smtClean="0">
                <a:solidFill>
                  <a:srgbClr val="0000CC"/>
                </a:solidFill>
              </a:rPr>
              <a:t>k-1</a:t>
            </a:r>
            <a:r>
              <a:rPr lang="en-US" altLang="zh-TW" sz="2200" dirty="0" smtClean="0">
                <a:solidFill>
                  <a:srgbClr val="0000CC"/>
                </a:solidFill>
              </a:rPr>
              <a:t>, </a:t>
            </a:r>
            <a:r>
              <a:rPr lang="en-US" altLang="zh-TW" sz="2200" dirty="0" err="1" smtClean="0">
                <a:solidFill>
                  <a:srgbClr val="0000CC"/>
                </a:solidFill>
              </a:rPr>
              <a:t>i</a:t>
            </a:r>
            <a:r>
              <a:rPr lang="en-US" altLang="zh-TW" sz="2200" baseline="-25000" dirty="0" err="1" smtClean="0">
                <a:solidFill>
                  <a:srgbClr val="0000CC"/>
                </a:solidFill>
              </a:rPr>
              <a:t>k</a:t>
            </a:r>
            <a:r>
              <a:rPr lang="en-US" altLang="zh-TW" sz="2200" dirty="0" smtClean="0">
                <a:solidFill>
                  <a:srgbClr val="0000CC"/>
                </a:solidFill>
              </a:rPr>
              <a:t>), (</a:t>
            </a:r>
            <a:r>
              <a:rPr lang="en-US" altLang="zh-TW" sz="2200" dirty="0" err="1" smtClean="0">
                <a:solidFill>
                  <a:srgbClr val="0000CC"/>
                </a:solidFill>
              </a:rPr>
              <a:t>i</a:t>
            </a:r>
            <a:r>
              <a:rPr lang="en-US" altLang="zh-TW" sz="2200" baseline="-25000" dirty="0" err="1" smtClean="0">
                <a:solidFill>
                  <a:srgbClr val="0000CC"/>
                </a:solidFill>
              </a:rPr>
              <a:t>k</a:t>
            </a:r>
            <a:r>
              <a:rPr lang="en-US" altLang="zh-TW" sz="2200" dirty="0" smtClean="0">
                <a:solidFill>
                  <a:srgbClr val="0000CC"/>
                </a:solidFill>
              </a:rPr>
              <a:t>, v) </a:t>
            </a:r>
            <a:r>
              <a:rPr lang="en-US" altLang="zh-TW" sz="2200" dirty="0" smtClean="0">
                <a:solidFill>
                  <a:srgbClr val="0000CC"/>
                </a:solidFill>
                <a:sym typeface="Symbol"/>
              </a:rPr>
              <a:t> E(G), G is </a:t>
            </a:r>
            <a:r>
              <a:rPr lang="en-US" altLang="zh-TW" sz="2200" dirty="0" smtClean="0"/>
              <a:t>undirected</a:t>
            </a:r>
          </a:p>
          <a:p>
            <a:pPr lvl="2"/>
            <a:r>
              <a:rPr lang="en-US" altLang="zh-TW" sz="2200" dirty="0" smtClean="0">
                <a:solidFill>
                  <a:srgbClr val="0000CC"/>
                </a:solidFill>
              </a:rPr>
              <a:t>&lt;u, i</a:t>
            </a:r>
            <a:r>
              <a:rPr lang="en-US" altLang="zh-TW" sz="2200" baseline="-25000" dirty="0" smtClean="0">
                <a:solidFill>
                  <a:srgbClr val="0000CC"/>
                </a:solidFill>
              </a:rPr>
              <a:t>1</a:t>
            </a:r>
            <a:r>
              <a:rPr lang="en-US" altLang="zh-TW" sz="2200" dirty="0" smtClean="0">
                <a:solidFill>
                  <a:srgbClr val="0000CC"/>
                </a:solidFill>
              </a:rPr>
              <a:t>&gt;, &lt;i</a:t>
            </a:r>
            <a:r>
              <a:rPr lang="en-US" altLang="zh-TW" sz="2200" baseline="-25000" dirty="0" smtClean="0">
                <a:solidFill>
                  <a:srgbClr val="0000CC"/>
                </a:solidFill>
              </a:rPr>
              <a:t>1</a:t>
            </a:r>
            <a:r>
              <a:rPr lang="en-US" altLang="zh-TW" sz="2200" dirty="0" smtClean="0">
                <a:solidFill>
                  <a:srgbClr val="0000CC"/>
                </a:solidFill>
              </a:rPr>
              <a:t>, i</a:t>
            </a:r>
            <a:r>
              <a:rPr lang="en-US" altLang="zh-TW" sz="2200" baseline="-25000" dirty="0" smtClean="0">
                <a:solidFill>
                  <a:srgbClr val="0000CC"/>
                </a:solidFill>
              </a:rPr>
              <a:t>2</a:t>
            </a:r>
            <a:r>
              <a:rPr lang="en-US" altLang="zh-TW" sz="2200" dirty="0" smtClean="0">
                <a:solidFill>
                  <a:srgbClr val="0000CC"/>
                </a:solidFill>
              </a:rPr>
              <a:t>&gt;, …, &lt;i</a:t>
            </a:r>
            <a:r>
              <a:rPr lang="en-US" altLang="zh-TW" sz="2200" baseline="-25000" dirty="0" smtClean="0">
                <a:solidFill>
                  <a:srgbClr val="0000CC"/>
                </a:solidFill>
              </a:rPr>
              <a:t>k-1</a:t>
            </a:r>
            <a:r>
              <a:rPr lang="en-US" altLang="zh-TW" sz="2200" dirty="0" smtClean="0">
                <a:solidFill>
                  <a:srgbClr val="0000CC"/>
                </a:solidFill>
              </a:rPr>
              <a:t>, </a:t>
            </a:r>
            <a:r>
              <a:rPr lang="en-US" altLang="zh-TW" sz="2200" dirty="0" err="1" smtClean="0">
                <a:solidFill>
                  <a:srgbClr val="0000CC"/>
                </a:solidFill>
              </a:rPr>
              <a:t>i</a:t>
            </a:r>
            <a:r>
              <a:rPr lang="en-US" altLang="zh-TW" sz="2200" baseline="-25000" dirty="0" err="1" smtClean="0">
                <a:solidFill>
                  <a:srgbClr val="0000CC"/>
                </a:solidFill>
              </a:rPr>
              <a:t>k</a:t>
            </a:r>
            <a:r>
              <a:rPr lang="en-US" altLang="zh-TW" sz="2200" dirty="0" smtClean="0">
                <a:solidFill>
                  <a:srgbClr val="0000CC"/>
                </a:solidFill>
              </a:rPr>
              <a:t>&gt;, &lt;</a:t>
            </a:r>
            <a:r>
              <a:rPr lang="en-US" altLang="zh-TW" sz="2200" dirty="0" err="1" smtClean="0">
                <a:solidFill>
                  <a:srgbClr val="0000CC"/>
                </a:solidFill>
              </a:rPr>
              <a:t>i</a:t>
            </a:r>
            <a:r>
              <a:rPr lang="en-US" altLang="zh-TW" sz="2200" baseline="-25000" dirty="0" err="1" smtClean="0">
                <a:solidFill>
                  <a:srgbClr val="0000CC"/>
                </a:solidFill>
              </a:rPr>
              <a:t>k</a:t>
            </a:r>
            <a:r>
              <a:rPr lang="en-US" altLang="zh-TW" sz="2200" dirty="0" smtClean="0">
                <a:solidFill>
                  <a:srgbClr val="0000CC"/>
                </a:solidFill>
              </a:rPr>
              <a:t>, v&gt; </a:t>
            </a:r>
            <a:r>
              <a:rPr lang="en-US" altLang="zh-TW" sz="2200" dirty="0" smtClean="0">
                <a:solidFill>
                  <a:srgbClr val="0000CC"/>
                </a:solidFill>
                <a:sym typeface="Symbol"/>
              </a:rPr>
              <a:t> E(G), G is </a:t>
            </a:r>
            <a:r>
              <a:rPr lang="en-US" altLang="zh-TW" sz="2200" dirty="0" smtClean="0"/>
              <a:t> directed</a:t>
            </a:r>
          </a:p>
          <a:p>
            <a:pPr lvl="2"/>
            <a:r>
              <a:rPr lang="en-US" altLang="zh-TW" dirty="0" smtClean="0"/>
              <a:t>A path (0, 1), (1, 3), (3, 2) is also written as 0, 1, 3, 2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Length of a path </a:t>
            </a:r>
            <a:r>
              <a:rPr lang="en-US" altLang="zh-TW" dirty="0" smtClean="0"/>
              <a:t>= the number of edges on it</a:t>
            </a:r>
          </a:p>
          <a:p>
            <a:r>
              <a:rPr lang="en-US" altLang="zh-TW" dirty="0" smtClean="0"/>
              <a:t>A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  <a:r>
              <a:rPr lang="en-US" altLang="zh-TW" b="1" dirty="0" smtClean="0">
                <a:solidFill>
                  <a:srgbClr val="0000CC"/>
                </a:solidFill>
              </a:rPr>
              <a:t>simple path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Is</a:t>
            </a:r>
            <a:r>
              <a:rPr lang="en-US" altLang="zh-TW" dirty="0" smtClean="0"/>
              <a:t> a path in which all vertices except possibly the </a:t>
            </a:r>
            <a:r>
              <a:rPr lang="en-US" altLang="zh-TW" dirty="0" smtClean="0">
                <a:solidFill>
                  <a:srgbClr val="C00000"/>
                </a:solidFill>
              </a:rPr>
              <a:t>first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C00000"/>
                </a:solidFill>
              </a:rPr>
              <a:t>last</a:t>
            </a:r>
            <a:r>
              <a:rPr lang="en-US" altLang="zh-TW" dirty="0" smtClean="0"/>
              <a:t> are </a:t>
            </a:r>
            <a:r>
              <a:rPr lang="en-US" altLang="zh-TW" dirty="0" smtClean="0">
                <a:solidFill>
                  <a:srgbClr val="0000CC"/>
                </a:solidFill>
              </a:rPr>
              <a:t>distinct</a:t>
            </a:r>
            <a:endParaRPr lang="en-US" altLang="zh-TW" dirty="0" smtClean="0"/>
          </a:p>
          <a:p>
            <a:r>
              <a:rPr lang="en-US" altLang="zh-TW" dirty="0" smtClean="0"/>
              <a:t>A </a:t>
            </a:r>
            <a:r>
              <a:rPr lang="en-US" altLang="zh-TW" b="1" dirty="0" smtClean="0">
                <a:solidFill>
                  <a:srgbClr val="0000CC"/>
                </a:solidFill>
              </a:rPr>
              <a:t>cycle</a:t>
            </a:r>
            <a:endParaRPr lang="en-US" altLang="zh-TW" b="1" dirty="0" smtClean="0"/>
          </a:p>
          <a:p>
            <a:pPr lvl="1"/>
            <a:r>
              <a:rPr lang="en-US" altLang="zh-TW" dirty="0" smtClean="0"/>
              <a:t>Is a simple path in which the first and last vertices are the same.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Acyclic</a:t>
            </a:r>
            <a:r>
              <a:rPr lang="en-US" altLang="zh-TW" b="1" dirty="0" smtClean="0"/>
              <a:t> graph (</a:t>
            </a:r>
            <a:r>
              <a:rPr lang="en-US" altLang="zh-TW" b="1" dirty="0" smtClean="0">
                <a:solidFill>
                  <a:srgbClr val="C00000"/>
                </a:solidFill>
              </a:rPr>
              <a:t>DAG</a:t>
            </a:r>
            <a:r>
              <a:rPr lang="en-US" altLang="zh-TW" b="1" dirty="0" smtClean="0"/>
              <a:t>)</a:t>
            </a:r>
            <a:r>
              <a:rPr lang="en-US" altLang="zh-TW" dirty="0" smtClean="0"/>
              <a:t>: a directed graph with no cycle.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Critical Path Analysis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290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421691" y="1591565"/>
            <a:ext cx="314668" cy="2259139"/>
            <a:chOff x="2320419" y="2555854"/>
            <a:chExt cx="404106" cy="2901254"/>
          </a:xfrm>
        </p:grpSpPr>
        <p:sp>
          <p:nvSpPr>
            <p:cNvPr id="6" name="橢圓 5"/>
            <p:cNvSpPr/>
            <p:nvPr/>
          </p:nvSpPr>
          <p:spPr>
            <a:xfrm>
              <a:off x="2320419" y="2555854"/>
              <a:ext cx="404106" cy="404106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2320419" y="4006481"/>
              <a:ext cx="404106" cy="40410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2320419" y="5053002"/>
              <a:ext cx="404106" cy="40410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橢圓 8"/>
          <p:cNvSpPr/>
          <p:nvPr/>
        </p:nvSpPr>
        <p:spPr>
          <a:xfrm>
            <a:off x="3216128" y="2303587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0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627254" y="2146253"/>
            <a:ext cx="314668" cy="1704451"/>
            <a:chOff x="3867654" y="3268201"/>
            <a:chExt cx="404106" cy="2188907"/>
          </a:xfrm>
        </p:grpSpPr>
        <p:sp>
          <p:nvSpPr>
            <p:cNvPr id="11" name="橢圓 10"/>
            <p:cNvSpPr/>
            <p:nvPr/>
          </p:nvSpPr>
          <p:spPr>
            <a:xfrm>
              <a:off x="3867654" y="5053002"/>
              <a:ext cx="404106" cy="40410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3867654" y="3268201"/>
              <a:ext cx="404106" cy="404106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832817" y="1591565"/>
            <a:ext cx="314668" cy="1601571"/>
            <a:chOff x="5533894" y="2555854"/>
            <a:chExt cx="404106" cy="2056786"/>
          </a:xfrm>
        </p:grpSpPr>
        <p:sp>
          <p:nvSpPr>
            <p:cNvPr id="14" name="橢圓 13"/>
            <p:cNvSpPr/>
            <p:nvPr/>
          </p:nvSpPr>
          <p:spPr>
            <a:xfrm>
              <a:off x="5533894" y="4208534"/>
              <a:ext cx="404106" cy="40410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7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5533894" y="2555854"/>
              <a:ext cx="404106" cy="404106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6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橢圓 15"/>
          <p:cNvSpPr/>
          <p:nvPr/>
        </p:nvSpPr>
        <p:spPr>
          <a:xfrm>
            <a:off x="8038379" y="2146253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8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7" name="直線單箭頭接點 16"/>
          <p:cNvCxnSpPr>
            <a:stCxn id="9" idx="7"/>
            <a:endCxn id="6" idx="2"/>
          </p:cNvCxnSpPr>
          <p:nvPr/>
        </p:nvCxnSpPr>
        <p:spPr>
          <a:xfrm flipV="1">
            <a:off x="3484714" y="1748899"/>
            <a:ext cx="936977" cy="60077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9" idx="6"/>
            <a:endCxn id="7" idx="2"/>
          </p:cNvCxnSpPr>
          <p:nvPr/>
        </p:nvCxnSpPr>
        <p:spPr>
          <a:xfrm>
            <a:off x="3530796" y="2460921"/>
            <a:ext cx="890895" cy="41754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9" idx="5"/>
            <a:endCxn id="8" idx="2"/>
          </p:cNvCxnSpPr>
          <p:nvPr/>
        </p:nvCxnSpPr>
        <p:spPr>
          <a:xfrm>
            <a:off x="3484714" y="2572173"/>
            <a:ext cx="936977" cy="112119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6" idx="6"/>
            <a:endCxn id="12" idx="1"/>
          </p:cNvCxnSpPr>
          <p:nvPr/>
        </p:nvCxnSpPr>
        <p:spPr>
          <a:xfrm>
            <a:off x="4736359" y="1748899"/>
            <a:ext cx="936977" cy="44343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7" idx="6"/>
            <a:endCxn id="12" idx="3"/>
          </p:cNvCxnSpPr>
          <p:nvPr/>
        </p:nvCxnSpPr>
        <p:spPr>
          <a:xfrm flipV="1">
            <a:off x="4736359" y="2414839"/>
            <a:ext cx="936977" cy="46362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8" idx="6"/>
            <a:endCxn id="11" idx="2"/>
          </p:cNvCxnSpPr>
          <p:nvPr/>
        </p:nvCxnSpPr>
        <p:spPr>
          <a:xfrm>
            <a:off x="4736359" y="3693370"/>
            <a:ext cx="8908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2" idx="5"/>
            <a:endCxn id="14" idx="1"/>
          </p:cNvCxnSpPr>
          <p:nvPr/>
        </p:nvCxnSpPr>
        <p:spPr>
          <a:xfrm>
            <a:off x="5895840" y="2414839"/>
            <a:ext cx="983059" cy="50971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11" idx="6"/>
            <a:endCxn id="14" idx="3"/>
          </p:cNvCxnSpPr>
          <p:nvPr/>
        </p:nvCxnSpPr>
        <p:spPr>
          <a:xfrm flipV="1">
            <a:off x="5941922" y="3147054"/>
            <a:ext cx="936977" cy="54631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2" idx="7"/>
            <a:endCxn id="15" idx="2"/>
          </p:cNvCxnSpPr>
          <p:nvPr/>
        </p:nvCxnSpPr>
        <p:spPr>
          <a:xfrm flipV="1">
            <a:off x="5895840" y="1748899"/>
            <a:ext cx="936977" cy="44343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15" idx="6"/>
            <a:endCxn id="16" idx="1"/>
          </p:cNvCxnSpPr>
          <p:nvPr/>
        </p:nvCxnSpPr>
        <p:spPr>
          <a:xfrm>
            <a:off x="7147485" y="1748899"/>
            <a:ext cx="936976" cy="44343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14" idx="7"/>
            <a:endCxn id="16" idx="3"/>
          </p:cNvCxnSpPr>
          <p:nvPr/>
        </p:nvCxnSpPr>
        <p:spPr>
          <a:xfrm flipV="1">
            <a:off x="7101402" y="2414839"/>
            <a:ext cx="983058" cy="50971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2633064" y="2264030"/>
            <a:ext cx="66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start</a:t>
            </a:r>
            <a:endParaRPr lang="zh-TW" altLang="en-US" sz="20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434641" y="1689829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6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861486" y="2348341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4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430949" y="3138515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5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823822" y="150933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1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823822" y="2662611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1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823822" y="3655369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2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327348" y="1859367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9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327348" y="2410502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7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327348" y="3363047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4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479467" y="1625491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2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479467" y="2591013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4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8357807" y="2134363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finish</a:t>
            </a:r>
            <a:endParaRPr lang="zh-TW" altLang="en-US" sz="2000" dirty="0"/>
          </a:p>
        </p:txBody>
      </p:sp>
      <p:sp>
        <p:nvSpPr>
          <p:cNvPr id="42" name="橢圓 41"/>
          <p:cNvSpPr/>
          <p:nvPr/>
        </p:nvSpPr>
        <p:spPr>
          <a:xfrm>
            <a:off x="4421691" y="4327641"/>
            <a:ext cx="314668" cy="314668"/>
          </a:xfrm>
          <a:prstGeom prst="ellips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4421691" y="5457211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4421691" y="6272112"/>
            <a:ext cx="314668" cy="314668"/>
          </a:xfrm>
          <a:prstGeom prst="ellips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3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3216128" y="5039663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0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47" name="橢圓 46"/>
          <p:cNvSpPr/>
          <p:nvPr/>
        </p:nvSpPr>
        <p:spPr>
          <a:xfrm>
            <a:off x="5627254" y="6272112"/>
            <a:ext cx="314668" cy="3146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5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5627254" y="4882329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6832817" y="4327641"/>
            <a:ext cx="314668" cy="1601571"/>
            <a:chOff x="5533894" y="2555854"/>
            <a:chExt cx="404106" cy="2056786"/>
          </a:xfrm>
        </p:grpSpPr>
        <p:sp>
          <p:nvSpPr>
            <p:cNvPr id="50" name="橢圓 49"/>
            <p:cNvSpPr/>
            <p:nvPr/>
          </p:nvSpPr>
          <p:spPr>
            <a:xfrm>
              <a:off x="5533894" y="4208534"/>
              <a:ext cx="404106" cy="40410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7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1" name="橢圓 50"/>
            <p:cNvSpPr/>
            <p:nvPr/>
          </p:nvSpPr>
          <p:spPr>
            <a:xfrm>
              <a:off x="5533894" y="2555854"/>
              <a:ext cx="404106" cy="404106"/>
            </a:xfrm>
            <a:prstGeom prst="ellips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6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橢圓 51"/>
          <p:cNvSpPr/>
          <p:nvPr/>
        </p:nvSpPr>
        <p:spPr>
          <a:xfrm>
            <a:off x="8038379" y="4882329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8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54" name="直線單箭頭接點 53"/>
          <p:cNvCxnSpPr>
            <a:stCxn id="45" idx="6"/>
            <a:endCxn id="43" idx="2"/>
          </p:cNvCxnSpPr>
          <p:nvPr/>
        </p:nvCxnSpPr>
        <p:spPr>
          <a:xfrm>
            <a:off x="3530796" y="5196997"/>
            <a:ext cx="890895" cy="417547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stCxn id="45" idx="5"/>
            <a:endCxn id="44" idx="2"/>
          </p:cNvCxnSpPr>
          <p:nvPr/>
        </p:nvCxnSpPr>
        <p:spPr>
          <a:xfrm>
            <a:off x="3484714" y="5308249"/>
            <a:ext cx="936977" cy="112119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stCxn id="42" idx="6"/>
            <a:endCxn id="48" idx="1"/>
          </p:cNvCxnSpPr>
          <p:nvPr/>
        </p:nvCxnSpPr>
        <p:spPr>
          <a:xfrm>
            <a:off x="4736359" y="4484975"/>
            <a:ext cx="936977" cy="44343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stCxn id="43" idx="6"/>
            <a:endCxn id="48" idx="3"/>
          </p:cNvCxnSpPr>
          <p:nvPr/>
        </p:nvCxnSpPr>
        <p:spPr>
          <a:xfrm flipV="1">
            <a:off x="4736359" y="5150915"/>
            <a:ext cx="936977" cy="463629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stCxn id="44" idx="6"/>
            <a:endCxn id="47" idx="2"/>
          </p:cNvCxnSpPr>
          <p:nvPr/>
        </p:nvCxnSpPr>
        <p:spPr>
          <a:xfrm>
            <a:off x="4736359" y="6429446"/>
            <a:ext cx="8908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stCxn id="48" idx="5"/>
            <a:endCxn id="50" idx="1"/>
          </p:cNvCxnSpPr>
          <p:nvPr/>
        </p:nvCxnSpPr>
        <p:spPr>
          <a:xfrm>
            <a:off x="5895840" y="5150915"/>
            <a:ext cx="983059" cy="50971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stCxn id="47" idx="6"/>
            <a:endCxn id="50" idx="3"/>
          </p:cNvCxnSpPr>
          <p:nvPr/>
        </p:nvCxnSpPr>
        <p:spPr>
          <a:xfrm flipV="1">
            <a:off x="5941922" y="5883130"/>
            <a:ext cx="936977" cy="54631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>
            <a:stCxn id="48" idx="7"/>
            <a:endCxn id="51" idx="2"/>
          </p:cNvCxnSpPr>
          <p:nvPr/>
        </p:nvCxnSpPr>
        <p:spPr>
          <a:xfrm flipV="1">
            <a:off x="5895840" y="4484975"/>
            <a:ext cx="936977" cy="44343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>
            <a:stCxn id="51" idx="6"/>
            <a:endCxn id="52" idx="1"/>
          </p:cNvCxnSpPr>
          <p:nvPr/>
        </p:nvCxnSpPr>
        <p:spPr>
          <a:xfrm>
            <a:off x="7147485" y="4484975"/>
            <a:ext cx="936976" cy="44343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>
            <a:stCxn id="50" idx="7"/>
            <a:endCxn id="52" idx="3"/>
          </p:cNvCxnSpPr>
          <p:nvPr/>
        </p:nvCxnSpPr>
        <p:spPr>
          <a:xfrm flipV="1">
            <a:off x="7101402" y="5150915"/>
            <a:ext cx="983058" cy="50971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/>
          <p:cNvSpPr txBox="1"/>
          <p:nvPr/>
        </p:nvSpPr>
        <p:spPr>
          <a:xfrm>
            <a:off x="2612744" y="5000106"/>
            <a:ext cx="66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start</a:t>
            </a:r>
            <a:endParaRPr lang="zh-TW" altLang="en-US" sz="20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3434641" y="4425905"/>
            <a:ext cx="76815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3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3861486" y="5084417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4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3430949" y="5874591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5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823822" y="4245409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1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4823822" y="5398687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1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4823822" y="6391445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2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6327348" y="459544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9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6327348" y="5146578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7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6327348" y="609912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4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7479467" y="436156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2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7479467" y="5327089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altLang="zh-TW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= 4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8357807" y="4870439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finish</a:t>
            </a:r>
            <a:endParaRPr lang="zh-TW" altLang="en-US" sz="20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165774" y="1523838"/>
            <a:ext cx="271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a7, a8, a9, a10 are critical.  However, speeding up one of them cannot reduce overall duration</a:t>
            </a:r>
            <a:endParaRPr lang="zh-TW" altLang="en-US" sz="24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165774" y="4283637"/>
            <a:ext cx="2561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After a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is speeded up from 6 to 3 units, critical paths change</a:t>
            </a:r>
            <a:endParaRPr lang="zh-TW" altLang="en-US" sz="2400" dirty="0"/>
          </a:p>
        </p:txBody>
      </p:sp>
      <p:cxnSp>
        <p:nvCxnSpPr>
          <p:cNvPr id="53" name="直線單箭頭接點 52"/>
          <p:cNvCxnSpPr>
            <a:stCxn id="45" idx="7"/>
            <a:endCxn id="42" idx="2"/>
          </p:cNvCxnSpPr>
          <p:nvPr/>
        </p:nvCxnSpPr>
        <p:spPr>
          <a:xfrm flipV="1">
            <a:off x="3484714" y="4484975"/>
            <a:ext cx="936977" cy="60077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2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Calculating Earliest and Latest Times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742245"/>
            <a:ext cx="7886700" cy="386710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Earliest activity time(</a:t>
            </a:r>
            <a:r>
              <a:rPr lang="en-US" altLang="zh-TW" dirty="0" smtClean="0">
                <a:solidFill>
                  <a:srgbClr val="0000CC"/>
                </a:solidFill>
              </a:rPr>
              <a:t>&lt;a, b&gt;</a:t>
            </a:r>
            <a:r>
              <a:rPr lang="en-US" altLang="zh-TW" dirty="0" smtClean="0"/>
              <a:t>) </a:t>
            </a:r>
          </a:p>
          <a:p>
            <a:pPr lvl="1"/>
            <a:r>
              <a:rPr lang="en-US" altLang="zh-TW" dirty="0" smtClean="0"/>
              <a:t>= Earliest event time(a)</a:t>
            </a:r>
          </a:p>
          <a:p>
            <a:pPr lvl="1"/>
            <a:r>
              <a:rPr lang="en-US" altLang="zh-TW" dirty="0" smtClean="0"/>
              <a:t>= Longest path(start, a)</a:t>
            </a:r>
          </a:p>
          <a:p>
            <a:r>
              <a:rPr lang="en-US" altLang="zh-TW" dirty="0" smtClean="0"/>
              <a:t>Latest activity time(</a:t>
            </a:r>
            <a:r>
              <a:rPr lang="en-US" altLang="zh-TW" dirty="0" smtClean="0">
                <a:solidFill>
                  <a:srgbClr val="0000CC"/>
                </a:solidFill>
              </a:rPr>
              <a:t>&lt;a, b&gt;</a:t>
            </a:r>
            <a:r>
              <a:rPr lang="en-US" altLang="zh-TW" dirty="0" smtClean="0"/>
              <a:t>) </a:t>
            </a:r>
          </a:p>
          <a:p>
            <a:pPr lvl="1"/>
            <a:r>
              <a:rPr lang="en-US" altLang="zh-TW" dirty="0" smtClean="0"/>
              <a:t>= Latest event time(b) - Edge cost(</a:t>
            </a:r>
            <a:r>
              <a:rPr lang="en-US" altLang="zh-TW" dirty="0" smtClean="0">
                <a:solidFill>
                  <a:srgbClr val="0000CC"/>
                </a:solidFill>
              </a:rPr>
              <a:t>&lt;a, b&gt;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Latest event time(b)</a:t>
            </a:r>
          </a:p>
          <a:p>
            <a:pPr lvl="1"/>
            <a:r>
              <a:rPr lang="en-US" altLang="zh-TW" dirty="0" smtClean="0"/>
              <a:t>= Earliest event time(finish) - Longest path(b, finish)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The above calculation can be performed in two passes based on </a:t>
            </a:r>
            <a:r>
              <a:rPr lang="en-US" altLang="zh-TW" dirty="0" smtClean="0">
                <a:solidFill>
                  <a:srgbClr val="0000CC"/>
                </a:solidFill>
              </a:rPr>
              <a:t>topological sorting  </a:t>
            </a:r>
          </a:p>
          <a:p>
            <a:pPr lvl="1"/>
            <a:r>
              <a:rPr lang="en-US" altLang="zh-TW" dirty="0" smtClean="0"/>
              <a:t>Detailed in the textbook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291</a:t>
            </a:fld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072977" y="1891859"/>
            <a:ext cx="314668" cy="314668"/>
          </a:xfrm>
          <a:prstGeom prst="ellips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/>
              <a:t>a</a:t>
            </a:r>
            <a:endParaRPr lang="zh-TW" altLang="en-US" sz="2000" baseline="-25000" dirty="0"/>
          </a:p>
        </p:txBody>
      </p:sp>
      <p:cxnSp>
        <p:nvCxnSpPr>
          <p:cNvPr id="25" name="直線單箭頭接點 24"/>
          <p:cNvCxnSpPr/>
          <p:nvPr/>
        </p:nvCxnSpPr>
        <p:spPr>
          <a:xfrm>
            <a:off x="3387645" y="2048405"/>
            <a:ext cx="1452573" cy="157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>
            <a:off x="4840218" y="1891859"/>
            <a:ext cx="314668" cy="314668"/>
          </a:xfrm>
          <a:prstGeom prst="ellips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/>
              <a:t>b</a:t>
            </a:r>
            <a:endParaRPr lang="zh-TW" altLang="en-US" sz="2000" baseline="-250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3387646" y="1678285"/>
            <a:ext cx="145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0000CC"/>
                </a:solidFill>
              </a:rPr>
              <a:t>&lt;a, b&gt;</a:t>
            </a:r>
            <a:endParaRPr lang="zh-TW" altLang="en-US" sz="2000" b="1" dirty="0">
              <a:solidFill>
                <a:srgbClr val="0000CC"/>
              </a:solidFill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1335617" y="1891859"/>
            <a:ext cx="314668" cy="314668"/>
          </a:xfrm>
          <a:prstGeom prst="ellips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endParaRPr lang="zh-TW" altLang="en-US" sz="2000" baseline="-25000" dirty="0"/>
          </a:p>
        </p:txBody>
      </p:sp>
      <p:sp>
        <p:nvSpPr>
          <p:cNvPr id="52" name="橢圓 51"/>
          <p:cNvSpPr/>
          <p:nvPr/>
        </p:nvSpPr>
        <p:spPr>
          <a:xfrm>
            <a:off x="6562339" y="1891859"/>
            <a:ext cx="314668" cy="314668"/>
          </a:xfrm>
          <a:prstGeom prst="ellips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endParaRPr lang="zh-TW" altLang="en-US" sz="2000" baseline="-25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1159975" y="2134974"/>
            <a:ext cx="66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start</a:t>
            </a:r>
            <a:endParaRPr lang="zh-TW" altLang="en-US" sz="20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6340977" y="2134974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finish</a:t>
            </a:r>
            <a:endParaRPr lang="zh-TW" altLang="en-US" sz="2000" dirty="0"/>
          </a:p>
        </p:txBody>
      </p:sp>
      <p:sp>
        <p:nvSpPr>
          <p:cNvPr id="55" name="手繪多邊形 54"/>
          <p:cNvSpPr/>
          <p:nvPr/>
        </p:nvSpPr>
        <p:spPr>
          <a:xfrm>
            <a:off x="1661160" y="1942613"/>
            <a:ext cx="1424940" cy="289689"/>
          </a:xfrm>
          <a:custGeom>
            <a:avLst/>
            <a:gdLst>
              <a:gd name="connsiteX0" fmla="*/ 0 w 1424940"/>
              <a:gd name="connsiteY0" fmla="*/ 99547 h 289689"/>
              <a:gd name="connsiteX1" fmla="*/ 388620 w 1424940"/>
              <a:gd name="connsiteY1" fmla="*/ 8107 h 289689"/>
              <a:gd name="connsiteX2" fmla="*/ 998220 w 1424940"/>
              <a:gd name="connsiteY2" fmla="*/ 282427 h 289689"/>
              <a:gd name="connsiteX3" fmla="*/ 1424940 w 1424940"/>
              <a:gd name="connsiteY3" fmla="*/ 183367 h 28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940" h="289689">
                <a:moveTo>
                  <a:pt x="0" y="99547"/>
                </a:moveTo>
                <a:cubicBezTo>
                  <a:pt x="111125" y="38587"/>
                  <a:pt x="222250" y="-22373"/>
                  <a:pt x="388620" y="8107"/>
                </a:cubicBezTo>
                <a:cubicBezTo>
                  <a:pt x="554990" y="38587"/>
                  <a:pt x="825500" y="253217"/>
                  <a:pt x="998220" y="282427"/>
                </a:cubicBezTo>
                <a:cubicBezTo>
                  <a:pt x="1170940" y="311637"/>
                  <a:pt x="1297940" y="247502"/>
                  <a:pt x="1424940" y="183367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手繪多邊形 55"/>
          <p:cNvSpPr/>
          <p:nvPr/>
        </p:nvSpPr>
        <p:spPr>
          <a:xfrm>
            <a:off x="1653540" y="2024937"/>
            <a:ext cx="1424940" cy="329784"/>
          </a:xfrm>
          <a:custGeom>
            <a:avLst/>
            <a:gdLst>
              <a:gd name="connsiteX0" fmla="*/ 0 w 1424940"/>
              <a:gd name="connsiteY0" fmla="*/ 70563 h 329784"/>
              <a:gd name="connsiteX1" fmla="*/ 716280 w 1424940"/>
              <a:gd name="connsiteY1" fmla="*/ 329643 h 329784"/>
              <a:gd name="connsiteX2" fmla="*/ 1112520 w 1424940"/>
              <a:gd name="connsiteY2" fmla="*/ 40083 h 329784"/>
              <a:gd name="connsiteX3" fmla="*/ 1424940 w 1424940"/>
              <a:gd name="connsiteY3" fmla="*/ 9603 h 32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940" h="329784">
                <a:moveTo>
                  <a:pt x="0" y="70563"/>
                </a:moveTo>
                <a:cubicBezTo>
                  <a:pt x="265430" y="202643"/>
                  <a:pt x="530860" y="334723"/>
                  <a:pt x="716280" y="329643"/>
                </a:cubicBezTo>
                <a:cubicBezTo>
                  <a:pt x="901700" y="324563"/>
                  <a:pt x="994410" y="93423"/>
                  <a:pt x="1112520" y="40083"/>
                </a:cubicBezTo>
                <a:cubicBezTo>
                  <a:pt x="1230630" y="-13257"/>
                  <a:pt x="1327785" y="-1827"/>
                  <a:pt x="1424940" y="960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手繪多邊形 56"/>
          <p:cNvSpPr/>
          <p:nvPr/>
        </p:nvSpPr>
        <p:spPr>
          <a:xfrm>
            <a:off x="1638300" y="1760169"/>
            <a:ext cx="1478280" cy="198171"/>
          </a:xfrm>
          <a:custGeom>
            <a:avLst/>
            <a:gdLst>
              <a:gd name="connsiteX0" fmla="*/ 0 w 1478280"/>
              <a:gd name="connsiteY0" fmla="*/ 198171 h 198171"/>
              <a:gd name="connsiteX1" fmla="*/ 518160 w 1478280"/>
              <a:gd name="connsiteY1" fmla="*/ 51 h 198171"/>
              <a:gd name="connsiteX2" fmla="*/ 1478280 w 1478280"/>
              <a:gd name="connsiteY2" fmla="*/ 182931 h 1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280" h="198171">
                <a:moveTo>
                  <a:pt x="0" y="198171"/>
                </a:moveTo>
                <a:cubicBezTo>
                  <a:pt x="135890" y="100381"/>
                  <a:pt x="271780" y="2591"/>
                  <a:pt x="518160" y="51"/>
                </a:cubicBezTo>
                <a:cubicBezTo>
                  <a:pt x="764540" y="-2489"/>
                  <a:pt x="1121410" y="90221"/>
                  <a:pt x="1478280" y="182931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2" name="群組 61"/>
          <p:cNvGrpSpPr/>
          <p:nvPr/>
        </p:nvGrpSpPr>
        <p:grpSpPr>
          <a:xfrm>
            <a:off x="5129178" y="1792773"/>
            <a:ext cx="1478280" cy="594552"/>
            <a:chOff x="5129178" y="1792773"/>
            <a:chExt cx="1478280" cy="594552"/>
          </a:xfrm>
        </p:grpSpPr>
        <p:grpSp>
          <p:nvGrpSpPr>
            <p:cNvPr id="61" name="群組 60"/>
            <p:cNvGrpSpPr/>
            <p:nvPr/>
          </p:nvGrpSpPr>
          <p:grpSpPr>
            <a:xfrm>
              <a:off x="5144418" y="1975217"/>
              <a:ext cx="1432560" cy="412108"/>
              <a:chOff x="5144418" y="1975217"/>
              <a:chExt cx="1432560" cy="412108"/>
            </a:xfrm>
          </p:grpSpPr>
          <p:sp>
            <p:nvSpPr>
              <p:cNvPr id="58" name="手繪多邊形 57"/>
              <p:cNvSpPr/>
              <p:nvPr/>
            </p:nvSpPr>
            <p:spPr>
              <a:xfrm>
                <a:off x="5152038" y="1975217"/>
                <a:ext cx="1424940" cy="289689"/>
              </a:xfrm>
              <a:custGeom>
                <a:avLst/>
                <a:gdLst>
                  <a:gd name="connsiteX0" fmla="*/ 0 w 1424940"/>
                  <a:gd name="connsiteY0" fmla="*/ 99547 h 289689"/>
                  <a:gd name="connsiteX1" fmla="*/ 388620 w 1424940"/>
                  <a:gd name="connsiteY1" fmla="*/ 8107 h 289689"/>
                  <a:gd name="connsiteX2" fmla="*/ 998220 w 1424940"/>
                  <a:gd name="connsiteY2" fmla="*/ 282427 h 289689"/>
                  <a:gd name="connsiteX3" fmla="*/ 1424940 w 1424940"/>
                  <a:gd name="connsiteY3" fmla="*/ 183367 h 28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4940" h="289689">
                    <a:moveTo>
                      <a:pt x="0" y="99547"/>
                    </a:moveTo>
                    <a:cubicBezTo>
                      <a:pt x="111125" y="38587"/>
                      <a:pt x="222250" y="-22373"/>
                      <a:pt x="388620" y="8107"/>
                    </a:cubicBezTo>
                    <a:cubicBezTo>
                      <a:pt x="554990" y="38587"/>
                      <a:pt x="825500" y="253217"/>
                      <a:pt x="998220" y="282427"/>
                    </a:cubicBezTo>
                    <a:cubicBezTo>
                      <a:pt x="1170940" y="311637"/>
                      <a:pt x="1297940" y="247502"/>
                      <a:pt x="1424940" y="18336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手繪多邊形 58"/>
              <p:cNvSpPr/>
              <p:nvPr/>
            </p:nvSpPr>
            <p:spPr>
              <a:xfrm>
                <a:off x="5144418" y="2057541"/>
                <a:ext cx="1424940" cy="329784"/>
              </a:xfrm>
              <a:custGeom>
                <a:avLst/>
                <a:gdLst>
                  <a:gd name="connsiteX0" fmla="*/ 0 w 1424940"/>
                  <a:gd name="connsiteY0" fmla="*/ 70563 h 329784"/>
                  <a:gd name="connsiteX1" fmla="*/ 716280 w 1424940"/>
                  <a:gd name="connsiteY1" fmla="*/ 329643 h 329784"/>
                  <a:gd name="connsiteX2" fmla="*/ 1112520 w 1424940"/>
                  <a:gd name="connsiteY2" fmla="*/ 40083 h 329784"/>
                  <a:gd name="connsiteX3" fmla="*/ 1424940 w 1424940"/>
                  <a:gd name="connsiteY3" fmla="*/ 9603 h 32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4940" h="329784">
                    <a:moveTo>
                      <a:pt x="0" y="70563"/>
                    </a:moveTo>
                    <a:cubicBezTo>
                      <a:pt x="265430" y="202643"/>
                      <a:pt x="530860" y="334723"/>
                      <a:pt x="716280" y="329643"/>
                    </a:cubicBezTo>
                    <a:cubicBezTo>
                      <a:pt x="901700" y="324563"/>
                      <a:pt x="994410" y="93423"/>
                      <a:pt x="1112520" y="40083"/>
                    </a:cubicBezTo>
                    <a:cubicBezTo>
                      <a:pt x="1230630" y="-13257"/>
                      <a:pt x="1327785" y="-1827"/>
                      <a:pt x="1424940" y="96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0" name="手繪多邊形 59"/>
            <p:cNvSpPr/>
            <p:nvPr/>
          </p:nvSpPr>
          <p:spPr>
            <a:xfrm>
              <a:off x="5129178" y="1792773"/>
              <a:ext cx="1478280" cy="198171"/>
            </a:xfrm>
            <a:custGeom>
              <a:avLst/>
              <a:gdLst>
                <a:gd name="connsiteX0" fmla="*/ 0 w 1478280"/>
                <a:gd name="connsiteY0" fmla="*/ 198171 h 198171"/>
                <a:gd name="connsiteX1" fmla="*/ 518160 w 1478280"/>
                <a:gd name="connsiteY1" fmla="*/ 51 h 198171"/>
                <a:gd name="connsiteX2" fmla="*/ 1478280 w 1478280"/>
                <a:gd name="connsiteY2" fmla="*/ 182931 h 1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8280" h="198171">
                  <a:moveTo>
                    <a:pt x="0" y="198171"/>
                  </a:moveTo>
                  <a:cubicBezTo>
                    <a:pt x="135890" y="100381"/>
                    <a:pt x="271780" y="2591"/>
                    <a:pt x="518160" y="51"/>
                  </a:cubicBezTo>
                  <a:cubicBezTo>
                    <a:pt x="764540" y="-2489"/>
                    <a:pt x="1121410" y="90221"/>
                    <a:pt x="1478280" y="182931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05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Critical Path Analysis in Circuit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69314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(Supplement materials)</a:t>
            </a:r>
          </a:p>
          <a:p>
            <a:r>
              <a:rPr lang="en-US" altLang="zh-TW" dirty="0" smtClean="0"/>
              <a:t>CAD (computer-aided design) algorithms </a:t>
            </a:r>
          </a:p>
          <a:p>
            <a:pPr lvl="1"/>
            <a:r>
              <a:rPr lang="en-US" altLang="zh-TW" dirty="0" smtClean="0"/>
              <a:t>Identify critical paths in circuits</a:t>
            </a:r>
          </a:p>
          <a:p>
            <a:pPr lvl="1"/>
            <a:r>
              <a:rPr lang="en-US" altLang="zh-TW" dirty="0" smtClean="0"/>
              <a:t>Push the limits for the paths to meet timing constraints</a:t>
            </a:r>
          </a:p>
          <a:p>
            <a:r>
              <a:rPr lang="en-US" altLang="zh-TW" dirty="0" smtClean="0"/>
              <a:t>The following circuit example is an adder</a:t>
            </a:r>
          </a:p>
          <a:p>
            <a:pPr lvl="1"/>
            <a:r>
              <a:rPr lang="en-US" altLang="zh-TW" dirty="0" smtClean="0"/>
              <a:t>Add </a:t>
            </a:r>
            <a:r>
              <a:rPr lang="en-US" altLang="zh-TW" dirty="0"/>
              <a:t>three bits and produce two resulting </a:t>
            </a:r>
            <a:r>
              <a:rPr lang="en-US" altLang="zh-TW" dirty="0" smtClean="0"/>
              <a:t>bits</a:t>
            </a:r>
          </a:p>
          <a:p>
            <a:pPr lvl="1"/>
            <a:r>
              <a:rPr lang="en-US" altLang="zh-TW" dirty="0" smtClean="0"/>
              <a:t>Red parts are typical critical paths</a:t>
            </a:r>
            <a:endParaRPr lang="en-US" altLang="zh-TW" dirty="0"/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292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773098" y="4327682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A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4773098" y="5003786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773098" y="5785643"/>
            <a:ext cx="314668" cy="314668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i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5707271" y="4327682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x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503572" y="4327682"/>
            <a:ext cx="314668" cy="314668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503572" y="5779358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y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707271" y="5345767"/>
            <a:ext cx="314668" cy="314668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z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7122836" y="5345767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o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1041" name="群組 1040"/>
          <p:cNvGrpSpPr/>
          <p:nvPr/>
        </p:nvGrpSpPr>
        <p:grpSpPr>
          <a:xfrm>
            <a:off x="875922" y="4420776"/>
            <a:ext cx="2833027" cy="1802224"/>
            <a:chOff x="806609" y="4135489"/>
            <a:chExt cx="3363342" cy="2139582"/>
          </a:xfrm>
        </p:grpSpPr>
        <p:pic>
          <p:nvPicPr>
            <p:cNvPr id="1026" name="Picture 2" descr="http://upload.wikimedia.org/wikipedia/commons/thumb/2/2e/Full-adder_with_gate_delay.svg/2000px-Full-adder_with_gate_delay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09" y="4135489"/>
              <a:ext cx="3363342" cy="213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橢圓 4"/>
            <p:cNvSpPr/>
            <p:nvPr/>
          </p:nvSpPr>
          <p:spPr>
            <a:xfrm>
              <a:off x="3699523" y="458766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2823223" y="5471383"/>
              <a:ext cx="50800" cy="50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2824506" y="5731652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3703346" y="5600777"/>
              <a:ext cx="50800" cy="50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928727" y="41640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823223" y="5197143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822926" y="5672564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z</a:t>
              </a:r>
              <a:endParaRPr lang="zh-TW" altLang="en-US" dirty="0"/>
            </a:p>
          </p:txBody>
        </p:sp>
      </p:grpSp>
      <p:cxnSp>
        <p:nvCxnSpPr>
          <p:cNvPr id="21" name="直線接點 20"/>
          <p:cNvCxnSpPr>
            <a:stCxn id="6" idx="6"/>
            <a:endCxn id="9" idx="2"/>
          </p:cNvCxnSpPr>
          <p:nvPr/>
        </p:nvCxnSpPr>
        <p:spPr>
          <a:xfrm>
            <a:off x="5087766" y="4485016"/>
            <a:ext cx="61950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7" idx="7"/>
            <a:endCxn id="9" idx="3"/>
          </p:cNvCxnSpPr>
          <p:nvPr/>
        </p:nvCxnSpPr>
        <p:spPr>
          <a:xfrm flipV="1">
            <a:off x="5041684" y="4596268"/>
            <a:ext cx="711669" cy="45360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9" idx="6"/>
            <a:endCxn id="10" idx="2"/>
          </p:cNvCxnSpPr>
          <p:nvPr/>
        </p:nvCxnSpPr>
        <p:spPr>
          <a:xfrm>
            <a:off x="6021939" y="4485016"/>
            <a:ext cx="48163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8" idx="7"/>
            <a:endCxn id="10" idx="3"/>
          </p:cNvCxnSpPr>
          <p:nvPr/>
        </p:nvCxnSpPr>
        <p:spPr>
          <a:xfrm flipV="1">
            <a:off x="5041684" y="4596268"/>
            <a:ext cx="1507970" cy="123545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9" idx="4"/>
            <a:endCxn id="11" idx="1"/>
          </p:cNvCxnSpPr>
          <p:nvPr/>
        </p:nvCxnSpPr>
        <p:spPr>
          <a:xfrm>
            <a:off x="5864605" y="4642350"/>
            <a:ext cx="685049" cy="118309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8" idx="6"/>
            <a:endCxn id="11" idx="2"/>
          </p:cNvCxnSpPr>
          <p:nvPr/>
        </p:nvCxnSpPr>
        <p:spPr>
          <a:xfrm flipV="1">
            <a:off x="5087766" y="5936692"/>
            <a:ext cx="1415806" cy="62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6" idx="5"/>
            <a:endCxn id="12" idx="1"/>
          </p:cNvCxnSpPr>
          <p:nvPr/>
        </p:nvCxnSpPr>
        <p:spPr>
          <a:xfrm>
            <a:off x="5041684" y="4596268"/>
            <a:ext cx="711669" cy="79558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>
            <a:stCxn id="7" idx="6"/>
            <a:endCxn id="12" idx="2"/>
          </p:cNvCxnSpPr>
          <p:nvPr/>
        </p:nvCxnSpPr>
        <p:spPr>
          <a:xfrm>
            <a:off x="5087766" y="5161120"/>
            <a:ext cx="619505" cy="34198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stCxn id="12" idx="6"/>
            <a:endCxn id="13" idx="2"/>
          </p:cNvCxnSpPr>
          <p:nvPr/>
        </p:nvCxnSpPr>
        <p:spPr>
          <a:xfrm>
            <a:off x="6021939" y="5503101"/>
            <a:ext cx="110089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stCxn id="11" idx="6"/>
            <a:endCxn id="13" idx="3"/>
          </p:cNvCxnSpPr>
          <p:nvPr/>
        </p:nvCxnSpPr>
        <p:spPr>
          <a:xfrm flipV="1">
            <a:off x="6818240" y="5614353"/>
            <a:ext cx="350678" cy="322339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橢圓 69"/>
          <p:cNvSpPr/>
          <p:nvPr/>
        </p:nvSpPr>
        <p:spPr>
          <a:xfrm>
            <a:off x="7851199" y="5003786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71" name="橢圓 70"/>
          <p:cNvSpPr/>
          <p:nvPr/>
        </p:nvSpPr>
        <p:spPr>
          <a:xfrm>
            <a:off x="3922598" y="5003786"/>
            <a:ext cx="314668" cy="314668"/>
          </a:xfrm>
          <a:prstGeom prst="ellips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endParaRPr lang="zh-TW" altLang="en-US" baseline="-25000" dirty="0"/>
          </a:p>
        </p:txBody>
      </p:sp>
      <p:cxnSp>
        <p:nvCxnSpPr>
          <p:cNvPr id="72" name="直線接點 71"/>
          <p:cNvCxnSpPr>
            <a:stCxn id="71" idx="7"/>
            <a:endCxn id="6" idx="3"/>
          </p:cNvCxnSpPr>
          <p:nvPr/>
        </p:nvCxnSpPr>
        <p:spPr>
          <a:xfrm flipV="1">
            <a:off x="4191184" y="4596268"/>
            <a:ext cx="627996" cy="45360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>
            <a:stCxn id="71" idx="5"/>
            <a:endCxn id="8" idx="1"/>
          </p:cNvCxnSpPr>
          <p:nvPr/>
        </p:nvCxnSpPr>
        <p:spPr>
          <a:xfrm>
            <a:off x="4191184" y="5272372"/>
            <a:ext cx="627996" cy="55935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>
            <a:stCxn id="10" idx="6"/>
            <a:endCxn id="70" idx="1"/>
          </p:cNvCxnSpPr>
          <p:nvPr/>
        </p:nvCxnSpPr>
        <p:spPr>
          <a:xfrm>
            <a:off x="6818240" y="4485016"/>
            <a:ext cx="1079041" cy="5648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>
            <a:stCxn id="13" idx="6"/>
            <a:endCxn id="70" idx="3"/>
          </p:cNvCxnSpPr>
          <p:nvPr/>
        </p:nvCxnSpPr>
        <p:spPr>
          <a:xfrm flipV="1">
            <a:off x="7437504" y="5272372"/>
            <a:ext cx="459777" cy="230729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文字方塊 1039"/>
          <p:cNvSpPr txBox="1"/>
          <p:nvPr/>
        </p:nvSpPr>
        <p:spPr>
          <a:xfrm>
            <a:off x="3707944" y="5292135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start</a:t>
            </a:r>
            <a:endParaRPr lang="zh-TW" altLang="en-US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7754237" y="5292135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finish</a:t>
            </a:r>
            <a:endParaRPr lang="zh-TW" altLang="en-US" dirty="0"/>
          </a:p>
        </p:txBody>
      </p:sp>
      <p:cxnSp>
        <p:nvCxnSpPr>
          <p:cNvPr id="89" name="直線接點 88"/>
          <p:cNvCxnSpPr>
            <a:stCxn id="71" idx="6"/>
            <a:endCxn id="7" idx="2"/>
          </p:cNvCxnSpPr>
          <p:nvPr/>
        </p:nvCxnSpPr>
        <p:spPr>
          <a:xfrm>
            <a:off x="4237266" y="5161120"/>
            <a:ext cx="535832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36" y="1556815"/>
            <a:ext cx="4001298" cy="32010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Konigsberg Bridge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3845230" cy="5285478"/>
          </a:xfrm>
        </p:spPr>
        <p:txBody>
          <a:bodyPr>
            <a:normAutofit/>
          </a:bodyPr>
          <a:lstStyle/>
          <a:p>
            <a:r>
              <a:rPr lang="en-US" altLang="zh-TW" dirty="0"/>
              <a:t>Also known as </a:t>
            </a:r>
            <a:r>
              <a:rPr lang="en-US" altLang="zh-TW" dirty="0" smtClean="0"/>
              <a:t>"</a:t>
            </a:r>
            <a:r>
              <a:rPr lang="zh-TW" altLang="en-US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一筆畫問題</a:t>
            </a:r>
            <a:r>
              <a:rPr lang="en-US" altLang="zh-TW" dirty="0" smtClean="0"/>
              <a:t>" or "</a:t>
            </a:r>
            <a:r>
              <a:rPr lang="zh-TW" altLang="en-US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七橋問題</a:t>
            </a:r>
            <a:r>
              <a:rPr lang="en-US" altLang="zh-TW" dirty="0" smtClean="0"/>
              <a:t>"</a:t>
            </a:r>
            <a:endParaRPr lang="en-US" altLang="zh-TW" dirty="0"/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Four land areas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are interconnected by </a:t>
            </a:r>
            <a:r>
              <a:rPr lang="en-US" altLang="zh-TW" dirty="0" smtClean="0">
                <a:solidFill>
                  <a:srgbClr val="0000CC"/>
                </a:solidFill>
              </a:rPr>
              <a:t>seven bridges</a:t>
            </a:r>
          </a:p>
          <a:p>
            <a:pPr lvl="1"/>
            <a:r>
              <a:rPr lang="en-US" altLang="zh-TW" dirty="0" smtClean="0"/>
              <a:t>Is it possible to </a:t>
            </a:r>
            <a:r>
              <a:rPr lang="en-US" altLang="zh-TW" dirty="0" smtClean="0">
                <a:solidFill>
                  <a:srgbClr val="C00000"/>
                </a:solidFill>
              </a:rPr>
              <a:t>walk across seven bridges exactly once </a:t>
            </a:r>
            <a:r>
              <a:rPr lang="en-US" altLang="zh-TW" dirty="0" smtClean="0"/>
              <a:t>in returning to the starting place?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2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Path Finding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2000" y="1504072"/>
            <a:ext cx="64008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Path between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 and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8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.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451802" y="2196222"/>
            <a:ext cx="6242050" cy="3667125"/>
            <a:chOff x="1012" y="1348"/>
            <a:chExt cx="3932" cy="231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012" y="187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636" y="134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644" y="154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652" y="173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660" y="19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396" y="23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356" y="240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316" y="25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276" y="259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76" y="322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124" y="33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1248" y="158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24" y="163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248" y="216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32" y="259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60" y="340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2592" y="1776"/>
              <a:ext cx="28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544" y="268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456" y="201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888" y="1968"/>
              <a:ext cx="57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4464" y="220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680" y="13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688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696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656" y="196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056" y="19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440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400" y="24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360" y="254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272" y="264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920" y="32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168" y="34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248" y="15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112" y="172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78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880" y="278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544" y="32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824" y="27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152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2640" y="259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2976" y="2352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360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936" y="220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656" y="2352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</p:grpSp>
      <p:sp>
        <p:nvSpPr>
          <p:cNvPr id="51" name="Line 49"/>
          <p:cNvSpPr>
            <a:spLocks noChangeShapeType="1"/>
          </p:cNvSpPr>
          <p:nvPr/>
        </p:nvSpPr>
        <p:spPr bwMode="auto">
          <a:xfrm flipH="1">
            <a:off x="1826452" y="2570872"/>
            <a:ext cx="6096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2740852" y="2647072"/>
            <a:ext cx="914400" cy="1219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4112452" y="4171072"/>
            <a:ext cx="10668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H="1">
            <a:off x="5331652" y="3256672"/>
            <a:ext cx="457200" cy="762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1064452" y="6076072"/>
            <a:ext cx="6629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dirty="0">
                <a:ea typeface="新細明體" charset="-120"/>
              </a:rPr>
              <a:t>Path length is </a:t>
            </a:r>
            <a:r>
              <a:rPr lang="en-US" altLang="zh-TW" sz="3200" dirty="0">
                <a:solidFill>
                  <a:srgbClr val="0000CC"/>
                </a:solidFill>
                <a:ea typeface="新細明體" charset="-120"/>
              </a:rPr>
              <a:t>20</a:t>
            </a:r>
            <a:r>
              <a:rPr lang="en-US" altLang="zh-TW" sz="3200" dirty="0">
                <a:ea typeface="新細明體" charset="-12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1" grpId="0" animBg="1"/>
      <p:bldP spid="52" grpId="0" animBg="1"/>
      <p:bldP spid="53" grpId="0" animBg="1"/>
      <p:bldP spid="54" grpId="0" animBg="1"/>
      <p:bldP spid="5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Another Path Between 1 and 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2000" y="1504072"/>
            <a:ext cx="64008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Path between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 and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8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.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51802" y="2196222"/>
            <a:ext cx="6242050" cy="3667125"/>
            <a:chOff x="1012" y="1348"/>
            <a:chExt cx="3932" cy="231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012" y="187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636" y="134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644" y="154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652" y="173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660" y="19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396" y="23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356" y="240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316" y="25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276" y="259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76" y="322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124" y="33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1248" y="158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24" y="163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249" y="2136"/>
              <a:ext cx="191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22" y="2570"/>
              <a:ext cx="346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60" y="340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2592" y="1776"/>
              <a:ext cx="28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544" y="268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456" y="201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888" y="1968"/>
              <a:ext cx="57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4464" y="220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680" y="13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688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696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656" y="196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056" y="19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440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400" y="24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360" y="254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272" y="264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920" y="32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168" y="34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248" y="15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112" y="172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78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880" y="278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544" y="32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824" y="27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152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2640" y="259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2976" y="2352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360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936" y="220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656" y="2352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</p:grp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1064452" y="6076072"/>
            <a:ext cx="6629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dirty="0">
                <a:ea typeface="新細明體" charset="-120"/>
              </a:rPr>
              <a:t>Path length is </a:t>
            </a:r>
            <a:r>
              <a:rPr lang="en-US" altLang="zh-TW" sz="3200" dirty="0" smtClean="0">
                <a:solidFill>
                  <a:srgbClr val="0000CC"/>
                </a:solidFill>
                <a:ea typeface="新細明體" charset="-120"/>
              </a:rPr>
              <a:t>28</a:t>
            </a:r>
            <a:r>
              <a:rPr lang="en-US" altLang="zh-TW" sz="3200" dirty="0" smtClean="0">
                <a:ea typeface="新細明體" charset="-120"/>
              </a:rPr>
              <a:t>.</a:t>
            </a:r>
            <a:endParaRPr lang="en-US" altLang="zh-TW" sz="3200" dirty="0">
              <a:ea typeface="新細明體" charset="-120"/>
            </a:endParaRPr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>
            <a:off x="1798320" y="3416105"/>
            <a:ext cx="297766" cy="3681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2431366" y="4133557"/>
            <a:ext cx="549809" cy="1025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8" name="Line 20"/>
          <p:cNvSpPr>
            <a:spLocks noChangeShapeType="1"/>
          </p:cNvSpPr>
          <p:nvPr/>
        </p:nvSpPr>
        <p:spPr bwMode="auto">
          <a:xfrm>
            <a:off x="3229704" y="5450060"/>
            <a:ext cx="1600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>
            <a:off x="3867440" y="4292992"/>
            <a:ext cx="10668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" name="Line 44"/>
          <p:cNvSpPr>
            <a:spLocks noChangeShapeType="1"/>
          </p:cNvSpPr>
          <p:nvPr/>
        </p:nvSpPr>
        <p:spPr bwMode="auto">
          <a:xfrm>
            <a:off x="4047973" y="4182799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 flipH="1">
            <a:off x="5357440" y="3254324"/>
            <a:ext cx="457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autoUpdateAnimBg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 of No Path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2000" y="1504072"/>
            <a:ext cx="64008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Path between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 and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9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.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51802" y="2196222"/>
            <a:ext cx="6242050" cy="3667125"/>
            <a:chOff x="1012" y="1348"/>
            <a:chExt cx="3932" cy="231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012" y="187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636" y="1348"/>
              <a:ext cx="280" cy="28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644" y="154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652" y="173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660" y="19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396" y="23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356" y="240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316" y="2500"/>
              <a:ext cx="280" cy="28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276" y="259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76" y="322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124" y="33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1248" y="158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24" y="163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249" y="2136"/>
              <a:ext cx="191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22" y="2570"/>
              <a:ext cx="346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60" y="340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2552" y="1825"/>
              <a:ext cx="230" cy="5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544" y="268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456" y="201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888" y="1968"/>
              <a:ext cx="57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4464" y="220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680" y="13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688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696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656" y="196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056" y="19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440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400" y="24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360" y="254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272" y="264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920" y="32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168" y="34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248" y="15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112" y="172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78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880" y="278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544" y="32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824" y="27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152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360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936" y="220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656" y="2352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</p:grp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1064452" y="6076072"/>
            <a:ext cx="6629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buFontTx/>
              <a:buNone/>
            </a:pPr>
            <a:r>
              <a:rPr lang="en-US" altLang="zh-TW" sz="3200" dirty="0" smtClean="0">
                <a:ea typeface="新細明體" charset="-120"/>
              </a:rPr>
              <a:t>No path between </a:t>
            </a:r>
            <a:r>
              <a:rPr lang="en-US" altLang="zh-TW" sz="3200" dirty="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z="3200" dirty="0" smtClean="0">
                <a:ea typeface="新細明體" charset="-120"/>
              </a:rPr>
              <a:t> and </a:t>
            </a:r>
            <a:r>
              <a:rPr lang="en-US" altLang="zh-TW" sz="3200" dirty="0" smtClean="0">
                <a:solidFill>
                  <a:srgbClr val="0000CC"/>
                </a:solidFill>
                <a:ea typeface="新細明體" charset="-120"/>
              </a:rPr>
              <a:t>9</a:t>
            </a:r>
            <a:r>
              <a:rPr lang="en-US" altLang="zh-TW" sz="3200" dirty="0" smtClean="0">
                <a:ea typeface="新細明體" charset="-120"/>
              </a:rPr>
              <a:t>.</a:t>
            </a:r>
            <a:endParaRPr lang="en-US" altLang="zh-TW" sz="3200" dirty="0"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Sample Graph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Connectedness problems.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Spanning tree problems.</a:t>
            </a:r>
          </a:p>
          <a:p>
            <a:pPr lvl="1"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Minimum cost spanning tree</a:t>
            </a:r>
          </a:p>
          <a:p>
            <a:pPr lvl="2">
              <a:buClr>
                <a:schemeClr val="tx2"/>
              </a:buClr>
            </a:pPr>
            <a:r>
              <a:rPr lang="en-US" altLang="zh-TW" dirty="0" err="1" smtClean="0">
                <a:ea typeface="新細明體" charset="-120"/>
              </a:rPr>
              <a:t>Kruskal’s</a:t>
            </a:r>
            <a:r>
              <a:rPr lang="en-US" altLang="zh-TW" dirty="0" smtClean="0">
                <a:ea typeface="新細明體" charset="-120"/>
              </a:rPr>
              <a:t> algorithm</a:t>
            </a:r>
          </a:p>
          <a:p>
            <a:pPr lvl="2"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Prim’s algorithm</a:t>
            </a:r>
          </a:p>
          <a:p>
            <a:pPr lvl="2">
              <a:buClr>
                <a:schemeClr val="tx2"/>
              </a:buClr>
            </a:pPr>
            <a:r>
              <a:rPr lang="en-US" altLang="zh-TW" dirty="0" err="1" smtClean="0">
                <a:ea typeface="新細明體" charset="-120"/>
              </a:rPr>
              <a:t>Sollin’s</a:t>
            </a:r>
            <a:r>
              <a:rPr lang="en-US" altLang="zh-TW" dirty="0" smtClean="0">
                <a:ea typeface="新細明體" charset="-120"/>
              </a:rPr>
              <a:t> algorithm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Path problems.</a:t>
            </a:r>
          </a:p>
          <a:p>
            <a:pPr lvl="1"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Single source single destination shortest path</a:t>
            </a:r>
          </a:p>
          <a:p>
            <a:pPr lvl="1"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Single source all destination shortest paths</a:t>
            </a:r>
          </a:p>
          <a:p>
            <a:pPr lvl="1"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All-pairs shortest paths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Connected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Undirected graph.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There is a path between every pair of vertices.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Connected vertices</a:t>
            </a:r>
            <a:r>
              <a:rPr lang="en-US" altLang="zh-TW" dirty="0" smtClean="0"/>
              <a:t>: In an undirected graph, </a:t>
            </a:r>
            <a:r>
              <a:rPr lang="en-US" altLang="zh-TW" dirty="0" smtClean="0">
                <a:solidFill>
                  <a:srgbClr val="0000CC"/>
                </a:solidFill>
              </a:rPr>
              <a:t>vertices u and v are connected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there is a </a:t>
            </a:r>
            <a:r>
              <a:rPr lang="en-US" altLang="zh-TW" dirty="0" smtClean="0">
                <a:solidFill>
                  <a:srgbClr val="C00000"/>
                </a:solidFill>
              </a:rPr>
              <a:t>path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from u to v </a:t>
            </a:r>
            <a:r>
              <a:rPr lang="en-US" altLang="zh-TW" dirty="0" smtClean="0"/>
              <a:t>(or v to u)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Connected graph</a:t>
            </a:r>
            <a:r>
              <a:rPr lang="en-US" altLang="zh-TW" dirty="0" smtClean="0"/>
              <a:t>: An undirected </a:t>
            </a:r>
            <a:r>
              <a:rPr lang="en-US" altLang="zh-TW" dirty="0" smtClean="0">
                <a:solidFill>
                  <a:srgbClr val="0000CC"/>
                </a:solidFill>
              </a:rPr>
              <a:t>graph is connected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every pair of distinct vertices u and v in V(G) is connected</a:t>
            </a:r>
          </a:p>
          <a:p>
            <a:pPr lvl="1"/>
            <a:r>
              <a:rPr lang="en-US" altLang="zh-TW" dirty="0"/>
              <a:t>A tree is a connected acyclic </a:t>
            </a:r>
            <a:r>
              <a:rPr lang="en-US" altLang="zh-TW" dirty="0" smtClean="0"/>
              <a:t>graph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11903" y="4501331"/>
            <a:ext cx="2280837" cy="2234248"/>
            <a:chOff x="962079" y="1603323"/>
            <a:chExt cx="2280837" cy="2234248"/>
          </a:xfrm>
        </p:grpSpPr>
        <p:sp>
          <p:nvSpPr>
            <p:cNvPr id="6" name="圓角矩形 5"/>
            <p:cNvSpPr/>
            <p:nvPr/>
          </p:nvSpPr>
          <p:spPr>
            <a:xfrm>
              <a:off x="962079" y="1603323"/>
              <a:ext cx="2280837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1942068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1942068" y="173248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1383268" y="23208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2480548" y="23208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1" name="直線接點 10"/>
            <p:cNvCxnSpPr>
              <a:stCxn id="8" idx="3"/>
              <a:endCxn id="9" idx="7"/>
            </p:cNvCxnSpPr>
            <p:nvPr/>
          </p:nvCxnSpPr>
          <p:spPr>
            <a:xfrm flipH="1">
              <a:off x="1675024" y="2024240"/>
              <a:ext cx="31710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8" idx="5"/>
              <a:endCxn id="10" idx="1"/>
            </p:cNvCxnSpPr>
            <p:nvPr/>
          </p:nvCxnSpPr>
          <p:spPr>
            <a:xfrm>
              <a:off x="2233824" y="2024240"/>
              <a:ext cx="29678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9" idx="5"/>
              <a:endCxn id="7" idx="1"/>
            </p:cNvCxnSpPr>
            <p:nvPr/>
          </p:nvCxnSpPr>
          <p:spPr>
            <a:xfrm>
              <a:off x="1675024" y="2612653"/>
              <a:ext cx="31710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7" idx="7"/>
              <a:endCxn id="10" idx="3"/>
            </p:cNvCxnSpPr>
            <p:nvPr/>
          </p:nvCxnSpPr>
          <p:spPr>
            <a:xfrm flipV="1">
              <a:off x="2233824" y="2612653"/>
              <a:ext cx="29678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9" idx="6"/>
              <a:endCxn id="10" idx="2"/>
            </p:cNvCxnSpPr>
            <p:nvPr/>
          </p:nvCxnSpPr>
          <p:spPr>
            <a:xfrm>
              <a:off x="1725082" y="2491804"/>
              <a:ext cx="75546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接點 15"/>
            <p:cNvCxnSpPr>
              <a:stCxn id="8" idx="4"/>
              <a:endCxn id="7" idx="0"/>
            </p:cNvCxnSpPr>
            <p:nvPr/>
          </p:nvCxnSpPr>
          <p:spPr>
            <a:xfrm>
              <a:off x="2112975" y="2074298"/>
              <a:ext cx="0" cy="8257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1870761" y="3338031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1</a:t>
              </a:r>
              <a:endParaRPr lang="zh-TW" altLang="en-US" sz="2400" b="1" baseline="-25000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033179" y="4501331"/>
            <a:ext cx="2280837" cy="2234248"/>
            <a:chOff x="3483355" y="1603323"/>
            <a:chExt cx="2280837" cy="2234248"/>
          </a:xfrm>
        </p:grpSpPr>
        <p:sp>
          <p:nvSpPr>
            <p:cNvPr id="19" name="圓角矩形 18"/>
            <p:cNvSpPr/>
            <p:nvPr/>
          </p:nvSpPr>
          <p:spPr>
            <a:xfrm>
              <a:off x="3483355" y="1603323"/>
              <a:ext cx="2280837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3598860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橢圓 20"/>
            <p:cNvSpPr/>
            <p:nvPr/>
          </p:nvSpPr>
          <p:spPr>
            <a:xfrm>
              <a:off x="4454442" y="1682426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" name="橢圓 21"/>
            <p:cNvSpPr/>
            <p:nvPr/>
          </p:nvSpPr>
          <p:spPr>
            <a:xfrm>
              <a:off x="3895642" y="2270839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" name="橢圓 22"/>
            <p:cNvSpPr/>
            <p:nvPr/>
          </p:nvSpPr>
          <p:spPr>
            <a:xfrm>
              <a:off x="4992922" y="2270839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4" name="直線接點 23"/>
            <p:cNvCxnSpPr>
              <a:stCxn id="21" idx="3"/>
              <a:endCxn id="22" idx="7"/>
            </p:cNvCxnSpPr>
            <p:nvPr/>
          </p:nvCxnSpPr>
          <p:spPr>
            <a:xfrm flipH="1">
              <a:off x="4187398" y="1974182"/>
              <a:ext cx="31710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21" idx="5"/>
              <a:endCxn id="23" idx="1"/>
            </p:cNvCxnSpPr>
            <p:nvPr/>
          </p:nvCxnSpPr>
          <p:spPr>
            <a:xfrm>
              <a:off x="4746198" y="1974182"/>
              <a:ext cx="29678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線接點 25"/>
            <p:cNvCxnSpPr>
              <a:stCxn id="22" idx="3"/>
              <a:endCxn id="20" idx="0"/>
            </p:cNvCxnSpPr>
            <p:nvPr/>
          </p:nvCxnSpPr>
          <p:spPr>
            <a:xfrm flipH="1">
              <a:off x="3769767" y="2562595"/>
              <a:ext cx="175933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4187398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28" name="直線接點 27"/>
            <p:cNvCxnSpPr>
              <a:stCxn id="22" idx="5"/>
              <a:endCxn id="27" idx="0"/>
            </p:cNvCxnSpPr>
            <p:nvPr/>
          </p:nvCxnSpPr>
          <p:spPr>
            <a:xfrm>
              <a:off x="4187398" y="2562595"/>
              <a:ext cx="170907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橢圓 28"/>
            <p:cNvSpPr/>
            <p:nvPr/>
          </p:nvSpPr>
          <p:spPr>
            <a:xfrm>
              <a:off x="4705463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30" name="直線接點 29"/>
            <p:cNvCxnSpPr>
              <a:stCxn id="23" idx="3"/>
              <a:endCxn id="29" idx="0"/>
            </p:cNvCxnSpPr>
            <p:nvPr/>
          </p:nvCxnSpPr>
          <p:spPr>
            <a:xfrm flipH="1">
              <a:off x="4876370" y="2562595"/>
              <a:ext cx="166610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橢圓 30"/>
            <p:cNvSpPr/>
            <p:nvPr/>
          </p:nvSpPr>
          <p:spPr>
            <a:xfrm>
              <a:off x="5294001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32" name="直線接點 31"/>
            <p:cNvCxnSpPr>
              <a:stCxn id="23" idx="5"/>
              <a:endCxn id="31" idx="0"/>
            </p:cNvCxnSpPr>
            <p:nvPr/>
          </p:nvCxnSpPr>
          <p:spPr>
            <a:xfrm>
              <a:off x="5284678" y="2562595"/>
              <a:ext cx="180230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4407982" y="337475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2</a:t>
              </a:r>
              <a:endParaRPr lang="zh-TW" altLang="en-US" sz="2400" b="1" baseline="-25000" dirty="0"/>
            </a:p>
          </p:txBody>
        </p:sp>
      </p:grpSp>
      <p:sp>
        <p:nvSpPr>
          <p:cNvPr id="35" name="圓角矩形 34"/>
          <p:cNvSpPr/>
          <p:nvPr/>
        </p:nvSpPr>
        <p:spPr>
          <a:xfrm>
            <a:off x="5641146" y="4496983"/>
            <a:ext cx="3277772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0" name="群組 69"/>
          <p:cNvGrpSpPr/>
          <p:nvPr/>
        </p:nvGrpSpPr>
        <p:grpSpPr>
          <a:xfrm>
            <a:off x="5890707" y="4573707"/>
            <a:ext cx="2943929" cy="2123997"/>
            <a:chOff x="5890707" y="4573707"/>
            <a:chExt cx="2943929" cy="2123997"/>
          </a:xfrm>
        </p:grpSpPr>
        <p:sp>
          <p:nvSpPr>
            <p:cNvPr id="36" name="橢圓 35"/>
            <p:cNvSpPr/>
            <p:nvPr/>
          </p:nvSpPr>
          <p:spPr>
            <a:xfrm>
              <a:off x="6480516" y="4630492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7" name="橢圓 36"/>
            <p:cNvSpPr/>
            <p:nvPr/>
          </p:nvSpPr>
          <p:spPr>
            <a:xfrm>
              <a:off x="6944760" y="516884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8" name="橢圓 37"/>
            <p:cNvSpPr/>
            <p:nvPr/>
          </p:nvSpPr>
          <p:spPr>
            <a:xfrm>
              <a:off x="6480516" y="57980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41" name="直線接點 40"/>
            <p:cNvCxnSpPr>
              <a:stCxn id="37" idx="3"/>
              <a:endCxn id="38" idx="7"/>
            </p:cNvCxnSpPr>
            <p:nvPr/>
          </p:nvCxnSpPr>
          <p:spPr>
            <a:xfrm flipH="1">
              <a:off x="6772272" y="5460604"/>
              <a:ext cx="222546" cy="3874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7159144" y="6236039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4</a:t>
              </a:r>
              <a:endParaRPr lang="zh-TW" altLang="en-US" sz="2400" b="1" baseline="-25000" dirty="0"/>
            </a:p>
          </p:txBody>
        </p:sp>
        <p:sp>
          <p:nvSpPr>
            <p:cNvPr id="45" name="橢圓 44"/>
            <p:cNvSpPr/>
            <p:nvPr/>
          </p:nvSpPr>
          <p:spPr>
            <a:xfrm>
              <a:off x="5985788" y="519463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48" name="直線接點 47"/>
            <p:cNvCxnSpPr>
              <a:stCxn id="36" idx="5"/>
              <a:endCxn id="37" idx="1"/>
            </p:cNvCxnSpPr>
            <p:nvPr/>
          </p:nvCxnSpPr>
          <p:spPr>
            <a:xfrm>
              <a:off x="6772272" y="4922249"/>
              <a:ext cx="222546" cy="296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36" idx="3"/>
              <a:endCxn id="45" idx="7"/>
            </p:cNvCxnSpPr>
            <p:nvPr/>
          </p:nvCxnSpPr>
          <p:spPr>
            <a:xfrm flipH="1">
              <a:off x="6277544" y="4922249"/>
              <a:ext cx="253030" cy="3224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45" idx="5"/>
              <a:endCxn id="38" idx="1"/>
            </p:cNvCxnSpPr>
            <p:nvPr/>
          </p:nvCxnSpPr>
          <p:spPr>
            <a:xfrm>
              <a:off x="6277544" y="5486392"/>
              <a:ext cx="253030" cy="3616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橢圓 54"/>
            <p:cNvSpPr/>
            <p:nvPr/>
          </p:nvSpPr>
          <p:spPr>
            <a:xfrm>
              <a:off x="7941212" y="467035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6" name="橢圓 55"/>
            <p:cNvSpPr/>
            <p:nvPr/>
          </p:nvSpPr>
          <p:spPr>
            <a:xfrm>
              <a:off x="7516836" y="520257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7" name="橢圓 56"/>
            <p:cNvSpPr/>
            <p:nvPr/>
          </p:nvSpPr>
          <p:spPr>
            <a:xfrm>
              <a:off x="8417169" y="520257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8" name="橢圓 57"/>
            <p:cNvSpPr/>
            <p:nvPr/>
          </p:nvSpPr>
          <p:spPr>
            <a:xfrm>
              <a:off x="8009206" y="5779353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59" name="直線接點 58"/>
            <p:cNvCxnSpPr>
              <a:stCxn id="55" idx="3"/>
              <a:endCxn id="56" idx="7"/>
            </p:cNvCxnSpPr>
            <p:nvPr/>
          </p:nvCxnSpPr>
          <p:spPr>
            <a:xfrm flipH="1">
              <a:off x="7808592" y="4962107"/>
              <a:ext cx="182678" cy="290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57" idx="3"/>
              <a:endCxn id="58" idx="7"/>
            </p:cNvCxnSpPr>
            <p:nvPr/>
          </p:nvCxnSpPr>
          <p:spPr>
            <a:xfrm flipH="1">
              <a:off x="8300962" y="5494334"/>
              <a:ext cx="166265" cy="33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57" idx="2"/>
              <a:endCxn id="56" idx="6"/>
            </p:cNvCxnSpPr>
            <p:nvPr/>
          </p:nvCxnSpPr>
          <p:spPr>
            <a:xfrm flipH="1">
              <a:off x="7858650" y="5373484"/>
              <a:ext cx="5585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字方塊 67"/>
            <p:cNvSpPr txBox="1"/>
            <p:nvPr/>
          </p:nvSpPr>
          <p:spPr>
            <a:xfrm>
              <a:off x="5890707" y="4573707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</a:t>
              </a:r>
              <a:r>
                <a:rPr lang="en-US" altLang="zh-TW" sz="2400" baseline="-25000" dirty="0" smtClean="0"/>
                <a:t>1</a:t>
              </a:r>
              <a:endParaRPr lang="zh-TW" altLang="en-US" sz="2400" baseline="-25000" dirty="0"/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8350208" y="458543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</a:t>
              </a:r>
              <a:r>
                <a:rPr lang="en-US" altLang="zh-TW" sz="2400" baseline="-25000" dirty="0" smtClean="0"/>
                <a:t>2</a:t>
              </a:r>
              <a:endParaRPr lang="zh-TW" altLang="en-US" sz="2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85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 of Not Connected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36</a:t>
            </a:fld>
            <a:endParaRPr lang="zh-TW" alt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51802" y="2196222"/>
            <a:ext cx="6242050" cy="3667125"/>
            <a:chOff x="1012" y="1348"/>
            <a:chExt cx="3932" cy="231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012" y="187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636" y="1348"/>
              <a:ext cx="280" cy="28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644" y="154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652" y="173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660" y="19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396" y="23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356" y="240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316" y="2500"/>
              <a:ext cx="280" cy="28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276" y="259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76" y="322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124" y="33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1248" y="1568"/>
              <a:ext cx="427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24" y="163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249" y="2136"/>
              <a:ext cx="191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22" y="2570"/>
              <a:ext cx="346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60" y="340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2548" y="1785"/>
              <a:ext cx="28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544" y="268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456" y="201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888" y="1968"/>
              <a:ext cx="57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4464" y="220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680" y="13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688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696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656" y="196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056" y="19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440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400" y="24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360" y="254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272" y="264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920" y="32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168" y="34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248" y="15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112" y="172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78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880" y="278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544" y="32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824" y="27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152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360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936" y="220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656" y="2352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</p:grp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1064452" y="6076072"/>
            <a:ext cx="6629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buFontTx/>
              <a:buNone/>
            </a:pPr>
            <a:r>
              <a:rPr lang="en-US" altLang="zh-TW" sz="3200" dirty="0" smtClean="0">
                <a:ea typeface="新細明體" charset="-120"/>
              </a:rPr>
              <a:t>No path between </a:t>
            </a:r>
            <a:r>
              <a:rPr lang="en-US" altLang="zh-TW" sz="3200" dirty="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z="3200" dirty="0" smtClean="0">
                <a:ea typeface="新細明體" charset="-120"/>
              </a:rPr>
              <a:t> and </a:t>
            </a:r>
            <a:r>
              <a:rPr lang="en-US" altLang="zh-TW" sz="3200" dirty="0" smtClean="0">
                <a:solidFill>
                  <a:srgbClr val="0000CC"/>
                </a:solidFill>
                <a:ea typeface="新細明體" charset="-120"/>
              </a:rPr>
              <a:t>9</a:t>
            </a:r>
            <a:r>
              <a:rPr lang="en-US" altLang="zh-TW" sz="3200" dirty="0" smtClean="0">
                <a:ea typeface="新細明體" charset="-120"/>
              </a:rPr>
              <a:t>.</a:t>
            </a:r>
            <a:endParaRPr lang="en-US" altLang="zh-TW" sz="3200" dirty="0"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 of Connected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37</a:t>
            </a:fld>
            <a:endParaRPr lang="zh-TW" alt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51802" y="2196222"/>
            <a:ext cx="6242050" cy="3667125"/>
            <a:chOff x="1012" y="1348"/>
            <a:chExt cx="3932" cy="231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012" y="187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636" y="134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644" y="154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652" y="173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660" y="19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396" y="23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356" y="240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316" y="25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276" y="259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76" y="322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124" y="33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1248" y="1568"/>
              <a:ext cx="427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24" y="163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249" y="2136"/>
              <a:ext cx="191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22" y="2570"/>
              <a:ext cx="346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60" y="340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2521" y="1803"/>
              <a:ext cx="28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544" y="268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456" y="201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888" y="1968"/>
              <a:ext cx="57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4464" y="220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680" y="13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688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696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656" y="196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056" y="19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440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400" y="24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360" y="254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272" y="264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920" y="32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168" y="34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248" y="15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112" y="172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78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880" y="278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544" y="32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824" y="27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152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360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936" y="220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656" y="2352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</p:grpSp>
      <p:cxnSp>
        <p:nvCxnSpPr>
          <p:cNvPr id="52" name="直線接點 51"/>
          <p:cNvCxnSpPr>
            <a:stCxn id="13" idx="6"/>
            <a:endCxn id="35" idx="1"/>
          </p:cNvCxnSpPr>
          <p:nvPr/>
        </p:nvCxnSpPr>
        <p:spPr>
          <a:xfrm>
            <a:off x="4029902" y="4094872"/>
            <a:ext cx="1149350" cy="198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Connected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176402"/>
          </a:xfrm>
        </p:spPr>
        <p:txBody>
          <a:bodyPr/>
          <a:lstStyle/>
          <a:p>
            <a:r>
              <a:rPr lang="en-US" altLang="zh-TW" dirty="0"/>
              <a:t>A </a:t>
            </a:r>
            <a:r>
              <a:rPr lang="en-US" altLang="zh-TW" dirty="0" smtClean="0">
                <a:solidFill>
                  <a:srgbClr val="0000CC"/>
                </a:solidFill>
              </a:rPr>
              <a:t>connected </a:t>
            </a:r>
            <a:r>
              <a:rPr lang="en-US" altLang="zh-TW" dirty="0">
                <a:solidFill>
                  <a:srgbClr val="0000CC"/>
                </a:solidFill>
              </a:rPr>
              <a:t>component </a:t>
            </a:r>
            <a:r>
              <a:rPr lang="en-US" altLang="zh-TW" dirty="0"/>
              <a:t>(or </a:t>
            </a:r>
            <a:r>
              <a:rPr lang="en-US" altLang="zh-TW" dirty="0">
                <a:solidFill>
                  <a:srgbClr val="0000CC"/>
                </a:solidFill>
              </a:rPr>
              <a:t>component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/>
              <a:t>for short), H, of an undirected graph is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dirty="0">
                <a:solidFill>
                  <a:srgbClr val="C00000"/>
                </a:solidFill>
              </a:rPr>
              <a:t>maximal connected subgraph</a:t>
            </a:r>
          </a:p>
          <a:p>
            <a:pPr lvl="1"/>
            <a:r>
              <a:rPr lang="en-US" altLang="zh-TW" dirty="0"/>
              <a:t>By maximal, we mean that G contains no other subgraph that is both connected and properly contains H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545894" y="3782905"/>
            <a:ext cx="2484505" cy="2114252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158564" y="518614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橢圓 9"/>
          <p:cNvSpPr/>
          <p:nvPr/>
        </p:nvSpPr>
        <p:spPr>
          <a:xfrm>
            <a:off x="4158564" y="4018612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橢圓 10"/>
          <p:cNvSpPr/>
          <p:nvPr/>
        </p:nvSpPr>
        <p:spPr>
          <a:xfrm>
            <a:off x="3685729" y="46070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橢圓 11"/>
          <p:cNvSpPr/>
          <p:nvPr/>
        </p:nvSpPr>
        <p:spPr>
          <a:xfrm>
            <a:off x="4634524" y="46070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3" name="直線接點 12"/>
          <p:cNvCxnSpPr>
            <a:stCxn id="10" idx="3"/>
            <a:endCxn id="11" idx="7"/>
          </p:cNvCxnSpPr>
          <p:nvPr/>
        </p:nvCxnSpPr>
        <p:spPr>
          <a:xfrm flipH="1">
            <a:off x="3977485" y="4310368"/>
            <a:ext cx="231137" cy="34671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12" idx="1"/>
          </p:cNvCxnSpPr>
          <p:nvPr/>
        </p:nvCxnSpPr>
        <p:spPr>
          <a:xfrm>
            <a:off x="4450320" y="4310368"/>
            <a:ext cx="234262" cy="34671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11" idx="5"/>
            <a:endCxn id="9" idx="1"/>
          </p:cNvCxnSpPr>
          <p:nvPr/>
        </p:nvCxnSpPr>
        <p:spPr>
          <a:xfrm>
            <a:off x="3977485" y="4898781"/>
            <a:ext cx="231137" cy="3374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線接點 15"/>
          <p:cNvCxnSpPr>
            <a:stCxn id="9" idx="7"/>
            <a:endCxn id="12" idx="3"/>
          </p:cNvCxnSpPr>
          <p:nvPr/>
        </p:nvCxnSpPr>
        <p:spPr>
          <a:xfrm flipV="1">
            <a:off x="4450320" y="4898781"/>
            <a:ext cx="234262" cy="3374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線接點 16"/>
          <p:cNvCxnSpPr>
            <a:stCxn id="11" idx="6"/>
            <a:endCxn id="12" idx="2"/>
          </p:cNvCxnSpPr>
          <p:nvPr/>
        </p:nvCxnSpPr>
        <p:spPr>
          <a:xfrm>
            <a:off x="4027543" y="4777932"/>
            <a:ext cx="606981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線接點 17"/>
          <p:cNvCxnSpPr>
            <a:stCxn id="10" idx="4"/>
            <a:endCxn id="9" idx="0"/>
          </p:cNvCxnSpPr>
          <p:nvPr/>
        </p:nvCxnSpPr>
        <p:spPr>
          <a:xfrm>
            <a:off x="4329471" y="4360426"/>
            <a:ext cx="0" cy="8257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橢圓 18"/>
          <p:cNvSpPr/>
          <p:nvPr/>
        </p:nvSpPr>
        <p:spPr>
          <a:xfrm>
            <a:off x="5185444" y="4018612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橢圓 19"/>
          <p:cNvSpPr/>
          <p:nvPr/>
        </p:nvSpPr>
        <p:spPr>
          <a:xfrm>
            <a:off x="5185444" y="518614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21" name="直線接點 20"/>
          <p:cNvCxnSpPr>
            <a:stCxn id="19" idx="4"/>
            <a:endCxn id="20" idx="0"/>
          </p:cNvCxnSpPr>
          <p:nvPr/>
        </p:nvCxnSpPr>
        <p:spPr>
          <a:xfrm>
            <a:off x="5356351" y="4360426"/>
            <a:ext cx="0" cy="8257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橢圓 21"/>
          <p:cNvSpPr/>
          <p:nvPr/>
        </p:nvSpPr>
        <p:spPr>
          <a:xfrm>
            <a:off x="5638527" y="459965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23" name="直線接點 22"/>
          <p:cNvCxnSpPr>
            <a:stCxn id="20" idx="7"/>
            <a:endCxn id="22" idx="3"/>
          </p:cNvCxnSpPr>
          <p:nvPr/>
        </p:nvCxnSpPr>
        <p:spPr>
          <a:xfrm flipV="1">
            <a:off x="5477200" y="4891410"/>
            <a:ext cx="211385" cy="34479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545893" y="5811519"/>
            <a:ext cx="249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G</a:t>
            </a:r>
            <a:r>
              <a:rPr lang="en-US" altLang="zh-TW" sz="2400" b="1" baseline="-25000" dirty="0" smtClean="0"/>
              <a:t>5</a:t>
            </a:r>
            <a:endParaRPr lang="zh-TW" altLang="en-US" sz="2400" b="1" baseline="-25000" dirty="0"/>
          </a:p>
        </p:txBody>
      </p:sp>
      <p:grpSp>
        <p:nvGrpSpPr>
          <p:cNvPr id="49" name="群組 48"/>
          <p:cNvGrpSpPr/>
          <p:nvPr/>
        </p:nvGrpSpPr>
        <p:grpSpPr>
          <a:xfrm>
            <a:off x="6295365" y="3782905"/>
            <a:ext cx="1360900" cy="2114252"/>
            <a:chOff x="4072621" y="3782905"/>
            <a:chExt cx="1360900" cy="2114252"/>
          </a:xfrm>
        </p:grpSpPr>
        <p:sp>
          <p:nvSpPr>
            <p:cNvPr id="7" name="圓角矩形 6"/>
            <p:cNvSpPr/>
            <p:nvPr/>
          </p:nvSpPr>
          <p:spPr>
            <a:xfrm>
              <a:off x="4072621" y="3782905"/>
              <a:ext cx="1360900" cy="2114252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4585229" y="518614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橢圓 25"/>
            <p:cNvSpPr/>
            <p:nvPr/>
          </p:nvSpPr>
          <p:spPr>
            <a:xfrm>
              <a:off x="4585229" y="4018612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橢圓 26"/>
            <p:cNvSpPr/>
            <p:nvPr/>
          </p:nvSpPr>
          <p:spPr>
            <a:xfrm>
              <a:off x="4112394" y="46070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橢圓 27"/>
            <p:cNvSpPr/>
            <p:nvPr/>
          </p:nvSpPr>
          <p:spPr>
            <a:xfrm>
              <a:off x="5061189" y="46070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9" name="直線接點 28"/>
            <p:cNvCxnSpPr>
              <a:stCxn id="26" idx="3"/>
              <a:endCxn id="27" idx="7"/>
            </p:cNvCxnSpPr>
            <p:nvPr/>
          </p:nvCxnSpPr>
          <p:spPr>
            <a:xfrm flipH="1">
              <a:off x="4404150" y="4310368"/>
              <a:ext cx="231137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線接點 29"/>
            <p:cNvCxnSpPr>
              <a:stCxn id="26" idx="5"/>
              <a:endCxn id="28" idx="1"/>
            </p:cNvCxnSpPr>
            <p:nvPr/>
          </p:nvCxnSpPr>
          <p:spPr>
            <a:xfrm>
              <a:off x="4876985" y="4310368"/>
              <a:ext cx="23426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線接點 30"/>
            <p:cNvCxnSpPr>
              <a:stCxn id="27" idx="5"/>
              <a:endCxn id="25" idx="1"/>
            </p:cNvCxnSpPr>
            <p:nvPr/>
          </p:nvCxnSpPr>
          <p:spPr>
            <a:xfrm>
              <a:off x="4404150" y="4898781"/>
              <a:ext cx="231137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線接點 31"/>
            <p:cNvCxnSpPr>
              <a:stCxn id="25" idx="7"/>
              <a:endCxn id="28" idx="3"/>
            </p:cNvCxnSpPr>
            <p:nvPr/>
          </p:nvCxnSpPr>
          <p:spPr>
            <a:xfrm flipV="1">
              <a:off x="4876985" y="4898781"/>
              <a:ext cx="23426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線接點 32"/>
            <p:cNvCxnSpPr>
              <a:stCxn id="27" idx="6"/>
              <a:endCxn id="28" idx="2"/>
            </p:cNvCxnSpPr>
            <p:nvPr/>
          </p:nvCxnSpPr>
          <p:spPr>
            <a:xfrm>
              <a:off x="4454208" y="4777932"/>
              <a:ext cx="606981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26" idx="4"/>
              <a:endCxn id="25" idx="0"/>
            </p:cNvCxnSpPr>
            <p:nvPr/>
          </p:nvCxnSpPr>
          <p:spPr>
            <a:xfrm>
              <a:off x="4756136" y="4360426"/>
              <a:ext cx="0" cy="8257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8" name="群組 47"/>
          <p:cNvGrpSpPr/>
          <p:nvPr/>
        </p:nvGrpSpPr>
        <p:grpSpPr>
          <a:xfrm>
            <a:off x="7751200" y="3792715"/>
            <a:ext cx="1172009" cy="2114252"/>
            <a:chOff x="7033732" y="3792715"/>
            <a:chExt cx="1172009" cy="2114252"/>
          </a:xfrm>
        </p:grpSpPr>
        <p:sp>
          <p:nvSpPr>
            <p:cNvPr id="6" name="圓角矩形 5"/>
            <p:cNvSpPr/>
            <p:nvPr/>
          </p:nvSpPr>
          <p:spPr>
            <a:xfrm>
              <a:off x="7033732" y="3792715"/>
              <a:ext cx="1172009" cy="2114252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7242041" y="4023258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3" name="橢圓 42"/>
            <p:cNvSpPr/>
            <p:nvPr/>
          </p:nvSpPr>
          <p:spPr>
            <a:xfrm>
              <a:off x="7242041" y="5190791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44" name="直線接點 43"/>
            <p:cNvCxnSpPr>
              <a:stCxn id="42" idx="4"/>
              <a:endCxn id="43" idx="0"/>
            </p:cNvCxnSpPr>
            <p:nvPr/>
          </p:nvCxnSpPr>
          <p:spPr>
            <a:xfrm>
              <a:off x="7412948" y="4365072"/>
              <a:ext cx="0" cy="8257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" name="橢圓 44"/>
            <p:cNvSpPr/>
            <p:nvPr/>
          </p:nvSpPr>
          <p:spPr>
            <a:xfrm>
              <a:off x="7695124" y="460430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46" name="直線接點 45"/>
            <p:cNvCxnSpPr>
              <a:stCxn id="43" idx="7"/>
              <a:endCxn id="45" idx="3"/>
            </p:cNvCxnSpPr>
            <p:nvPr/>
          </p:nvCxnSpPr>
          <p:spPr>
            <a:xfrm flipV="1">
              <a:off x="7533797" y="4896056"/>
              <a:ext cx="211385" cy="34479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7" name="文字方塊 46"/>
          <p:cNvSpPr txBox="1"/>
          <p:nvPr/>
        </p:nvSpPr>
        <p:spPr>
          <a:xfrm>
            <a:off x="6140618" y="5873074"/>
            <a:ext cx="263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/>
              <a:t>Some connected components of G</a:t>
            </a:r>
            <a:r>
              <a:rPr lang="en-US" altLang="zh-TW" sz="2000" b="1" baseline="-25000" dirty="0" smtClean="0"/>
              <a:t>5</a:t>
            </a:r>
            <a:endParaRPr lang="zh-TW" altLang="en-US" sz="2000" b="1" baseline="-25000" dirty="0"/>
          </a:p>
        </p:txBody>
      </p:sp>
      <p:grpSp>
        <p:nvGrpSpPr>
          <p:cNvPr id="57" name="群組 56"/>
          <p:cNvGrpSpPr/>
          <p:nvPr/>
        </p:nvGrpSpPr>
        <p:grpSpPr>
          <a:xfrm>
            <a:off x="263680" y="4109465"/>
            <a:ext cx="2943929" cy="2208405"/>
            <a:chOff x="5890707" y="4573707"/>
            <a:chExt cx="2943929" cy="2208405"/>
          </a:xfrm>
        </p:grpSpPr>
        <p:sp>
          <p:nvSpPr>
            <p:cNvPr id="58" name="橢圓 57"/>
            <p:cNvSpPr/>
            <p:nvPr/>
          </p:nvSpPr>
          <p:spPr>
            <a:xfrm>
              <a:off x="6480516" y="4630492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橢圓 58"/>
            <p:cNvSpPr/>
            <p:nvPr/>
          </p:nvSpPr>
          <p:spPr>
            <a:xfrm>
              <a:off x="6944760" y="516884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0" name="橢圓 59"/>
            <p:cNvSpPr/>
            <p:nvPr/>
          </p:nvSpPr>
          <p:spPr>
            <a:xfrm>
              <a:off x="6480516" y="57980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61" name="直線接點 60"/>
            <p:cNvCxnSpPr>
              <a:stCxn id="59" idx="3"/>
              <a:endCxn id="60" idx="7"/>
            </p:cNvCxnSpPr>
            <p:nvPr/>
          </p:nvCxnSpPr>
          <p:spPr>
            <a:xfrm flipH="1">
              <a:off x="6772272" y="5460604"/>
              <a:ext cx="222546" cy="3874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文字方塊 61"/>
            <p:cNvSpPr txBox="1"/>
            <p:nvPr/>
          </p:nvSpPr>
          <p:spPr>
            <a:xfrm>
              <a:off x="7159144" y="6320447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4</a:t>
              </a:r>
              <a:endParaRPr lang="zh-TW" altLang="en-US" sz="2400" b="1" baseline="-25000" dirty="0"/>
            </a:p>
          </p:txBody>
        </p:sp>
        <p:sp>
          <p:nvSpPr>
            <p:cNvPr id="63" name="橢圓 62"/>
            <p:cNvSpPr/>
            <p:nvPr/>
          </p:nvSpPr>
          <p:spPr>
            <a:xfrm>
              <a:off x="5985788" y="519463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64" name="直線接點 63"/>
            <p:cNvCxnSpPr>
              <a:stCxn id="58" idx="5"/>
              <a:endCxn id="59" idx="1"/>
            </p:cNvCxnSpPr>
            <p:nvPr/>
          </p:nvCxnSpPr>
          <p:spPr>
            <a:xfrm>
              <a:off x="6772272" y="4922249"/>
              <a:ext cx="222546" cy="296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58" idx="3"/>
              <a:endCxn id="63" idx="7"/>
            </p:cNvCxnSpPr>
            <p:nvPr/>
          </p:nvCxnSpPr>
          <p:spPr>
            <a:xfrm flipH="1">
              <a:off x="6277544" y="4922249"/>
              <a:ext cx="253030" cy="3224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63" idx="5"/>
              <a:endCxn id="60" idx="1"/>
            </p:cNvCxnSpPr>
            <p:nvPr/>
          </p:nvCxnSpPr>
          <p:spPr>
            <a:xfrm>
              <a:off x="6277544" y="5486392"/>
              <a:ext cx="253030" cy="3616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橢圓 66"/>
            <p:cNvSpPr/>
            <p:nvPr/>
          </p:nvSpPr>
          <p:spPr>
            <a:xfrm>
              <a:off x="7941212" y="467035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橢圓 67"/>
            <p:cNvSpPr/>
            <p:nvPr/>
          </p:nvSpPr>
          <p:spPr>
            <a:xfrm>
              <a:off x="7516836" y="520257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橢圓 68"/>
            <p:cNvSpPr/>
            <p:nvPr/>
          </p:nvSpPr>
          <p:spPr>
            <a:xfrm>
              <a:off x="8417169" y="520257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0" name="橢圓 69"/>
            <p:cNvSpPr/>
            <p:nvPr/>
          </p:nvSpPr>
          <p:spPr>
            <a:xfrm>
              <a:off x="8009206" y="5779353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71" name="直線接點 70"/>
            <p:cNvCxnSpPr>
              <a:stCxn id="67" idx="3"/>
              <a:endCxn id="68" idx="7"/>
            </p:cNvCxnSpPr>
            <p:nvPr/>
          </p:nvCxnSpPr>
          <p:spPr>
            <a:xfrm flipH="1">
              <a:off x="7808592" y="4962107"/>
              <a:ext cx="182678" cy="290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69" idx="3"/>
              <a:endCxn id="70" idx="7"/>
            </p:cNvCxnSpPr>
            <p:nvPr/>
          </p:nvCxnSpPr>
          <p:spPr>
            <a:xfrm flipH="1">
              <a:off x="8300962" y="5494334"/>
              <a:ext cx="166265" cy="33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69" idx="2"/>
              <a:endCxn id="68" idx="6"/>
            </p:cNvCxnSpPr>
            <p:nvPr/>
          </p:nvCxnSpPr>
          <p:spPr>
            <a:xfrm flipH="1">
              <a:off x="7858650" y="5373484"/>
              <a:ext cx="5585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字方塊 73"/>
            <p:cNvSpPr txBox="1"/>
            <p:nvPr/>
          </p:nvSpPr>
          <p:spPr>
            <a:xfrm>
              <a:off x="5890707" y="4573707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</a:t>
              </a:r>
              <a:r>
                <a:rPr lang="en-US" altLang="zh-TW" sz="2400" baseline="-25000" dirty="0" smtClean="0"/>
                <a:t>1</a:t>
              </a:r>
              <a:endParaRPr lang="zh-TW" altLang="en-US" sz="2400" baseline="-25000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8350208" y="458543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</a:t>
              </a:r>
              <a:r>
                <a:rPr lang="en-US" altLang="zh-TW" sz="2400" baseline="-25000" dirty="0" smtClean="0"/>
                <a:t>2</a:t>
              </a:r>
              <a:endParaRPr lang="zh-TW" altLang="en-US" sz="2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74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Connected Components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39</a:t>
            </a:fld>
            <a:endParaRPr lang="zh-TW" alt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51802" y="2196222"/>
            <a:ext cx="6242050" cy="3667125"/>
            <a:chOff x="1012" y="1348"/>
            <a:chExt cx="3932" cy="231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012" y="187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636" y="134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644" y="154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652" y="173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660" y="19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396" y="23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356" y="240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316" y="25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276" y="259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76" y="322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124" y="33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1248" y="158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24" y="163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249" y="2136"/>
              <a:ext cx="191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22" y="2570"/>
              <a:ext cx="346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60" y="340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2592" y="1776"/>
              <a:ext cx="28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544" y="268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456" y="201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888" y="1968"/>
              <a:ext cx="57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4464" y="220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680" y="13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688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696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656" y="196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056" y="19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440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400" y="24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360" y="254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272" y="264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920" y="32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168" y="34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248" y="15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112" y="172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78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880" y="278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544" y="32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824" y="27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152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360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936" y="220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656" y="2352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</p:grpSp>
      <p:sp>
        <p:nvSpPr>
          <p:cNvPr id="51" name="Freeform 36"/>
          <p:cNvSpPr>
            <a:spLocks/>
          </p:cNvSpPr>
          <p:nvPr/>
        </p:nvSpPr>
        <p:spPr bwMode="auto">
          <a:xfrm>
            <a:off x="897984" y="2052724"/>
            <a:ext cx="4802188" cy="4116388"/>
          </a:xfrm>
          <a:custGeom>
            <a:avLst/>
            <a:gdLst/>
            <a:ahLst/>
            <a:cxnLst>
              <a:cxn ang="0">
                <a:pos x="175" y="42"/>
              </a:cxn>
              <a:cxn ang="0">
                <a:pos x="548" y="0"/>
              </a:cxn>
              <a:cxn ang="0">
                <a:pos x="1129" y="31"/>
              </a:cxn>
              <a:cxn ang="0">
                <a:pos x="1284" y="74"/>
              </a:cxn>
              <a:cxn ang="0">
                <a:pos x="1532" y="74"/>
              </a:cxn>
              <a:cxn ang="0">
                <a:pos x="1884" y="148"/>
              </a:cxn>
              <a:cxn ang="0">
                <a:pos x="2039" y="168"/>
              </a:cxn>
              <a:cxn ang="0">
                <a:pos x="2350" y="211"/>
              </a:cxn>
              <a:cxn ang="0">
                <a:pos x="2360" y="316"/>
              </a:cxn>
              <a:cxn ang="0">
                <a:pos x="2360" y="464"/>
              </a:cxn>
              <a:cxn ang="0">
                <a:pos x="2360" y="632"/>
              </a:cxn>
              <a:cxn ang="0">
                <a:pos x="2360" y="864"/>
              </a:cxn>
              <a:cxn ang="0">
                <a:pos x="2360" y="1117"/>
              </a:cxn>
              <a:cxn ang="0">
                <a:pos x="2360" y="1349"/>
              </a:cxn>
              <a:cxn ang="0">
                <a:pos x="2360" y="1444"/>
              </a:cxn>
              <a:cxn ang="0">
                <a:pos x="2558" y="1580"/>
              </a:cxn>
              <a:cxn ang="0">
                <a:pos x="2754" y="1760"/>
              </a:cxn>
              <a:cxn ang="0">
                <a:pos x="2868" y="1918"/>
              </a:cxn>
              <a:cxn ang="0">
                <a:pos x="2971" y="2107"/>
              </a:cxn>
              <a:cxn ang="0">
                <a:pos x="3024" y="2244"/>
              </a:cxn>
              <a:cxn ang="0">
                <a:pos x="3024" y="2329"/>
              </a:cxn>
              <a:cxn ang="0">
                <a:pos x="3002" y="2465"/>
              </a:cxn>
              <a:cxn ang="0">
                <a:pos x="2940" y="2528"/>
              </a:cxn>
              <a:cxn ang="0">
                <a:pos x="2857" y="2582"/>
              </a:cxn>
              <a:cxn ang="0">
                <a:pos x="2671" y="2592"/>
              </a:cxn>
              <a:cxn ang="0">
                <a:pos x="2485" y="2592"/>
              </a:cxn>
              <a:cxn ang="0">
                <a:pos x="2236" y="2592"/>
              </a:cxn>
              <a:cxn ang="0">
                <a:pos x="2060" y="2592"/>
              </a:cxn>
              <a:cxn ang="0">
                <a:pos x="1853" y="2560"/>
              </a:cxn>
              <a:cxn ang="0">
                <a:pos x="1542" y="2518"/>
              </a:cxn>
              <a:cxn ang="0">
                <a:pos x="1273" y="2497"/>
              </a:cxn>
              <a:cxn ang="0">
                <a:pos x="983" y="2465"/>
              </a:cxn>
              <a:cxn ang="0">
                <a:pos x="765" y="2424"/>
              </a:cxn>
              <a:cxn ang="0">
                <a:pos x="672" y="2234"/>
              </a:cxn>
              <a:cxn ang="0">
                <a:pos x="652" y="2023"/>
              </a:cxn>
              <a:cxn ang="0">
                <a:pos x="621" y="1864"/>
              </a:cxn>
              <a:cxn ang="0">
                <a:pos x="445" y="1833"/>
              </a:cxn>
              <a:cxn ang="0">
                <a:pos x="93" y="1580"/>
              </a:cxn>
              <a:cxn ang="0">
                <a:pos x="31" y="1327"/>
              </a:cxn>
              <a:cxn ang="0">
                <a:pos x="0" y="1033"/>
              </a:cxn>
              <a:cxn ang="0">
                <a:pos x="0" y="758"/>
              </a:cxn>
              <a:cxn ang="0">
                <a:pos x="0" y="485"/>
              </a:cxn>
              <a:cxn ang="0">
                <a:pos x="0" y="306"/>
              </a:cxn>
              <a:cxn ang="0">
                <a:pos x="0" y="189"/>
              </a:cxn>
              <a:cxn ang="0">
                <a:pos x="41" y="105"/>
              </a:cxn>
              <a:cxn ang="0">
                <a:pos x="51" y="116"/>
              </a:cxn>
              <a:cxn ang="0">
                <a:pos x="46" y="26"/>
              </a:cxn>
            </a:cxnLst>
            <a:rect l="0" t="0" r="r" b="b"/>
            <a:pathLst>
              <a:path w="3025" h="2593">
                <a:moveTo>
                  <a:pt x="0" y="26"/>
                </a:moveTo>
                <a:lnTo>
                  <a:pt x="72" y="42"/>
                </a:lnTo>
                <a:lnTo>
                  <a:pt x="175" y="42"/>
                </a:lnTo>
                <a:lnTo>
                  <a:pt x="259" y="31"/>
                </a:lnTo>
                <a:lnTo>
                  <a:pt x="383" y="21"/>
                </a:lnTo>
                <a:lnTo>
                  <a:pt x="548" y="0"/>
                </a:lnTo>
                <a:lnTo>
                  <a:pt x="756" y="0"/>
                </a:lnTo>
                <a:lnTo>
                  <a:pt x="983" y="21"/>
                </a:lnTo>
                <a:lnTo>
                  <a:pt x="1129" y="31"/>
                </a:lnTo>
                <a:lnTo>
                  <a:pt x="1191" y="31"/>
                </a:lnTo>
                <a:lnTo>
                  <a:pt x="1253" y="53"/>
                </a:lnTo>
                <a:lnTo>
                  <a:pt x="1284" y="74"/>
                </a:lnTo>
                <a:lnTo>
                  <a:pt x="1315" y="74"/>
                </a:lnTo>
                <a:lnTo>
                  <a:pt x="1387" y="74"/>
                </a:lnTo>
                <a:lnTo>
                  <a:pt x="1532" y="74"/>
                </a:lnTo>
                <a:lnTo>
                  <a:pt x="1615" y="74"/>
                </a:lnTo>
                <a:lnTo>
                  <a:pt x="1739" y="137"/>
                </a:lnTo>
                <a:lnTo>
                  <a:pt x="1884" y="148"/>
                </a:lnTo>
                <a:lnTo>
                  <a:pt x="1905" y="148"/>
                </a:lnTo>
                <a:lnTo>
                  <a:pt x="1936" y="168"/>
                </a:lnTo>
                <a:lnTo>
                  <a:pt x="2039" y="168"/>
                </a:lnTo>
                <a:lnTo>
                  <a:pt x="2123" y="168"/>
                </a:lnTo>
                <a:lnTo>
                  <a:pt x="2205" y="189"/>
                </a:lnTo>
                <a:lnTo>
                  <a:pt x="2350" y="211"/>
                </a:lnTo>
                <a:lnTo>
                  <a:pt x="2360" y="243"/>
                </a:lnTo>
                <a:lnTo>
                  <a:pt x="2360" y="274"/>
                </a:lnTo>
                <a:lnTo>
                  <a:pt x="2360" y="316"/>
                </a:lnTo>
                <a:lnTo>
                  <a:pt x="2360" y="379"/>
                </a:lnTo>
                <a:lnTo>
                  <a:pt x="2360" y="442"/>
                </a:lnTo>
                <a:lnTo>
                  <a:pt x="2360" y="464"/>
                </a:lnTo>
                <a:lnTo>
                  <a:pt x="2360" y="495"/>
                </a:lnTo>
                <a:lnTo>
                  <a:pt x="2360" y="527"/>
                </a:lnTo>
                <a:lnTo>
                  <a:pt x="2360" y="632"/>
                </a:lnTo>
                <a:lnTo>
                  <a:pt x="2360" y="717"/>
                </a:lnTo>
                <a:lnTo>
                  <a:pt x="2360" y="801"/>
                </a:lnTo>
                <a:lnTo>
                  <a:pt x="2360" y="864"/>
                </a:lnTo>
                <a:lnTo>
                  <a:pt x="2360" y="927"/>
                </a:lnTo>
                <a:lnTo>
                  <a:pt x="2360" y="1011"/>
                </a:lnTo>
                <a:lnTo>
                  <a:pt x="2360" y="1117"/>
                </a:lnTo>
                <a:lnTo>
                  <a:pt x="2360" y="1201"/>
                </a:lnTo>
                <a:lnTo>
                  <a:pt x="2360" y="1286"/>
                </a:lnTo>
                <a:lnTo>
                  <a:pt x="2360" y="1349"/>
                </a:lnTo>
                <a:lnTo>
                  <a:pt x="2360" y="1380"/>
                </a:lnTo>
                <a:lnTo>
                  <a:pt x="2360" y="1422"/>
                </a:lnTo>
                <a:lnTo>
                  <a:pt x="2360" y="1444"/>
                </a:lnTo>
                <a:lnTo>
                  <a:pt x="2371" y="1475"/>
                </a:lnTo>
                <a:lnTo>
                  <a:pt x="2474" y="1559"/>
                </a:lnTo>
                <a:lnTo>
                  <a:pt x="2558" y="1580"/>
                </a:lnTo>
                <a:lnTo>
                  <a:pt x="2640" y="1643"/>
                </a:lnTo>
                <a:lnTo>
                  <a:pt x="2671" y="1675"/>
                </a:lnTo>
                <a:lnTo>
                  <a:pt x="2754" y="1760"/>
                </a:lnTo>
                <a:lnTo>
                  <a:pt x="2816" y="1781"/>
                </a:lnTo>
                <a:lnTo>
                  <a:pt x="2837" y="1844"/>
                </a:lnTo>
                <a:lnTo>
                  <a:pt x="2868" y="1918"/>
                </a:lnTo>
                <a:lnTo>
                  <a:pt x="2889" y="1981"/>
                </a:lnTo>
                <a:lnTo>
                  <a:pt x="2909" y="2044"/>
                </a:lnTo>
                <a:lnTo>
                  <a:pt x="2971" y="2107"/>
                </a:lnTo>
                <a:lnTo>
                  <a:pt x="3002" y="2149"/>
                </a:lnTo>
                <a:lnTo>
                  <a:pt x="3024" y="2212"/>
                </a:lnTo>
                <a:lnTo>
                  <a:pt x="3024" y="2244"/>
                </a:lnTo>
                <a:lnTo>
                  <a:pt x="3024" y="2266"/>
                </a:lnTo>
                <a:lnTo>
                  <a:pt x="3024" y="2297"/>
                </a:lnTo>
                <a:lnTo>
                  <a:pt x="3024" y="2329"/>
                </a:lnTo>
                <a:lnTo>
                  <a:pt x="3024" y="2370"/>
                </a:lnTo>
                <a:lnTo>
                  <a:pt x="3024" y="2444"/>
                </a:lnTo>
                <a:lnTo>
                  <a:pt x="3002" y="2465"/>
                </a:lnTo>
                <a:lnTo>
                  <a:pt x="3002" y="2487"/>
                </a:lnTo>
                <a:lnTo>
                  <a:pt x="2961" y="2508"/>
                </a:lnTo>
                <a:lnTo>
                  <a:pt x="2940" y="2528"/>
                </a:lnTo>
                <a:lnTo>
                  <a:pt x="2940" y="2550"/>
                </a:lnTo>
                <a:lnTo>
                  <a:pt x="2920" y="2582"/>
                </a:lnTo>
                <a:lnTo>
                  <a:pt x="2857" y="2582"/>
                </a:lnTo>
                <a:lnTo>
                  <a:pt x="2795" y="2592"/>
                </a:lnTo>
                <a:lnTo>
                  <a:pt x="2733" y="2592"/>
                </a:lnTo>
                <a:lnTo>
                  <a:pt x="2671" y="2592"/>
                </a:lnTo>
                <a:lnTo>
                  <a:pt x="2609" y="2592"/>
                </a:lnTo>
                <a:lnTo>
                  <a:pt x="2547" y="2592"/>
                </a:lnTo>
                <a:lnTo>
                  <a:pt x="2485" y="2592"/>
                </a:lnTo>
                <a:lnTo>
                  <a:pt x="2402" y="2592"/>
                </a:lnTo>
                <a:lnTo>
                  <a:pt x="2319" y="2592"/>
                </a:lnTo>
                <a:lnTo>
                  <a:pt x="2236" y="2592"/>
                </a:lnTo>
                <a:lnTo>
                  <a:pt x="2174" y="2592"/>
                </a:lnTo>
                <a:lnTo>
                  <a:pt x="2143" y="2592"/>
                </a:lnTo>
                <a:lnTo>
                  <a:pt x="2060" y="2592"/>
                </a:lnTo>
                <a:lnTo>
                  <a:pt x="2039" y="2582"/>
                </a:lnTo>
                <a:lnTo>
                  <a:pt x="1957" y="2582"/>
                </a:lnTo>
                <a:lnTo>
                  <a:pt x="1853" y="2560"/>
                </a:lnTo>
                <a:lnTo>
                  <a:pt x="1728" y="2550"/>
                </a:lnTo>
                <a:lnTo>
                  <a:pt x="1666" y="2539"/>
                </a:lnTo>
                <a:lnTo>
                  <a:pt x="1542" y="2518"/>
                </a:lnTo>
                <a:lnTo>
                  <a:pt x="1460" y="2518"/>
                </a:lnTo>
                <a:lnTo>
                  <a:pt x="1397" y="2508"/>
                </a:lnTo>
                <a:lnTo>
                  <a:pt x="1273" y="2497"/>
                </a:lnTo>
                <a:lnTo>
                  <a:pt x="1149" y="2497"/>
                </a:lnTo>
                <a:lnTo>
                  <a:pt x="1066" y="2476"/>
                </a:lnTo>
                <a:lnTo>
                  <a:pt x="983" y="2465"/>
                </a:lnTo>
                <a:lnTo>
                  <a:pt x="921" y="2465"/>
                </a:lnTo>
                <a:lnTo>
                  <a:pt x="859" y="2465"/>
                </a:lnTo>
                <a:lnTo>
                  <a:pt x="765" y="2424"/>
                </a:lnTo>
                <a:lnTo>
                  <a:pt x="703" y="2360"/>
                </a:lnTo>
                <a:lnTo>
                  <a:pt x="683" y="2297"/>
                </a:lnTo>
                <a:lnTo>
                  <a:pt x="672" y="2234"/>
                </a:lnTo>
                <a:lnTo>
                  <a:pt x="663" y="2171"/>
                </a:lnTo>
                <a:lnTo>
                  <a:pt x="652" y="2086"/>
                </a:lnTo>
                <a:lnTo>
                  <a:pt x="652" y="2023"/>
                </a:lnTo>
                <a:lnTo>
                  <a:pt x="641" y="1959"/>
                </a:lnTo>
                <a:lnTo>
                  <a:pt x="641" y="1896"/>
                </a:lnTo>
                <a:lnTo>
                  <a:pt x="621" y="1864"/>
                </a:lnTo>
                <a:lnTo>
                  <a:pt x="590" y="1864"/>
                </a:lnTo>
                <a:lnTo>
                  <a:pt x="507" y="1855"/>
                </a:lnTo>
                <a:lnTo>
                  <a:pt x="445" y="1833"/>
                </a:lnTo>
                <a:lnTo>
                  <a:pt x="299" y="1749"/>
                </a:lnTo>
                <a:lnTo>
                  <a:pt x="175" y="1665"/>
                </a:lnTo>
                <a:lnTo>
                  <a:pt x="93" y="1580"/>
                </a:lnTo>
                <a:lnTo>
                  <a:pt x="72" y="1496"/>
                </a:lnTo>
                <a:lnTo>
                  <a:pt x="51" y="1412"/>
                </a:lnTo>
                <a:lnTo>
                  <a:pt x="31" y="1327"/>
                </a:lnTo>
                <a:lnTo>
                  <a:pt x="10" y="1201"/>
                </a:lnTo>
                <a:lnTo>
                  <a:pt x="0" y="1117"/>
                </a:lnTo>
                <a:lnTo>
                  <a:pt x="0" y="1033"/>
                </a:lnTo>
                <a:lnTo>
                  <a:pt x="0" y="948"/>
                </a:lnTo>
                <a:lnTo>
                  <a:pt x="0" y="885"/>
                </a:lnTo>
                <a:lnTo>
                  <a:pt x="0" y="758"/>
                </a:lnTo>
                <a:lnTo>
                  <a:pt x="0" y="653"/>
                </a:lnTo>
                <a:lnTo>
                  <a:pt x="0" y="568"/>
                </a:lnTo>
                <a:lnTo>
                  <a:pt x="0" y="485"/>
                </a:lnTo>
                <a:lnTo>
                  <a:pt x="0" y="401"/>
                </a:lnTo>
                <a:lnTo>
                  <a:pt x="0" y="337"/>
                </a:lnTo>
                <a:lnTo>
                  <a:pt x="0" y="306"/>
                </a:lnTo>
                <a:lnTo>
                  <a:pt x="0" y="284"/>
                </a:lnTo>
                <a:lnTo>
                  <a:pt x="0" y="221"/>
                </a:lnTo>
                <a:lnTo>
                  <a:pt x="0" y="189"/>
                </a:lnTo>
                <a:lnTo>
                  <a:pt x="10" y="148"/>
                </a:lnTo>
                <a:lnTo>
                  <a:pt x="20" y="126"/>
                </a:lnTo>
                <a:lnTo>
                  <a:pt x="41" y="105"/>
                </a:lnTo>
                <a:lnTo>
                  <a:pt x="72" y="105"/>
                </a:lnTo>
                <a:lnTo>
                  <a:pt x="51" y="94"/>
                </a:lnTo>
                <a:lnTo>
                  <a:pt x="51" y="116"/>
                </a:lnTo>
                <a:lnTo>
                  <a:pt x="51" y="94"/>
                </a:lnTo>
                <a:lnTo>
                  <a:pt x="51" y="21"/>
                </a:lnTo>
                <a:lnTo>
                  <a:pt x="46" y="26"/>
                </a:lnTo>
                <a:lnTo>
                  <a:pt x="46" y="74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2" name="Freeform 37"/>
          <p:cNvSpPr>
            <a:spLocks/>
          </p:cNvSpPr>
          <p:nvPr/>
        </p:nvSpPr>
        <p:spPr bwMode="auto">
          <a:xfrm>
            <a:off x="4951040" y="2078512"/>
            <a:ext cx="3235325" cy="3286125"/>
          </a:xfrm>
          <a:custGeom>
            <a:avLst/>
            <a:gdLst/>
            <a:ahLst/>
            <a:cxnLst>
              <a:cxn ang="0">
                <a:pos x="1483" y="0"/>
              </a:cxn>
              <a:cxn ang="0">
                <a:pos x="1248" y="11"/>
              </a:cxn>
              <a:cxn ang="0">
                <a:pos x="1056" y="11"/>
              </a:cxn>
              <a:cxn ang="0">
                <a:pos x="885" y="21"/>
              </a:cxn>
              <a:cxn ang="0">
                <a:pos x="715" y="32"/>
              </a:cxn>
              <a:cxn ang="0">
                <a:pos x="629" y="64"/>
              </a:cxn>
              <a:cxn ang="0">
                <a:pos x="565" y="85"/>
              </a:cxn>
              <a:cxn ang="0">
                <a:pos x="544" y="171"/>
              </a:cxn>
              <a:cxn ang="0">
                <a:pos x="533" y="320"/>
              </a:cxn>
              <a:cxn ang="0">
                <a:pos x="469" y="373"/>
              </a:cxn>
              <a:cxn ang="0">
                <a:pos x="341" y="373"/>
              </a:cxn>
              <a:cxn ang="0">
                <a:pos x="288" y="437"/>
              </a:cxn>
              <a:cxn ang="0">
                <a:pos x="245" y="544"/>
              </a:cxn>
              <a:cxn ang="0">
                <a:pos x="213" y="619"/>
              </a:cxn>
              <a:cxn ang="0">
                <a:pos x="171" y="672"/>
              </a:cxn>
              <a:cxn ang="0">
                <a:pos x="117" y="715"/>
              </a:cxn>
              <a:cxn ang="0">
                <a:pos x="75" y="885"/>
              </a:cxn>
              <a:cxn ang="0">
                <a:pos x="32" y="949"/>
              </a:cxn>
              <a:cxn ang="0">
                <a:pos x="21" y="1003"/>
              </a:cxn>
              <a:cxn ang="0">
                <a:pos x="21" y="1067"/>
              </a:cxn>
              <a:cxn ang="0">
                <a:pos x="11" y="1131"/>
              </a:cxn>
              <a:cxn ang="0">
                <a:pos x="0" y="1195"/>
              </a:cxn>
              <a:cxn ang="0">
                <a:pos x="0" y="1259"/>
              </a:cxn>
              <a:cxn ang="0">
                <a:pos x="0" y="1333"/>
              </a:cxn>
              <a:cxn ang="0">
                <a:pos x="0" y="1387"/>
              </a:cxn>
              <a:cxn ang="0">
                <a:pos x="0" y="1451"/>
              </a:cxn>
              <a:cxn ang="0">
                <a:pos x="43" y="1504"/>
              </a:cxn>
              <a:cxn ang="0">
                <a:pos x="107" y="1536"/>
              </a:cxn>
              <a:cxn ang="0">
                <a:pos x="203" y="1557"/>
              </a:cxn>
              <a:cxn ang="0">
                <a:pos x="235" y="1621"/>
              </a:cxn>
              <a:cxn ang="0">
                <a:pos x="267" y="1664"/>
              </a:cxn>
              <a:cxn ang="0">
                <a:pos x="331" y="1707"/>
              </a:cxn>
              <a:cxn ang="0">
                <a:pos x="395" y="1717"/>
              </a:cxn>
              <a:cxn ang="0">
                <a:pos x="565" y="1760"/>
              </a:cxn>
              <a:cxn ang="0">
                <a:pos x="736" y="1856"/>
              </a:cxn>
              <a:cxn ang="0">
                <a:pos x="800" y="1984"/>
              </a:cxn>
              <a:cxn ang="0">
                <a:pos x="864" y="2016"/>
              </a:cxn>
              <a:cxn ang="0">
                <a:pos x="1163" y="2048"/>
              </a:cxn>
              <a:cxn ang="0">
                <a:pos x="1397" y="2069"/>
              </a:cxn>
              <a:cxn ang="0">
                <a:pos x="1483" y="2069"/>
              </a:cxn>
              <a:cxn ang="0">
                <a:pos x="1525" y="2037"/>
              </a:cxn>
              <a:cxn ang="0">
                <a:pos x="1557" y="1931"/>
              </a:cxn>
              <a:cxn ang="0">
                <a:pos x="1632" y="1845"/>
              </a:cxn>
              <a:cxn ang="0">
                <a:pos x="1739" y="1739"/>
              </a:cxn>
              <a:cxn ang="0">
                <a:pos x="1803" y="1632"/>
              </a:cxn>
              <a:cxn ang="0">
                <a:pos x="1856" y="1461"/>
              </a:cxn>
              <a:cxn ang="0">
                <a:pos x="1888" y="1269"/>
              </a:cxn>
              <a:cxn ang="0">
                <a:pos x="1973" y="1056"/>
              </a:cxn>
              <a:cxn ang="0">
                <a:pos x="2016" y="843"/>
              </a:cxn>
              <a:cxn ang="0">
                <a:pos x="2037" y="629"/>
              </a:cxn>
              <a:cxn ang="0">
                <a:pos x="2037" y="459"/>
              </a:cxn>
              <a:cxn ang="0">
                <a:pos x="2037" y="288"/>
              </a:cxn>
              <a:cxn ang="0">
                <a:pos x="1995" y="181"/>
              </a:cxn>
              <a:cxn ang="0">
                <a:pos x="1899" y="160"/>
              </a:cxn>
              <a:cxn ang="0">
                <a:pos x="1845" y="160"/>
              </a:cxn>
              <a:cxn ang="0">
                <a:pos x="1675" y="128"/>
              </a:cxn>
              <a:cxn ang="0">
                <a:pos x="1643" y="96"/>
              </a:cxn>
              <a:cxn ang="0">
                <a:pos x="1600" y="0"/>
              </a:cxn>
            </a:cxnLst>
            <a:rect l="0" t="0" r="r" b="b"/>
            <a:pathLst>
              <a:path w="2038" h="2070">
                <a:moveTo>
                  <a:pt x="1600" y="0"/>
                </a:moveTo>
                <a:lnTo>
                  <a:pt x="1483" y="0"/>
                </a:lnTo>
                <a:lnTo>
                  <a:pt x="1333" y="11"/>
                </a:lnTo>
                <a:lnTo>
                  <a:pt x="1248" y="11"/>
                </a:lnTo>
                <a:lnTo>
                  <a:pt x="1184" y="11"/>
                </a:lnTo>
                <a:lnTo>
                  <a:pt x="1056" y="11"/>
                </a:lnTo>
                <a:lnTo>
                  <a:pt x="971" y="11"/>
                </a:lnTo>
                <a:lnTo>
                  <a:pt x="885" y="21"/>
                </a:lnTo>
                <a:lnTo>
                  <a:pt x="800" y="21"/>
                </a:lnTo>
                <a:lnTo>
                  <a:pt x="715" y="32"/>
                </a:lnTo>
                <a:lnTo>
                  <a:pt x="693" y="53"/>
                </a:lnTo>
                <a:lnTo>
                  <a:pt x="629" y="64"/>
                </a:lnTo>
                <a:lnTo>
                  <a:pt x="587" y="75"/>
                </a:lnTo>
                <a:lnTo>
                  <a:pt x="565" y="85"/>
                </a:lnTo>
                <a:lnTo>
                  <a:pt x="555" y="107"/>
                </a:lnTo>
                <a:lnTo>
                  <a:pt x="544" y="171"/>
                </a:lnTo>
                <a:lnTo>
                  <a:pt x="544" y="235"/>
                </a:lnTo>
                <a:lnTo>
                  <a:pt x="533" y="320"/>
                </a:lnTo>
                <a:lnTo>
                  <a:pt x="512" y="352"/>
                </a:lnTo>
                <a:lnTo>
                  <a:pt x="469" y="373"/>
                </a:lnTo>
                <a:lnTo>
                  <a:pt x="405" y="373"/>
                </a:lnTo>
                <a:lnTo>
                  <a:pt x="341" y="373"/>
                </a:lnTo>
                <a:lnTo>
                  <a:pt x="320" y="395"/>
                </a:lnTo>
                <a:lnTo>
                  <a:pt x="288" y="437"/>
                </a:lnTo>
                <a:lnTo>
                  <a:pt x="267" y="523"/>
                </a:lnTo>
                <a:lnTo>
                  <a:pt x="245" y="544"/>
                </a:lnTo>
                <a:lnTo>
                  <a:pt x="224" y="587"/>
                </a:lnTo>
                <a:lnTo>
                  <a:pt x="213" y="619"/>
                </a:lnTo>
                <a:lnTo>
                  <a:pt x="181" y="640"/>
                </a:lnTo>
                <a:lnTo>
                  <a:pt x="171" y="672"/>
                </a:lnTo>
                <a:lnTo>
                  <a:pt x="149" y="693"/>
                </a:lnTo>
                <a:lnTo>
                  <a:pt x="117" y="715"/>
                </a:lnTo>
                <a:lnTo>
                  <a:pt x="96" y="800"/>
                </a:lnTo>
                <a:lnTo>
                  <a:pt x="75" y="885"/>
                </a:lnTo>
                <a:lnTo>
                  <a:pt x="53" y="907"/>
                </a:lnTo>
                <a:lnTo>
                  <a:pt x="32" y="949"/>
                </a:lnTo>
                <a:lnTo>
                  <a:pt x="21" y="981"/>
                </a:lnTo>
                <a:lnTo>
                  <a:pt x="21" y="1003"/>
                </a:lnTo>
                <a:lnTo>
                  <a:pt x="21" y="1035"/>
                </a:lnTo>
                <a:lnTo>
                  <a:pt x="21" y="1067"/>
                </a:lnTo>
                <a:lnTo>
                  <a:pt x="11" y="1099"/>
                </a:lnTo>
                <a:lnTo>
                  <a:pt x="11" y="1131"/>
                </a:lnTo>
                <a:lnTo>
                  <a:pt x="11" y="1173"/>
                </a:lnTo>
                <a:lnTo>
                  <a:pt x="0" y="1195"/>
                </a:lnTo>
                <a:lnTo>
                  <a:pt x="0" y="1227"/>
                </a:lnTo>
                <a:lnTo>
                  <a:pt x="0" y="1259"/>
                </a:lnTo>
                <a:lnTo>
                  <a:pt x="0" y="1291"/>
                </a:lnTo>
                <a:lnTo>
                  <a:pt x="0" y="1333"/>
                </a:lnTo>
                <a:lnTo>
                  <a:pt x="0" y="1355"/>
                </a:lnTo>
                <a:lnTo>
                  <a:pt x="0" y="1387"/>
                </a:lnTo>
                <a:lnTo>
                  <a:pt x="0" y="1419"/>
                </a:lnTo>
                <a:lnTo>
                  <a:pt x="0" y="1451"/>
                </a:lnTo>
                <a:lnTo>
                  <a:pt x="32" y="1472"/>
                </a:lnTo>
                <a:lnTo>
                  <a:pt x="43" y="1504"/>
                </a:lnTo>
                <a:lnTo>
                  <a:pt x="85" y="1515"/>
                </a:lnTo>
                <a:lnTo>
                  <a:pt x="107" y="1536"/>
                </a:lnTo>
                <a:lnTo>
                  <a:pt x="139" y="1547"/>
                </a:lnTo>
                <a:lnTo>
                  <a:pt x="203" y="1557"/>
                </a:lnTo>
                <a:lnTo>
                  <a:pt x="224" y="1579"/>
                </a:lnTo>
                <a:lnTo>
                  <a:pt x="235" y="1621"/>
                </a:lnTo>
                <a:lnTo>
                  <a:pt x="235" y="1643"/>
                </a:lnTo>
                <a:lnTo>
                  <a:pt x="267" y="1664"/>
                </a:lnTo>
                <a:lnTo>
                  <a:pt x="299" y="1675"/>
                </a:lnTo>
                <a:lnTo>
                  <a:pt x="331" y="1707"/>
                </a:lnTo>
                <a:lnTo>
                  <a:pt x="363" y="1717"/>
                </a:lnTo>
                <a:lnTo>
                  <a:pt x="395" y="1717"/>
                </a:lnTo>
                <a:lnTo>
                  <a:pt x="480" y="1728"/>
                </a:lnTo>
                <a:lnTo>
                  <a:pt x="565" y="1760"/>
                </a:lnTo>
                <a:lnTo>
                  <a:pt x="672" y="1771"/>
                </a:lnTo>
                <a:lnTo>
                  <a:pt x="736" y="1856"/>
                </a:lnTo>
                <a:lnTo>
                  <a:pt x="800" y="1920"/>
                </a:lnTo>
                <a:lnTo>
                  <a:pt x="800" y="1984"/>
                </a:lnTo>
                <a:lnTo>
                  <a:pt x="832" y="2005"/>
                </a:lnTo>
                <a:lnTo>
                  <a:pt x="864" y="2016"/>
                </a:lnTo>
                <a:lnTo>
                  <a:pt x="992" y="2027"/>
                </a:lnTo>
                <a:lnTo>
                  <a:pt x="1163" y="2048"/>
                </a:lnTo>
                <a:lnTo>
                  <a:pt x="1291" y="2069"/>
                </a:lnTo>
                <a:lnTo>
                  <a:pt x="1397" y="2069"/>
                </a:lnTo>
                <a:lnTo>
                  <a:pt x="1461" y="2069"/>
                </a:lnTo>
                <a:lnTo>
                  <a:pt x="1483" y="2069"/>
                </a:lnTo>
                <a:lnTo>
                  <a:pt x="1515" y="2059"/>
                </a:lnTo>
                <a:lnTo>
                  <a:pt x="1525" y="2037"/>
                </a:lnTo>
                <a:lnTo>
                  <a:pt x="1547" y="1995"/>
                </a:lnTo>
                <a:lnTo>
                  <a:pt x="1557" y="1931"/>
                </a:lnTo>
                <a:lnTo>
                  <a:pt x="1568" y="1867"/>
                </a:lnTo>
                <a:lnTo>
                  <a:pt x="1632" y="1845"/>
                </a:lnTo>
                <a:lnTo>
                  <a:pt x="1696" y="1824"/>
                </a:lnTo>
                <a:lnTo>
                  <a:pt x="1739" y="1739"/>
                </a:lnTo>
                <a:lnTo>
                  <a:pt x="1760" y="1707"/>
                </a:lnTo>
                <a:lnTo>
                  <a:pt x="1803" y="1632"/>
                </a:lnTo>
                <a:lnTo>
                  <a:pt x="1845" y="1547"/>
                </a:lnTo>
                <a:lnTo>
                  <a:pt x="1856" y="1461"/>
                </a:lnTo>
                <a:lnTo>
                  <a:pt x="1877" y="1376"/>
                </a:lnTo>
                <a:lnTo>
                  <a:pt x="1888" y="1269"/>
                </a:lnTo>
                <a:lnTo>
                  <a:pt x="1952" y="1141"/>
                </a:lnTo>
                <a:lnTo>
                  <a:pt x="1973" y="1056"/>
                </a:lnTo>
                <a:lnTo>
                  <a:pt x="1995" y="949"/>
                </a:lnTo>
                <a:lnTo>
                  <a:pt x="2016" y="843"/>
                </a:lnTo>
                <a:lnTo>
                  <a:pt x="2027" y="715"/>
                </a:lnTo>
                <a:lnTo>
                  <a:pt x="2037" y="629"/>
                </a:lnTo>
                <a:lnTo>
                  <a:pt x="2037" y="544"/>
                </a:lnTo>
                <a:lnTo>
                  <a:pt x="2037" y="459"/>
                </a:lnTo>
                <a:lnTo>
                  <a:pt x="2037" y="373"/>
                </a:lnTo>
                <a:lnTo>
                  <a:pt x="2037" y="288"/>
                </a:lnTo>
                <a:lnTo>
                  <a:pt x="2037" y="213"/>
                </a:lnTo>
                <a:lnTo>
                  <a:pt x="1995" y="181"/>
                </a:lnTo>
                <a:lnTo>
                  <a:pt x="1931" y="171"/>
                </a:lnTo>
                <a:lnTo>
                  <a:pt x="1899" y="160"/>
                </a:lnTo>
                <a:lnTo>
                  <a:pt x="1877" y="160"/>
                </a:lnTo>
                <a:lnTo>
                  <a:pt x="1845" y="160"/>
                </a:lnTo>
                <a:lnTo>
                  <a:pt x="1781" y="149"/>
                </a:lnTo>
                <a:lnTo>
                  <a:pt x="1675" y="128"/>
                </a:lnTo>
                <a:lnTo>
                  <a:pt x="1653" y="128"/>
                </a:lnTo>
                <a:lnTo>
                  <a:pt x="1643" y="96"/>
                </a:lnTo>
                <a:lnTo>
                  <a:pt x="1632" y="53"/>
                </a:lnTo>
                <a:lnTo>
                  <a:pt x="1600" y="0"/>
                </a:lnTo>
                <a:lnTo>
                  <a:pt x="1600" y="0"/>
                </a:lnTo>
              </a:path>
            </a:pathLst>
          </a:custGeom>
          <a:noFill/>
          <a:ln w="50800" cap="rnd" cmpd="sng">
            <a:solidFill>
              <a:srgbClr val="0000C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Konigsberg Bridge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3845230" cy="5285478"/>
          </a:xfrm>
        </p:spPr>
        <p:txBody>
          <a:bodyPr>
            <a:normAutofit/>
          </a:bodyPr>
          <a:lstStyle/>
          <a:p>
            <a:r>
              <a:rPr lang="en-US" altLang="zh-TW" dirty="0"/>
              <a:t>Also known as </a:t>
            </a:r>
            <a:r>
              <a:rPr lang="en-US" altLang="zh-TW" dirty="0" smtClean="0"/>
              <a:t>"</a:t>
            </a:r>
            <a:r>
              <a:rPr lang="zh-TW" altLang="en-US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一筆畫問題</a:t>
            </a:r>
            <a:r>
              <a:rPr lang="en-US" altLang="zh-TW" dirty="0" smtClean="0"/>
              <a:t>" or "</a:t>
            </a:r>
            <a:r>
              <a:rPr lang="zh-TW" altLang="en-US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七橋問題</a:t>
            </a:r>
            <a:r>
              <a:rPr lang="en-US" altLang="zh-TW" dirty="0" smtClean="0"/>
              <a:t>"</a:t>
            </a:r>
            <a:endParaRPr lang="en-US" altLang="zh-TW" dirty="0"/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Four land areas </a:t>
            </a:r>
            <a:r>
              <a:rPr lang="en-US" altLang="zh-TW" dirty="0" smtClean="0"/>
              <a:t>are interconnected by </a:t>
            </a:r>
            <a:r>
              <a:rPr lang="en-US" altLang="zh-TW" dirty="0" smtClean="0">
                <a:solidFill>
                  <a:srgbClr val="0000CC"/>
                </a:solidFill>
              </a:rPr>
              <a:t>seven bridges</a:t>
            </a:r>
          </a:p>
          <a:p>
            <a:pPr lvl="1"/>
            <a:r>
              <a:rPr lang="en-US" altLang="zh-TW" dirty="0" smtClean="0"/>
              <a:t>Is it possible to </a:t>
            </a:r>
            <a:r>
              <a:rPr lang="en-US" altLang="zh-TW" dirty="0" smtClean="0">
                <a:solidFill>
                  <a:srgbClr val="C00000"/>
                </a:solidFill>
              </a:rPr>
              <a:t>walk across seven bridges exactly once</a:t>
            </a:r>
            <a:r>
              <a:rPr lang="en-US" altLang="zh-TW" dirty="0" smtClean="0"/>
              <a:t> in returning to the starting place?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/>
          <a:srcRect l="8065"/>
          <a:stretch/>
        </p:blipFill>
        <p:spPr>
          <a:xfrm>
            <a:off x="4599074" y="1390055"/>
            <a:ext cx="4206253" cy="48281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6343479">
            <a:off x="5402580" y="3256280"/>
            <a:ext cx="342900" cy="121920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6343479">
            <a:off x="5737860" y="2059940"/>
            <a:ext cx="342900" cy="121920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rot="696820">
            <a:off x="7251404" y="3186376"/>
            <a:ext cx="198249" cy="104358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rot="17510608">
            <a:off x="8161722" y="5908342"/>
            <a:ext cx="332144" cy="131294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rot="16910468">
            <a:off x="5951528" y="3338894"/>
            <a:ext cx="198249" cy="104358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 rot="17874365">
            <a:off x="6472919" y="2362296"/>
            <a:ext cx="198249" cy="104358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572000" y="6340222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Google Map 54.706 N, 20.510 E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 rot="5868150">
            <a:off x="7412724" y="2557930"/>
            <a:ext cx="342900" cy="121920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363020" y="2202180"/>
            <a:ext cx="418779" cy="416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4820" y="4119661"/>
            <a:ext cx="1365832" cy="147765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5828244" y="3182718"/>
            <a:ext cx="418779" cy="416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65" y="37170"/>
            <a:ext cx="2266541" cy="18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Connected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A maximal </a:t>
            </a:r>
            <a:r>
              <a:rPr lang="en-US" altLang="zh-TW" dirty="0" err="1" smtClean="0">
                <a:ea typeface="新細明體" charset="-120"/>
              </a:rPr>
              <a:t>subgraph</a:t>
            </a:r>
            <a:r>
              <a:rPr lang="en-US" altLang="zh-TW" dirty="0" smtClean="0">
                <a:ea typeface="新細明體" charset="-120"/>
              </a:rPr>
              <a:t> that is connected.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Cannot add vertices and edges from original graph and retain connectedness.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A connected graph has exactly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1 component.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Not a Component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41</a:t>
            </a:fld>
            <a:endParaRPr lang="zh-TW" alt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51802" y="2196222"/>
            <a:ext cx="6242050" cy="3667125"/>
            <a:chOff x="1012" y="1348"/>
            <a:chExt cx="3932" cy="231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012" y="187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636" y="134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644" y="154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652" y="173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660" y="19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396" y="23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356" y="240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316" y="25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276" y="259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76" y="322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124" y="33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1248" y="158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24" y="163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249" y="2136"/>
              <a:ext cx="191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22" y="2570"/>
              <a:ext cx="346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60" y="340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2539" y="1794"/>
              <a:ext cx="28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544" y="268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456" y="201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888" y="1968"/>
              <a:ext cx="57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4464" y="220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680" y="13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688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696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656" y="196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056" y="19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440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400" y="24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360" y="254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272" y="264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920" y="32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168" y="34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248" y="15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112" y="172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78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880" y="278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544" y="32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824" y="273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152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360" y="216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936" y="220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656" y="2352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</p:grpSp>
      <p:sp>
        <p:nvSpPr>
          <p:cNvPr id="53" name="Freeform 37"/>
          <p:cNvSpPr>
            <a:spLocks/>
          </p:cNvSpPr>
          <p:nvPr/>
        </p:nvSpPr>
        <p:spPr bwMode="auto">
          <a:xfrm>
            <a:off x="1287463" y="1943304"/>
            <a:ext cx="2117725" cy="2541588"/>
          </a:xfrm>
          <a:custGeom>
            <a:avLst/>
            <a:gdLst/>
            <a:ahLst/>
            <a:cxnLst>
              <a:cxn ang="0">
                <a:pos x="970" y="21"/>
              </a:cxn>
              <a:cxn ang="0">
                <a:pos x="757" y="0"/>
              </a:cxn>
              <a:cxn ang="0">
                <a:pos x="629" y="0"/>
              </a:cxn>
              <a:cxn ang="0">
                <a:pos x="394" y="0"/>
              </a:cxn>
              <a:cxn ang="0">
                <a:pos x="245" y="11"/>
              </a:cxn>
              <a:cxn ang="0">
                <a:pos x="160" y="117"/>
              </a:cxn>
              <a:cxn ang="0">
                <a:pos x="117" y="256"/>
              </a:cxn>
              <a:cxn ang="0">
                <a:pos x="53" y="405"/>
              </a:cxn>
              <a:cxn ang="0">
                <a:pos x="21" y="533"/>
              </a:cxn>
              <a:cxn ang="0">
                <a:pos x="10" y="619"/>
              </a:cxn>
              <a:cxn ang="0">
                <a:pos x="0" y="747"/>
              </a:cxn>
              <a:cxn ang="0">
                <a:pos x="0" y="811"/>
              </a:cxn>
              <a:cxn ang="0">
                <a:pos x="0" y="939"/>
              </a:cxn>
              <a:cxn ang="0">
                <a:pos x="0" y="1013"/>
              </a:cxn>
              <a:cxn ang="0">
                <a:pos x="0" y="1067"/>
              </a:cxn>
              <a:cxn ang="0">
                <a:pos x="10" y="1131"/>
              </a:cxn>
              <a:cxn ang="0">
                <a:pos x="10" y="1195"/>
              </a:cxn>
              <a:cxn ang="0">
                <a:pos x="10" y="1269"/>
              </a:cxn>
              <a:cxn ang="0">
                <a:pos x="10" y="1323"/>
              </a:cxn>
              <a:cxn ang="0">
                <a:pos x="64" y="1376"/>
              </a:cxn>
              <a:cxn ang="0">
                <a:pos x="234" y="1408"/>
              </a:cxn>
              <a:cxn ang="0">
                <a:pos x="266" y="1451"/>
              </a:cxn>
              <a:cxn ang="0">
                <a:pos x="320" y="1504"/>
              </a:cxn>
              <a:cxn ang="0">
                <a:pos x="480" y="1557"/>
              </a:cxn>
              <a:cxn ang="0">
                <a:pos x="650" y="1579"/>
              </a:cxn>
              <a:cxn ang="0">
                <a:pos x="800" y="1579"/>
              </a:cxn>
              <a:cxn ang="0">
                <a:pos x="992" y="1600"/>
              </a:cxn>
              <a:cxn ang="0">
                <a:pos x="1024" y="1568"/>
              </a:cxn>
              <a:cxn ang="0">
                <a:pos x="1056" y="1515"/>
              </a:cxn>
              <a:cxn ang="0">
                <a:pos x="1088" y="1461"/>
              </a:cxn>
              <a:cxn ang="0">
                <a:pos x="1109" y="1365"/>
              </a:cxn>
              <a:cxn ang="0">
                <a:pos x="1109" y="1237"/>
              </a:cxn>
              <a:cxn ang="0">
                <a:pos x="1109" y="1109"/>
              </a:cxn>
              <a:cxn ang="0">
                <a:pos x="1109" y="1035"/>
              </a:cxn>
              <a:cxn ang="0">
                <a:pos x="1109" y="981"/>
              </a:cxn>
              <a:cxn ang="0">
                <a:pos x="1109" y="875"/>
              </a:cxn>
              <a:cxn ang="0">
                <a:pos x="1109" y="821"/>
              </a:cxn>
              <a:cxn ang="0">
                <a:pos x="1098" y="715"/>
              </a:cxn>
              <a:cxn ang="0">
                <a:pos x="1088" y="661"/>
              </a:cxn>
              <a:cxn ang="0">
                <a:pos x="1130" y="597"/>
              </a:cxn>
              <a:cxn ang="0">
                <a:pos x="1162" y="544"/>
              </a:cxn>
              <a:cxn ang="0">
                <a:pos x="1216" y="491"/>
              </a:cxn>
              <a:cxn ang="0">
                <a:pos x="1269" y="427"/>
              </a:cxn>
              <a:cxn ang="0">
                <a:pos x="1301" y="341"/>
              </a:cxn>
              <a:cxn ang="0">
                <a:pos x="1333" y="288"/>
              </a:cxn>
              <a:cxn ang="0">
                <a:pos x="1333" y="139"/>
              </a:cxn>
              <a:cxn ang="0">
                <a:pos x="1301" y="32"/>
              </a:cxn>
              <a:cxn ang="0">
                <a:pos x="1216" y="32"/>
              </a:cxn>
              <a:cxn ang="0">
                <a:pos x="1130" y="32"/>
              </a:cxn>
              <a:cxn ang="0">
                <a:pos x="1061" y="32"/>
              </a:cxn>
            </a:cxnLst>
            <a:rect l="0" t="0" r="r" b="b"/>
            <a:pathLst>
              <a:path w="1334" h="1601">
                <a:moveTo>
                  <a:pt x="1061" y="32"/>
                </a:moveTo>
                <a:lnTo>
                  <a:pt x="970" y="21"/>
                </a:lnTo>
                <a:lnTo>
                  <a:pt x="864" y="0"/>
                </a:lnTo>
                <a:lnTo>
                  <a:pt x="757" y="0"/>
                </a:lnTo>
                <a:lnTo>
                  <a:pt x="693" y="0"/>
                </a:lnTo>
                <a:lnTo>
                  <a:pt x="629" y="0"/>
                </a:lnTo>
                <a:lnTo>
                  <a:pt x="522" y="0"/>
                </a:lnTo>
                <a:lnTo>
                  <a:pt x="394" y="0"/>
                </a:lnTo>
                <a:lnTo>
                  <a:pt x="330" y="0"/>
                </a:lnTo>
                <a:lnTo>
                  <a:pt x="245" y="11"/>
                </a:lnTo>
                <a:lnTo>
                  <a:pt x="170" y="32"/>
                </a:lnTo>
                <a:lnTo>
                  <a:pt x="160" y="117"/>
                </a:lnTo>
                <a:lnTo>
                  <a:pt x="149" y="181"/>
                </a:lnTo>
                <a:lnTo>
                  <a:pt x="117" y="256"/>
                </a:lnTo>
                <a:lnTo>
                  <a:pt x="74" y="341"/>
                </a:lnTo>
                <a:lnTo>
                  <a:pt x="53" y="405"/>
                </a:lnTo>
                <a:lnTo>
                  <a:pt x="32" y="469"/>
                </a:lnTo>
                <a:lnTo>
                  <a:pt x="21" y="533"/>
                </a:lnTo>
                <a:lnTo>
                  <a:pt x="21" y="597"/>
                </a:lnTo>
                <a:lnTo>
                  <a:pt x="10" y="619"/>
                </a:lnTo>
                <a:lnTo>
                  <a:pt x="0" y="704"/>
                </a:lnTo>
                <a:lnTo>
                  <a:pt x="0" y="747"/>
                </a:lnTo>
                <a:lnTo>
                  <a:pt x="0" y="789"/>
                </a:lnTo>
                <a:lnTo>
                  <a:pt x="0" y="811"/>
                </a:lnTo>
                <a:lnTo>
                  <a:pt x="0" y="875"/>
                </a:lnTo>
                <a:lnTo>
                  <a:pt x="0" y="939"/>
                </a:lnTo>
                <a:lnTo>
                  <a:pt x="0" y="971"/>
                </a:lnTo>
                <a:lnTo>
                  <a:pt x="0" y="1013"/>
                </a:lnTo>
                <a:lnTo>
                  <a:pt x="0" y="1035"/>
                </a:lnTo>
                <a:lnTo>
                  <a:pt x="0" y="1067"/>
                </a:lnTo>
                <a:lnTo>
                  <a:pt x="10" y="1109"/>
                </a:lnTo>
                <a:lnTo>
                  <a:pt x="10" y="1131"/>
                </a:lnTo>
                <a:lnTo>
                  <a:pt x="10" y="1173"/>
                </a:lnTo>
                <a:lnTo>
                  <a:pt x="10" y="1195"/>
                </a:lnTo>
                <a:lnTo>
                  <a:pt x="10" y="1227"/>
                </a:lnTo>
                <a:lnTo>
                  <a:pt x="10" y="1269"/>
                </a:lnTo>
                <a:lnTo>
                  <a:pt x="10" y="1291"/>
                </a:lnTo>
                <a:lnTo>
                  <a:pt x="10" y="1323"/>
                </a:lnTo>
                <a:lnTo>
                  <a:pt x="32" y="1344"/>
                </a:lnTo>
                <a:lnTo>
                  <a:pt x="64" y="1376"/>
                </a:lnTo>
                <a:lnTo>
                  <a:pt x="128" y="1397"/>
                </a:lnTo>
                <a:lnTo>
                  <a:pt x="234" y="1408"/>
                </a:lnTo>
                <a:lnTo>
                  <a:pt x="256" y="1419"/>
                </a:lnTo>
                <a:lnTo>
                  <a:pt x="266" y="1451"/>
                </a:lnTo>
                <a:lnTo>
                  <a:pt x="288" y="1483"/>
                </a:lnTo>
                <a:lnTo>
                  <a:pt x="320" y="1504"/>
                </a:lnTo>
                <a:lnTo>
                  <a:pt x="352" y="1525"/>
                </a:lnTo>
                <a:lnTo>
                  <a:pt x="480" y="1557"/>
                </a:lnTo>
                <a:lnTo>
                  <a:pt x="565" y="1568"/>
                </a:lnTo>
                <a:lnTo>
                  <a:pt x="650" y="1579"/>
                </a:lnTo>
                <a:lnTo>
                  <a:pt x="714" y="1579"/>
                </a:lnTo>
                <a:lnTo>
                  <a:pt x="800" y="1579"/>
                </a:lnTo>
                <a:lnTo>
                  <a:pt x="928" y="1589"/>
                </a:lnTo>
                <a:lnTo>
                  <a:pt x="992" y="1600"/>
                </a:lnTo>
                <a:lnTo>
                  <a:pt x="1024" y="1600"/>
                </a:lnTo>
                <a:lnTo>
                  <a:pt x="1024" y="1568"/>
                </a:lnTo>
                <a:lnTo>
                  <a:pt x="1024" y="1525"/>
                </a:lnTo>
                <a:lnTo>
                  <a:pt x="1056" y="1515"/>
                </a:lnTo>
                <a:lnTo>
                  <a:pt x="1077" y="1493"/>
                </a:lnTo>
                <a:lnTo>
                  <a:pt x="1088" y="1461"/>
                </a:lnTo>
                <a:lnTo>
                  <a:pt x="1109" y="1387"/>
                </a:lnTo>
                <a:lnTo>
                  <a:pt x="1109" y="1365"/>
                </a:lnTo>
                <a:lnTo>
                  <a:pt x="1109" y="1301"/>
                </a:lnTo>
                <a:lnTo>
                  <a:pt x="1109" y="1237"/>
                </a:lnTo>
                <a:lnTo>
                  <a:pt x="1109" y="1152"/>
                </a:lnTo>
                <a:lnTo>
                  <a:pt x="1109" y="1109"/>
                </a:lnTo>
                <a:lnTo>
                  <a:pt x="1109" y="1067"/>
                </a:lnTo>
                <a:lnTo>
                  <a:pt x="1109" y="1035"/>
                </a:lnTo>
                <a:lnTo>
                  <a:pt x="1109" y="1013"/>
                </a:lnTo>
                <a:lnTo>
                  <a:pt x="1109" y="981"/>
                </a:lnTo>
                <a:lnTo>
                  <a:pt x="1109" y="917"/>
                </a:lnTo>
                <a:lnTo>
                  <a:pt x="1109" y="875"/>
                </a:lnTo>
                <a:lnTo>
                  <a:pt x="1109" y="853"/>
                </a:lnTo>
                <a:lnTo>
                  <a:pt x="1109" y="821"/>
                </a:lnTo>
                <a:lnTo>
                  <a:pt x="1098" y="747"/>
                </a:lnTo>
                <a:lnTo>
                  <a:pt x="1098" y="715"/>
                </a:lnTo>
                <a:lnTo>
                  <a:pt x="1098" y="693"/>
                </a:lnTo>
                <a:lnTo>
                  <a:pt x="1088" y="661"/>
                </a:lnTo>
                <a:lnTo>
                  <a:pt x="1098" y="629"/>
                </a:lnTo>
                <a:lnTo>
                  <a:pt x="1130" y="597"/>
                </a:lnTo>
                <a:lnTo>
                  <a:pt x="1152" y="576"/>
                </a:lnTo>
                <a:lnTo>
                  <a:pt x="1162" y="544"/>
                </a:lnTo>
                <a:lnTo>
                  <a:pt x="1184" y="533"/>
                </a:lnTo>
                <a:lnTo>
                  <a:pt x="1216" y="491"/>
                </a:lnTo>
                <a:lnTo>
                  <a:pt x="1237" y="469"/>
                </a:lnTo>
                <a:lnTo>
                  <a:pt x="1269" y="427"/>
                </a:lnTo>
                <a:lnTo>
                  <a:pt x="1290" y="405"/>
                </a:lnTo>
                <a:lnTo>
                  <a:pt x="1301" y="341"/>
                </a:lnTo>
                <a:lnTo>
                  <a:pt x="1333" y="320"/>
                </a:lnTo>
                <a:lnTo>
                  <a:pt x="1333" y="288"/>
                </a:lnTo>
                <a:lnTo>
                  <a:pt x="1333" y="224"/>
                </a:lnTo>
                <a:lnTo>
                  <a:pt x="1333" y="139"/>
                </a:lnTo>
                <a:lnTo>
                  <a:pt x="1333" y="53"/>
                </a:lnTo>
                <a:lnTo>
                  <a:pt x="1301" y="32"/>
                </a:lnTo>
                <a:lnTo>
                  <a:pt x="1258" y="32"/>
                </a:lnTo>
                <a:lnTo>
                  <a:pt x="1216" y="32"/>
                </a:lnTo>
                <a:lnTo>
                  <a:pt x="1152" y="32"/>
                </a:lnTo>
                <a:lnTo>
                  <a:pt x="1130" y="32"/>
                </a:lnTo>
                <a:lnTo>
                  <a:pt x="1061" y="32"/>
                </a:lnTo>
                <a:lnTo>
                  <a:pt x="1061" y="3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4" name="Freeform 38"/>
          <p:cNvSpPr>
            <a:spLocks/>
          </p:cNvSpPr>
          <p:nvPr/>
        </p:nvSpPr>
        <p:spPr bwMode="auto">
          <a:xfrm>
            <a:off x="4949994" y="2262678"/>
            <a:ext cx="3244850" cy="2678112"/>
          </a:xfrm>
          <a:custGeom>
            <a:avLst/>
            <a:gdLst/>
            <a:ahLst/>
            <a:cxnLst>
              <a:cxn ang="0">
                <a:pos x="1984" y="320"/>
              </a:cxn>
              <a:cxn ang="0">
                <a:pos x="1920" y="320"/>
              </a:cxn>
              <a:cxn ang="0">
                <a:pos x="1867" y="235"/>
              </a:cxn>
              <a:cxn ang="0">
                <a:pos x="1867" y="64"/>
              </a:cxn>
              <a:cxn ang="0">
                <a:pos x="1867" y="0"/>
              </a:cxn>
              <a:cxn ang="0">
                <a:pos x="1707" y="0"/>
              </a:cxn>
              <a:cxn ang="0">
                <a:pos x="1568" y="11"/>
              </a:cxn>
              <a:cxn ang="0">
                <a:pos x="1419" y="11"/>
              </a:cxn>
              <a:cxn ang="0">
                <a:pos x="1238" y="11"/>
              </a:cxn>
              <a:cxn ang="0">
                <a:pos x="1046" y="11"/>
              </a:cxn>
              <a:cxn ang="0">
                <a:pos x="875" y="11"/>
              </a:cxn>
              <a:cxn ang="0">
                <a:pos x="747" y="11"/>
              </a:cxn>
              <a:cxn ang="0">
                <a:pos x="640" y="11"/>
              </a:cxn>
              <a:cxn ang="0">
                <a:pos x="512" y="0"/>
              </a:cxn>
              <a:cxn ang="0">
                <a:pos x="395" y="0"/>
              </a:cxn>
              <a:cxn ang="0">
                <a:pos x="320" y="22"/>
              </a:cxn>
              <a:cxn ang="0">
                <a:pos x="288" y="182"/>
              </a:cxn>
              <a:cxn ang="0">
                <a:pos x="246" y="256"/>
              </a:cxn>
              <a:cxn ang="0">
                <a:pos x="192" y="310"/>
              </a:cxn>
              <a:cxn ang="0">
                <a:pos x="160" y="427"/>
              </a:cxn>
              <a:cxn ang="0">
                <a:pos x="150" y="619"/>
              </a:cxn>
              <a:cxn ang="0">
                <a:pos x="150" y="768"/>
              </a:cxn>
              <a:cxn ang="0">
                <a:pos x="150" y="875"/>
              </a:cxn>
              <a:cxn ang="0">
                <a:pos x="128" y="918"/>
              </a:cxn>
              <a:cxn ang="0">
                <a:pos x="75" y="971"/>
              </a:cxn>
              <a:cxn ang="0">
                <a:pos x="32" y="1014"/>
              </a:cxn>
              <a:cxn ang="0">
                <a:pos x="0" y="1078"/>
              </a:cxn>
              <a:cxn ang="0">
                <a:pos x="0" y="1206"/>
              </a:cxn>
              <a:cxn ang="0">
                <a:pos x="0" y="1355"/>
              </a:cxn>
              <a:cxn ang="0">
                <a:pos x="11" y="1526"/>
              </a:cxn>
              <a:cxn ang="0">
                <a:pos x="107" y="1579"/>
              </a:cxn>
              <a:cxn ang="0">
                <a:pos x="256" y="1579"/>
              </a:cxn>
              <a:cxn ang="0">
                <a:pos x="320" y="1579"/>
              </a:cxn>
              <a:cxn ang="0">
                <a:pos x="512" y="1600"/>
              </a:cxn>
              <a:cxn ang="0">
                <a:pos x="598" y="1600"/>
              </a:cxn>
              <a:cxn ang="0">
                <a:pos x="747" y="1600"/>
              </a:cxn>
              <a:cxn ang="0">
                <a:pos x="1024" y="1622"/>
              </a:cxn>
              <a:cxn ang="0">
                <a:pos x="1238" y="1686"/>
              </a:cxn>
              <a:cxn ang="0">
                <a:pos x="1408" y="1686"/>
              </a:cxn>
              <a:cxn ang="0">
                <a:pos x="1622" y="1686"/>
              </a:cxn>
              <a:cxn ang="0">
                <a:pos x="1750" y="1664"/>
              </a:cxn>
              <a:cxn ang="0">
                <a:pos x="1771" y="1504"/>
              </a:cxn>
              <a:cxn ang="0">
                <a:pos x="1771" y="1398"/>
              </a:cxn>
              <a:cxn ang="0">
                <a:pos x="1771" y="1312"/>
              </a:cxn>
              <a:cxn ang="0">
                <a:pos x="1771" y="1131"/>
              </a:cxn>
              <a:cxn ang="0">
                <a:pos x="1771" y="960"/>
              </a:cxn>
              <a:cxn ang="0">
                <a:pos x="1792" y="811"/>
              </a:cxn>
              <a:cxn ang="0">
                <a:pos x="1867" y="726"/>
              </a:cxn>
              <a:cxn ang="0">
                <a:pos x="1974" y="630"/>
              </a:cxn>
              <a:cxn ang="0">
                <a:pos x="2016" y="576"/>
              </a:cxn>
              <a:cxn ang="0">
                <a:pos x="2016" y="470"/>
              </a:cxn>
              <a:cxn ang="0">
                <a:pos x="2038" y="416"/>
              </a:cxn>
              <a:cxn ang="0">
                <a:pos x="2038" y="278"/>
              </a:cxn>
              <a:cxn ang="0">
                <a:pos x="2043" y="347"/>
              </a:cxn>
            </a:cxnLst>
            <a:rect l="0" t="0" r="r" b="b"/>
            <a:pathLst>
              <a:path w="2044" h="1687">
                <a:moveTo>
                  <a:pt x="2043" y="347"/>
                </a:moveTo>
                <a:lnTo>
                  <a:pt x="1984" y="320"/>
                </a:lnTo>
                <a:lnTo>
                  <a:pt x="1942" y="320"/>
                </a:lnTo>
                <a:lnTo>
                  <a:pt x="1920" y="320"/>
                </a:lnTo>
                <a:lnTo>
                  <a:pt x="1878" y="320"/>
                </a:lnTo>
                <a:lnTo>
                  <a:pt x="1867" y="235"/>
                </a:lnTo>
                <a:lnTo>
                  <a:pt x="1867" y="107"/>
                </a:lnTo>
                <a:lnTo>
                  <a:pt x="1867" y="64"/>
                </a:lnTo>
                <a:lnTo>
                  <a:pt x="1867" y="22"/>
                </a:lnTo>
                <a:lnTo>
                  <a:pt x="1867" y="0"/>
                </a:lnTo>
                <a:lnTo>
                  <a:pt x="1835" y="0"/>
                </a:lnTo>
                <a:lnTo>
                  <a:pt x="1707" y="0"/>
                </a:lnTo>
                <a:lnTo>
                  <a:pt x="1675" y="11"/>
                </a:lnTo>
                <a:lnTo>
                  <a:pt x="1568" y="11"/>
                </a:lnTo>
                <a:lnTo>
                  <a:pt x="1504" y="11"/>
                </a:lnTo>
                <a:lnTo>
                  <a:pt x="1419" y="11"/>
                </a:lnTo>
                <a:lnTo>
                  <a:pt x="1323" y="11"/>
                </a:lnTo>
                <a:lnTo>
                  <a:pt x="1238" y="11"/>
                </a:lnTo>
                <a:lnTo>
                  <a:pt x="1152" y="11"/>
                </a:lnTo>
                <a:lnTo>
                  <a:pt x="1046" y="11"/>
                </a:lnTo>
                <a:lnTo>
                  <a:pt x="982" y="11"/>
                </a:lnTo>
                <a:lnTo>
                  <a:pt x="875" y="11"/>
                </a:lnTo>
                <a:lnTo>
                  <a:pt x="811" y="11"/>
                </a:lnTo>
                <a:lnTo>
                  <a:pt x="747" y="11"/>
                </a:lnTo>
                <a:lnTo>
                  <a:pt x="704" y="11"/>
                </a:lnTo>
                <a:lnTo>
                  <a:pt x="640" y="11"/>
                </a:lnTo>
                <a:lnTo>
                  <a:pt x="576" y="0"/>
                </a:lnTo>
                <a:lnTo>
                  <a:pt x="512" y="0"/>
                </a:lnTo>
                <a:lnTo>
                  <a:pt x="480" y="0"/>
                </a:lnTo>
                <a:lnTo>
                  <a:pt x="395" y="0"/>
                </a:lnTo>
                <a:lnTo>
                  <a:pt x="331" y="0"/>
                </a:lnTo>
                <a:lnTo>
                  <a:pt x="320" y="22"/>
                </a:lnTo>
                <a:lnTo>
                  <a:pt x="299" y="107"/>
                </a:lnTo>
                <a:lnTo>
                  <a:pt x="288" y="182"/>
                </a:lnTo>
                <a:lnTo>
                  <a:pt x="256" y="224"/>
                </a:lnTo>
                <a:lnTo>
                  <a:pt x="246" y="256"/>
                </a:lnTo>
                <a:lnTo>
                  <a:pt x="224" y="288"/>
                </a:lnTo>
                <a:lnTo>
                  <a:pt x="192" y="310"/>
                </a:lnTo>
                <a:lnTo>
                  <a:pt x="171" y="342"/>
                </a:lnTo>
                <a:lnTo>
                  <a:pt x="160" y="427"/>
                </a:lnTo>
                <a:lnTo>
                  <a:pt x="160" y="534"/>
                </a:lnTo>
                <a:lnTo>
                  <a:pt x="150" y="619"/>
                </a:lnTo>
                <a:lnTo>
                  <a:pt x="150" y="726"/>
                </a:lnTo>
                <a:lnTo>
                  <a:pt x="150" y="768"/>
                </a:lnTo>
                <a:lnTo>
                  <a:pt x="150" y="790"/>
                </a:lnTo>
                <a:lnTo>
                  <a:pt x="150" y="875"/>
                </a:lnTo>
                <a:lnTo>
                  <a:pt x="150" y="907"/>
                </a:lnTo>
                <a:lnTo>
                  <a:pt x="128" y="918"/>
                </a:lnTo>
                <a:lnTo>
                  <a:pt x="107" y="950"/>
                </a:lnTo>
                <a:lnTo>
                  <a:pt x="75" y="971"/>
                </a:lnTo>
                <a:lnTo>
                  <a:pt x="43" y="992"/>
                </a:lnTo>
                <a:lnTo>
                  <a:pt x="32" y="1014"/>
                </a:lnTo>
                <a:lnTo>
                  <a:pt x="11" y="1056"/>
                </a:lnTo>
                <a:lnTo>
                  <a:pt x="0" y="1078"/>
                </a:lnTo>
                <a:lnTo>
                  <a:pt x="0" y="1142"/>
                </a:lnTo>
                <a:lnTo>
                  <a:pt x="0" y="1206"/>
                </a:lnTo>
                <a:lnTo>
                  <a:pt x="0" y="1291"/>
                </a:lnTo>
                <a:lnTo>
                  <a:pt x="0" y="1355"/>
                </a:lnTo>
                <a:lnTo>
                  <a:pt x="0" y="1462"/>
                </a:lnTo>
                <a:lnTo>
                  <a:pt x="11" y="1526"/>
                </a:lnTo>
                <a:lnTo>
                  <a:pt x="43" y="1568"/>
                </a:lnTo>
                <a:lnTo>
                  <a:pt x="107" y="1579"/>
                </a:lnTo>
                <a:lnTo>
                  <a:pt x="192" y="1579"/>
                </a:lnTo>
                <a:lnTo>
                  <a:pt x="256" y="1579"/>
                </a:lnTo>
                <a:lnTo>
                  <a:pt x="278" y="1579"/>
                </a:lnTo>
                <a:lnTo>
                  <a:pt x="320" y="1579"/>
                </a:lnTo>
                <a:lnTo>
                  <a:pt x="427" y="1590"/>
                </a:lnTo>
                <a:lnTo>
                  <a:pt x="512" y="1600"/>
                </a:lnTo>
                <a:lnTo>
                  <a:pt x="534" y="1600"/>
                </a:lnTo>
                <a:lnTo>
                  <a:pt x="598" y="1600"/>
                </a:lnTo>
                <a:lnTo>
                  <a:pt x="662" y="1600"/>
                </a:lnTo>
                <a:lnTo>
                  <a:pt x="747" y="1600"/>
                </a:lnTo>
                <a:lnTo>
                  <a:pt x="896" y="1600"/>
                </a:lnTo>
                <a:lnTo>
                  <a:pt x="1024" y="1622"/>
                </a:lnTo>
                <a:lnTo>
                  <a:pt x="1131" y="1686"/>
                </a:lnTo>
                <a:lnTo>
                  <a:pt x="1238" y="1686"/>
                </a:lnTo>
                <a:lnTo>
                  <a:pt x="1280" y="1686"/>
                </a:lnTo>
                <a:lnTo>
                  <a:pt x="1408" y="1686"/>
                </a:lnTo>
                <a:lnTo>
                  <a:pt x="1558" y="1686"/>
                </a:lnTo>
                <a:lnTo>
                  <a:pt x="1622" y="1686"/>
                </a:lnTo>
                <a:lnTo>
                  <a:pt x="1728" y="1686"/>
                </a:lnTo>
                <a:lnTo>
                  <a:pt x="1750" y="1664"/>
                </a:lnTo>
                <a:lnTo>
                  <a:pt x="1760" y="1579"/>
                </a:lnTo>
                <a:lnTo>
                  <a:pt x="1771" y="1504"/>
                </a:lnTo>
                <a:lnTo>
                  <a:pt x="1771" y="1462"/>
                </a:lnTo>
                <a:lnTo>
                  <a:pt x="1771" y="1398"/>
                </a:lnTo>
                <a:lnTo>
                  <a:pt x="1771" y="1376"/>
                </a:lnTo>
                <a:lnTo>
                  <a:pt x="1771" y="1312"/>
                </a:lnTo>
                <a:lnTo>
                  <a:pt x="1771" y="1216"/>
                </a:lnTo>
                <a:lnTo>
                  <a:pt x="1771" y="1131"/>
                </a:lnTo>
                <a:lnTo>
                  <a:pt x="1771" y="1046"/>
                </a:lnTo>
                <a:lnTo>
                  <a:pt x="1771" y="960"/>
                </a:lnTo>
                <a:lnTo>
                  <a:pt x="1782" y="875"/>
                </a:lnTo>
                <a:lnTo>
                  <a:pt x="1792" y="811"/>
                </a:lnTo>
                <a:lnTo>
                  <a:pt x="1803" y="747"/>
                </a:lnTo>
                <a:lnTo>
                  <a:pt x="1867" y="726"/>
                </a:lnTo>
                <a:lnTo>
                  <a:pt x="1931" y="662"/>
                </a:lnTo>
                <a:lnTo>
                  <a:pt x="1974" y="630"/>
                </a:lnTo>
                <a:lnTo>
                  <a:pt x="1995" y="608"/>
                </a:lnTo>
                <a:lnTo>
                  <a:pt x="2016" y="576"/>
                </a:lnTo>
                <a:lnTo>
                  <a:pt x="2016" y="502"/>
                </a:lnTo>
                <a:lnTo>
                  <a:pt x="2016" y="470"/>
                </a:lnTo>
                <a:lnTo>
                  <a:pt x="2027" y="448"/>
                </a:lnTo>
                <a:lnTo>
                  <a:pt x="2038" y="416"/>
                </a:lnTo>
                <a:lnTo>
                  <a:pt x="2043" y="347"/>
                </a:lnTo>
                <a:lnTo>
                  <a:pt x="2038" y="278"/>
                </a:lnTo>
                <a:lnTo>
                  <a:pt x="2043" y="347"/>
                </a:lnTo>
                <a:lnTo>
                  <a:pt x="2043" y="347"/>
                </a:lnTo>
              </a:path>
            </a:pathLst>
          </a:custGeom>
          <a:noFill/>
          <a:ln w="508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cxnSp>
        <p:nvCxnSpPr>
          <p:cNvPr id="56" name="直線接點 55"/>
          <p:cNvCxnSpPr>
            <a:stCxn id="13" idx="6"/>
            <a:endCxn id="14" idx="2"/>
          </p:cNvCxnSpPr>
          <p:nvPr/>
        </p:nvCxnSpPr>
        <p:spPr>
          <a:xfrm>
            <a:off x="4029902" y="4094872"/>
            <a:ext cx="10795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Strongly Connected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39054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0000CC"/>
                </a:solidFill>
              </a:rPr>
              <a:t>digraph</a:t>
            </a:r>
            <a:r>
              <a:rPr lang="en-US" altLang="zh-TW" dirty="0" smtClean="0"/>
              <a:t> G is said to be </a:t>
            </a:r>
            <a:r>
              <a:rPr lang="en-US" altLang="zh-TW" dirty="0" smtClean="0">
                <a:solidFill>
                  <a:srgbClr val="0000CC"/>
                </a:solidFill>
              </a:rPr>
              <a:t>strongly connected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for every </a:t>
            </a:r>
            <a:r>
              <a:rPr lang="en-US" altLang="zh-TW" dirty="0"/>
              <a:t>pair of distinct vertices u and v in V(G) </a:t>
            </a:r>
            <a:r>
              <a:rPr lang="en-US" altLang="zh-TW" dirty="0" smtClean="0"/>
              <a:t>there is a </a:t>
            </a:r>
            <a:r>
              <a:rPr lang="en-US" altLang="zh-TW" dirty="0" smtClean="0">
                <a:solidFill>
                  <a:srgbClr val="C00000"/>
                </a:solidFill>
              </a:rPr>
              <a:t>directed path </a:t>
            </a:r>
            <a:r>
              <a:rPr lang="en-US" altLang="zh-TW" dirty="0" smtClean="0"/>
              <a:t>from</a:t>
            </a:r>
            <a:r>
              <a:rPr lang="en-US" altLang="zh-TW" dirty="0" smtClean="0">
                <a:solidFill>
                  <a:srgbClr val="0000CC"/>
                </a:solidFill>
              </a:rPr>
              <a:t> u to v </a:t>
            </a:r>
            <a:r>
              <a:rPr lang="en-US" altLang="zh-TW" dirty="0" smtClean="0"/>
              <a:t>and also from</a:t>
            </a:r>
            <a:r>
              <a:rPr lang="en-US" altLang="zh-TW" dirty="0" smtClean="0">
                <a:solidFill>
                  <a:srgbClr val="0000CC"/>
                </a:solidFill>
              </a:rPr>
              <a:t> v to u</a:t>
            </a:r>
          </a:p>
          <a:p>
            <a:pPr lvl="1"/>
            <a:endParaRPr lang="en-US" altLang="zh-TW" dirty="0" smtClean="0"/>
          </a:p>
          <a:p>
            <a:r>
              <a:rPr lang="en-US" altLang="zh-TW" dirty="0"/>
              <a:t>A </a:t>
            </a:r>
            <a:r>
              <a:rPr lang="en-US" altLang="zh-TW" dirty="0" smtClean="0">
                <a:solidFill>
                  <a:srgbClr val="0000CC"/>
                </a:solidFill>
              </a:rPr>
              <a:t>strongly connected component </a:t>
            </a:r>
            <a:r>
              <a:rPr lang="en-US" altLang="zh-TW" dirty="0" smtClean="0"/>
              <a:t>is a maximal subgraph that is strongly connected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949113" y="3899877"/>
            <a:ext cx="2280837" cy="179753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961113" y="403338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橢圓 7"/>
          <p:cNvSpPr/>
          <p:nvPr/>
        </p:nvSpPr>
        <p:spPr>
          <a:xfrm>
            <a:off x="1961113" y="457174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橢圓 8"/>
          <p:cNvSpPr/>
          <p:nvPr/>
        </p:nvSpPr>
        <p:spPr>
          <a:xfrm>
            <a:off x="1961113" y="520091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2283878" y="4241462"/>
            <a:ext cx="92582" cy="406400"/>
          </a:xfrm>
          <a:custGeom>
            <a:avLst/>
            <a:gdLst>
              <a:gd name="connsiteX0" fmla="*/ 0 w 142371"/>
              <a:gd name="connsiteY0" fmla="*/ 365760 h 365760"/>
              <a:gd name="connsiteX1" fmla="*/ 142240 w 142371"/>
              <a:gd name="connsiteY1" fmla="*/ 182880 h 365760"/>
              <a:gd name="connsiteX2" fmla="*/ 20320 w 142371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371" h="365760">
                <a:moveTo>
                  <a:pt x="0" y="365760"/>
                </a:moveTo>
                <a:cubicBezTo>
                  <a:pt x="69426" y="304800"/>
                  <a:pt x="138853" y="243840"/>
                  <a:pt x="142240" y="182880"/>
                </a:cubicBezTo>
                <a:cubicBezTo>
                  <a:pt x="145627" y="121920"/>
                  <a:pt x="82973" y="60960"/>
                  <a:pt x="2032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1" name="手繪多邊形 10"/>
          <p:cNvSpPr/>
          <p:nvPr/>
        </p:nvSpPr>
        <p:spPr>
          <a:xfrm>
            <a:off x="1887581" y="4241462"/>
            <a:ext cx="81336" cy="436880"/>
          </a:xfrm>
          <a:custGeom>
            <a:avLst/>
            <a:gdLst>
              <a:gd name="connsiteX0" fmla="*/ 71176 w 81336"/>
              <a:gd name="connsiteY0" fmla="*/ 0 h 436880"/>
              <a:gd name="connsiteX1" fmla="*/ 56 w 81336"/>
              <a:gd name="connsiteY1" fmla="*/ 162560 h 436880"/>
              <a:gd name="connsiteX2" fmla="*/ 81336 w 81336"/>
              <a:gd name="connsiteY2" fmla="*/ 43688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36" h="436880">
                <a:moveTo>
                  <a:pt x="71176" y="0"/>
                </a:moveTo>
                <a:cubicBezTo>
                  <a:pt x="34769" y="44873"/>
                  <a:pt x="-1637" y="89747"/>
                  <a:pt x="56" y="162560"/>
                </a:cubicBezTo>
                <a:cubicBezTo>
                  <a:pt x="1749" y="235373"/>
                  <a:pt x="41542" y="336126"/>
                  <a:pt x="81336" y="43688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12" name="直線接點 11"/>
          <p:cNvCxnSpPr>
            <a:stCxn id="8" idx="4"/>
            <a:endCxn id="9" idx="0"/>
          </p:cNvCxnSpPr>
          <p:nvPr/>
        </p:nvCxnSpPr>
        <p:spPr>
          <a:xfrm>
            <a:off x="2132020" y="4913555"/>
            <a:ext cx="0" cy="287364"/>
          </a:xfrm>
          <a:prstGeom prst="line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894137" y="5638933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G</a:t>
            </a:r>
            <a:r>
              <a:rPr lang="en-US" altLang="zh-TW" sz="2400" b="1" baseline="-25000" dirty="0" smtClean="0"/>
              <a:t>3</a:t>
            </a:r>
            <a:endParaRPr lang="zh-TW" altLang="en-US" sz="2400" b="1" baseline="-25000" dirty="0"/>
          </a:p>
        </p:txBody>
      </p:sp>
      <p:sp>
        <p:nvSpPr>
          <p:cNvPr id="14" name="圓角矩形 13"/>
          <p:cNvSpPr/>
          <p:nvPr/>
        </p:nvSpPr>
        <p:spPr>
          <a:xfrm>
            <a:off x="3591812" y="3899877"/>
            <a:ext cx="2075743" cy="179753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536836" y="432932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" name="橢圓 15"/>
          <p:cNvSpPr/>
          <p:nvPr/>
        </p:nvSpPr>
        <p:spPr>
          <a:xfrm>
            <a:off x="4536836" y="486767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手繪多邊形 17"/>
          <p:cNvSpPr/>
          <p:nvPr/>
        </p:nvSpPr>
        <p:spPr>
          <a:xfrm>
            <a:off x="4859601" y="4537396"/>
            <a:ext cx="92582" cy="406400"/>
          </a:xfrm>
          <a:custGeom>
            <a:avLst/>
            <a:gdLst>
              <a:gd name="connsiteX0" fmla="*/ 0 w 142371"/>
              <a:gd name="connsiteY0" fmla="*/ 365760 h 365760"/>
              <a:gd name="connsiteX1" fmla="*/ 142240 w 142371"/>
              <a:gd name="connsiteY1" fmla="*/ 182880 h 365760"/>
              <a:gd name="connsiteX2" fmla="*/ 20320 w 142371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371" h="365760">
                <a:moveTo>
                  <a:pt x="0" y="365760"/>
                </a:moveTo>
                <a:cubicBezTo>
                  <a:pt x="69426" y="304800"/>
                  <a:pt x="138853" y="243840"/>
                  <a:pt x="142240" y="182880"/>
                </a:cubicBezTo>
                <a:cubicBezTo>
                  <a:pt x="145627" y="121920"/>
                  <a:pt x="82973" y="60960"/>
                  <a:pt x="2032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9" name="手繪多邊形 18"/>
          <p:cNvSpPr/>
          <p:nvPr/>
        </p:nvSpPr>
        <p:spPr>
          <a:xfrm>
            <a:off x="4463304" y="4537396"/>
            <a:ext cx="81336" cy="436880"/>
          </a:xfrm>
          <a:custGeom>
            <a:avLst/>
            <a:gdLst>
              <a:gd name="connsiteX0" fmla="*/ 71176 w 81336"/>
              <a:gd name="connsiteY0" fmla="*/ 0 h 436880"/>
              <a:gd name="connsiteX1" fmla="*/ 56 w 81336"/>
              <a:gd name="connsiteY1" fmla="*/ 162560 h 436880"/>
              <a:gd name="connsiteX2" fmla="*/ 81336 w 81336"/>
              <a:gd name="connsiteY2" fmla="*/ 43688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36" h="436880">
                <a:moveTo>
                  <a:pt x="71176" y="0"/>
                </a:moveTo>
                <a:cubicBezTo>
                  <a:pt x="34769" y="44873"/>
                  <a:pt x="-1637" y="89747"/>
                  <a:pt x="56" y="162560"/>
                </a:cubicBezTo>
                <a:cubicBezTo>
                  <a:pt x="1749" y="235373"/>
                  <a:pt x="41542" y="336126"/>
                  <a:pt x="81336" y="43688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1" name="文字方塊 20"/>
          <p:cNvSpPr txBox="1"/>
          <p:nvPr/>
        </p:nvSpPr>
        <p:spPr>
          <a:xfrm>
            <a:off x="3591812" y="5669665"/>
            <a:ext cx="4450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/>
              <a:t>Strongly connected </a:t>
            </a:r>
            <a:r>
              <a:rPr lang="en-US" altLang="zh-TW" sz="2000" b="1" dirty="0"/>
              <a:t>components of </a:t>
            </a:r>
            <a:r>
              <a:rPr lang="en-US" altLang="zh-TW" sz="2000" b="1" dirty="0" smtClean="0"/>
              <a:t>G</a:t>
            </a:r>
            <a:r>
              <a:rPr lang="en-US" altLang="zh-TW" sz="2000" b="1" baseline="-25000" dirty="0" smtClean="0"/>
              <a:t>3</a:t>
            </a:r>
            <a:endParaRPr lang="zh-TW" altLang="en-US" sz="2000" b="1" baseline="-25000" dirty="0"/>
          </a:p>
        </p:txBody>
      </p:sp>
      <p:sp>
        <p:nvSpPr>
          <p:cNvPr id="22" name="圓角矩形 21"/>
          <p:cNvSpPr/>
          <p:nvPr/>
        </p:nvSpPr>
        <p:spPr>
          <a:xfrm>
            <a:off x="5966288" y="3899877"/>
            <a:ext cx="2075743" cy="179753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6817528" y="4678342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64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Communication Network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43</a:t>
            </a:fld>
            <a:endParaRPr lang="zh-TW" alt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51802" y="1900794"/>
            <a:ext cx="6242050" cy="3667125"/>
            <a:chOff x="1012" y="1348"/>
            <a:chExt cx="3932" cy="231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012" y="187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636" y="134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644" y="154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652" y="173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660" y="19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396" y="23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356" y="240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316" y="25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276" y="259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76" y="322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124" y="33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1248" y="158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24" y="163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249" y="2136"/>
              <a:ext cx="191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22" y="2570"/>
              <a:ext cx="346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60" y="340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2539" y="1794"/>
              <a:ext cx="28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544" y="268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456" y="201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888" y="1968"/>
              <a:ext cx="57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4464" y="220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680" y="13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688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696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656" y="196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056" y="19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440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400" y="24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360" y="254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272" y="264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920" y="32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168" y="34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</p:grpSp>
      <p:cxnSp>
        <p:nvCxnSpPr>
          <p:cNvPr id="56" name="直線接點 55"/>
          <p:cNvCxnSpPr>
            <a:stCxn id="13" idx="6"/>
            <a:endCxn id="14" idx="2"/>
          </p:cNvCxnSpPr>
          <p:nvPr/>
        </p:nvCxnSpPr>
        <p:spPr>
          <a:xfrm>
            <a:off x="4029902" y="3799444"/>
            <a:ext cx="10795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808891" y="5693855"/>
            <a:ext cx="74347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800" dirty="0" smtClean="0">
                <a:ea typeface="新細明體" charset="-120"/>
              </a:rPr>
              <a:t>Each edge is a </a:t>
            </a: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link</a:t>
            </a:r>
            <a:r>
              <a:rPr lang="en-US" altLang="zh-TW" sz="2800" dirty="0" smtClean="0">
                <a:ea typeface="新細明體" charset="-120"/>
              </a:rPr>
              <a:t> that can be constructed (i.e., a </a:t>
            </a:r>
            <a:r>
              <a:rPr lang="en-US" altLang="zh-TW" sz="2800" dirty="0" smtClean="0">
                <a:solidFill>
                  <a:srgbClr val="C00000"/>
                </a:solidFill>
                <a:ea typeface="新細明體" charset="-120"/>
              </a:rPr>
              <a:t>feasible link</a:t>
            </a:r>
            <a:r>
              <a:rPr lang="en-US" altLang="zh-TW" sz="2800" dirty="0" smtClean="0">
                <a:ea typeface="新細明體" charset="-120"/>
              </a:rPr>
              <a:t>).</a:t>
            </a:r>
            <a:endParaRPr lang="en-US" altLang="zh-TW" sz="2800" dirty="0"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Communication Network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Is the network connected?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Can we communicate between every pair of cities?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Find the components.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Want to construct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smallest number of feasible links </a:t>
            </a:r>
            <a:r>
              <a:rPr lang="en-US" altLang="zh-TW" dirty="0" smtClean="0">
                <a:ea typeface="新細明體" charset="-120"/>
              </a:rPr>
              <a:t>so that resulting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network is connected</a:t>
            </a:r>
            <a:r>
              <a:rPr lang="en-US" altLang="zh-TW" dirty="0" smtClean="0">
                <a:ea typeface="新細明體" charset="-120"/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Cycles And Connectedness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711483"/>
            <a:ext cx="7886700" cy="897864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Removal of an edge that is on a cycle does not affect connectedness.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45</a:t>
            </a:fld>
            <a:endParaRPr lang="zh-TW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443594" y="1758950"/>
            <a:ext cx="6242050" cy="3667125"/>
            <a:chOff x="1060" y="1108"/>
            <a:chExt cx="3932" cy="231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60" y="163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84" y="11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692" y="13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700" y="14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708" y="168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444" y="206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04" y="21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64" y="226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24" y="235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924" y="298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172" y="31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296" y="134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872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96" y="192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680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08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592" y="1577"/>
              <a:ext cx="244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92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504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936" y="1728"/>
              <a:ext cx="57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512" y="196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728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736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744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7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104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88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48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408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320" y="24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968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688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H="1">
              <a:off x="2160" y="2448"/>
              <a:ext cx="33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648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1" name="Line 39"/>
          <p:cNvSpPr>
            <a:spLocks noChangeShapeType="1"/>
          </p:cNvSpPr>
          <p:nvPr/>
        </p:nvSpPr>
        <p:spPr bwMode="auto">
          <a:xfrm flipH="1">
            <a:off x="3189844" y="3886200"/>
            <a:ext cx="5334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1818244" y="2133600"/>
            <a:ext cx="609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6009244" y="2743200"/>
            <a:ext cx="914400" cy="990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Cycles And Connectedness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711483"/>
            <a:ext cx="7886700" cy="897864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Connected </a:t>
            </a:r>
            <a:r>
              <a:rPr lang="en-US" altLang="zh-TW" dirty="0" err="1" smtClean="0">
                <a:ea typeface="新細明體" charset="-120"/>
              </a:rPr>
              <a:t>subgraph</a:t>
            </a:r>
            <a:r>
              <a:rPr lang="en-US" altLang="zh-TW" dirty="0" smtClean="0">
                <a:ea typeface="新細明體" charset="-120"/>
              </a:rPr>
              <a:t> with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all vertices </a:t>
            </a:r>
            <a:r>
              <a:rPr lang="en-US" altLang="zh-TW" dirty="0" smtClean="0">
                <a:ea typeface="新細明體" charset="-120"/>
              </a:rPr>
              <a:t>and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minimum number of edges</a:t>
            </a:r>
            <a:r>
              <a:rPr lang="en-US" altLang="zh-TW" dirty="0" smtClean="0">
                <a:ea typeface="新細明體" charset="-120"/>
              </a:rPr>
              <a:t> has no cycles.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46</a:t>
            </a:fld>
            <a:endParaRPr lang="zh-TW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443594" y="1758950"/>
            <a:ext cx="6242050" cy="3667125"/>
            <a:chOff x="1060" y="1108"/>
            <a:chExt cx="3932" cy="231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60" y="163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84" y="11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692" y="130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700" y="149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708" y="168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444" y="206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04" y="21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64" y="226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24" y="235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924" y="298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172" y="312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872" y="139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76" y="1879"/>
              <a:ext cx="212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680" y="2352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08" y="3168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592" y="1577"/>
              <a:ext cx="244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92" y="24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504" y="1776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512" y="196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728" y="115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736" y="129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744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7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104" y="16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88" y="20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48" y="220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408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320" y="24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968" y="302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688" y="23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648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Tree &amp; Spanning 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Tree</a:t>
            </a:r>
          </a:p>
          <a:p>
            <a:pPr lvl="1">
              <a:buClr>
                <a:schemeClr val="tx2"/>
              </a:buClr>
            </a:pPr>
            <a:r>
              <a:rPr lang="en-US" altLang="zh-TW" sz="2800" dirty="0" smtClean="0">
                <a:ea typeface="新細明體" charset="-120"/>
              </a:rPr>
              <a:t>Connected graph that has no cycles.</a:t>
            </a:r>
          </a:p>
          <a:p>
            <a:pPr lvl="1">
              <a:buClr>
                <a:schemeClr val="tx2"/>
              </a:buClr>
            </a:pP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n </a:t>
            </a:r>
            <a:r>
              <a:rPr lang="en-US" altLang="zh-TW" sz="2800" dirty="0" smtClean="0">
                <a:ea typeface="新細明體" charset="-120"/>
              </a:rPr>
              <a:t>vertex connected graph with</a:t>
            </a:r>
            <a:r>
              <a:rPr lang="en-US" altLang="zh-TW" sz="2800" dirty="0" smtClean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n-1</a:t>
            </a:r>
            <a:r>
              <a:rPr lang="en-US" altLang="zh-TW" sz="2800" dirty="0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edges.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solidFill>
                  <a:srgbClr val="C00000"/>
                </a:solidFill>
              </a:rPr>
              <a:t>Spanning Tree</a:t>
            </a:r>
          </a:p>
          <a:p>
            <a:pPr lvl="1">
              <a:buClr>
                <a:schemeClr val="tx2"/>
              </a:buClr>
            </a:pPr>
            <a:r>
              <a:rPr lang="en-US" altLang="zh-TW" sz="2800" dirty="0" err="1" smtClean="0">
                <a:ea typeface="新細明體" charset="-120"/>
              </a:rPr>
              <a:t>Subgraph</a:t>
            </a:r>
            <a:r>
              <a:rPr lang="en-US" altLang="zh-TW" sz="2800" dirty="0" smtClean="0">
                <a:ea typeface="新細明體" charset="-120"/>
              </a:rPr>
              <a:t> that includes </a:t>
            </a: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all vertices</a:t>
            </a:r>
            <a:r>
              <a:rPr lang="en-US" altLang="zh-TW" sz="2800" dirty="0" smtClean="0">
                <a:ea typeface="新細明體" charset="-120"/>
              </a:rPr>
              <a:t> of the original graph.</a:t>
            </a:r>
          </a:p>
          <a:p>
            <a:pPr lvl="1">
              <a:buClr>
                <a:schemeClr val="tx2"/>
              </a:buClr>
            </a:pPr>
            <a:r>
              <a:rPr lang="en-US" altLang="zh-TW" sz="2800" dirty="0" err="1" smtClean="0">
                <a:ea typeface="新細明體" charset="-120"/>
              </a:rPr>
              <a:t>Subgraph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is a tree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pPr lvl="2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z="2400" dirty="0" smtClean="0">
                <a:ea typeface="新細明體" charset="-120"/>
              </a:rPr>
              <a:t>If original graph has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z="2400" dirty="0" smtClean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vertices, the spanning tree has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z="2400" dirty="0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vertices and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n-1</a:t>
            </a:r>
            <a:r>
              <a:rPr lang="en-US" altLang="zh-TW" sz="2400" dirty="0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edges.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Minimum Cost Spanning 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964701"/>
            <a:ext cx="7886700" cy="644645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Tree cost is sum of edge weights/costs.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48</a:t>
            </a:fld>
            <a:endParaRPr lang="zh-TW" altLang="en-US"/>
          </a:p>
        </p:txBody>
      </p:sp>
      <p:grpSp>
        <p:nvGrpSpPr>
          <p:cNvPr id="58" name="群組 57"/>
          <p:cNvGrpSpPr/>
          <p:nvPr/>
        </p:nvGrpSpPr>
        <p:grpSpPr>
          <a:xfrm>
            <a:off x="1451802" y="1942998"/>
            <a:ext cx="6242050" cy="3667125"/>
            <a:chOff x="1451802" y="2196222"/>
            <a:chExt cx="6242050" cy="366712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451802" y="2196222"/>
              <a:ext cx="6242050" cy="3667125"/>
              <a:chOff x="1012" y="1348"/>
              <a:chExt cx="3932" cy="2310"/>
            </a:xfrm>
          </p:grpSpPr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1012" y="1876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1636" y="1348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644" y="1540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652" y="1732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660" y="1924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396" y="2308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2356" y="2404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3316" y="2500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276" y="2596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876" y="3220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3124" y="3364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>
                <a:off x="1248" y="1584"/>
                <a:ext cx="384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624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1249" y="2136"/>
                <a:ext cx="191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622" y="2570"/>
                <a:ext cx="346" cy="6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2160" y="3408"/>
                <a:ext cx="100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 flipH="1">
                <a:off x="2592" y="1776"/>
                <a:ext cx="288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672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flipH="1">
                <a:off x="3456" y="2016"/>
                <a:ext cx="28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3888" y="1968"/>
                <a:ext cx="576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 flipV="1">
                <a:off x="4464" y="2208"/>
                <a:ext cx="336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3696" y="177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8</a:t>
                </a: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4656" y="1968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10</a:t>
                </a: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9</a:t>
                </a: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4272" y="2640"/>
                <a:ext cx="4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11</a:t>
                </a: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1920" y="326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3168" y="3408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7</a:t>
                </a: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2059" y="1781"/>
                <a:ext cx="1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rgbClr val="FF0000"/>
                    </a:solidFill>
                    <a:ea typeface="新細明體" charset="-120"/>
                  </a:rPr>
                  <a:t>8</a:t>
                </a: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2784" y="1968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2845" y="2837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1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rgbClr val="FF0000"/>
                    </a:solidFill>
                    <a:ea typeface="新細明體" charset="-120"/>
                  </a:rPr>
                  <a:t>7</a:t>
                </a: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45" name="Rectangle 4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46" name="Rectangle 47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47" name="Rectangle 48"/>
              <p:cNvSpPr>
                <a:spLocks noChangeArrowheads="1"/>
              </p:cNvSpPr>
              <p:nvPr/>
            </p:nvSpPr>
            <p:spPr bwMode="auto">
              <a:xfrm>
                <a:off x="4656" y="2352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</p:grpSp>
        <p:cxnSp>
          <p:nvCxnSpPr>
            <p:cNvPr id="48" name="直線接點 47"/>
            <p:cNvCxnSpPr>
              <a:stCxn id="12" idx="6"/>
              <a:endCxn id="13" idx="2"/>
            </p:cNvCxnSpPr>
            <p:nvPr/>
          </p:nvCxnSpPr>
          <p:spPr>
            <a:xfrm>
              <a:off x="4029902" y="4094872"/>
              <a:ext cx="10795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13" idx="6"/>
              <a:endCxn id="14" idx="2"/>
            </p:cNvCxnSpPr>
            <p:nvPr/>
          </p:nvCxnSpPr>
          <p:spPr>
            <a:xfrm>
              <a:off x="5553902" y="4247272"/>
              <a:ext cx="10795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5934218" y="4304715"/>
              <a:ext cx="3048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dirty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4501658" y="3820553"/>
              <a:ext cx="304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cxnSp>
          <p:nvCxnSpPr>
            <p:cNvPr id="54" name="直線接點 53"/>
            <p:cNvCxnSpPr>
              <a:stCxn id="15" idx="7"/>
              <a:endCxn id="12" idx="3"/>
            </p:cNvCxnSpPr>
            <p:nvPr/>
          </p:nvCxnSpPr>
          <p:spPr>
            <a:xfrm flipV="1">
              <a:off x="3202806" y="4252027"/>
              <a:ext cx="447692" cy="9810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43"/>
            <p:cNvSpPr>
              <a:spLocks noChangeArrowheads="1"/>
            </p:cNvSpPr>
            <p:nvPr/>
          </p:nvSpPr>
          <p:spPr bwMode="auto">
            <a:xfrm>
              <a:off x="3387965" y="4552072"/>
              <a:ext cx="304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 Spanning 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964701"/>
            <a:ext cx="7886700" cy="644645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Spanning tree cost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= 51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49</a:t>
            </a:fld>
            <a:endParaRPr lang="zh-TW" altLang="en-US"/>
          </a:p>
        </p:txBody>
      </p:sp>
      <p:grpSp>
        <p:nvGrpSpPr>
          <p:cNvPr id="5" name="群組 57"/>
          <p:cNvGrpSpPr/>
          <p:nvPr/>
        </p:nvGrpSpPr>
        <p:grpSpPr>
          <a:xfrm>
            <a:off x="1451802" y="1942998"/>
            <a:ext cx="6242050" cy="3667125"/>
            <a:chOff x="1451802" y="2196222"/>
            <a:chExt cx="6242050" cy="3667125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1451802" y="2196222"/>
              <a:ext cx="6242050" cy="3667125"/>
              <a:chOff x="1012" y="1348"/>
              <a:chExt cx="3932" cy="2310"/>
            </a:xfrm>
          </p:grpSpPr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1012" y="1876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1636" y="1348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644" y="1540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652" y="1732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660" y="1924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396" y="2308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2356" y="2404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3316" y="2500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276" y="2596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876" y="3220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3124" y="3364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>
                <a:off x="1248" y="1584"/>
                <a:ext cx="384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624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1249" y="2136"/>
                <a:ext cx="191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622" y="2570"/>
                <a:ext cx="346" cy="6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2160" y="3408"/>
                <a:ext cx="100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 flipH="1">
                <a:off x="2592" y="1776"/>
                <a:ext cx="288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672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flipH="1">
                <a:off x="3456" y="2016"/>
                <a:ext cx="28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3888" y="1968"/>
                <a:ext cx="576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 flipV="1">
                <a:off x="4464" y="2208"/>
                <a:ext cx="336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3696" y="177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8</a:t>
                </a: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4656" y="1968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10</a:t>
                </a: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9</a:t>
                </a: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4272" y="2640"/>
                <a:ext cx="4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11</a:t>
                </a: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1920" y="326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3168" y="3408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7</a:t>
                </a: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2059" y="1781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charset="-120"/>
                  </a:rPr>
                  <a:t>8</a:t>
                </a: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2784" y="1968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2845" y="2837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7</a:t>
                </a: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45" name="Rectangle 4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46" name="Rectangle 47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47" name="Rectangle 48"/>
              <p:cNvSpPr>
                <a:spLocks noChangeArrowheads="1"/>
              </p:cNvSpPr>
              <p:nvPr/>
            </p:nvSpPr>
            <p:spPr bwMode="auto">
              <a:xfrm>
                <a:off x="4656" y="2352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</p:grpSp>
        <p:cxnSp>
          <p:nvCxnSpPr>
            <p:cNvPr id="48" name="直線接點 47"/>
            <p:cNvCxnSpPr>
              <a:stCxn id="12" idx="6"/>
              <a:endCxn id="13" idx="2"/>
            </p:cNvCxnSpPr>
            <p:nvPr/>
          </p:nvCxnSpPr>
          <p:spPr>
            <a:xfrm>
              <a:off x="4029902" y="4094872"/>
              <a:ext cx="10795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13" idx="6"/>
              <a:endCxn id="14" idx="2"/>
            </p:cNvCxnSpPr>
            <p:nvPr/>
          </p:nvCxnSpPr>
          <p:spPr>
            <a:xfrm>
              <a:off x="5553902" y="4247272"/>
              <a:ext cx="10795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5934218" y="4304715"/>
              <a:ext cx="3048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 smtClean="0">
                  <a:solidFill>
                    <a:schemeClr val="tx1"/>
                  </a:solidFill>
                  <a:ea typeface="新細明體" charset="-120"/>
                </a:rPr>
                <a:t>8</a:t>
              </a:r>
              <a:endParaRPr lang="en-US" altLang="zh-TW" dirty="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4501658" y="3820553"/>
              <a:ext cx="304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cxnSp>
          <p:nvCxnSpPr>
            <p:cNvPr id="54" name="直線接點 53"/>
            <p:cNvCxnSpPr>
              <a:stCxn id="15" idx="7"/>
              <a:endCxn id="12" idx="3"/>
            </p:cNvCxnSpPr>
            <p:nvPr/>
          </p:nvCxnSpPr>
          <p:spPr>
            <a:xfrm flipV="1">
              <a:off x="3202806" y="4252027"/>
              <a:ext cx="447692" cy="9810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43"/>
            <p:cNvSpPr>
              <a:spLocks noChangeArrowheads="1"/>
            </p:cNvSpPr>
            <p:nvPr/>
          </p:nvSpPr>
          <p:spPr bwMode="auto">
            <a:xfrm>
              <a:off x="3387965" y="4552072"/>
              <a:ext cx="304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</p:grpSp>
      <p:sp>
        <p:nvSpPr>
          <p:cNvPr id="55" name="Line 16"/>
          <p:cNvSpPr>
            <a:spLocks noChangeShapeType="1"/>
          </p:cNvSpPr>
          <p:nvPr/>
        </p:nvSpPr>
        <p:spPr bwMode="auto">
          <a:xfrm>
            <a:off x="2746717" y="2378613"/>
            <a:ext cx="990600" cy="129540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>
            <a:off x="2420816" y="3895579"/>
            <a:ext cx="575602" cy="1028113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3250809" y="5189807"/>
            <a:ext cx="1630680" cy="338796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 flipH="1">
            <a:off x="1856935" y="2305930"/>
            <a:ext cx="620151" cy="563879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>
            <a:off x="1814731" y="3179297"/>
            <a:ext cx="358727" cy="379829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" name="Line 16"/>
          <p:cNvSpPr>
            <a:spLocks noChangeShapeType="1"/>
          </p:cNvSpPr>
          <p:nvPr/>
        </p:nvSpPr>
        <p:spPr bwMode="auto">
          <a:xfrm>
            <a:off x="4038599" y="3853376"/>
            <a:ext cx="1053905" cy="141849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>
            <a:off x="5569633" y="3991708"/>
            <a:ext cx="1053905" cy="141849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V="1">
            <a:off x="3951849" y="2630659"/>
            <a:ext cx="451340" cy="1009358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4" name="Line 16"/>
          <p:cNvSpPr>
            <a:spLocks noChangeShapeType="1"/>
          </p:cNvSpPr>
          <p:nvPr/>
        </p:nvSpPr>
        <p:spPr bwMode="auto">
          <a:xfrm flipV="1">
            <a:off x="5344551" y="3038622"/>
            <a:ext cx="423204" cy="699867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 flipV="1">
            <a:off x="6920133" y="3319976"/>
            <a:ext cx="563880" cy="601394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 cstate="print"/>
          <a:srcRect l="8065"/>
          <a:stretch/>
        </p:blipFill>
        <p:spPr>
          <a:xfrm>
            <a:off x="4599074" y="1390055"/>
            <a:ext cx="4206253" cy="48281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Konigsberg Bridge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3845230" cy="5100014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Euler</a:t>
            </a:r>
            <a:r>
              <a:rPr lang="en-US" altLang="zh-TW" dirty="0" smtClean="0"/>
              <a:t> solved the problem by representing the </a:t>
            </a:r>
            <a:r>
              <a:rPr lang="en-US" altLang="zh-TW" dirty="0" smtClean="0">
                <a:solidFill>
                  <a:srgbClr val="0000CC"/>
                </a:solidFill>
              </a:rPr>
              <a:t>land areas as </a:t>
            </a:r>
            <a:r>
              <a:rPr lang="en-US" altLang="zh-TW" dirty="0" smtClean="0">
                <a:solidFill>
                  <a:srgbClr val="C00000"/>
                </a:solidFill>
              </a:rPr>
              <a:t>vertices </a:t>
            </a:r>
            <a:r>
              <a:rPr lang="en-US" altLang="zh-TW" dirty="0" smtClean="0"/>
              <a:t>and the </a:t>
            </a:r>
            <a:r>
              <a:rPr lang="en-US" altLang="zh-TW" dirty="0" smtClean="0">
                <a:solidFill>
                  <a:srgbClr val="0000CC"/>
                </a:solidFill>
              </a:rPr>
              <a:t>bridges as </a:t>
            </a:r>
            <a:r>
              <a:rPr lang="en-US" altLang="zh-TW" dirty="0" smtClean="0">
                <a:solidFill>
                  <a:srgbClr val="C00000"/>
                </a:solidFill>
              </a:rPr>
              <a:t>edges </a:t>
            </a:r>
            <a:r>
              <a:rPr lang="en-US" altLang="zh-TW" dirty="0" smtClean="0"/>
              <a:t>(1736)</a:t>
            </a:r>
          </a:p>
          <a:p>
            <a:pPr lvl="1"/>
            <a:r>
              <a:rPr lang="en-US" altLang="zh-TW" sz="2600" dirty="0" smtClean="0"/>
              <a:t>First </a:t>
            </a:r>
            <a:r>
              <a:rPr lang="en-US" altLang="zh-TW" sz="2600" dirty="0"/>
              <a:t>recorded evidence of the use of </a:t>
            </a:r>
            <a:r>
              <a:rPr lang="en-US" altLang="zh-TW" sz="2600" dirty="0" smtClean="0"/>
              <a:t>graphs</a:t>
            </a:r>
          </a:p>
          <a:p>
            <a:pPr lvl="2"/>
            <a:endParaRPr lang="en-US" altLang="zh-TW" dirty="0" smtClean="0"/>
          </a:p>
          <a:p>
            <a:r>
              <a:rPr lang="en-US" altLang="zh-TW" dirty="0" smtClean="0"/>
              <a:t>Since then, graphs have been used in a wide variety of applications</a:t>
            </a:r>
          </a:p>
          <a:p>
            <a:pPr lvl="1"/>
            <a:r>
              <a:rPr lang="en-US" altLang="zh-TW" sz="2600" dirty="0" smtClean="0"/>
              <a:t>Analysis of circuits, genetics, social networks, …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572000" y="6340222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Google Map 54.706 </a:t>
            </a:r>
            <a:r>
              <a:rPr lang="en-US" altLang="zh-TW" dirty="0" smtClean="0"/>
              <a:t>N, 20.510 E</a:t>
            </a:r>
            <a:endParaRPr lang="zh-TW" altLang="en-US" dirty="0"/>
          </a:p>
        </p:txBody>
      </p:sp>
      <p:sp>
        <p:nvSpPr>
          <p:cNvPr id="6" name="手繪多邊形 5"/>
          <p:cNvSpPr/>
          <p:nvPr/>
        </p:nvSpPr>
        <p:spPr>
          <a:xfrm>
            <a:off x="5882270" y="1767840"/>
            <a:ext cx="559170" cy="985520"/>
          </a:xfrm>
          <a:custGeom>
            <a:avLst/>
            <a:gdLst>
              <a:gd name="connsiteX0" fmla="*/ 559170 w 559170"/>
              <a:gd name="connsiteY0" fmla="*/ 0 h 985520"/>
              <a:gd name="connsiteX1" fmla="*/ 20690 w 559170"/>
              <a:gd name="connsiteY1" fmla="*/ 355600 h 985520"/>
              <a:gd name="connsiteX2" fmla="*/ 162930 w 559170"/>
              <a:gd name="connsiteY2" fmla="*/ 985520 h 98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170" h="985520">
                <a:moveTo>
                  <a:pt x="559170" y="0"/>
                </a:moveTo>
                <a:cubicBezTo>
                  <a:pt x="322950" y="95673"/>
                  <a:pt x="86730" y="191347"/>
                  <a:pt x="20690" y="355600"/>
                </a:cubicBezTo>
                <a:cubicBezTo>
                  <a:pt x="-45350" y="519853"/>
                  <a:pt x="58790" y="752686"/>
                  <a:pt x="162930" y="98552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5558886" y="2743200"/>
            <a:ext cx="496474" cy="1351280"/>
          </a:xfrm>
          <a:custGeom>
            <a:avLst/>
            <a:gdLst>
              <a:gd name="connsiteX0" fmla="*/ 496474 w 496474"/>
              <a:gd name="connsiteY0" fmla="*/ 0 h 1351280"/>
              <a:gd name="connsiteX1" fmla="*/ 18954 w 496474"/>
              <a:gd name="connsiteY1" fmla="*/ 558800 h 1351280"/>
              <a:gd name="connsiteX2" fmla="*/ 140874 w 496474"/>
              <a:gd name="connsiteY2" fmla="*/ 135128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474" h="1351280">
                <a:moveTo>
                  <a:pt x="496474" y="0"/>
                </a:moveTo>
                <a:cubicBezTo>
                  <a:pt x="287347" y="166793"/>
                  <a:pt x="78221" y="333587"/>
                  <a:pt x="18954" y="558800"/>
                </a:cubicBezTo>
                <a:cubicBezTo>
                  <a:pt x="-40313" y="784013"/>
                  <a:pt x="50280" y="1067646"/>
                  <a:pt x="140874" y="135128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6055360" y="1788160"/>
            <a:ext cx="543617" cy="944880"/>
          </a:xfrm>
          <a:custGeom>
            <a:avLst/>
            <a:gdLst>
              <a:gd name="connsiteX0" fmla="*/ 0 w 543617"/>
              <a:gd name="connsiteY0" fmla="*/ 944880 h 944880"/>
              <a:gd name="connsiteX1" fmla="*/ 518160 w 543617"/>
              <a:gd name="connsiteY1" fmla="*/ 640080 h 944880"/>
              <a:gd name="connsiteX2" fmla="*/ 416560 w 543617"/>
              <a:gd name="connsiteY2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617" h="944880">
                <a:moveTo>
                  <a:pt x="0" y="944880"/>
                </a:moveTo>
                <a:cubicBezTo>
                  <a:pt x="224366" y="871220"/>
                  <a:pt x="448733" y="797560"/>
                  <a:pt x="518160" y="640080"/>
                </a:cubicBezTo>
                <a:cubicBezTo>
                  <a:pt x="587587" y="482600"/>
                  <a:pt x="502073" y="241300"/>
                  <a:pt x="416560" y="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5699760" y="2722880"/>
            <a:ext cx="382177" cy="1351280"/>
          </a:xfrm>
          <a:custGeom>
            <a:avLst/>
            <a:gdLst>
              <a:gd name="connsiteX0" fmla="*/ 355600 w 382177"/>
              <a:gd name="connsiteY0" fmla="*/ 0 h 1351280"/>
              <a:gd name="connsiteX1" fmla="*/ 345440 w 382177"/>
              <a:gd name="connsiteY1" fmla="*/ 670560 h 1351280"/>
              <a:gd name="connsiteX2" fmla="*/ 0 w 382177"/>
              <a:gd name="connsiteY2" fmla="*/ 135128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177" h="1351280">
                <a:moveTo>
                  <a:pt x="355600" y="0"/>
                </a:moveTo>
                <a:cubicBezTo>
                  <a:pt x="380153" y="222673"/>
                  <a:pt x="404707" y="445347"/>
                  <a:pt x="345440" y="670560"/>
                </a:cubicBezTo>
                <a:cubicBezTo>
                  <a:pt x="286173" y="895773"/>
                  <a:pt x="143086" y="1123526"/>
                  <a:pt x="0" y="135128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6045199" y="2733040"/>
            <a:ext cx="1562295" cy="572086"/>
          </a:xfrm>
          <a:custGeom>
            <a:avLst/>
            <a:gdLst>
              <a:gd name="connsiteX0" fmla="*/ 0 w 2164080"/>
              <a:gd name="connsiteY0" fmla="*/ 0 h 751840"/>
              <a:gd name="connsiteX1" fmla="*/ 1320800 w 2164080"/>
              <a:gd name="connsiteY1" fmla="*/ 487680 h 751840"/>
              <a:gd name="connsiteX2" fmla="*/ 2164080 w 2164080"/>
              <a:gd name="connsiteY2" fmla="*/ 751840 h 751840"/>
              <a:gd name="connsiteX0" fmla="*/ 0 w 1562295"/>
              <a:gd name="connsiteY0" fmla="*/ 0 h 572086"/>
              <a:gd name="connsiteX1" fmla="*/ 1320800 w 1562295"/>
              <a:gd name="connsiteY1" fmla="*/ 487680 h 572086"/>
              <a:gd name="connsiteX2" fmla="*/ 1562295 w 1562295"/>
              <a:gd name="connsiteY2" fmla="*/ 572086 h 57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295" h="572086">
                <a:moveTo>
                  <a:pt x="0" y="0"/>
                </a:moveTo>
                <a:lnTo>
                  <a:pt x="1320800" y="487680"/>
                </a:lnTo>
                <a:cubicBezTo>
                  <a:pt x="1581183" y="583028"/>
                  <a:pt x="1320995" y="502659"/>
                  <a:pt x="1562295" y="572086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6486769" y="1758462"/>
            <a:ext cx="1141046" cy="1563076"/>
          </a:xfrm>
          <a:custGeom>
            <a:avLst/>
            <a:gdLst>
              <a:gd name="connsiteX0" fmla="*/ 0 w 1141046"/>
              <a:gd name="connsiteY0" fmla="*/ 0 h 1563076"/>
              <a:gd name="connsiteX1" fmla="*/ 1055077 w 1141046"/>
              <a:gd name="connsiteY1" fmla="*/ 422030 h 1563076"/>
              <a:gd name="connsiteX2" fmla="*/ 1039446 w 1141046"/>
              <a:gd name="connsiteY2" fmla="*/ 1180123 h 1563076"/>
              <a:gd name="connsiteX3" fmla="*/ 1141046 w 1141046"/>
              <a:gd name="connsiteY3" fmla="*/ 1563076 h 156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46" h="1563076">
                <a:moveTo>
                  <a:pt x="0" y="0"/>
                </a:moveTo>
                <a:cubicBezTo>
                  <a:pt x="440918" y="112671"/>
                  <a:pt x="881836" y="225343"/>
                  <a:pt x="1055077" y="422030"/>
                </a:cubicBezTo>
                <a:cubicBezTo>
                  <a:pt x="1228318" y="618717"/>
                  <a:pt x="1025118" y="989949"/>
                  <a:pt x="1039446" y="1180123"/>
                </a:cubicBezTo>
                <a:cubicBezTo>
                  <a:pt x="1053774" y="1370297"/>
                  <a:pt x="1097410" y="1466686"/>
                  <a:pt x="1141046" y="1563076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5689601" y="3305907"/>
            <a:ext cx="2688492" cy="2815497"/>
          </a:xfrm>
          <a:custGeom>
            <a:avLst/>
            <a:gdLst>
              <a:gd name="connsiteX0" fmla="*/ 1946031 w 2697710"/>
              <a:gd name="connsiteY0" fmla="*/ 0 h 2883740"/>
              <a:gd name="connsiteX1" fmla="*/ 2328984 w 2697710"/>
              <a:gd name="connsiteY1" fmla="*/ 1649047 h 2883740"/>
              <a:gd name="connsiteX2" fmla="*/ 2688492 w 2697710"/>
              <a:gd name="connsiteY2" fmla="*/ 2500924 h 2883740"/>
              <a:gd name="connsiteX3" fmla="*/ 2493107 w 2697710"/>
              <a:gd name="connsiteY3" fmla="*/ 2876062 h 2883740"/>
              <a:gd name="connsiteX4" fmla="*/ 1500554 w 2697710"/>
              <a:gd name="connsiteY4" fmla="*/ 2188308 h 2883740"/>
              <a:gd name="connsiteX5" fmla="*/ 0 w 2697710"/>
              <a:gd name="connsiteY5" fmla="*/ 789354 h 2883740"/>
              <a:gd name="connsiteX0" fmla="*/ 1946031 w 2688492"/>
              <a:gd name="connsiteY0" fmla="*/ 0 h 2815497"/>
              <a:gd name="connsiteX1" fmla="*/ 2328984 w 2688492"/>
              <a:gd name="connsiteY1" fmla="*/ 1649047 h 2815497"/>
              <a:gd name="connsiteX2" fmla="*/ 2688492 w 2688492"/>
              <a:gd name="connsiteY2" fmla="*/ 2500924 h 2815497"/>
              <a:gd name="connsiteX3" fmla="*/ 2328984 w 2688492"/>
              <a:gd name="connsiteY3" fmla="*/ 2805724 h 2815497"/>
              <a:gd name="connsiteX4" fmla="*/ 1500554 w 2688492"/>
              <a:gd name="connsiteY4" fmla="*/ 2188308 h 2815497"/>
              <a:gd name="connsiteX5" fmla="*/ 0 w 2688492"/>
              <a:gd name="connsiteY5" fmla="*/ 789354 h 281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8492" h="2815497">
                <a:moveTo>
                  <a:pt x="1946031" y="0"/>
                </a:moveTo>
                <a:cubicBezTo>
                  <a:pt x="2075636" y="616113"/>
                  <a:pt x="2205241" y="1232226"/>
                  <a:pt x="2328984" y="1649047"/>
                </a:cubicBezTo>
                <a:cubicBezTo>
                  <a:pt x="2452727" y="2065868"/>
                  <a:pt x="2688492" y="2308145"/>
                  <a:pt x="2688492" y="2500924"/>
                </a:cubicBezTo>
                <a:cubicBezTo>
                  <a:pt x="2688492" y="2693703"/>
                  <a:pt x="2526974" y="2857827"/>
                  <a:pt x="2328984" y="2805724"/>
                </a:cubicBezTo>
                <a:cubicBezTo>
                  <a:pt x="2130994" y="2753621"/>
                  <a:pt x="1888718" y="2524370"/>
                  <a:pt x="1500554" y="2188308"/>
                </a:cubicBezTo>
                <a:cubicBezTo>
                  <a:pt x="1112390" y="1852246"/>
                  <a:pt x="542518" y="1314938"/>
                  <a:pt x="0" y="789354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326727" y="1662721"/>
            <a:ext cx="213360" cy="21336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5590805" y="3968723"/>
            <a:ext cx="213360" cy="21336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7508044" y="3206012"/>
            <a:ext cx="213360" cy="21336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943972" y="2620935"/>
            <a:ext cx="213360" cy="21336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 rot="5868150">
            <a:off x="7412724" y="2557930"/>
            <a:ext cx="342900" cy="1219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 rot="17510608">
            <a:off x="8161722" y="5908342"/>
            <a:ext cx="332144" cy="13129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 rot="16910468">
            <a:off x="5951528" y="3338894"/>
            <a:ext cx="198249" cy="1043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 rot="6343479">
            <a:off x="5402580" y="3256280"/>
            <a:ext cx="342900" cy="1219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 rot="6343479">
            <a:off x="5737860" y="2059940"/>
            <a:ext cx="342900" cy="1219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 rot="17874365">
            <a:off x="6472919" y="2362296"/>
            <a:ext cx="198249" cy="1043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 rot="696820">
            <a:off x="7251404" y="3186376"/>
            <a:ext cx="198249" cy="1043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Minimum Cost Spanning 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964701"/>
            <a:ext cx="7886700" cy="644645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Spanning tree cost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= 41.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50</a:t>
            </a:fld>
            <a:endParaRPr lang="zh-TW" altLang="en-US"/>
          </a:p>
        </p:txBody>
      </p:sp>
      <p:grpSp>
        <p:nvGrpSpPr>
          <p:cNvPr id="5" name="群組 57"/>
          <p:cNvGrpSpPr/>
          <p:nvPr/>
        </p:nvGrpSpPr>
        <p:grpSpPr>
          <a:xfrm>
            <a:off x="1451802" y="1942998"/>
            <a:ext cx="6242050" cy="3667125"/>
            <a:chOff x="1451802" y="2196222"/>
            <a:chExt cx="6242050" cy="3667125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1451802" y="2196222"/>
              <a:ext cx="6242050" cy="3667125"/>
              <a:chOff x="1012" y="1348"/>
              <a:chExt cx="3932" cy="2310"/>
            </a:xfrm>
          </p:grpSpPr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1012" y="1876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1636" y="1348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644" y="1540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652" y="1732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660" y="1924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396" y="2308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2356" y="2404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3316" y="2500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276" y="2596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876" y="3220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3124" y="3364"/>
                <a:ext cx="280" cy="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>
                <a:off x="1248" y="1584"/>
                <a:ext cx="384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624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1249" y="2136"/>
                <a:ext cx="191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622" y="2570"/>
                <a:ext cx="346" cy="6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2160" y="3408"/>
                <a:ext cx="100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 flipH="1">
                <a:off x="2592" y="1776"/>
                <a:ext cx="288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672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flipH="1">
                <a:off x="3456" y="2016"/>
                <a:ext cx="28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3888" y="1968"/>
                <a:ext cx="576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 flipV="1">
                <a:off x="4464" y="2208"/>
                <a:ext cx="336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3696" y="177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8</a:t>
                </a: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4656" y="1968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10</a:t>
                </a: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9</a:t>
                </a: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4272" y="2640"/>
                <a:ext cx="4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11</a:t>
                </a: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1920" y="326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3168" y="3408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7</a:t>
                </a: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2059" y="1781"/>
                <a:ext cx="1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rgbClr val="FF0000"/>
                    </a:solidFill>
                    <a:ea typeface="新細明體" charset="-120"/>
                  </a:rPr>
                  <a:t>8</a:t>
                </a: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2784" y="1968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2845" y="2837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1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rgbClr val="FF0000"/>
                    </a:solidFill>
                    <a:ea typeface="新細明體" charset="-120"/>
                  </a:rPr>
                  <a:t>7</a:t>
                </a: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45" name="Rectangle 4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46" name="Rectangle 47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47" name="Rectangle 48"/>
              <p:cNvSpPr>
                <a:spLocks noChangeArrowheads="1"/>
              </p:cNvSpPr>
              <p:nvPr/>
            </p:nvSpPr>
            <p:spPr bwMode="auto">
              <a:xfrm>
                <a:off x="4656" y="2352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</p:grpSp>
        <p:cxnSp>
          <p:nvCxnSpPr>
            <p:cNvPr id="48" name="直線接點 47"/>
            <p:cNvCxnSpPr>
              <a:stCxn id="12" idx="6"/>
              <a:endCxn id="13" idx="2"/>
            </p:cNvCxnSpPr>
            <p:nvPr/>
          </p:nvCxnSpPr>
          <p:spPr>
            <a:xfrm>
              <a:off x="4029902" y="4094872"/>
              <a:ext cx="10795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13" idx="6"/>
              <a:endCxn id="14" idx="2"/>
            </p:cNvCxnSpPr>
            <p:nvPr/>
          </p:nvCxnSpPr>
          <p:spPr>
            <a:xfrm>
              <a:off x="5553902" y="4247272"/>
              <a:ext cx="10795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5934218" y="4304715"/>
              <a:ext cx="3048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dirty="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4501658" y="3820553"/>
              <a:ext cx="304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cxnSp>
          <p:nvCxnSpPr>
            <p:cNvPr id="54" name="直線接點 53"/>
            <p:cNvCxnSpPr>
              <a:stCxn id="15" idx="7"/>
              <a:endCxn id="12" idx="3"/>
            </p:cNvCxnSpPr>
            <p:nvPr/>
          </p:nvCxnSpPr>
          <p:spPr>
            <a:xfrm flipV="1">
              <a:off x="3202806" y="4252027"/>
              <a:ext cx="447692" cy="9810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43"/>
            <p:cNvSpPr>
              <a:spLocks noChangeArrowheads="1"/>
            </p:cNvSpPr>
            <p:nvPr/>
          </p:nvSpPr>
          <p:spPr bwMode="auto">
            <a:xfrm>
              <a:off x="3387965" y="4552072"/>
              <a:ext cx="304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</p:grpSp>
      <p:sp>
        <p:nvSpPr>
          <p:cNvPr id="55" name="Line 16"/>
          <p:cNvSpPr>
            <a:spLocks noChangeShapeType="1"/>
          </p:cNvSpPr>
          <p:nvPr/>
        </p:nvSpPr>
        <p:spPr bwMode="auto">
          <a:xfrm>
            <a:off x="3886199" y="4080803"/>
            <a:ext cx="1023425" cy="1096108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>
            <a:off x="2420816" y="3895579"/>
            <a:ext cx="575602" cy="1028113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 flipH="1">
            <a:off x="1856935" y="2305930"/>
            <a:ext cx="620151" cy="563879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>
            <a:off x="1814731" y="3179297"/>
            <a:ext cx="358727" cy="379829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>
            <a:off x="4038599" y="3853376"/>
            <a:ext cx="1053905" cy="141849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" name="Line 16"/>
          <p:cNvSpPr>
            <a:spLocks noChangeShapeType="1"/>
          </p:cNvSpPr>
          <p:nvPr/>
        </p:nvSpPr>
        <p:spPr bwMode="auto">
          <a:xfrm>
            <a:off x="6005732" y="2950699"/>
            <a:ext cx="915574" cy="974187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flipV="1">
            <a:off x="3951849" y="2630659"/>
            <a:ext cx="451340" cy="1009358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V="1">
            <a:off x="5344551" y="3038622"/>
            <a:ext cx="423204" cy="699867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4" name="Line 16"/>
          <p:cNvSpPr>
            <a:spLocks noChangeShapeType="1"/>
          </p:cNvSpPr>
          <p:nvPr/>
        </p:nvSpPr>
        <p:spPr bwMode="auto">
          <a:xfrm flipV="1">
            <a:off x="6920133" y="3319976"/>
            <a:ext cx="563880" cy="601394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 flipV="1">
            <a:off x="3189849" y="4006948"/>
            <a:ext cx="451340" cy="1009358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ADT6.1 Abstract Data Type Graph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Graph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~Graph()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{}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virtual destructor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{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0};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NumberOfVertices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NumberOfEdges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{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Degree(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u)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=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ExistsEdge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u,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v)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InsertVertex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v)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=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InsertEdge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u,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v)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=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DeleteVertex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v)           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DeleteEdge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u,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v)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=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n;	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number of vertices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e;	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number of edges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025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Inheritance vs. Template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Key question: do </a:t>
            </a:r>
            <a:r>
              <a:rPr lang="en-US" altLang="zh-TW" dirty="0" smtClean="0">
                <a:solidFill>
                  <a:srgbClr val="0000CC"/>
                </a:solidFill>
              </a:rPr>
              <a:t>types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affect the </a:t>
            </a:r>
            <a:r>
              <a:rPr lang="en-US" altLang="zh-TW" dirty="0" smtClean="0">
                <a:solidFill>
                  <a:srgbClr val="0000CC"/>
                </a:solidFill>
              </a:rPr>
              <a:t>behaviors</a:t>
            </a:r>
            <a:r>
              <a:rPr lang="en-US" altLang="zh-TW" dirty="0" smtClean="0"/>
              <a:t> of a </a:t>
            </a:r>
            <a:r>
              <a:rPr lang="en-US" altLang="zh-TW" dirty="0"/>
              <a:t>class </a:t>
            </a:r>
            <a:r>
              <a:rPr lang="en-US" altLang="zh-TW" dirty="0" smtClean="0"/>
              <a:t>according to your expectation?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Inheritance:</a:t>
            </a:r>
            <a:r>
              <a:rPr lang="en-US" altLang="zh-TW" dirty="0" smtClean="0"/>
              <a:t> types may affect behaviors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Rectangle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0000CC"/>
                </a:solidFill>
              </a:rPr>
              <a:t>Circle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can calculate their areas but have different calculating mechanisms</a:t>
            </a:r>
          </a:p>
          <a:p>
            <a:pPr lvl="1"/>
            <a:r>
              <a:rPr lang="en-US" altLang="zh-TW" dirty="0" smtClean="0"/>
              <a:t>According to this expectation, we design a base class, Shape, with a </a:t>
            </a:r>
            <a:r>
              <a:rPr lang="en-US" altLang="zh-TW" dirty="0" smtClean="0">
                <a:solidFill>
                  <a:srgbClr val="CC0099"/>
                </a:solidFill>
              </a:rPr>
              <a:t>virtual </a:t>
            </a:r>
            <a:r>
              <a:rPr lang="en-US" altLang="zh-TW" dirty="0" err="1" smtClean="0">
                <a:solidFill>
                  <a:srgbClr val="CC0099"/>
                </a:solidFill>
              </a:rPr>
              <a:t>GetArea</a:t>
            </a:r>
            <a:r>
              <a:rPr lang="en-US" altLang="zh-TW" dirty="0" smtClean="0">
                <a:solidFill>
                  <a:srgbClr val="CC0099"/>
                </a:solidFill>
              </a:rPr>
              <a:t>()</a:t>
            </a:r>
            <a:r>
              <a:rPr lang="en-US" altLang="zh-TW" dirty="0" smtClean="0"/>
              <a:t> method and let specific shape classes to inherit 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Template:</a:t>
            </a:r>
            <a:r>
              <a:rPr lang="en-US" altLang="zh-TW" dirty="0" smtClean="0"/>
              <a:t> types do not affect behaviors</a:t>
            </a:r>
          </a:p>
          <a:p>
            <a:pPr lvl="1"/>
            <a:r>
              <a:rPr lang="en-US" altLang="zh-TW" dirty="0" smtClean="0"/>
              <a:t>Stack exhibits a </a:t>
            </a:r>
            <a:r>
              <a:rPr lang="en-US" altLang="zh-TW" b="1" dirty="0" smtClean="0">
                <a:solidFill>
                  <a:srgbClr val="0000CC"/>
                </a:solidFill>
              </a:rPr>
              <a:t>last-in-first-out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  <a:r>
              <a:rPr lang="en-US" altLang="zh-TW" dirty="0" smtClean="0"/>
              <a:t>behavior</a:t>
            </a:r>
          </a:p>
          <a:p>
            <a:pPr lvl="2"/>
            <a:r>
              <a:rPr lang="en-US" altLang="zh-TW" dirty="0" smtClean="0"/>
              <a:t>Both </a:t>
            </a:r>
            <a:r>
              <a:rPr lang="en-US" altLang="zh-TW" dirty="0" smtClean="0">
                <a:solidFill>
                  <a:srgbClr val="0000CC"/>
                </a:solidFill>
              </a:rPr>
              <a:t>Stack of Rectangle</a:t>
            </a:r>
            <a:r>
              <a:rPr lang="en-US" altLang="zh-TW" dirty="0" smtClean="0"/>
              <a:t> and </a:t>
            </a:r>
            <a:r>
              <a:rPr lang="en-US" altLang="zh-TW" dirty="0">
                <a:solidFill>
                  <a:srgbClr val="0000CC"/>
                </a:solidFill>
              </a:rPr>
              <a:t>Stack of Circle </a:t>
            </a:r>
            <a:r>
              <a:rPr lang="en-US" altLang="zh-TW" dirty="0" smtClean="0"/>
              <a:t>do so</a:t>
            </a:r>
          </a:p>
          <a:p>
            <a:pPr lvl="1"/>
            <a:r>
              <a:rPr lang="en-US" altLang="zh-TW" dirty="0"/>
              <a:t>According to this </a:t>
            </a:r>
            <a:r>
              <a:rPr lang="en-US" altLang="zh-TW" dirty="0" smtClean="0"/>
              <a:t>expectation, we design a template stack instead of a </a:t>
            </a:r>
            <a:r>
              <a:rPr lang="en-US" altLang="zh-TW" dirty="0"/>
              <a:t>base </a:t>
            </a:r>
            <a:r>
              <a:rPr lang="en-US" altLang="zh-TW" dirty="0" smtClean="0"/>
              <a:t>stack and different inherited classes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5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Non-Virtual vs. Virtual Functions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30481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Non-virtual</a:t>
            </a:r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Static-binding</a:t>
            </a:r>
            <a:r>
              <a:rPr lang="en-US" altLang="zh-TW" dirty="0" smtClean="0"/>
              <a:t> (</a:t>
            </a:r>
            <a:r>
              <a:rPr lang="en-US" altLang="zh-TW" b="1" dirty="0" smtClean="0"/>
              <a:t>at compile time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early binding</a:t>
            </a:r>
            <a:r>
              <a:rPr lang="en-US" altLang="zh-TW" dirty="0" smtClean="0"/>
              <a:t>) according to the </a:t>
            </a:r>
            <a:r>
              <a:rPr lang="en-US" altLang="zh-TW" b="1" dirty="0" smtClean="0">
                <a:solidFill>
                  <a:srgbClr val="C00000"/>
                </a:solidFill>
              </a:rPr>
              <a:t>type</a:t>
            </a:r>
            <a:r>
              <a:rPr lang="en-US" altLang="zh-TW" dirty="0" smtClean="0"/>
              <a:t> of </a:t>
            </a:r>
            <a:r>
              <a:rPr lang="en-US" altLang="zh-TW" b="1" dirty="0" smtClean="0"/>
              <a:t>a object pointer</a:t>
            </a:r>
            <a:r>
              <a:rPr lang="en-US" altLang="zh-TW" dirty="0" smtClean="0"/>
              <a:t> or </a:t>
            </a:r>
            <a:r>
              <a:rPr lang="en-US" altLang="zh-TW" b="1" dirty="0" smtClean="0"/>
              <a:t>reference</a:t>
            </a:r>
          </a:p>
          <a:p>
            <a:r>
              <a:rPr lang="en-US" altLang="zh-TW" dirty="0" smtClean="0"/>
              <a:t>Virtual</a:t>
            </a:r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Dynamic-binding</a:t>
            </a:r>
            <a:r>
              <a:rPr lang="en-US" altLang="zh-TW" dirty="0" smtClean="0"/>
              <a:t> </a:t>
            </a:r>
            <a:r>
              <a:rPr lang="en-US" altLang="zh-TW" dirty="0"/>
              <a:t>(resolved </a:t>
            </a:r>
            <a:r>
              <a:rPr lang="en-US" altLang="zh-TW" b="1" dirty="0"/>
              <a:t>at </a:t>
            </a:r>
            <a:r>
              <a:rPr lang="en-US" altLang="zh-TW" b="1" dirty="0" smtClean="0"/>
              <a:t>run time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late binding</a:t>
            </a:r>
            <a:r>
              <a:rPr lang="en-US" altLang="zh-TW" dirty="0" smtClean="0"/>
              <a:t>) according to </a:t>
            </a:r>
            <a:r>
              <a:rPr lang="en-US" altLang="zh-TW" b="1" dirty="0" smtClean="0">
                <a:solidFill>
                  <a:srgbClr val="C00000"/>
                </a:solidFill>
              </a:rPr>
              <a:t>hidden information in each object</a:t>
            </a:r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Polymorphism</a:t>
            </a:r>
            <a:r>
              <a:rPr lang="en-US" altLang="zh-TW" dirty="0" smtClean="0"/>
              <a:t>: derived classes exhibit their specific behavior even if they are referred to using the </a:t>
            </a:r>
            <a:r>
              <a:rPr lang="en-US" altLang="zh-TW" b="1" dirty="0" smtClean="0">
                <a:solidFill>
                  <a:srgbClr val="C00000"/>
                </a:solidFill>
              </a:rPr>
              <a:t>base class pointer/reference 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53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094154" y="3814150"/>
            <a:ext cx="7421196" cy="2907326"/>
            <a:chOff x="781050" y="3649782"/>
            <a:chExt cx="7886700" cy="2993292"/>
          </a:xfrm>
        </p:grpSpPr>
        <p:sp>
          <p:nvSpPr>
            <p:cNvPr id="5" name="內容版面配置區 2"/>
            <p:cNvSpPr txBox="1">
              <a:spLocks/>
            </p:cNvSpPr>
            <p:nvPr/>
          </p:nvSpPr>
          <p:spPr>
            <a:xfrm>
              <a:off x="781050" y="3649782"/>
              <a:ext cx="7886700" cy="2993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TW" sz="1700" b="1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int</a:t>
              </a: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main()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TW" sz="17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Rectangle r;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Circle c;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 altLang="zh-TW" sz="1700" b="1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cout</a:t>
              </a: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&lt;&lt; </a:t>
              </a:r>
              <a:r>
                <a:rPr lang="en-US" altLang="zh-TW" sz="17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AreaRatio</a:t>
              </a: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(r, c);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TW" sz="17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 altLang="zh-TW" sz="1700" b="1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cout</a:t>
              </a: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zh-TW" sz="1700" dirty="0">
                  <a:latin typeface="Consolas" panose="020B0609020204030204" pitchFamily="49" charset="0"/>
                  <a:cs typeface="Consolas" panose="020B0609020204030204" pitchFamily="49" charset="0"/>
                </a:rPr>
                <a:t>&lt;&lt; </a:t>
              </a:r>
              <a:r>
                <a:rPr lang="en-US" altLang="zh-TW" sz="17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AreaRatio</a:t>
              </a: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(c, r);</a:t>
              </a:r>
              <a:endPara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TW" sz="17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float</a:t>
              </a: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zh-TW" sz="17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AreaRatio</a:t>
              </a: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(Shape&amp; s1, Shape&amp; s2) 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 altLang="zh-TW" sz="17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return</a:t>
              </a:r>
              <a:r>
                <a:rPr lang="en-US" altLang="zh-TW" sz="17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s1.GetArea() / s2.GetArea();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TW" sz="1700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lang="en-US" altLang="zh-TW" sz="1700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781538" y="5573744"/>
              <a:ext cx="78700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09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Pure Virtual Functions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Sometimes we want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derived classes NOT to inherit</a:t>
            </a:r>
            <a:r>
              <a:rPr lang="zh-TW" altLang="en-US" dirty="0" smtClean="0">
                <a:solidFill>
                  <a:srgbClr val="0000CC"/>
                </a:solidFill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the implementation of a virtual function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by default</a:t>
            </a:r>
          </a:p>
          <a:p>
            <a:pPr lvl="1"/>
            <a:r>
              <a:rPr lang="en-US" altLang="zh-TW" dirty="0" smtClean="0"/>
              <a:t>Implementation of </a:t>
            </a:r>
            <a:r>
              <a:rPr lang="en-US" altLang="zh-TW" dirty="0" err="1" smtClean="0"/>
              <a:t>GetArea</a:t>
            </a:r>
            <a:r>
              <a:rPr lang="en-US" altLang="zh-TW" dirty="0" smtClean="0"/>
              <a:t>()</a:t>
            </a:r>
          </a:p>
          <a:p>
            <a:pPr lvl="2"/>
            <a:r>
              <a:rPr lang="en-US" altLang="zh-TW" sz="2200" dirty="0" smtClean="0"/>
              <a:t>Maybe impractical to have one method to calculate the area of both Rectangle and Circle</a:t>
            </a:r>
          </a:p>
          <a:p>
            <a:pPr lvl="2"/>
            <a:r>
              <a:rPr lang="en-US" altLang="zh-TW" sz="2200" dirty="0" smtClean="0"/>
              <a:t>Maybe error-prone if someone inherits from Shape another specific shape, say Star, without redefining Star's </a:t>
            </a:r>
            <a:r>
              <a:rPr lang="en-US" altLang="zh-TW" sz="2200" dirty="0" err="1" smtClean="0"/>
              <a:t>GetArea</a:t>
            </a:r>
            <a:endParaRPr lang="en-US" altLang="zh-TW" sz="2200" dirty="0" smtClean="0"/>
          </a:p>
          <a:p>
            <a:pPr lvl="2"/>
            <a:endParaRPr lang="en-US" altLang="zh-TW" sz="22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2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 Representations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Three categories of most commonly used representations</a:t>
            </a:r>
          </a:p>
          <a:p>
            <a:pPr lvl="1"/>
            <a:r>
              <a:rPr lang="en-US" altLang="zh-TW" sz="2600" dirty="0" smtClean="0">
                <a:solidFill>
                  <a:srgbClr val="0000CC"/>
                </a:solidFill>
              </a:rPr>
              <a:t>Adjacency matrices</a:t>
            </a:r>
          </a:p>
          <a:p>
            <a:pPr lvl="1"/>
            <a:r>
              <a:rPr lang="en-US" altLang="zh-TW" sz="2600" dirty="0" smtClean="0">
                <a:solidFill>
                  <a:srgbClr val="0000CC"/>
                </a:solidFill>
              </a:rPr>
              <a:t>Adjacency lists</a:t>
            </a:r>
          </a:p>
          <a:p>
            <a:pPr lvl="2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z="2200" dirty="0" smtClean="0">
                <a:ea typeface="新細明體" charset="-120"/>
              </a:rPr>
              <a:t>Adjacency Lists </a:t>
            </a:r>
          </a:p>
          <a:p>
            <a:pPr lvl="2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z="2200" dirty="0" smtClean="0">
                <a:ea typeface="新細明體" charset="-120"/>
              </a:rPr>
              <a:t>Array Adjacency Lists</a:t>
            </a:r>
            <a:endParaRPr lang="en-US" altLang="zh-TW" sz="2200" dirty="0" smtClean="0">
              <a:solidFill>
                <a:srgbClr val="0000CC"/>
              </a:solidFill>
            </a:endParaRPr>
          </a:p>
          <a:p>
            <a:pPr lvl="2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z="2200" dirty="0" smtClean="0">
                <a:solidFill>
                  <a:srgbClr val="C00000"/>
                </a:solidFill>
                <a:ea typeface="新細明體" charset="-120"/>
              </a:rPr>
              <a:t>Linked Adjacency Lists</a:t>
            </a:r>
          </a:p>
          <a:p>
            <a:pPr lvl="1"/>
            <a:r>
              <a:rPr lang="en-US" altLang="zh-TW" sz="2600" dirty="0" smtClean="0">
                <a:solidFill>
                  <a:srgbClr val="0000CC"/>
                </a:solidFill>
              </a:rPr>
              <a:t>Adjacency multi-lists</a:t>
            </a:r>
          </a:p>
          <a:p>
            <a:pPr lvl="2"/>
            <a:endParaRPr lang="en-US" altLang="zh-TW" dirty="0"/>
          </a:p>
          <a:p>
            <a:r>
              <a:rPr lang="en-US" altLang="zh-TW" dirty="0" smtClean="0"/>
              <a:t>The choice of a particular </a:t>
            </a:r>
            <a:r>
              <a:rPr lang="en-US" altLang="zh-TW" dirty="0" smtClean="0">
                <a:solidFill>
                  <a:srgbClr val="C00000"/>
                </a:solidFill>
              </a:rPr>
              <a:t>representation</a:t>
            </a:r>
            <a:r>
              <a:rPr lang="en-US" altLang="zh-TW" dirty="0" smtClean="0"/>
              <a:t> depends upon the </a:t>
            </a:r>
            <a:r>
              <a:rPr lang="en-US" altLang="zh-TW" dirty="0" smtClean="0">
                <a:solidFill>
                  <a:srgbClr val="0000CC"/>
                </a:solidFill>
              </a:rPr>
              <a:t>application</a:t>
            </a:r>
            <a:r>
              <a:rPr lang="en-US" altLang="zh-TW" dirty="0" smtClean="0"/>
              <a:t> one has </a:t>
            </a:r>
            <a:r>
              <a:rPr lang="en-US" altLang="zh-TW" dirty="0" smtClean="0">
                <a:solidFill>
                  <a:srgbClr val="0000CC"/>
                </a:solidFill>
              </a:rPr>
              <a:t>in mind </a:t>
            </a:r>
            <a:r>
              <a:rPr lang="en-US" altLang="zh-TW" dirty="0" smtClean="0"/>
              <a:t>and the </a:t>
            </a:r>
            <a:r>
              <a:rPr lang="en-US" altLang="zh-TW" dirty="0" smtClean="0">
                <a:solidFill>
                  <a:srgbClr val="0000CC"/>
                </a:solidFill>
              </a:rPr>
              <a:t>functions</a:t>
            </a:r>
            <a:r>
              <a:rPr lang="en-US" altLang="zh-TW" dirty="0" smtClean="0"/>
              <a:t> one </a:t>
            </a:r>
            <a:r>
              <a:rPr lang="en-US" altLang="zh-TW" dirty="0" smtClean="0">
                <a:solidFill>
                  <a:srgbClr val="0000CC"/>
                </a:solidFill>
              </a:rPr>
              <a:t>expects</a:t>
            </a:r>
            <a:r>
              <a:rPr lang="en-US" altLang="zh-TW" dirty="0" smtClean="0"/>
              <a:t> to perform on the graph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4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Adjacency Matrices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307673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The adjacency matrix of an n-vertex graph, G,  is a </a:t>
            </a:r>
            <a:r>
              <a:rPr lang="en-US" altLang="zh-TW" dirty="0">
                <a:solidFill>
                  <a:srgbClr val="C00000"/>
                </a:solidFill>
              </a:rPr>
              <a:t>2D </a:t>
            </a:r>
            <a:r>
              <a:rPr lang="en-US" altLang="zh-TW" dirty="0" err="1" smtClean="0">
                <a:solidFill>
                  <a:srgbClr val="C00000"/>
                </a:solidFill>
              </a:rPr>
              <a:t>n×n</a:t>
            </a:r>
            <a:r>
              <a:rPr lang="en-US" altLang="zh-TW" dirty="0" smtClean="0">
                <a:solidFill>
                  <a:srgbClr val="C00000"/>
                </a:solidFill>
              </a:rPr>
              <a:t> array</a:t>
            </a:r>
            <a:r>
              <a:rPr lang="en-US" altLang="zh-TW" dirty="0" smtClean="0"/>
              <a:t>, say array A</a:t>
            </a:r>
          </a:p>
          <a:p>
            <a:pPr lvl="1"/>
            <a:r>
              <a:rPr lang="en-US" altLang="zh-TW" dirty="0" smtClean="0"/>
              <a:t>A[u][v] = 1  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(u, v) (or &lt;u, v&gt;) is in E(G)</a:t>
            </a:r>
          </a:p>
          <a:p>
            <a:pPr lvl="1"/>
            <a:r>
              <a:rPr lang="en-US" altLang="zh-TW" dirty="0" smtClean="0"/>
              <a:t>A[u][v] = 0   otherwise</a:t>
            </a:r>
          </a:p>
          <a:p>
            <a:r>
              <a:rPr lang="en-US" altLang="zh-TW" dirty="0" smtClean="0"/>
              <a:t>Adjacency matrices of </a:t>
            </a:r>
            <a:r>
              <a:rPr lang="en-US" altLang="zh-TW" dirty="0" smtClean="0">
                <a:solidFill>
                  <a:srgbClr val="0000CC"/>
                </a:solidFill>
              </a:rPr>
              <a:t>undirected</a:t>
            </a:r>
            <a:r>
              <a:rPr lang="en-US" altLang="zh-TW" dirty="0" smtClean="0"/>
              <a:t> graphs are always </a:t>
            </a:r>
            <a:r>
              <a:rPr lang="en-US" altLang="zh-TW" dirty="0" smtClean="0">
                <a:solidFill>
                  <a:srgbClr val="0000CC"/>
                </a:solidFill>
              </a:rPr>
              <a:t>symmetric</a:t>
            </a:r>
          </a:p>
          <a:p>
            <a:pPr lvl="1"/>
            <a:r>
              <a:rPr lang="en-US" altLang="zh-TW" dirty="0" smtClean="0"/>
              <a:t>This allows optimization that halves the space requirement</a:t>
            </a:r>
          </a:p>
          <a:p>
            <a:r>
              <a:rPr lang="en-US" altLang="zh-TW" dirty="0" smtClean="0"/>
              <a:t>Adjacency matrices are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wasteful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of space </a:t>
            </a:r>
            <a:r>
              <a:rPr lang="en-US" altLang="zh-TW" dirty="0" smtClean="0"/>
              <a:t>for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sparse graphs </a:t>
            </a:r>
            <a:r>
              <a:rPr lang="en-US" altLang="zh-TW" dirty="0" smtClean="0"/>
              <a:t>(i.e., graphs with only few edges)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56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4751712" y="4628104"/>
            <a:ext cx="3813121" cy="1989287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90141" y="4628104"/>
            <a:ext cx="3813121" cy="1989287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1551302" y="602371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橢圓 8"/>
          <p:cNvSpPr/>
          <p:nvPr/>
        </p:nvSpPr>
        <p:spPr>
          <a:xfrm>
            <a:off x="1551302" y="485617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橢圓 9"/>
          <p:cNvSpPr/>
          <p:nvPr/>
        </p:nvSpPr>
        <p:spPr>
          <a:xfrm>
            <a:off x="992502" y="54445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橢圓 10"/>
          <p:cNvSpPr/>
          <p:nvPr/>
        </p:nvSpPr>
        <p:spPr>
          <a:xfrm>
            <a:off x="2089782" y="54445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2" name="直線接點 11"/>
          <p:cNvCxnSpPr>
            <a:stCxn id="9" idx="3"/>
            <a:endCxn id="10" idx="7"/>
          </p:cNvCxnSpPr>
          <p:nvPr/>
        </p:nvCxnSpPr>
        <p:spPr>
          <a:xfrm flipH="1">
            <a:off x="1284258" y="5147934"/>
            <a:ext cx="317102" cy="34671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8" idx="1"/>
          </p:cNvCxnSpPr>
          <p:nvPr/>
        </p:nvCxnSpPr>
        <p:spPr>
          <a:xfrm>
            <a:off x="1284258" y="5736347"/>
            <a:ext cx="317102" cy="3374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8" idx="7"/>
            <a:endCxn id="11" idx="3"/>
          </p:cNvCxnSpPr>
          <p:nvPr/>
        </p:nvCxnSpPr>
        <p:spPr>
          <a:xfrm flipV="1">
            <a:off x="1843058" y="5736347"/>
            <a:ext cx="296782" cy="3374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橢圓 30"/>
          <p:cNvSpPr/>
          <p:nvPr/>
        </p:nvSpPr>
        <p:spPr>
          <a:xfrm>
            <a:off x="5253514" y="486052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橢圓 31"/>
          <p:cNvSpPr/>
          <p:nvPr/>
        </p:nvSpPr>
        <p:spPr>
          <a:xfrm>
            <a:off x="5253514" y="539888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橢圓 32"/>
          <p:cNvSpPr/>
          <p:nvPr/>
        </p:nvSpPr>
        <p:spPr>
          <a:xfrm>
            <a:off x="5253514" y="602805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手繪多邊形 33"/>
          <p:cNvSpPr/>
          <p:nvPr/>
        </p:nvSpPr>
        <p:spPr>
          <a:xfrm>
            <a:off x="5576279" y="5068602"/>
            <a:ext cx="92582" cy="406400"/>
          </a:xfrm>
          <a:custGeom>
            <a:avLst/>
            <a:gdLst>
              <a:gd name="connsiteX0" fmla="*/ 0 w 142371"/>
              <a:gd name="connsiteY0" fmla="*/ 365760 h 365760"/>
              <a:gd name="connsiteX1" fmla="*/ 142240 w 142371"/>
              <a:gd name="connsiteY1" fmla="*/ 182880 h 365760"/>
              <a:gd name="connsiteX2" fmla="*/ 20320 w 142371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371" h="365760">
                <a:moveTo>
                  <a:pt x="0" y="365760"/>
                </a:moveTo>
                <a:cubicBezTo>
                  <a:pt x="69426" y="304800"/>
                  <a:pt x="138853" y="243840"/>
                  <a:pt x="142240" y="182880"/>
                </a:cubicBezTo>
                <a:cubicBezTo>
                  <a:pt x="145627" y="121920"/>
                  <a:pt x="82973" y="60960"/>
                  <a:pt x="2032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35" name="手繪多邊形 34"/>
          <p:cNvSpPr/>
          <p:nvPr/>
        </p:nvSpPr>
        <p:spPr>
          <a:xfrm>
            <a:off x="5179982" y="5068602"/>
            <a:ext cx="81336" cy="436880"/>
          </a:xfrm>
          <a:custGeom>
            <a:avLst/>
            <a:gdLst>
              <a:gd name="connsiteX0" fmla="*/ 71176 w 81336"/>
              <a:gd name="connsiteY0" fmla="*/ 0 h 436880"/>
              <a:gd name="connsiteX1" fmla="*/ 56 w 81336"/>
              <a:gd name="connsiteY1" fmla="*/ 162560 h 436880"/>
              <a:gd name="connsiteX2" fmla="*/ 81336 w 81336"/>
              <a:gd name="connsiteY2" fmla="*/ 43688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36" h="436880">
                <a:moveTo>
                  <a:pt x="71176" y="0"/>
                </a:moveTo>
                <a:cubicBezTo>
                  <a:pt x="34769" y="44873"/>
                  <a:pt x="-1637" y="89747"/>
                  <a:pt x="56" y="162560"/>
                </a:cubicBezTo>
                <a:cubicBezTo>
                  <a:pt x="1749" y="235373"/>
                  <a:pt x="41542" y="336126"/>
                  <a:pt x="81336" y="43688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36" name="直線接點 35"/>
          <p:cNvCxnSpPr>
            <a:stCxn id="32" idx="4"/>
            <a:endCxn id="33" idx="0"/>
          </p:cNvCxnSpPr>
          <p:nvPr/>
        </p:nvCxnSpPr>
        <p:spPr>
          <a:xfrm>
            <a:off x="5424421" y="5740695"/>
            <a:ext cx="0" cy="287364"/>
          </a:xfrm>
          <a:prstGeom prst="line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8" name="群組 47"/>
          <p:cNvGrpSpPr/>
          <p:nvPr/>
        </p:nvGrpSpPr>
        <p:grpSpPr>
          <a:xfrm>
            <a:off x="6465123" y="5103091"/>
            <a:ext cx="1186139" cy="1204726"/>
            <a:chOff x="2822563" y="4691228"/>
            <a:chExt cx="1404137" cy="1316122"/>
          </a:xfrm>
        </p:grpSpPr>
        <p:sp>
          <p:nvSpPr>
            <p:cNvPr id="49" name="手繪多邊形 48"/>
            <p:cNvSpPr/>
            <p:nvPr/>
          </p:nvSpPr>
          <p:spPr>
            <a:xfrm>
              <a:off x="2822563" y="4691229"/>
              <a:ext cx="70339" cy="1316121"/>
            </a:xfrm>
            <a:custGeom>
              <a:avLst/>
              <a:gdLst>
                <a:gd name="connsiteX0" fmla="*/ 195385 w 195385"/>
                <a:gd name="connsiteY0" fmla="*/ 0 h 281354"/>
                <a:gd name="connsiteX1" fmla="*/ 0 w 195385"/>
                <a:gd name="connsiteY1" fmla="*/ 0 h 281354"/>
                <a:gd name="connsiteX2" fmla="*/ 0 w 195385"/>
                <a:gd name="connsiteY2" fmla="*/ 281354 h 281354"/>
                <a:gd name="connsiteX3" fmla="*/ 187570 w 195385"/>
                <a:gd name="connsiteY3" fmla="*/ 281354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385" h="281354">
                  <a:moveTo>
                    <a:pt x="195385" y="0"/>
                  </a:moveTo>
                  <a:lnTo>
                    <a:pt x="0" y="0"/>
                  </a:lnTo>
                  <a:lnTo>
                    <a:pt x="0" y="281354"/>
                  </a:lnTo>
                  <a:lnTo>
                    <a:pt x="187570" y="2813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手繪多邊形 49"/>
            <p:cNvSpPr/>
            <p:nvPr/>
          </p:nvSpPr>
          <p:spPr>
            <a:xfrm rot="10800000">
              <a:off x="4156361" y="4691228"/>
              <a:ext cx="70339" cy="1316121"/>
            </a:xfrm>
            <a:custGeom>
              <a:avLst/>
              <a:gdLst>
                <a:gd name="connsiteX0" fmla="*/ 195385 w 195385"/>
                <a:gd name="connsiteY0" fmla="*/ 0 h 281354"/>
                <a:gd name="connsiteX1" fmla="*/ 0 w 195385"/>
                <a:gd name="connsiteY1" fmla="*/ 0 h 281354"/>
                <a:gd name="connsiteX2" fmla="*/ 0 w 195385"/>
                <a:gd name="connsiteY2" fmla="*/ 281354 h 281354"/>
                <a:gd name="connsiteX3" fmla="*/ 187570 w 195385"/>
                <a:gd name="connsiteY3" fmla="*/ 281354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385" h="281354">
                  <a:moveTo>
                    <a:pt x="195385" y="0"/>
                  </a:moveTo>
                  <a:lnTo>
                    <a:pt x="0" y="0"/>
                  </a:lnTo>
                  <a:lnTo>
                    <a:pt x="0" y="281354"/>
                  </a:lnTo>
                  <a:lnTo>
                    <a:pt x="187570" y="2813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1" name="表格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16329"/>
              </p:ext>
            </p:extLst>
          </p:nvPr>
        </p:nvGraphicFramePr>
        <p:xfrm>
          <a:off x="6131111" y="4713002"/>
          <a:ext cx="1433568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8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2943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直角三角形 51"/>
          <p:cNvSpPr/>
          <p:nvPr/>
        </p:nvSpPr>
        <p:spPr>
          <a:xfrm>
            <a:off x="2921028" y="5398881"/>
            <a:ext cx="1027935" cy="111710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直角三角形 52"/>
          <p:cNvSpPr/>
          <p:nvPr/>
        </p:nvSpPr>
        <p:spPr>
          <a:xfrm rot="10800000">
            <a:off x="3096119" y="5107535"/>
            <a:ext cx="1027935" cy="111710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7" name="群組 46"/>
          <p:cNvGrpSpPr/>
          <p:nvPr/>
        </p:nvGrpSpPr>
        <p:grpSpPr>
          <a:xfrm>
            <a:off x="2812550" y="5030221"/>
            <a:ext cx="1497638" cy="1485765"/>
            <a:chOff x="2822563" y="4691228"/>
            <a:chExt cx="1404137" cy="1316122"/>
          </a:xfrm>
        </p:grpSpPr>
        <p:sp>
          <p:nvSpPr>
            <p:cNvPr id="42" name="手繪多邊形 41"/>
            <p:cNvSpPr/>
            <p:nvPr/>
          </p:nvSpPr>
          <p:spPr>
            <a:xfrm>
              <a:off x="2822563" y="4691229"/>
              <a:ext cx="70339" cy="1316121"/>
            </a:xfrm>
            <a:custGeom>
              <a:avLst/>
              <a:gdLst>
                <a:gd name="connsiteX0" fmla="*/ 195385 w 195385"/>
                <a:gd name="connsiteY0" fmla="*/ 0 h 281354"/>
                <a:gd name="connsiteX1" fmla="*/ 0 w 195385"/>
                <a:gd name="connsiteY1" fmla="*/ 0 h 281354"/>
                <a:gd name="connsiteX2" fmla="*/ 0 w 195385"/>
                <a:gd name="connsiteY2" fmla="*/ 281354 h 281354"/>
                <a:gd name="connsiteX3" fmla="*/ 187570 w 195385"/>
                <a:gd name="connsiteY3" fmla="*/ 281354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385" h="281354">
                  <a:moveTo>
                    <a:pt x="195385" y="0"/>
                  </a:moveTo>
                  <a:lnTo>
                    <a:pt x="0" y="0"/>
                  </a:lnTo>
                  <a:lnTo>
                    <a:pt x="0" y="281354"/>
                  </a:lnTo>
                  <a:lnTo>
                    <a:pt x="187570" y="2813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手繪多邊形 42"/>
            <p:cNvSpPr/>
            <p:nvPr/>
          </p:nvSpPr>
          <p:spPr>
            <a:xfrm rot="10800000">
              <a:off x="4156361" y="4691228"/>
              <a:ext cx="70339" cy="1316121"/>
            </a:xfrm>
            <a:custGeom>
              <a:avLst/>
              <a:gdLst>
                <a:gd name="connsiteX0" fmla="*/ 195385 w 195385"/>
                <a:gd name="connsiteY0" fmla="*/ 0 h 281354"/>
                <a:gd name="connsiteX1" fmla="*/ 0 w 195385"/>
                <a:gd name="connsiteY1" fmla="*/ 0 h 281354"/>
                <a:gd name="connsiteX2" fmla="*/ 0 w 195385"/>
                <a:gd name="connsiteY2" fmla="*/ 281354 h 281354"/>
                <a:gd name="connsiteX3" fmla="*/ 187570 w 195385"/>
                <a:gd name="connsiteY3" fmla="*/ 281354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385" h="281354">
                  <a:moveTo>
                    <a:pt x="195385" y="0"/>
                  </a:moveTo>
                  <a:lnTo>
                    <a:pt x="0" y="0"/>
                  </a:lnTo>
                  <a:lnTo>
                    <a:pt x="0" y="281354"/>
                  </a:lnTo>
                  <a:lnTo>
                    <a:pt x="187570" y="2813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21987"/>
              </p:ext>
            </p:extLst>
          </p:nvPr>
        </p:nvGraphicFramePr>
        <p:xfrm>
          <a:off x="2479924" y="4609789"/>
          <a:ext cx="1729445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8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8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8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8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8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1346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6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440658" y="3373901"/>
            <a:ext cx="1828800" cy="1491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4656406" y="1927274"/>
            <a:ext cx="1828800" cy="1491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Adjacency Matrices</a:t>
            </a:r>
            <a:endParaRPr lang="zh-TW" altLang="en-US" dirty="0"/>
          </a:p>
        </p:txBody>
      </p:sp>
      <p:graphicFrame>
        <p:nvGraphicFramePr>
          <p:cNvPr id="24" name="內容版面配置區 23"/>
          <p:cNvGraphicFramePr>
            <a:graphicFrameLocks noGrp="1"/>
          </p:cNvGraphicFramePr>
          <p:nvPr>
            <p:ph idx="1"/>
          </p:nvPr>
        </p:nvGraphicFramePr>
        <p:xfrm>
          <a:off x="4206239" y="1565957"/>
          <a:ext cx="42669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00"/>
                <a:gridCol w="474100"/>
                <a:gridCol w="474100"/>
                <a:gridCol w="474100"/>
                <a:gridCol w="474100"/>
                <a:gridCol w="474100"/>
                <a:gridCol w="474100"/>
                <a:gridCol w="474100"/>
                <a:gridCol w="4741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57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657582" y="2266608"/>
            <a:ext cx="2943929" cy="2208405"/>
            <a:chOff x="5890707" y="4573707"/>
            <a:chExt cx="2943929" cy="2208405"/>
          </a:xfrm>
        </p:grpSpPr>
        <p:sp>
          <p:nvSpPr>
            <p:cNvPr id="6" name="橢圓 5"/>
            <p:cNvSpPr/>
            <p:nvPr/>
          </p:nvSpPr>
          <p:spPr>
            <a:xfrm>
              <a:off x="6480516" y="4630492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6944760" y="516884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6480516" y="57980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9" name="直線接點 8"/>
            <p:cNvCxnSpPr>
              <a:stCxn id="7" idx="3"/>
              <a:endCxn id="8" idx="7"/>
            </p:cNvCxnSpPr>
            <p:nvPr/>
          </p:nvCxnSpPr>
          <p:spPr>
            <a:xfrm flipH="1">
              <a:off x="6772272" y="5460604"/>
              <a:ext cx="222546" cy="3874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7159144" y="6320447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4</a:t>
              </a:r>
              <a:endParaRPr lang="zh-TW" altLang="en-US" sz="2400" b="1" baseline="-25000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5985788" y="519463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2" name="直線接點 11"/>
            <p:cNvCxnSpPr>
              <a:stCxn id="6" idx="5"/>
              <a:endCxn id="7" idx="1"/>
            </p:cNvCxnSpPr>
            <p:nvPr/>
          </p:nvCxnSpPr>
          <p:spPr>
            <a:xfrm>
              <a:off x="6772272" y="4922249"/>
              <a:ext cx="222546" cy="296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6" idx="3"/>
              <a:endCxn id="11" idx="7"/>
            </p:cNvCxnSpPr>
            <p:nvPr/>
          </p:nvCxnSpPr>
          <p:spPr>
            <a:xfrm flipH="1">
              <a:off x="6277544" y="4922249"/>
              <a:ext cx="253030" cy="3224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11" idx="5"/>
              <a:endCxn id="8" idx="1"/>
            </p:cNvCxnSpPr>
            <p:nvPr/>
          </p:nvCxnSpPr>
          <p:spPr>
            <a:xfrm>
              <a:off x="6277544" y="5486392"/>
              <a:ext cx="253030" cy="3616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橢圓 14"/>
            <p:cNvSpPr/>
            <p:nvPr/>
          </p:nvSpPr>
          <p:spPr>
            <a:xfrm>
              <a:off x="7941212" y="467035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橢圓 15"/>
            <p:cNvSpPr/>
            <p:nvPr/>
          </p:nvSpPr>
          <p:spPr>
            <a:xfrm>
              <a:off x="7516836" y="520257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8417169" y="520257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8009206" y="5779353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19" name="直線接點 18"/>
            <p:cNvCxnSpPr>
              <a:stCxn id="15" idx="3"/>
              <a:endCxn id="16" idx="7"/>
            </p:cNvCxnSpPr>
            <p:nvPr/>
          </p:nvCxnSpPr>
          <p:spPr>
            <a:xfrm flipH="1">
              <a:off x="7808592" y="4962107"/>
              <a:ext cx="182678" cy="290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7" idx="3"/>
              <a:endCxn id="18" idx="7"/>
            </p:cNvCxnSpPr>
            <p:nvPr/>
          </p:nvCxnSpPr>
          <p:spPr>
            <a:xfrm flipH="1">
              <a:off x="8300962" y="5494334"/>
              <a:ext cx="166265" cy="33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7" idx="2"/>
              <a:endCxn id="16" idx="6"/>
            </p:cNvCxnSpPr>
            <p:nvPr/>
          </p:nvCxnSpPr>
          <p:spPr>
            <a:xfrm flipH="1">
              <a:off x="7858650" y="5373484"/>
              <a:ext cx="5585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5890707" y="4573707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</a:t>
              </a:r>
              <a:r>
                <a:rPr lang="en-US" altLang="zh-TW" sz="2400" baseline="-25000" dirty="0" smtClean="0"/>
                <a:t>1</a:t>
              </a:r>
              <a:endParaRPr lang="zh-TW" altLang="en-US" sz="2400" baseline="-25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8350208" y="458543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</a:t>
              </a:r>
              <a:r>
                <a:rPr lang="en-US" altLang="zh-TW" sz="2400" baseline="-25000" dirty="0" smtClean="0"/>
                <a:t>2</a:t>
              </a:r>
              <a:endParaRPr lang="zh-TW" altLang="en-US" sz="2400" baseline="-25000" dirty="0"/>
            </a:p>
          </p:txBody>
        </p:sp>
      </p:grpSp>
      <p:sp>
        <p:nvSpPr>
          <p:cNvPr id="25" name="左中括弧 24"/>
          <p:cNvSpPr/>
          <p:nvPr/>
        </p:nvSpPr>
        <p:spPr>
          <a:xfrm>
            <a:off x="4586063" y="1885044"/>
            <a:ext cx="154745" cy="302455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右中括弧 25"/>
          <p:cNvSpPr/>
          <p:nvPr/>
        </p:nvSpPr>
        <p:spPr>
          <a:xfrm>
            <a:off x="8145188" y="1941315"/>
            <a:ext cx="154745" cy="292608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47114" y="5117511"/>
            <a:ext cx="7863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800" dirty="0" smtClean="0"/>
              <a:t>Space: Θ(|V|</a:t>
            </a:r>
            <a:r>
              <a:rPr lang="en-US" altLang="zh-TW" sz="2800" baseline="30000" dirty="0" smtClean="0"/>
              <a:t>2</a:t>
            </a:r>
            <a:r>
              <a:rPr lang="en-US" altLang="zh-TW" sz="2800" dirty="0" smtClean="0"/>
              <a:t>), good for dense, not good for sparse</a:t>
            </a:r>
          </a:p>
          <a:p>
            <a:pPr marL="182563" indent="-182563">
              <a:buFont typeface="Arial" charset="0"/>
              <a:buChar char="•"/>
            </a:pPr>
            <a:r>
              <a:rPr lang="en-US" altLang="zh-TW" sz="2800" dirty="0" smtClean="0"/>
              <a:t>Undirected graph: symmetric matrix, </a:t>
            </a: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A(</a:t>
            </a:r>
            <a:r>
              <a:rPr lang="en-US" altLang="zh-TW" sz="2800" dirty="0" err="1" smtClean="0">
                <a:solidFill>
                  <a:srgbClr val="0000CC"/>
                </a:solidFill>
                <a:ea typeface="新細明體" charset="-120"/>
              </a:rPr>
              <a:t>i,j</a:t>
            </a: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) = A(</a:t>
            </a:r>
            <a:r>
              <a:rPr lang="en-US" altLang="zh-TW" sz="2800" dirty="0" err="1" smtClean="0">
                <a:solidFill>
                  <a:srgbClr val="0000CC"/>
                </a:solidFill>
                <a:ea typeface="新細明體" charset="-120"/>
              </a:rPr>
              <a:t>j,i</a:t>
            </a: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) </a:t>
            </a:r>
          </a:p>
          <a:p>
            <a:pPr marL="182563" indent="-182563"/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   for all </a:t>
            </a:r>
            <a:r>
              <a:rPr lang="en-US" altLang="zh-TW" sz="2800" dirty="0" err="1" smtClean="0">
                <a:solidFill>
                  <a:srgbClr val="0000CC"/>
                </a:solidFill>
                <a:ea typeface="新細明體" charset="-120"/>
              </a:rPr>
              <a:t>i</a:t>
            </a: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 and j</a:t>
            </a:r>
            <a:endParaRPr lang="zh-TW" alt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Adjacency Matrix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937761"/>
            <a:ext cx="7886700" cy="153337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 smtClean="0">
                <a:ea typeface="新細明體" charset="-120"/>
              </a:rPr>
              <a:t>Diagonal entries are zero.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 altLang="zh-TW" dirty="0" smtClean="0">
                <a:ea typeface="新細明體" charset="-120"/>
              </a:rPr>
              <a:t>Adjacency matrix of a digraph need not be symmetric.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58</a:t>
            </a:fld>
            <a:endParaRPr lang="zh-TW" altLang="en-US"/>
          </a:p>
        </p:txBody>
      </p:sp>
      <p:grpSp>
        <p:nvGrpSpPr>
          <p:cNvPr id="59" name="群組 58"/>
          <p:cNvGrpSpPr/>
          <p:nvPr/>
        </p:nvGrpSpPr>
        <p:grpSpPr>
          <a:xfrm>
            <a:off x="1066126" y="2040310"/>
            <a:ext cx="3035300" cy="2143125"/>
            <a:chOff x="1066126" y="2040310"/>
            <a:chExt cx="3035300" cy="2143125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066126" y="2878510"/>
              <a:ext cx="444500" cy="4445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056726" y="2040310"/>
              <a:ext cx="444500" cy="4445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656926" y="2345110"/>
              <a:ext cx="444500" cy="4445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675726" y="3564310"/>
              <a:ext cx="444500" cy="4445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199726" y="3716710"/>
              <a:ext cx="444500" cy="4445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440776" y="2414960"/>
              <a:ext cx="609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355176" y="2491160"/>
              <a:ext cx="9906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440776" y="3329360"/>
              <a:ext cx="304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3574376" y="2719760"/>
              <a:ext cx="45720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126576" y="2110160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726776" y="2338760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135976" y="2948360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745576" y="3557960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269576" y="3786560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126576" y="3862760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4945976" y="1729160"/>
            <a:ext cx="3124200" cy="2819400"/>
            <a:chOff x="4945976" y="1729160"/>
            <a:chExt cx="3124200" cy="2819400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4945976" y="1729160"/>
              <a:ext cx="3124200" cy="2819400"/>
              <a:chOff x="2832" y="912"/>
              <a:chExt cx="1968" cy="1776"/>
            </a:xfrm>
          </p:grpSpPr>
          <p:sp>
            <p:nvSpPr>
              <p:cNvPr id="47" name="Rectangle 21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48" name="Rectangle 22"/>
              <p:cNvSpPr>
                <a:spLocks noChangeArrowheads="1"/>
              </p:cNvSpPr>
              <p:nvPr/>
            </p:nvSpPr>
            <p:spPr bwMode="auto">
              <a:xfrm>
                <a:off x="3504" y="912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49" name="Rectangle 23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50" name="Rectangle 24"/>
              <p:cNvSpPr>
                <a:spLocks noChangeArrowheads="1"/>
              </p:cNvSpPr>
              <p:nvPr/>
            </p:nvSpPr>
            <p:spPr bwMode="auto">
              <a:xfrm>
                <a:off x="4176" y="912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51" name="Rectangle 25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52" name="Line 26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187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3" name="Line 27"/>
              <p:cNvSpPr>
                <a:spLocks noChangeShapeType="1"/>
              </p:cNvSpPr>
              <p:nvPr/>
            </p:nvSpPr>
            <p:spPr bwMode="auto">
              <a:xfrm>
                <a:off x="3120" y="1008"/>
                <a:ext cx="0" cy="168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" name="Rectangle 28"/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55" name="Rectangle 29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56" name="Rectangle 30"/>
              <p:cNvSpPr>
                <a:spLocks noChangeArrowheads="1"/>
              </p:cNvSpPr>
              <p:nvPr/>
            </p:nvSpPr>
            <p:spPr bwMode="auto">
              <a:xfrm>
                <a:off x="2832" y="1776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57" name="Rectangle 31"/>
              <p:cNvSpPr>
                <a:spLocks noChangeArrowheads="1"/>
              </p:cNvSpPr>
              <p:nvPr/>
            </p:nvSpPr>
            <p:spPr bwMode="auto">
              <a:xfrm>
                <a:off x="2832" y="2064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58" name="Rectangle 32"/>
              <p:cNvSpPr>
                <a:spLocks noChangeArrowheads="1"/>
              </p:cNvSpPr>
              <p:nvPr/>
            </p:nvSpPr>
            <p:spPr bwMode="auto">
              <a:xfrm>
                <a:off x="2832" y="2352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5</a:t>
                </a:r>
              </a:p>
            </p:txBody>
          </p:sp>
        </p:grp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5479376" y="21863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solidFill>
                    <a:srgbClr val="C0000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6012776" y="21863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6546176" y="21863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7079576" y="21863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7612976" y="21863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5479376" y="26435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6012776" y="26435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solidFill>
                    <a:srgbClr val="C0000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6546176" y="26435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7079576" y="26435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31" name="Rectangle 42"/>
            <p:cNvSpPr>
              <a:spLocks noChangeArrowheads="1"/>
            </p:cNvSpPr>
            <p:nvPr/>
          </p:nvSpPr>
          <p:spPr bwMode="auto">
            <a:xfrm>
              <a:off x="7612976" y="26435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" name="Rectangle 43"/>
            <p:cNvSpPr>
              <a:spLocks noChangeArrowheads="1"/>
            </p:cNvSpPr>
            <p:nvPr/>
          </p:nvSpPr>
          <p:spPr bwMode="auto">
            <a:xfrm>
              <a:off x="5479376" y="31007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33" name="Rectangle 44"/>
            <p:cNvSpPr>
              <a:spLocks noChangeArrowheads="1"/>
            </p:cNvSpPr>
            <p:nvPr/>
          </p:nvSpPr>
          <p:spPr bwMode="auto">
            <a:xfrm>
              <a:off x="6012776" y="31007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6546176" y="31007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solidFill>
                    <a:srgbClr val="C0000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7079576" y="31007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7612976" y="31007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5479376" y="35579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38" name="Rectangle 49"/>
            <p:cNvSpPr>
              <a:spLocks noChangeArrowheads="1"/>
            </p:cNvSpPr>
            <p:nvPr/>
          </p:nvSpPr>
          <p:spPr bwMode="auto">
            <a:xfrm>
              <a:off x="6012776" y="35579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39" name="Rectangle 50"/>
            <p:cNvSpPr>
              <a:spLocks noChangeArrowheads="1"/>
            </p:cNvSpPr>
            <p:nvPr/>
          </p:nvSpPr>
          <p:spPr bwMode="auto">
            <a:xfrm>
              <a:off x="6546176" y="35579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40" name="Rectangle 51"/>
            <p:cNvSpPr>
              <a:spLocks noChangeArrowheads="1"/>
            </p:cNvSpPr>
            <p:nvPr/>
          </p:nvSpPr>
          <p:spPr bwMode="auto">
            <a:xfrm>
              <a:off x="7079576" y="35579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solidFill>
                    <a:srgbClr val="C0000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41" name="Rectangle 52"/>
            <p:cNvSpPr>
              <a:spLocks noChangeArrowheads="1"/>
            </p:cNvSpPr>
            <p:nvPr/>
          </p:nvSpPr>
          <p:spPr bwMode="auto">
            <a:xfrm>
              <a:off x="7612976" y="35579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solidFill>
                    <a:srgbClr val="0070C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42" name="Rectangle 53"/>
            <p:cNvSpPr>
              <a:spLocks noChangeArrowheads="1"/>
            </p:cNvSpPr>
            <p:nvPr/>
          </p:nvSpPr>
          <p:spPr bwMode="auto">
            <a:xfrm>
              <a:off x="5479376" y="40151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43" name="Rectangle 54"/>
            <p:cNvSpPr>
              <a:spLocks noChangeArrowheads="1"/>
            </p:cNvSpPr>
            <p:nvPr/>
          </p:nvSpPr>
          <p:spPr bwMode="auto">
            <a:xfrm>
              <a:off x="6012776" y="40151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44" name="Rectangle 55"/>
            <p:cNvSpPr>
              <a:spLocks noChangeArrowheads="1"/>
            </p:cNvSpPr>
            <p:nvPr/>
          </p:nvSpPr>
          <p:spPr bwMode="auto">
            <a:xfrm>
              <a:off x="6546176" y="40151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45" name="Rectangle 56"/>
            <p:cNvSpPr>
              <a:spLocks noChangeArrowheads="1"/>
            </p:cNvSpPr>
            <p:nvPr/>
          </p:nvSpPr>
          <p:spPr bwMode="auto">
            <a:xfrm>
              <a:off x="7079576" y="40151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70C0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46" name="Rectangle 57"/>
            <p:cNvSpPr>
              <a:spLocks noChangeArrowheads="1"/>
            </p:cNvSpPr>
            <p:nvPr/>
          </p:nvSpPr>
          <p:spPr bwMode="auto">
            <a:xfrm>
              <a:off x="7612976" y="401516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C00000"/>
                  </a:solidFill>
                  <a:ea typeface="新細明體" charset="-120"/>
                </a:rPr>
                <a:t>0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Adjacency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baseline="30000" dirty="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dirty="0" smtClean="0">
                <a:solidFill>
                  <a:schemeClr val="tx2"/>
                </a:solidFill>
                <a:ea typeface="新細明體" charset="-120"/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bits</a:t>
            </a:r>
            <a:r>
              <a:rPr lang="en-US" altLang="zh-TW" dirty="0" smtClean="0">
                <a:ea typeface="新細明體" charset="-120"/>
              </a:rPr>
              <a:t> of space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For an undirected graph, may store only lower or upper triangle (exclude diagonal).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 (n-1)n/2 </a:t>
            </a:r>
            <a:r>
              <a:rPr lang="en-US" altLang="zh-TW" dirty="0" smtClean="0">
                <a:ea typeface="新細明體" charset="-120"/>
              </a:rPr>
              <a:t>bits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O(n)</a:t>
            </a:r>
            <a:r>
              <a:rPr lang="en-US" altLang="zh-TW" dirty="0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time to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find vertex degree </a:t>
            </a:r>
            <a:r>
              <a:rPr lang="en-US" altLang="zh-TW" dirty="0" smtClean="0">
                <a:ea typeface="新細明體" charset="-120"/>
              </a:rPr>
              <a:t>and/or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vertices adjacent to a given vertex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041008" y="534572"/>
          <a:ext cx="7357403" cy="578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Visio" r:id="rId3" imgW="6876815" imgH="5412802" progId="Visio.Drawing.11">
                  <p:embed/>
                </p:oleObj>
              </mc:Choice>
              <mc:Fallback>
                <p:oleObj name="Visio" r:id="rId3" imgW="6876815" imgH="541280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008" y="534572"/>
                        <a:ext cx="7357403" cy="57873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63860" y="4833983"/>
            <a:ext cx="4924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 smtClean="0">
                <a:solidFill>
                  <a:srgbClr val="C00000"/>
                </a:solidFill>
              </a:rPr>
              <a:t>Eulerian</a:t>
            </a:r>
            <a:r>
              <a:rPr lang="en-US" altLang="zh-TW" sz="2400" dirty="0" smtClean="0">
                <a:solidFill>
                  <a:srgbClr val="C00000"/>
                </a:solidFill>
              </a:rPr>
              <a:t> walk</a:t>
            </a:r>
            <a:r>
              <a:rPr lang="en-US" altLang="zh-TW" sz="2400" dirty="0" smtClean="0"/>
              <a:t>: starting at any vertex, going through each edge exactly once and terminating at the start vertex </a:t>
            </a:r>
            <a:r>
              <a:rPr lang="en-US" altLang="zh-TW" sz="2400" dirty="0" err="1" smtClean="0"/>
              <a:t>iff</a:t>
            </a:r>
            <a:r>
              <a:rPr lang="en-US" altLang="zh-TW" sz="2400" dirty="0" smtClean="0"/>
              <a:t> the </a:t>
            </a:r>
            <a:r>
              <a:rPr lang="en-US" altLang="zh-TW" sz="2400" dirty="0" smtClean="0">
                <a:solidFill>
                  <a:srgbClr val="0000CC"/>
                </a:solidFill>
              </a:rPr>
              <a:t>degree of each vertex</a:t>
            </a:r>
            <a:r>
              <a:rPr lang="en-US" altLang="zh-TW" sz="2400" dirty="0" smtClean="0"/>
              <a:t> is </a:t>
            </a:r>
            <a:r>
              <a:rPr lang="en-US" altLang="zh-TW" sz="2400" dirty="0" smtClean="0">
                <a:solidFill>
                  <a:srgbClr val="C00000"/>
                </a:solidFill>
              </a:rPr>
              <a:t>even</a:t>
            </a:r>
            <a:r>
              <a:rPr lang="en-US" altLang="zh-TW" sz="2400" dirty="0" smtClean="0"/>
              <a:t>. </a:t>
            </a:r>
            <a:endParaRPr lang="en-US" altLang="zh-TW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Adjacency </a:t>
            </a:r>
            <a:r>
              <a:rPr lang="en-US" altLang="zh-TW" dirty="0" smtClean="0"/>
              <a:t>Matrix Operations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166605"/>
              </p:ext>
            </p:extLst>
          </p:nvPr>
        </p:nvGraphicFramePr>
        <p:xfrm>
          <a:off x="628650" y="1550744"/>
          <a:ext cx="7886700" cy="3922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3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7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0111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Degree</a:t>
                      </a:r>
                      <a:r>
                        <a:rPr lang="zh-TW" altLang="en-US" sz="240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(</a:t>
                      </a:r>
                      <a:r>
                        <a:rPr lang="en-US" altLang="zh-TW" sz="2400" dirty="0" err="1" smtClean="0">
                          <a:solidFill>
                            <a:srgbClr val="0000CC"/>
                          </a:solidFill>
                        </a:rPr>
                        <a:t>int</a:t>
                      </a:r>
                      <a:r>
                        <a:rPr lang="zh-TW" altLang="en-US" sz="240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Return </a:t>
                      </a:r>
                      <a:r>
                        <a:rPr lang="el-GR" altLang="zh-TW" sz="2400" dirty="0" smtClean="0">
                          <a:solidFill>
                            <a:srgbClr val="0000CC"/>
                          </a:solidFill>
                        </a:rPr>
                        <a:t>Σ</a:t>
                      </a:r>
                      <a:r>
                        <a:rPr lang="en-US" altLang="zh-TW" sz="2400" baseline="-25000" dirty="0" err="1" smtClean="0">
                          <a:solidFill>
                            <a:srgbClr val="0000CC"/>
                          </a:solidFill>
                        </a:rPr>
                        <a:t>i</a:t>
                      </a: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 a[u][</a:t>
                      </a:r>
                      <a:r>
                        <a:rPr lang="en-US" altLang="zh-TW" sz="2400" dirty="0" err="1" smtClean="0">
                          <a:solidFill>
                            <a:srgbClr val="0000CC"/>
                          </a:solidFill>
                        </a:rPr>
                        <a:t>i</a:t>
                      </a: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];</a:t>
                      </a:r>
                      <a:r>
                        <a:rPr lang="zh-TW" altLang="en-US" sz="2400" dirty="0" smtClean="0">
                          <a:solidFill>
                            <a:srgbClr val="0000CC"/>
                          </a:solidFill>
                        </a:rPr>
                        <a:t>  </a:t>
                      </a:r>
                      <a:endParaRPr lang="en-US" altLang="zh-TW" sz="2400" dirty="0" smtClean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O(n)</a:t>
                      </a:r>
                      <a:endParaRPr lang="zh-TW" altLang="en-US" sz="240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Out-degree(</a:t>
                      </a:r>
                      <a:r>
                        <a:rPr lang="en-US" altLang="zh-TW" sz="2400" dirty="0" err="1" smtClean="0">
                          <a:solidFill>
                            <a:srgbClr val="0000CC"/>
                          </a:solidFill>
                        </a:rPr>
                        <a:t>int</a:t>
                      </a: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 u)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Return </a:t>
                      </a:r>
                      <a:r>
                        <a:rPr lang="el-GR" altLang="zh-TW" sz="2400" dirty="0" smtClean="0">
                          <a:solidFill>
                            <a:srgbClr val="0000CC"/>
                          </a:solidFill>
                        </a:rPr>
                        <a:t>Σ</a:t>
                      </a:r>
                      <a:r>
                        <a:rPr lang="en-US" altLang="zh-TW" sz="2400" baseline="-25000" dirty="0" err="1" smtClean="0">
                          <a:solidFill>
                            <a:srgbClr val="0000CC"/>
                          </a:solidFill>
                        </a:rPr>
                        <a:t>i</a:t>
                      </a: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 a[u][</a:t>
                      </a:r>
                      <a:r>
                        <a:rPr lang="en-US" altLang="zh-TW" sz="2400" dirty="0" err="1" smtClean="0">
                          <a:solidFill>
                            <a:srgbClr val="0000CC"/>
                          </a:solidFill>
                        </a:rPr>
                        <a:t>i</a:t>
                      </a: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];</a:t>
                      </a:r>
                      <a:r>
                        <a:rPr lang="zh-TW" altLang="en-US" sz="2400" dirty="0" smtClean="0">
                          <a:solidFill>
                            <a:srgbClr val="0000CC"/>
                          </a:solidFill>
                        </a:rPr>
                        <a:t>  </a:t>
                      </a:r>
                      <a:endParaRPr lang="en-US" altLang="zh-TW" sz="2400" dirty="0" smtClean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O(n)</a:t>
                      </a:r>
                      <a:endParaRPr lang="zh-TW" altLang="en-US" sz="2400" dirty="0" smtClean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In-degree(</a:t>
                      </a:r>
                      <a:r>
                        <a:rPr lang="en-US" altLang="zh-TW" sz="2400" dirty="0" err="1" smtClean="0">
                          <a:solidFill>
                            <a:srgbClr val="0000CC"/>
                          </a:solidFill>
                        </a:rPr>
                        <a:t>int</a:t>
                      </a: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 u)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Return </a:t>
                      </a:r>
                      <a:r>
                        <a:rPr lang="el-GR" altLang="zh-TW" sz="2400" dirty="0" smtClean="0">
                          <a:solidFill>
                            <a:srgbClr val="0000CC"/>
                          </a:solidFill>
                        </a:rPr>
                        <a:t>Σ</a:t>
                      </a:r>
                      <a:r>
                        <a:rPr lang="en-US" altLang="zh-TW" sz="2400" baseline="-25000" dirty="0" err="1" smtClean="0">
                          <a:solidFill>
                            <a:srgbClr val="0000CC"/>
                          </a:solidFill>
                        </a:rPr>
                        <a:t>i</a:t>
                      </a: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 a[</a:t>
                      </a:r>
                      <a:r>
                        <a:rPr lang="en-US" altLang="zh-TW" sz="2400" dirty="0" err="1" smtClean="0">
                          <a:solidFill>
                            <a:srgbClr val="0000CC"/>
                          </a:solidFill>
                        </a:rPr>
                        <a:t>i</a:t>
                      </a: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][u];</a:t>
                      </a:r>
                      <a:r>
                        <a:rPr lang="zh-TW" altLang="en-US" sz="2400" dirty="0" smtClean="0">
                          <a:solidFill>
                            <a:srgbClr val="0000CC"/>
                          </a:solidFill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0000CC"/>
                          </a:solidFill>
                        </a:rPr>
                        <a:t>O(n)</a:t>
                      </a:r>
                      <a:endParaRPr lang="zh-TW" altLang="en-US" sz="2400" dirty="0" smtClean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111">
                <a:tc>
                  <a:txBody>
                    <a:bodyPr/>
                    <a:lstStyle/>
                    <a:p>
                      <a:r>
                        <a:rPr lang="en-US" altLang="zh-TW" sz="2400" dirty="0" err="1" smtClean="0"/>
                        <a:t>ExistsEdge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en-US" altLang="zh-TW" sz="2400" dirty="0" err="1" smtClean="0"/>
                        <a:t>int</a:t>
                      </a:r>
                      <a:r>
                        <a:rPr lang="en-US" altLang="zh-TW" sz="2400" dirty="0" smtClean="0"/>
                        <a:t> u, </a:t>
                      </a:r>
                      <a:r>
                        <a:rPr lang="en-US" altLang="zh-TW" sz="2400" dirty="0" err="1" smtClean="0"/>
                        <a:t>int</a:t>
                      </a:r>
                      <a:r>
                        <a:rPr lang="en-US" altLang="zh-TW" sz="2400" dirty="0" smtClean="0"/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Return a[u][v];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O(1)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111">
                <a:tc>
                  <a:txBody>
                    <a:bodyPr/>
                    <a:lstStyle/>
                    <a:p>
                      <a:r>
                        <a:rPr lang="en-US" altLang="zh-TW" sz="2400" dirty="0" err="1" smtClean="0"/>
                        <a:t>InsertEdge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en-US" altLang="zh-TW" sz="2400" dirty="0" err="1" smtClean="0"/>
                        <a:t>int</a:t>
                      </a:r>
                      <a:r>
                        <a:rPr lang="en-US" altLang="zh-TW" sz="2400" dirty="0" smtClean="0"/>
                        <a:t> u, </a:t>
                      </a:r>
                      <a:r>
                        <a:rPr lang="en-US" altLang="zh-TW" sz="2400" dirty="0" err="1" smtClean="0"/>
                        <a:t>int</a:t>
                      </a:r>
                      <a:r>
                        <a:rPr lang="en-US" altLang="zh-TW" sz="2400" dirty="0" smtClean="0"/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Set a[u][v] = 1;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O(1)</a:t>
                      </a:r>
                      <a:endParaRPr lang="zh-TW" altLang="en-US" sz="2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err="1" smtClean="0"/>
                        <a:t>DeleteEdge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en-US" altLang="zh-TW" sz="2400" dirty="0" err="1" smtClean="0"/>
                        <a:t>int</a:t>
                      </a:r>
                      <a:r>
                        <a:rPr lang="en-US" altLang="zh-TW" sz="2400" dirty="0" smtClean="0"/>
                        <a:t> u, </a:t>
                      </a:r>
                      <a:r>
                        <a:rPr lang="en-US" altLang="zh-TW" sz="2400" dirty="0" err="1" smtClean="0"/>
                        <a:t>int</a:t>
                      </a:r>
                      <a:r>
                        <a:rPr lang="en-US" altLang="zh-TW" sz="2400" dirty="0" smtClean="0"/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Set a[u][v] = 0;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O(1)</a:t>
                      </a:r>
                      <a:endParaRPr lang="zh-TW" altLang="en-US" sz="2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err="1" smtClean="0">
                          <a:solidFill>
                            <a:srgbClr val="C00000"/>
                          </a:solidFill>
                        </a:rPr>
                        <a:t>IsConnectedGraph</a:t>
                      </a:r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</a:rPr>
                        <a:t>O(n</a:t>
                      </a:r>
                      <a:r>
                        <a:rPr lang="en-US" altLang="zh-TW" sz="2400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zh-TW" altLang="en-US" sz="2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err="1" smtClean="0">
                          <a:solidFill>
                            <a:srgbClr val="C00000"/>
                          </a:solidFill>
                        </a:rPr>
                        <a:t>NumEdges</a:t>
                      </a:r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</a:rPr>
                        <a:t>Return </a:t>
                      </a:r>
                      <a:r>
                        <a:rPr lang="el-GR" altLang="zh-TW" sz="2400" dirty="0" smtClean="0">
                          <a:solidFill>
                            <a:srgbClr val="C00000"/>
                          </a:solidFill>
                        </a:rPr>
                        <a:t>Σ</a:t>
                      </a:r>
                      <a:r>
                        <a:rPr lang="en-US" altLang="zh-TW" sz="2400" baseline="-25000" dirty="0" err="1" smtClean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l-GR" altLang="zh-TW" sz="2400" dirty="0" smtClean="0">
                          <a:solidFill>
                            <a:srgbClr val="C00000"/>
                          </a:solidFill>
                        </a:rPr>
                        <a:t>Σ</a:t>
                      </a:r>
                      <a:r>
                        <a:rPr lang="en-US" altLang="zh-TW" sz="2400" baseline="-25000" dirty="0" smtClean="0">
                          <a:solidFill>
                            <a:srgbClr val="C00000"/>
                          </a:solidFill>
                        </a:rPr>
                        <a:t>j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</a:rPr>
                        <a:t>a[</a:t>
                      </a:r>
                      <a:r>
                        <a:rPr lang="en-US" altLang="zh-TW" sz="2400" dirty="0" err="1" smtClean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</a:rPr>
                        <a:t>][j];</a:t>
                      </a:r>
                      <a:r>
                        <a:rPr lang="zh-TW" altLang="en-US" sz="240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</a:rPr>
                        <a:t>O(n</a:t>
                      </a:r>
                      <a:r>
                        <a:rPr lang="en-US" altLang="zh-TW" sz="2400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zh-TW" altLang="en-US" sz="2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4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Adjacency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487085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Adjacency list</a:t>
            </a:r>
            <a:r>
              <a:rPr lang="en-US" altLang="zh-TW" dirty="0" smtClean="0">
                <a:ea typeface="新細明體" charset="-120"/>
              </a:rPr>
              <a:t> for vertex 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i</a:t>
            </a:r>
            <a:r>
              <a:rPr lang="en-US" altLang="zh-TW" dirty="0" smtClean="0">
                <a:ea typeface="新細明體" charset="-120"/>
              </a:rPr>
              <a:t> is a </a:t>
            </a:r>
            <a:r>
              <a:rPr lang="en-US" altLang="zh-TW" u="sng" dirty="0" smtClean="0">
                <a:solidFill>
                  <a:srgbClr val="0000CC"/>
                </a:solidFill>
                <a:ea typeface="新細明體" charset="-120"/>
              </a:rPr>
              <a:t>linear list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of vertices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adjacent from vertex </a:t>
            </a:r>
            <a:r>
              <a:rPr lang="en-US" altLang="zh-TW" dirty="0" err="1" smtClean="0">
                <a:solidFill>
                  <a:srgbClr val="C00000"/>
                </a:solidFill>
                <a:ea typeface="新細明體" charset="-120"/>
              </a:rPr>
              <a:t>i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An array of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dirty="0" smtClean="0">
                <a:ea typeface="新細明體" charset="-120"/>
              </a:rPr>
              <a:t> adjacency lists.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61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00946" y="3675670"/>
            <a:ext cx="3035300" cy="2143125"/>
            <a:chOff x="340" y="2404"/>
            <a:chExt cx="1912" cy="135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40" y="2932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964" y="240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972" y="259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24" y="336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684" y="346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576" y="2640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152" y="2688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76" y="3216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1920" y="2832"/>
              <a:ext cx="288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008" y="24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016" y="25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84" y="29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68" y="336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728" y="35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008" y="35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99796" y="3263702"/>
            <a:ext cx="3332871" cy="310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err="1">
                <a:ea typeface="新細明體" charset="-120"/>
              </a:rPr>
              <a:t>aList</a:t>
            </a:r>
            <a:r>
              <a:rPr lang="en-US" altLang="zh-TW" sz="2800" dirty="0">
                <a:ea typeface="新細明體" charset="-120"/>
              </a:rPr>
              <a:t>[1] = (2,4)</a:t>
            </a:r>
          </a:p>
          <a:p>
            <a:pPr>
              <a:spcBef>
                <a:spcPct val="50000"/>
              </a:spcBef>
            </a:pPr>
            <a:r>
              <a:rPr lang="en-US" altLang="zh-TW" sz="2800" dirty="0" err="1">
                <a:ea typeface="新細明體" charset="-120"/>
              </a:rPr>
              <a:t>aList</a:t>
            </a:r>
            <a:r>
              <a:rPr lang="en-US" altLang="zh-TW" sz="2800" dirty="0">
                <a:ea typeface="新細明體" charset="-120"/>
              </a:rPr>
              <a:t>[2] = (1,5)</a:t>
            </a:r>
          </a:p>
          <a:p>
            <a:pPr>
              <a:spcBef>
                <a:spcPct val="50000"/>
              </a:spcBef>
            </a:pPr>
            <a:r>
              <a:rPr lang="en-US" altLang="zh-TW" sz="2800" dirty="0" err="1">
                <a:ea typeface="新細明體" charset="-120"/>
              </a:rPr>
              <a:t>aList</a:t>
            </a:r>
            <a:r>
              <a:rPr lang="en-US" altLang="zh-TW" sz="2800" dirty="0">
                <a:ea typeface="新細明體" charset="-120"/>
              </a:rPr>
              <a:t>[3] = (5)</a:t>
            </a:r>
          </a:p>
          <a:p>
            <a:pPr>
              <a:spcBef>
                <a:spcPct val="50000"/>
              </a:spcBef>
            </a:pPr>
            <a:r>
              <a:rPr lang="en-US" altLang="zh-TW" sz="2800" dirty="0" err="1">
                <a:ea typeface="新細明體" charset="-120"/>
              </a:rPr>
              <a:t>aList</a:t>
            </a:r>
            <a:r>
              <a:rPr lang="en-US" altLang="zh-TW" sz="2800" dirty="0">
                <a:ea typeface="新細明體" charset="-120"/>
              </a:rPr>
              <a:t>[4] = (5,1)</a:t>
            </a:r>
          </a:p>
          <a:p>
            <a:pPr>
              <a:spcBef>
                <a:spcPct val="50000"/>
              </a:spcBef>
            </a:pPr>
            <a:r>
              <a:rPr lang="en-US" altLang="zh-TW" sz="2800" dirty="0" err="1">
                <a:ea typeface="新細明體" charset="-120"/>
              </a:rPr>
              <a:t>aList</a:t>
            </a:r>
            <a:r>
              <a:rPr lang="en-US" altLang="zh-TW" sz="2800" dirty="0">
                <a:ea typeface="新細明體" charset="-120"/>
              </a:rPr>
              <a:t>[5] = (2,4,3)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5950628" y="2785405"/>
            <a:ext cx="1086195" cy="541606"/>
            <a:chOff x="5950628" y="2785405"/>
            <a:chExt cx="1086195" cy="541606"/>
          </a:xfrm>
        </p:grpSpPr>
        <p:sp>
          <p:nvSpPr>
            <p:cNvPr id="22" name="文字方塊 21"/>
            <p:cNvSpPr txBox="1"/>
            <p:nvPr/>
          </p:nvSpPr>
          <p:spPr>
            <a:xfrm>
              <a:off x="5950628" y="2785405"/>
              <a:ext cx="1086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Linear list</a:t>
              </a:r>
              <a:endParaRPr lang="zh-TW" altLang="en-US" dirty="0"/>
            </a:p>
          </p:txBody>
        </p:sp>
        <p:sp>
          <p:nvSpPr>
            <p:cNvPr id="23" name="左大括弧 22"/>
            <p:cNvSpPr/>
            <p:nvPr/>
          </p:nvSpPr>
          <p:spPr>
            <a:xfrm rot="5400000">
              <a:off x="6358597" y="2883878"/>
              <a:ext cx="253218" cy="63304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Array Adjacency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44550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Each adjacency list is an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array list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62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6302" y="4923692"/>
            <a:ext cx="7886700" cy="14208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ea typeface="新細明體" charset="-120"/>
              </a:rPr>
              <a:t>Array Length = </a:t>
            </a:r>
            <a:r>
              <a:rPr lang="en-US" altLang="zh-TW" sz="2800" dirty="0" smtClean="0">
                <a:solidFill>
                  <a:srgbClr val="C00000"/>
                </a:solidFill>
                <a:ea typeface="新細明體" charset="-120"/>
              </a:rPr>
              <a:t>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ea typeface="新細明體" charset="-120"/>
              </a:rPr>
              <a:t># of list elements = </a:t>
            </a:r>
            <a:r>
              <a:rPr lang="en-US" altLang="zh-TW" sz="2800" dirty="0" smtClean="0">
                <a:solidFill>
                  <a:srgbClr val="C00000"/>
                </a:solidFill>
                <a:ea typeface="新細明體" charset="-120"/>
              </a:rPr>
              <a:t>2e</a:t>
            </a:r>
            <a:r>
              <a:rPr lang="en-US" altLang="zh-TW" sz="2800" dirty="0" smtClean="0">
                <a:ea typeface="新細明體" charset="-120"/>
              </a:rPr>
              <a:t> (undirected graph)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ea typeface="新細明體" charset="-120"/>
              </a:rPr>
              <a:t># of list elements = </a:t>
            </a:r>
            <a:r>
              <a:rPr lang="en-US" altLang="zh-TW" sz="2800" dirty="0" smtClean="0">
                <a:solidFill>
                  <a:srgbClr val="C00000"/>
                </a:solidFill>
                <a:ea typeface="新細明體" charset="-120"/>
              </a:rPr>
              <a:t>e</a:t>
            </a:r>
            <a:r>
              <a:rPr lang="en-US" altLang="zh-TW" sz="2800" dirty="0" smtClean="0">
                <a:ea typeface="新細明體" charset="-120"/>
              </a:rPr>
              <a:t> (digraph)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156394" y="2252494"/>
            <a:ext cx="3035300" cy="2143125"/>
            <a:chOff x="1156394" y="2252494"/>
            <a:chExt cx="3035300" cy="2143125"/>
          </a:xfrm>
        </p:grpSpPr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1156394" y="3090694"/>
              <a:ext cx="444500" cy="4445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2146994" y="2252494"/>
              <a:ext cx="444500" cy="4445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" name="Oval 7"/>
            <p:cNvSpPr>
              <a:spLocks noChangeArrowheads="1"/>
            </p:cNvSpPr>
            <p:nvPr/>
          </p:nvSpPr>
          <p:spPr bwMode="auto">
            <a:xfrm>
              <a:off x="3747194" y="2557294"/>
              <a:ext cx="444500" cy="4445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3" name="Oval 8"/>
            <p:cNvSpPr>
              <a:spLocks noChangeArrowheads="1"/>
            </p:cNvSpPr>
            <p:nvPr/>
          </p:nvSpPr>
          <p:spPr bwMode="auto">
            <a:xfrm>
              <a:off x="1765994" y="3776494"/>
              <a:ext cx="444500" cy="4445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4" name="Oval 9"/>
            <p:cNvSpPr>
              <a:spLocks noChangeArrowheads="1"/>
            </p:cNvSpPr>
            <p:nvPr/>
          </p:nvSpPr>
          <p:spPr bwMode="auto">
            <a:xfrm>
              <a:off x="3289994" y="3928894"/>
              <a:ext cx="444500" cy="4445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5" name="Line 10"/>
            <p:cNvSpPr>
              <a:spLocks noChangeShapeType="1"/>
            </p:cNvSpPr>
            <p:nvPr/>
          </p:nvSpPr>
          <p:spPr bwMode="auto">
            <a:xfrm flipH="1">
              <a:off x="1531044" y="2627144"/>
              <a:ext cx="609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6" name="Line 11"/>
            <p:cNvSpPr>
              <a:spLocks noChangeShapeType="1"/>
            </p:cNvSpPr>
            <p:nvPr/>
          </p:nvSpPr>
          <p:spPr bwMode="auto">
            <a:xfrm>
              <a:off x="2445444" y="2703344"/>
              <a:ext cx="9906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" name="Line 12"/>
            <p:cNvSpPr>
              <a:spLocks noChangeShapeType="1"/>
            </p:cNvSpPr>
            <p:nvPr/>
          </p:nvSpPr>
          <p:spPr bwMode="auto">
            <a:xfrm>
              <a:off x="1531044" y="3541544"/>
              <a:ext cx="304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H="1">
              <a:off x="3664644" y="2931944"/>
              <a:ext cx="45720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" name="Rectangle 14"/>
            <p:cNvSpPr>
              <a:spLocks noChangeArrowheads="1"/>
            </p:cNvSpPr>
            <p:nvPr/>
          </p:nvSpPr>
          <p:spPr bwMode="auto">
            <a:xfrm>
              <a:off x="2216844" y="2322344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/>
          </p:nvSpPr>
          <p:spPr bwMode="auto">
            <a:xfrm>
              <a:off x="3817044" y="2550944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91" name="Rectangle 16"/>
            <p:cNvSpPr>
              <a:spLocks noChangeArrowheads="1"/>
            </p:cNvSpPr>
            <p:nvPr/>
          </p:nvSpPr>
          <p:spPr bwMode="auto">
            <a:xfrm>
              <a:off x="1226244" y="3160544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92" name="Rectangle 17"/>
            <p:cNvSpPr>
              <a:spLocks noChangeArrowheads="1"/>
            </p:cNvSpPr>
            <p:nvPr/>
          </p:nvSpPr>
          <p:spPr bwMode="auto">
            <a:xfrm>
              <a:off x="1835844" y="3770144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93" name="Rectangle 18"/>
            <p:cNvSpPr>
              <a:spLocks noChangeArrowheads="1"/>
            </p:cNvSpPr>
            <p:nvPr/>
          </p:nvSpPr>
          <p:spPr bwMode="auto">
            <a:xfrm>
              <a:off x="3359844" y="3998744"/>
              <a:ext cx="22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94" name="Line 19"/>
            <p:cNvSpPr>
              <a:spLocks noChangeShapeType="1"/>
            </p:cNvSpPr>
            <p:nvPr/>
          </p:nvSpPr>
          <p:spPr bwMode="auto">
            <a:xfrm>
              <a:off x="2216844" y="4074944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655244" y="1828801"/>
            <a:ext cx="3270250" cy="2536656"/>
            <a:chOff x="4655244" y="1828801"/>
            <a:chExt cx="3270250" cy="2536656"/>
          </a:xfrm>
        </p:grpSpPr>
        <p:sp>
          <p:nvSpPr>
            <p:cNvPr id="95" name="Rectangle 20"/>
            <p:cNvSpPr>
              <a:spLocks noChangeArrowheads="1"/>
            </p:cNvSpPr>
            <p:nvPr/>
          </p:nvSpPr>
          <p:spPr bwMode="auto">
            <a:xfrm>
              <a:off x="5880794" y="2404894"/>
              <a:ext cx="368300" cy="3683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auto">
            <a:xfrm>
              <a:off x="5880794" y="2785894"/>
              <a:ext cx="368300" cy="3683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" name="Rectangle 22"/>
            <p:cNvSpPr>
              <a:spLocks noChangeArrowheads="1"/>
            </p:cNvSpPr>
            <p:nvPr/>
          </p:nvSpPr>
          <p:spPr bwMode="auto">
            <a:xfrm>
              <a:off x="5880794" y="3166894"/>
              <a:ext cx="368300" cy="3683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Rectangle 23"/>
            <p:cNvSpPr>
              <a:spLocks noChangeArrowheads="1"/>
            </p:cNvSpPr>
            <p:nvPr/>
          </p:nvSpPr>
          <p:spPr bwMode="auto">
            <a:xfrm>
              <a:off x="5880794" y="3547894"/>
              <a:ext cx="368300" cy="3683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9" name="Rectangle 24"/>
            <p:cNvSpPr>
              <a:spLocks noChangeArrowheads="1"/>
            </p:cNvSpPr>
            <p:nvPr/>
          </p:nvSpPr>
          <p:spPr bwMode="auto">
            <a:xfrm>
              <a:off x="5880794" y="3928894"/>
              <a:ext cx="368300" cy="3683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Rectangle 25"/>
            <p:cNvSpPr>
              <a:spLocks noChangeArrowheads="1"/>
            </p:cNvSpPr>
            <p:nvPr/>
          </p:nvSpPr>
          <p:spPr bwMode="auto">
            <a:xfrm>
              <a:off x="4655244" y="2322344"/>
              <a:ext cx="1371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aList[1]</a:t>
              </a:r>
            </a:p>
          </p:txBody>
        </p:sp>
        <p:sp>
          <p:nvSpPr>
            <p:cNvPr id="101" name="Rectangle 26"/>
            <p:cNvSpPr>
              <a:spLocks noChangeArrowheads="1"/>
            </p:cNvSpPr>
            <p:nvPr/>
          </p:nvSpPr>
          <p:spPr bwMode="auto">
            <a:xfrm>
              <a:off x="4655244" y="3846344"/>
              <a:ext cx="1371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aList[5]</a:t>
              </a:r>
            </a:p>
          </p:txBody>
        </p:sp>
        <p:sp>
          <p:nvSpPr>
            <p:cNvPr id="102" name="Rectangle 27"/>
            <p:cNvSpPr>
              <a:spLocks noChangeArrowheads="1"/>
            </p:cNvSpPr>
            <p:nvPr/>
          </p:nvSpPr>
          <p:spPr bwMode="auto">
            <a:xfrm>
              <a:off x="5341044" y="2703344"/>
              <a:ext cx="609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[2]</a:t>
              </a:r>
            </a:p>
          </p:txBody>
        </p:sp>
        <p:sp>
          <p:nvSpPr>
            <p:cNvPr id="103" name="Rectangle 28"/>
            <p:cNvSpPr>
              <a:spLocks noChangeArrowheads="1"/>
            </p:cNvSpPr>
            <p:nvPr/>
          </p:nvSpPr>
          <p:spPr bwMode="auto">
            <a:xfrm>
              <a:off x="5341044" y="3084344"/>
              <a:ext cx="609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[3]</a:t>
              </a:r>
            </a:p>
          </p:txBody>
        </p:sp>
        <p:sp>
          <p:nvSpPr>
            <p:cNvPr id="104" name="Rectangle 29"/>
            <p:cNvSpPr>
              <a:spLocks noChangeArrowheads="1"/>
            </p:cNvSpPr>
            <p:nvPr/>
          </p:nvSpPr>
          <p:spPr bwMode="auto">
            <a:xfrm>
              <a:off x="5341044" y="3465344"/>
              <a:ext cx="609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[4]</a:t>
              </a:r>
            </a:p>
          </p:txBody>
        </p:sp>
        <p:sp>
          <p:nvSpPr>
            <p:cNvPr id="105" name="Rectangle 30"/>
            <p:cNvSpPr>
              <a:spLocks noChangeArrowheads="1"/>
            </p:cNvSpPr>
            <p:nvPr/>
          </p:nvSpPr>
          <p:spPr bwMode="auto">
            <a:xfrm>
              <a:off x="6566594" y="2404894"/>
              <a:ext cx="4445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" name="Rectangle 31"/>
            <p:cNvSpPr>
              <a:spLocks noChangeArrowheads="1"/>
            </p:cNvSpPr>
            <p:nvPr/>
          </p:nvSpPr>
          <p:spPr bwMode="auto">
            <a:xfrm>
              <a:off x="6620569" y="2322344"/>
              <a:ext cx="184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07" name="Rectangle 32"/>
            <p:cNvSpPr>
              <a:spLocks noChangeArrowheads="1"/>
            </p:cNvSpPr>
            <p:nvPr/>
          </p:nvSpPr>
          <p:spPr bwMode="auto">
            <a:xfrm>
              <a:off x="7023794" y="2404894"/>
              <a:ext cx="4445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" name="Rectangle 33"/>
            <p:cNvSpPr>
              <a:spLocks noChangeArrowheads="1"/>
            </p:cNvSpPr>
            <p:nvPr/>
          </p:nvSpPr>
          <p:spPr bwMode="auto">
            <a:xfrm>
              <a:off x="7077769" y="2322344"/>
              <a:ext cx="184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109" name="Line 34"/>
            <p:cNvSpPr>
              <a:spLocks noChangeShapeType="1"/>
            </p:cNvSpPr>
            <p:nvPr/>
          </p:nvSpPr>
          <p:spPr bwMode="auto">
            <a:xfrm>
              <a:off x="6026844" y="2550944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" name="Rectangle 35"/>
            <p:cNvSpPr>
              <a:spLocks noChangeArrowheads="1"/>
            </p:cNvSpPr>
            <p:nvPr/>
          </p:nvSpPr>
          <p:spPr bwMode="auto">
            <a:xfrm>
              <a:off x="6566594" y="2785894"/>
              <a:ext cx="4445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1" name="Rectangle 36"/>
            <p:cNvSpPr>
              <a:spLocks noChangeArrowheads="1"/>
            </p:cNvSpPr>
            <p:nvPr/>
          </p:nvSpPr>
          <p:spPr bwMode="auto">
            <a:xfrm>
              <a:off x="6620569" y="2703344"/>
              <a:ext cx="184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112" name="Rectangle 37"/>
            <p:cNvSpPr>
              <a:spLocks noChangeArrowheads="1"/>
            </p:cNvSpPr>
            <p:nvPr/>
          </p:nvSpPr>
          <p:spPr bwMode="auto">
            <a:xfrm>
              <a:off x="7023794" y="2785894"/>
              <a:ext cx="4445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" name="Rectangle 38"/>
            <p:cNvSpPr>
              <a:spLocks noChangeArrowheads="1"/>
            </p:cNvSpPr>
            <p:nvPr/>
          </p:nvSpPr>
          <p:spPr bwMode="auto">
            <a:xfrm>
              <a:off x="7077769" y="2703344"/>
              <a:ext cx="184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 dirty="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114" name="Line 39"/>
            <p:cNvSpPr>
              <a:spLocks noChangeShapeType="1"/>
            </p:cNvSpPr>
            <p:nvPr/>
          </p:nvSpPr>
          <p:spPr bwMode="auto">
            <a:xfrm>
              <a:off x="6026844" y="2931944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" name="Rectangle 40"/>
            <p:cNvSpPr>
              <a:spLocks noChangeArrowheads="1"/>
            </p:cNvSpPr>
            <p:nvPr/>
          </p:nvSpPr>
          <p:spPr bwMode="auto">
            <a:xfrm>
              <a:off x="6566594" y="3166894"/>
              <a:ext cx="4445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" name="Line 41"/>
            <p:cNvSpPr>
              <a:spLocks noChangeShapeType="1"/>
            </p:cNvSpPr>
            <p:nvPr/>
          </p:nvSpPr>
          <p:spPr bwMode="auto">
            <a:xfrm>
              <a:off x="6026844" y="3312944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" name="Rectangle 42"/>
            <p:cNvSpPr>
              <a:spLocks noChangeArrowheads="1"/>
            </p:cNvSpPr>
            <p:nvPr/>
          </p:nvSpPr>
          <p:spPr bwMode="auto">
            <a:xfrm>
              <a:off x="6620569" y="3084344"/>
              <a:ext cx="184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118" name="Rectangle 43"/>
            <p:cNvSpPr>
              <a:spLocks noChangeArrowheads="1"/>
            </p:cNvSpPr>
            <p:nvPr/>
          </p:nvSpPr>
          <p:spPr bwMode="auto">
            <a:xfrm>
              <a:off x="6566594" y="3547894"/>
              <a:ext cx="4445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9" name="Rectangle 44"/>
            <p:cNvSpPr>
              <a:spLocks noChangeArrowheads="1"/>
            </p:cNvSpPr>
            <p:nvPr/>
          </p:nvSpPr>
          <p:spPr bwMode="auto">
            <a:xfrm>
              <a:off x="7023794" y="3547894"/>
              <a:ext cx="4445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" name="Line 45"/>
            <p:cNvSpPr>
              <a:spLocks noChangeShapeType="1"/>
            </p:cNvSpPr>
            <p:nvPr/>
          </p:nvSpPr>
          <p:spPr bwMode="auto">
            <a:xfrm>
              <a:off x="6026844" y="3693944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" name="Rectangle 46"/>
            <p:cNvSpPr>
              <a:spLocks noChangeArrowheads="1"/>
            </p:cNvSpPr>
            <p:nvPr/>
          </p:nvSpPr>
          <p:spPr bwMode="auto">
            <a:xfrm>
              <a:off x="6620569" y="3465344"/>
              <a:ext cx="184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122" name="Rectangle 47"/>
            <p:cNvSpPr>
              <a:spLocks noChangeArrowheads="1"/>
            </p:cNvSpPr>
            <p:nvPr/>
          </p:nvSpPr>
          <p:spPr bwMode="auto">
            <a:xfrm>
              <a:off x="7077769" y="3465344"/>
              <a:ext cx="184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123" name="Rectangle 48"/>
            <p:cNvSpPr>
              <a:spLocks noChangeArrowheads="1"/>
            </p:cNvSpPr>
            <p:nvPr/>
          </p:nvSpPr>
          <p:spPr bwMode="auto">
            <a:xfrm>
              <a:off x="6566594" y="3928894"/>
              <a:ext cx="4445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4" name="Line 49"/>
            <p:cNvSpPr>
              <a:spLocks noChangeShapeType="1"/>
            </p:cNvSpPr>
            <p:nvPr/>
          </p:nvSpPr>
          <p:spPr bwMode="auto">
            <a:xfrm>
              <a:off x="6026844" y="4074944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5" name="Rectangle 50"/>
            <p:cNvSpPr>
              <a:spLocks noChangeArrowheads="1"/>
            </p:cNvSpPr>
            <p:nvPr/>
          </p:nvSpPr>
          <p:spPr bwMode="auto">
            <a:xfrm>
              <a:off x="6620569" y="3846344"/>
              <a:ext cx="184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26" name="Rectangle 51"/>
            <p:cNvSpPr>
              <a:spLocks noChangeArrowheads="1"/>
            </p:cNvSpPr>
            <p:nvPr/>
          </p:nvSpPr>
          <p:spPr bwMode="auto">
            <a:xfrm>
              <a:off x="7023794" y="3928894"/>
              <a:ext cx="4445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7" name="Rectangle 52"/>
            <p:cNvSpPr>
              <a:spLocks noChangeArrowheads="1"/>
            </p:cNvSpPr>
            <p:nvPr/>
          </p:nvSpPr>
          <p:spPr bwMode="auto">
            <a:xfrm>
              <a:off x="7480994" y="3928894"/>
              <a:ext cx="4445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8" name="Rectangle 53"/>
            <p:cNvSpPr>
              <a:spLocks noChangeArrowheads="1"/>
            </p:cNvSpPr>
            <p:nvPr/>
          </p:nvSpPr>
          <p:spPr bwMode="auto">
            <a:xfrm>
              <a:off x="7077769" y="3846344"/>
              <a:ext cx="184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129" name="Rectangle 54"/>
            <p:cNvSpPr>
              <a:spLocks noChangeArrowheads="1"/>
            </p:cNvSpPr>
            <p:nvPr/>
          </p:nvSpPr>
          <p:spPr bwMode="auto">
            <a:xfrm>
              <a:off x="7534969" y="3846344"/>
              <a:ext cx="184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6527405" y="1828801"/>
              <a:ext cx="1006622" cy="527538"/>
              <a:chOff x="6527405" y="1828801"/>
              <a:chExt cx="1006622" cy="527538"/>
            </a:xfrm>
          </p:grpSpPr>
          <p:sp>
            <p:nvSpPr>
              <p:cNvPr id="57" name="文字方塊 56"/>
              <p:cNvSpPr txBox="1"/>
              <p:nvPr/>
            </p:nvSpPr>
            <p:spPr>
              <a:xfrm>
                <a:off x="6527405" y="1828801"/>
                <a:ext cx="1006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Array list</a:t>
                </a:r>
                <a:endParaRPr lang="zh-TW" altLang="en-US" dirty="0"/>
              </a:p>
            </p:txBody>
          </p:sp>
          <p:sp>
            <p:nvSpPr>
              <p:cNvPr id="58" name="左大括弧 57"/>
              <p:cNvSpPr/>
              <p:nvPr/>
            </p:nvSpPr>
            <p:spPr>
              <a:xfrm rot="5400000">
                <a:off x="6879102" y="1913206"/>
                <a:ext cx="253218" cy="633047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Linked Adjacency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44550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Each adjacency list is a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chain (linked list)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63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6302" y="4923692"/>
            <a:ext cx="7886700" cy="14208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ea typeface="新細明體" charset="-120"/>
              </a:rPr>
              <a:t>Array Length = </a:t>
            </a:r>
            <a:r>
              <a:rPr lang="en-US" altLang="zh-TW" sz="2800" dirty="0" smtClean="0">
                <a:solidFill>
                  <a:srgbClr val="C00000"/>
                </a:solidFill>
                <a:ea typeface="新細明體" charset="-120"/>
              </a:rPr>
              <a:t>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ea typeface="新細明體" charset="-120"/>
              </a:rPr>
              <a:t># of chain nodes = </a:t>
            </a:r>
            <a:r>
              <a:rPr lang="en-US" altLang="zh-TW" sz="2800" dirty="0" smtClean="0">
                <a:solidFill>
                  <a:srgbClr val="C00000"/>
                </a:solidFill>
                <a:ea typeface="新細明體" charset="-120"/>
              </a:rPr>
              <a:t>2e</a:t>
            </a:r>
            <a:r>
              <a:rPr lang="en-US" altLang="zh-TW" sz="2800" dirty="0" smtClean="0">
                <a:ea typeface="新細明體" charset="-120"/>
              </a:rPr>
              <a:t> (undirected graph)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ea typeface="新細明體" charset="-120"/>
              </a:rPr>
              <a:t># of chain nodes = </a:t>
            </a:r>
            <a:r>
              <a:rPr lang="en-US" altLang="zh-TW" sz="2800" dirty="0" smtClean="0">
                <a:solidFill>
                  <a:srgbClr val="C00000"/>
                </a:solidFill>
                <a:ea typeface="新細明體" charset="-120"/>
              </a:rPr>
              <a:t>e</a:t>
            </a:r>
            <a:r>
              <a:rPr lang="en-US" altLang="zh-TW" sz="2800" dirty="0" smtClean="0">
                <a:ea typeface="新細明體" charset="-120"/>
              </a:rPr>
              <a:t> (digraph)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35878" y="2336902"/>
            <a:ext cx="3035300" cy="2143125"/>
            <a:chOff x="436" y="1348"/>
            <a:chExt cx="1912" cy="135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436" y="1876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60" y="134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068" y="1540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820" y="2308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780" y="2404"/>
              <a:ext cx="280" cy="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672" y="1584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8" y="1632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72" y="2160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2016" y="1776"/>
              <a:ext cx="288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104" y="13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112" y="15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80" y="19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864" y="23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824" y="24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104" y="249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4022184" y="2406752"/>
            <a:ext cx="4794250" cy="2043113"/>
            <a:chOff x="4134728" y="2308276"/>
            <a:chExt cx="4794250" cy="2043113"/>
          </a:xfrm>
        </p:grpSpPr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4134728" y="2308276"/>
              <a:ext cx="1593850" cy="2043113"/>
              <a:chOff x="2640" y="1392"/>
              <a:chExt cx="1004" cy="1287"/>
            </a:xfrm>
          </p:grpSpPr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3412" y="1444"/>
                <a:ext cx="232" cy="2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3412" y="1684"/>
                <a:ext cx="232" cy="2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3412" y="1924"/>
                <a:ext cx="232" cy="2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3412" y="2164"/>
                <a:ext cx="232" cy="2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3412" y="2404"/>
                <a:ext cx="232" cy="2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2640" y="1392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aList[1]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2640" y="2352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aList[5]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3072" y="1632"/>
                <a:ext cx="38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[2]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38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[3]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3072" y="2112"/>
                <a:ext cx="38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[4]</a:t>
                </a:r>
              </a:p>
            </p:txBody>
          </p:sp>
        </p:grp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5506328" y="2308276"/>
              <a:ext cx="2279650" cy="519113"/>
              <a:chOff x="3504" y="1392"/>
              <a:chExt cx="1436" cy="327"/>
            </a:xfrm>
          </p:grpSpPr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3844" y="1444"/>
                <a:ext cx="280" cy="1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3878" y="1392"/>
                <a:ext cx="1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36" name="Rectangle 34"/>
              <p:cNvSpPr>
                <a:spLocks noChangeArrowheads="1"/>
              </p:cNvSpPr>
              <p:nvPr/>
            </p:nvSpPr>
            <p:spPr bwMode="auto">
              <a:xfrm>
                <a:off x="4132" y="1444"/>
                <a:ext cx="184" cy="1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>
                <a:off x="4468" y="1444"/>
                <a:ext cx="280" cy="1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" name="Rectangle 36"/>
              <p:cNvSpPr>
                <a:spLocks noChangeArrowheads="1"/>
              </p:cNvSpPr>
              <p:nvPr/>
            </p:nvSpPr>
            <p:spPr bwMode="auto">
              <a:xfrm>
                <a:off x="4502" y="1392"/>
                <a:ext cx="1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39" name="Rectangle 37"/>
              <p:cNvSpPr>
                <a:spLocks noChangeArrowheads="1"/>
              </p:cNvSpPr>
              <p:nvPr/>
            </p:nvSpPr>
            <p:spPr bwMode="auto">
              <a:xfrm>
                <a:off x="4756" y="1444"/>
                <a:ext cx="184" cy="18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/>
            </p:nvSpPr>
            <p:spPr bwMode="auto">
              <a:xfrm>
                <a:off x="3504" y="1536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>
                <a:off x="4224" y="15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5506328" y="2689276"/>
              <a:ext cx="2279650" cy="519113"/>
              <a:chOff x="3504" y="1632"/>
              <a:chExt cx="1436" cy="327"/>
            </a:xfrm>
          </p:grpSpPr>
          <p:sp>
            <p:nvSpPr>
              <p:cNvPr id="43" name="Rectangle 41"/>
              <p:cNvSpPr>
                <a:spLocks noChangeArrowheads="1"/>
              </p:cNvSpPr>
              <p:nvPr/>
            </p:nvSpPr>
            <p:spPr bwMode="auto">
              <a:xfrm>
                <a:off x="3844" y="1684"/>
                <a:ext cx="280" cy="1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4" name="Rectangle 42"/>
              <p:cNvSpPr>
                <a:spLocks noChangeArrowheads="1"/>
              </p:cNvSpPr>
              <p:nvPr/>
            </p:nvSpPr>
            <p:spPr bwMode="auto">
              <a:xfrm>
                <a:off x="3878" y="1632"/>
                <a:ext cx="1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 dirty="0"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45" name="Rectangle 43"/>
              <p:cNvSpPr>
                <a:spLocks noChangeArrowheads="1"/>
              </p:cNvSpPr>
              <p:nvPr/>
            </p:nvSpPr>
            <p:spPr bwMode="auto">
              <a:xfrm>
                <a:off x="4132" y="1684"/>
                <a:ext cx="184" cy="1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6" name="Rectangle 44"/>
              <p:cNvSpPr>
                <a:spLocks noChangeArrowheads="1"/>
              </p:cNvSpPr>
              <p:nvPr/>
            </p:nvSpPr>
            <p:spPr bwMode="auto">
              <a:xfrm>
                <a:off x="4468" y="1684"/>
                <a:ext cx="280" cy="1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" name="Rectangle 45"/>
              <p:cNvSpPr>
                <a:spLocks noChangeArrowheads="1"/>
              </p:cNvSpPr>
              <p:nvPr/>
            </p:nvSpPr>
            <p:spPr bwMode="auto">
              <a:xfrm>
                <a:off x="4502" y="1632"/>
                <a:ext cx="1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48" name="Rectangle 46"/>
              <p:cNvSpPr>
                <a:spLocks noChangeArrowheads="1"/>
              </p:cNvSpPr>
              <p:nvPr/>
            </p:nvSpPr>
            <p:spPr bwMode="auto">
              <a:xfrm>
                <a:off x="4756" y="1684"/>
                <a:ext cx="184" cy="18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/>
            </p:nvSpPr>
            <p:spPr bwMode="auto">
              <a:xfrm>
                <a:off x="3504" y="1776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" name="Group 49"/>
            <p:cNvGrpSpPr>
              <a:grpSpLocks/>
            </p:cNvGrpSpPr>
            <p:nvPr/>
          </p:nvGrpSpPr>
          <p:grpSpPr bwMode="auto">
            <a:xfrm>
              <a:off x="5506328" y="3070276"/>
              <a:ext cx="1289050" cy="519113"/>
              <a:chOff x="3504" y="1872"/>
              <a:chExt cx="812" cy="327"/>
            </a:xfrm>
          </p:grpSpPr>
          <p:sp>
            <p:nvSpPr>
              <p:cNvPr id="52" name="Rectangle 50"/>
              <p:cNvSpPr>
                <a:spLocks noChangeArrowheads="1"/>
              </p:cNvSpPr>
              <p:nvPr/>
            </p:nvSpPr>
            <p:spPr bwMode="auto">
              <a:xfrm>
                <a:off x="3844" y="1924"/>
                <a:ext cx="280" cy="1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3" name="Rectangle 51"/>
              <p:cNvSpPr>
                <a:spLocks noChangeArrowheads="1"/>
              </p:cNvSpPr>
              <p:nvPr/>
            </p:nvSpPr>
            <p:spPr bwMode="auto">
              <a:xfrm>
                <a:off x="4132" y="1924"/>
                <a:ext cx="184" cy="1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5" name="Rectangle 53"/>
              <p:cNvSpPr>
                <a:spLocks noChangeArrowheads="1"/>
              </p:cNvSpPr>
              <p:nvPr/>
            </p:nvSpPr>
            <p:spPr bwMode="auto">
              <a:xfrm>
                <a:off x="3878" y="1872"/>
                <a:ext cx="1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 dirty="0"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56" name="Group 54"/>
            <p:cNvGrpSpPr>
              <a:grpSpLocks/>
            </p:cNvGrpSpPr>
            <p:nvPr/>
          </p:nvGrpSpPr>
          <p:grpSpPr bwMode="auto">
            <a:xfrm>
              <a:off x="5506328" y="3451276"/>
              <a:ext cx="2279650" cy="519113"/>
              <a:chOff x="3504" y="2112"/>
              <a:chExt cx="1436" cy="327"/>
            </a:xfrm>
          </p:grpSpPr>
          <p:sp>
            <p:nvSpPr>
              <p:cNvPr id="57" name="Rectangle 55"/>
              <p:cNvSpPr>
                <a:spLocks noChangeArrowheads="1"/>
              </p:cNvSpPr>
              <p:nvPr/>
            </p:nvSpPr>
            <p:spPr bwMode="auto">
              <a:xfrm>
                <a:off x="3844" y="2164"/>
                <a:ext cx="280" cy="1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Rectangle 56"/>
              <p:cNvSpPr>
                <a:spLocks noChangeArrowheads="1"/>
              </p:cNvSpPr>
              <p:nvPr/>
            </p:nvSpPr>
            <p:spPr bwMode="auto">
              <a:xfrm>
                <a:off x="4132" y="2164"/>
                <a:ext cx="184" cy="1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9" name="Rectangle 57"/>
              <p:cNvSpPr>
                <a:spLocks noChangeArrowheads="1"/>
              </p:cNvSpPr>
              <p:nvPr/>
            </p:nvSpPr>
            <p:spPr bwMode="auto">
              <a:xfrm>
                <a:off x="4468" y="2164"/>
                <a:ext cx="280" cy="1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" name="Rectangle 58"/>
              <p:cNvSpPr>
                <a:spLocks noChangeArrowheads="1"/>
              </p:cNvSpPr>
              <p:nvPr/>
            </p:nvSpPr>
            <p:spPr bwMode="auto">
              <a:xfrm>
                <a:off x="4756" y="2164"/>
                <a:ext cx="184" cy="18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/>
            </p:nvSpPr>
            <p:spPr bwMode="auto">
              <a:xfrm>
                <a:off x="3504" y="2256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/>
            </p:nvSpPr>
            <p:spPr bwMode="auto">
              <a:xfrm>
                <a:off x="4224" y="225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3" name="Rectangle 61"/>
              <p:cNvSpPr>
                <a:spLocks noChangeArrowheads="1"/>
              </p:cNvSpPr>
              <p:nvPr/>
            </p:nvSpPr>
            <p:spPr bwMode="auto">
              <a:xfrm>
                <a:off x="3878" y="2112"/>
                <a:ext cx="1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 dirty="0"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64" name="Rectangle 62"/>
              <p:cNvSpPr>
                <a:spLocks noChangeArrowheads="1"/>
              </p:cNvSpPr>
              <p:nvPr/>
            </p:nvSpPr>
            <p:spPr bwMode="auto">
              <a:xfrm>
                <a:off x="4502" y="2112"/>
                <a:ext cx="1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 dirty="0">
                    <a:ea typeface="新細明體" charset="-120"/>
                  </a:rPr>
                  <a:t>1</a:t>
                </a:r>
              </a:p>
            </p:txBody>
          </p:sp>
        </p:grpSp>
        <p:grpSp>
          <p:nvGrpSpPr>
            <p:cNvPr id="65" name="Group 63"/>
            <p:cNvGrpSpPr>
              <a:grpSpLocks/>
            </p:cNvGrpSpPr>
            <p:nvPr/>
          </p:nvGrpSpPr>
          <p:grpSpPr bwMode="auto">
            <a:xfrm>
              <a:off x="5506328" y="3832276"/>
              <a:ext cx="3422650" cy="519113"/>
              <a:chOff x="3504" y="2352"/>
              <a:chExt cx="2156" cy="327"/>
            </a:xfrm>
          </p:grpSpPr>
          <p:sp>
            <p:nvSpPr>
              <p:cNvPr id="66" name="Rectangle 64"/>
              <p:cNvSpPr>
                <a:spLocks noChangeArrowheads="1"/>
              </p:cNvSpPr>
              <p:nvPr/>
            </p:nvSpPr>
            <p:spPr bwMode="auto">
              <a:xfrm>
                <a:off x="3844" y="2404"/>
                <a:ext cx="280" cy="1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/>
            </p:nvSpPr>
            <p:spPr bwMode="auto">
              <a:xfrm>
                <a:off x="3504" y="2496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8" name="Rectangle 66"/>
              <p:cNvSpPr>
                <a:spLocks noChangeArrowheads="1"/>
              </p:cNvSpPr>
              <p:nvPr/>
            </p:nvSpPr>
            <p:spPr bwMode="auto">
              <a:xfrm>
                <a:off x="3878" y="2352"/>
                <a:ext cx="1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 dirty="0"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69" name="Rectangle 67"/>
              <p:cNvSpPr>
                <a:spLocks noChangeArrowheads="1"/>
              </p:cNvSpPr>
              <p:nvPr/>
            </p:nvSpPr>
            <p:spPr bwMode="auto">
              <a:xfrm>
                <a:off x="4132" y="2404"/>
                <a:ext cx="184" cy="1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0" name="Rectangle 68"/>
              <p:cNvSpPr>
                <a:spLocks noChangeArrowheads="1"/>
              </p:cNvSpPr>
              <p:nvPr/>
            </p:nvSpPr>
            <p:spPr bwMode="auto">
              <a:xfrm>
                <a:off x="4468" y="2404"/>
                <a:ext cx="280" cy="1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1" name="Rectangle 69"/>
              <p:cNvSpPr>
                <a:spLocks noChangeArrowheads="1"/>
              </p:cNvSpPr>
              <p:nvPr/>
            </p:nvSpPr>
            <p:spPr bwMode="auto">
              <a:xfrm>
                <a:off x="4756" y="2404"/>
                <a:ext cx="184" cy="1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/>
            </p:nvSpPr>
            <p:spPr bwMode="auto">
              <a:xfrm>
                <a:off x="4224" y="24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3" name="Rectangle 71"/>
              <p:cNvSpPr>
                <a:spLocks noChangeArrowheads="1"/>
              </p:cNvSpPr>
              <p:nvPr/>
            </p:nvSpPr>
            <p:spPr bwMode="auto">
              <a:xfrm>
                <a:off x="5188" y="2404"/>
                <a:ext cx="280" cy="1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4" name="Rectangle 72"/>
              <p:cNvSpPr>
                <a:spLocks noChangeArrowheads="1"/>
              </p:cNvSpPr>
              <p:nvPr/>
            </p:nvSpPr>
            <p:spPr bwMode="auto">
              <a:xfrm>
                <a:off x="5476" y="2404"/>
                <a:ext cx="184" cy="18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5" name="Line 73"/>
              <p:cNvSpPr>
                <a:spLocks noChangeShapeType="1"/>
              </p:cNvSpPr>
              <p:nvPr/>
            </p:nvSpPr>
            <p:spPr bwMode="auto">
              <a:xfrm>
                <a:off x="4848" y="2496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6" name="Rectangle 74"/>
              <p:cNvSpPr>
                <a:spLocks noChangeArrowheads="1"/>
              </p:cNvSpPr>
              <p:nvPr/>
            </p:nvSpPr>
            <p:spPr bwMode="auto">
              <a:xfrm>
                <a:off x="4502" y="2352"/>
                <a:ext cx="1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77" name="Rectangle 75"/>
              <p:cNvSpPr>
                <a:spLocks noChangeArrowheads="1"/>
              </p:cNvSpPr>
              <p:nvPr/>
            </p:nvSpPr>
            <p:spPr bwMode="auto">
              <a:xfrm>
                <a:off x="5222" y="2352"/>
                <a:ext cx="1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 dirty="0">
                    <a:ea typeface="新細明體" charset="-120"/>
                  </a:rPr>
                  <a:t>3</a:t>
                </a:r>
              </a:p>
            </p:txBody>
          </p:sp>
        </p:grpSp>
      </p:grpSp>
      <p:grpSp>
        <p:nvGrpSpPr>
          <p:cNvPr id="81" name="群組 80"/>
          <p:cNvGrpSpPr/>
          <p:nvPr/>
        </p:nvGrpSpPr>
        <p:grpSpPr>
          <a:xfrm>
            <a:off x="6077242" y="1927277"/>
            <a:ext cx="1934363" cy="422030"/>
            <a:chOff x="6077242" y="1927277"/>
            <a:chExt cx="1934363" cy="422030"/>
          </a:xfrm>
        </p:grpSpPr>
        <p:sp>
          <p:nvSpPr>
            <p:cNvPr id="79" name="文字方塊 78"/>
            <p:cNvSpPr txBox="1"/>
            <p:nvPr/>
          </p:nvSpPr>
          <p:spPr>
            <a:xfrm>
              <a:off x="6217909" y="1927277"/>
              <a:ext cx="1793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Chain (linked list)</a:t>
              </a:r>
              <a:endParaRPr lang="zh-TW" altLang="en-US" dirty="0"/>
            </a:p>
          </p:txBody>
        </p:sp>
        <p:sp>
          <p:nvSpPr>
            <p:cNvPr id="80" name="左大括弧 79"/>
            <p:cNvSpPr/>
            <p:nvPr/>
          </p:nvSpPr>
          <p:spPr>
            <a:xfrm rot="5400000">
              <a:off x="6770077" y="1508762"/>
              <a:ext cx="147710" cy="153337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圓角矩形 155"/>
          <p:cNvSpPr/>
          <p:nvPr/>
        </p:nvSpPr>
        <p:spPr>
          <a:xfrm>
            <a:off x="281354" y="4183844"/>
            <a:ext cx="4707859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Linked Adjacency 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70419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64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5132188" y="4158056"/>
            <a:ext cx="3714005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016718" y="564231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橢圓 7"/>
          <p:cNvSpPr/>
          <p:nvPr/>
        </p:nvSpPr>
        <p:spPr>
          <a:xfrm>
            <a:off x="1016718" y="447478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橢圓 8"/>
          <p:cNvSpPr/>
          <p:nvPr/>
        </p:nvSpPr>
        <p:spPr>
          <a:xfrm>
            <a:off x="457918" y="506319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橢圓 9"/>
          <p:cNvSpPr/>
          <p:nvPr/>
        </p:nvSpPr>
        <p:spPr>
          <a:xfrm>
            <a:off x="1555198" y="506319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1" name="直線接點 10"/>
          <p:cNvCxnSpPr>
            <a:stCxn id="8" idx="3"/>
            <a:endCxn id="9" idx="7"/>
          </p:cNvCxnSpPr>
          <p:nvPr/>
        </p:nvCxnSpPr>
        <p:spPr>
          <a:xfrm flipH="1">
            <a:off x="749674" y="4766536"/>
            <a:ext cx="317102" cy="34671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9" idx="5"/>
            <a:endCxn id="7" idx="1"/>
          </p:cNvCxnSpPr>
          <p:nvPr/>
        </p:nvCxnSpPr>
        <p:spPr>
          <a:xfrm>
            <a:off x="749674" y="5354949"/>
            <a:ext cx="317102" cy="3374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7"/>
            <a:endCxn id="10" idx="3"/>
          </p:cNvCxnSpPr>
          <p:nvPr/>
        </p:nvCxnSpPr>
        <p:spPr>
          <a:xfrm flipV="1">
            <a:off x="1308474" y="5354949"/>
            <a:ext cx="296782" cy="3374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橢圓 13"/>
          <p:cNvSpPr/>
          <p:nvPr/>
        </p:nvSpPr>
        <p:spPr>
          <a:xfrm>
            <a:off x="5534874" y="447912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橢圓 14"/>
          <p:cNvSpPr/>
          <p:nvPr/>
        </p:nvSpPr>
        <p:spPr>
          <a:xfrm>
            <a:off x="5534874" y="501748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橢圓 15"/>
          <p:cNvSpPr/>
          <p:nvPr/>
        </p:nvSpPr>
        <p:spPr>
          <a:xfrm>
            <a:off x="5534874" y="564666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手繪多邊形 16"/>
          <p:cNvSpPr/>
          <p:nvPr/>
        </p:nvSpPr>
        <p:spPr>
          <a:xfrm>
            <a:off x="5857639" y="4687204"/>
            <a:ext cx="92582" cy="406400"/>
          </a:xfrm>
          <a:custGeom>
            <a:avLst/>
            <a:gdLst>
              <a:gd name="connsiteX0" fmla="*/ 0 w 142371"/>
              <a:gd name="connsiteY0" fmla="*/ 365760 h 365760"/>
              <a:gd name="connsiteX1" fmla="*/ 142240 w 142371"/>
              <a:gd name="connsiteY1" fmla="*/ 182880 h 365760"/>
              <a:gd name="connsiteX2" fmla="*/ 20320 w 142371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371" h="365760">
                <a:moveTo>
                  <a:pt x="0" y="365760"/>
                </a:moveTo>
                <a:cubicBezTo>
                  <a:pt x="69426" y="304800"/>
                  <a:pt x="138853" y="243840"/>
                  <a:pt x="142240" y="182880"/>
                </a:cubicBezTo>
                <a:cubicBezTo>
                  <a:pt x="145627" y="121920"/>
                  <a:pt x="82973" y="60960"/>
                  <a:pt x="2032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8" name="手繪多邊形 17"/>
          <p:cNvSpPr/>
          <p:nvPr/>
        </p:nvSpPr>
        <p:spPr>
          <a:xfrm>
            <a:off x="5461342" y="4687204"/>
            <a:ext cx="81336" cy="436880"/>
          </a:xfrm>
          <a:custGeom>
            <a:avLst/>
            <a:gdLst>
              <a:gd name="connsiteX0" fmla="*/ 71176 w 81336"/>
              <a:gd name="connsiteY0" fmla="*/ 0 h 436880"/>
              <a:gd name="connsiteX1" fmla="*/ 56 w 81336"/>
              <a:gd name="connsiteY1" fmla="*/ 162560 h 436880"/>
              <a:gd name="connsiteX2" fmla="*/ 81336 w 81336"/>
              <a:gd name="connsiteY2" fmla="*/ 43688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36" h="436880">
                <a:moveTo>
                  <a:pt x="71176" y="0"/>
                </a:moveTo>
                <a:cubicBezTo>
                  <a:pt x="34769" y="44873"/>
                  <a:pt x="-1637" y="89747"/>
                  <a:pt x="56" y="162560"/>
                </a:cubicBezTo>
                <a:cubicBezTo>
                  <a:pt x="1749" y="235373"/>
                  <a:pt x="41542" y="336126"/>
                  <a:pt x="81336" y="43688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19" name="直線接點 18"/>
          <p:cNvCxnSpPr>
            <a:stCxn id="15" idx="4"/>
            <a:endCxn id="16" idx="0"/>
          </p:cNvCxnSpPr>
          <p:nvPr/>
        </p:nvCxnSpPr>
        <p:spPr>
          <a:xfrm>
            <a:off x="5705781" y="5359297"/>
            <a:ext cx="0" cy="287364"/>
          </a:xfrm>
          <a:prstGeom prst="line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30" name="內容版面配置區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370668"/>
              </p:ext>
            </p:extLst>
          </p:nvPr>
        </p:nvGraphicFramePr>
        <p:xfrm>
          <a:off x="2233021" y="4477913"/>
          <a:ext cx="2569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內容版面配置區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595676"/>
              </p:ext>
            </p:extLst>
          </p:nvPr>
        </p:nvGraphicFramePr>
        <p:xfrm>
          <a:off x="1959483" y="4474780"/>
          <a:ext cx="25694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1" name="群組 120"/>
          <p:cNvGrpSpPr/>
          <p:nvPr/>
        </p:nvGrpSpPr>
        <p:grpSpPr>
          <a:xfrm>
            <a:off x="2369483" y="4492487"/>
            <a:ext cx="903685" cy="1452766"/>
            <a:chOff x="2369483" y="4745711"/>
            <a:chExt cx="903685" cy="1452766"/>
          </a:xfrm>
        </p:grpSpPr>
        <p:grpSp>
          <p:nvGrpSpPr>
            <p:cNvPr id="34" name="群組 33"/>
            <p:cNvGrpSpPr/>
            <p:nvPr/>
          </p:nvGrpSpPr>
          <p:grpSpPr>
            <a:xfrm>
              <a:off x="2691510" y="4745711"/>
              <a:ext cx="581658" cy="296986"/>
              <a:chOff x="3724619" y="2102337"/>
              <a:chExt cx="581658" cy="296986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2691510" y="5133467"/>
              <a:ext cx="581658" cy="296986"/>
              <a:chOff x="3724619" y="2102337"/>
              <a:chExt cx="581658" cy="296986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2691510" y="5901491"/>
              <a:ext cx="581658" cy="296986"/>
              <a:chOff x="3724619" y="2102337"/>
              <a:chExt cx="581658" cy="296986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2691510" y="5521725"/>
              <a:ext cx="581658" cy="296986"/>
              <a:chOff x="3724619" y="2102337"/>
              <a:chExt cx="581658" cy="296986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8" name="直線接點 57"/>
            <p:cNvCxnSpPr/>
            <p:nvPr/>
          </p:nvCxnSpPr>
          <p:spPr>
            <a:xfrm flipH="1">
              <a:off x="2369483" y="4894203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flipH="1">
              <a:off x="2369483" y="5270707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flipH="1">
              <a:off x="2369483" y="5670217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flipH="1">
              <a:off x="2369483" y="6046721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內容版面配置區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594616"/>
              </p:ext>
            </p:extLst>
          </p:nvPr>
        </p:nvGraphicFramePr>
        <p:xfrm>
          <a:off x="6595345" y="4799646"/>
          <a:ext cx="25694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內容版面配置區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843301"/>
              </p:ext>
            </p:extLst>
          </p:nvPr>
        </p:nvGraphicFramePr>
        <p:xfrm>
          <a:off x="6321807" y="4796513"/>
          <a:ext cx="25694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6" name="群組 65"/>
          <p:cNvGrpSpPr/>
          <p:nvPr/>
        </p:nvGrpSpPr>
        <p:grpSpPr>
          <a:xfrm>
            <a:off x="7053834" y="4814220"/>
            <a:ext cx="581658" cy="296986"/>
            <a:chOff x="3724619" y="2102337"/>
            <a:chExt cx="581658" cy="296986"/>
          </a:xfrm>
        </p:grpSpPr>
        <p:sp>
          <p:nvSpPr>
            <p:cNvPr id="67" name="矩形 66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7053834" y="5201976"/>
            <a:ext cx="581658" cy="296986"/>
            <a:chOff x="3724619" y="2102337"/>
            <a:chExt cx="581658" cy="296986"/>
          </a:xfrm>
        </p:grpSpPr>
        <p:sp>
          <p:nvSpPr>
            <p:cNvPr id="70" name="矩形 69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7843783" y="5201976"/>
            <a:ext cx="581658" cy="296986"/>
            <a:chOff x="3724619" y="2102337"/>
            <a:chExt cx="581658" cy="296986"/>
          </a:xfrm>
        </p:grpSpPr>
        <p:sp>
          <p:nvSpPr>
            <p:cNvPr id="73" name="矩形 72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4" name="直線接點 83"/>
          <p:cNvCxnSpPr/>
          <p:nvPr/>
        </p:nvCxnSpPr>
        <p:spPr>
          <a:xfrm flipH="1">
            <a:off x="6731807" y="4962712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 flipH="1">
            <a:off x="6731807" y="5339216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 flipH="1">
            <a:off x="7518261" y="5362813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內容版面配置區 2"/>
          <p:cNvSpPr txBox="1">
            <a:spLocks/>
          </p:cNvSpPr>
          <p:nvPr/>
        </p:nvSpPr>
        <p:spPr>
          <a:xfrm>
            <a:off x="628650" y="1509332"/>
            <a:ext cx="8051116" cy="2865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dirty="0" smtClean="0"/>
              <a:t>The </a:t>
            </a:r>
            <a:r>
              <a:rPr lang="en-US" altLang="zh-TW" sz="3000" dirty="0" smtClean="0">
                <a:solidFill>
                  <a:srgbClr val="C00000"/>
                </a:solidFill>
              </a:rPr>
              <a:t>adjacency list </a:t>
            </a:r>
            <a:r>
              <a:rPr lang="en-US" altLang="zh-TW" sz="3000" dirty="0" smtClean="0"/>
              <a:t>of an </a:t>
            </a:r>
            <a:r>
              <a:rPr lang="en-US" altLang="zh-TW" sz="3000" dirty="0" smtClean="0">
                <a:solidFill>
                  <a:srgbClr val="0000CC"/>
                </a:solidFill>
              </a:rPr>
              <a:t>n</a:t>
            </a:r>
            <a:r>
              <a:rPr lang="en-US" altLang="zh-TW" sz="3000" dirty="0" smtClean="0"/>
              <a:t>-vertex, </a:t>
            </a:r>
            <a:r>
              <a:rPr lang="en-US" altLang="zh-TW" sz="3000" dirty="0" smtClean="0">
                <a:solidFill>
                  <a:srgbClr val="0000CC"/>
                </a:solidFill>
              </a:rPr>
              <a:t>e</a:t>
            </a:r>
            <a:r>
              <a:rPr lang="en-US" altLang="zh-TW" sz="3000" dirty="0" smtClean="0"/>
              <a:t>-edge graph, G</a:t>
            </a:r>
          </a:p>
          <a:p>
            <a:pPr lvl="1"/>
            <a:r>
              <a:rPr lang="en-US" altLang="zh-TW" dirty="0" smtClean="0"/>
              <a:t>Contains an </a:t>
            </a:r>
            <a:r>
              <a:rPr lang="en-US" altLang="zh-TW" dirty="0" smtClean="0">
                <a:solidFill>
                  <a:srgbClr val="0000CC"/>
                </a:solidFill>
              </a:rPr>
              <a:t>n-element array, n chains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solidFill>
                  <a:srgbClr val="0000CC"/>
                </a:solidFill>
              </a:rPr>
              <a:t>2e </a:t>
            </a:r>
            <a:r>
              <a:rPr lang="en-US" altLang="zh-TW" dirty="0" smtClean="0"/>
              <a:t>chain nodes</a:t>
            </a:r>
          </a:p>
          <a:p>
            <a:pPr lvl="2"/>
            <a:r>
              <a:rPr lang="en-US" altLang="zh-TW" sz="2400" dirty="0" smtClean="0"/>
              <a:t>Nodes in chain </a:t>
            </a:r>
            <a:r>
              <a:rPr lang="en-US" altLang="zh-TW" sz="2400" b="1" dirty="0" err="1" smtClean="0">
                <a:solidFill>
                  <a:srgbClr val="C00000"/>
                </a:solidFill>
              </a:rPr>
              <a:t>i</a:t>
            </a:r>
            <a:r>
              <a:rPr lang="en-US" altLang="zh-TW" sz="2400" dirty="0" smtClean="0"/>
              <a:t> represent the vertices </a:t>
            </a:r>
            <a:r>
              <a:rPr lang="en-US" altLang="zh-TW" sz="2400" dirty="0" smtClean="0">
                <a:solidFill>
                  <a:srgbClr val="0000CC"/>
                </a:solidFill>
              </a:rPr>
              <a:t>adjacent from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/>
              <a:t>vertex </a:t>
            </a:r>
            <a:r>
              <a:rPr lang="en-US" altLang="zh-TW" sz="2400" b="1" dirty="0" err="1" smtClean="0">
                <a:solidFill>
                  <a:srgbClr val="C00000"/>
                </a:solidFill>
              </a:rPr>
              <a:t>i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pPr lvl="2"/>
            <a:r>
              <a:rPr lang="en-US" altLang="zh-TW" sz="2400" dirty="0" smtClean="0"/>
              <a:t>Nodes in each chain are not required to be ordered</a:t>
            </a:r>
          </a:p>
          <a:p>
            <a:r>
              <a:rPr lang="en-US" altLang="zh-TW" dirty="0" smtClean="0"/>
              <a:t>(Recall the </a:t>
            </a:r>
            <a:r>
              <a:rPr lang="en-US" altLang="zh-TW" dirty="0" smtClean="0">
                <a:solidFill>
                  <a:srgbClr val="0000CC"/>
                </a:solidFill>
              </a:rPr>
              <a:t>equivalence class </a:t>
            </a:r>
            <a:r>
              <a:rPr lang="en-US" altLang="zh-TW" dirty="0" smtClean="0"/>
              <a:t>problem)</a:t>
            </a:r>
          </a:p>
          <a:p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6638703" y="5926552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G</a:t>
            </a:r>
            <a:r>
              <a:rPr lang="en-US" altLang="zh-TW" sz="2400" b="1" baseline="-25000" dirty="0" smtClean="0"/>
              <a:t>3</a:t>
            </a:r>
            <a:endParaRPr lang="zh-TW" altLang="en-US" sz="2400" b="1" baseline="-25000" dirty="0"/>
          </a:p>
        </p:txBody>
      </p:sp>
      <p:cxnSp>
        <p:nvCxnSpPr>
          <p:cNvPr id="76" name="直線接點 75"/>
          <p:cNvCxnSpPr/>
          <p:nvPr/>
        </p:nvCxnSpPr>
        <p:spPr>
          <a:xfrm>
            <a:off x="1310037" y="4803965"/>
            <a:ext cx="317102" cy="3374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線接點 76"/>
          <p:cNvCxnSpPr>
            <a:stCxn id="9" idx="6"/>
            <a:endCxn id="10" idx="2"/>
          </p:cNvCxnSpPr>
          <p:nvPr/>
        </p:nvCxnSpPr>
        <p:spPr>
          <a:xfrm>
            <a:off x="799732" y="5234100"/>
            <a:ext cx="75546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線接點 79"/>
          <p:cNvCxnSpPr>
            <a:stCxn id="8" idx="4"/>
            <a:endCxn id="7" idx="0"/>
          </p:cNvCxnSpPr>
          <p:nvPr/>
        </p:nvCxnSpPr>
        <p:spPr>
          <a:xfrm>
            <a:off x="1187625" y="4816594"/>
            <a:ext cx="0" cy="8257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22" name="群組 121"/>
          <p:cNvGrpSpPr/>
          <p:nvPr/>
        </p:nvGrpSpPr>
        <p:grpSpPr>
          <a:xfrm>
            <a:off x="3140875" y="4490139"/>
            <a:ext cx="903685" cy="1452766"/>
            <a:chOff x="2369483" y="4745711"/>
            <a:chExt cx="903685" cy="1452766"/>
          </a:xfrm>
        </p:grpSpPr>
        <p:grpSp>
          <p:nvGrpSpPr>
            <p:cNvPr id="123" name="群組 33"/>
            <p:cNvGrpSpPr/>
            <p:nvPr/>
          </p:nvGrpSpPr>
          <p:grpSpPr>
            <a:xfrm>
              <a:off x="2691510" y="4745711"/>
              <a:ext cx="581658" cy="296986"/>
              <a:chOff x="3724619" y="2102337"/>
              <a:chExt cx="581658" cy="296986"/>
            </a:xfrm>
          </p:grpSpPr>
          <p:sp>
            <p:nvSpPr>
              <p:cNvPr id="137" name="矩形 136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4" name="群組 38"/>
            <p:cNvGrpSpPr/>
            <p:nvPr/>
          </p:nvGrpSpPr>
          <p:grpSpPr>
            <a:xfrm>
              <a:off x="2691510" y="5133467"/>
              <a:ext cx="581658" cy="296986"/>
              <a:chOff x="3724619" y="2102337"/>
              <a:chExt cx="581658" cy="296986"/>
            </a:xfrm>
          </p:grpSpPr>
          <p:sp>
            <p:nvSpPr>
              <p:cNvPr id="135" name="矩形 134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5" name="群組 44"/>
            <p:cNvGrpSpPr/>
            <p:nvPr/>
          </p:nvGrpSpPr>
          <p:grpSpPr>
            <a:xfrm>
              <a:off x="2691510" y="5901491"/>
              <a:ext cx="581658" cy="296986"/>
              <a:chOff x="3724619" y="2102337"/>
              <a:chExt cx="581658" cy="296986"/>
            </a:xfrm>
          </p:grpSpPr>
          <p:sp>
            <p:nvSpPr>
              <p:cNvPr id="133" name="矩形 132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6" name="群組 51"/>
            <p:cNvGrpSpPr/>
            <p:nvPr/>
          </p:nvGrpSpPr>
          <p:grpSpPr>
            <a:xfrm>
              <a:off x="2691510" y="5521725"/>
              <a:ext cx="581658" cy="296986"/>
              <a:chOff x="3724619" y="2102337"/>
              <a:chExt cx="581658" cy="296986"/>
            </a:xfrm>
          </p:grpSpPr>
          <p:sp>
            <p:nvSpPr>
              <p:cNvPr id="131" name="矩形 130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7" name="直線接點 126"/>
            <p:cNvCxnSpPr/>
            <p:nvPr/>
          </p:nvCxnSpPr>
          <p:spPr>
            <a:xfrm flipH="1">
              <a:off x="2369483" y="4894203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接點 127"/>
            <p:cNvCxnSpPr/>
            <p:nvPr/>
          </p:nvCxnSpPr>
          <p:spPr>
            <a:xfrm flipH="1">
              <a:off x="2369483" y="5270707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接點 128"/>
            <p:cNvCxnSpPr/>
            <p:nvPr/>
          </p:nvCxnSpPr>
          <p:spPr>
            <a:xfrm flipH="1">
              <a:off x="2369483" y="5670217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接點 129"/>
            <p:cNvCxnSpPr/>
            <p:nvPr/>
          </p:nvCxnSpPr>
          <p:spPr>
            <a:xfrm flipH="1">
              <a:off x="2369483" y="6046721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群組 138"/>
          <p:cNvGrpSpPr/>
          <p:nvPr/>
        </p:nvGrpSpPr>
        <p:grpSpPr>
          <a:xfrm>
            <a:off x="3928683" y="4490139"/>
            <a:ext cx="903685" cy="1452766"/>
            <a:chOff x="2369483" y="4745711"/>
            <a:chExt cx="903685" cy="1452766"/>
          </a:xfrm>
        </p:grpSpPr>
        <p:grpSp>
          <p:nvGrpSpPr>
            <p:cNvPr id="140" name="群組 33"/>
            <p:cNvGrpSpPr/>
            <p:nvPr/>
          </p:nvGrpSpPr>
          <p:grpSpPr>
            <a:xfrm>
              <a:off x="2691510" y="4745711"/>
              <a:ext cx="581658" cy="296986"/>
              <a:chOff x="3724619" y="2102337"/>
              <a:chExt cx="581658" cy="296986"/>
            </a:xfrm>
          </p:grpSpPr>
          <p:sp>
            <p:nvSpPr>
              <p:cNvPr id="154" name="矩形 153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1" name="群組 38"/>
            <p:cNvGrpSpPr/>
            <p:nvPr/>
          </p:nvGrpSpPr>
          <p:grpSpPr>
            <a:xfrm>
              <a:off x="2691510" y="5133467"/>
              <a:ext cx="581658" cy="296986"/>
              <a:chOff x="3724619" y="2102337"/>
              <a:chExt cx="581658" cy="296986"/>
            </a:xfrm>
          </p:grpSpPr>
          <p:sp>
            <p:nvSpPr>
              <p:cNvPr id="152" name="矩形 151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2" name="群組 44"/>
            <p:cNvGrpSpPr/>
            <p:nvPr/>
          </p:nvGrpSpPr>
          <p:grpSpPr>
            <a:xfrm>
              <a:off x="2691510" y="5901491"/>
              <a:ext cx="581658" cy="296986"/>
              <a:chOff x="3724619" y="2102337"/>
              <a:chExt cx="581658" cy="296986"/>
            </a:xfrm>
          </p:grpSpPr>
          <p:sp>
            <p:nvSpPr>
              <p:cNvPr id="150" name="矩形 149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3" name="群組 51"/>
            <p:cNvGrpSpPr/>
            <p:nvPr/>
          </p:nvGrpSpPr>
          <p:grpSpPr>
            <a:xfrm>
              <a:off x="2691510" y="5521725"/>
              <a:ext cx="581658" cy="296986"/>
              <a:chOff x="3724619" y="2102337"/>
              <a:chExt cx="581658" cy="296986"/>
            </a:xfrm>
          </p:grpSpPr>
          <p:sp>
            <p:nvSpPr>
              <p:cNvPr id="148" name="矩形 147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4" name="直線接點 143"/>
            <p:cNvCxnSpPr/>
            <p:nvPr/>
          </p:nvCxnSpPr>
          <p:spPr>
            <a:xfrm flipH="1">
              <a:off x="2369483" y="4894203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接點 144"/>
            <p:cNvCxnSpPr/>
            <p:nvPr/>
          </p:nvCxnSpPr>
          <p:spPr>
            <a:xfrm flipH="1">
              <a:off x="2369483" y="5270707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/>
            <p:nvPr/>
          </p:nvCxnSpPr>
          <p:spPr>
            <a:xfrm flipH="1">
              <a:off x="2369483" y="5670217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接點 146"/>
            <p:cNvCxnSpPr/>
            <p:nvPr/>
          </p:nvCxnSpPr>
          <p:spPr>
            <a:xfrm flipH="1">
              <a:off x="2369483" y="6046721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文字方塊 156"/>
          <p:cNvSpPr txBox="1"/>
          <p:nvPr/>
        </p:nvSpPr>
        <p:spPr>
          <a:xfrm>
            <a:off x="1487583" y="5917174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G</a:t>
            </a:r>
            <a:r>
              <a:rPr lang="en-US" altLang="zh-TW" sz="2400" b="1" baseline="-25000" dirty="0" smtClean="0"/>
              <a:t>1</a:t>
            </a:r>
            <a:endParaRPr lang="zh-TW" altLang="en-US" sz="2400" b="1" baseline="-25000" dirty="0"/>
          </a:p>
        </p:txBody>
      </p:sp>
      <p:sp>
        <p:nvSpPr>
          <p:cNvPr id="158" name="文字方塊 157"/>
          <p:cNvSpPr txBox="1"/>
          <p:nvPr/>
        </p:nvSpPr>
        <p:spPr>
          <a:xfrm>
            <a:off x="1758457" y="4135896"/>
            <a:ext cx="87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0000CC"/>
                </a:solidFill>
              </a:rPr>
              <a:t>adjLists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59" name="文字方塊 158"/>
          <p:cNvSpPr txBox="1"/>
          <p:nvPr/>
        </p:nvSpPr>
        <p:spPr>
          <a:xfrm>
            <a:off x="2586110" y="4147620"/>
            <a:ext cx="552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C00000"/>
                </a:solidFill>
              </a:rPr>
              <a:t>data</a:t>
            </a:r>
            <a:endParaRPr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160" name="文字方塊 159"/>
          <p:cNvSpPr txBox="1"/>
          <p:nvPr/>
        </p:nvSpPr>
        <p:spPr>
          <a:xfrm>
            <a:off x="2991728" y="4145275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link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86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Linked Adjacency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317587"/>
            <a:ext cx="7886700" cy="1291759"/>
          </a:xfrm>
        </p:spPr>
        <p:txBody>
          <a:bodyPr/>
          <a:lstStyle/>
          <a:p>
            <a:r>
              <a:rPr lang="en-US" altLang="zh-TW" dirty="0" smtClean="0"/>
              <a:t>Space: O(|V|+|E|), good for sparse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995214" y="2238472"/>
            <a:ext cx="2943929" cy="2208405"/>
            <a:chOff x="5890707" y="4573707"/>
            <a:chExt cx="2943929" cy="2208405"/>
          </a:xfrm>
        </p:grpSpPr>
        <p:sp>
          <p:nvSpPr>
            <p:cNvPr id="6" name="橢圓 5"/>
            <p:cNvSpPr/>
            <p:nvPr/>
          </p:nvSpPr>
          <p:spPr>
            <a:xfrm>
              <a:off x="6480516" y="4630492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6944760" y="516884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6480516" y="57980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9" name="直線接點 8"/>
            <p:cNvCxnSpPr>
              <a:stCxn id="7" idx="3"/>
              <a:endCxn id="8" idx="7"/>
            </p:cNvCxnSpPr>
            <p:nvPr/>
          </p:nvCxnSpPr>
          <p:spPr>
            <a:xfrm flipH="1">
              <a:off x="6772272" y="5460604"/>
              <a:ext cx="222546" cy="3874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7159144" y="6320447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4</a:t>
              </a:r>
              <a:endParaRPr lang="zh-TW" altLang="en-US" sz="2400" b="1" baseline="-25000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5985788" y="519463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2" name="直線接點 11"/>
            <p:cNvCxnSpPr>
              <a:stCxn id="6" idx="5"/>
              <a:endCxn id="7" idx="1"/>
            </p:cNvCxnSpPr>
            <p:nvPr/>
          </p:nvCxnSpPr>
          <p:spPr>
            <a:xfrm>
              <a:off x="6772272" y="4922249"/>
              <a:ext cx="222546" cy="296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6" idx="3"/>
              <a:endCxn id="11" idx="7"/>
            </p:cNvCxnSpPr>
            <p:nvPr/>
          </p:nvCxnSpPr>
          <p:spPr>
            <a:xfrm flipH="1">
              <a:off x="6277544" y="4922249"/>
              <a:ext cx="253030" cy="3224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11" idx="5"/>
              <a:endCxn id="8" idx="1"/>
            </p:cNvCxnSpPr>
            <p:nvPr/>
          </p:nvCxnSpPr>
          <p:spPr>
            <a:xfrm>
              <a:off x="6277544" y="5486392"/>
              <a:ext cx="253030" cy="3616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橢圓 14"/>
            <p:cNvSpPr/>
            <p:nvPr/>
          </p:nvSpPr>
          <p:spPr>
            <a:xfrm>
              <a:off x="7941212" y="467035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橢圓 15"/>
            <p:cNvSpPr/>
            <p:nvPr/>
          </p:nvSpPr>
          <p:spPr>
            <a:xfrm>
              <a:off x="7516836" y="520257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8417169" y="520257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8009206" y="5779353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19" name="直線接點 18"/>
            <p:cNvCxnSpPr>
              <a:stCxn id="15" idx="3"/>
              <a:endCxn id="16" idx="7"/>
            </p:cNvCxnSpPr>
            <p:nvPr/>
          </p:nvCxnSpPr>
          <p:spPr>
            <a:xfrm flipH="1">
              <a:off x="7808592" y="4962107"/>
              <a:ext cx="182678" cy="290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7" idx="3"/>
              <a:endCxn id="18" idx="7"/>
            </p:cNvCxnSpPr>
            <p:nvPr/>
          </p:nvCxnSpPr>
          <p:spPr>
            <a:xfrm flipH="1">
              <a:off x="8300962" y="5494334"/>
              <a:ext cx="166265" cy="33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7" idx="2"/>
              <a:endCxn id="16" idx="6"/>
            </p:cNvCxnSpPr>
            <p:nvPr/>
          </p:nvCxnSpPr>
          <p:spPr>
            <a:xfrm flipH="1">
              <a:off x="7858650" y="5373484"/>
              <a:ext cx="5585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5890707" y="4573707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</a:t>
              </a:r>
              <a:r>
                <a:rPr lang="en-US" altLang="zh-TW" sz="2400" baseline="-25000" dirty="0" smtClean="0"/>
                <a:t>1</a:t>
              </a:r>
              <a:endParaRPr lang="zh-TW" altLang="en-US" sz="2400" baseline="-25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8350208" y="458543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</a:t>
              </a:r>
              <a:r>
                <a:rPr lang="en-US" altLang="zh-TW" sz="2400" baseline="-25000" dirty="0" smtClean="0"/>
                <a:t>2</a:t>
              </a:r>
              <a:endParaRPr lang="zh-TW" altLang="en-US" sz="2400" baseline="-25000" dirty="0"/>
            </a:p>
          </p:txBody>
        </p:sp>
      </p:grpSp>
      <p:grpSp>
        <p:nvGrpSpPr>
          <p:cNvPr id="86" name="群組 85"/>
          <p:cNvGrpSpPr/>
          <p:nvPr/>
        </p:nvGrpSpPr>
        <p:grpSpPr>
          <a:xfrm>
            <a:off x="4770705" y="1839277"/>
            <a:ext cx="2105979" cy="2966100"/>
            <a:chOff x="3996965" y="1839277"/>
            <a:chExt cx="2105979" cy="2966100"/>
          </a:xfrm>
        </p:grpSpPr>
        <p:sp>
          <p:nvSpPr>
            <p:cNvPr id="85" name="矩形 84"/>
            <p:cNvSpPr/>
            <p:nvPr/>
          </p:nvSpPr>
          <p:spPr>
            <a:xfrm>
              <a:off x="5076000" y="4467591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24" name="內容版面配置區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56370668"/>
                </p:ext>
              </p:extLst>
            </p:nvPr>
          </p:nvGraphicFramePr>
          <p:xfrm>
            <a:off x="4272848" y="1847255"/>
            <a:ext cx="256948" cy="148336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256948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25" name="內容版面配置區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0595676"/>
                </p:ext>
              </p:extLst>
            </p:nvPr>
          </p:nvGraphicFramePr>
          <p:xfrm>
            <a:off x="3999310" y="1844122"/>
            <a:ext cx="256948" cy="148336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256948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altLang="zh-TW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0</a:t>
                        </a:r>
                        <a:endParaRPr lang="zh-TW" alt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altLang="zh-TW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1</a:t>
                        </a:r>
                        <a:endParaRPr lang="zh-TW" alt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altLang="zh-TW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2</a:t>
                        </a:r>
                        <a:endParaRPr lang="zh-TW" alt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altLang="zh-TW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3</a:t>
                        </a:r>
                        <a:endParaRPr lang="zh-TW" alt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3"/>
                    </a:ext>
                  </a:extLst>
                </a:tr>
              </a:tbl>
            </a:graphicData>
          </a:graphic>
        </p:graphicFrame>
        <p:grpSp>
          <p:nvGrpSpPr>
            <p:cNvPr id="26" name="群組 25"/>
            <p:cNvGrpSpPr/>
            <p:nvPr/>
          </p:nvGrpSpPr>
          <p:grpSpPr>
            <a:xfrm>
              <a:off x="4731337" y="1861829"/>
              <a:ext cx="581658" cy="296986"/>
              <a:chOff x="3724619" y="2102337"/>
              <a:chExt cx="581658" cy="296986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" name="群組 28"/>
            <p:cNvGrpSpPr/>
            <p:nvPr/>
          </p:nvGrpSpPr>
          <p:grpSpPr>
            <a:xfrm>
              <a:off x="4731337" y="2249585"/>
              <a:ext cx="581658" cy="296986"/>
              <a:chOff x="3724619" y="2102337"/>
              <a:chExt cx="581658" cy="29698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5521286" y="2249585"/>
              <a:ext cx="581658" cy="296986"/>
              <a:chOff x="3724619" y="2102337"/>
              <a:chExt cx="581658" cy="296986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4703201" y="3003541"/>
              <a:ext cx="581658" cy="296986"/>
              <a:chOff x="3724619" y="2102337"/>
              <a:chExt cx="581658" cy="29698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8" name="群組 37"/>
            <p:cNvGrpSpPr/>
            <p:nvPr/>
          </p:nvGrpSpPr>
          <p:grpSpPr>
            <a:xfrm>
              <a:off x="5493150" y="3003541"/>
              <a:ext cx="581658" cy="296986"/>
              <a:chOff x="3724619" y="2102337"/>
              <a:chExt cx="581658" cy="296986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群組 40"/>
            <p:cNvGrpSpPr/>
            <p:nvPr/>
          </p:nvGrpSpPr>
          <p:grpSpPr>
            <a:xfrm>
              <a:off x="4731337" y="2637843"/>
              <a:ext cx="581658" cy="296986"/>
              <a:chOff x="3724619" y="2102337"/>
              <a:chExt cx="581658" cy="296986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44" name="直線接點 43"/>
            <p:cNvCxnSpPr/>
            <p:nvPr/>
          </p:nvCxnSpPr>
          <p:spPr>
            <a:xfrm flipH="1">
              <a:off x="4409310" y="2010321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H="1">
              <a:off x="4409310" y="2386825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H="1">
              <a:off x="4409310" y="2786335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flipH="1">
              <a:off x="4381174" y="3120635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flipH="1">
              <a:off x="5195764" y="2410422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flipH="1">
              <a:off x="5167628" y="3120635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" name="內容版面配置區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56370668"/>
                </p:ext>
              </p:extLst>
            </p:nvPr>
          </p:nvGraphicFramePr>
          <p:xfrm>
            <a:off x="4270503" y="3322017"/>
            <a:ext cx="256948" cy="148336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256948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51" name="內容版面配置區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0595676"/>
                </p:ext>
              </p:extLst>
            </p:nvPr>
          </p:nvGraphicFramePr>
          <p:xfrm>
            <a:off x="3996965" y="3318884"/>
            <a:ext cx="256948" cy="148336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256948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altLang="zh-TW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4</a:t>
                        </a:r>
                        <a:endParaRPr lang="zh-TW" alt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altLang="zh-TW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5</a:t>
                        </a:r>
                        <a:endParaRPr lang="zh-TW" alt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altLang="zh-TW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6</a:t>
                        </a:r>
                        <a:endParaRPr lang="zh-TW" alt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altLang="zh-TW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7</a:t>
                        </a:r>
                        <a:endParaRPr lang="zh-TW" alt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="" xmlns:a16="http://schemas.microsoft.com/office/drawing/2014/main" val="10003"/>
                    </a:ext>
                  </a:extLst>
                </a:tr>
              </a:tbl>
            </a:graphicData>
          </a:graphic>
        </p:graphicFrame>
        <p:grpSp>
          <p:nvGrpSpPr>
            <p:cNvPr id="52" name="群組 51"/>
            <p:cNvGrpSpPr/>
            <p:nvPr/>
          </p:nvGrpSpPr>
          <p:grpSpPr>
            <a:xfrm>
              <a:off x="4728992" y="3336591"/>
              <a:ext cx="581658" cy="296986"/>
              <a:chOff x="3724619" y="2102337"/>
              <a:chExt cx="581658" cy="296986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5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5" name="群組 54"/>
            <p:cNvGrpSpPr/>
            <p:nvPr/>
          </p:nvGrpSpPr>
          <p:grpSpPr>
            <a:xfrm>
              <a:off x="4728992" y="3724347"/>
              <a:ext cx="581658" cy="296986"/>
              <a:chOff x="3724619" y="2102337"/>
              <a:chExt cx="581658" cy="296986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6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8" name="群組 57"/>
            <p:cNvGrpSpPr/>
            <p:nvPr/>
          </p:nvGrpSpPr>
          <p:grpSpPr>
            <a:xfrm>
              <a:off x="5518941" y="3724347"/>
              <a:ext cx="581658" cy="296986"/>
              <a:chOff x="3724619" y="2102337"/>
              <a:chExt cx="581658" cy="296986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4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4728992" y="4492371"/>
              <a:ext cx="581658" cy="296986"/>
              <a:chOff x="3724619" y="2102337"/>
              <a:chExt cx="581658" cy="296986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6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5518941" y="4112535"/>
              <a:ext cx="581658" cy="296986"/>
              <a:chOff x="3724619" y="2102337"/>
              <a:chExt cx="581658" cy="29698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7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群組 66"/>
            <p:cNvGrpSpPr/>
            <p:nvPr/>
          </p:nvGrpSpPr>
          <p:grpSpPr>
            <a:xfrm>
              <a:off x="4728992" y="4112605"/>
              <a:ext cx="581658" cy="296986"/>
              <a:chOff x="3724619" y="2102337"/>
              <a:chExt cx="581658" cy="296986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5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70" name="直線接點 69"/>
            <p:cNvCxnSpPr/>
            <p:nvPr/>
          </p:nvCxnSpPr>
          <p:spPr>
            <a:xfrm flipH="1">
              <a:off x="4406965" y="3485083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 flipH="1">
              <a:off x="4406965" y="3861587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H="1">
              <a:off x="4406965" y="4261097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flipH="1">
              <a:off x="4406965" y="4637601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 flipH="1">
              <a:off x="5193419" y="3885184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 flipH="1">
              <a:off x="5193419" y="4257765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群組 75"/>
            <p:cNvGrpSpPr/>
            <p:nvPr/>
          </p:nvGrpSpPr>
          <p:grpSpPr>
            <a:xfrm>
              <a:off x="5518942" y="1839277"/>
              <a:ext cx="581658" cy="296986"/>
              <a:chOff x="3724619" y="2102337"/>
              <a:chExt cx="581658" cy="296986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9" name="直線接點 78"/>
            <p:cNvCxnSpPr/>
            <p:nvPr/>
          </p:nvCxnSpPr>
          <p:spPr>
            <a:xfrm flipH="1">
              <a:off x="5193420" y="2000114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群組 79"/>
            <p:cNvGrpSpPr/>
            <p:nvPr/>
          </p:nvGrpSpPr>
          <p:grpSpPr>
            <a:xfrm>
              <a:off x="5518942" y="2641136"/>
              <a:ext cx="581658" cy="296986"/>
              <a:chOff x="3724619" y="2102337"/>
              <a:chExt cx="581658" cy="296986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3724619" y="2102338"/>
                <a:ext cx="347196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3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4071815" y="2102337"/>
                <a:ext cx="234462" cy="2969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3" name="直線接點 82"/>
            <p:cNvCxnSpPr/>
            <p:nvPr/>
          </p:nvCxnSpPr>
          <p:spPr>
            <a:xfrm flipH="1">
              <a:off x="5193420" y="2801973"/>
              <a:ext cx="32202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矩形 83"/>
            <p:cNvSpPr/>
            <p:nvPr/>
          </p:nvSpPr>
          <p:spPr>
            <a:xfrm>
              <a:off x="5076002" y="332810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7" name="文字方塊 86"/>
          <p:cNvSpPr txBox="1"/>
          <p:nvPr/>
        </p:nvSpPr>
        <p:spPr>
          <a:xfrm>
            <a:off x="4642334" y="1463035"/>
            <a:ext cx="87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0000CC"/>
                </a:solidFill>
              </a:rPr>
              <a:t>adjLists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5413715" y="1474759"/>
            <a:ext cx="552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C00000"/>
                </a:solidFill>
              </a:rPr>
              <a:t>data</a:t>
            </a:r>
            <a:endParaRPr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5875605" y="1472414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link</a:t>
            </a:r>
            <a:endParaRPr lang="zh-TW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Class for Linked Adjacency List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66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97207" y="1577386"/>
            <a:ext cx="7421196" cy="50203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altLang="zh-TW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LinkedGraph</a:t>
            </a:r>
            <a:endParaRPr lang="en-US" altLang="zh-TW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LinkedGraph</a:t>
            </a: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const </a:t>
            </a:r>
            <a:r>
              <a:rPr lang="en-US" altLang="zh-TW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vertices = 0)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: n(vertices), e(0)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24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adjLists</a:t>
            </a:r>
            <a:r>
              <a:rPr lang="en-US" altLang="zh-TW" sz="24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  <a:r>
              <a:rPr lang="en-US" altLang="zh-TW" sz="24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new </a:t>
            </a:r>
            <a:r>
              <a:rPr lang="en-US" altLang="zh-TW" sz="24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Chain&lt;</a:t>
            </a:r>
            <a:r>
              <a:rPr lang="en-US" altLang="zh-TW" sz="24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4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&gt;[n];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….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Chain&lt;</a:t>
            </a:r>
            <a:r>
              <a:rPr lang="en-US" altLang="zh-TW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*</a:t>
            </a:r>
            <a:r>
              <a:rPr lang="en-US" altLang="zh-TW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adjLists</a:t>
            </a: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n, 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3" name="矩形 2"/>
          <p:cNvSpPr/>
          <p:nvPr/>
        </p:nvSpPr>
        <p:spPr>
          <a:xfrm>
            <a:off x="5540189" y="4413152"/>
            <a:ext cx="334831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TW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 Chain {</a:t>
            </a:r>
          </a:p>
          <a:p>
            <a:r>
              <a:rPr lang="en-US" altLang="zh-TW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    Chain( ) {first = 0</a:t>
            </a:r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;}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//Chain manipulations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TW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zh-TW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&gt;* first;</a:t>
            </a:r>
          </a:p>
          <a:p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(Linked) Adjacency List Operations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67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114588"/>
              </p:ext>
            </p:extLst>
          </p:nvPr>
        </p:nvGraphicFramePr>
        <p:xfrm>
          <a:off x="628650" y="1384554"/>
          <a:ext cx="7886700" cy="444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5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8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0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1015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Degree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Count the #</a:t>
                      </a:r>
                      <a:r>
                        <a:rPr lang="en-US" altLang="zh-TW" sz="2000" b="0" baseline="0" dirty="0" smtClean="0"/>
                        <a:t> of nodes in chain u; </a:t>
                      </a:r>
                      <a:endParaRPr lang="zh-TW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O(e)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Out-degree(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u)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/>
                        <a:t>Count the #</a:t>
                      </a:r>
                      <a:r>
                        <a:rPr lang="en-US" altLang="zh-TW" sz="2000" b="0" baseline="0" dirty="0" smtClean="0"/>
                        <a:t> of nodes in chain u; </a:t>
                      </a:r>
                      <a:endParaRPr lang="zh-TW" altLang="en-US" sz="20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O(e)</a:t>
                      </a:r>
                      <a:endParaRPr lang="zh-TW" altLang="en-US" sz="2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In-degree(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u)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Count the #</a:t>
                      </a:r>
                      <a:r>
                        <a:rPr lang="en-US" altLang="zh-TW" sz="2000" b="0" baseline="0" dirty="0" smtClean="0"/>
                        <a:t> of </a:t>
                      </a:r>
                      <a:r>
                        <a:rPr lang="en-US" altLang="zh-TW" sz="2000" b="0" dirty="0" smtClean="0"/>
                        <a:t>u's</a:t>
                      </a:r>
                      <a:r>
                        <a:rPr lang="zh-TW" altLang="en-US" sz="2000" b="0" dirty="0" smtClean="0"/>
                        <a:t> </a:t>
                      </a:r>
                      <a:r>
                        <a:rPr lang="en-US" altLang="zh-TW" sz="2000" b="0" dirty="0" smtClean="0"/>
                        <a:t>in</a:t>
                      </a:r>
                      <a:r>
                        <a:rPr lang="zh-TW" altLang="en-US" sz="2000" b="0" dirty="0" smtClean="0"/>
                        <a:t> </a:t>
                      </a:r>
                      <a:r>
                        <a:rPr lang="en-US" altLang="zh-TW" sz="2000" b="0" dirty="0" smtClean="0"/>
                        <a:t>all</a:t>
                      </a:r>
                      <a:r>
                        <a:rPr lang="zh-TW" altLang="en-US" sz="2000" b="0" dirty="0" smtClean="0"/>
                        <a:t> </a:t>
                      </a:r>
                      <a:r>
                        <a:rPr lang="en-US" altLang="zh-TW" sz="2000" b="0" dirty="0" smtClean="0"/>
                        <a:t>the</a:t>
                      </a:r>
                      <a:r>
                        <a:rPr lang="zh-TW" altLang="en-US" sz="2000" b="0" dirty="0" smtClean="0"/>
                        <a:t> </a:t>
                      </a:r>
                      <a:r>
                        <a:rPr lang="en-US" altLang="zh-TW" sz="2000" b="0" dirty="0" smtClean="0"/>
                        <a:t>chains;</a:t>
                      </a:r>
                      <a:endParaRPr lang="zh-TW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O(</a:t>
                      </a:r>
                      <a:r>
                        <a:rPr lang="en-US" altLang="zh-TW" sz="2000" dirty="0" err="1" smtClean="0">
                          <a:solidFill>
                            <a:srgbClr val="C00000"/>
                          </a:solidFill>
                        </a:rPr>
                        <a:t>n+e</a:t>
                      </a:r>
                      <a:r>
                        <a:rPr lang="en-US" altLang="zh-TW" sz="2000" dirty="0" smtClean="0"/>
                        <a:t>)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015">
                <a:tc>
                  <a:txBody>
                    <a:bodyPr/>
                    <a:lstStyle/>
                    <a:p>
                      <a:r>
                        <a:rPr lang="en-US" altLang="zh-TW" sz="2000" dirty="0" err="1" smtClean="0"/>
                        <a:t>ExistsEdge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u, 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Look for v </a:t>
                      </a:r>
                      <a:r>
                        <a:rPr lang="en-US" altLang="zh-TW" sz="2000" b="0" baseline="0" dirty="0" smtClean="0"/>
                        <a:t>in chain u</a:t>
                      </a:r>
                      <a:r>
                        <a:rPr lang="en-US" altLang="zh-TW" sz="2000" dirty="0" smtClean="0"/>
                        <a:t>;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O(e)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5181">
                <a:tc>
                  <a:txBody>
                    <a:bodyPr/>
                    <a:lstStyle/>
                    <a:p>
                      <a:r>
                        <a:rPr lang="en-US" altLang="zh-TW" sz="2000" dirty="0" err="1" smtClean="0"/>
                        <a:t>InsertEdge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u, 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5113" indent="-257175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 smtClean="0"/>
                        <a:t>Check the existence of v </a:t>
                      </a:r>
                      <a:r>
                        <a:rPr lang="en-US" altLang="zh-TW" sz="2000" b="0" baseline="0" dirty="0" smtClean="0"/>
                        <a:t>in chain u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(and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u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in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v)</a:t>
                      </a:r>
                      <a:r>
                        <a:rPr lang="en-US" altLang="zh-TW" sz="2000" dirty="0" smtClean="0"/>
                        <a:t>;</a:t>
                      </a:r>
                    </a:p>
                    <a:p>
                      <a:pPr marL="265113" indent="-257175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 smtClean="0"/>
                        <a:t>Push v onto chain u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(and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u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onto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v);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O(1)</a:t>
                      </a:r>
                      <a:endParaRPr lang="zh-TW" altLang="en-US" sz="2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1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/>
                        <a:t>DeleteEdge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u, 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5113" indent="-257175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 smtClean="0"/>
                        <a:t>Find v </a:t>
                      </a:r>
                      <a:r>
                        <a:rPr lang="en-US" altLang="zh-TW" sz="2000" b="0" baseline="0" dirty="0" smtClean="0"/>
                        <a:t>in chain u 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(and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u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in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v)</a:t>
                      </a:r>
                      <a:r>
                        <a:rPr lang="en-US" altLang="zh-TW" sz="2000" dirty="0" smtClean="0"/>
                        <a:t>;</a:t>
                      </a:r>
                    </a:p>
                    <a:p>
                      <a:pPr marL="265113" indent="-257175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 smtClean="0"/>
                        <a:t>Remove v from chain u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(and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u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from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v);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/>
                        <a:t>IsConnectedGraph</a:t>
                      </a:r>
                      <a:r>
                        <a:rPr lang="en-US" altLang="zh-TW" sz="2000" dirty="0" smtClean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en-US" altLang="zh-TW" sz="2000" dirty="0" err="1" smtClean="0">
                          <a:solidFill>
                            <a:srgbClr val="C00000"/>
                          </a:solidFill>
                        </a:rPr>
                        <a:t>n+e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/>
                        <a:t>NumEdges</a:t>
                      </a:r>
                      <a:r>
                        <a:rPr lang="en-US" altLang="zh-TW" sz="2000" dirty="0" smtClean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en-US" altLang="zh-TW" sz="2000" dirty="0" err="1" smtClean="0">
                          <a:solidFill>
                            <a:srgbClr val="C00000"/>
                          </a:solidFill>
                        </a:rPr>
                        <a:t>n+e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圓角矩形 5"/>
          <p:cNvSpPr/>
          <p:nvPr/>
        </p:nvSpPr>
        <p:spPr>
          <a:xfrm>
            <a:off x="628650" y="5870916"/>
            <a:ext cx="78867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Facebook would need to scan its billions of users to </a:t>
            </a:r>
            <a:r>
              <a:rPr lang="en-US" altLang="zh-TW" sz="2000" dirty="0">
                <a:solidFill>
                  <a:schemeClr val="tx1"/>
                </a:solidFill>
              </a:rPr>
              <a:t>calculate how many people </a:t>
            </a:r>
            <a:r>
              <a:rPr lang="en-US" altLang="zh-TW" sz="2000" dirty="0">
                <a:solidFill>
                  <a:srgbClr val="0000CC"/>
                </a:solidFill>
              </a:rPr>
              <a:t>follows your page</a:t>
            </a:r>
            <a:r>
              <a:rPr lang="en-US" altLang="zh-TW" sz="2000" dirty="0" smtClean="0">
                <a:solidFill>
                  <a:srgbClr val="0000CC"/>
                </a:solidFill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</a:rPr>
              <a:t>if Facebook uses the simple Adjacency List representation 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8471877" y="2625969"/>
            <a:ext cx="453681" cy="3329354"/>
          </a:xfrm>
          <a:custGeom>
            <a:avLst/>
            <a:gdLst>
              <a:gd name="connsiteX0" fmla="*/ 62523 w 453681"/>
              <a:gd name="connsiteY0" fmla="*/ 0 h 3126154"/>
              <a:gd name="connsiteX1" fmla="*/ 453292 w 453681"/>
              <a:gd name="connsiteY1" fmla="*/ 1750646 h 3126154"/>
              <a:gd name="connsiteX2" fmla="*/ 0 w 453681"/>
              <a:gd name="connsiteY2" fmla="*/ 3126154 h 312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681" h="3126154">
                <a:moveTo>
                  <a:pt x="62523" y="0"/>
                </a:moveTo>
                <a:cubicBezTo>
                  <a:pt x="263117" y="614810"/>
                  <a:pt x="463712" y="1229620"/>
                  <a:pt x="453292" y="1750646"/>
                </a:cubicBezTo>
                <a:cubicBezTo>
                  <a:pt x="442872" y="2271672"/>
                  <a:pt x="221436" y="2698913"/>
                  <a:pt x="0" y="31261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1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Sequential </a:t>
            </a:r>
            <a:r>
              <a:rPr lang="en-US" altLang="zh-TW" dirty="0" smtClean="0"/>
              <a:t>Adjacency 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513315" y="3768583"/>
            <a:ext cx="8292017" cy="2540462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54" name="群組 53"/>
          <p:cNvGrpSpPr/>
          <p:nvPr/>
        </p:nvGrpSpPr>
        <p:grpSpPr>
          <a:xfrm>
            <a:off x="715677" y="4391521"/>
            <a:ext cx="1439094" cy="1509347"/>
            <a:chOff x="992502" y="4516984"/>
            <a:chExt cx="1439094" cy="1509347"/>
          </a:xfrm>
        </p:grpSpPr>
        <p:sp>
          <p:nvSpPr>
            <p:cNvPr id="6" name="橢圓 5"/>
            <p:cNvSpPr/>
            <p:nvPr/>
          </p:nvSpPr>
          <p:spPr>
            <a:xfrm>
              <a:off x="1551302" y="5684517"/>
              <a:ext cx="341814" cy="3418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1551302" y="4516984"/>
              <a:ext cx="341814" cy="341814"/>
            </a:xfrm>
            <a:prstGeom prst="ellipse">
              <a:avLst/>
            </a:prstGeom>
            <a:solidFill>
              <a:srgbClr val="F3D2F4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992502" y="5105397"/>
              <a:ext cx="341814" cy="3418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2089782" y="5105397"/>
              <a:ext cx="341814" cy="34181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0" name="直線接點 9"/>
            <p:cNvCxnSpPr>
              <a:stCxn id="7" idx="3"/>
              <a:endCxn id="8" idx="7"/>
            </p:cNvCxnSpPr>
            <p:nvPr/>
          </p:nvCxnSpPr>
          <p:spPr>
            <a:xfrm flipH="1">
              <a:off x="1284258" y="4808740"/>
              <a:ext cx="31710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線接點 10"/>
            <p:cNvCxnSpPr>
              <a:stCxn id="8" idx="5"/>
              <a:endCxn id="6" idx="1"/>
            </p:cNvCxnSpPr>
            <p:nvPr/>
          </p:nvCxnSpPr>
          <p:spPr>
            <a:xfrm>
              <a:off x="1284258" y="5397153"/>
              <a:ext cx="31710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6" idx="7"/>
              <a:endCxn id="9" idx="3"/>
            </p:cNvCxnSpPr>
            <p:nvPr/>
          </p:nvCxnSpPr>
          <p:spPr>
            <a:xfrm flipV="1">
              <a:off x="1843058" y="5397153"/>
              <a:ext cx="29678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8" name="內容版面配置區 2"/>
          <p:cNvSpPr txBox="1">
            <a:spLocks/>
          </p:cNvSpPr>
          <p:nvPr/>
        </p:nvSpPr>
        <p:spPr>
          <a:xfrm>
            <a:off x="628650" y="1509333"/>
            <a:ext cx="7886700" cy="2476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Sequential adjacency list of an </a:t>
            </a:r>
            <a:r>
              <a:rPr lang="en-US" altLang="zh-TW" dirty="0" smtClean="0">
                <a:solidFill>
                  <a:srgbClr val="0000CC"/>
                </a:solidFill>
              </a:rPr>
              <a:t>n</a:t>
            </a:r>
            <a:r>
              <a:rPr lang="en-US" altLang="zh-TW" dirty="0" smtClean="0"/>
              <a:t>-vertex, </a:t>
            </a:r>
            <a:r>
              <a:rPr lang="en-US" altLang="zh-TW" dirty="0" smtClean="0">
                <a:solidFill>
                  <a:srgbClr val="0000CC"/>
                </a:solidFill>
              </a:rPr>
              <a:t>e</a:t>
            </a:r>
            <a:r>
              <a:rPr lang="en-US" altLang="zh-TW" dirty="0" smtClean="0"/>
              <a:t>-edge graph, G  </a:t>
            </a:r>
          </a:p>
          <a:p>
            <a:pPr lvl="1"/>
            <a:r>
              <a:rPr lang="en-US" altLang="zh-TW" dirty="0" smtClean="0"/>
              <a:t>Contains an </a:t>
            </a:r>
            <a:r>
              <a:rPr lang="en-US" altLang="zh-TW" dirty="0" smtClean="0">
                <a:solidFill>
                  <a:srgbClr val="0000CC"/>
                </a:solidFill>
              </a:rPr>
              <a:t>(n+2e+1)-element array: </a:t>
            </a:r>
            <a:r>
              <a:rPr lang="en-US" altLang="zh-TW" dirty="0" smtClean="0">
                <a:solidFill>
                  <a:srgbClr val="C00000"/>
                </a:solidFill>
              </a:rPr>
              <a:t>node[n+2*e+1]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n+1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for indexing the list of each vertex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2e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for adjacency information</a:t>
            </a:r>
          </a:p>
        </p:txBody>
      </p:sp>
      <p:graphicFrame>
        <p:nvGraphicFramePr>
          <p:cNvPr id="40" name="內容版面配置區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802503"/>
              </p:ext>
            </p:extLst>
          </p:nvPr>
        </p:nvGraphicFramePr>
        <p:xfrm>
          <a:off x="2821815" y="5255698"/>
          <a:ext cx="5829307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8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>
                    <a:solidFill>
                      <a:srgbClr val="F3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</a:t>
                      </a:r>
                      <a:endParaRPr lang="zh-TW" alt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內容版面配置區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123926"/>
              </p:ext>
            </p:extLst>
          </p:nvPr>
        </p:nvGraphicFramePr>
        <p:xfrm>
          <a:off x="2796113" y="4857765"/>
          <a:ext cx="5829307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993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手繪多邊形 42"/>
          <p:cNvSpPr/>
          <p:nvPr/>
        </p:nvSpPr>
        <p:spPr>
          <a:xfrm>
            <a:off x="3149599" y="5650984"/>
            <a:ext cx="2424636" cy="423399"/>
          </a:xfrm>
          <a:custGeom>
            <a:avLst/>
            <a:gdLst>
              <a:gd name="connsiteX0" fmla="*/ 0 w 2946400"/>
              <a:gd name="connsiteY0" fmla="*/ 25400 h 423399"/>
              <a:gd name="connsiteX1" fmla="*/ 1710267 w 2946400"/>
              <a:gd name="connsiteY1" fmla="*/ 423334 h 423399"/>
              <a:gd name="connsiteX2" fmla="*/ 2946400 w 2946400"/>
              <a:gd name="connsiteY2" fmla="*/ 0 h 42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00" h="423399">
                <a:moveTo>
                  <a:pt x="0" y="25400"/>
                </a:moveTo>
                <a:cubicBezTo>
                  <a:pt x="609600" y="226483"/>
                  <a:pt x="1219200" y="427567"/>
                  <a:pt x="1710267" y="423334"/>
                </a:cubicBezTo>
                <a:cubicBezTo>
                  <a:pt x="2201334" y="419101"/>
                  <a:pt x="2573867" y="209550"/>
                  <a:pt x="294640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>
            <a:off x="3690626" y="5650984"/>
            <a:ext cx="2414810" cy="423399"/>
          </a:xfrm>
          <a:custGeom>
            <a:avLst/>
            <a:gdLst>
              <a:gd name="connsiteX0" fmla="*/ 0 w 2946400"/>
              <a:gd name="connsiteY0" fmla="*/ 25400 h 423399"/>
              <a:gd name="connsiteX1" fmla="*/ 1710267 w 2946400"/>
              <a:gd name="connsiteY1" fmla="*/ 423334 h 423399"/>
              <a:gd name="connsiteX2" fmla="*/ 2946400 w 2946400"/>
              <a:gd name="connsiteY2" fmla="*/ 0 h 42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00" h="423399">
                <a:moveTo>
                  <a:pt x="0" y="25400"/>
                </a:moveTo>
                <a:cubicBezTo>
                  <a:pt x="609600" y="226483"/>
                  <a:pt x="1219200" y="427567"/>
                  <a:pt x="1710267" y="423334"/>
                </a:cubicBezTo>
                <a:cubicBezTo>
                  <a:pt x="2201334" y="419101"/>
                  <a:pt x="2573867" y="209550"/>
                  <a:pt x="294640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手繪多邊形 46"/>
          <p:cNvSpPr/>
          <p:nvPr/>
        </p:nvSpPr>
        <p:spPr>
          <a:xfrm>
            <a:off x="5223933" y="5636628"/>
            <a:ext cx="3505200" cy="423399"/>
          </a:xfrm>
          <a:custGeom>
            <a:avLst/>
            <a:gdLst>
              <a:gd name="connsiteX0" fmla="*/ 0 w 2946400"/>
              <a:gd name="connsiteY0" fmla="*/ 25400 h 423399"/>
              <a:gd name="connsiteX1" fmla="*/ 1710267 w 2946400"/>
              <a:gd name="connsiteY1" fmla="*/ 423334 h 423399"/>
              <a:gd name="connsiteX2" fmla="*/ 2946400 w 2946400"/>
              <a:gd name="connsiteY2" fmla="*/ 0 h 42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00" h="423399">
                <a:moveTo>
                  <a:pt x="0" y="25400"/>
                </a:moveTo>
                <a:cubicBezTo>
                  <a:pt x="609600" y="226483"/>
                  <a:pt x="1219200" y="427567"/>
                  <a:pt x="1710267" y="423334"/>
                </a:cubicBezTo>
                <a:cubicBezTo>
                  <a:pt x="2201334" y="419101"/>
                  <a:pt x="2573867" y="209550"/>
                  <a:pt x="294640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左大括弧 48"/>
          <p:cNvSpPr/>
          <p:nvPr/>
        </p:nvSpPr>
        <p:spPr>
          <a:xfrm rot="5400000">
            <a:off x="3990699" y="3534966"/>
            <a:ext cx="257574" cy="2646742"/>
          </a:xfrm>
          <a:prstGeom prst="leftBrace">
            <a:avLst>
              <a:gd name="adj1" fmla="val 708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2727155" y="3944618"/>
            <a:ext cx="278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starting/ending indices of the lists of n vertices </a:t>
            </a:r>
            <a:endParaRPr lang="zh-TW" altLang="en-US" sz="2000" dirty="0"/>
          </a:p>
        </p:txBody>
      </p:sp>
      <p:sp>
        <p:nvSpPr>
          <p:cNvPr id="51" name="手繪多邊形 50"/>
          <p:cNvSpPr/>
          <p:nvPr/>
        </p:nvSpPr>
        <p:spPr>
          <a:xfrm rot="1106358">
            <a:off x="5544830" y="4241111"/>
            <a:ext cx="378883" cy="1210542"/>
          </a:xfrm>
          <a:custGeom>
            <a:avLst/>
            <a:gdLst>
              <a:gd name="connsiteX0" fmla="*/ 0 w 321733"/>
              <a:gd name="connsiteY0" fmla="*/ 592667 h 592667"/>
              <a:gd name="connsiteX1" fmla="*/ 42333 w 321733"/>
              <a:gd name="connsiteY1" fmla="*/ 169333 h 592667"/>
              <a:gd name="connsiteX2" fmla="*/ 211667 w 321733"/>
              <a:gd name="connsiteY2" fmla="*/ 194733 h 592667"/>
              <a:gd name="connsiteX3" fmla="*/ 321733 w 321733"/>
              <a:gd name="connsiteY3" fmla="*/ 0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33" h="592667">
                <a:moveTo>
                  <a:pt x="0" y="592667"/>
                </a:moveTo>
                <a:cubicBezTo>
                  <a:pt x="3527" y="414161"/>
                  <a:pt x="7055" y="235655"/>
                  <a:pt x="42333" y="169333"/>
                </a:cubicBezTo>
                <a:cubicBezTo>
                  <a:pt x="77611" y="103011"/>
                  <a:pt x="165100" y="222955"/>
                  <a:pt x="211667" y="194733"/>
                </a:cubicBezTo>
                <a:cubicBezTo>
                  <a:pt x="258234" y="166511"/>
                  <a:pt x="289983" y="83255"/>
                  <a:pt x="32173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5574235" y="3955522"/>
            <a:ext cx="16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set to (n+2e+1)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62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Sequential Representation of Graph</a:t>
            </a:r>
            <a:br>
              <a:rPr lang="en-US" altLang="zh-TW" dirty="0" smtClean="0"/>
            </a:br>
            <a:r>
              <a:rPr lang="en-US" altLang="zh-TW" dirty="0" smtClean="0"/>
              <a:t>G4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69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87251" y="1619508"/>
            <a:ext cx="2943929" cy="1955181"/>
            <a:chOff x="5890707" y="4573707"/>
            <a:chExt cx="2943929" cy="1955181"/>
          </a:xfrm>
        </p:grpSpPr>
        <p:sp>
          <p:nvSpPr>
            <p:cNvPr id="6" name="橢圓 5"/>
            <p:cNvSpPr/>
            <p:nvPr/>
          </p:nvSpPr>
          <p:spPr>
            <a:xfrm>
              <a:off x="6480516" y="4630492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6944760" y="516884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6480516" y="57980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9" name="直線接點 8"/>
            <p:cNvCxnSpPr>
              <a:stCxn id="7" idx="3"/>
              <a:endCxn id="8" idx="7"/>
            </p:cNvCxnSpPr>
            <p:nvPr/>
          </p:nvCxnSpPr>
          <p:spPr>
            <a:xfrm flipH="1">
              <a:off x="6772272" y="5460604"/>
              <a:ext cx="222546" cy="3874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7159144" y="6067223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4</a:t>
              </a:r>
              <a:endParaRPr lang="zh-TW" altLang="en-US" sz="2400" b="1" baseline="-25000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5985788" y="519463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2" name="直線接點 11"/>
            <p:cNvCxnSpPr>
              <a:stCxn id="6" idx="5"/>
              <a:endCxn id="7" idx="1"/>
            </p:cNvCxnSpPr>
            <p:nvPr/>
          </p:nvCxnSpPr>
          <p:spPr>
            <a:xfrm>
              <a:off x="6772272" y="4922249"/>
              <a:ext cx="222546" cy="296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6" idx="3"/>
              <a:endCxn id="11" idx="7"/>
            </p:cNvCxnSpPr>
            <p:nvPr/>
          </p:nvCxnSpPr>
          <p:spPr>
            <a:xfrm flipH="1">
              <a:off x="6277544" y="4922249"/>
              <a:ext cx="253030" cy="3224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11" idx="5"/>
              <a:endCxn id="8" idx="1"/>
            </p:cNvCxnSpPr>
            <p:nvPr/>
          </p:nvCxnSpPr>
          <p:spPr>
            <a:xfrm>
              <a:off x="6277544" y="5486392"/>
              <a:ext cx="253030" cy="3616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橢圓 14"/>
            <p:cNvSpPr/>
            <p:nvPr/>
          </p:nvSpPr>
          <p:spPr>
            <a:xfrm>
              <a:off x="7941212" y="467035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橢圓 15"/>
            <p:cNvSpPr/>
            <p:nvPr/>
          </p:nvSpPr>
          <p:spPr>
            <a:xfrm>
              <a:off x="7516836" y="520257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8417169" y="520257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8009206" y="5779353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19" name="直線接點 18"/>
            <p:cNvCxnSpPr>
              <a:stCxn id="15" idx="3"/>
              <a:endCxn id="16" idx="7"/>
            </p:cNvCxnSpPr>
            <p:nvPr/>
          </p:nvCxnSpPr>
          <p:spPr>
            <a:xfrm flipH="1">
              <a:off x="7808592" y="4962107"/>
              <a:ext cx="182678" cy="290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7" idx="3"/>
              <a:endCxn id="18" idx="7"/>
            </p:cNvCxnSpPr>
            <p:nvPr/>
          </p:nvCxnSpPr>
          <p:spPr>
            <a:xfrm flipH="1">
              <a:off x="8300962" y="5494334"/>
              <a:ext cx="166265" cy="33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7" idx="2"/>
              <a:endCxn id="16" idx="6"/>
            </p:cNvCxnSpPr>
            <p:nvPr/>
          </p:nvCxnSpPr>
          <p:spPr>
            <a:xfrm flipH="1">
              <a:off x="7858650" y="5373484"/>
              <a:ext cx="5585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5890707" y="4573707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</a:t>
              </a:r>
              <a:r>
                <a:rPr lang="en-US" altLang="zh-TW" sz="2400" baseline="-25000" dirty="0" smtClean="0"/>
                <a:t>1</a:t>
              </a:r>
              <a:endParaRPr lang="zh-TW" altLang="en-US" sz="2400" baseline="-25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8350208" y="458543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</a:t>
              </a:r>
              <a:r>
                <a:rPr lang="en-US" altLang="zh-TW" sz="2400" baseline="-25000" dirty="0" smtClean="0"/>
                <a:t>2</a:t>
              </a:r>
              <a:endParaRPr lang="zh-TW" altLang="en-US" sz="2400" baseline="-25000" dirty="0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4192172" y="1730326"/>
            <a:ext cx="351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n = 8, e = 7 </a:t>
            </a:r>
            <a:r>
              <a:rPr lang="en-US" altLang="zh-TW" sz="2400" dirty="0" smtClean="0">
                <a:sym typeface="Symbol"/>
              </a:rPr>
              <a:t> n+2e+1 = 23</a:t>
            </a:r>
          </a:p>
          <a:p>
            <a:r>
              <a:rPr lang="en-US" altLang="zh-TW" sz="2400" dirty="0" smtClean="0">
                <a:sym typeface="Symbol"/>
              </a:rPr>
              <a:t>nodes[8] = 23;</a:t>
            </a:r>
          </a:p>
          <a:p>
            <a:endParaRPr lang="zh-TW" altLang="en-US" sz="2400" dirty="0"/>
          </a:p>
        </p:txBody>
      </p:sp>
      <p:graphicFrame>
        <p:nvGraphicFramePr>
          <p:cNvPr id="1525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323501"/>
              </p:ext>
            </p:extLst>
          </p:nvPr>
        </p:nvGraphicFramePr>
        <p:xfrm>
          <a:off x="323558" y="3418440"/>
          <a:ext cx="8545897" cy="123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6" name="Visio" r:id="rId3" imgW="6334165" imgH="895220" progId="Visio.Drawing.11">
                  <p:embed/>
                </p:oleObj>
              </mc:Choice>
              <mc:Fallback>
                <p:oleObj name="Visio" r:id="rId3" imgW="6334165" imgH="895220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58" y="3418440"/>
                        <a:ext cx="8545897" cy="1237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628650" y="5641145"/>
            <a:ext cx="7886700" cy="96820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569551" y="5016854"/>
            <a:ext cx="503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Edges adjacent to vertex 0: (0, 2), (0, 1)</a:t>
            </a:r>
            <a:endParaRPr lang="zh-TW" altLang="en-US" sz="2400" dirty="0"/>
          </a:p>
        </p:txBody>
      </p:sp>
      <p:sp>
        <p:nvSpPr>
          <p:cNvPr id="29" name="手繪多邊形 28"/>
          <p:cNvSpPr/>
          <p:nvPr/>
        </p:nvSpPr>
        <p:spPr>
          <a:xfrm>
            <a:off x="508956" y="4566811"/>
            <a:ext cx="3261186" cy="500323"/>
          </a:xfrm>
          <a:custGeom>
            <a:avLst/>
            <a:gdLst>
              <a:gd name="connsiteX0" fmla="*/ 11549 w 3389634"/>
              <a:gd name="connsiteY0" fmla="*/ 5180 h 500323"/>
              <a:gd name="connsiteX1" fmla="*/ 53752 w 3389634"/>
              <a:gd name="connsiteY1" fmla="*/ 89586 h 500323"/>
              <a:gd name="connsiteX2" fmla="*/ 67819 w 3389634"/>
              <a:gd name="connsiteY2" fmla="*/ 131789 h 500323"/>
              <a:gd name="connsiteX3" fmla="*/ 138158 w 3389634"/>
              <a:gd name="connsiteY3" fmla="*/ 188060 h 500323"/>
              <a:gd name="connsiteX4" fmla="*/ 250699 w 3389634"/>
              <a:gd name="connsiteY4" fmla="*/ 258399 h 500323"/>
              <a:gd name="connsiteX5" fmla="*/ 377309 w 3389634"/>
              <a:gd name="connsiteY5" fmla="*/ 286534 h 500323"/>
              <a:gd name="connsiteX6" fmla="*/ 419512 w 3389634"/>
              <a:gd name="connsiteY6" fmla="*/ 300602 h 500323"/>
              <a:gd name="connsiteX7" fmla="*/ 532053 w 3389634"/>
              <a:gd name="connsiteY7" fmla="*/ 314669 h 500323"/>
              <a:gd name="connsiteX8" fmla="*/ 714933 w 3389634"/>
              <a:gd name="connsiteY8" fmla="*/ 342805 h 500323"/>
              <a:gd name="connsiteX9" fmla="*/ 841542 w 3389634"/>
              <a:gd name="connsiteY9" fmla="*/ 356872 h 500323"/>
              <a:gd name="connsiteX10" fmla="*/ 954084 w 3389634"/>
              <a:gd name="connsiteY10" fmla="*/ 370940 h 500323"/>
              <a:gd name="connsiteX11" fmla="*/ 1108829 w 3389634"/>
              <a:gd name="connsiteY11" fmla="*/ 399075 h 500323"/>
              <a:gd name="connsiteX12" fmla="*/ 1291709 w 3389634"/>
              <a:gd name="connsiteY12" fmla="*/ 427211 h 500323"/>
              <a:gd name="connsiteX13" fmla="*/ 1502724 w 3389634"/>
              <a:gd name="connsiteY13" fmla="*/ 441279 h 500323"/>
              <a:gd name="connsiteX14" fmla="*/ 2417124 w 3389634"/>
              <a:gd name="connsiteY14" fmla="*/ 441279 h 500323"/>
              <a:gd name="connsiteX15" fmla="*/ 2782884 w 3389634"/>
              <a:gd name="connsiteY15" fmla="*/ 427211 h 500323"/>
              <a:gd name="connsiteX16" fmla="*/ 2867290 w 3389634"/>
              <a:gd name="connsiteY16" fmla="*/ 413143 h 500323"/>
              <a:gd name="connsiteX17" fmla="*/ 2993899 w 3389634"/>
              <a:gd name="connsiteY17" fmla="*/ 370940 h 500323"/>
              <a:gd name="connsiteX18" fmla="*/ 3134576 w 3389634"/>
              <a:gd name="connsiteY18" fmla="*/ 356872 h 500323"/>
              <a:gd name="connsiteX19" fmla="*/ 3218982 w 3389634"/>
              <a:gd name="connsiteY19" fmla="*/ 328737 h 500323"/>
              <a:gd name="connsiteX20" fmla="*/ 3275253 w 3389634"/>
              <a:gd name="connsiteY20" fmla="*/ 272466 h 500323"/>
              <a:gd name="connsiteX21" fmla="*/ 3303389 w 3389634"/>
              <a:gd name="connsiteY21" fmla="*/ 244331 h 500323"/>
              <a:gd name="connsiteX22" fmla="*/ 3317456 w 3389634"/>
              <a:gd name="connsiteY22" fmla="*/ 188060 h 500323"/>
              <a:gd name="connsiteX23" fmla="*/ 3345592 w 3389634"/>
              <a:gd name="connsiteY23" fmla="*/ 159925 h 500323"/>
              <a:gd name="connsiteX24" fmla="*/ 3387795 w 3389634"/>
              <a:gd name="connsiteY24" fmla="*/ 75519 h 500323"/>
              <a:gd name="connsiteX25" fmla="*/ 3387795 w 3389634"/>
              <a:gd name="connsiteY25" fmla="*/ 47383 h 50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89634" h="500323">
                <a:moveTo>
                  <a:pt x="11549" y="5180"/>
                </a:moveTo>
                <a:cubicBezTo>
                  <a:pt x="46244" y="143969"/>
                  <a:pt x="0" y="0"/>
                  <a:pt x="53752" y="89586"/>
                </a:cubicBezTo>
                <a:cubicBezTo>
                  <a:pt x="61381" y="102301"/>
                  <a:pt x="60190" y="119074"/>
                  <a:pt x="67819" y="131789"/>
                </a:cubicBezTo>
                <a:cubicBezTo>
                  <a:pt x="81935" y="155315"/>
                  <a:pt x="118031" y="173683"/>
                  <a:pt x="138158" y="188060"/>
                </a:cubicBezTo>
                <a:cubicBezTo>
                  <a:pt x="187074" y="223000"/>
                  <a:pt x="195042" y="237528"/>
                  <a:pt x="250699" y="258399"/>
                </a:cubicBezTo>
                <a:cubicBezTo>
                  <a:pt x="279572" y="269226"/>
                  <a:pt x="350582" y="279852"/>
                  <a:pt x="377309" y="286534"/>
                </a:cubicBezTo>
                <a:cubicBezTo>
                  <a:pt x="391695" y="290131"/>
                  <a:pt x="404923" y="297949"/>
                  <a:pt x="419512" y="300602"/>
                </a:cubicBezTo>
                <a:cubicBezTo>
                  <a:pt x="456708" y="307365"/>
                  <a:pt x="494627" y="309322"/>
                  <a:pt x="532053" y="314669"/>
                </a:cubicBezTo>
                <a:cubicBezTo>
                  <a:pt x="593110" y="323391"/>
                  <a:pt x="653821" y="334472"/>
                  <a:pt x="714933" y="342805"/>
                </a:cubicBezTo>
                <a:cubicBezTo>
                  <a:pt x="757006" y="348542"/>
                  <a:pt x="799370" y="351911"/>
                  <a:pt x="841542" y="356872"/>
                </a:cubicBezTo>
                <a:lnTo>
                  <a:pt x="954084" y="370940"/>
                </a:lnTo>
                <a:cubicBezTo>
                  <a:pt x="1040175" y="399638"/>
                  <a:pt x="961119" y="376351"/>
                  <a:pt x="1108829" y="399075"/>
                </a:cubicBezTo>
                <a:cubicBezTo>
                  <a:pt x="1241349" y="419462"/>
                  <a:pt x="1115738" y="411909"/>
                  <a:pt x="1291709" y="427211"/>
                </a:cubicBezTo>
                <a:cubicBezTo>
                  <a:pt x="1361938" y="433318"/>
                  <a:pt x="1432386" y="436590"/>
                  <a:pt x="1502724" y="441279"/>
                </a:cubicBezTo>
                <a:cubicBezTo>
                  <a:pt x="1857008" y="500323"/>
                  <a:pt x="1588316" y="460780"/>
                  <a:pt x="2417124" y="441279"/>
                </a:cubicBezTo>
                <a:cubicBezTo>
                  <a:pt x="2539100" y="438409"/>
                  <a:pt x="2660964" y="431900"/>
                  <a:pt x="2782884" y="427211"/>
                </a:cubicBezTo>
                <a:cubicBezTo>
                  <a:pt x="2811019" y="422522"/>
                  <a:pt x="2839618" y="420061"/>
                  <a:pt x="2867290" y="413143"/>
                </a:cubicBezTo>
                <a:cubicBezTo>
                  <a:pt x="2867304" y="413140"/>
                  <a:pt x="2972791" y="377976"/>
                  <a:pt x="2993899" y="370940"/>
                </a:cubicBezTo>
                <a:cubicBezTo>
                  <a:pt x="3038607" y="356037"/>
                  <a:pt x="3087684" y="361561"/>
                  <a:pt x="3134576" y="356872"/>
                </a:cubicBezTo>
                <a:lnTo>
                  <a:pt x="3218982" y="328737"/>
                </a:lnTo>
                <a:cubicBezTo>
                  <a:pt x="3244147" y="320349"/>
                  <a:pt x="3256496" y="291223"/>
                  <a:pt x="3275253" y="272466"/>
                </a:cubicBezTo>
                <a:lnTo>
                  <a:pt x="3303389" y="244331"/>
                </a:lnTo>
                <a:cubicBezTo>
                  <a:pt x="3308078" y="225574"/>
                  <a:pt x="3308809" y="205353"/>
                  <a:pt x="3317456" y="188060"/>
                </a:cubicBezTo>
                <a:cubicBezTo>
                  <a:pt x="3323387" y="176197"/>
                  <a:pt x="3337306" y="170282"/>
                  <a:pt x="3345592" y="159925"/>
                </a:cubicBezTo>
                <a:cubicBezTo>
                  <a:pt x="3367722" y="132263"/>
                  <a:pt x="3380861" y="110187"/>
                  <a:pt x="3387795" y="75519"/>
                </a:cubicBezTo>
                <a:cubicBezTo>
                  <a:pt x="3389634" y="66322"/>
                  <a:pt x="3387795" y="56762"/>
                  <a:pt x="3387795" y="47383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3812345" y="4600127"/>
            <a:ext cx="309490" cy="309489"/>
          </a:xfrm>
          <a:custGeom>
            <a:avLst/>
            <a:gdLst>
              <a:gd name="connsiteX0" fmla="*/ 0 w 337625"/>
              <a:gd name="connsiteY0" fmla="*/ 0 h 126609"/>
              <a:gd name="connsiteX1" fmla="*/ 42203 w 337625"/>
              <a:gd name="connsiteY1" fmla="*/ 84406 h 126609"/>
              <a:gd name="connsiteX2" fmla="*/ 84407 w 337625"/>
              <a:gd name="connsiteY2" fmla="*/ 98474 h 126609"/>
              <a:gd name="connsiteX3" fmla="*/ 126610 w 337625"/>
              <a:gd name="connsiteY3" fmla="*/ 126609 h 126609"/>
              <a:gd name="connsiteX4" fmla="*/ 281354 w 337625"/>
              <a:gd name="connsiteY4" fmla="*/ 98474 h 126609"/>
              <a:gd name="connsiteX5" fmla="*/ 323557 w 337625"/>
              <a:gd name="connsiteY5" fmla="*/ 28136 h 126609"/>
              <a:gd name="connsiteX6" fmla="*/ 337625 w 337625"/>
              <a:gd name="connsiteY6" fmla="*/ 0 h 12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625" h="126609">
                <a:moveTo>
                  <a:pt x="0" y="0"/>
                </a:moveTo>
                <a:cubicBezTo>
                  <a:pt x="9267" y="27801"/>
                  <a:pt x="17413" y="64574"/>
                  <a:pt x="42203" y="84406"/>
                </a:cubicBezTo>
                <a:cubicBezTo>
                  <a:pt x="53782" y="93670"/>
                  <a:pt x="71144" y="91842"/>
                  <a:pt x="84407" y="98474"/>
                </a:cubicBezTo>
                <a:cubicBezTo>
                  <a:pt x="99529" y="106035"/>
                  <a:pt x="112542" y="117231"/>
                  <a:pt x="126610" y="126609"/>
                </a:cubicBezTo>
                <a:cubicBezTo>
                  <a:pt x="178191" y="117231"/>
                  <a:pt x="231245" y="113892"/>
                  <a:pt x="281354" y="98474"/>
                </a:cubicBezTo>
                <a:cubicBezTo>
                  <a:pt x="311506" y="89197"/>
                  <a:pt x="314765" y="50116"/>
                  <a:pt x="323557" y="28136"/>
                </a:cubicBezTo>
                <a:cubicBezTo>
                  <a:pt x="327451" y="18400"/>
                  <a:pt x="332936" y="9379"/>
                  <a:pt x="337625" y="0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351683" y="4262510"/>
            <a:ext cx="351694" cy="3516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3613043" y="4274233"/>
            <a:ext cx="351694" cy="3516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978803" y="4260165"/>
            <a:ext cx="351694" cy="3516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 of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altLang="zh-TW" b="1" dirty="0" smtClean="0"/>
              <a:t>Electrical Engineering &amp; Computer Science:</a:t>
            </a:r>
            <a:r>
              <a:rPr lang="en-US" altLang="zh-TW" dirty="0" smtClean="0"/>
              <a:t> </a:t>
            </a:r>
          </a:p>
          <a:p>
            <a:pPr lvl="1" fontAlgn="base"/>
            <a:r>
              <a:rPr lang="en-US" altLang="zh-TW" dirty="0" smtClean="0"/>
              <a:t>Analysis of electrical circuits</a:t>
            </a:r>
          </a:p>
          <a:p>
            <a:pPr lvl="1" fontAlgn="base"/>
            <a:r>
              <a:rPr lang="en-US" altLang="zh-TW" dirty="0" smtClean="0"/>
              <a:t>Communication, data organization, computational devices networks, etc.</a:t>
            </a:r>
          </a:p>
          <a:p>
            <a:pPr lvl="1"/>
            <a:r>
              <a:rPr lang="en-US" altLang="zh-TW" dirty="0" smtClean="0"/>
              <a:t>Finding shortest routes</a:t>
            </a:r>
          </a:p>
          <a:p>
            <a:pPr lvl="1"/>
            <a:r>
              <a:rPr lang="en-US" altLang="zh-TW" dirty="0" smtClean="0"/>
              <a:t>Project planning</a:t>
            </a:r>
          </a:p>
          <a:p>
            <a:pPr lvl="1"/>
            <a:r>
              <a:rPr lang="en-US" altLang="zh-TW" dirty="0" smtClean="0"/>
              <a:t>Cybernetics</a:t>
            </a:r>
          </a:p>
          <a:p>
            <a:pPr fontAlgn="base"/>
            <a:r>
              <a:rPr lang="en-US" altLang="zh-TW" b="1" dirty="0" smtClean="0"/>
              <a:t>Physics and Chemistry:</a:t>
            </a:r>
            <a:r>
              <a:rPr lang="en-US" altLang="zh-TW" dirty="0" smtClean="0"/>
              <a:t> </a:t>
            </a:r>
          </a:p>
          <a:p>
            <a:pPr lvl="1" fontAlgn="base"/>
            <a:r>
              <a:rPr lang="en-US" altLang="zh-TW" dirty="0" smtClean="0"/>
              <a:t>Study molecules in chemistry and physics.</a:t>
            </a:r>
          </a:p>
          <a:p>
            <a:pPr lvl="1" fontAlgn="base"/>
            <a:r>
              <a:rPr lang="en-US" altLang="zh-TW" dirty="0" smtClean="0"/>
              <a:t>Identification of chemical compounds</a:t>
            </a:r>
          </a:p>
          <a:p>
            <a:pPr lvl="1" fontAlgn="base"/>
            <a:r>
              <a:rPr lang="en-US" altLang="zh-TW" dirty="0" smtClean="0"/>
              <a:t>Statistical mechanics</a:t>
            </a:r>
          </a:p>
          <a:p>
            <a:pPr fontAlgn="base"/>
            <a:r>
              <a:rPr lang="en-US" altLang="zh-TW" b="1" dirty="0" smtClean="0"/>
              <a:t>Social Science:</a:t>
            </a:r>
            <a:r>
              <a:rPr lang="en-US" altLang="zh-TW" dirty="0" smtClean="0"/>
              <a:t> Graph theory is also widely used in sociology.</a:t>
            </a:r>
          </a:p>
          <a:p>
            <a:pPr lvl="1" fontAlgn="base"/>
            <a:r>
              <a:rPr lang="en-US" altLang="zh-TW" dirty="0" smtClean="0"/>
              <a:t>Linguistics</a:t>
            </a:r>
          </a:p>
          <a:p>
            <a:pPr lvl="1" fontAlgn="base"/>
            <a:r>
              <a:rPr lang="en-US" altLang="zh-TW" dirty="0" smtClean="0"/>
              <a:t>Social networks</a:t>
            </a:r>
          </a:p>
          <a:p>
            <a:pPr fontAlgn="base"/>
            <a:r>
              <a:rPr lang="en-US" altLang="zh-TW" b="1" dirty="0" smtClean="0"/>
              <a:t>Mathematics:</a:t>
            </a:r>
            <a:r>
              <a:rPr lang="en-US" altLang="zh-TW" dirty="0" smtClean="0"/>
              <a:t> In this, graphs are useful in geometry and certain parts of topology such as knot theory.</a:t>
            </a:r>
          </a:p>
          <a:p>
            <a:pPr fontAlgn="base"/>
            <a:r>
              <a:rPr lang="en-US" altLang="zh-TW" b="1" dirty="0" smtClean="0"/>
              <a:t>Biology:</a:t>
            </a:r>
            <a:r>
              <a:rPr lang="en-US" altLang="zh-TW" dirty="0" smtClean="0"/>
              <a:t> Graph theory is useful in biology and conservation efforts.</a:t>
            </a:r>
          </a:p>
          <a:p>
            <a:pPr lvl="1"/>
            <a:r>
              <a:rPr lang="en-US" altLang="zh-TW" dirty="0" smtClean="0"/>
              <a:t>Genetics, brain networks, protein interaction networks, food networks.</a:t>
            </a:r>
          </a:p>
          <a:p>
            <a:r>
              <a:rPr lang="en-US" altLang="zh-TW" b="1" dirty="0" smtClean="0"/>
              <a:t>And more. </a:t>
            </a:r>
            <a:r>
              <a:rPr lang="en-US" altLang="zh-TW" b="1" i="1" dirty="0" smtClean="0"/>
              <a:t>Graphs are everywhere!</a:t>
            </a: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Sequential Representation of Graph</a:t>
            </a:r>
            <a:br>
              <a:rPr lang="en-US" altLang="zh-TW" dirty="0" smtClean="0"/>
            </a:br>
            <a:r>
              <a:rPr lang="en-US" altLang="zh-TW" dirty="0" smtClean="0"/>
              <a:t>G4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70</a:t>
            </a:fld>
            <a:endParaRPr lang="zh-TW" altLang="en-US"/>
          </a:p>
        </p:txBody>
      </p:sp>
      <p:grpSp>
        <p:nvGrpSpPr>
          <p:cNvPr id="3" name="群組 4"/>
          <p:cNvGrpSpPr/>
          <p:nvPr/>
        </p:nvGrpSpPr>
        <p:grpSpPr>
          <a:xfrm>
            <a:off x="587251" y="1619508"/>
            <a:ext cx="2943929" cy="1955181"/>
            <a:chOff x="5890707" y="4573707"/>
            <a:chExt cx="2943929" cy="1955181"/>
          </a:xfrm>
        </p:grpSpPr>
        <p:sp>
          <p:nvSpPr>
            <p:cNvPr id="6" name="橢圓 5"/>
            <p:cNvSpPr/>
            <p:nvPr/>
          </p:nvSpPr>
          <p:spPr>
            <a:xfrm>
              <a:off x="6480516" y="4630492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6944760" y="516884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6480516" y="57980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9" name="直線接點 8"/>
            <p:cNvCxnSpPr>
              <a:stCxn id="7" idx="3"/>
              <a:endCxn id="8" idx="7"/>
            </p:cNvCxnSpPr>
            <p:nvPr/>
          </p:nvCxnSpPr>
          <p:spPr>
            <a:xfrm flipH="1">
              <a:off x="6772272" y="5460604"/>
              <a:ext cx="222546" cy="3874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7159144" y="6067223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4</a:t>
              </a:r>
              <a:endParaRPr lang="zh-TW" altLang="en-US" sz="2400" b="1" baseline="-25000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5985788" y="519463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2" name="直線接點 11"/>
            <p:cNvCxnSpPr>
              <a:stCxn id="6" idx="5"/>
              <a:endCxn id="7" idx="1"/>
            </p:cNvCxnSpPr>
            <p:nvPr/>
          </p:nvCxnSpPr>
          <p:spPr>
            <a:xfrm>
              <a:off x="6772272" y="4922249"/>
              <a:ext cx="222546" cy="296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6" idx="3"/>
              <a:endCxn id="11" idx="7"/>
            </p:cNvCxnSpPr>
            <p:nvPr/>
          </p:nvCxnSpPr>
          <p:spPr>
            <a:xfrm flipH="1">
              <a:off x="6277544" y="4922249"/>
              <a:ext cx="253030" cy="3224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11" idx="5"/>
              <a:endCxn id="8" idx="1"/>
            </p:cNvCxnSpPr>
            <p:nvPr/>
          </p:nvCxnSpPr>
          <p:spPr>
            <a:xfrm>
              <a:off x="6277544" y="5486392"/>
              <a:ext cx="253030" cy="3616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橢圓 14"/>
            <p:cNvSpPr/>
            <p:nvPr/>
          </p:nvSpPr>
          <p:spPr>
            <a:xfrm>
              <a:off x="7941212" y="467035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橢圓 15"/>
            <p:cNvSpPr/>
            <p:nvPr/>
          </p:nvSpPr>
          <p:spPr>
            <a:xfrm>
              <a:off x="7516836" y="520257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8417169" y="520257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8009206" y="5779353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19" name="直線接點 18"/>
            <p:cNvCxnSpPr>
              <a:stCxn id="15" idx="3"/>
              <a:endCxn id="16" idx="7"/>
            </p:cNvCxnSpPr>
            <p:nvPr/>
          </p:nvCxnSpPr>
          <p:spPr>
            <a:xfrm flipH="1">
              <a:off x="7808592" y="4962107"/>
              <a:ext cx="182678" cy="290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7" idx="3"/>
              <a:endCxn id="18" idx="7"/>
            </p:cNvCxnSpPr>
            <p:nvPr/>
          </p:nvCxnSpPr>
          <p:spPr>
            <a:xfrm flipH="1">
              <a:off x="8300962" y="5494334"/>
              <a:ext cx="166265" cy="33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7" idx="2"/>
              <a:endCxn id="16" idx="6"/>
            </p:cNvCxnSpPr>
            <p:nvPr/>
          </p:nvCxnSpPr>
          <p:spPr>
            <a:xfrm flipH="1">
              <a:off x="7858650" y="5373484"/>
              <a:ext cx="5585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5890707" y="4573707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</a:t>
              </a:r>
              <a:r>
                <a:rPr lang="en-US" altLang="zh-TW" sz="2400" baseline="-25000" dirty="0" smtClean="0"/>
                <a:t>1</a:t>
              </a:r>
              <a:endParaRPr lang="zh-TW" altLang="en-US" sz="2400" baseline="-25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8350208" y="458543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H</a:t>
              </a:r>
              <a:r>
                <a:rPr lang="en-US" altLang="zh-TW" sz="2400" baseline="-25000" dirty="0" smtClean="0"/>
                <a:t>2</a:t>
              </a:r>
              <a:endParaRPr lang="zh-TW" altLang="en-US" sz="2400" baseline="-25000" dirty="0"/>
            </a:p>
          </p:txBody>
        </p:sp>
      </p:grpSp>
      <p:graphicFrame>
        <p:nvGraphicFramePr>
          <p:cNvPr id="1525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953606"/>
              </p:ext>
            </p:extLst>
          </p:nvPr>
        </p:nvGraphicFramePr>
        <p:xfrm>
          <a:off x="323558" y="3418440"/>
          <a:ext cx="8545897" cy="123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7" name="Visio" r:id="rId3" imgW="6334165" imgH="895220" progId="Visio.Drawing.11">
                  <p:embed/>
                </p:oleObj>
              </mc:Choice>
              <mc:Fallback>
                <p:oleObj name="Visio" r:id="rId3" imgW="6334165" imgH="89522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58" y="3418440"/>
                        <a:ext cx="8545897" cy="1237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628650" y="5641145"/>
            <a:ext cx="7886700" cy="96820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569551" y="5016854"/>
            <a:ext cx="503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Edges adjacent to vertex 1: (1, 3), (1, 0)</a:t>
            </a:r>
            <a:endParaRPr lang="zh-TW" altLang="en-US" sz="2400" dirty="0"/>
          </a:p>
        </p:txBody>
      </p:sp>
      <p:sp>
        <p:nvSpPr>
          <p:cNvPr id="29" name="手繪多邊形 28"/>
          <p:cNvSpPr/>
          <p:nvPr/>
        </p:nvSpPr>
        <p:spPr>
          <a:xfrm>
            <a:off x="860656" y="4566811"/>
            <a:ext cx="3598802" cy="500323"/>
          </a:xfrm>
          <a:custGeom>
            <a:avLst/>
            <a:gdLst>
              <a:gd name="connsiteX0" fmla="*/ 11549 w 3389634"/>
              <a:gd name="connsiteY0" fmla="*/ 5180 h 500323"/>
              <a:gd name="connsiteX1" fmla="*/ 53752 w 3389634"/>
              <a:gd name="connsiteY1" fmla="*/ 89586 h 500323"/>
              <a:gd name="connsiteX2" fmla="*/ 67819 w 3389634"/>
              <a:gd name="connsiteY2" fmla="*/ 131789 h 500323"/>
              <a:gd name="connsiteX3" fmla="*/ 138158 w 3389634"/>
              <a:gd name="connsiteY3" fmla="*/ 188060 h 500323"/>
              <a:gd name="connsiteX4" fmla="*/ 250699 w 3389634"/>
              <a:gd name="connsiteY4" fmla="*/ 258399 h 500323"/>
              <a:gd name="connsiteX5" fmla="*/ 377309 w 3389634"/>
              <a:gd name="connsiteY5" fmla="*/ 286534 h 500323"/>
              <a:gd name="connsiteX6" fmla="*/ 419512 w 3389634"/>
              <a:gd name="connsiteY6" fmla="*/ 300602 h 500323"/>
              <a:gd name="connsiteX7" fmla="*/ 532053 w 3389634"/>
              <a:gd name="connsiteY7" fmla="*/ 314669 h 500323"/>
              <a:gd name="connsiteX8" fmla="*/ 714933 w 3389634"/>
              <a:gd name="connsiteY8" fmla="*/ 342805 h 500323"/>
              <a:gd name="connsiteX9" fmla="*/ 841542 w 3389634"/>
              <a:gd name="connsiteY9" fmla="*/ 356872 h 500323"/>
              <a:gd name="connsiteX10" fmla="*/ 954084 w 3389634"/>
              <a:gd name="connsiteY10" fmla="*/ 370940 h 500323"/>
              <a:gd name="connsiteX11" fmla="*/ 1108829 w 3389634"/>
              <a:gd name="connsiteY11" fmla="*/ 399075 h 500323"/>
              <a:gd name="connsiteX12" fmla="*/ 1291709 w 3389634"/>
              <a:gd name="connsiteY12" fmla="*/ 427211 h 500323"/>
              <a:gd name="connsiteX13" fmla="*/ 1502724 w 3389634"/>
              <a:gd name="connsiteY13" fmla="*/ 441279 h 500323"/>
              <a:gd name="connsiteX14" fmla="*/ 2417124 w 3389634"/>
              <a:gd name="connsiteY14" fmla="*/ 441279 h 500323"/>
              <a:gd name="connsiteX15" fmla="*/ 2782884 w 3389634"/>
              <a:gd name="connsiteY15" fmla="*/ 427211 h 500323"/>
              <a:gd name="connsiteX16" fmla="*/ 2867290 w 3389634"/>
              <a:gd name="connsiteY16" fmla="*/ 413143 h 500323"/>
              <a:gd name="connsiteX17" fmla="*/ 2993899 w 3389634"/>
              <a:gd name="connsiteY17" fmla="*/ 370940 h 500323"/>
              <a:gd name="connsiteX18" fmla="*/ 3134576 w 3389634"/>
              <a:gd name="connsiteY18" fmla="*/ 356872 h 500323"/>
              <a:gd name="connsiteX19" fmla="*/ 3218982 w 3389634"/>
              <a:gd name="connsiteY19" fmla="*/ 328737 h 500323"/>
              <a:gd name="connsiteX20" fmla="*/ 3275253 w 3389634"/>
              <a:gd name="connsiteY20" fmla="*/ 272466 h 500323"/>
              <a:gd name="connsiteX21" fmla="*/ 3303389 w 3389634"/>
              <a:gd name="connsiteY21" fmla="*/ 244331 h 500323"/>
              <a:gd name="connsiteX22" fmla="*/ 3317456 w 3389634"/>
              <a:gd name="connsiteY22" fmla="*/ 188060 h 500323"/>
              <a:gd name="connsiteX23" fmla="*/ 3345592 w 3389634"/>
              <a:gd name="connsiteY23" fmla="*/ 159925 h 500323"/>
              <a:gd name="connsiteX24" fmla="*/ 3387795 w 3389634"/>
              <a:gd name="connsiteY24" fmla="*/ 75519 h 500323"/>
              <a:gd name="connsiteX25" fmla="*/ 3387795 w 3389634"/>
              <a:gd name="connsiteY25" fmla="*/ 47383 h 50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89634" h="500323">
                <a:moveTo>
                  <a:pt x="11549" y="5180"/>
                </a:moveTo>
                <a:cubicBezTo>
                  <a:pt x="46244" y="143969"/>
                  <a:pt x="0" y="0"/>
                  <a:pt x="53752" y="89586"/>
                </a:cubicBezTo>
                <a:cubicBezTo>
                  <a:pt x="61381" y="102301"/>
                  <a:pt x="60190" y="119074"/>
                  <a:pt x="67819" y="131789"/>
                </a:cubicBezTo>
                <a:cubicBezTo>
                  <a:pt x="81935" y="155315"/>
                  <a:pt x="118031" y="173683"/>
                  <a:pt x="138158" y="188060"/>
                </a:cubicBezTo>
                <a:cubicBezTo>
                  <a:pt x="187074" y="223000"/>
                  <a:pt x="195042" y="237528"/>
                  <a:pt x="250699" y="258399"/>
                </a:cubicBezTo>
                <a:cubicBezTo>
                  <a:pt x="279572" y="269226"/>
                  <a:pt x="350582" y="279852"/>
                  <a:pt x="377309" y="286534"/>
                </a:cubicBezTo>
                <a:cubicBezTo>
                  <a:pt x="391695" y="290131"/>
                  <a:pt x="404923" y="297949"/>
                  <a:pt x="419512" y="300602"/>
                </a:cubicBezTo>
                <a:cubicBezTo>
                  <a:pt x="456708" y="307365"/>
                  <a:pt x="494627" y="309322"/>
                  <a:pt x="532053" y="314669"/>
                </a:cubicBezTo>
                <a:cubicBezTo>
                  <a:pt x="593110" y="323391"/>
                  <a:pt x="653821" y="334472"/>
                  <a:pt x="714933" y="342805"/>
                </a:cubicBezTo>
                <a:cubicBezTo>
                  <a:pt x="757006" y="348542"/>
                  <a:pt x="799370" y="351911"/>
                  <a:pt x="841542" y="356872"/>
                </a:cubicBezTo>
                <a:lnTo>
                  <a:pt x="954084" y="370940"/>
                </a:lnTo>
                <a:cubicBezTo>
                  <a:pt x="1040175" y="399638"/>
                  <a:pt x="961119" y="376351"/>
                  <a:pt x="1108829" y="399075"/>
                </a:cubicBezTo>
                <a:cubicBezTo>
                  <a:pt x="1241349" y="419462"/>
                  <a:pt x="1115738" y="411909"/>
                  <a:pt x="1291709" y="427211"/>
                </a:cubicBezTo>
                <a:cubicBezTo>
                  <a:pt x="1361938" y="433318"/>
                  <a:pt x="1432386" y="436590"/>
                  <a:pt x="1502724" y="441279"/>
                </a:cubicBezTo>
                <a:cubicBezTo>
                  <a:pt x="1857008" y="500323"/>
                  <a:pt x="1588316" y="460780"/>
                  <a:pt x="2417124" y="441279"/>
                </a:cubicBezTo>
                <a:cubicBezTo>
                  <a:pt x="2539100" y="438409"/>
                  <a:pt x="2660964" y="431900"/>
                  <a:pt x="2782884" y="427211"/>
                </a:cubicBezTo>
                <a:cubicBezTo>
                  <a:pt x="2811019" y="422522"/>
                  <a:pt x="2839618" y="420061"/>
                  <a:pt x="2867290" y="413143"/>
                </a:cubicBezTo>
                <a:cubicBezTo>
                  <a:pt x="2867304" y="413140"/>
                  <a:pt x="2972791" y="377976"/>
                  <a:pt x="2993899" y="370940"/>
                </a:cubicBezTo>
                <a:cubicBezTo>
                  <a:pt x="3038607" y="356037"/>
                  <a:pt x="3087684" y="361561"/>
                  <a:pt x="3134576" y="356872"/>
                </a:cubicBezTo>
                <a:lnTo>
                  <a:pt x="3218982" y="328737"/>
                </a:lnTo>
                <a:cubicBezTo>
                  <a:pt x="3244147" y="320349"/>
                  <a:pt x="3256496" y="291223"/>
                  <a:pt x="3275253" y="272466"/>
                </a:cubicBezTo>
                <a:lnTo>
                  <a:pt x="3303389" y="244331"/>
                </a:lnTo>
                <a:cubicBezTo>
                  <a:pt x="3308078" y="225574"/>
                  <a:pt x="3308809" y="205353"/>
                  <a:pt x="3317456" y="188060"/>
                </a:cubicBezTo>
                <a:cubicBezTo>
                  <a:pt x="3323387" y="176197"/>
                  <a:pt x="3337306" y="170282"/>
                  <a:pt x="3345592" y="159925"/>
                </a:cubicBezTo>
                <a:cubicBezTo>
                  <a:pt x="3367722" y="132263"/>
                  <a:pt x="3380861" y="110187"/>
                  <a:pt x="3387795" y="75519"/>
                </a:cubicBezTo>
                <a:cubicBezTo>
                  <a:pt x="3389634" y="66322"/>
                  <a:pt x="3387795" y="56762"/>
                  <a:pt x="3387795" y="47383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4557949" y="4600127"/>
            <a:ext cx="309490" cy="309489"/>
          </a:xfrm>
          <a:custGeom>
            <a:avLst/>
            <a:gdLst>
              <a:gd name="connsiteX0" fmla="*/ 0 w 337625"/>
              <a:gd name="connsiteY0" fmla="*/ 0 h 126609"/>
              <a:gd name="connsiteX1" fmla="*/ 42203 w 337625"/>
              <a:gd name="connsiteY1" fmla="*/ 84406 h 126609"/>
              <a:gd name="connsiteX2" fmla="*/ 84407 w 337625"/>
              <a:gd name="connsiteY2" fmla="*/ 98474 h 126609"/>
              <a:gd name="connsiteX3" fmla="*/ 126610 w 337625"/>
              <a:gd name="connsiteY3" fmla="*/ 126609 h 126609"/>
              <a:gd name="connsiteX4" fmla="*/ 281354 w 337625"/>
              <a:gd name="connsiteY4" fmla="*/ 98474 h 126609"/>
              <a:gd name="connsiteX5" fmla="*/ 323557 w 337625"/>
              <a:gd name="connsiteY5" fmla="*/ 28136 h 126609"/>
              <a:gd name="connsiteX6" fmla="*/ 337625 w 337625"/>
              <a:gd name="connsiteY6" fmla="*/ 0 h 12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625" h="126609">
                <a:moveTo>
                  <a:pt x="0" y="0"/>
                </a:moveTo>
                <a:cubicBezTo>
                  <a:pt x="9267" y="27801"/>
                  <a:pt x="17413" y="64574"/>
                  <a:pt x="42203" y="84406"/>
                </a:cubicBezTo>
                <a:cubicBezTo>
                  <a:pt x="53782" y="93670"/>
                  <a:pt x="71144" y="91842"/>
                  <a:pt x="84407" y="98474"/>
                </a:cubicBezTo>
                <a:cubicBezTo>
                  <a:pt x="99529" y="106035"/>
                  <a:pt x="112542" y="117231"/>
                  <a:pt x="126610" y="126609"/>
                </a:cubicBezTo>
                <a:cubicBezTo>
                  <a:pt x="178191" y="117231"/>
                  <a:pt x="231245" y="113892"/>
                  <a:pt x="281354" y="98474"/>
                </a:cubicBezTo>
                <a:cubicBezTo>
                  <a:pt x="311506" y="89197"/>
                  <a:pt x="314765" y="50116"/>
                  <a:pt x="323557" y="28136"/>
                </a:cubicBezTo>
                <a:cubicBezTo>
                  <a:pt x="327451" y="18400"/>
                  <a:pt x="332936" y="9379"/>
                  <a:pt x="337625" y="0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717451" y="4262510"/>
            <a:ext cx="351694" cy="3516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330504" y="4260166"/>
            <a:ext cx="351694" cy="3516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4710331" y="4246098"/>
            <a:ext cx="351694" cy="3516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4192172" y="1730326"/>
            <a:ext cx="351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n = 8, e = 7 </a:t>
            </a:r>
            <a:r>
              <a:rPr lang="en-US" altLang="zh-TW" sz="2400" dirty="0" smtClean="0">
                <a:sym typeface="Symbol"/>
              </a:rPr>
              <a:t> n+2e+1 = 23</a:t>
            </a:r>
          </a:p>
          <a:p>
            <a:r>
              <a:rPr lang="en-US" altLang="zh-TW" sz="2400" dirty="0" smtClean="0">
                <a:sym typeface="Symbol"/>
              </a:rPr>
              <a:t>nodes[8] = 23;</a:t>
            </a:r>
          </a:p>
          <a:p>
            <a:endParaRPr lang="zh-TW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Sequential Adjacency List Operations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71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026332"/>
              </p:ext>
            </p:extLst>
          </p:nvPr>
        </p:nvGraphicFramePr>
        <p:xfrm>
          <a:off x="628648" y="1550744"/>
          <a:ext cx="8100484" cy="3724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65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7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0111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Degree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/>
                        <a:t>Return the index</a:t>
                      </a:r>
                      <a:r>
                        <a:rPr lang="en-US" altLang="zh-TW" sz="2000" b="0" baseline="0" dirty="0" smtClean="0"/>
                        <a:t> difference between u and u+1 </a:t>
                      </a:r>
                      <a:r>
                        <a:rPr lang="en-US" altLang="zh-TW" sz="2000" b="0" baseline="0" dirty="0" smtClean="0">
                          <a:solidFill>
                            <a:srgbClr val="0000CC"/>
                          </a:solidFill>
                        </a:rPr>
                        <a:t>(nodes[u+1] – nodes[u])</a:t>
                      </a:r>
                      <a:endParaRPr lang="zh-TW" altLang="en-US" sz="2000" b="0" dirty="0" smtClean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O(1)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663300"/>
                          </a:solidFill>
                        </a:rPr>
                        <a:t>Out-degree(</a:t>
                      </a:r>
                      <a:r>
                        <a:rPr lang="en-US" altLang="zh-TW" sz="2000" dirty="0" err="1" smtClean="0">
                          <a:solidFill>
                            <a:srgbClr val="663300"/>
                          </a:solidFill>
                        </a:rPr>
                        <a:t>int</a:t>
                      </a:r>
                      <a:r>
                        <a:rPr lang="en-US" altLang="zh-TW" sz="2000" dirty="0" smtClean="0">
                          <a:solidFill>
                            <a:srgbClr val="663300"/>
                          </a:solidFill>
                        </a:rPr>
                        <a:t> u)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/>
                        <a:t>Return the index</a:t>
                      </a:r>
                      <a:r>
                        <a:rPr lang="en-US" altLang="zh-TW" sz="2000" b="0" baseline="0" dirty="0" smtClean="0"/>
                        <a:t> difference between u and u+1 </a:t>
                      </a:r>
                      <a:r>
                        <a:rPr lang="en-US" altLang="zh-TW" sz="2000" b="0" baseline="0" dirty="0" smtClean="0">
                          <a:solidFill>
                            <a:srgbClr val="0000CC"/>
                          </a:solidFill>
                        </a:rPr>
                        <a:t>(nodes[u+1] – nodes[u])</a:t>
                      </a:r>
                      <a:endParaRPr lang="zh-TW" altLang="en-US" sz="20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O(1)</a:t>
                      </a:r>
                      <a:endParaRPr lang="zh-TW" altLang="en-US" sz="2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663300"/>
                          </a:solidFill>
                        </a:rPr>
                        <a:t>In-degree(</a:t>
                      </a:r>
                      <a:r>
                        <a:rPr lang="en-US" altLang="zh-TW" sz="2000" dirty="0" err="1" smtClean="0">
                          <a:solidFill>
                            <a:srgbClr val="663300"/>
                          </a:solidFill>
                        </a:rPr>
                        <a:t>int</a:t>
                      </a:r>
                      <a:r>
                        <a:rPr lang="en-US" altLang="zh-TW" sz="2000" dirty="0" smtClean="0">
                          <a:solidFill>
                            <a:srgbClr val="663300"/>
                          </a:solidFill>
                        </a:rPr>
                        <a:t> u)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solidFill>
                            <a:srgbClr val="663300"/>
                          </a:solidFill>
                        </a:rPr>
                        <a:t>Count the #</a:t>
                      </a:r>
                      <a:r>
                        <a:rPr lang="en-US" altLang="zh-TW" sz="2000" b="0" baseline="0" dirty="0" smtClean="0">
                          <a:solidFill>
                            <a:srgbClr val="663300"/>
                          </a:solidFill>
                        </a:rPr>
                        <a:t> of </a:t>
                      </a:r>
                      <a:r>
                        <a:rPr lang="en-US" altLang="zh-TW" sz="2000" b="0" dirty="0" smtClean="0">
                          <a:solidFill>
                            <a:srgbClr val="663300"/>
                          </a:solidFill>
                        </a:rPr>
                        <a:t>u's</a:t>
                      </a:r>
                      <a:r>
                        <a:rPr lang="zh-TW" altLang="en-US" sz="2000" b="0" dirty="0" smtClean="0">
                          <a:solidFill>
                            <a:srgbClr val="663300"/>
                          </a:solidFill>
                        </a:rPr>
                        <a:t> </a:t>
                      </a:r>
                      <a:r>
                        <a:rPr lang="en-US" altLang="zh-TW" sz="2000" b="0" dirty="0" smtClean="0">
                          <a:solidFill>
                            <a:srgbClr val="663300"/>
                          </a:solidFill>
                        </a:rPr>
                        <a:t>in</a:t>
                      </a:r>
                      <a:r>
                        <a:rPr lang="zh-TW" altLang="en-US" sz="2000" b="0" dirty="0" smtClean="0">
                          <a:solidFill>
                            <a:srgbClr val="663300"/>
                          </a:solidFill>
                        </a:rPr>
                        <a:t> </a:t>
                      </a:r>
                      <a:r>
                        <a:rPr lang="en-US" altLang="zh-TW" sz="2000" b="0" dirty="0" smtClean="0">
                          <a:solidFill>
                            <a:srgbClr val="663300"/>
                          </a:solidFill>
                        </a:rPr>
                        <a:t>the entire graph;</a:t>
                      </a:r>
                      <a:endParaRPr lang="zh-TW" altLang="en-US" sz="2000" b="0" dirty="0">
                        <a:solidFill>
                          <a:srgbClr val="6633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O(</a:t>
                      </a:r>
                      <a:r>
                        <a:rPr lang="en-US" altLang="zh-TW" sz="2000" dirty="0" err="1" smtClean="0">
                          <a:solidFill>
                            <a:srgbClr val="C00000"/>
                          </a:solidFill>
                        </a:rPr>
                        <a:t>n+e</a:t>
                      </a:r>
                      <a:r>
                        <a:rPr lang="en-US" altLang="zh-TW" sz="2000" dirty="0" smtClean="0"/>
                        <a:t>)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111">
                <a:tc>
                  <a:txBody>
                    <a:bodyPr/>
                    <a:lstStyle/>
                    <a:p>
                      <a:r>
                        <a:rPr lang="en-US" altLang="zh-TW" sz="2000" dirty="0" err="1" smtClean="0"/>
                        <a:t>ExistsEdge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u, 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v) (</a:t>
                      </a:r>
                      <a:r>
                        <a:rPr lang="en-US" altLang="zh-TW" sz="2000" dirty="0" err="1" smtClean="0"/>
                        <a:t>u,v</a:t>
                      </a:r>
                      <a:r>
                        <a:rPr lang="en-US" altLang="zh-TW" sz="20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Look for v </a:t>
                      </a:r>
                      <a:r>
                        <a:rPr lang="en-US" altLang="zh-TW" sz="2000" b="0" baseline="0" dirty="0" smtClean="0"/>
                        <a:t>in list u</a:t>
                      </a:r>
                      <a:r>
                        <a:rPr lang="en-US" altLang="zh-TW" sz="2000" dirty="0" smtClean="0"/>
                        <a:t>;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O(e)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111">
                <a:tc>
                  <a:txBody>
                    <a:bodyPr/>
                    <a:lstStyle/>
                    <a:p>
                      <a:r>
                        <a:rPr lang="en-US" altLang="zh-TW" sz="2000" dirty="0" err="1" smtClean="0">
                          <a:solidFill>
                            <a:srgbClr val="C00000"/>
                          </a:solidFill>
                        </a:rPr>
                        <a:t>InsertEdge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altLang="zh-TW" sz="2000" dirty="0" err="1" smtClean="0">
                          <a:solidFill>
                            <a:srgbClr val="C00000"/>
                          </a:solidFill>
                        </a:rPr>
                        <a:t>int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 u, </a:t>
                      </a:r>
                      <a:r>
                        <a:rPr lang="en-US" altLang="zh-TW" sz="2000" dirty="0" err="1" smtClean="0">
                          <a:solidFill>
                            <a:srgbClr val="C00000"/>
                          </a:solidFill>
                        </a:rPr>
                        <a:t>int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 v)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Make space and insert</a:t>
                      </a:r>
                      <a:r>
                        <a:rPr lang="en-US" altLang="zh-TW" sz="2000" baseline="0" dirty="0" smtClean="0">
                          <a:solidFill>
                            <a:srgbClr val="C00000"/>
                          </a:solidFill>
                        </a:rPr>
                        <a:t> the edge</a:t>
                      </a:r>
                      <a:endParaRPr lang="zh-TW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</a:t>
                      </a:r>
                      <a:r>
                        <a:rPr lang="en-US" altLang="zh-TW" sz="2000" dirty="0" err="1" smtClean="0">
                          <a:solidFill>
                            <a:srgbClr val="C00000"/>
                          </a:solidFill>
                        </a:rPr>
                        <a:t>n+e</a:t>
                      </a:r>
                      <a:r>
                        <a:rPr lang="en-US" altLang="zh-TW" sz="2000" dirty="0" smtClean="0"/>
                        <a:t>)</a:t>
                      </a:r>
                      <a:endParaRPr lang="zh-TW" altLang="en-US" sz="2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>
                          <a:solidFill>
                            <a:srgbClr val="C00000"/>
                          </a:solidFill>
                        </a:rPr>
                        <a:t>DeleteEdge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altLang="zh-TW" sz="2000" dirty="0" err="1" smtClean="0">
                          <a:solidFill>
                            <a:srgbClr val="C00000"/>
                          </a:solidFill>
                        </a:rPr>
                        <a:t>int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 u, </a:t>
                      </a:r>
                      <a:r>
                        <a:rPr lang="en-US" altLang="zh-TW" sz="2000" dirty="0" err="1" smtClean="0">
                          <a:solidFill>
                            <a:srgbClr val="C00000"/>
                          </a:solidFill>
                        </a:rPr>
                        <a:t>int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Delete the edge</a:t>
                      </a:r>
                      <a:r>
                        <a:rPr lang="en-US" altLang="zh-TW" sz="2000" baseline="0" dirty="0" smtClean="0">
                          <a:solidFill>
                            <a:srgbClr val="C00000"/>
                          </a:solidFill>
                        </a:rPr>
                        <a:t> and compact the array</a:t>
                      </a:r>
                      <a:endParaRPr lang="en-US" altLang="zh-TW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</a:t>
                      </a:r>
                      <a:r>
                        <a:rPr lang="en-US" altLang="zh-TW" sz="2000" dirty="0" err="1" smtClean="0">
                          <a:solidFill>
                            <a:srgbClr val="C00000"/>
                          </a:solidFill>
                        </a:rPr>
                        <a:t>n+e</a:t>
                      </a:r>
                      <a:r>
                        <a:rPr lang="en-US" altLang="zh-TW" sz="2000" dirty="0" smtClean="0"/>
                        <a:t>)</a:t>
                      </a:r>
                      <a:endParaRPr lang="zh-TW" altLang="en-US" sz="2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/>
                        <a:t>IsConnectedGraph</a:t>
                      </a:r>
                      <a:r>
                        <a:rPr lang="en-US" altLang="zh-TW" sz="2000" dirty="0" smtClean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</a:t>
                      </a:r>
                      <a:r>
                        <a:rPr lang="en-US" altLang="zh-TW" sz="2000" dirty="0" err="1" smtClean="0"/>
                        <a:t>n+e</a:t>
                      </a:r>
                      <a:r>
                        <a:rPr lang="en-US" altLang="zh-TW" sz="2000" dirty="0" smtClean="0"/>
                        <a:t>)</a:t>
                      </a:r>
                      <a:endParaRPr lang="zh-TW" altLang="en-US" sz="2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1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Inverse Adjacency Lists for G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091996"/>
          </a:xfrm>
        </p:spPr>
        <p:txBody>
          <a:bodyPr/>
          <a:lstStyle/>
          <a:p>
            <a:r>
              <a:rPr lang="en-US" altLang="zh-TW" dirty="0" smtClean="0"/>
              <a:t>Adjacent list</a:t>
            </a:r>
          </a:p>
          <a:p>
            <a:pPr>
              <a:buNone/>
            </a:pPr>
            <a:r>
              <a:rPr lang="en-US" altLang="zh-TW" dirty="0" smtClean="0"/>
              <a:t>	  </a:t>
            </a:r>
            <a:r>
              <a:rPr lang="en-US" altLang="zh-TW" dirty="0" smtClean="0">
                <a:solidFill>
                  <a:srgbClr val="0000CC"/>
                </a:solidFill>
              </a:rPr>
              <a:t>– Out-degree</a:t>
            </a:r>
          </a:p>
          <a:p>
            <a:r>
              <a:rPr lang="en-US" altLang="zh-TW" dirty="0" smtClean="0"/>
              <a:t>Inverse adjacent list</a:t>
            </a:r>
          </a:p>
          <a:p>
            <a:pPr>
              <a:buNone/>
            </a:pPr>
            <a:r>
              <a:rPr lang="en-US" altLang="zh-TW" dirty="0" smtClean="0"/>
              <a:t>	  </a:t>
            </a:r>
            <a:r>
              <a:rPr lang="en-US" altLang="zh-TW" dirty="0" smtClean="0">
                <a:solidFill>
                  <a:srgbClr val="0000CC"/>
                </a:solidFill>
              </a:rPr>
              <a:t>– In-degree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72</a:t>
            </a:fld>
            <a:endParaRPr lang="zh-TW" altLang="en-US"/>
          </a:p>
        </p:txBody>
      </p:sp>
      <p:grpSp>
        <p:nvGrpSpPr>
          <p:cNvPr id="42" name="群組 41"/>
          <p:cNvGrpSpPr/>
          <p:nvPr/>
        </p:nvGrpSpPr>
        <p:grpSpPr>
          <a:xfrm>
            <a:off x="1765174" y="3962502"/>
            <a:ext cx="2123069" cy="1615230"/>
            <a:chOff x="2447778" y="4476080"/>
            <a:chExt cx="2123069" cy="1615230"/>
          </a:xfrm>
        </p:grpSpPr>
        <p:graphicFrame>
          <p:nvGraphicFramePr>
            <p:cNvPr id="12" name="內容版面配置區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41594616"/>
                </p:ext>
              </p:extLst>
            </p:nvPr>
          </p:nvGraphicFramePr>
          <p:xfrm>
            <a:off x="2447778" y="4476080"/>
            <a:ext cx="1004922" cy="161523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502461"/>
                  <a:gridCol w="502461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538410">
                  <a:tc>
                    <a:txBody>
                      <a:bodyPr/>
                      <a:lstStyle/>
                      <a:p>
                        <a:r>
                          <a:rPr lang="en-US" altLang="zh-TW" sz="240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rPr>
                          <a:t>[0]</a:t>
                        </a:r>
                        <a:endParaRPr lang="zh-TW" alt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endParaRPr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zh-TW" altLang="en-US" sz="2400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538410">
                  <a:tc>
                    <a:txBody>
                      <a:bodyPr/>
                      <a:lstStyle/>
                      <a:p>
                        <a:r>
                          <a:rPr lang="en-US" altLang="zh-TW" sz="240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rPr>
                          <a:t>[1]</a:t>
                        </a:r>
                        <a:endParaRPr lang="zh-TW" alt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endParaRPr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zh-TW" altLang="en-US" sz="240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538410">
                  <a:tc>
                    <a:txBody>
                      <a:bodyPr/>
                      <a:lstStyle/>
                      <a:p>
                        <a:r>
                          <a:rPr lang="en-US" altLang="zh-TW" sz="240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rPr>
                          <a:t>[2]</a:t>
                        </a:r>
                        <a:endParaRPr lang="zh-TW" alt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endParaRPr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zh-TW" altLang="en-US" sz="2400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</a:tbl>
            </a:graphicData>
          </a:graphic>
        </p:graphicFrame>
        <p:grpSp>
          <p:nvGrpSpPr>
            <p:cNvPr id="27" name="群組 26"/>
            <p:cNvGrpSpPr/>
            <p:nvPr/>
          </p:nvGrpSpPr>
          <p:grpSpPr>
            <a:xfrm>
              <a:off x="3248025" y="4575064"/>
              <a:ext cx="1320643" cy="296986"/>
              <a:chOff x="3248025" y="4490656"/>
              <a:chExt cx="1320643" cy="296986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3987010" y="4490656"/>
                <a:ext cx="581658" cy="296986"/>
                <a:chOff x="3724619" y="2102337"/>
                <a:chExt cx="581658" cy="296986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3724619" y="2102338"/>
                  <a:ext cx="347196" cy="29698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400" dirty="0" smtClean="0">
                      <a:solidFill>
                        <a:schemeClr val="tx1"/>
                      </a:solidFill>
                    </a:rPr>
                    <a:t>1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4071815" y="2102337"/>
                  <a:ext cx="234462" cy="29698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400" dirty="0" smtClean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3" name="直線接點 22"/>
              <p:cNvCxnSpPr/>
              <p:nvPr/>
            </p:nvCxnSpPr>
            <p:spPr>
              <a:xfrm flipH="1">
                <a:off x="3248025" y="4639148"/>
                <a:ext cx="738987" cy="84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群組 27"/>
            <p:cNvGrpSpPr/>
            <p:nvPr/>
          </p:nvGrpSpPr>
          <p:grpSpPr>
            <a:xfrm>
              <a:off x="3248025" y="5159772"/>
              <a:ext cx="1320643" cy="296986"/>
              <a:chOff x="3248025" y="4878412"/>
              <a:chExt cx="1320643" cy="296986"/>
            </a:xfrm>
          </p:grpSpPr>
          <p:grpSp>
            <p:nvGrpSpPr>
              <p:cNvPr id="17" name="群組 16"/>
              <p:cNvGrpSpPr/>
              <p:nvPr/>
            </p:nvGrpSpPr>
            <p:grpSpPr>
              <a:xfrm>
                <a:off x="3987010" y="4878412"/>
                <a:ext cx="581658" cy="296986"/>
                <a:chOff x="3724619" y="2102337"/>
                <a:chExt cx="581658" cy="296986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3724619" y="2102338"/>
                  <a:ext cx="347196" cy="29698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400" dirty="0" smtClean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4071815" y="2102337"/>
                  <a:ext cx="234462" cy="29698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400" dirty="0" smtClean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4" name="直線接點 23"/>
              <p:cNvCxnSpPr/>
              <p:nvPr/>
            </p:nvCxnSpPr>
            <p:spPr>
              <a:xfrm flipH="1" flipV="1">
                <a:off x="3248025" y="5014540"/>
                <a:ext cx="738988" cy="111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群組 28"/>
            <p:cNvGrpSpPr/>
            <p:nvPr/>
          </p:nvGrpSpPr>
          <p:grpSpPr>
            <a:xfrm>
              <a:off x="3271838" y="5750608"/>
              <a:ext cx="1299009" cy="296986"/>
              <a:chOff x="4298780" y="5258239"/>
              <a:chExt cx="1299009" cy="296986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5016131" y="5258239"/>
                <a:ext cx="581658" cy="296986"/>
                <a:chOff x="3724619" y="2102337"/>
                <a:chExt cx="581658" cy="296986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3724619" y="2102338"/>
                  <a:ext cx="347196" cy="29698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400" dirty="0" smtClean="0">
                      <a:solidFill>
                        <a:schemeClr val="tx1"/>
                      </a:solidFill>
                    </a:rPr>
                    <a:t>1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4071815" y="2102337"/>
                  <a:ext cx="234462" cy="29698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400" dirty="0" smtClean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5" name="直線接點 24"/>
              <p:cNvCxnSpPr/>
              <p:nvPr/>
            </p:nvCxnSpPr>
            <p:spPr>
              <a:xfrm flipH="1" flipV="1">
                <a:off x="4298780" y="5417894"/>
                <a:ext cx="713859" cy="118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群組 44"/>
          <p:cNvGrpSpPr/>
          <p:nvPr/>
        </p:nvGrpSpPr>
        <p:grpSpPr>
          <a:xfrm>
            <a:off x="642950" y="3865284"/>
            <a:ext cx="494177" cy="2204512"/>
            <a:chOff x="875174" y="4155564"/>
            <a:chExt cx="494177" cy="2204512"/>
          </a:xfrm>
        </p:grpSpPr>
        <p:sp>
          <p:nvSpPr>
            <p:cNvPr id="6" name="橢圓 5"/>
            <p:cNvSpPr/>
            <p:nvPr/>
          </p:nvSpPr>
          <p:spPr>
            <a:xfrm>
              <a:off x="948706" y="415556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948706" y="4693919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948706" y="53230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1271471" y="4363640"/>
              <a:ext cx="92582" cy="406400"/>
            </a:xfrm>
            <a:custGeom>
              <a:avLst/>
              <a:gdLst>
                <a:gd name="connsiteX0" fmla="*/ 0 w 142371"/>
                <a:gd name="connsiteY0" fmla="*/ 365760 h 365760"/>
                <a:gd name="connsiteX1" fmla="*/ 142240 w 142371"/>
                <a:gd name="connsiteY1" fmla="*/ 182880 h 365760"/>
                <a:gd name="connsiteX2" fmla="*/ 20320 w 142371"/>
                <a:gd name="connsiteY2" fmla="*/ 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371" h="365760">
                  <a:moveTo>
                    <a:pt x="0" y="365760"/>
                  </a:moveTo>
                  <a:cubicBezTo>
                    <a:pt x="69426" y="304800"/>
                    <a:pt x="138853" y="243840"/>
                    <a:pt x="142240" y="182880"/>
                  </a:cubicBezTo>
                  <a:cubicBezTo>
                    <a:pt x="145627" y="121920"/>
                    <a:pt x="82973" y="60960"/>
                    <a:pt x="2032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875174" y="4363640"/>
              <a:ext cx="81336" cy="436880"/>
            </a:xfrm>
            <a:custGeom>
              <a:avLst/>
              <a:gdLst>
                <a:gd name="connsiteX0" fmla="*/ 71176 w 81336"/>
                <a:gd name="connsiteY0" fmla="*/ 0 h 436880"/>
                <a:gd name="connsiteX1" fmla="*/ 56 w 81336"/>
                <a:gd name="connsiteY1" fmla="*/ 162560 h 436880"/>
                <a:gd name="connsiteX2" fmla="*/ 81336 w 81336"/>
                <a:gd name="connsiteY2" fmla="*/ 436880 h 43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36" h="436880">
                  <a:moveTo>
                    <a:pt x="71176" y="0"/>
                  </a:moveTo>
                  <a:cubicBezTo>
                    <a:pt x="34769" y="44873"/>
                    <a:pt x="-1637" y="89747"/>
                    <a:pt x="56" y="162560"/>
                  </a:cubicBezTo>
                  <a:cubicBezTo>
                    <a:pt x="1749" y="235373"/>
                    <a:pt x="41542" y="336126"/>
                    <a:pt x="81336" y="43688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11" name="直線接點 10"/>
            <p:cNvCxnSpPr>
              <a:stCxn id="7" idx="4"/>
              <a:endCxn id="8" idx="0"/>
            </p:cNvCxnSpPr>
            <p:nvPr/>
          </p:nvCxnSpPr>
          <p:spPr>
            <a:xfrm>
              <a:off x="1119613" y="5035733"/>
              <a:ext cx="0" cy="2873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884923" y="5898411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3</a:t>
              </a:r>
              <a:endParaRPr lang="zh-TW" altLang="en-US" sz="2400" b="1" baseline="-25000" dirty="0"/>
            </a:p>
          </p:txBody>
        </p:sp>
      </p:grpSp>
      <p:sp>
        <p:nvSpPr>
          <p:cNvPr id="43" name="矩形 42"/>
          <p:cNvSpPr/>
          <p:nvPr/>
        </p:nvSpPr>
        <p:spPr>
          <a:xfrm>
            <a:off x="1207367" y="5775181"/>
            <a:ext cx="325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Inverse Adjacency Lists for G</a:t>
            </a:r>
            <a:r>
              <a:rPr lang="en-US" altLang="zh-TW" sz="2000" baseline="-25000" dirty="0" smtClean="0"/>
              <a:t>3</a:t>
            </a:r>
            <a:endParaRPr lang="zh-TW" altLang="en-US" sz="20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4542971" y="1616223"/>
            <a:ext cx="4252686" cy="48936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en-US" altLang="zh-TW" sz="2400" dirty="0" smtClean="0"/>
              <a:t>If there is a need to </a:t>
            </a:r>
            <a:r>
              <a:rPr lang="en-US" altLang="zh-TW" sz="2400" dirty="0" smtClean="0">
                <a:solidFill>
                  <a:srgbClr val="C00000"/>
                </a:solidFill>
              </a:rPr>
              <a:t>access repeatedly all vertices adjacent to another vertex </a:t>
            </a:r>
            <a:r>
              <a:rPr lang="en-US" altLang="zh-TW" sz="2400" dirty="0" smtClean="0">
                <a:solidFill>
                  <a:srgbClr val="0000CC"/>
                </a:solidFill>
              </a:rPr>
              <a:t>(in-degree)</a:t>
            </a:r>
            <a:r>
              <a:rPr lang="en-US" altLang="zh-TW" sz="2400" dirty="0" smtClean="0"/>
              <a:t>, then it maybe worth the effort to keep </a:t>
            </a:r>
            <a:r>
              <a:rPr lang="en-US" altLang="zh-TW" sz="2400" dirty="0" smtClean="0">
                <a:solidFill>
                  <a:srgbClr val="0000CC"/>
                </a:solidFill>
              </a:rPr>
              <a:t>another set of lists</a:t>
            </a:r>
            <a:r>
              <a:rPr lang="en-US" altLang="zh-TW" sz="2400" dirty="0" smtClean="0"/>
              <a:t> in addition to the adjacency lists.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en-US" altLang="zh-TW" sz="2400" dirty="0" smtClean="0"/>
              <a:t>The inverse adjacency list will contain one list for each vertex.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en-US" altLang="zh-TW" sz="2400" dirty="0" smtClean="0"/>
              <a:t>Each list will contain a node for each (</a:t>
            </a:r>
            <a:r>
              <a:rPr lang="en-US" altLang="zh-TW" sz="2400" dirty="0" err="1" smtClean="0"/>
              <a:t>indegree</a:t>
            </a:r>
            <a:r>
              <a:rPr lang="en-US" altLang="zh-TW" sz="2400" dirty="0" smtClean="0"/>
              <a:t>) vertex adjacent to the vertex it represents.</a:t>
            </a:r>
            <a:endParaRPr lang="zh-TW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</a:t>
            </a:r>
            <a:r>
              <a:rPr lang="en-US" altLang="zh-TW" dirty="0" smtClean="0"/>
              <a:t>Adjacency Lists for Digraph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73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790140" y="4214328"/>
            <a:ext cx="7877609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aphicFrame>
        <p:nvGraphicFramePr>
          <p:cNvPr id="30" name="內容版面配置區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336590"/>
              </p:ext>
            </p:extLst>
          </p:nvPr>
        </p:nvGraphicFramePr>
        <p:xfrm>
          <a:off x="2767605" y="4534185"/>
          <a:ext cx="2569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內容版面配置區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084404"/>
              </p:ext>
            </p:extLst>
          </p:nvPr>
        </p:nvGraphicFramePr>
        <p:xfrm>
          <a:off x="2494067" y="4531052"/>
          <a:ext cx="25694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4" name="群組 33"/>
          <p:cNvGrpSpPr/>
          <p:nvPr/>
        </p:nvGrpSpPr>
        <p:grpSpPr>
          <a:xfrm>
            <a:off x="3226094" y="4548759"/>
            <a:ext cx="581658" cy="296986"/>
            <a:chOff x="3724619" y="2102337"/>
            <a:chExt cx="581658" cy="296986"/>
          </a:xfrm>
        </p:grpSpPr>
        <p:sp>
          <p:nvSpPr>
            <p:cNvPr id="32" name="矩形 31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1</a:t>
              </a:r>
              <a:endParaRPr lang="zh-TW" altLang="en-US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3226094" y="4933135"/>
            <a:ext cx="581658" cy="296986"/>
            <a:chOff x="3724619" y="2102337"/>
            <a:chExt cx="581658" cy="296986"/>
          </a:xfrm>
        </p:grpSpPr>
        <p:sp>
          <p:nvSpPr>
            <p:cNvPr id="40" name="矩形 39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226094" y="5704539"/>
            <a:ext cx="581658" cy="296986"/>
            <a:chOff x="3724619" y="2102337"/>
            <a:chExt cx="581658" cy="296986"/>
          </a:xfrm>
        </p:grpSpPr>
        <p:sp>
          <p:nvSpPr>
            <p:cNvPr id="46" name="矩形 45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3226094" y="5324773"/>
            <a:ext cx="581658" cy="296986"/>
            <a:chOff x="3724619" y="2102337"/>
            <a:chExt cx="581658" cy="296986"/>
          </a:xfrm>
        </p:grpSpPr>
        <p:sp>
          <p:nvSpPr>
            <p:cNvPr id="53" name="矩形 52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8" name="直線接點 57"/>
          <p:cNvCxnSpPr/>
          <p:nvPr/>
        </p:nvCxnSpPr>
        <p:spPr>
          <a:xfrm flipH="1">
            <a:off x="2904067" y="4697251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2904067" y="5081628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 flipH="1">
            <a:off x="2904067" y="5473265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 flipH="1">
            <a:off x="2904067" y="5849769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內容版面配置區 2"/>
          <p:cNvSpPr txBox="1">
            <a:spLocks/>
          </p:cNvSpPr>
          <p:nvPr/>
        </p:nvSpPr>
        <p:spPr>
          <a:xfrm>
            <a:off x="628650" y="1509333"/>
            <a:ext cx="7886700" cy="2476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  <a:p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5" name="群組 74"/>
          <p:cNvGrpSpPr/>
          <p:nvPr/>
        </p:nvGrpSpPr>
        <p:grpSpPr>
          <a:xfrm>
            <a:off x="906440" y="4576778"/>
            <a:ext cx="1439094" cy="1509347"/>
            <a:chOff x="992502" y="4516984"/>
            <a:chExt cx="1439094" cy="1509347"/>
          </a:xfrm>
        </p:grpSpPr>
        <p:sp>
          <p:nvSpPr>
            <p:cNvPr id="76" name="橢圓 75"/>
            <p:cNvSpPr/>
            <p:nvPr/>
          </p:nvSpPr>
          <p:spPr>
            <a:xfrm>
              <a:off x="1551302" y="56845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7" name="橢圓 76"/>
            <p:cNvSpPr/>
            <p:nvPr/>
          </p:nvSpPr>
          <p:spPr>
            <a:xfrm>
              <a:off x="1551302" y="451698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8" name="橢圓 77"/>
            <p:cNvSpPr/>
            <p:nvPr/>
          </p:nvSpPr>
          <p:spPr>
            <a:xfrm>
              <a:off x="992502" y="51053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9" name="橢圓 78"/>
            <p:cNvSpPr/>
            <p:nvPr/>
          </p:nvSpPr>
          <p:spPr>
            <a:xfrm>
              <a:off x="2089782" y="51053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80" name="直線接點 79"/>
            <p:cNvCxnSpPr>
              <a:stCxn id="77" idx="3"/>
              <a:endCxn id="78" idx="7"/>
            </p:cNvCxnSpPr>
            <p:nvPr/>
          </p:nvCxnSpPr>
          <p:spPr>
            <a:xfrm flipH="1">
              <a:off x="1284258" y="4808740"/>
              <a:ext cx="31710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直線接點 80"/>
            <p:cNvCxnSpPr>
              <a:stCxn id="78" idx="5"/>
              <a:endCxn id="76" idx="1"/>
            </p:cNvCxnSpPr>
            <p:nvPr/>
          </p:nvCxnSpPr>
          <p:spPr>
            <a:xfrm>
              <a:off x="1284258" y="5397153"/>
              <a:ext cx="31710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直線接點 81"/>
            <p:cNvCxnSpPr/>
            <p:nvPr/>
          </p:nvCxnSpPr>
          <p:spPr>
            <a:xfrm flipV="1">
              <a:off x="1803712" y="5345875"/>
              <a:ext cx="29678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直線接點 82"/>
            <p:cNvCxnSpPr/>
            <p:nvPr/>
          </p:nvCxnSpPr>
          <p:spPr>
            <a:xfrm flipV="1">
              <a:off x="1878209" y="5423059"/>
              <a:ext cx="29678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直線接點 86"/>
            <p:cNvCxnSpPr>
              <a:stCxn id="78" idx="6"/>
              <a:endCxn id="79" idx="2"/>
            </p:cNvCxnSpPr>
            <p:nvPr/>
          </p:nvCxnSpPr>
          <p:spPr>
            <a:xfrm>
              <a:off x="1334316" y="5276304"/>
              <a:ext cx="75546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6" name="內容版面配置區 2"/>
          <p:cNvSpPr txBox="1">
            <a:spLocks/>
          </p:cNvSpPr>
          <p:nvPr/>
        </p:nvSpPr>
        <p:spPr>
          <a:xfrm>
            <a:off x="781050" y="1661733"/>
            <a:ext cx="7886700" cy="24762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Ease repeatedly accessing all vertices </a:t>
            </a:r>
            <a:r>
              <a:rPr lang="en-US" altLang="zh-TW" dirty="0" smtClean="0">
                <a:solidFill>
                  <a:srgbClr val="0000CC"/>
                </a:solidFill>
              </a:rPr>
              <a:t>adjacent to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0000CC"/>
                </a:solidFill>
              </a:rPr>
              <a:t>from</a:t>
            </a:r>
            <a:r>
              <a:rPr lang="en-US" altLang="zh-TW" dirty="0" smtClean="0"/>
              <a:t> another vertex in a </a:t>
            </a:r>
            <a:r>
              <a:rPr lang="en-US" altLang="zh-TW" dirty="0" smtClean="0">
                <a:solidFill>
                  <a:srgbClr val="0000CC"/>
                </a:solidFill>
              </a:rPr>
              <a:t>digraph</a:t>
            </a:r>
          </a:p>
          <a:p>
            <a:pPr lvl="1"/>
            <a:r>
              <a:rPr lang="en-US" altLang="zh-TW" dirty="0" smtClean="0"/>
              <a:t>E.g., </a:t>
            </a:r>
            <a:r>
              <a:rPr lang="en-US" altLang="zh-TW" dirty="0" smtClean="0">
                <a:solidFill>
                  <a:srgbClr val="0000CC"/>
                </a:solidFill>
              </a:rPr>
              <a:t>in-degree (&lt;</a:t>
            </a:r>
            <a:r>
              <a:rPr lang="en-US" altLang="zh-TW" dirty="0" err="1" smtClean="0">
                <a:solidFill>
                  <a:srgbClr val="0000CC"/>
                </a:solidFill>
              </a:rPr>
              <a:t>x,u</a:t>
            </a:r>
            <a:r>
              <a:rPr lang="en-US" altLang="zh-TW" dirty="0" smtClean="0">
                <a:solidFill>
                  <a:srgbClr val="0000CC"/>
                </a:solidFill>
              </a:rPr>
              <a:t>&gt;)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and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out-degree (&lt;</a:t>
            </a:r>
            <a:r>
              <a:rPr lang="en-US" altLang="zh-TW" dirty="0" err="1" smtClean="0">
                <a:solidFill>
                  <a:srgbClr val="0000CC"/>
                </a:solidFill>
              </a:rPr>
              <a:t>u,x</a:t>
            </a:r>
            <a:r>
              <a:rPr lang="en-US" altLang="zh-TW" dirty="0" smtClean="0">
                <a:solidFill>
                  <a:srgbClr val="0000CC"/>
                </a:solidFill>
              </a:rPr>
              <a:t>&gt;)</a:t>
            </a:r>
          </a:p>
          <a:p>
            <a:pPr lvl="1"/>
            <a:r>
              <a:rPr lang="en-US" altLang="zh-TW" dirty="0" smtClean="0"/>
              <a:t>Keep an additional </a:t>
            </a:r>
            <a:r>
              <a:rPr lang="en-US" altLang="zh-TW" dirty="0" smtClean="0">
                <a:solidFill>
                  <a:srgbClr val="0000CC"/>
                </a:solidFill>
              </a:rPr>
              <a:t>inverse adjacency list</a:t>
            </a:r>
          </a:p>
          <a:p>
            <a:pPr lvl="2"/>
            <a:r>
              <a:rPr lang="en-US" altLang="zh-TW" sz="2200" b="1" dirty="0" smtClean="0">
                <a:solidFill>
                  <a:srgbClr val="C00000"/>
                </a:solidFill>
              </a:rPr>
              <a:t>List </a:t>
            </a:r>
            <a:r>
              <a:rPr lang="en-US" altLang="zh-TW" sz="2200" b="1" dirty="0" err="1" smtClean="0">
                <a:solidFill>
                  <a:srgbClr val="C00000"/>
                </a:solidFill>
              </a:rPr>
              <a:t>i</a:t>
            </a:r>
            <a:r>
              <a:rPr lang="en-US" altLang="zh-TW" sz="2200" b="1" dirty="0" smtClean="0">
                <a:solidFill>
                  <a:srgbClr val="C00000"/>
                </a:solidFill>
              </a:rPr>
              <a:t> stores edges of the form &lt;x, </a:t>
            </a:r>
            <a:r>
              <a:rPr lang="en-US" altLang="zh-TW" sz="2200" b="1" dirty="0" err="1" smtClean="0">
                <a:solidFill>
                  <a:srgbClr val="C00000"/>
                </a:solidFill>
              </a:rPr>
              <a:t>i</a:t>
            </a:r>
            <a:r>
              <a:rPr lang="en-US" altLang="zh-TW" sz="2200" b="1" dirty="0" smtClean="0">
                <a:solidFill>
                  <a:srgbClr val="C00000"/>
                </a:solidFill>
              </a:rPr>
              <a:t>&gt;</a:t>
            </a:r>
          </a:p>
          <a:p>
            <a:r>
              <a:rPr lang="en-US" altLang="zh-TW" sz="3000" dirty="0" smtClean="0"/>
              <a:t>Note: In adjacency list, list </a:t>
            </a:r>
            <a:r>
              <a:rPr lang="en-US" altLang="zh-TW" sz="3000" dirty="0" err="1" smtClean="0"/>
              <a:t>i</a:t>
            </a:r>
            <a:r>
              <a:rPr lang="en-US" altLang="zh-TW" sz="3000" dirty="0" smtClean="0"/>
              <a:t> stores edges of &lt;</a:t>
            </a:r>
            <a:r>
              <a:rPr lang="en-US" altLang="zh-TW" sz="3000" dirty="0" err="1" smtClean="0"/>
              <a:t>i,x</a:t>
            </a:r>
            <a:r>
              <a:rPr lang="en-US" altLang="zh-TW" sz="3000" dirty="0" smtClean="0"/>
              <a:t>&gt;</a:t>
            </a:r>
          </a:p>
          <a:p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9" name="群組 88"/>
          <p:cNvGrpSpPr/>
          <p:nvPr/>
        </p:nvGrpSpPr>
        <p:grpSpPr>
          <a:xfrm>
            <a:off x="4005492" y="4933135"/>
            <a:ext cx="581658" cy="296986"/>
            <a:chOff x="3724619" y="2102337"/>
            <a:chExt cx="581658" cy="296986"/>
          </a:xfrm>
        </p:grpSpPr>
        <p:sp>
          <p:nvSpPr>
            <p:cNvPr id="91" name="矩形 90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3" name="直線接點 92"/>
          <p:cNvCxnSpPr/>
          <p:nvPr/>
        </p:nvCxnSpPr>
        <p:spPr>
          <a:xfrm flipH="1">
            <a:off x="3690521" y="5081628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內容版面配置區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539618"/>
              </p:ext>
            </p:extLst>
          </p:nvPr>
        </p:nvGraphicFramePr>
        <p:xfrm>
          <a:off x="5324538" y="4579911"/>
          <a:ext cx="2569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5" name="內容版面配置區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084404"/>
              </p:ext>
            </p:extLst>
          </p:nvPr>
        </p:nvGraphicFramePr>
        <p:xfrm>
          <a:off x="5051000" y="4576778"/>
          <a:ext cx="25694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6" name="群組 95"/>
          <p:cNvGrpSpPr/>
          <p:nvPr/>
        </p:nvGrpSpPr>
        <p:grpSpPr>
          <a:xfrm>
            <a:off x="6599148" y="5747002"/>
            <a:ext cx="581658" cy="296986"/>
            <a:chOff x="3724619" y="2102337"/>
            <a:chExt cx="581658" cy="296986"/>
          </a:xfrm>
        </p:grpSpPr>
        <p:sp>
          <p:nvSpPr>
            <p:cNvPr id="97" name="矩形 96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>
            <a:off x="5783027" y="4978861"/>
            <a:ext cx="581658" cy="296986"/>
            <a:chOff x="3724619" y="2102337"/>
            <a:chExt cx="581658" cy="296986"/>
          </a:xfrm>
        </p:grpSpPr>
        <p:sp>
          <p:nvSpPr>
            <p:cNvPr id="100" name="矩形 99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0</a:t>
              </a:r>
              <a:endParaRPr lang="zh-TW" altLang="en-US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5783027" y="5750265"/>
            <a:ext cx="581658" cy="296986"/>
            <a:chOff x="3724619" y="2102337"/>
            <a:chExt cx="581658" cy="296986"/>
          </a:xfrm>
        </p:grpSpPr>
        <p:sp>
          <p:nvSpPr>
            <p:cNvPr id="103" name="矩形 102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群組 104"/>
          <p:cNvGrpSpPr/>
          <p:nvPr/>
        </p:nvGrpSpPr>
        <p:grpSpPr>
          <a:xfrm>
            <a:off x="5783027" y="5361741"/>
            <a:ext cx="581658" cy="296986"/>
            <a:chOff x="3724619" y="2102337"/>
            <a:chExt cx="581658" cy="296986"/>
          </a:xfrm>
        </p:grpSpPr>
        <p:sp>
          <p:nvSpPr>
            <p:cNvPr id="106" name="矩形 105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8" name="直線接點 107"/>
          <p:cNvCxnSpPr/>
          <p:nvPr/>
        </p:nvCxnSpPr>
        <p:spPr>
          <a:xfrm flipH="1">
            <a:off x="6277121" y="5895494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/>
          <p:cNvCxnSpPr/>
          <p:nvPr/>
        </p:nvCxnSpPr>
        <p:spPr>
          <a:xfrm flipH="1">
            <a:off x="5461000" y="5127354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/>
          <p:cNvCxnSpPr/>
          <p:nvPr/>
        </p:nvCxnSpPr>
        <p:spPr>
          <a:xfrm flipH="1">
            <a:off x="5461000" y="5510234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 flipH="1">
            <a:off x="5461000" y="5895495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群組 111"/>
          <p:cNvGrpSpPr/>
          <p:nvPr/>
        </p:nvGrpSpPr>
        <p:grpSpPr>
          <a:xfrm>
            <a:off x="6599148" y="5361741"/>
            <a:ext cx="581658" cy="296986"/>
            <a:chOff x="3724619" y="2102337"/>
            <a:chExt cx="581658" cy="296986"/>
          </a:xfrm>
        </p:grpSpPr>
        <p:sp>
          <p:nvSpPr>
            <p:cNvPr id="113" name="矩形 112"/>
            <p:cNvSpPr/>
            <p:nvPr/>
          </p:nvSpPr>
          <p:spPr>
            <a:xfrm>
              <a:off x="3724619" y="2102338"/>
              <a:ext cx="347196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4071815" y="2102337"/>
              <a:ext cx="234462" cy="29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5" name="直線接點 114"/>
          <p:cNvCxnSpPr/>
          <p:nvPr/>
        </p:nvCxnSpPr>
        <p:spPr>
          <a:xfrm flipH="1">
            <a:off x="6284177" y="5510234"/>
            <a:ext cx="322027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139090" y="6170414"/>
            <a:ext cx="2326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Inverse Adjacency Lists</a:t>
            </a:r>
            <a:endParaRPr lang="zh-TW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2508431" y="6156346"/>
            <a:ext cx="1599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Adjacency Lists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26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628650" y="2753360"/>
            <a:ext cx="7965017" cy="3968115"/>
          </a:xfrm>
          <a:prstGeom prst="roundRect">
            <a:avLst>
              <a:gd name="adj" fmla="val 703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94" name="群組 193"/>
          <p:cNvGrpSpPr/>
          <p:nvPr/>
        </p:nvGrpSpPr>
        <p:grpSpPr>
          <a:xfrm>
            <a:off x="4768877" y="3482183"/>
            <a:ext cx="864616" cy="265609"/>
            <a:chOff x="3538558" y="5585001"/>
            <a:chExt cx="864616" cy="265609"/>
          </a:xfrm>
        </p:grpSpPr>
        <p:sp>
          <p:nvSpPr>
            <p:cNvPr id="195" name="矩形 194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3538558" y="5585001"/>
              <a:ext cx="864616" cy="2656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9" name="群組 198"/>
          <p:cNvGrpSpPr/>
          <p:nvPr/>
        </p:nvGrpSpPr>
        <p:grpSpPr>
          <a:xfrm>
            <a:off x="5886357" y="3482183"/>
            <a:ext cx="864616" cy="265609"/>
            <a:chOff x="3538558" y="5585001"/>
            <a:chExt cx="864616" cy="265609"/>
          </a:xfrm>
        </p:grpSpPr>
        <p:sp>
          <p:nvSpPr>
            <p:cNvPr id="200" name="矩形 199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矩形 201"/>
            <p:cNvSpPr/>
            <p:nvPr/>
          </p:nvSpPr>
          <p:spPr>
            <a:xfrm>
              <a:off x="3538558" y="5585001"/>
              <a:ext cx="864616" cy="2656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3" name="群組 202"/>
          <p:cNvGrpSpPr/>
          <p:nvPr/>
        </p:nvGrpSpPr>
        <p:grpSpPr>
          <a:xfrm>
            <a:off x="6978870" y="3482183"/>
            <a:ext cx="864616" cy="265609"/>
            <a:chOff x="3538558" y="5585001"/>
            <a:chExt cx="864616" cy="265609"/>
          </a:xfrm>
        </p:grpSpPr>
        <p:sp>
          <p:nvSpPr>
            <p:cNvPr id="204" name="矩形 203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6" name="矩形 205"/>
            <p:cNvSpPr/>
            <p:nvPr/>
          </p:nvSpPr>
          <p:spPr>
            <a:xfrm>
              <a:off x="3538558" y="5585001"/>
              <a:ext cx="864616" cy="2656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7" name="群組 206"/>
          <p:cNvGrpSpPr/>
          <p:nvPr/>
        </p:nvGrpSpPr>
        <p:grpSpPr>
          <a:xfrm>
            <a:off x="3637217" y="3482183"/>
            <a:ext cx="864616" cy="265609"/>
            <a:chOff x="3538558" y="5585001"/>
            <a:chExt cx="864616" cy="265609"/>
          </a:xfrm>
        </p:grpSpPr>
        <p:sp>
          <p:nvSpPr>
            <p:cNvPr id="208" name="矩形 207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0" name="矩形 209"/>
            <p:cNvSpPr/>
            <p:nvPr/>
          </p:nvSpPr>
          <p:spPr>
            <a:xfrm>
              <a:off x="3538558" y="5585001"/>
              <a:ext cx="864616" cy="2656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tx1"/>
                  </a:solidFill>
                  <a:prstDash val="sysDot"/>
                </a:ln>
              </a:endParaRPr>
            </a:p>
          </p:txBody>
        </p:sp>
      </p:grpSp>
      <p:grpSp>
        <p:nvGrpSpPr>
          <p:cNvPr id="162" name="群組 161"/>
          <p:cNvGrpSpPr/>
          <p:nvPr/>
        </p:nvGrpSpPr>
        <p:grpSpPr>
          <a:xfrm>
            <a:off x="1987058" y="4748172"/>
            <a:ext cx="864616" cy="265608"/>
            <a:chOff x="3538558" y="5585001"/>
            <a:chExt cx="864616" cy="265608"/>
          </a:xfrm>
        </p:grpSpPr>
        <p:sp>
          <p:nvSpPr>
            <p:cNvPr id="166" name="矩形 165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3538558" y="5585001"/>
              <a:ext cx="864616" cy="26560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9" name="群組 168"/>
          <p:cNvGrpSpPr/>
          <p:nvPr/>
        </p:nvGrpSpPr>
        <p:grpSpPr>
          <a:xfrm>
            <a:off x="1987058" y="5011556"/>
            <a:ext cx="864616" cy="265608"/>
            <a:chOff x="3538558" y="5585001"/>
            <a:chExt cx="864616" cy="265608"/>
          </a:xfrm>
        </p:grpSpPr>
        <p:sp>
          <p:nvSpPr>
            <p:cNvPr id="177" name="矩形 176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3538558" y="5585001"/>
              <a:ext cx="864616" cy="26560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9" name="群組 178"/>
          <p:cNvGrpSpPr/>
          <p:nvPr/>
        </p:nvGrpSpPr>
        <p:grpSpPr>
          <a:xfrm>
            <a:off x="1987058" y="5275700"/>
            <a:ext cx="864616" cy="265608"/>
            <a:chOff x="3538558" y="5585001"/>
            <a:chExt cx="864616" cy="265608"/>
          </a:xfrm>
        </p:grpSpPr>
        <p:sp>
          <p:nvSpPr>
            <p:cNvPr id="181" name="矩形 180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3538558" y="5585001"/>
              <a:ext cx="864616" cy="26560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6" name="群組 185"/>
          <p:cNvGrpSpPr/>
          <p:nvPr/>
        </p:nvGrpSpPr>
        <p:grpSpPr>
          <a:xfrm>
            <a:off x="1987058" y="5535914"/>
            <a:ext cx="864616" cy="265608"/>
            <a:chOff x="3538558" y="5585001"/>
            <a:chExt cx="864616" cy="265608"/>
          </a:xfrm>
        </p:grpSpPr>
        <p:sp>
          <p:nvSpPr>
            <p:cNvPr id="189" name="矩形 188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3538558" y="5585001"/>
              <a:ext cx="864616" cy="26560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Orthogonal Adjacency List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49483" y="6356351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74</a:t>
            </a:fld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939248" y="2946515"/>
            <a:ext cx="1439094" cy="1509347"/>
            <a:chOff x="992502" y="4516984"/>
            <a:chExt cx="1439094" cy="1509347"/>
          </a:xfrm>
        </p:grpSpPr>
        <p:sp>
          <p:nvSpPr>
            <p:cNvPr id="7" name="橢圓 6"/>
            <p:cNvSpPr/>
            <p:nvPr/>
          </p:nvSpPr>
          <p:spPr>
            <a:xfrm>
              <a:off x="1551302" y="56845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1551302" y="451698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992502" y="51053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2089782" y="51053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1" name="直線接點 10"/>
            <p:cNvCxnSpPr>
              <a:stCxn id="8" idx="3"/>
              <a:endCxn id="9" idx="7"/>
            </p:cNvCxnSpPr>
            <p:nvPr/>
          </p:nvCxnSpPr>
          <p:spPr>
            <a:xfrm flipH="1">
              <a:off x="1284258" y="4808740"/>
              <a:ext cx="31710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9" idx="5"/>
              <a:endCxn id="7" idx="1"/>
            </p:cNvCxnSpPr>
            <p:nvPr/>
          </p:nvCxnSpPr>
          <p:spPr>
            <a:xfrm>
              <a:off x="1284258" y="5397153"/>
              <a:ext cx="31710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1803712" y="5345875"/>
              <a:ext cx="29678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2" name="直線接點 221"/>
            <p:cNvCxnSpPr/>
            <p:nvPr/>
          </p:nvCxnSpPr>
          <p:spPr>
            <a:xfrm flipV="1">
              <a:off x="1878209" y="5423059"/>
              <a:ext cx="29678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0" name="內容版面配置區 2"/>
          <p:cNvSpPr txBox="1">
            <a:spLocks/>
          </p:cNvSpPr>
          <p:nvPr/>
        </p:nvSpPr>
        <p:spPr>
          <a:xfrm>
            <a:off x="628650" y="1509333"/>
            <a:ext cx="7886700" cy="1381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Use an </a:t>
            </a:r>
            <a:r>
              <a:rPr lang="en-US" altLang="zh-TW" dirty="0" err="1"/>
              <a:t>n×n</a:t>
            </a:r>
            <a:r>
              <a:rPr lang="en-US" altLang="zh-TW" dirty="0"/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orthogonal (</a:t>
            </a:r>
            <a:r>
              <a:rPr lang="zh-TW" altLang="en-US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正交</a:t>
            </a:r>
            <a:r>
              <a:rPr lang="en-US" altLang="zh-TW" dirty="0" smtClean="0">
                <a:solidFill>
                  <a:srgbClr val="0000CC"/>
                </a:solidFill>
              </a:rPr>
              <a:t>) list </a:t>
            </a:r>
            <a:r>
              <a:rPr lang="en-US" altLang="zh-TW" dirty="0" smtClean="0"/>
              <a:t>to store the adjacency information</a:t>
            </a:r>
          </a:p>
          <a:p>
            <a:pPr lvl="1"/>
            <a:r>
              <a:rPr lang="en-US" altLang="zh-TW" dirty="0" smtClean="0"/>
              <a:t>Terms correspond to edges, (u, v) or &lt;u, v&gt;</a:t>
            </a:r>
          </a:p>
          <a:p>
            <a:r>
              <a:rPr lang="en-US" altLang="zh-TW" dirty="0" smtClean="0"/>
              <a:t>(Recall p.218 </a:t>
            </a:r>
            <a:r>
              <a:rPr lang="en-US" altLang="zh-TW" dirty="0" smtClean="0">
                <a:solidFill>
                  <a:srgbClr val="0000CC"/>
                </a:solidFill>
              </a:rPr>
              <a:t>sparse matrices</a:t>
            </a:r>
            <a:r>
              <a:rPr lang="en-US" altLang="zh-TW" dirty="0" smtClean="0"/>
              <a:t>)</a:t>
            </a:r>
          </a:p>
          <a:p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835529" y="306020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4891308" y="306020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文字方塊 133"/>
          <p:cNvSpPr txBox="1"/>
          <p:nvPr/>
        </p:nvSpPr>
        <p:spPr>
          <a:xfrm>
            <a:off x="6046364" y="306020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文字方塊 134"/>
          <p:cNvSpPr txBox="1"/>
          <p:nvPr/>
        </p:nvSpPr>
        <p:spPr>
          <a:xfrm>
            <a:off x="7127543" y="306020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6" name="文字方塊 135"/>
          <p:cNvSpPr txBox="1"/>
          <p:nvPr/>
        </p:nvSpPr>
        <p:spPr>
          <a:xfrm>
            <a:off x="1668238" y="46972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文字方塊 136"/>
          <p:cNvSpPr txBox="1"/>
          <p:nvPr/>
        </p:nvSpPr>
        <p:spPr>
          <a:xfrm>
            <a:off x="1668238" y="495093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1668238" y="51983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1668160" y="546367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3" name="直線接點 182"/>
          <p:cNvCxnSpPr/>
          <p:nvPr/>
        </p:nvCxnSpPr>
        <p:spPr>
          <a:xfrm>
            <a:off x="4981047" y="3603312"/>
            <a:ext cx="0" cy="36812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接點 184"/>
          <p:cNvCxnSpPr/>
          <p:nvPr/>
        </p:nvCxnSpPr>
        <p:spPr>
          <a:xfrm>
            <a:off x="7190218" y="3608448"/>
            <a:ext cx="479" cy="10656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接點 187"/>
          <p:cNvCxnSpPr/>
          <p:nvPr/>
        </p:nvCxnSpPr>
        <p:spPr>
          <a:xfrm flipH="1">
            <a:off x="6099921" y="3603312"/>
            <a:ext cx="10" cy="106207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4424056" y="2788421"/>
            <a:ext cx="270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header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nodes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shown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twice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649142" y="4354358"/>
            <a:ext cx="2119735" cy="537676"/>
            <a:chOff x="2649142" y="4293800"/>
            <a:chExt cx="2119735" cy="598240"/>
          </a:xfrm>
        </p:grpSpPr>
        <p:cxnSp>
          <p:nvCxnSpPr>
            <p:cNvPr id="191" name="直線接點 190"/>
            <p:cNvCxnSpPr/>
            <p:nvPr/>
          </p:nvCxnSpPr>
          <p:spPr>
            <a:xfrm>
              <a:off x="3133332" y="4293800"/>
              <a:ext cx="1635545" cy="49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手繪多邊形 56"/>
            <p:cNvSpPr/>
            <p:nvPr/>
          </p:nvSpPr>
          <p:spPr>
            <a:xfrm>
              <a:off x="2649142" y="4299373"/>
              <a:ext cx="492769" cy="592667"/>
            </a:xfrm>
            <a:custGeom>
              <a:avLst/>
              <a:gdLst>
                <a:gd name="connsiteX0" fmla="*/ 0 w 465667"/>
                <a:gd name="connsiteY0" fmla="*/ 592667 h 592667"/>
                <a:gd name="connsiteX1" fmla="*/ 262467 w 465667"/>
                <a:gd name="connsiteY1" fmla="*/ 592667 h 592667"/>
                <a:gd name="connsiteX2" fmla="*/ 465667 w 465667"/>
                <a:gd name="connsiteY2" fmla="*/ 0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667" h="592667">
                  <a:moveTo>
                    <a:pt x="0" y="592667"/>
                  </a:moveTo>
                  <a:lnTo>
                    <a:pt x="262467" y="592667"/>
                  </a:lnTo>
                  <a:lnTo>
                    <a:pt x="46566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2649142" y="5048429"/>
            <a:ext cx="3237215" cy="125250"/>
            <a:chOff x="2649142" y="5006677"/>
            <a:chExt cx="3237215" cy="186840"/>
          </a:xfrm>
        </p:grpSpPr>
        <p:cxnSp>
          <p:nvCxnSpPr>
            <p:cNvPr id="190" name="直線接點 189"/>
            <p:cNvCxnSpPr>
              <a:stCxn id="218" idx="2"/>
            </p:cNvCxnSpPr>
            <p:nvPr/>
          </p:nvCxnSpPr>
          <p:spPr>
            <a:xfrm>
              <a:off x="3141911" y="5006677"/>
              <a:ext cx="274444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手繪多邊形 217"/>
            <p:cNvSpPr/>
            <p:nvPr/>
          </p:nvSpPr>
          <p:spPr>
            <a:xfrm>
              <a:off x="2649142" y="5006677"/>
              <a:ext cx="492769" cy="186840"/>
            </a:xfrm>
            <a:custGeom>
              <a:avLst/>
              <a:gdLst>
                <a:gd name="connsiteX0" fmla="*/ 0 w 465667"/>
                <a:gd name="connsiteY0" fmla="*/ 592667 h 592667"/>
                <a:gd name="connsiteX1" fmla="*/ 262467 w 465667"/>
                <a:gd name="connsiteY1" fmla="*/ 592667 h 592667"/>
                <a:gd name="connsiteX2" fmla="*/ 465667 w 465667"/>
                <a:gd name="connsiteY2" fmla="*/ 0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667" h="592667">
                  <a:moveTo>
                    <a:pt x="0" y="592667"/>
                  </a:moveTo>
                  <a:lnTo>
                    <a:pt x="262467" y="592667"/>
                  </a:lnTo>
                  <a:lnTo>
                    <a:pt x="46566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2649142" y="5683146"/>
            <a:ext cx="3237215" cy="754398"/>
            <a:chOff x="2649142" y="5760918"/>
            <a:chExt cx="3237215" cy="602883"/>
          </a:xfrm>
        </p:grpSpPr>
        <p:cxnSp>
          <p:nvCxnSpPr>
            <p:cNvPr id="193" name="直線接點 192"/>
            <p:cNvCxnSpPr/>
            <p:nvPr/>
          </p:nvCxnSpPr>
          <p:spPr>
            <a:xfrm>
              <a:off x="3133332" y="6363801"/>
              <a:ext cx="275302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手繪多邊形 218"/>
            <p:cNvSpPr/>
            <p:nvPr/>
          </p:nvSpPr>
          <p:spPr>
            <a:xfrm flipV="1">
              <a:off x="2649142" y="5760918"/>
              <a:ext cx="492769" cy="592667"/>
            </a:xfrm>
            <a:custGeom>
              <a:avLst/>
              <a:gdLst>
                <a:gd name="connsiteX0" fmla="*/ 0 w 465667"/>
                <a:gd name="connsiteY0" fmla="*/ 592667 h 592667"/>
                <a:gd name="connsiteX1" fmla="*/ 262467 w 465667"/>
                <a:gd name="connsiteY1" fmla="*/ 592667 h 592667"/>
                <a:gd name="connsiteX2" fmla="*/ 465667 w 465667"/>
                <a:gd name="connsiteY2" fmla="*/ 0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667" h="592667">
                  <a:moveTo>
                    <a:pt x="0" y="592667"/>
                  </a:moveTo>
                  <a:lnTo>
                    <a:pt x="262467" y="592667"/>
                  </a:lnTo>
                  <a:lnTo>
                    <a:pt x="46566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2649142" y="5420453"/>
            <a:ext cx="4328391" cy="318054"/>
            <a:chOff x="2649142" y="5485917"/>
            <a:chExt cx="4328391" cy="186840"/>
          </a:xfrm>
        </p:grpSpPr>
        <p:cxnSp>
          <p:nvCxnSpPr>
            <p:cNvPr id="198" name="直線接點 197"/>
            <p:cNvCxnSpPr/>
            <p:nvPr/>
          </p:nvCxnSpPr>
          <p:spPr>
            <a:xfrm>
              <a:off x="3133332" y="5671262"/>
              <a:ext cx="384420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手繪多邊形 219"/>
            <p:cNvSpPr/>
            <p:nvPr/>
          </p:nvSpPr>
          <p:spPr>
            <a:xfrm flipV="1">
              <a:off x="2649142" y="5485917"/>
              <a:ext cx="492769" cy="186840"/>
            </a:xfrm>
            <a:custGeom>
              <a:avLst/>
              <a:gdLst>
                <a:gd name="connsiteX0" fmla="*/ 0 w 465667"/>
                <a:gd name="connsiteY0" fmla="*/ 592667 h 592667"/>
                <a:gd name="connsiteX1" fmla="*/ 262467 w 465667"/>
                <a:gd name="connsiteY1" fmla="*/ 592667 h 592667"/>
                <a:gd name="connsiteX2" fmla="*/ 465667 w 465667"/>
                <a:gd name="connsiteY2" fmla="*/ 0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667" h="592667">
                  <a:moveTo>
                    <a:pt x="0" y="592667"/>
                  </a:moveTo>
                  <a:lnTo>
                    <a:pt x="262467" y="592667"/>
                  </a:lnTo>
                  <a:lnTo>
                    <a:pt x="46566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1" name="文字方塊 220"/>
          <p:cNvSpPr txBox="1"/>
          <p:nvPr/>
        </p:nvSpPr>
        <p:spPr>
          <a:xfrm>
            <a:off x="1569102" y="5824667"/>
            <a:ext cx="17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ysClr val="windowText" lastClr="000000"/>
                </a:solidFill>
              </a:rPr>
              <a:t>array</a:t>
            </a:r>
            <a:r>
              <a:rPr lang="zh-TW" alt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zh-TW" dirty="0" smtClean="0">
                <a:solidFill>
                  <a:sysClr val="windowText" lastClr="000000"/>
                </a:solidFill>
              </a:rPr>
              <a:t>of</a:t>
            </a:r>
            <a:r>
              <a:rPr lang="zh-TW" alt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zh-TW" dirty="0" smtClean="0">
                <a:solidFill>
                  <a:sysClr val="windowText" lastClr="000000"/>
                </a:solidFill>
              </a:rPr>
              <a:t>n</a:t>
            </a:r>
            <a:r>
              <a:rPr lang="zh-TW" alt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zh-TW" dirty="0" smtClean="0">
                <a:solidFill>
                  <a:sysClr val="windowText" lastClr="000000"/>
                </a:solidFill>
              </a:rPr>
              <a:t>header</a:t>
            </a:r>
            <a:r>
              <a:rPr lang="zh-TW" alt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zh-TW" dirty="0" smtClean="0">
                <a:solidFill>
                  <a:sysClr val="windowText" lastClr="000000"/>
                </a:solidFill>
              </a:rPr>
              <a:t>nodes</a:t>
            </a:r>
            <a:endParaRPr lang="zh-TW" alt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26" name="直線接點 225"/>
          <p:cNvCxnSpPr/>
          <p:nvPr/>
        </p:nvCxnSpPr>
        <p:spPr>
          <a:xfrm>
            <a:off x="1281062" y="3701798"/>
            <a:ext cx="75546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3" name="群組 102"/>
          <p:cNvGrpSpPr/>
          <p:nvPr/>
        </p:nvGrpSpPr>
        <p:grpSpPr>
          <a:xfrm>
            <a:off x="5887748" y="4665391"/>
            <a:ext cx="864616" cy="508288"/>
            <a:chOff x="3538558" y="5342322"/>
            <a:chExt cx="864616" cy="508288"/>
          </a:xfrm>
        </p:grpSpPr>
        <p:sp>
          <p:nvSpPr>
            <p:cNvPr id="104" name="矩形 103"/>
            <p:cNvSpPr/>
            <p:nvPr/>
          </p:nvSpPr>
          <p:spPr>
            <a:xfrm>
              <a:off x="3538558" y="5342324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3970866" y="5342323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3538558" y="5342322"/>
              <a:ext cx="864616" cy="508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6978524" y="4674136"/>
            <a:ext cx="864616" cy="508288"/>
            <a:chOff x="3538558" y="5342322"/>
            <a:chExt cx="864616" cy="508288"/>
          </a:xfrm>
        </p:grpSpPr>
        <p:sp>
          <p:nvSpPr>
            <p:cNvPr id="111" name="矩形 110"/>
            <p:cNvSpPr/>
            <p:nvPr/>
          </p:nvSpPr>
          <p:spPr>
            <a:xfrm>
              <a:off x="3538558" y="5342324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3970866" y="5342323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3538558" y="5342322"/>
              <a:ext cx="864616" cy="508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8" name="群組 117"/>
          <p:cNvGrpSpPr/>
          <p:nvPr/>
        </p:nvGrpSpPr>
        <p:grpSpPr>
          <a:xfrm>
            <a:off x="6977533" y="5368783"/>
            <a:ext cx="864616" cy="508288"/>
            <a:chOff x="3538558" y="5342322"/>
            <a:chExt cx="864616" cy="508288"/>
          </a:xfrm>
        </p:grpSpPr>
        <p:sp>
          <p:nvSpPr>
            <p:cNvPr id="121" name="矩形 120"/>
            <p:cNvSpPr/>
            <p:nvPr/>
          </p:nvSpPr>
          <p:spPr>
            <a:xfrm>
              <a:off x="3538558" y="5342324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3970866" y="5342323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3538558" y="5342322"/>
              <a:ext cx="864616" cy="508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8" name="群組 127"/>
          <p:cNvGrpSpPr/>
          <p:nvPr/>
        </p:nvGrpSpPr>
        <p:grpSpPr>
          <a:xfrm>
            <a:off x="5886357" y="6053184"/>
            <a:ext cx="864616" cy="508288"/>
            <a:chOff x="3538558" y="5342322"/>
            <a:chExt cx="864616" cy="508288"/>
          </a:xfrm>
        </p:grpSpPr>
        <p:sp>
          <p:nvSpPr>
            <p:cNvPr id="129" name="矩形 128"/>
            <p:cNvSpPr/>
            <p:nvPr/>
          </p:nvSpPr>
          <p:spPr>
            <a:xfrm>
              <a:off x="3538558" y="5342324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3970866" y="5342323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3538558" y="5342322"/>
              <a:ext cx="864616" cy="508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37" name="直線接點 236"/>
          <p:cNvCxnSpPr/>
          <p:nvPr/>
        </p:nvCxnSpPr>
        <p:spPr>
          <a:xfrm>
            <a:off x="6108398" y="5018678"/>
            <a:ext cx="0" cy="10455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接點 183"/>
          <p:cNvCxnSpPr/>
          <p:nvPr/>
        </p:nvCxnSpPr>
        <p:spPr>
          <a:xfrm flipH="1">
            <a:off x="7190213" y="5038418"/>
            <a:ext cx="991" cy="3358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接點 160"/>
          <p:cNvCxnSpPr/>
          <p:nvPr/>
        </p:nvCxnSpPr>
        <p:spPr>
          <a:xfrm>
            <a:off x="6554683" y="5056342"/>
            <a:ext cx="41924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群組 91"/>
          <p:cNvGrpSpPr/>
          <p:nvPr/>
        </p:nvGrpSpPr>
        <p:grpSpPr>
          <a:xfrm>
            <a:off x="4768877" y="3971320"/>
            <a:ext cx="864616" cy="508288"/>
            <a:chOff x="3538558" y="5342322"/>
            <a:chExt cx="864616" cy="508288"/>
          </a:xfrm>
          <a:effectLst/>
        </p:grpSpPr>
        <p:sp>
          <p:nvSpPr>
            <p:cNvPr id="93" name="矩形 92"/>
            <p:cNvSpPr/>
            <p:nvPr/>
          </p:nvSpPr>
          <p:spPr>
            <a:xfrm>
              <a:off x="3538558" y="5342324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3970866" y="5342323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3538558" y="5342322"/>
              <a:ext cx="864616" cy="508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Use Simplified Structure for Sparse 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75</a:t>
            </a:fld>
            <a:endParaRPr lang="zh-TW" altLang="en-US"/>
          </a:p>
        </p:txBody>
      </p:sp>
      <p:graphicFrame>
        <p:nvGraphicFramePr>
          <p:cNvPr id="2764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53740"/>
              </p:ext>
            </p:extLst>
          </p:nvPr>
        </p:nvGraphicFramePr>
        <p:xfrm>
          <a:off x="2011678" y="2094021"/>
          <a:ext cx="6818435" cy="247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0" name="Visio" r:id="rId3" imgW="7134373" imgH="2581284" progId="Visio.Drawing.11">
                  <p:embed/>
                </p:oleObj>
              </mc:Choice>
              <mc:Fallback>
                <p:oleObj name="Visio" r:id="rId3" imgW="7134373" imgH="2581284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678" y="2094021"/>
                        <a:ext cx="6818435" cy="2474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2696601" y="4951826"/>
            <a:ext cx="5814353" cy="1406771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Orthogonal list representation for G</a:t>
            </a:r>
            <a:r>
              <a:rPr lang="en-US" altLang="zh-TW" baseline="-25000" dirty="0" smtClean="0"/>
              <a:t>3</a:t>
            </a:r>
            <a:endParaRPr lang="en-US" altLang="zh-TW" dirty="0" smtClean="0"/>
          </a:p>
          <a:p>
            <a:r>
              <a:rPr lang="en-US" altLang="zh-TW" dirty="0" smtClean="0"/>
              <a:t># of header nodes = n</a:t>
            </a:r>
          </a:p>
          <a:p>
            <a:r>
              <a:rPr lang="en-US" altLang="zh-TW" dirty="0" smtClean="0"/>
              <a:t># of </a:t>
            </a:r>
            <a:r>
              <a:rPr lang="en-US" altLang="zh-TW" dirty="0" err="1" smtClean="0"/>
              <a:t>matrixNode</a:t>
            </a:r>
            <a:r>
              <a:rPr lang="en-US" altLang="zh-TW" dirty="0" smtClean="0"/>
              <a:t> = e  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938367" y="1966151"/>
            <a:ext cx="494177" cy="2204512"/>
            <a:chOff x="875174" y="4155564"/>
            <a:chExt cx="494177" cy="2204512"/>
          </a:xfrm>
        </p:grpSpPr>
        <p:sp>
          <p:nvSpPr>
            <p:cNvPr id="9" name="橢圓 8"/>
            <p:cNvSpPr/>
            <p:nvPr/>
          </p:nvSpPr>
          <p:spPr>
            <a:xfrm>
              <a:off x="948706" y="415556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948706" y="4693919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橢圓 10"/>
            <p:cNvSpPr/>
            <p:nvPr/>
          </p:nvSpPr>
          <p:spPr>
            <a:xfrm>
              <a:off x="948706" y="53230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1271471" y="4363640"/>
              <a:ext cx="92582" cy="406400"/>
            </a:xfrm>
            <a:custGeom>
              <a:avLst/>
              <a:gdLst>
                <a:gd name="connsiteX0" fmla="*/ 0 w 142371"/>
                <a:gd name="connsiteY0" fmla="*/ 365760 h 365760"/>
                <a:gd name="connsiteX1" fmla="*/ 142240 w 142371"/>
                <a:gd name="connsiteY1" fmla="*/ 182880 h 365760"/>
                <a:gd name="connsiteX2" fmla="*/ 20320 w 142371"/>
                <a:gd name="connsiteY2" fmla="*/ 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371" h="365760">
                  <a:moveTo>
                    <a:pt x="0" y="365760"/>
                  </a:moveTo>
                  <a:cubicBezTo>
                    <a:pt x="69426" y="304800"/>
                    <a:pt x="138853" y="243840"/>
                    <a:pt x="142240" y="182880"/>
                  </a:cubicBezTo>
                  <a:cubicBezTo>
                    <a:pt x="145627" y="121920"/>
                    <a:pt x="82973" y="60960"/>
                    <a:pt x="2032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875174" y="4363640"/>
              <a:ext cx="81336" cy="436880"/>
            </a:xfrm>
            <a:custGeom>
              <a:avLst/>
              <a:gdLst>
                <a:gd name="connsiteX0" fmla="*/ 71176 w 81336"/>
                <a:gd name="connsiteY0" fmla="*/ 0 h 436880"/>
                <a:gd name="connsiteX1" fmla="*/ 56 w 81336"/>
                <a:gd name="connsiteY1" fmla="*/ 162560 h 436880"/>
                <a:gd name="connsiteX2" fmla="*/ 81336 w 81336"/>
                <a:gd name="connsiteY2" fmla="*/ 436880 h 43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36" h="436880">
                  <a:moveTo>
                    <a:pt x="71176" y="0"/>
                  </a:moveTo>
                  <a:cubicBezTo>
                    <a:pt x="34769" y="44873"/>
                    <a:pt x="-1637" y="89747"/>
                    <a:pt x="56" y="162560"/>
                  </a:cubicBezTo>
                  <a:cubicBezTo>
                    <a:pt x="1749" y="235373"/>
                    <a:pt x="41542" y="336126"/>
                    <a:pt x="81336" y="43688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14" name="直線接點 13"/>
            <p:cNvCxnSpPr>
              <a:stCxn id="10" idx="4"/>
              <a:endCxn id="11" idx="0"/>
            </p:cNvCxnSpPr>
            <p:nvPr/>
          </p:nvCxnSpPr>
          <p:spPr>
            <a:xfrm>
              <a:off x="1119613" y="5035733"/>
              <a:ext cx="0" cy="2873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884923" y="5898411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3</a:t>
              </a:r>
              <a:endParaRPr lang="zh-TW" altLang="en-US" sz="2400" b="1" baseline="-25000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683303" y="4765468"/>
            <a:ext cx="1186139" cy="1204726"/>
            <a:chOff x="2822563" y="4691228"/>
            <a:chExt cx="1404137" cy="1316122"/>
          </a:xfrm>
        </p:grpSpPr>
        <p:sp>
          <p:nvSpPr>
            <p:cNvPr id="17" name="手繪多邊形 16"/>
            <p:cNvSpPr/>
            <p:nvPr/>
          </p:nvSpPr>
          <p:spPr>
            <a:xfrm>
              <a:off x="2822563" y="4691229"/>
              <a:ext cx="70339" cy="1316121"/>
            </a:xfrm>
            <a:custGeom>
              <a:avLst/>
              <a:gdLst>
                <a:gd name="connsiteX0" fmla="*/ 195385 w 195385"/>
                <a:gd name="connsiteY0" fmla="*/ 0 h 281354"/>
                <a:gd name="connsiteX1" fmla="*/ 0 w 195385"/>
                <a:gd name="connsiteY1" fmla="*/ 0 h 281354"/>
                <a:gd name="connsiteX2" fmla="*/ 0 w 195385"/>
                <a:gd name="connsiteY2" fmla="*/ 281354 h 281354"/>
                <a:gd name="connsiteX3" fmla="*/ 187570 w 195385"/>
                <a:gd name="connsiteY3" fmla="*/ 281354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385" h="281354">
                  <a:moveTo>
                    <a:pt x="195385" y="0"/>
                  </a:moveTo>
                  <a:lnTo>
                    <a:pt x="0" y="0"/>
                  </a:lnTo>
                  <a:lnTo>
                    <a:pt x="0" y="281354"/>
                  </a:lnTo>
                  <a:lnTo>
                    <a:pt x="187570" y="2813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 rot="10800000">
              <a:off x="4156361" y="4691228"/>
              <a:ext cx="70339" cy="1316121"/>
            </a:xfrm>
            <a:custGeom>
              <a:avLst/>
              <a:gdLst>
                <a:gd name="connsiteX0" fmla="*/ 195385 w 195385"/>
                <a:gd name="connsiteY0" fmla="*/ 0 h 281354"/>
                <a:gd name="connsiteX1" fmla="*/ 0 w 195385"/>
                <a:gd name="connsiteY1" fmla="*/ 0 h 281354"/>
                <a:gd name="connsiteX2" fmla="*/ 0 w 195385"/>
                <a:gd name="connsiteY2" fmla="*/ 281354 h 281354"/>
                <a:gd name="connsiteX3" fmla="*/ 187570 w 195385"/>
                <a:gd name="connsiteY3" fmla="*/ 281354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385" h="281354">
                  <a:moveTo>
                    <a:pt x="195385" y="0"/>
                  </a:moveTo>
                  <a:lnTo>
                    <a:pt x="0" y="0"/>
                  </a:lnTo>
                  <a:lnTo>
                    <a:pt x="0" y="281354"/>
                  </a:lnTo>
                  <a:lnTo>
                    <a:pt x="187570" y="2813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16329"/>
              </p:ext>
            </p:extLst>
          </p:nvPr>
        </p:nvGraphicFramePr>
        <p:xfrm>
          <a:off x="349291" y="4375379"/>
          <a:ext cx="1433568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8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2943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4515730" y="1758461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down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090158" y="1756116"/>
            <a:ext cx="62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right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879194" y="1756117"/>
            <a:ext cx="112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data/next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523316" y="237742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u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523755" y="1878774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v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603777" y="4288398"/>
            <a:ext cx="1625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edge: &lt;</a:t>
            </a:r>
            <a:r>
              <a:rPr lang="en-US" altLang="zh-TW" sz="2400" dirty="0" err="1" smtClean="0">
                <a:solidFill>
                  <a:srgbClr val="0000CC"/>
                </a:solidFill>
              </a:rPr>
              <a:t>u,v</a:t>
            </a:r>
            <a:r>
              <a:rPr lang="en-US" altLang="zh-TW" sz="2400" dirty="0" smtClean="0">
                <a:solidFill>
                  <a:srgbClr val="0000CC"/>
                </a:solidFill>
              </a:rPr>
              <a:t>&gt;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4872911" y="3913175"/>
            <a:ext cx="730866" cy="606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6416339" y="3304591"/>
            <a:ext cx="0" cy="983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24" idx="3"/>
          </p:cNvCxnSpPr>
          <p:nvPr/>
        </p:nvCxnSpPr>
        <p:spPr>
          <a:xfrm flipV="1">
            <a:off x="7228902" y="3939830"/>
            <a:ext cx="852780" cy="579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Orthogonal Adjacency </a:t>
            </a:r>
            <a:r>
              <a:rPr lang="en-US" altLang="zh-TW" dirty="0" smtClean="0"/>
              <a:t>List Operations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76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175536"/>
              </p:ext>
            </p:extLst>
          </p:nvPr>
        </p:nvGraphicFramePr>
        <p:xfrm>
          <a:off x="628650" y="1425704"/>
          <a:ext cx="8046427" cy="4243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8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7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0111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Out-degree(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u)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Count the #</a:t>
                      </a:r>
                      <a:r>
                        <a:rPr lang="en-US" altLang="zh-TW" sz="2000" b="0" baseline="0" dirty="0" smtClean="0"/>
                        <a:t> of nodes in chain u </a:t>
                      </a:r>
                      <a:endParaRPr lang="zh-TW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O(e)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In-degree(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u)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Count the #</a:t>
                      </a:r>
                      <a:r>
                        <a:rPr lang="en-US" altLang="zh-TW" sz="2000" b="0" baseline="0" dirty="0" smtClean="0"/>
                        <a:t> of nodes in chain u </a:t>
                      </a:r>
                      <a:endParaRPr lang="zh-TW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O(e)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111">
                <a:tc>
                  <a:txBody>
                    <a:bodyPr/>
                    <a:lstStyle/>
                    <a:p>
                      <a:r>
                        <a:rPr lang="en-US" altLang="zh-TW" sz="2000" dirty="0" err="1" smtClean="0"/>
                        <a:t>ExistsEdge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u, 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Look for v </a:t>
                      </a:r>
                      <a:r>
                        <a:rPr lang="en-US" altLang="zh-TW" sz="2000" b="0" baseline="0" dirty="0" smtClean="0"/>
                        <a:t>in chain u </a:t>
                      </a:r>
                      <a:r>
                        <a:rPr lang="en-US" altLang="zh-TW" sz="2000" dirty="0" smtClean="0"/>
                        <a:t>;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O(e)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111">
                <a:tc>
                  <a:txBody>
                    <a:bodyPr/>
                    <a:lstStyle/>
                    <a:p>
                      <a:r>
                        <a:rPr lang="en-US" altLang="zh-TW" sz="2000" dirty="0" err="1" smtClean="0"/>
                        <a:t>InsertEdge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u, 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7175" indent="-257175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 smtClean="0"/>
                        <a:t>Check</a:t>
                      </a:r>
                      <a:r>
                        <a:rPr lang="en-US" altLang="zh-TW" sz="2000" baseline="0" dirty="0" smtClean="0"/>
                        <a:t> the existence of </a:t>
                      </a:r>
                      <a:r>
                        <a:rPr lang="en-US" altLang="zh-TW" sz="2000" dirty="0" smtClean="0"/>
                        <a:t>v </a:t>
                      </a:r>
                      <a:r>
                        <a:rPr lang="en-US" altLang="zh-TW" sz="2000" b="0" baseline="0" dirty="0" smtClean="0"/>
                        <a:t>in chain u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(and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u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in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v)</a:t>
                      </a:r>
                      <a:r>
                        <a:rPr lang="en-US" altLang="zh-TW" sz="2000" dirty="0" smtClean="0"/>
                        <a:t>;</a:t>
                      </a:r>
                    </a:p>
                    <a:p>
                      <a:pPr marL="257175" indent="-257175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Insert</a:t>
                      </a:r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(instead</a:t>
                      </a:r>
                      <a:r>
                        <a:rPr lang="en-US" altLang="zh-TW" sz="2000" baseline="0" dirty="0" smtClean="0">
                          <a:solidFill>
                            <a:srgbClr val="C00000"/>
                          </a:solidFill>
                        </a:rPr>
                        <a:t> of push or append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en-US" altLang="zh-TW" sz="2000" dirty="0" smtClean="0"/>
                        <a:t>v into chain u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(and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u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into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v);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</a:rPr>
                        <a:t>O(e)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/>
                        <a:t>DeleteEdge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u, </a:t>
                      </a:r>
                      <a:r>
                        <a:rPr lang="en-US" altLang="zh-TW" sz="2000" dirty="0" err="1" smtClean="0"/>
                        <a:t>int</a:t>
                      </a:r>
                      <a:r>
                        <a:rPr lang="en-US" altLang="zh-TW" sz="2000" dirty="0" smtClean="0"/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5113" indent="-257175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 smtClean="0"/>
                        <a:t>Locate v </a:t>
                      </a:r>
                      <a:r>
                        <a:rPr lang="en-US" altLang="zh-TW" sz="2000" b="0" baseline="0" dirty="0" smtClean="0"/>
                        <a:t>in chain u 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(and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u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in</a:t>
                      </a:r>
                      <a:r>
                        <a:rPr lang="zh-TW" altLang="en-US" sz="2000" b="0" baseline="0" dirty="0" smtClean="0"/>
                        <a:t> </a:t>
                      </a:r>
                      <a:r>
                        <a:rPr lang="en-US" altLang="zh-TW" sz="2000" b="0" baseline="0" dirty="0" smtClean="0"/>
                        <a:t>v)</a:t>
                      </a:r>
                      <a:r>
                        <a:rPr lang="en-US" altLang="zh-TW" sz="2000" dirty="0" smtClean="0"/>
                        <a:t>;</a:t>
                      </a:r>
                    </a:p>
                    <a:p>
                      <a:pPr marL="265113" indent="-257175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 smtClean="0"/>
                        <a:t>Remove v from chain u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(and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u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from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v);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/>
                        <a:t>IsConnectedGraph</a:t>
                      </a:r>
                      <a:r>
                        <a:rPr lang="en-US" altLang="zh-TW" sz="2000" dirty="0" smtClean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O(</a:t>
                      </a:r>
                      <a:r>
                        <a:rPr lang="en-US" altLang="zh-TW" sz="2000" dirty="0" err="1" smtClean="0"/>
                        <a:t>n+e</a:t>
                      </a:r>
                      <a:r>
                        <a:rPr lang="en-US" altLang="zh-TW" sz="2000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2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Adjacency </a:t>
            </a:r>
            <a:r>
              <a:rPr lang="en-US" altLang="zh-TW" dirty="0" err="1" smtClean="0"/>
              <a:t>Multilists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the adjacency-list representation of undirected graph, </a:t>
            </a:r>
            <a:r>
              <a:rPr lang="en-US" altLang="zh-TW" dirty="0" smtClean="0">
                <a:solidFill>
                  <a:srgbClr val="FF0000"/>
                </a:solidFill>
              </a:rPr>
              <a:t>each edge (</a:t>
            </a:r>
            <a:r>
              <a:rPr lang="en-US" altLang="zh-TW" dirty="0" err="1" smtClean="0">
                <a:solidFill>
                  <a:srgbClr val="FF0000"/>
                </a:solidFill>
              </a:rPr>
              <a:t>u,v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r>
              <a:rPr lang="en-US" altLang="zh-TW" dirty="0" smtClean="0"/>
              <a:t>is represented by </a:t>
            </a:r>
            <a:r>
              <a:rPr lang="en-US" altLang="zh-TW" dirty="0" smtClean="0">
                <a:solidFill>
                  <a:srgbClr val="FF0000"/>
                </a:solidFill>
              </a:rPr>
              <a:t>two entries</a:t>
            </a:r>
            <a:r>
              <a:rPr lang="en-US" altLang="zh-TW" dirty="0" smtClean="0"/>
              <a:t>, one on the </a:t>
            </a:r>
            <a:r>
              <a:rPr lang="en-US" altLang="zh-TW" dirty="0" smtClean="0">
                <a:solidFill>
                  <a:srgbClr val="0000CC"/>
                </a:solidFill>
              </a:rPr>
              <a:t>list for u </a:t>
            </a:r>
            <a:r>
              <a:rPr lang="en-US" altLang="zh-TW" dirty="0" smtClean="0"/>
              <a:t>and the other on the </a:t>
            </a:r>
            <a:r>
              <a:rPr lang="en-US" altLang="zh-TW" dirty="0" smtClean="0">
                <a:solidFill>
                  <a:srgbClr val="0000CC"/>
                </a:solidFill>
              </a:rPr>
              <a:t>list for v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In some situations it is necessary to be able to determine the </a:t>
            </a:r>
            <a:r>
              <a:rPr lang="en-US" altLang="zh-TW" dirty="0" smtClean="0">
                <a:solidFill>
                  <a:srgbClr val="0000CC"/>
                </a:solidFill>
              </a:rPr>
              <a:t>second entry</a:t>
            </a:r>
            <a:r>
              <a:rPr lang="en-US" altLang="zh-TW" dirty="0" smtClean="0"/>
              <a:t> for a particular edge and </a:t>
            </a:r>
            <a:r>
              <a:rPr lang="en-US" altLang="zh-TW" dirty="0" smtClean="0">
                <a:solidFill>
                  <a:srgbClr val="0000CC"/>
                </a:solidFill>
              </a:rPr>
              <a:t>mark that edge as having been examined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This can be accomplished easily if the adjacency lists are actually maintained as </a:t>
            </a:r>
            <a:r>
              <a:rPr lang="en-US" altLang="zh-TW" dirty="0" err="1" smtClean="0">
                <a:solidFill>
                  <a:srgbClr val="0000CC"/>
                </a:solidFill>
              </a:rPr>
              <a:t>multilists</a:t>
            </a:r>
            <a:r>
              <a:rPr lang="en-US" altLang="zh-TW" dirty="0" smtClean="0"/>
              <a:t>. (i.e., lists in which </a:t>
            </a:r>
            <a:r>
              <a:rPr lang="en-US" altLang="zh-TW" dirty="0" smtClean="0">
                <a:solidFill>
                  <a:srgbClr val="C00000"/>
                </a:solidFill>
              </a:rPr>
              <a:t>nodes may be shared among several lists</a:t>
            </a:r>
            <a:r>
              <a:rPr lang="en-US" altLang="zh-TW" dirty="0" smtClean="0"/>
              <a:t>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Adjacency </a:t>
            </a:r>
            <a:r>
              <a:rPr lang="en-US" altLang="zh-TW" dirty="0" err="1" smtClean="0"/>
              <a:t>Multilists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923184"/>
          </a:xfrm>
        </p:spPr>
        <p:txBody>
          <a:bodyPr/>
          <a:lstStyle/>
          <a:p>
            <a:r>
              <a:rPr lang="en-US" altLang="zh-TW" dirty="0" smtClean="0"/>
              <a:t>For each edge there will be </a:t>
            </a:r>
            <a:r>
              <a:rPr lang="en-US" altLang="zh-TW" dirty="0" smtClean="0">
                <a:solidFill>
                  <a:srgbClr val="0000CC"/>
                </a:solidFill>
              </a:rPr>
              <a:t>exactly one node</a:t>
            </a:r>
            <a:r>
              <a:rPr lang="en-US" altLang="zh-TW" dirty="0" smtClean="0"/>
              <a:t>, but </a:t>
            </a:r>
            <a:r>
              <a:rPr lang="en-US" altLang="zh-TW" dirty="0" smtClean="0">
                <a:solidFill>
                  <a:srgbClr val="0000CC"/>
                </a:solidFill>
              </a:rPr>
              <a:t>this node will be in two lists</a:t>
            </a:r>
            <a:r>
              <a:rPr lang="en-US" altLang="zh-TW" dirty="0" smtClean="0"/>
              <a:t> (i.e., the </a:t>
            </a:r>
            <a:r>
              <a:rPr lang="en-US" altLang="zh-TW" dirty="0" smtClean="0">
                <a:solidFill>
                  <a:srgbClr val="C00000"/>
                </a:solidFill>
              </a:rPr>
              <a:t>adjacency lists </a:t>
            </a:r>
            <a:r>
              <a:rPr lang="en-US" altLang="zh-TW" dirty="0" smtClean="0"/>
              <a:t>for each of the two nodes to which it is incident).</a:t>
            </a:r>
          </a:p>
          <a:p>
            <a:r>
              <a:rPr lang="en-US" altLang="zh-TW" dirty="0" smtClean="0"/>
              <a:t>The new node structure 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86597" y="3577492"/>
          <a:ext cx="52003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675"/>
                <a:gridCol w="1132170"/>
                <a:gridCol w="1132170"/>
                <a:gridCol w="1132170"/>
                <a:gridCol w="11321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vertex1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vertex2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link1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link2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626302" y="4433129"/>
            <a:ext cx="7886700" cy="1923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</a:t>
            </a:r>
            <a:r>
              <a:rPr lang="en-US" altLang="zh-TW" sz="2800" dirty="0" smtClean="0">
                <a:solidFill>
                  <a:srgbClr val="FF0000"/>
                </a:solidFill>
              </a:rPr>
              <a:t>m</a:t>
            </a:r>
            <a:r>
              <a:rPr lang="en-US" altLang="zh-TW" sz="2800" dirty="0" smtClean="0"/>
              <a:t> is a Boolean mark field to indicate whether or not the </a:t>
            </a:r>
            <a:r>
              <a:rPr lang="en-US" altLang="zh-TW" sz="2800" dirty="0" smtClean="0">
                <a:solidFill>
                  <a:srgbClr val="0000CC"/>
                </a:solidFill>
              </a:rPr>
              <a:t>edge has been examined</a:t>
            </a:r>
            <a:r>
              <a:rPr lang="en-US" altLang="zh-TW" sz="2800" dirty="0" smtClean="0"/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The storage requirements are the same as for normal adjacency lists, except for the addition of the mark bit m.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Adjacency </a:t>
            </a:r>
            <a:r>
              <a:rPr lang="en-US" altLang="zh-TW" dirty="0" err="1" smtClean="0"/>
              <a:t>Multilists</a:t>
            </a:r>
            <a:r>
              <a:rPr lang="en-US" altLang="zh-TW" dirty="0" smtClean="0"/>
              <a:t> for G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graphicFrame>
        <p:nvGraphicFramePr>
          <p:cNvPr id="382977" name="Object 1"/>
          <p:cNvGraphicFramePr>
            <a:graphicFrameLocks noChangeAspect="1"/>
          </p:cNvGraphicFramePr>
          <p:nvPr/>
        </p:nvGraphicFramePr>
        <p:xfrm>
          <a:off x="2572763" y="1477108"/>
          <a:ext cx="5959585" cy="520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46" name="Visio" r:id="rId3" imgW="4438889" imgH="3873934" progId="Visio.Drawing.11">
                  <p:embed/>
                </p:oleObj>
              </mc:Choice>
              <mc:Fallback>
                <p:oleObj name="Visio" r:id="rId3" imgW="4438889" imgH="3873934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763" y="1477108"/>
                        <a:ext cx="5959585" cy="5205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橢圓 100"/>
          <p:cNvSpPr/>
          <p:nvPr/>
        </p:nvSpPr>
        <p:spPr>
          <a:xfrm>
            <a:off x="1269936" y="341961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橢圓 101"/>
          <p:cNvSpPr/>
          <p:nvPr/>
        </p:nvSpPr>
        <p:spPr>
          <a:xfrm>
            <a:off x="1269936" y="175971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3" name="橢圓 102"/>
          <p:cNvSpPr/>
          <p:nvPr/>
        </p:nvSpPr>
        <p:spPr>
          <a:xfrm>
            <a:off x="443849" y="261541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4" name="橢圓 103"/>
          <p:cNvSpPr/>
          <p:nvPr/>
        </p:nvSpPr>
        <p:spPr>
          <a:xfrm>
            <a:off x="2019431" y="26154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05" name="直線接點 104"/>
          <p:cNvCxnSpPr>
            <a:stCxn id="102" idx="3"/>
            <a:endCxn id="103" idx="7"/>
          </p:cNvCxnSpPr>
          <p:nvPr/>
        </p:nvCxnSpPr>
        <p:spPr>
          <a:xfrm flipH="1">
            <a:off x="735605" y="2051473"/>
            <a:ext cx="584389" cy="61399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直線接點 110"/>
          <p:cNvCxnSpPr>
            <a:stCxn id="103" idx="5"/>
            <a:endCxn id="101" idx="1"/>
          </p:cNvCxnSpPr>
          <p:nvPr/>
        </p:nvCxnSpPr>
        <p:spPr>
          <a:xfrm>
            <a:off x="735605" y="2907172"/>
            <a:ext cx="584389" cy="56250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8" name="直線接點 117"/>
          <p:cNvCxnSpPr>
            <a:stCxn id="101" idx="7"/>
            <a:endCxn id="104" idx="3"/>
          </p:cNvCxnSpPr>
          <p:nvPr/>
        </p:nvCxnSpPr>
        <p:spPr>
          <a:xfrm flipV="1">
            <a:off x="1561692" y="2907171"/>
            <a:ext cx="507797" cy="56250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直線接點 119"/>
          <p:cNvCxnSpPr>
            <a:stCxn id="102" idx="5"/>
            <a:endCxn id="104" idx="1"/>
          </p:cNvCxnSpPr>
          <p:nvPr/>
        </p:nvCxnSpPr>
        <p:spPr>
          <a:xfrm>
            <a:off x="1561692" y="2051473"/>
            <a:ext cx="507797" cy="61399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直線接點 120"/>
          <p:cNvCxnSpPr>
            <a:stCxn id="103" idx="6"/>
            <a:endCxn id="104" idx="2"/>
          </p:cNvCxnSpPr>
          <p:nvPr/>
        </p:nvCxnSpPr>
        <p:spPr>
          <a:xfrm flipV="1">
            <a:off x="785663" y="2786321"/>
            <a:ext cx="1233768" cy="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直線接點 121"/>
          <p:cNvCxnSpPr>
            <a:stCxn id="102" idx="4"/>
            <a:endCxn id="101" idx="0"/>
          </p:cNvCxnSpPr>
          <p:nvPr/>
        </p:nvCxnSpPr>
        <p:spPr>
          <a:xfrm>
            <a:off x="1440843" y="2101530"/>
            <a:ext cx="0" cy="131808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3" name="文字方塊 122"/>
          <p:cNvSpPr txBox="1"/>
          <p:nvPr/>
        </p:nvSpPr>
        <p:spPr>
          <a:xfrm>
            <a:off x="1234364" y="3947698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G</a:t>
            </a:r>
            <a:r>
              <a:rPr lang="en-US" altLang="zh-TW" sz="2400" b="1" baseline="-25000" dirty="0" smtClean="0"/>
              <a:t>1</a:t>
            </a:r>
            <a:endParaRPr lang="zh-TW" altLang="en-US" sz="2400" b="1" baseline="-25000" dirty="0"/>
          </a:p>
        </p:txBody>
      </p:sp>
      <p:graphicFrame>
        <p:nvGraphicFramePr>
          <p:cNvPr id="124" name="表格 123"/>
          <p:cNvGraphicFramePr>
            <a:graphicFrameLocks noGrp="1"/>
          </p:cNvGraphicFramePr>
          <p:nvPr/>
        </p:nvGraphicFramePr>
        <p:xfrm>
          <a:off x="267286" y="4670473"/>
          <a:ext cx="379827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583"/>
                <a:gridCol w="826923"/>
                <a:gridCol w="826923"/>
                <a:gridCol w="826923"/>
                <a:gridCol w="826923"/>
              </a:tblGrid>
              <a:tr h="2645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vertex1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vertex2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link1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link2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5" name="文字方塊 124"/>
          <p:cNvSpPr txBox="1"/>
          <p:nvPr/>
        </p:nvSpPr>
        <p:spPr>
          <a:xfrm>
            <a:off x="703385" y="20960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N0</a:t>
            </a:r>
            <a:endParaRPr lang="zh-TW" altLang="en-US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文字方塊 134"/>
          <p:cNvSpPr txBox="1"/>
          <p:nvPr/>
        </p:nvSpPr>
        <p:spPr>
          <a:xfrm>
            <a:off x="1770185" y="2093741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N1</a:t>
            </a:r>
            <a:endParaRPr lang="zh-TW" altLang="en-US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文字方塊 135"/>
          <p:cNvSpPr txBox="1"/>
          <p:nvPr/>
        </p:nvSpPr>
        <p:spPr>
          <a:xfrm>
            <a:off x="1362222" y="2234417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N2</a:t>
            </a:r>
            <a:endParaRPr lang="zh-TW" altLang="en-US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文字方塊 136"/>
          <p:cNvSpPr txBox="1"/>
          <p:nvPr/>
        </p:nvSpPr>
        <p:spPr>
          <a:xfrm>
            <a:off x="954259" y="2501705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N3</a:t>
            </a:r>
            <a:endParaRPr lang="zh-TW" altLang="en-US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672905" y="3078479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N4</a:t>
            </a:r>
            <a:endParaRPr lang="zh-TW" altLang="en-US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1756117" y="3092547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N5</a:t>
            </a:r>
            <a:endParaRPr lang="zh-TW" altLang="en-US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Definition and Notations of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517282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Definition : </a:t>
            </a:r>
          </a:p>
          <a:p>
            <a:pPr lvl="1"/>
            <a:r>
              <a:rPr lang="en-US" altLang="zh-TW" dirty="0" smtClean="0"/>
              <a:t>A graph, </a:t>
            </a:r>
            <a:r>
              <a:rPr lang="en-US" altLang="zh-TW" dirty="0" smtClean="0">
                <a:solidFill>
                  <a:srgbClr val="0000CC"/>
                </a:solidFill>
              </a:rPr>
              <a:t>G</a:t>
            </a:r>
            <a:r>
              <a:rPr lang="en-US" altLang="zh-TW" dirty="0" smtClean="0"/>
              <a:t>, consists of two sets, </a:t>
            </a:r>
            <a:r>
              <a:rPr lang="en-US" altLang="zh-TW" dirty="0" smtClean="0">
                <a:solidFill>
                  <a:srgbClr val="0000CC"/>
                </a:solidFill>
              </a:rPr>
              <a:t>V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0000CC"/>
                </a:solidFill>
              </a:rPr>
              <a:t>E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G = (V, E)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V</a:t>
            </a:r>
            <a:r>
              <a:rPr lang="en-US" altLang="zh-TW" dirty="0" smtClean="0"/>
              <a:t> is a </a:t>
            </a:r>
            <a:r>
              <a:rPr lang="en-US" altLang="zh-TW" b="1" dirty="0" smtClean="0"/>
              <a:t>finite, </a:t>
            </a:r>
            <a:r>
              <a:rPr lang="en-US" altLang="zh-TW" b="1" dirty="0" smtClean="0">
                <a:solidFill>
                  <a:srgbClr val="C00000"/>
                </a:solidFill>
              </a:rPr>
              <a:t>nonempty set </a:t>
            </a:r>
            <a:r>
              <a:rPr lang="en-US" altLang="zh-TW" b="1" dirty="0" smtClean="0"/>
              <a:t>of </a:t>
            </a:r>
            <a:r>
              <a:rPr lang="en-US" altLang="zh-TW" b="1" dirty="0" smtClean="0">
                <a:solidFill>
                  <a:srgbClr val="0000CC"/>
                </a:solidFill>
              </a:rPr>
              <a:t>vertices </a:t>
            </a:r>
            <a:r>
              <a:rPr lang="en-US" altLang="zh-TW" dirty="0" smtClean="0">
                <a:solidFill>
                  <a:srgbClr val="0000CC"/>
                </a:solidFill>
                <a:latin typeface="Calibri"/>
              </a:rPr>
              <a:t>→ V(G)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E</a:t>
            </a:r>
            <a:r>
              <a:rPr lang="en-US" altLang="zh-TW" dirty="0" smtClean="0"/>
              <a:t> is a </a:t>
            </a:r>
            <a:r>
              <a:rPr lang="en-US" altLang="zh-TW" b="1" dirty="0" smtClean="0"/>
              <a:t>set of pairs of vertices, called </a:t>
            </a:r>
            <a:r>
              <a:rPr lang="en-US" altLang="zh-TW" b="1" dirty="0" smtClean="0">
                <a:solidFill>
                  <a:srgbClr val="0000CC"/>
                </a:solidFill>
              </a:rPr>
              <a:t>edges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  <a:r>
              <a:rPr lang="en-US" altLang="zh-TW" dirty="0" smtClean="0"/>
              <a:t>(</a:t>
            </a:r>
            <a:r>
              <a:rPr lang="en-US" altLang="zh-TW" b="1" dirty="0" smtClean="0">
                <a:ea typeface="新細明體" charset="-120"/>
              </a:rPr>
              <a:t>arcs</a:t>
            </a:r>
            <a:r>
              <a:rPr lang="en-US" altLang="zh-TW" dirty="0" smtClean="0">
                <a:ea typeface="新細明體" charset="-120"/>
              </a:rPr>
              <a:t> )</a:t>
            </a:r>
            <a:r>
              <a:rPr lang="en-US" altLang="zh-TW" dirty="0" smtClean="0">
                <a:solidFill>
                  <a:srgbClr val="0000CC"/>
                </a:solidFill>
              </a:rPr>
              <a:t>→ E(G)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Terminology</a:t>
            </a:r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Undirected</a:t>
            </a:r>
            <a:r>
              <a:rPr lang="en-US" altLang="zh-TW" dirty="0" smtClean="0"/>
              <a:t> graphs 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無向圖</a:t>
            </a:r>
            <a:r>
              <a:rPr lang="en-US" altLang="zh-TW" dirty="0" smtClean="0"/>
              <a:t>) </a:t>
            </a:r>
          </a:p>
          <a:p>
            <a:pPr lvl="2"/>
            <a:r>
              <a:rPr lang="en-US" altLang="zh-TW" dirty="0"/>
              <a:t>P</a:t>
            </a:r>
            <a:r>
              <a:rPr lang="en-US" altLang="zh-TW" dirty="0" smtClean="0"/>
              <a:t>air of vertices representing any edge is unordered</a:t>
            </a:r>
            <a:endParaRPr lang="en-US" altLang="zh-TW" dirty="0"/>
          </a:p>
          <a:p>
            <a:pPr lvl="2"/>
            <a:r>
              <a:rPr lang="en-US" altLang="zh-TW" dirty="0" smtClean="0"/>
              <a:t>(u, v)  and (v, u) represent the same edge</a:t>
            </a:r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Directed</a:t>
            </a:r>
            <a:r>
              <a:rPr lang="en-US" altLang="zh-TW" dirty="0" smtClean="0"/>
              <a:t> graphs (</a:t>
            </a:r>
            <a:r>
              <a:rPr lang="en-US" altLang="zh-TW" b="1" dirty="0" smtClean="0">
                <a:solidFill>
                  <a:srgbClr val="0000CC"/>
                </a:solidFill>
              </a:rPr>
              <a:t>digraphs</a:t>
            </a:r>
            <a:r>
              <a:rPr lang="en-US" altLang="zh-TW" dirty="0"/>
              <a:t>) </a:t>
            </a:r>
            <a:r>
              <a:rPr lang="en-US" altLang="zh-TW" dirty="0" smtClean="0"/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dirty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Each edge is represented by a directed pair </a:t>
            </a:r>
            <a:r>
              <a:rPr lang="en-US" altLang="zh-TW" b="1" dirty="0" smtClean="0"/>
              <a:t>&lt;u, v&gt;</a:t>
            </a:r>
          </a:p>
          <a:p>
            <a:pPr lvl="2"/>
            <a:r>
              <a:rPr lang="en-US" altLang="zh-TW" dirty="0" smtClean="0"/>
              <a:t>u is the </a:t>
            </a:r>
            <a:r>
              <a:rPr lang="en-US" altLang="zh-TW" b="1" dirty="0" smtClean="0"/>
              <a:t>tail</a:t>
            </a:r>
            <a:r>
              <a:rPr lang="en-US" altLang="zh-TW" dirty="0" smtClean="0"/>
              <a:t> and v the </a:t>
            </a:r>
            <a:r>
              <a:rPr lang="en-US" altLang="zh-TW" b="1" dirty="0" smtClean="0"/>
              <a:t>head</a:t>
            </a:r>
            <a:r>
              <a:rPr lang="en-US" altLang="zh-TW" dirty="0" smtClean="0"/>
              <a:t> of the edge</a:t>
            </a:r>
          </a:p>
          <a:p>
            <a:pPr lvl="1"/>
            <a:r>
              <a:rPr lang="en-US" altLang="zh-TW" b="1" dirty="0" smtClean="0">
                <a:solidFill>
                  <a:srgbClr val="CC0099"/>
                </a:solidFill>
              </a:rPr>
              <a:t>Mixed</a:t>
            </a:r>
            <a:r>
              <a:rPr lang="en-US" altLang="zh-TW" dirty="0" smtClean="0"/>
              <a:t> graphs (both (</a:t>
            </a:r>
            <a:r>
              <a:rPr lang="en-US" altLang="zh-TW" dirty="0" err="1" smtClean="0"/>
              <a:t>u,v</a:t>
            </a:r>
            <a:r>
              <a:rPr lang="en-US" altLang="zh-TW" dirty="0" smtClean="0"/>
              <a:t>) and &lt;</a:t>
            </a:r>
            <a:r>
              <a:rPr lang="en-US" altLang="zh-TW" dirty="0" err="1" smtClean="0"/>
              <a:t>r,s</a:t>
            </a:r>
            <a:r>
              <a:rPr lang="en-US" altLang="zh-TW" dirty="0" smtClean="0"/>
              <a:t>&gt;)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</a:t>
            </a:fld>
            <a:endParaRPr lang="zh-TW" altLang="en-US"/>
          </a:p>
        </p:txBody>
      </p:sp>
      <p:grpSp>
        <p:nvGrpSpPr>
          <p:cNvPr id="29" name="群組 28"/>
          <p:cNvGrpSpPr/>
          <p:nvPr/>
        </p:nvGrpSpPr>
        <p:grpSpPr>
          <a:xfrm>
            <a:off x="3488788" y="3123027"/>
            <a:ext cx="4965895" cy="801859"/>
            <a:chOff x="3488788" y="3123027"/>
            <a:chExt cx="4965895" cy="801859"/>
          </a:xfrm>
        </p:grpSpPr>
        <p:sp>
          <p:nvSpPr>
            <p:cNvPr id="28" name="圓角矩形 27"/>
            <p:cNvSpPr/>
            <p:nvPr/>
          </p:nvSpPr>
          <p:spPr>
            <a:xfrm>
              <a:off x="3488788" y="3123027"/>
              <a:ext cx="4965895" cy="8018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3659063" y="3151162"/>
              <a:ext cx="4675965" cy="702603"/>
              <a:chOff x="2236710" y="5880297"/>
              <a:chExt cx="4675965" cy="702603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3784172" y="5950636"/>
                <a:ext cx="393895" cy="369332"/>
                <a:chOff x="5500468" y="5852160"/>
                <a:chExt cx="393895" cy="369332"/>
              </a:xfrm>
            </p:grpSpPr>
            <p:sp>
              <p:nvSpPr>
                <p:cNvPr id="5" name="橢圓 4"/>
                <p:cNvSpPr/>
                <p:nvPr/>
              </p:nvSpPr>
              <p:spPr>
                <a:xfrm>
                  <a:off x="5500468" y="5866228"/>
                  <a:ext cx="393895" cy="35169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" name="文字方塊 5"/>
                <p:cNvSpPr txBox="1"/>
                <p:nvPr/>
              </p:nvSpPr>
              <p:spPr>
                <a:xfrm>
                  <a:off x="5542670" y="5852160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/>
                    <a:t>u</a:t>
                  </a:r>
                  <a:endParaRPr lang="zh-TW" altLang="en-US" dirty="0"/>
                </a:p>
              </p:txBody>
            </p:sp>
          </p:grpSp>
          <p:grpSp>
            <p:nvGrpSpPr>
              <p:cNvPr id="8" name="群組 7"/>
              <p:cNvGrpSpPr/>
              <p:nvPr/>
            </p:nvGrpSpPr>
            <p:grpSpPr>
              <a:xfrm>
                <a:off x="4991649" y="5948291"/>
                <a:ext cx="393895" cy="369332"/>
                <a:chOff x="5500468" y="5852160"/>
                <a:chExt cx="393895" cy="369332"/>
              </a:xfrm>
            </p:grpSpPr>
            <p:sp>
              <p:nvSpPr>
                <p:cNvPr id="9" name="橢圓 8"/>
                <p:cNvSpPr/>
                <p:nvPr/>
              </p:nvSpPr>
              <p:spPr>
                <a:xfrm>
                  <a:off x="5500468" y="5866228"/>
                  <a:ext cx="393895" cy="35169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" name="文字方塊 9"/>
                <p:cNvSpPr txBox="1"/>
                <p:nvPr/>
              </p:nvSpPr>
              <p:spPr>
                <a:xfrm>
                  <a:off x="5542670" y="5852160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/>
                    <a:t>v</a:t>
                  </a:r>
                  <a:endParaRPr lang="zh-TW" altLang="en-US" dirty="0"/>
                </a:p>
              </p:txBody>
            </p:sp>
          </p:grpSp>
          <p:cxnSp>
            <p:nvCxnSpPr>
              <p:cNvPr id="12" name="直線單箭頭接點 11"/>
              <p:cNvCxnSpPr>
                <a:stCxn id="5" idx="6"/>
                <a:endCxn id="9" idx="2"/>
              </p:cNvCxnSpPr>
              <p:nvPr/>
            </p:nvCxnSpPr>
            <p:spPr>
              <a:xfrm flipV="1">
                <a:off x="4178067" y="6138205"/>
                <a:ext cx="813582" cy="2345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4191891" y="6212618"/>
                <a:ext cx="7601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b="1" dirty="0" smtClean="0"/>
                  <a:t>&lt;u, v&gt;</a:t>
                </a:r>
                <a:endParaRPr lang="zh-TW" altLang="en-US" dirty="0"/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2236710" y="5880297"/>
                <a:ext cx="14136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Originating/</a:t>
                </a:r>
              </a:p>
              <a:p>
                <a:r>
                  <a:rPr lang="en-US" altLang="zh-TW" dirty="0" smtClean="0"/>
                  <a:t>initiating in u</a:t>
                </a:r>
                <a:endParaRPr lang="zh-TW" altLang="en-US" dirty="0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5514535" y="5936569"/>
                <a:ext cx="13981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Terminating/</a:t>
                </a:r>
              </a:p>
              <a:p>
                <a:r>
                  <a:rPr lang="en-US" altLang="zh-TW" dirty="0" smtClean="0"/>
                  <a:t>ending in v </a:t>
                </a:r>
                <a:endParaRPr lang="zh-TW" altLang="en-US" dirty="0"/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1083212" y="3123028"/>
            <a:ext cx="1927274" cy="745588"/>
            <a:chOff x="1083212" y="3108960"/>
            <a:chExt cx="1927274" cy="745588"/>
          </a:xfrm>
        </p:grpSpPr>
        <p:sp>
          <p:nvSpPr>
            <p:cNvPr id="27" name="圓角矩形 26"/>
            <p:cNvSpPr/>
            <p:nvPr/>
          </p:nvSpPr>
          <p:spPr>
            <a:xfrm>
              <a:off x="1083212" y="3108960"/>
              <a:ext cx="1927274" cy="7455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1291846" y="3174613"/>
              <a:ext cx="1601372" cy="633659"/>
              <a:chOff x="7073667" y="3498168"/>
              <a:chExt cx="1601372" cy="633659"/>
            </a:xfrm>
          </p:grpSpPr>
          <p:grpSp>
            <p:nvGrpSpPr>
              <p:cNvPr id="17" name="群組 16"/>
              <p:cNvGrpSpPr/>
              <p:nvPr/>
            </p:nvGrpSpPr>
            <p:grpSpPr>
              <a:xfrm>
                <a:off x="7073667" y="3500513"/>
                <a:ext cx="393895" cy="369332"/>
                <a:chOff x="5500468" y="5852160"/>
                <a:chExt cx="393895" cy="369332"/>
              </a:xfrm>
            </p:grpSpPr>
            <p:sp>
              <p:nvSpPr>
                <p:cNvPr id="18" name="橢圓 17"/>
                <p:cNvSpPr/>
                <p:nvPr/>
              </p:nvSpPr>
              <p:spPr>
                <a:xfrm>
                  <a:off x="5500468" y="5866228"/>
                  <a:ext cx="393895" cy="35169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文字方塊 18"/>
                <p:cNvSpPr txBox="1"/>
                <p:nvPr/>
              </p:nvSpPr>
              <p:spPr>
                <a:xfrm>
                  <a:off x="5542670" y="5852160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/>
                    <a:t>u</a:t>
                  </a:r>
                  <a:endParaRPr lang="zh-TW" altLang="en-US" dirty="0"/>
                </a:p>
              </p:txBody>
            </p:sp>
          </p:grpSp>
          <p:grpSp>
            <p:nvGrpSpPr>
              <p:cNvPr id="20" name="群組 19"/>
              <p:cNvGrpSpPr/>
              <p:nvPr/>
            </p:nvGrpSpPr>
            <p:grpSpPr>
              <a:xfrm>
                <a:off x="8281144" y="3498168"/>
                <a:ext cx="393895" cy="369332"/>
                <a:chOff x="5500468" y="5852160"/>
                <a:chExt cx="393895" cy="369332"/>
              </a:xfrm>
            </p:grpSpPr>
            <p:sp>
              <p:nvSpPr>
                <p:cNvPr id="21" name="橢圓 20"/>
                <p:cNvSpPr/>
                <p:nvPr/>
              </p:nvSpPr>
              <p:spPr>
                <a:xfrm>
                  <a:off x="5500468" y="5866228"/>
                  <a:ext cx="393895" cy="35169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" name="文字方塊 21"/>
                <p:cNvSpPr txBox="1"/>
                <p:nvPr/>
              </p:nvSpPr>
              <p:spPr>
                <a:xfrm>
                  <a:off x="5542670" y="5852160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/>
                    <a:t>v</a:t>
                  </a:r>
                  <a:endParaRPr lang="zh-TW" altLang="en-US" dirty="0"/>
                </a:p>
              </p:txBody>
            </p:sp>
          </p:grpSp>
          <p:cxnSp>
            <p:nvCxnSpPr>
              <p:cNvPr id="23" name="直線單箭頭接點 22"/>
              <p:cNvCxnSpPr>
                <a:stCxn id="18" idx="6"/>
                <a:endCxn id="21" idx="2"/>
              </p:cNvCxnSpPr>
              <p:nvPr/>
            </p:nvCxnSpPr>
            <p:spPr>
              <a:xfrm flipV="1">
                <a:off x="7467562" y="3688082"/>
                <a:ext cx="813582" cy="2345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矩形 23"/>
              <p:cNvSpPr/>
              <p:nvPr/>
            </p:nvSpPr>
            <p:spPr>
              <a:xfrm>
                <a:off x="7565794" y="3762495"/>
                <a:ext cx="6735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b="1" dirty="0" smtClean="0"/>
                  <a:t>(u, v)</a:t>
                </a:r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77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Adjacency Multi-Lists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15746" y="4865143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80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586446" y="1963192"/>
            <a:ext cx="7965017" cy="3267076"/>
          </a:xfrm>
          <a:prstGeom prst="roundRect">
            <a:avLst>
              <a:gd name="adj" fmla="val 703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1403617" y="3564089"/>
            <a:ext cx="335991" cy="33599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橢圓 6"/>
          <p:cNvSpPr/>
          <p:nvPr/>
        </p:nvSpPr>
        <p:spPr>
          <a:xfrm>
            <a:off x="1403617" y="2088960"/>
            <a:ext cx="335991" cy="33599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橢圓 7"/>
          <p:cNvSpPr/>
          <p:nvPr/>
        </p:nvSpPr>
        <p:spPr>
          <a:xfrm>
            <a:off x="697597" y="2832395"/>
            <a:ext cx="335991" cy="33599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0" name="直線接點 9"/>
          <p:cNvCxnSpPr>
            <a:stCxn id="7" idx="3"/>
            <a:endCxn id="8" idx="7"/>
          </p:cNvCxnSpPr>
          <p:nvPr/>
        </p:nvCxnSpPr>
        <p:spPr>
          <a:xfrm flipH="1">
            <a:off x="984383" y="2375746"/>
            <a:ext cx="468439" cy="5058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7" idx="5"/>
            <a:endCxn id="9" idx="1"/>
          </p:cNvCxnSpPr>
          <p:nvPr/>
        </p:nvCxnSpPr>
        <p:spPr>
          <a:xfrm>
            <a:off x="1690403" y="2375746"/>
            <a:ext cx="442766" cy="5058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8" idx="5"/>
            <a:endCxn id="6" idx="1"/>
          </p:cNvCxnSpPr>
          <p:nvPr/>
        </p:nvCxnSpPr>
        <p:spPr>
          <a:xfrm>
            <a:off x="984383" y="3119181"/>
            <a:ext cx="468439" cy="49411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6" idx="7"/>
            <a:endCxn id="9" idx="3"/>
          </p:cNvCxnSpPr>
          <p:nvPr/>
        </p:nvCxnSpPr>
        <p:spPr>
          <a:xfrm flipV="1">
            <a:off x="1690403" y="3119181"/>
            <a:ext cx="442766" cy="49411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8" idx="6"/>
            <a:endCxn id="9" idx="2"/>
          </p:cNvCxnSpPr>
          <p:nvPr/>
        </p:nvCxnSpPr>
        <p:spPr>
          <a:xfrm>
            <a:off x="1033588" y="3000391"/>
            <a:ext cx="1050376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7" idx="4"/>
            <a:endCxn id="6" idx="0"/>
          </p:cNvCxnSpPr>
          <p:nvPr/>
        </p:nvCxnSpPr>
        <p:spPr>
          <a:xfrm>
            <a:off x="1571613" y="2424951"/>
            <a:ext cx="0" cy="113913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群組 21"/>
          <p:cNvGrpSpPr/>
          <p:nvPr/>
        </p:nvGrpSpPr>
        <p:grpSpPr>
          <a:xfrm>
            <a:off x="4384848" y="2694307"/>
            <a:ext cx="864616" cy="508288"/>
            <a:chOff x="3538558" y="5342322"/>
            <a:chExt cx="864616" cy="508288"/>
          </a:xfrm>
        </p:grpSpPr>
        <p:sp>
          <p:nvSpPr>
            <p:cNvPr id="17" name="矩形 16"/>
            <p:cNvSpPr/>
            <p:nvPr/>
          </p:nvSpPr>
          <p:spPr>
            <a:xfrm>
              <a:off x="3538558" y="5342324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970866" y="5342323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538558" y="5342322"/>
              <a:ext cx="864616" cy="508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22"/>
          <p:cNvGrpSpPr/>
          <p:nvPr/>
        </p:nvGrpSpPr>
        <p:grpSpPr>
          <a:xfrm>
            <a:off x="4384848" y="3595151"/>
            <a:ext cx="864616" cy="508288"/>
            <a:chOff x="3538558" y="5342322"/>
            <a:chExt cx="864616" cy="508288"/>
          </a:xfrm>
        </p:grpSpPr>
        <p:sp>
          <p:nvSpPr>
            <p:cNvPr id="24" name="矩形 23"/>
            <p:cNvSpPr/>
            <p:nvPr/>
          </p:nvSpPr>
          <p:spPr>
            <a:xfrm>
              <a:off x="3538558" y="5342324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970866" y="5342323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2</a:t>
              </a:r>
              <a:endParaRPr lang="zh-TW" altLang="en-US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538558" y="5342322"/>
              <a:ext cx="864616" cy="508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8"/>
          <p:cNvGrpSpPr/>
          <p:nvPr/>
        </p:nvGrpSpPr>
        <p:grpSpPr>
          <a:xfrm>
            <a:off x="4384848" y="4520597"/>
            <a:ext cx="864616" cy="508288"/>
            <a:chOff x="3538558" y="5342322"/>
            <a:chExt cx="864616" cy="508288"/>
          </a:xfrm>
        </p:grpSpPr>
        <p:sp>
          <p:nvSpPr>
            <p:cNvPr id="30" name="矩形 29"/>
            <p:cNvSpPr/>
            <p:nvPr/>
          </p:nvSpPr>
          <p:spPr>
            <a:xfrm>
              <a:off x="3538558" y="5342324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970866" y="5342323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538558" y="5342322"/>
              <a:ext cx="864616" cy="508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34"/>
          <p:cNvGrpSpPr/>
          <p:nvPr/>
        </p:nvGrpSpPr>
        <p:grpSpPr>
          <a:xfrm>
            <a:off x="5739515" y="3595151"/>
            <a:ext cx="864616" cy="508288"/>
            <a:chOff x="3538558" y="5342322"/>
            <a:chExt cx="864616" cy="508288"/>
          </a:xfrm>
        </p:grpSpPr>
        <p:sp>
          <p:nvSpPr>
            <p:cNvPr id="36" name="矩形 35"/>
            <p:cNvSpPr/>
            <p:nvPr/>
          </p:nvSpPr>
          <p:spPr>
            <a:xfrm>
              <a:off x="3538558" y="5342324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970866" y="5342323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2</a:t>
              </a:r>
              <a:endParaRPr lang="zh-TW" altLang="en-US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538558" y="5342322"/>
              <a:ext cx="864616" cy="508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40"/>
          <p:cNvGrpSpPr/>
          <p:nvPr/>
        </p:nvGrpSpPr>
        <p:grpSpPr>
          <a:xfrm>
            <a:off x="5739515" y="4520597"/>
            <a:ext cx="864616" cy="508288"/>
            <a:chOff x="3538558" y="5342322"/>
            <a:chExt cx="864616" cy="508288"/>
          </a:xfrm>
        </p:grpSpPr>
        <p:sp>
          <p:nvSpPr>
            <p:cNvPr id="42" name="矩形 41"/>
            <p:cNvSpPr/>
            <p:nvPr/>
          </p:nvSpPr>
          <p:spPr>
            <a:xfrm>
              <a:off x="3538558" y="5342324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970866" y="5342323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538558" y="5342322"/>
              <a:ext cx="864616" cy="508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5" name="群組 46"/>
          <p:cNvGrpSpPr/>
          <p:nvPr/>
        </p:nvGrpSpPr>
        <p:grpSpPr>
          <a:xfrm>
            <a:off x="7129360" y="4520597"/>
            <a:ext cx="864616" cy="508288"/>
            <a:chOff x="3538558" y="5342322"/>
            <a:chExt cx="864616" cy="508288"/>
          </a:xfrm>
        </p:grpSpPr>
        <p:sp>
          <p:nvSpPr>
            <p:cNvPr id="48" name="矩形 47"/>
            <p:cNvSpPr/>
            <p:nvPr/>
          </p:nvSpPr>
          <p:spPr>
            <a:xfrm>
              <a:off x="3538558" y="5342324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2</a:t>
              </a:r>
              <a:endParaRPr lang="zh-TW" altLang="en-US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970866" y="5342323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538558" y="5596467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970866" y="5596466"/>
              <a:ext cx="432308" cy="25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538558" y="5342322"/>
              <a:ext cx="864616" cy="508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3" name="文字方塊 52"/>
          <p:cNvSpPr txBox="1"/>
          <p:nvPr/>
        </p:nvSpPr>
        <p:spPr>
          <a:xfrm>
            <a:off x="4201801" y="239751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N0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4201801" y="330413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N1</a:t>
            </a:r>
            <a:endParaRPr lang="zh-TW" altLang="en-US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4201801" y="422692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N2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5546116" y="330413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N3</a:t>
            </a:r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5546116" y="422692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N4</a:t>
            </a:r>
            <a:endParaRPr lang="zh-TW" altLang="en-US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6967016" y="422692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N5</a:t>
            </a:r>
            <a:endParaRPr lang="zh-TW" altLang="en-US" dirty="0"/>
          </a:p>
        </p:txBody>
      </p:sp>
      <p:cxnSp>
        <p:nvCxnSpPr>
          <p:cNvPr id="63" name="直線接點 62"/>
          <p:cNvCxnSpPr/>
          <p:nvPr/>
        </p:nvCxnSpPr>
        <p:spPr>
          <a:xfrm>
            <a:off x="4610230" y="3078435"/>
            <a:ext cx="0" cy="52833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4610230" y="3985552"/>
            <a:ext cx="0" cy="52833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endCxn id="40" idx="1"/>
          </p:cNvCxnSpPr>
          <p:nvPr/>
        </p:nvCxnSpPr>
        <p:spPr>
          <a:xfrm>
            <a:off x="5020864" y="3078435"/>
            <a:ext cx="718651" cy="77086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5954545" y="3992258"/>
            <a:ext cx="0" cy="52833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5033686" y="3973067"/>
            <a:ext cx="705829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5033686" y="4901812"/>
            <a:ext cx="705829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>
            <a:off x="6423531" y="4901812"/>
            <a:ext cx="705829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字方塊 82"/>
          <p:cNvSpPr txBox="1"/>
          <p:nvPr/>
        </p:nvSpPr>
        <p:spPr>
          <a:xfrm>
            <a:off x="841284" y="234232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N0</a:t>
            </a:r>
            <a:endParaRPr lang="zh-TW" altLang="en-US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1839687" y="231967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N1</a:t>
            </a:r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1483478" y="304343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N2</a:t>
            </a:r>
            <a:endParaRPr lang="zh-TW" altLang="en-US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1066666" y="272824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N3</a:t>
            </a:r>
            <a:endParaRPr lang="zh-TW" altLang="en-US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875824" y="327237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N4</a:t>
            </a:r>
            <a:endParaRPr lang="zh-TW" altLang="en-US" dirty="0"/>
          </a:p>
        </p:txBody>
      </p:sp>
      <p:sp>
        <p:nvSpPr>
          <p:cNvPr id="88" name="文字方塊 87"/>
          <p:cNvSpPr txBox="1"/>
          <p:nvPr/>
        </p:nvSpPr>
        <p:spPr>
          <a:xfrm>
            <a:off x="1835024" y="326444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N5</a:t>
            </a:r>
            <a:endParaRPr lang="zh-TW" altLang="en-US" dirty="0"/>
          </a:p>
        </p:txBody>
      </p:sp>
      <p:sp>
        <p:nvSpPr>
          <p:cNvPr id="89" name="矩形 88"/>
          <p:cNvSpPr/>
          <p:nvPr/>
        </p:nvSpPr>
        <p:spPr>
          <a:xfrm>
            <a:off x="2863338" y="3397865"/>
            <a:ext cx="271360" cy="29698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2863338" y="3685446"/>
            <a:ext cx="271360" cy="29698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2863338" y="3983676"/>
            <a:ext cx="271360" cy="29698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2863338" y="4281105"/>
            <a:ext cx="271360" cy="29698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2593215" y="334630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文字方塊 95"/>
          <p:cNvSpPr txBox="1"/>
          <p:nvPr/>
        </p:nvSpPr>
        <p:spPr>
          <a:xfrm>
            <a:off x="2593215" y="363388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2593215" y="393211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2593137" y="423975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1" name="群組 106"/>
          <p:cNvGrpSpPr/>
          <p:nvPr/>
        </p:nvGrpSpPr>
        <p:grpSpPr>
          <a:xfrm>
            <a:off x="2989921" y="2888392"/>
            <a:ext cx="1394927" cy="652726"/>
            <a:chOff x="3032125" y="3853508"/>
            <a:chExt cx="1394927" cy="592667"/>
          </a:xfrm>
        </p:grpSpPr>
        <p:sp>
          <p:nvSpPr>
            <p:cNvPr id="99" name="手繪多邊形 98"/>
            <p:cNvSpPr/>
            <p:nvPr/>
          </p:nvSpPr>
          <p:spPr>
            <a:xfrm>
              <a:off x="3032125" y="3853508"/>
              <a:ext cx="492769" cy="592667"/>
            </a:xfrm>
            <a:custGeom>
              <a:avLst/>
              <a:gdLst>
                <a:gd name="connsiteX0" fmla="*/ 0 w 465667"/>
                <a:gd name="connsiteY0" fmla="*/ 592667 h 592667"/>
                <a:gd name="connsiteX1" fmla="*/ 262467 w 465667"/>
                <a:gd name="connsiteY1" fmla="*/ 592667 h 592667"/>
                <a:gd name="connsiteX2" fmla="*/ 465667 w 465667"/>
                <a:gd name="connsiteY2" fmla="*/ 0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667" h="592667">
                  <a:moveTo>
                    <a:pt x="0" y="592667"/>
                  </a:moveTo>
                  <a:lnTo>
                    <a:pt x="262467" y="592667"/>
                  </a:lnTo>
                  <a:lnTo>
                    <a:pt x="46566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6" name="直線單箭頭接點 105"/>
            <p:cNvCxnSpPr/>
            <p:nvPr/>
          </p:nvCxnSpPr>
          <p:spPr>
            <a:xfrm>
              <a:off x="3525353" y="3853508"/>
              <a:ext cx="90169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107"/>
          <p:cNvGrpSpPr/>
          <p:nvPr/>
        </p:nvGrpSpPr>
        <p:grpSpPr>
          <a:xfrm>
            <a:off x="2989921" y="2984540"/>
            <a:ext cx="1394927" cy="870009"/>
            <a:chOff x="3032125" y="3853508"/>
            <a:chExt cx="1394927" cy="592667"/>
          </a:xfrm>
        </p:grpSpPr>
        <p:sp>
          <p:nvSpPr>
            <p:cNvPr id="109" name="手繪多邊形 108"/>
            <p:cNvSpPr/>
            <p:nvPr/>
          </p:nvSpPr>
          <p:spPr>
            <a:xfrm>
              <a:off x="3032125" y="3853508"/>
              <a:ext cx="492769" cy="592667"/>
            </a:xfrm>
            <a:custGeom>
              <a:avLst/>
              <a:gdLst>
                <a:gd name="connsiteX0" fmla="*/ 0 w 465667"/>
                <a:gd name="connsiteY0" fmla="*/ 592667 h 592667"/>
                <a:gd name="connsiteX1" fmla="*/ 262467 w 465667"/>
                <a:gd name="connsiteY1" fmla="*/ 592667 h 592667"/>
                <a:gd name="connsiteX2" fmla="*/ 465667 w 465667"/>
                <a:gd name="connsiteY2" fmla="*/ 0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667" h="592667">
                  <a:moveTo>
                    <a:pt x="0" y="592667"/>
                  </a:moveTo>
                  <a:lnTo>
                    <a:pt x="262467" y="592667"/>
                  </a:lnTo>
                  <a:lnTo>
                    <a:pt x="46566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0" name="直線單箭頭接點 109"/>
            <p:cNvCxnSpPr/>
            <p:nvPr/>
          </p:nvCxnSpPr>
          <p:spPr>
            <a:xfrm>
              <a:off x="3525353" y="3853508"/>
              <a:ext cx="90169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群組 111"/>
          <p:cNvGrpSpPr/>
          <p:nvPr/>
        </p:nvGrpSpPr>
        <p:grpSpPr>
          <a:xfrm>
            <a:off x="2989921" y="3861254"/>
            <a:ext cx="1394927" cy="270913"/>
            <a:chOff x="3032125" y="3853508"/>
            <a:chExt cx="1394927" cy="592667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13" name="手繪多邊形 112"/>
            <p:cNvSpPr/>
            <p:nvPr/>
          </p:nvSpPr>
          <p:spPr>
            <a:xfrm>
              <a:off x="3032125" y="3853508"/>
              <a:ext cx="492769" cy="592667"/>
            </a:xfrm>
            <a:custGeom>
              <a:avLst/>
              <a:gdLst>
                <a:gd name="connsiteX0" fmla="*/ 0 w 465667"/>
                <a:gd name="connsiteY0" fmla="*/ 592667 h 592667"/>
                <a:gd name="connsiteX1" fmla="*/ 262467 w 465667"/>
                <a:gd name="connsiteY1" fmla="*/ 592667 h 592667"/>
                <a:gd name="connsiteX2" fmla="*/ 465667 w 465667"/>
                <a:gd name="connsiteY2" fmla="*/ 0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667" h="592667">
                  <a:moveTo>
                    <a:pt x="0" y="592667"/>
                  </a:moveTo>
                  <a:lnTo>
                    <a:pt x="262467" y="592667"/>
                  </a:lnTo>
                  <a:lnTo>
                    <a:pt x="46566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4" name="直線單箭頭接點 113"/>
            <p:cNvCxnSpPr/>
            <p:nvPr/>
          </p:nvCxnSpPr>
          <p:spPr>
            <a:xfrm>
              <a:off x="3525353" y="3853508"/>
              <a:ext cx="90169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群組 114"/>
          <p:cNvGrpSpPr/>
          <p:nvPr/>
        </p:nvGrpSpPr>
        <p:grpSpPr>
          <a:xfrm flipV="1">
            <a:off x="2989921" y="4444437"/>
            <a:ext cx="1394927" cy="326110"/>
            <a:chOff x="3032125" y="3853508"/>
            <a:chExt cx="1394927" cy="592667"/>
          </a:xfrm>
        </p:grpSpPr>
        <p:sp>
          <p:nvSpPr>
            <p:cNvPr id="116" name="手繪多邊形 115"/>
            <p:cNvSpPr/>
            <p:nvPr/>
          </p:nvSpPr>
          <p:spPr>
            <a:xfrm>
              <a:off x="3032125" y="3853508"/>
              <a:ext cx="492769" cy="592667"/>
            </a:xfrm>
            <a:custGeom>
              <a:avLst/>
              <a:gdLst>
                <a:gd name="connsiteX0" fmla="*/ 0 w 465667"/>
                <a:gd name="connsiteY0" fmla="*/ 592667 h 592667"/>
                <a:gd name="connsiteX1" fmla="*/ 262467 w 465667"/>
                <a:gd name="connsiteY1" fmla="*/ 592667 h 592667"/>
                <a:gd name="connsiteX2" fmla="*/ 465667 w 465667"/>
                <a:gd name="connsiteY2" fmla="*/ 0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667" h="592667">
                  <a:moveTo>
                    <a:pt x="0" y="592667"/>
                  </a:moveTo>
                  <a:lnTo>
                    <a:pt x="262467" y="592667"/>
                  </a:lnTo>
                  <a:lnTo>
                    <a:pt x="46566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7" name="直線單箭頭接點 116"/>
            <p:cNvCxnSpPr/>
            <p:nvPr/>
          </p:nvCxnSpPr>
          <p:spPr>
            <a:xfrm>
              <a:off x="3525353" y="3853508"/>
              <a:ext cx="90169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直線接點 118"/>
          <p:cNvCxnSpPr/>
          <p:nvPr/>
        </p:nvCxnSpPr>
        <p:spPr>
          <a:xfrm>
            <a:off x="6405309" y="3971117"/>
            <a:ext cx="718651" cy="77086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2083964" y="2832395"/>
            <a:ext cx="335991" cy="33599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2" name="內容版面配置區 9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52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Discussion: </a:t>
            </a:r>
            <a:br>
              <a:rPr lang="en-US" altLang="zh-TW" dirty="0" smtClean="0"/>
            </a:br>
            <a:r>
              <a:rPr lang="en-US" altLang="zh-TW" dirty="0" smtClean="0"/>
              <a:t>Adjacency Matrices vs Adjacency Lists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107874"/>
              </p:ext>
            </p:extLst>
          </p:nvPr>
        </p:nvGraphicFramePr>
        <p:xfrm>
          <a:off x="628650" y="1509713"/>
          <a:ext cx="7886700" cy="4664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537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9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0761">
                <a:tc>
                  <a:txBody>
                    <a:bodyPr/>
                    <a:lstStyle/>
                    <a:p>
                      <a:r>
                        <a:rPr lang="en-US" altLang="zh-TW" sz="2200" dirty="0" smtClean="0"/>
                        <a:t>Operation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/>
                        <a:t>Which performs better</a:t>
                      </a:r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097">
                <a:tc>
                  <a:txBody>
                    <a:bodyPr/>
                    <a:lstStyle/>
                    <a:p>
                      <a:r>
                        <a:rPr lang="en-US" altLang="zh-TW" sz="2200" dirty="0" smtClean="0"/>
                        <a:t>Determining if</a:t>
                      </a:r>
                      <a:r>
                        <a:rPr lang="en-US" altLang="zh-TW" sz="2200" baseline="0" dirty="0" smtClean="0"/>
                        <a:t> </a:t>
                      </a:r>
                      <a:r>
                        <a:rPr lang="en-US" altLang="zh-TW" sz="2200" dirty="0" smtClean="0"/>
                        <a:t>(u, v) is an</a:t>
                      </a:r>
                      <a:r>
                        <a:rPr lang="en-US" altLang="zh-TW" sz="2200" baseline="0" dirty="0" smtClean="0"/>
                        <a:t> edge in G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097"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solidFill>
                            <a:srgbClr val="C00000"/>
                          </a:solidFill>
                        </a:rPr>
                        <a:t>Degree</a:t>
                      </a:r>
                      <a:r>
                        <a:rPr lang="en-US" altLang="zh-TW" sz="2200" dirty="0" smtClean="0"/>
                        <a:t> of vertex</a:t>
                      </a:r>
                      <a:r>
                        <a:rPr lang="en-US" altLang="zh-TW" sz="2200" baseline="0" dirty="0" smtClean="0"/>
                        <a:t> u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097">
                <a:tc>
                  <a:txBody>
                    <a:bodyPr/>
                    <a:lstStyle/>
                    <a:p>
                      <a:r>
                        <a:rPr lang="en-US" altLang="zh-TW" sz="2200" dirty="0" smtClean="0"/>
                        <a:t>Determining if</a:t>
                      </a:r>
                      <a:r>
                        <a:rPr lang="en-US" altLang="zh-TW" sz="2200" baseline="0" dirty="0" smtClean="0"/>
                        <a:t> </a:t>
                      </a:r>
                      <a:r>
                        <a:rPr lang="en-US" altLang="zh-TW" sz="2200" dirty="0" smtClean="0"/>
                        <a:t>there is a </a:t>
                      </a:r>
                      <a:r>
                        <a:rPr lang="en-US" altLang="zh-TW" sz="2200" dirty="0" smtClean="0">
                          <a:solidFill>
                            <a:srgbClr val="C00000"/>
                          </a:solidFill>
                        </a:rPr>
                        <a:t>path</a:t>
                      </a:r>
                      <a:r>
                        <a:rPr lang="en-US" altLang="zh-TW" sz="2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TW" sz="2200" dirty="0" smtClean="0"/>
                        <a:t>from u to v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097">
                <a:tc>
                  <a:txBody>
                    <a:bodyPr/>
                    <a:lstStyle/>
                    <a:p>
                      <a:r>
                        <a:rPr lang="en-US" altLang="zh-TW" sz="2200" dirty="0" smtClean="0"/>
                        <a:t>Adding</a:t>
                      </a:r>
                      <a:r>
                        <a:rPr lang="en-US" altLang="zh-TW" sz="2200" baseline="0" dirty="0" smtClean="0"/>
                        <a:t> an edge to G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097"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solidFill>
                            <a:srgbClr val="C00000"/>
                          </a:solidFill>
                        </a:rPr>
                        <a:t>Space</a:t>
                      </a:r>
                      <a:r>
                        <a:rPr lang="en-US" altLang="zh-TW" sz="2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TW" sz="2200" baseline="0" dirty="0" smtClean="0"/>
                        <a:t>to store a </a:t>
                      </a:r>
                      <a:r>
                        <a:rPr lang="en-US" altLang="zh-TW" sz="2200" baseline="0" dirty="0" smtClean="0">
                          <a:solidFill>
                            <a:srgbClr val="C00000"/>
                          </a:solidFill>
                        </a:rPr>
                        <a:t>dense graph</a:t>
                      </a:r>
                      <a:endParaRPr lang="zh-TW" alt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9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 smtClean="0">
                          <a:solidFill>
                            <a:srgbClr val="C00000"/>
                          </a:solidFill>
                        </a:rPr>
                        <a:t>Space</a:t>
                      </a: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baseline="0" dirty="0" smtClean="0"/>
                        <a:t>to store a </a:t>
                      </a:r>
                      <a:r>
                        <a:rPr lang="en-US" altLang="zh-TW" sz="2200" baseline="0" dirty="0" smtClean="0">
                          <a:solidFill>
                            <a:srgbClr val="C00000"/>
                          </a:solidFill>
                        </a:rPr>
                        <a:t>sparse graph</a:t>
                      </a:r>
                      <a:endParaRPr lang="zh-TW" altLang="en-US" sz="2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9097">
                <a:tc>
                  <a:txBody>
                    <a:bodyPr/>
                    <a:lstStyle/>
                    <a:p>
                      <a:r>
                        <a:rPr lang="en-US" altLang="zh-TW" sz="2200" dirty="0" smtClean="0"/>
                        <a:t>Konigsberg Bridge Problem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2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Weighted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Cost adjacency matrix.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C(</a:t>
            </a:r>
            <a:r>
              <a:rPr lang="en-US" altLang="zh-TW" dirty="0" err="1" smtClean="0">
                <a:solidFill>
                  <a:srgbClr val="C00000"/>
                </a:solidFill>
                <a:ea typeface="新細明體" charset="-120"/>
              </a:rPr>
              <a:t>i,j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)</a:t>
            </a:r>
            <a:r>
              <a:rPr lang="en-US" altLang="zh-TW" dirty="0" smtClean="0">
                <a:ea typeface="新細明體" charset="-120"/>
              </a:rPr>
              <a:t> =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cost of edge 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i,j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Adjacency lists =&gt; each list element is a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pair</a:t>
            </a:r>
            <a:r>
              <a:rPr lang="en-US" altLang="zh-TW" dirty="0" smtClean="0">
                <a:ea typeface="新細明體" charset="-120"/>
              </a:rPr>
              <a:t> (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adjacent vertex</a:t>
            </a:r>
            <a:r>
              <a:rPr lang="en-US" altLang="zh-TW" dirty="0" smtClean="0">
                <a:ea typeface="新細明體" charset="-120"/>
              </a:rPr>
              <a:t>,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edge weight</a:t>
            </a:r>
            <a:r>
              <a:rPr lang="en-US" altLang="zh-TW" dirty="0" smtClean="0">
                <a:ea typeface="新細明體" charset="-12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Number of C++ Classes Needed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Graph representations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Adjacency Matrix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Linked Adjacency Lists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Sequential Adjacency Lists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Adjacency </a:t>
            </a:r>
            <a:r>
              <a:rPr lang="en-US" altLang="zh-TW" dirty="0" err="1" smtClean="0">
                <a:ea typeface="新細明體" charset="-120"/>
              </a:rPr>
              <a:t>multilists</a:t>
            </a:r>
            <a:endParaRPr lang="en-US" altLang="zh-TW" dirty="0" smtClean="0">
              <a:ea typeface="新細明體" charset="-12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4 representations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Graph types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Directed and undirected .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Weighted and </a:t>
            </a:r>
            <a:r>
              <a:rPr lang="en-US" altLang="zh-TW" dirty="0" err="1" smtClean="0">
                <a:ea typeface="新細明體" charset="-120"/>
              </a:rPr>
              <a:t>unweighted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2 x 2 = 4 graph types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4 x 4 =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16 C++ classes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077243" y="2236764"/>
            <a:ext cx="22636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200" dirty="0" smtClean="0"/>
              <a:t>Graph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200" dirty="0" err="1" smtClean="0"/>
              <a:t>LinkedWDigraph</a:t>
            </a:r>
            <a:endParaRPr lang="en-US" altLang="zh-TW" sz="22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200" dirty="0" err="1" smtClean="0"/>
              <a:t>LinkedWGraph</a:t>
            </a:r>
            <a:endParaRPr lang="en-US" altLang="zh-TW" sz="22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200" dirty="0" err="1" smtClean="0"/>
              <a:t>LinkedDigraph</a:t>
            </a:r>
            <a:endParaRPr lang="en-US" altLang="zh-TW" sz="22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200" dirty="0" err="1" smtClean="0"/>
              <a:t>LinkedGraph</a:t>
            </a:r>
            <a:endParaRPr lang="en-US" altLang="zh-TW" sz="22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200" dirty="0" err="1" smtClean="0"/>
              <a:t>MatrixWDigraph</a:t>
            </a:r>
            <a:endParaRPr lang="en-US" altLang="zh-TW" sz="22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200" dirty="0" err="1" smtClean="0"/>
              <a:t>MatrixDigraph</a:t>
            </a:r>
            <a:endParaRPr lang="en-US" altLang="zh-TW" sz="22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200" dirty="0" err="1" smtClean="0"/>
              <a:t>MatrixWGraph</a:t>
            </a:r>
            <a:endParaRPr lang="en-US" altLang="zh-TW" sz="22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200" dirty="0" err="1" smtClean="0"/>
              <a:t>MatrixGraph</a:t>
            </a:r>
            <a:endParaRPr lang="zh-TW" alt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Possible Derivation Hierarchy 4 Graph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84</a:t>
            </a:fld>
            <a:endParaRPr lang="zh-TW" altLang="en-US"/>
          </a:p>
        </p:txBody>
      </p:sp>
      <p:graphicFrame>
        <p:nvGraphicFramePr>
          <p:cNvPr id="385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723862"/>
              </p:ext>
            </p:extLst>
          </p:nvPr>
        </p:nvGraphicFramePr>
        <p:xfrm>
          <a:off x="239149" y="1856937"/>
          <a:ext cx="8676819" cy="323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94" name="Visio" r:id="rId3" imgW="7200983" imgH="2410002" progId="Visio.Drawing.11">
                  <p:embed/>
                </p:oleObj>
              </mc:Choice>
              <mc:Fallback>
                <p:oleObj name="Visio" r:id="rId3" imgW="7200983" imgH="241000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49" y="1856937"/>
                        <a:ext cx="8676819" cy="3235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6.1 The graph abstract data type</a:t>
            </a:r>
          </a:p>
          <a:p>
            <a:r>
              <a:rPr lang="en-US" altLang="zh-TW" b="1" dirty="0">
                <a:solidFill>
                  <a:srgbClr val="C00000"/>
                </a:solidFill>
              </a:rPr>
              <a:t>6.2 Elementary graph operations</a:t>
            </a:r>
          </a:p>
          <a:p>
            <a:r>
              <a:rPr lang="en-US" altLang="zh-TW" dirty="0" smtClean="0"/>
              <a:t>6.3 Minimum-cost spanning trees</a:t>
            </a:r>
          </a:p>
          <a:p>
            <a:r>
              <a:rPr lang="en-US" altLang="zh-TW" dirty="0" smtClean="0"/>
              <a:t>6.4 Shortest paths and transitive closure</a:t>
            </a:r>
          </a:p>
          <a:p>
            <a:r>
              <a:rPr lang="en-US" altLang="zh-TW" dirty="0" smtClean="0"/>
              <a:t>6.5 Activity networks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1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Elementary Graph Operations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Graph search </a:t>
            </a:r>
            <a:r>
              <a:rPr lang="en-US" altLang="zh-TW" dirty="0" smtClean="0"/>
              <a:t>(traversal): </a:t>
            </a:r>
          </a:p>
          <a:p>
            <a:pPr lvl="1"/>
            <a:r>
              <a:rPr lang="en-US" altLang="zh-TW" dirty="0" smtClean="0"/>
              <a:t>Given a graph G = (V,E) and a vertex </a:t>
            </a:r>
            <a:r>
              <a:rPr lang="en-US" altLang="zh-TW" dirty="0" smtClean="0">
                <a:solidFill>
                  <a:srgbClr val="0000CC"/>
                </a:solidFill>
              </a:rPr>
              <a:t>v</a:t>
            </a:r>
            <a:r>
              <a:rPr lang="en-US" altLang="zh-TW" dirty="0" smtClean="0"/>
              <a:t> in V(G), wish to visit all vertices in G that are </a:t>
            </a:r>
            <a:r>
              <a:rPr lang="en-US" altLang="zh-TW" dirty="0" smtClean="0">
                <a:solidFill>
                  <a:srgbClr val="0000CC"/>
                </a:solidFill>
              </a:rPr>
              <a:t>reachable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from v</a:t>
            </a:r>
            <a:r>
              <a:rPr lang="en-US" altLang="zh-TW" dirty="0" smtClean="0"/>
              <a:t> (i.e., all vertices </a:t>
            </a:r>
            <a:r>
              <a:rPr lang="en-US" altLang="zh-TW" dirty="0" smtClean="0">
                <a:solidFill>
                  <a:srgbClr val="C00000"/>
                </a:solidFill>
              </a:rPr>
              <a:t>connected to v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A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u</a:t>
            </a:r>
            <a:r>
              <a:rPr lang="en-US" altLang="zh-TW" dirty="0" smtClean="0">
                <a:ea typeface="新細明體" charset="-120"/>
              </a:rPr>
              <a:t> is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reachable</a:t>
            </a:r>
            <a:r>
              <a:rPr lang="en-US" altLang="zh-TW" dirty="0" smtClean="0">
                <a:ea typeface="新細明體" charset="-120"/>
              </a:rPr>
              <a:t> from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v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iff</a:t>
            </a:r>
            <a:r>
              <a:rPr lang="en-US" altLang="zh-TW" dirty="0" smtClean="0">
                <a:ea typeface="新細明體" charset="-120"/>
              </a:rPr>
              <a:t> there is a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path from v to u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 smtClean="0"/>
          </a:p>
          <a:p>
            <a:r>
              <a:rPr lang="en-US" altLang="zh-TW" dirty="0" smtClean="0"/>
              <a:t>Depth-first search (DFS)</a:t>
            </a:r>
          </a:p>
          <a:p>
            <a:r>
              <a:rPr lang="en-US" altLang="zh-TW" dirty="0" smtClean="0"/>
              <a:t>Breadth-first search (BFS)</a:t>
            </a:r>
          </a:p>
          <a:p>
            <a:r>
              <a:rPr lang="en-US" altLang="zh-TW" dirty="0" smtClean="0"/>
              <a:t>Connected components</a:t>
            </a:r>
          </a:p>
          <a:p>
            <a:r>
              <a:rPr lang="en-US" altLang="zh-TW" dirty="0" smtClean="0"/>
              <a:t>Spanning trees</a:t>
            </a:r>
          </a:p>
          <a:p>
            <a:r>
              <a:rPr lang="en-US" altLang="zh-TW" dirty="0" err="1" smtClean="0"/>
              <a:t>Biconnected</a:t>
            </a:r>
            <a:r>
              <a:rPr lang="en-US" altLang="zh-TW" dirty="0" smtClean="0"/>
              <a:t> components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95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Graph Search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dirty="0" smtClean="0">
                <a:ea typeface="新細明體" charset="-120"/>
              </a:rPr>
              <a:t>Many graph problems solved using a search method.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Path from one vertex to another.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Is the graph connected?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Find a spanning tree.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etc.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dirty="0" smtClean="0">
                <a:ea typeface="新細明體" charset="-120"/>
              </a:rPr>
              <a:t>A search method starts at a given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v</a:t>
            </a:r>
            <a:r>
              <a:rPr lang="en-US" altLang="zh-TW" dirty="0" smtClean="0">
                <a:ea typeface="新細明體" charset="-120"/>
              </a:rPr>
              <a:t> and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visits</a:t>
            </a:r>
            <a:r>
              <a:rPr lang="en-US" altLang="zh-TW" dirty="0" smtClean="0">
                <a:ea typeface="新細明體" charset="-120"/>
              </a:rPr>
              <a:t>/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labels</a:t>
            </a:r>
            <a:r>
              <a:rPr lang="en-US" altLang="zh-TW" dirty="0" smtClean="0">
                <a:ea typeface="新細明體" charset="-120"/>
              </a:rPr>
              <a:t>/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marks</a:t>
            </a:r>
            <a:r>
              <a:rPr lang="en-US" altLang="zh-TW" dirty="0" smtClean="0">
                <a:ea typeface="新細明體" charset="-120"/>
              </a:rPr>
              <a:t> every vertex that is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reachable from v</a:t>
            </a:r>
            <a:r>
              <a:rPr lang="en-US" altLang="zh-TW" dirty="0" smtClean="0">
                <a:ea typeface="新細明體" charset="-120"/>
              </a:rPr>
              <a:t>. 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dirty="0" smtClean="0">
                <a:ea typeface="新細明體" charset="-120"/>
              </a:rPr>
              <a:t>Commonly used search methods: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Depth-first search.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ea typeface="新細明體" charset="-120"/>
              </a:rPr>
              <a:t>Breadth-first search.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Concept of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0369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Suppose we want to systematically traverse a city with a subway map in hand</a:t>
            </a:r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Depth-first style</a:t>
            </a:r>
          </a:p>
          <a:p>
            <a:pPr lvl="2"/>
            <a:r>
              <a:rPr lang="en-US" altLang="zh-TW" dirty="0" smtClean="0"/>
              <a:t>Following a subway path and visiting the places one after one</a:t>
            </a:r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Breadth-first style</a:t>
            </a:r>
          </a:p>
          <a:p>
            <a:pPr lvl="2"/>
            <a:r>
              <a:rPr lang="en-US" altLang="zh-TW" dirty="0" smtClean="0"/>
              <a:t>Visiting all places within a certain traveling distance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88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665586" y="3519681"/>
            <a:ext cx="4371733" cy="3089666"/>
            <a:chOff x="4399774" y="2521780"/>
            <a:chExt cx="4744226" cy="3352921"/>
          </a:xfrm>
        </p:grpSpPr>
        <p:pic>
          <p:nvPicPr>
            <p:cNvPr id="14" name="Picture 2" descr="http://pic.pimg.tw/jimmraz/1369786380-3992631491.jpg?v=136978638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774" y="2521780"/>
              <a:ext cx="4744226" cy="33529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pic.pimg.tw/jimmraz/1369786380-3992631491.jpg?v=136978638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57" t="38718" r="25249" b="23236"/>
            <a:stretch/>
          </p:blipFill>
          <p:spPr bwMode="auto">
            <a:xfrm>
              <a:off x="6721108" y="3821715"/>
              <a:ext cx="1223850" cy="12756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群組 10"/>
          <p:cNvGrpSpPr/>
          <p:nvPr/>
        </p:nvGrpSpPr>
        <p:grpSpPr>
          <a:xfrm>
            <a:off x="210621" y="3516044"/>
            <a:ext cx="4363975" cy="3082392"/>
            <a:chOff x="408741" y="2514507"/>
            <a:chExt cx="4374273" cy="3089666"/>
          </a:xfrm>
        </p:grpSpPr>
        <p:pic>
          <p:nvPicPr>
            <p:cNvPr id="9" name="Picture 2" descr="http://pic.pimg.tw/jimmraz/1369786380-3992631491.jpg?v=136978638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1" y="2514507"/>
              <a:ext cx="4371733" cy="3089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8741" y="3373701"/>
              <a:ext cx="3035509" cy="1401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11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Depth-First Search (DFS)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4"/>
            <a:ext cx="5320558" cy="337215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Begin by visiting the </a:t>
            </a:r>
            <a:r>
              <a:rPr lang="en-US" altLang="zh-TW" dirty="0" smtClean="0">
                <a:solidFill>
                  <a:srgbClr val="C00000"/>
                </a:solidFill>
              </a:rPr>
              <a:t>start vertex </a:t>
            </a:r>
            <a:r>
              <a:rPr lang="en-US" altLang="zh-TW" dirty="0" smtClean="0"/>
              <a:t>v</a:t>
            </a:r>
          </a:p>
          <a:p>
            <a:r>
              <a:rPr lang="en-US" altLang="zh-TW" dirty="0" smtClean="0"/>
              <a:t>Next an unvisited vertex w adjacent to v is selected</a:t>
            </a:r>
          </a:p>
          <a:p>
            <a:r>
              <a:rPr lang="en-US" altLang="zh-TW" dirty="0" smtClean="0"/>
              <a:t>A depth-first search from w is initiated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Recursion</a:t>
            </a:r>
          </a:p>
          <a:p>
            <a:r>
              <a:rPr lang="en-US" altLang="zh-TW" dirty="0" smtClean="0"/>
              <a:t>Backtrack if no unvisited vertices are reachable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89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010031" y="1509331"/>
            <a:ext cx="2829169" cy="3118939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>
            <a:stCxn id="7" idx="3"/>
            <a:endCxn id="8" idx="7"/>
          </p:cNvCxnSpPr>
          <p:nvPr/>
        </p:nvCxnSpPr>
        <p:spPr>
          <a:xfrm flipH="1">
            <a:off x="6947458" y="2016216"/>
            <a:ext cx="317102" cy="2920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7" idx="5"/>
            <a:endCxn id="9" idx="1"/>
          </p:cNvCxnSpPr>
          <p:nvPr/>
        </p:nvCxnSpPr>
        <p:spPr>
          <a:xfrm>
            <a:off x="7506258" y="2016216"/>
            <a:ext cx="296782" cy="2920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8" idx="3"/>
            <a:endCxn id="6" idx="0"/>
          </p:cNvCxnSpPr>
          <p:nvPr/>
        </p:nvCxnSpPr>
        <p:spPr>
          <a:xfrm flipH="1">
            <a:off x="6477778" y="2549924"/>
            <a:ext cx="227982" cy="2717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文字方塊 15"/>
          <p:cNvSpPr txBox="1"/>
          <p:nvPr/>
        </p:nvSpPr>
        <p:spPr>
          <a:xfrm>
            <a:off x="7139383" y="4054009"/>
            <a:ext cx="66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DFS</a:t>
            </a:r>
            <a:endParaRPr lang="zh-TW" altLang="en-US" sz="2400" b="1" baseline="-25000" dirty="0"/>
          </a:p>
        </p:txBody>
      </p:sp>
      <p:cxnSp>
        <p:nvCxnSpPr>
          <p:cNvPr id="22" name="直線接點 21"/>
          <p:cNvCxnSpPr>
            <a:stCxn id="8" idx="5"/>
            <a:endCxn id="21" idx="0"/>
          </p:cNvCxnSpPr>
          <p:nvPr/>
        </p:nvCxnSpPr>
        <p:spPr>
          <a:xfrm>
            <a:off x="6947458" y="2549924"/>
            <a:ext cx="145368" cy="2717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線接點 30"/>
          <p:cNvCxnSpPr>
            <a:stCxn id="9" idx="3"/>
            <a:endCxn id="29" idx="0"/>
          </p:cNvCxnSpPr>
          <p:nvPr/>
        </p:nvCxnSpPr>
        <p:spPr>
          <a:xfrm flipH="1">
            <a:off x="7707874" y="2549924"/>
            <a:ext cx="95166" cy="27177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9" idx="5"/>
            <a:endCxn id="30" idx="0"/>
          </p:cNvCxnSpPr>
          <p:nvPr/>
        </p:nvCxnSpPr>
        <p:spPr>
          <a:xfrm>
            <a:off x="8044738" y="2549924"/>
            <a:ext cx="278185" cy="2717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線接點 39"/>
          <p:cNvCxnSpPr>
            <a:stCxn id="6" idx="4"/>
            <a:endCxn id="39" idx="2"/>
          </p:cNvCxnSpPr>
          <p:nvPr/>
        </p:nvCxnSpPr>
        <p:spPr>
          <a:xfrm>
            <a:off x="6477778" y="3163471"/>
            <a:ext cx="736724" cy="48319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線接點 43"/>
          <p:cNvCxnSpPr>
            <a:stCxn id="21" idx="4"/>
            <a:endCxn id="39" idx="1"/>
          </p:cNvCxnSpPr>
          <p:nvPr/>
        </p:nvCxnSpPr>
        <p:spPr>
          <a:xfrm>
            <a:off x="7092826" y="3163471"/>
            <a:ext cx="171734" cy="36235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線接點 46"/>
          <p:cNvCxnSpPr>
            <a:stCxn id="29" idx="4"/>
            <a:endCxn id="39" idx="7"/>
          </p:cNvCxnSpPr>
          <p:nvPr/>
        </p:nvCxnSpPr>
        <p:spPr>
          <a:xfrm flipH="1">
            <a:off x="7506258" y="3163517"/>
            <a:ext cx="201616" cy="36230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線接點 49"/>
          <p:cNvCxnSpPr>
            <a:stCxn id="30" idx="4"/>
            <a:endCxn id="39" idx="6"/>
          </p:cNvCxnSpPr>
          <p:nvPr/>
        </p:nvCxnSpPr>
        <p:spPr>
          <a:xfrm flipH="1">
            <a:off x="7556316" y="3163471"/>
            <a:ext cx="766607" cy="48319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橢圓 5"/>
          <p:cNvSpPr/>
          <p:nvPr/>
        </p:nvSpPr>
        <p:spPr>
          <a:xfrm>
            <a:off x="6306871" y="2821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橢圓 6"/>
          <p:cNvSpPr/>
          <p:nvPr/>
        </p:nvSpPr>
        <p:spPr>
          <a:xfrm>
            <a:off x="7214502" y="172446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橢圓 7"/>
          <p:cNvSpPr/>
          <p:nvPr/>
        </p:nvSpPr>
        <p:spPr>
          <a:xfrm>
            <a:off x="6655702" y="225816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橢圓 8"/>
          <p:cNvSpPr/>
          <p:nvPr/>
        </p:nvSpPr>
        <p:spPr>
          <a:xfrm>
            <a:off x="7752982" y="225816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橢圓 20"/>
          <p:cNvSpPr/>
          <p:nvPr/>
        </p:nvSpPr>
        <p:spPr>
          <a:xfrm>
            <a:off x="6921919" y="2821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橢圓 28"/>
          <p:cNvSpPr/>
          <p:nvPr/>
        </p:nvSpPr>
        <p:spPr>
          <a:xfrm>
            <a:off x="7536967" y="282170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橢圓 29"/>
          <p:cNvSpPr/>
          <p:nvPr/>
        </p:nvSpPr>
        <p:spPr>
          <a:xfrm>
            <a:off x="8152016" y="2821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" name="橢圓 38"/>
          <p:cNvSpPr/>
          <p:nvPr/>
        </p:nvSpPr>
        <p:spPr>
          <a:xfrm>
            <a:off x="7214502" y="347576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6985105" y="17604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6414004" y="23426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6076936" y="30370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7015210" y="37111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6732112" y="30370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7693649" y="30370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6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7765809" y="2512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7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8309413" y="30370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8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920262" y="4811153"/>
            <a:ext cx="7098323" cy="19319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DFS(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v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){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   Label vertex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v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 as reached.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   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for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 (each unreached vertex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u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adjacenct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 from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v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      DFS(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u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新細明體" charset="-120"/>
                <a:cs typeface="Consolas" pitchFamily="49" charset="0"/>
              </a:rPr>
              <a:t>}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Sample Graphs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</a:t>
            </a:fld>
            <a:endParaRPr lang="zh-TW" altLang="en-US"/>
          </a:p>
        </p:txBody>
      </p:sp>
      <p:grpSp>
        <p:nvGrpSpPr>
          <p:cNvPr id="47" name="群組 46"/>
          <p:cNvGrpSpPr/>
          <p:nvPr/>
        </p:nvGrpSpPr>
        <p:grpSpPr>
          <a:xfrm>
            <a:off x="624447" y="1603323"/>
            <a:ext cx="2280837" cy="2234248"/>
            <a:chOff x="962079" y="1603323"/>
            <a:chExt cx="2280837" cy="2234248"/>
          </a:xfrm>
        </p:grpSpPr>
        <p:sp>
          <p:nvSpPr>
            <p:cNvPr id="63" name="圓角矩形 62"/>
            <p:cNvSpPr/>
            <p:nvPr/>
          </p:nvSpPr>
          <p:spPr>
            <a:xfrm>
              <a:off x="962079" y="1603323"/>
              <a:ext cx="2280837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1942068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1942068" y="173248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1383268" y="23208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2480548" y="23208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1" name="直線接點 10"/>
            <p:cNvCxnSpPr>
              <a:stCxn id="7" idx="3"/>
              <a:endCxn id="8" idx="7"/>
            </p:cNvCxnSpPr>
            <p:nvPr/>
          </p:nvCxnSpPr>
          <p:spPr>
            <a:xfrm flipH="1">
              <a:off x="1675024" y="2024240"/>
              <a:ext cx="31710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7" idx="5"/>
              <a:endCxn id="9" idx="1"/>
            </p:cNvCxnSpPr>
            <p:nvPr/>
          </p:nvCxnSpPr>
          <p:spPr>
            <a:xfrm>
              <a:off x="2233824" y="2024240"/>
              <a:ext cx="29678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接點 15"/>
            <p:cNvCxnSpPr>
              <a:stCxn id="8" idx="5"/>
              <a:endCxn id="6" idx="1"/>
            </p:cNvCxnSpPr>
            <p:nvPr/>
          </p:nvCxnSpPr>
          <p:spPr>
            <a:xfrm>
              <a:off x="1675024" y="2612653"/>
              <a:ext cx="31710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線接點 17"/>
            <p:cNvCxnSpPr>
              <a:stCxn id="6" idx="7"/>
              <a:endCxn id="9" idx="3"/>
            </p:cNvCxnSpPr>
            <p:nvPr/>
          </p:nvCxnSpPr>
          <p:spPr>
            <a:xfrm flipV="1">
              <a:off x="2233824" y="2612653"/>
              <a:ext cx="296782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線接點 19"/>
            <p:cNvCxnSpPr>
              <a:stCxn id="8" idx="6"/>
              <a:endCxn id="9" idx="2"/>
            </p:cNvCxnSpPr>
            <p:nvPr/>
          </p:nvCxnSpPr>
          <p:spPr>
            <a:xfrm>
              <a:off x="1725082" y="2491804"/>
              <a:ext cx="75546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接點 21"/>
            <p:cNvCxnSpPr>
              <a:stCxn id="7" idx="4"/>
              <a:endCxn id="6" idx="0"/>
            </p:cNvCxnSpPr>
            <p:nvPr/>
          </p:nvCxnSpPr>
          <p:spPr>
            <a:xfrm>
              <a:off x="2112975" y="2074298"/>
              <a:ext cx="0" cy="8257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1870761" y="3338031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1</a:t>
              </a:r>
              <a:endParaRPr lang="zh-TW" altLang="en-US" sz="2400" b="1" baseline="-25000" dirty="0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3483355" y="1603323"/>
            <a:ext cx="2280837" cy="2234248"/>
            <a:chOff x="3483355" y="1603323"/>
            <a:chExt cx="2280837" cy="2234248"/>
          </a:xfrm>
        </p:grpSpPr>
        <p:sp>
          <p:nvSpPr>
            <p:cNvPr id="64" name="圓角矩形 63"/>
            <p:cNvSpPr/>
            <p:nvPr/>
          </p:nvSpPr>
          <p:spPr>
            <a:xfrm>
              <a:off x="3483355" y="1603323"/>
              <a:ext cx="2280837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3598860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5" name="橢圓 24"/>
            <p:cNvSpPr/>
            <p:nvPr/>
          </p:nvSpPr>
          <p:spPr>
            <a:xfrm>
              <a:off x="4454442" y="1682426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6" name="橢圓 25"/>
            <p:cNvSpPr/>
            <p:nvPr/>
          </p:nvSpPr>
          <p:spPr>
            <a:xfrm>
              <a:off x="3895642" y="2270839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7" name="橢圓 26"/>
            <p:cNvSpPr/>
            <p:nvPr/>
          </p:nvSpPr>
          <p:spPr>
            <a:xfrm>
              <a:off x="4992922" y="2270839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8" name="直線接點 27"/>
            <p:cNvCxnSpPr>
              <a:stCxn id="25" idx="3"/>
              <a:endCxn id="26" idx="7"/>
            </p:cNvCxnSpPr>
            <p:nvPr/>
          </p:nvCxnSpPr>
          <p:spPr>
            <a:xfrm flipH="1">
              <a:off x="4187398" y="1974182"/>
              <a:ext cx="31710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直線接點 28"/>
            <p:cNvCxnSpPr>
              <a:stCxn id="25" idx="5"/>
              <a:endCxn id="27" idx="1"/>
            </p:cNvCxnSpPr>
            <p:nvPr/>
          </p:nvCxnSpPr>
          <p:spPr>
            <a:xfrm>
              <a:off x="4746198" y="1974182"/>
              <a:ext cx="296782" cy="3467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線接點 29"/>
            <p:cNvCxnSpPr>
              <a:stCxn id="26" idx="3"/>
              <a:endCxn id="24" idx="0"/>
            </p:cNvCxnSpPr>
            <p:nvPr/>
          </p:nvCxnSpPr>
          <p:spPr>
            <a:xfrm flipH="1">
              <a:off x="3769767" y="2562595"/>
              <a:ext cx="175933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橢圓 37"/>
            <p:cNvSpPr/>
            <p:nvPr/>
          </p:nvSpPr>
          <p:spPr>
            <a:xfrm>
              <a:off x="4187398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9" name="直線接點 38"/>
            <p:cNvCxnSpPr>
              <a:stCxn id="26" idx="5"/>
              <a:endCxn id="38" idx="0"/>
            </p:cNvCxnSpPr>
            <p:nvPr/>
          </p:nvCxnSpPr>
          <p:spPr>
            <a:xfrm>
              <a:off x="4187398" y="2562595"/>
              <a:ext cx="170907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橢圓 42"/>
            <p:cNvSpPr/>
            <p:nvPr/>
          </p:nvSpPr>
          <p:spPr>
            <a:xfrm>
              <a:off x="4705463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44" name="直線接點 43"/>
            <p:cNvCxnSpPr>
              <a:stCxn id="27" idx="3"/>
              <a:endCxn id="43" idx="0"/>
            </p:cNvCxnSpPr>
            <p:nvPr/>
          </p:nvCxnSpPr>
          <p:spPr>
            <a:xfrm flipH="1">
              <a:off x="4876370" y="2562595"/>
              <a:ext cx="166610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" name="橢圓 44"/>
            <p:cNvSpPr/>
            <p:nvPr/>
          </p:nvSpPr>
          <p:spPr>
            <a:xfrm>
              <a:off x="5294001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46" name="直線接點 45"/>
            <p:cNvCxnSpPr>
              <a:stCxn id="27" idx="5"/>
              <a:endCxn id="45" idx="0"/>
            </p:cNvCxnSpPr>
            <p:nvPr/>
          </p:nvCxnSpPr>
          <p:spPr>
            <a:xfrm>
              <a:off x="5284678" y="2562595"/>
              <a:ext cx="180230" cy="3374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9" name="文字方塊 58"/>
            <p:cNvSpPr txBox="1"/>
            <p:nvPr/>
          </p:nvSpPr>
          <p:spPr>
            <a:xfrm>
              <a:off x="4407982" y="337475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2</a:t>
              </a:r>
              <a:endParaRPr lang="zh-TW" altLang="en-US" sz="2400" b="1" baseline="-25000" dirty="0"/>
            </a:p>
          </p:txBody>
        </p:sp>
      </p:grpSp>
      <p:sp>
        <p:nvSpPr>
          <p:cNvPr id="61" name="文字方塊 60"/>
          <p:cNvSpPr txBox="1"/>
          <p:nvPr/>
        </p:nvSpPr>
        <p:spPr>
          <a:xfrm>
            <a:off x="478298" y="4005564"/>
            <a:ext cx="2560323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V(G</a:t>
            </a:r>
            <a:r>
              <a:rPr lang="en-US" altLang="zh-TW" sz="2000" b="1" baseline="-25000" dirty="0" smtClean="0"/>
              <a:t>1</a:t>
            </a:r>
            <a:r>
              <a:rPr lang="en-US" altLang="zh-TW" sz="2000" b="1" dirty="0" smtClean="0"/>
              <a:t>)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=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{0, 1, 2, 3}; </a:t>
            </a:r>
          </a:p>
          <a:p>
            <a:r>
              <a:rPr lang="en-US" altLang="zh-TW" sz="2000" b="1" dirty="0" smtClean="0"/>
              <a:t>E(G</a:t>
            </a:r>
            <a:r>
              <a:rPr lang="en-US" altLang="zh-TW" sz="2000" b="1" baseline="-25000" dirty="0" smtClean="0"/>
              <a:t>1</a:t>
            </a:r>
            <a:r>
              <a:rPr lang="en-US" altLang="zh-TW" sz="2000" b="1" dirty="0"/>
              <a:t>)</a:t>
            </a:r>
            <a:r>
              <a:rPr lang="zh-TW" altLang="en-US" sz="2000" dirty="0"/>
              <a:t> </a:t>
            </a:r>
            <a:r>
              <a:rPr lang="en-US" altLang="zh-TW" sz="2000" dirty="0"/>
              <a:t>=</a:t>
            </a:r>
            <a:r>
              <a:rPr lang="zh-TW" altLang="en-US" sz="2000" dirty="0"/>
              <a:t> </a:t>
            </a:r>
            <a:r>
              <a:rPr lang="en-US" altLang="zh-TW" sz="2000" dirty="0"/>
              <a:t>{(0, 1), (0, 2), </a:t>
            </a:r>
            <a:endParaRPr lang="en-US" altLang="zh-TW" sz="2000" dirty="0" smtClean="0"/>
          </a:p>
          <a:p>
            <a:r>
              <a:rPr lang="en-US" altLang="zh-TW" sz="2000" dirty="0" smtClean="0"/>
              <a:t>               (</a:t>
            </a:r>
            <a:r>
              <a:rPr lang="en-US" altLang="zh-TW" sz="2000" dirty="0"/>
              <a:t>0, 3), (1, 2), </a:t>
            </a:r>
            <a:endParaRPr lang="en-US" altLang="zh-TW" sz="2000" dirty="0" smtClean="0"/>
          </a:p>
          <a:p>
            <a:r>
              <a:rPr lang="en-US" altLang="zh-TW" sz="2000" dirty="0" smtClean="0"/>
              <a:t>               (</a:t>
            </a:r>
            <a:r>
              <a:rPr lang="en-US" altLang="zh-TW" sz="2000" dirty="0"/>
              <a:t>1, 3), (2, 3</a:t>
            </a:r>
            <a:r>
              <a:rPr lang="en-US" altLang="zh-TW" sz="2000" dirty="0" smtClean="0"/>
              <a:t>)}</a:t>
            </a:r>
            <a:endParaRPr lang="zh-TW" altLang="en-US" sz="20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4246099" y="1249680"/>
            <a:ext cx="79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acyclic</a:t>
            </a:r>
            <a:endParaRPr lang="zh-TW" altLang="en-US" dirty="0"/>
          </a:p>
        </p:txBody>
      </p:sp>
      <p:grpSp>
        <p:nvGrpSpPr>
          <p:cNvPr id="49" name="群組 48"/>
          <p:cNvGrpSpPr/>
          <p:nvPr/>
        </p:nvGrpSpPr>
        <p:grpSpPr>
          <a:xfrm>
            <a:off x="6312596" y="1598975"/>
            <a:ext cx="2280837" cy="2234248"/>
            <a:chOff x="6031236" y="1598975"/>
            <a:chExt cx="2280837" cy="2234248"/>
          </a:xfrm>
        </p:grpSpPr>
        <p:sp>
          <p:nvSpPr>
            <p:cNvPr id="65" name="圓角矩形 64"/>
            <p:cNvSpPr/>
            <p:nvPr/>
          </p:nvSpPr>
          <p:spPr>
            <a:xfrm>
              <a:off x="6031236" y="1598975"/>
              <a:ext cx="2280837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/>
            <p:cNvSpPr/>
            <p:nvPr/>
          </p:nvSpPr>
          <p:spPr>
            <a:xfrm>
              <a:off x="7043236" y="173248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2" name="橢圓 51"/>
            <p:cNvSpPr/>
            <p:nvPr/>
          </p:nvSpPr>
          <p:spPr>
            <a:xfrm>
              <a:off x="7043236" y="2270839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橢圓 52"/>
            <p:cNvSpPr/>
            <p:nvPr/>
          </p:nvSpPr>
          <p:spPr>
            <a:xfrm>
              <a:off x="7043236" y="29000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手繪多邊形 53"/>
            <p:cNvSpPr/>
            <p:nvPr/>
          </p:nvSpPr>
          <p:spPr>
            <a:xfrm>
              <a:off x="7366001" y="1940560"/>
              <a:ext cx="92582" cy="406400"/>
            </a:xfrm>
            <a:custGeom>
              <a:avLst/>
              <a:gdLst>
                <a:gd name="connsiteX0" fmla="*/ 0 w 142371"/>
                <a:gd name="connsiteY0" fmla="*/ 365760 h 365760"/>
                <a:gd name="connsiteX1" fmla="*/ 142240 w 142371"/>
                <a:gd name="connsiteY1" fmla="*/ 182880 h 365760"/>
                <a:gd name="connsiteX2" fmla="*/ 20320 w 142371"/>
                <a:gd name="connsiteY2" fmla="*/ 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371" h="365760">
                  <a:moveTo>
                    <a:pt x="0" y="365760"/>
                  </a:moveTo>
                  <a:cubicBezTo>
                    <a:pt x="69426" y="304800"/>
                    <a:pt x="138853" y="243840"/>
                    <a:pt x="142240" y="182880"/>
                  </a:cubicBezTo>
                  <a:cubicBezTo>
                    <a:pt x="145627" y="121920"/>
                    <a:pt x="82973" y="60960"/>
                    <a:pt x="2032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55" name="手繪多邊形 54"/>
            <p:cNvSpPr/>
            <p:nvPr/>
          </p:nvSpPr>
          <p:spPr>
            <a:xfrm>
              <a:off x="6969704" y="1940560"/>
              <a:ext cx="81336" cy="436880"/>
            </a:xfrm>
            <a:custGeom>
              <a:avLst/>
              <a:gdLst>
                <a:gd name="connsiteX0" fmla="*/ 71176 w 81336"/>
                <a:gd name="connsiteY0" fmla="*/ 0 h 436880"/>
                <a:gd name="connsiteX1" fmla="*/ 56 w 81336"/>
                <a:gd name="connsiteY1" fmla="*/ 162560 h 436880"/>
                <a:gd name="connsiteX2" fmla="*/ 81336 w 81336"/>
                <a:gd name="connsiteY2" fmla="*/ 436880 h 43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36" h="436880">
                  <a:moveTo>
                    <a:pt x="71176" y="0"/>
                  </a:moveTo>
                  <a:cubicBezTo>
                    <a:pt x="34769" y="44873"/>
                    <a:pt x="-1637" y="89747"/>
                    <a:pt x="56" y="162560"/>
                  </a:cubicBezTo>
                  <a:cubicBezTo>
                    <a:pt x="1749" y="235373"/>
                    <a:pt x="41542" y="336126"/>
                    <a:pt x="81336" y="43688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57" name="直線接點 56"/>
            <p:cNvCxnSpPr>
              <a:stCxn id="52" idx="4"/>
              <a:endCxn id="53" idx="0"/>
            </p:cNvCxnSpPr>
            <p:nvPr/>
          </p:nvCxnSpPr>
          <p:spPr>
            <a:xfrm>
              <a:off x="7214143" y="2612653"/>
              <a:ext cx="0" cy="2873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文字方塊 59"/>
            <p:cNvSpPr txBox="1"/>
            <p:nvPr/>
          </p:nvSpPr>
          <p:spPr>
            <a:xfrm>
              <a:off x="6976260" y="3338031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G</a:t>
              </a:r>
              <a:r>
                <a:rPr lang="en-US" altLang="zh-TW" sz="2400" b="1" baseline="-25000" dirty="0" smtClean="0"/>
                <a:t>3</a:t>
              </a:r>
              <a:endParaRPr lang="zh-TW" altLang="en-US" sz="2400" b="1" baseline="-25000" dirty="0"/>
            </a:p>
          </p:txBody>
        </p:sp>
      </p:grpSp>
      <p:sp>
        <p:nvSpPr>
          <p:cNvPr id="50" name="文字方塊 49"/>
          <p:cNvSpPr txBox="1"/>
          <p:nvPr/>
        </p:nvSpPr>
        <p:spPr>
          <a:xfrm>
            <a:off x="7087779" y="1235613"/>
            <a:ext cx="68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cyclic</a:t>
            </a:r>
            <a:endParaRPr lang="zh-TW" altLang="en-US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5500469" y="5383235"/>
            <a:ext cx="354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Total degree or degree of v</a:t>
            </a:r>
          </a:p>
          <a:p>
            <a:r>
              <a:rPr lang="en-US" altLang="zh-TW" sz="2400" dirty="0" smtClean="0">
                <a:solidFill>
                  <a:srgbClr val="0000CC"/>
                </a:solidFill>
              </a:rPr>
              <a:t>= number of edges </a:t>
            </a:r>
          </a:p>
          <a:p>
            <a:r>
              <a:rPr lang="en-US" altLang="zh-TW" sz="2400" dirty="0" smtClean="0">
                <a:solidFill>
                  <a:srgbClr val="0000CC"/>
                </a:solidFill>
              </a:rPr>
              <a:t>    incident with v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grpSp>
        <p:nvGrpSpPr>
          <p:cNvPr id="71" name="群組 70"/>
          <p:cNvGrpSpPr/>
          <p:nvPr/>
        </p:nvGrpSpPr>
        <p:grpSpPr>
          <a:xfrm>
            <a:off x="365760" y="5345722"/>
            <a:ext cx="2166422" cy="1252027"/>
            <a:chOff x="365760" y="5345722"/>
            <a:chExt cx="2166422" cy="1252027"/>
          </a:xfrm>
        </p:grpSpPr>
        <p:grpSp>
          <p:nvGrpSpPr>
            <p:cNvPr id="85" name="群組 84"/>
            <p:cNvGrpSpPr/>
            <p:nvPr/>
          </p:nvGrpSpPr>
          <p:grpSpPr>
            <a:xfrm>
              <a:off x="1659985" y="5739620"/>
              <a:ext cx="872197" cy="858129"/>
              <a:chOff x="1800665" y="5683348"/>
              <a:chExt cx="872197" cy="858129"/>
            </a:xfrm>
          </p:grpSpPr>
          <p:sp>
            <p:nvSpPr>
              <p:cNvPr id="62" name="橢圓 61"/>
              <p:cNvSpPr/>
              <p:nvPr/>
            </p:nvSpPr>
            <p:spPr>
              <a:xfrm>
                <a:off x="1800665" y="5880295"/>
                <a:ext cx="309489" cy="3094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7" name="直線單箭頭接點 66"/>
              <p:cNvCxnSpPr>
                <a:stCxn id="62" idx="7"/>
              </p:cNvCxnSpPr>
              <p:nvPr/>
            </p:nvCxnSpPr>
            <p:spPr>
              <a:xfrm flipV="1">
                <a:off x="2064830" y="5683348"/>
                <a:ext cx="565828" cy="2422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單箭頭接點 67"/>
              <p:cNvCxnSpPr>
                <a:stCxn id="62" idx="6"/>
              </p:cNvCxnSpPr>
              <p:nvPr/>
            </p:nvCxnSpPr>
            <p:spPr>
              <a:xfrm flipV="1">
                <a:off x="2110154" y="5922498"/>
                <a:ext cx="534572" cy="1125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單箭頭接點 69"/>
              <p:cNvCxnSpPr>
                <a:stCxn id="62" idx="5"/>
              </p:cNvCxnSpPr>
              <p:nvPr/>
            </p:nvCxnSpPr>
            <p:spPr>
              <a:xfrm>
                <a:off x="2064830" y="6144461"/>
                <a:ext cx="608032" cy="2000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單箭頭接點 73"/>
              <p:cNvCxnSpPr>
                <a:stCxn id="62" idx="4"/>
              </p:cNvCxnSpPr>
              <p:nvPr/>
            </p:nvCxnSpPr>
            <p:spPr>
              <a:xfrm>
                <a:off x="1955410" y="6189785"/>
                <a:ext cx="323556" cy="351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文字方塊 76"/>
            <p:cNvSpPr txBox="1"/>
            <p:nvPr/>
          </p:nvSpPr>
          <p:spPr>
            <a:xfrm>
              <a:off x="365760" y="5345722"/>
              <a:ext cx="2054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0000CC"/>
                  </a:solidFill>
                </a:rPr>
                <a:t>outdegree</a:t>
              </a:r>
              <a:r>
                <a:rPr lang="en-US" altLang="zh-TW" sz="2400" dirty="0" smtClean="0">
                  <a:solidFill>
                    <a:srgbClr val="0000CC"/>
                  </a:solidFill>
                </a:rPr>
                <a:t> of v</a:t>
              </a:r>
              <a:endParaRPr lang="zh-TW" altLang="en-US" sz="2400" dirty="0">
                <a:solidFill>
                  <a:srgbClr val="0000CC"/>
                </a:solidFill>
              </a:endParaRPr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1645920" y="5866225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v</a:t>
              </a:r>
              <a:endParaRPr lang="zh-TW" altLang="en-US" sz="2400" dirty="0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2979998" y="5357446"/>
            <a:ext cx="2068530" cy="1252024"/>
            <a:chOff x="2979998" y="5357446"/>
            <a:chExt cx="2068530" cy="1252024"/>
          </a:xfrm>
        </p:grpSpPr>
        <p:grpSp>
          <p:nvGrpSpPr>
            <p:cNvPr id="84" name="群組 83"/>
            <p:cNvGrpSpPr/>
            <p:nvPr/>
          </p:nvGrpSpPr>
          <p:grpSpPr>
            <a:xfrm>
              <a:off x="3922535" y="5793545"/>
              <a:ext cx="1111347" cy="815925"/>
              <a:chOff x="4232031" y="5807613"/>
              <a:chExt cx="1111347" cy="815925"/>
            </a:xfrm>
          </p:grpSpPr>
          <p:sp>
            <p:nvSpPr>
              <p:cNvPr id="78" name="橢圓 77"/>
              <p:cNvSpPr/>
              <p:nvPr/>
            </p:nvSpPr>
            <p:spPr>
              <a:xfrm flipH="1">
                <a:off x="5033889" y="5976424"/>
                <a:ext cx="309489" cy="3094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9" name="直線單箭頭接點 78"/>
              <p:cNvCxnSpPr/>
              <p:nvPr/>
            </p:nvCxnSpPr>
            <p:spPr>
              <a:xfrm flipH="1" flipV="1">
                <a:off x="4249219" y="5807613"/>
                <a:ext cx="784669" cy="2422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單箭頭接點 79"/>
              <p:cNvCxnSpPr/>
              <p:nvPr/>
            </p:nvCxnSpPr>
            <p:spPr>
              <a:xfrm flipH="1" flipV="1">
                <a:off x="4232031" y="6046762"/>
                <a:ext cx="844061" cy="1125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單箭頭接點 80"/>
              <p:cNvCxnSpPr/>
              <p:nvPr/>
            </p:nvCxnSpPr>
            <p:spPr>
              <a:xfrm flipH="1">
                <a:off x="4249220" y="6226522"/>
                <a:ext cx="826873" cy="2000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單箭頭接點 81"/>
              <p:cNvCxnSpPr/>
              <p:nvPr/>
            </p:nvCxnSpPr>
            <p:spPr>
              <a:xfrm flipH="1">
                <a:off x="4836941" y="6271846"/>
                <a:ext cx="323557" cy="351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文字方塊 82"/>
            <p:cNvSpPr txBox="1"/>
            <p:nvPr/>
          </p:nvSpPr>
          <p:spPr>
            <a:xfrm>
              <a:off x="2979998" y="5357446"/>
              <a:ext cx="1828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0000CC"/>
                  </a:solidFill>
                </a:rPr>
                <a:t>indegree</a:t>
              </a:r>
              <a:r>
                <a:rPr lang="en-US" altLang="zh-TW" sz="2400" dirty="0" smtClean="0">
                  <a:solidFill>
                    <a:srgbClr val="0000CC"/>
                  </a:solidFill>
                </a:rPr>
                <a:t> of v</a:t>
              </a:r>
              <a:endParaRPr lang="zh-TW" altLang="en-US" sz="2400" dirty="0">
                <a:solidFill>
                  <a:srgbClr val="0000CC"/>
                </a:solidFill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4724400" y="5892016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v</a:t>
              </a:r>
              <a:endParaRPr lang="zh-TW" altLang="en-US" sz="2400" dirty="0"/>
            </a:p>
          </p:txBody>
        </p:sp>
      </p:grpSp>
      <p:sp>
        <p:nvSpPr>
          <p:cNvPr id="89" name="文字方塊 88"/>
          <p:cNvSpPr txBox="1"/>
          <p:nvPr/>
        </p:nvSpPr>
        <p:spPr>
          <a:xfrm>
            <a:off x="1373938" y="1247336"/>
            <a:ext cx="68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cyclic</a:t>
            </a:r>
            <a:endParaRPr lang="zh-TW" altLang="en-US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6274191" y="4023360"/>
            <a:ext cx="2475914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V(G</a:t>
            </a:r>
            <a:r>
              <a:rPr lang="en-US" altLang="zh-TW" sz="2000" b="1" baseline="-25000" dirty="0" smtClean="0"/>
              <a:t>3</a:t>
            </a:r>
            <a:r>
              <a:rPr lang="en-US" altLang="zh-TW" sz="2000" b="1" dirty="0" smtClean="0"/>
              <a:t>)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= {0, 1, </a:t>
            </a:r>
            <a:r>
              <a:rPr lang="en-US" altLang="zh-TW" sz="2000" dirty="0" smtClean="0"/>
              <a:t>2}; </a:t>
            </a:r>
          </a:p>
          <a:p>
            <a:r>
              <a:rPr lang="en-US" altLang="zh-TW" sz="2000" b="1" dirty="0" smtClean="0"/>
              <a:t>E(G</a:t>
            </a:r>
            <a:r>
              <a:rPr lang="en-US" altLang="zh-TW" sz="2000" b="1" baseline="-25000" dirty="0" smtClean="0"/>
              <a:t>3</a:t>
            </a:r>
            <a:r>
              <a:rPr lang="en-US" altLang="zh-TW" sz="2000" b="1" dirty="0" smtClean="0"/>
              <a:t>)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= </a:t>
            </a:r>
            <a:r>
              <a:rPr lang="en-US" altLang="zh-TW" sz="2000" dirty="0" smtClean="0"/>
              <a:t>{&lt;0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1&gt;, &lt;1, 0&gt;, </a:t>
            </a:r>
          </a:p>
          <a:p>
            <a:r>
              <a:rPr lang="en-US" altLang="zh-TW" sz="2000" dirty="0" smtClean="0"/>
              <a:t>                &lt;1, 2&gt;}</a:t>
            </a:r>
            <a:endParaRPr lang="zh-TW" altLang="en-US" sz="2000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3207434" y="4008288"/>
            <a:ext cx="2869809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V(G</a:t>
            </a:r>
            <a:r>
              <a:rPr lang="en-US" altLang="zh-TW" sz="2000" b="1" baseline="-25000" dirty="0" smtClean="0"/>
              <a:t>2</a:t>
            </a:r>
            <a:r>
              <a:rPr lang="en-US" altLang="zh-TW" sz="2000" b="1" dirty="0" smtClean="0"/>
              <a:t>)</a:t>
            </a:r>
            <a:r>
              <a:rPr lang="en-US" altLang="zh-TW" sz="2000" dirty="0" smtClean="0"/>
              <a:t> = {0, 1, 2, 3, 4, 5, 6};</a:t>
            </a:r>
          </a:p>
          <a:p>
            <a:r>
              <a:rPr lang="en-US" altLang="zh-TW" sz="2000" b="1" dirty="0" smtClean="0"/>
              <a:t>E(G</a:t>
            </a:r>
            <a:r>
              <a:rPr lang="en-US" altLang="zh-TW" sz="2000" b="1" baseline="-25000" dirty="0" smtClean="0"/>
              <a:t>2</a:t>
            </a:r>
            <a:r>
              <a:rPr lang="en-US" altLang="zh-TW" sz="2000" b="1" dirty="0" smtClean="0"/>
              <a:t>)</a:t>
            </a:r>
            <a:r>
              <a:rPr lang="en-US" altLang="zh-TW" sz="2000" dirty="0" smtClean="0"/>
              <a:t> = {(0, 1), (0, 2), </a:t>
            </a:r>
          </a:p>
          <a:p>
            <a:r>
              <a:rPr lang="en-US" altLang="zh-TW" sz="2000" dirty="0" smtClean="0"/>
              <a:t>               (1, 3), (1, 4), </a:t>
            </a:r>
          </a:p>
          <a:p>
            <a:r>
              <a:rPr lang="en-US" altLang="zh-TW" sz="2000" dirty="0" smtClean="0"/>
              <a:t>                (2, 5), (2, 6)}</a:t>
            </a:r>
          </a:p>
        </p:txBody>
      </p:sp>
    </p:spTree>
    <p:extLst>
      <p:ext uri="{BB962C8B-B14F-4D97-AF65-F5344CB8AC3E}">
        <p14:creationId xmlns:p14="http://schemas.microsoft.com/office/powerpoint/2010/main" val="22171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90</a:t>
            </a:fld>
            <a:endParaRPr lang="zh-TW" altLang="en-US"/>
          </a:p>
        </p:txBody>
      </p:sp>
      <p:graphicFrame>
        <p:nvGraphicFramePr>
          <p:cNvPr id="388097" name="Object 1"/>
          <p:cNvGraphicFramePr>
            <a:graphicFrameLocks noChangeAspect="1"/>
          </p:cNvGraphicFramePr>
          <p:nvPr/>
        </p:nvGraphicFramePr>
        <p:xfrm>
          <a:off x="186459" y="196944"/>
          <a:ext cx="7174307" cy="654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66" name="Visio" r:id="rId3" imgW="6742786" imgH="6156655" progId="Visio.Drawing.11">
                  <p:embed/>
                </p:oleObj>
              </mc:Choice>
              <mc:Fallback>
                <p:oleObj name="Visio" r:id="rId3" imgW="6742786" imgH="6156655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59" y="196944"/>
                        <a:ext cx="7174307" cy="6548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555544" y="1758462"/>
            <a:ext cx="20970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[0]</a:t>
            </a:r>
            <a:r>
              <a:rPr lang="en-US" altLang="zh-TW" dirty="0" smtClean="0">
                <a:latin typeface="Calibri"/>
              </a:rPr>
              <a:t>→1</a:t>
            </a:r>
            <a:r>
              <a:rPr lang="en-US" altLang="zh-TW" dirty="0" smtClean="0"/>
              <a:t> →[1]</a:t>
            </a:r>
          </a:p>
          <a:p>
            <a:r>
              <a:rPr lang="en-US" altLang="zh-TW" dirty="0" smtClean="0"/>
              <a:t>[1] →0 →3 →[3]</a:t>
            </a:r>
          </a:p>
          <a:p>
            <a:r>
              <a:rPr lang="en-US" altLang="zh-TW" dirty="0" smtClean="0"/>
              <a:t>[3] →1 →7 →[7]</a:t>
            </a:r>
          </a:p>
          <a:p>
            <a:r>
              <a:rPr lang="en-US" altLang="zh-TW" dirty="0" smtClean="0"/>
              <a:t>[7] →3 →4 →[4]</a:t>
            </a:r>
          </a:p>
          <a:p>
            <a:r>
              <a:rPr lang="en-US" altLang="zh-TW" dirty="0" smtClean="0"/>
              <a:t>[4] →1 →7 →[7]</a:t>
            </a:r>
          </a:p>
          <a:p>
            <a:r>
              <a:rPr lang="en-US" altLang="zh-TW" dirty="0" smtClean="0"/>
              <a:t>[7] →3 →4 →5 →[5]</a:t>
            </a:r>
          </a:p>
          <a:p>
            <a:r>
              <a:rPr lang="en-US" altLang="zh-TW" dirty="0" smtClean="0"/>
              <a:t>[5] →2 →[2]</a:t>
            </a:r>
          </a:p>
          <a:p>
            <a:r>
              <a:rPr lang="en-US" altLang="zh-TW" dirty="0" smtClean="0"/>
              <a:t>[2] →0 →5 →6 →[6]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Depth-First Search (DFS</a:t>
            </a:r>
            <a:r>
              <a:rPr lang="en-US" altLang="zh-TW" dirty="0" smtClean="0"/>
              <a:t>)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91</a:t>
            </a:fld>
            <a:endParaRPr lang="zh-TW" altLang="en-US"/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>
          <a:xfrm>
            <a:off x="629784" y="1509332"/>
            <a:ext cx="5295726" cy="5100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virtual void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Graph::DFS()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Driver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visited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new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fill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(visited, visited + n,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DFS(0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start search at </a:t>
            </a:r>
            <a:r>
              <a:rPr lang="en-US" altLang="zh-TW" sz="1800" b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zh-TW" alt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[] visited;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Graph::DFS(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v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visited[v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(each vertex w adjacent to v)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(!visited[w]) </a:t>
            </a: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DFS(w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46" name="直線接點 45"/>
          <p:cNvCxnSpPr/>
          <p:nvPr/>
        </p:nvCxnSpPr>
        <p:spPr>
          <a:xfrm>
            <a:off x="624588" y="3502376"/>
            <a:ext cx="5296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圓角矩形 46"/>
          <p:cNvSpPr/>
          <p:nvPr/>
        </p:nvSpPr>
        <p:spPr>
          <a:xfrm>
            <a:off x="6010031" y="1537468"/>
            <a:ext cx="2829169" cy="3133006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接點 47"/>
          <p:cNvCxnSpPr>
            <a:stCxn id="60" idx="3"/>
            <a:endCxn id="61" idx="7"/>
          </p:cNvCxnSpPr>
          <p:nvPr/>
        </p:nvCxnSpPr>
        <p:spPr>
          <a:xfrm flipH="1">
            <a:off x="6947458" y="2016216"/>
            <a:ext cx="317102" cy="2920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直線接點 48"/>
          <p:cNvCxnSpPr>
            <a:stCxn id="60" idx="5"/>
            <a:endCxn id="62" idx="1"/>
          </p:cNvCxnSpPr>
          <p:nvPr/>
        </p:nvCxnSpPr>
        <p:spPr>
          <a:xfrm>
            <a:off x="7506258" y="2016216"/>
            <a:ext cx="296782" cy="29201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線接點 49"/>
          <p:cNvCxnSpPr>
            <a:stCxn id="61" idx="3"/>
            <a:endCxn id="59" idx="0"/>
          </p:cNvCxnSpPr>
          <p:nvPr/>
        </p:nvCxnSpPr>
        <p:spPr>
          <a:xfrm flipH="1">
            <a:off x="6477778" y="2549924"/>
            <a:ext cx="227982" cy="2717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文字方塊 50"/>
          <p:cNvSpPr txBox="1"/>
          <p:nvPr/>
        </p:nvSpPr>
        <p:spPr>
          <a:xfrm>
            <a:off x="7139385" y="4054028"/>
            <a:ext cx="66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DFS</a:t>
            </a:r>
            <a:endParaRPr lang="zh-TW" altLang="en-US" sz="2400" b="1" baseline="-25000" dirty="0"/>
          </a:p>
        </p:txBody>
      </p:sp>
      <p:cxnSp>
        <p:nvCxnSpPr>
          <p:cNvPr id="52" name="直線接點 51"/>
          <p:cNvCxnSpPr>
            <a:stCxn id="61" idx="5"/>
            <a:endCxn id="63" idx="0"/>
          </p:cNvCxnSpPr>
          <p:nvPr/>
        </p:nvCxnSpPr>
        <p:spPr>
          <a:xfrm>
            <a:off x="6947458" y="2549924"/>
            <a:ext cx="145368" cy="2717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線接點 52"/>
          <p:cNvCxnSpPr>
            <a:stCxn id="62" idx="3"/>
            <a:endCxn id="64" idx="0"/>
          </p:cNvCxnSpPr>
          <p:nvPr/>
        </p:nvCxnSpPr>
        <p:spPr>
          <a:xfrm flipH="1">
            <a:off x="7707874" y="2549924"/>
            <a:ext cx="95166" cy="27177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線接點 53"/>
          <p:cNvCxnSpPr>
            <a:stCxn id="62" idx="5"/>
            <a:endCxn id="65" idx="0"/>
          </p:cNvCxnSpPr>
          <p:nvPr/>
        </p:nvCxnSpPr>
        <p:spPr>
          <a:xfrm>
            <a:off x="8044738" y="2549924"/>
            <a:ext cx="278185" cy="27173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線接點 54"/>
          <p:cNvCxnSpPr>
            <a:stCxn id="59" idx="4"/>
            <a:endCxn id="66" idx="2"/>
          </p:cNvCxnSpPr>
          <p:nvPr/>
        </p:nvCxnSpPr>
        <p:spPr>
          <a:xfrm>
            <a:off x="6477778" y="3163471"/>
            <a:ext cx="736724" cy="48319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線接點 55"/>
          <p:cNvCxnSpPr>
            <a:stCxn id="63" idx="4"/>
            <a:endCxn id="66" idx="1"/>
          </p:cNvCxnSpPr>
          <p:nvPr/>
        </p:nvCxnSpPr>
        <p:spPr>
          <a:xfrm>
            <a:off x="7092826" y="3163471"/>
            <a:ext cx="171734" cy="36235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線接點 56"/>
          <p:cNvCxnSpPr>
            <a:stCxn id="64" idx="4"/>
            <a:endCxn id="66" idx="7"/>
          </p:cNvCxnSpPr>
          <p:nvPr/>
        </p:nvCxnSpPr>
        <p:spPr>
          <a:xfrm flipH="1">
            <a:off x="7506258" y="3163517"/>
            <a:ext cx="201616" cy="36230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線接點 57"/>
          <p:cNvCxnSpPr>
            <a:stCxn id="65" idx="4"/>
            <a:endCxn id="66" idx="6"/>
          </p:cNvCxnSpPr>
          <p:nvPr/>
        </p:nvCxnSpPr>
        <p:spPr>
          <a:xfrm flipH="1">
            <a:off x="7556316" y="3163471"/>
            <a:ext cx="766607" cy="48319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橢圓 58"/>
          <p:cNvSpPr/>
          <p:nvPr/>
        </p:nvSpPr>
        <p:spPr>
          <a:xfrm>
            <a:off x="6306871" y="2821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0" name="橢圓 59"/>
          <p:cNvSpPr/>
          <p:nvPr/>
        </p:nvSpPr>
        <p:spPr>
          <a:xfrm>
            <a:off x="7214502" y="172446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" name="橢圓 60"/>
          <p:cNvSpPr/>
          <p:nvPr/>
        </p:nvSpPr>
        <p:spPr>
          <a:xfrm>
            <a:off x="6655702" y="225816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橢圓 61"/>
          <p:cNvSpPr/>
          <p:nvPr/>
        </p:nvSpPr>
        <p:spPr>
          <a:xfrm>
            <a:off x="7752982" y="225816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3" name="橢圓 62"/>
          <p:cNvSpPr/>
          <p:nvPr/>
        </p:nvSpPr>
        <p:spPr>
          <a:xfrm>
            <a:off x="6921919" y="2821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橢圓 63"/>
          <p:cNvSpPr/>
          <p:nvPr/>
        </p:nvSpPr>
        <p:spPr>
          <a:xfrm>
            <a:off x="7536967" y="282170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5" name="橢圓 64"/>
          <p:cNvSpPr/>
          <p:nvPr/>
        </p:nvSpPr>
        <p:spPr>
          <a:xfrm>
            <a:off x="8152016" y="2821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6" name="橢圓 65"/>
          <p:cNvSpPr/>
          <p:nvPr/>
        </p:nvSpPr>
        <p:spPr>
          <a:xfrm>
            <a:off x="7214502" y="347576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6985105" y="17604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6414004" y="23426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6076936" y="30370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7015210" y="37111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6732112" y="30370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7693649" y="30370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6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7765809" y="2512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7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8309413" y="30370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8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52281" y="4972893"/>
            <a:ext cx="2551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Use iterator for linked list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7" name="直線單箭頭接點 6"/>
          <p:cNvCxnSpPr>
            <a:stCxn id="5" idx="1"/>
          </p:cNvCxnSpPr>
          <p:nvPr/>
        </p:nvCxnSpPr>
        <p:spPr>
          <a:xfrm flipH="1" flipV="1">
            <a:off x="3657601" y="4589571"/>
            <a:ext cx="694680" cy="5679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9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Depth-First Search (DFS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92</a:t>
            </a:fld>
            <a:endParaRPr lang="zh-TW" altLang="en-US"/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>
          <a:xfrm>
            <a:off x="629784" y="1509332"/>
            <a:ext cx="5446828" cy="5100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void Graph::DFS(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v)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// visit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all previously unvisited vertices that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// reachable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from vertex @v@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visited[v] = true;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&lt;&lt; v &lt;&lt; ", 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18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zh-TW" sz="1800" b="1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altLang="zh-TW" sz="18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li(</a:t>
            </a:r>
            <a:r>
              <a:rPr lang="en-US" altLang="zh-TW" sz="1800" b="1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adjLists</a:t>
            </a:r>
            <a:r>
              <a:rPr lang="en-US" altLang="zh-TW" sz="18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[v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(!</a:t>
            </a:r>
            <a:r>
              <a:rPr lang="en-US" altLang="zh-TW" sz="18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li.NotNull</a:t>
            </a:r>
            <a:r>
              <a:rPr lang="en-US" altLang="zh-TW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return;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w = *</a:t>
            </a:r>
            <a:r>
              <a:rPr lang="en-US" altLang="zh-TW" sz="18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li.Begin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while (1) </a:t>
            </a: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if (! visited[w]) DFS(w);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if (</a:t>
            </a:r>
            <a:r>
              <a:rPr lang="en-US" altLang="zh-TW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li.NextNotNull</a:t>
            </a:r>
            <a:r>
              <a:rPr lang="en-US" altLang="zh-TW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w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 *</a:t>
            </a:r>
            <a:r>
              <a:rPr lang="en-US" altLang="zh-TW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li.Next</a:t>
            </a:r>
            <a:r>
              <a:rPr lang="en-US" altLang="zh-TW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else return;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6117607" y="1537468"/>
            <a:ext cx="2829169" cy="3133006"/>
            <a:chOff x="6117607" y="1537468"/>
            <a:chExt cx="2829169" cy="3133006"/>
          </a:xfrm>
        </p:grpSpPr>
        <p:sp>
          <p:nvSpPr>
            <p:cNvPr id="47" name="圓角矩形 46"/>
            <p:cNvSpPr/>
            <p:nvPr/>
          </p:nvSpPr>
          <p:spPr>
            <a:xfrm>
              <a:off x="6117607" y="1537468"/>
              <a:ext cx="2829169" cy="3133006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8" name="直線接點 47"/>
            <p:cNvCxnSpPr>
              <a:stCxn id="60" idx="3"/>
              <a:endCxn id="61" idx="7"/>
            </p:cNvCxnSpPr>
            <p:nvPr/>
          </p:nvCxnSpPr>
          <p:spPr>
            <a:xfrm flipH="1">
              <a:off x="7055034" y="2016216"/>
              <a:ext cx="317102" cy="29201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直線接點 48"/>
            <p:cNvCxnSpPr>
              <a:stCxn id="60" idx="5"/>
              <a:endCxn id="62" idx="1"/>
            </p:cNvCxnSpPr>
            <p:nvPr/>
          </p:nvCxnSpPr>
          <p:spPr>
            <a:xfrm>
              <a:off x="7613834" y="2016216"/>
              <a:ext cx="296782" cy="29201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" name="直線接點 49"/>
            <p:cNvCxnSpPr>
              <a:stCxn id="61" idx="3"/>
              <a:endCxn id="59" idx="0"/>
            </p:cNvCxnSpPr>
            <p:nvPr/>
          </p:nvCxnSpPr>
          <p:spPr>
            <a:xfrm flipH="1">
              <a:off x="6585354" y="2549924"/>
              <a:ext cx="227982" cy="27173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7246961" y="4054028"/>
              <a:ext cx="66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DFS</a:t>
              </a:r>
              <a:endParaRPr lang="zh-TW" altLang="en-US" sz="2400" b="1" baseline="-25000" dirty="0"/>
            </a:p>
          </p:txBody>
        </p:sp>
        <p:cxnSp>
          <p:nvCxnSpPr>
            <p:cNvPr id="52" name="直線接點 51"/>
            <p:cNvCxnSpPr>
              <a:stCxn id="61" idx="5"/>
              <a:endCxn id="63" idx="0"/>
            </p:cNvCxnSpPr>
            <p:nvPr/>
          </p:nvCxnSpPr>
          <p:spPr>
            <a:xfrm>
              <a:off x="7055034" y="2549924"/>
              <a:ext cx="145368" cy="27173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直線接點 52"/>
            <p:cNvCxnSpPr>
              <a:stCxn id="62" idx="3"/>
              <a:endCxn id="64" idx="0"/>
            </p:cNvCxnSpPr>
            <p:nvPr/>
          </p:nvCxnSpPr>
          <p:spPr>
            <a:xfrm flipH="1">
              <a:off x="7815450" y="2549924"/>
              <a:ext cx="95166" cy="27177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直線接點 53"/>
            <p:cNvCxnSpPr>
              <a:stCxn id="62" idx="5"/>
              <a:endCxn id="65" idx="0"/>
            </p:cNvCxnSpPr>
            <p:nvPr/>
          </p:nvCxnSpPr>
          <p:spPr>
            <a:xfrm>
              <a:off x="8152314" y="2549924"/>
              <a:ext cx="278185" cy="27173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直線接點 54"/>
            <p:cNvCxnSpPr>
              <a:stCxn id="59" idx="4"/>
              <a:endCxn id="66" idx="2"/>
            </p:cNvCxnSpPr>
            <p:nvPr/>
          </p:nvCxnSpPr>
          <p:spPr>
            <a:xfrm>
              <a:off x="6585354" y="3163471"/>
              <a:ext cx="736724" cy="48319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直線接點 55"/>
            <p:cNvCxnSpPr>
              <a:stCxn id="63" idx="4"/>
              <a:endCxn id="66" idx="1"/>
            </p:cNvCxnSpPr>
            <p:nvPr/>
          </p:nvCxnSpPr>
          <p:spPr>
            <a:xfrm>
              <a:off x="7200402" y="3163471"/>
              <a:ext cx="171734" cy="36235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直線接點 56"/>
            <p:cNvCxnSpPr>
              <a:stCxn id="64" idx="4"/>
              <a:endCxn id="66" idx="7"/>
            </p:cNvCxnSpPr>
            <p:nvPr/>
          </p:nvCxnSpPr>
          <p:spPr>
            <a:xfrm flipH="1">
              <a:off x="7613834" y="3163517"/>
              <a:ext cx="201616" cy="3623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直線接點 57"/>
            <p:cNvCxnSpPr>
              <a:stCxn id="65" idx="4"/>
              <a:endCxn id="66" idx="6"/>
            </p:cNvCxnSpPr>
            <p:nvPr/>
          </p:nvCxnSpPr>
          <p:spPr>
            <a:xfrm flipH="1">
              <a:off x="7663892" y="3163471"/>
              <a:ext cx="766607" cy="48319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9" name="橢圓 58"/>
            <p:cNvSpPr/>
            <p:nvPr/>
          </p:nvSpPr>
          <p:spPr>
            <a:xfrm>
              <a:off x="6414447" y="282165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0" name="橢圓 59"/>
            <p:cNvSpPr/>
            <p:nvPr/>
          </p:nvSpPr>
          <p:spPr>
            <a:xfrm>
              <a:off x="7322078" y="172446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橢圓 60"/>
            <p:cNvSpPr/>
            <p:nvPr/>
          </p:nvSpPr>
          <p:spPr>
            <a:xfrm>
              <a:off x="6763278" y="2258168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2" name="橢圓 61"/>
            <p:cNvSpPr/>
            <p:nvPr/>
          </p:nvSpPr>
          <p:spPr>
            <a:xfrm>
              <a:off x="7860558" y="2258168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3" name="橢圓 62"/>
            <p:cNvSpPr/>
            <p:nvPr/>
          </p:nvSpPr>
          <p:spPr>
            <a:xfrm>
              <a:off x="7029495" y="282165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4" name="橢圓 63"/>
            <p:cNvSpPr/>
            <p:nvPr/>
          </p:nvSpPr>
          <p:spPr>
            <a:xfrm>
              <a:off x="7644543" y="2821703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5" name="橢圓 64"/>
            <p:cNvSpPr/>
            <p:nvPr/>
          </p:nvSpPr>
          <p:spPr>
            <a:xfrm>
              <a:off x="8259592" y="282165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6" name="橢圓 65"/>
            <p:cNvSpPr/>
            <p:nvPr/>
          </p:nvSpPr>
          <p:spPr>
            <a:xfrm>
              <a:off x="7322078" y="3475763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7092681" y="17604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1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6521580" y="23426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2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6184512" y="3037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3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7122786" y="37111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4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6839688" y="3037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5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7801225" y="3037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6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7873385" y="25129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7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8416989" y="3037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8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79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Start search </a:t>
            </a:r>
            <a:r>
              <a:rPr lang="en-US" altLang="zh-TW" dirty="0" smtClean="0">
                <a:ea typeface="新細明體" charset="-120"/>
              </a:rPr>
              <a:t>at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1</a:t>
            </a:r>
            <a:r>
              <a:rPr lang="en-US" altLang="zh-TW" dirty="0" smtClean="0">
                <a:ea typeface="新細明體" charset="-120"/>
              </a:rPr>
              <a:t>.  (DFS(1))</a:t>
            </a:r>
          </a:p>
          <a:p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Label</a:t>
            </a:r>
            <a:r>
              <a:rPr lang="en-US" altLang="zh-TW" dirty="0" smtClean="0">
                <a:ea typeface="新細明體" charset="-120"/>
              </a:rPr>
              <a:t>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1</a:t>
            </a:r>
            <a:r>
              <a:rPr lang="en-US" altLang="zh-TW" dirty="0" smtClean="0">
                <a:ea typeface="新細明體" charset="-120"/>
              </a:rPr>
              <a:t> and do a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depth first search</a:t>
            </a:r>
            <a:r>
              <a:rPr lang="en-US" altLang="zh-TW" dirty="0" smtClean="0">
                <a:ea typeface="新細明體" charset="-120"/>
              </a:rPr>
              <a:t> from either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or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4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r>
              <a:rPr lang="en-US" altLang="zh-TW" dirty="0" smtClean="0">
                <a:ea typeface="新細明體" charset="-120"/>
              </a:rPr>
              <a:t>Suppose that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is selected. (DFS(2))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93</a:t>
            </a:fld>
            <a:endParaRPr lang="zh-TW" altLang="en-US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H="1">
            <a:off x="2065606" y="1828800"/>
            <a:ext cx="691662" cy="61663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701488" y="1515121"/>
            <a:ext cx="444500" cy="4445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19315" y="1509258"/>
            <a:ext cx="5389564" cy="3667125"/>
            <a:chOff x="1021" y="676"/>
            <a:chExt cx="3395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021" y="1239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636" y="676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644" y="86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652" y="10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132" y="202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396" y="1636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356" y="173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316" y="182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748" y="26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76" y="254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124" y="26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1248" y="912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824" y="960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248" y="1488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632" y="1920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160" y="2736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2544" y="1104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544" y="2016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3456" y="1344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936" y="2304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80" y="7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688" y="8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696" y="11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128" y="20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440" y="163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400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360" y="187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744" y="2736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920" y="25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168" y="27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640" y="1872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920" y="816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728" y="960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2160" y="2064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1728471" y="2399038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2" name="Oval 5"/>
          <p:cNvSpPr>
            <a:spLocks noChangeArrowheads="1"/>
          </p:cNvSpPr>
          <p:nvPr/>
        </p:nvSpPr>
        <p:spPr bwMode="auto">
          <a:xfrm>
            <a:off x="1702681" y="2401384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2693281" y="1506913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2" grpId="0" animBg="1"/>
      <p:bldP spid="4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Label</a:t>
            </a:r>
            <a:r>
              <a:rPr lang="en-US" altLang="zh-TW" dirty="0" smtClean="0">
                <a:ea typeface="新細明體" charset="-120"/>
              </a:rPr>
              <a:t>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and do a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depth first search</a:t>
            </a:r>
            <a:r>
              <a:rPr lang="en-US" altLang="zh-TW" dirty="0" smtClean="0">
                <a:ea typeface="新細明體" charset="-120"/>
              </a:rPr>
              <a:t> from either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3</a:t>
            </a:r>
            <a:r>
              <a:rPr lang="en-US" altLang="zh-TW" dirty="0" smtClean="0">
                <a:ea typeface="新細明體" charset="-120"/>
              </a:rPr>
              <a:t>,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5</a:t>
            </a:r>
            <a:r>
              <a:rPr lang="en-US" altLang="zh-TW" dirty="0" smtClean="0">
                <a:ea typeface="新細明體" charset="-120"/>
              </a:rPr>
              <a:t>, or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TW" dirty="0" smtClean="0">
                <a:ea typeface="新細明體" charset="-120"/>
              </a:rPr>
              <a:t>Suppose that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5</a:t>
            </a:r>
            <a:r>
              <a:rPr lang="en-US" altLang="zh-TW" dirty="0" smtClean="0">
                <a:ea typeface="新細明體" charset="-120"/>
              </a:rPr>
              <a:t> is selected. (DFS(5))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94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05026" y="1509258"/>
            <a:ext cx="5403850" cy="3667125"/>
            <a:chOff x="1012" y="676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012" y="1204"/>
              <a:ext cx="280" cy="2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636" y="676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644" y="86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652" y="10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132" y="202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396" y="1636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356" y="173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316" y="182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748" y="26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76" y="254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124" y="26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1248" y="912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824" y="960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248" y="1488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632" y="1920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160" y="2736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2544" y="1104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544" y="2016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3456" y="1344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936" y="2304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80" y="7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688" y="8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696" y="11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128" y="20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056" y="12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440" y="163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400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360" y="187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744" y="2736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920" y="25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168" y="27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640" y="1872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920" y="816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728" y="960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2160" y="2064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1" name="Line 47"/>
          <p:cNvSpPr>
            <a:spLocks noChangeShapeType="1"/>
          </p:cNvSpPr>
          <p:nvPr/>
        </p:nvSpPr>
        <p:spPr bwMode="auto">
          <a:xfrm flipH="1">
            <a:off x="2065606" y="1828800"/>
            <a:ext cx="691662" cy="61663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2" name="Oval 5"/>
          <p:cNvSpPr>
            <a:spLocks noChangeArrowheads="1"/>
          </p:cNvSpPr>
          <p:nvPr/>
        </p:nvSpPr>
        <p:spPr bwMode="auto">
          <a:xfrm>
            <a:off x="2700997" y="1501052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3840971" y="3175108"/>
            <a:ext cx="444500" cy="4445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44" name="Line 47"/>
          <p:cNvSpPr>
            <a:spLocks noChangeShapeType="1"/>
          </p:cNvSpPr>
          <p:nvPr/>
        </p:nvSpPr>
        <p:spPr bwMode="auto">
          <a:xfrm>
            <a:off x="2980006" y="1953064"/>
            <a:ext cx="973015" cy="124030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Label</a:t>
            </a:r>
            <a:r>
              <a:rPr lang="en-US" altLang="zh-TW" dirty="0" smtClean="0">
                <a:ea typeface="新細明體" charset="-120"/>
              </a:rPr>
              <a:t>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5</a:t>
            </a:r>
            <a:r>
              <a:rPr lang="en-US" altLang="zh-TW" dirty="0" smtClean="0">
                <a:ea typeface="新細明體" charset="-120"/>
              </a:rPr>
              <a:t> and do a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depth first search</a:t>
            </a:r>
            <a:r>
              <a:rPr lang="en-US" altLang="zh-TW" dirty="0" smtClean="0">
                <a:ea typeface="新細明體" charset="-120"/>
              </a:rPr>
              <a:t> from either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3</a:t>
            </a:r>
            <a:r>
              <a:rPr lang="en-US" altLang="zh-TW" dirty="0" smtClean="0">
                <a:ea typeface="新細明體" charset="-120"/>
              </a:rPr>
              <a:t>,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7</a:t>
            </a:r>
            <a:r>
              <a:rPr lang="en-US" altLang="zh-TW" dirty="0" smtClean="0">
                <a:ea typeface="新細明體" charset="-120"/>
              </a:rPr>
              <a:t>, or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9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TW" dirty="0" smtClean="0">
                <a:ea typeface="新細明體" charset="-120"/>
              </a:rPr>
              <a:t>Suppose that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9</a:t>
            </a:r>
            <a:r>
              <a:rPr lang="en-US" altLang="zh-TW" dirty="0" smtClean="0">
                <a:ea typeface="新細明體" charset="-120"/>
              </a:rPr>
              <a:t> is selected. (DFS(9))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95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05026" y="1509258"/>
            <a:ext cx="5403850" cy="3667125"/>
            <a:chOff x="1012" y="676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012" y="1204"/>
              <a:ext cx="280" cy="2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636" y="67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644" y="86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652" y="10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132" y="202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396" y="1636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356" y="1732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316" y="182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748" y="26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76" y="254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124" y="26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1248" y="912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824" y="960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248" y="1488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632" y="1920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160" y="2736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2544" y="1104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544" y="2016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3456" y="1344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936" y="2304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80" y="7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688" y="8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696" y="11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128" y="20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056" y="12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440" y="163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400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360" y="187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744" y="2736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920" y="25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168" y="27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640" y="1872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920" y="816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728" y="960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2160" y="2064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1" name="Line 47"/>
          <p:cNvSpPr>
            <a:spLocks noChangeShapeType="1"/>
          </p:cNvSpPr>
          <p:nvPr/>
        </p:nvSpPr>
        <p:spPr bwMode="auto">
          <a:xfrm flipH="1">
            <a:off x="2065606" y="1828800"/>
            <a:ext cx="691662" cy="61663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4" name="Line 47"/>
          <p:cNvSpPr>
            <a:spLocks noChangeShapeType="1"/>
          </p:cNvSpPr>
          <p:nvPr/>
        </p:nvSpPr>
        <p:spPr bwMode="auto">
          <a:xfrm>
            <a:off x="2980006" y="1953064"/>
            <a:ext cx="973015" cy="124030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5374350" y="3349781"/>
            <a:ext cx="444500" cy="4445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4300025" y="3399692"/>
            <a:ext cx="1116037" cy="32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3850349" y="3183313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Label</a:t>
            </a:r>
            <a:r>
              <a:rPr lang="en-US" altLang="zh-TW" dirty="0" smtClean="0">
                <a:ea typeface="新細明體" charset="-120"/>
              </a:rPr>
              <a:t>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9</a:t>
            </a:r>
            <a:r>
              <a:rPr lang="en-US" altLang="zh-TW" dirty="0" smtClean="0">
                <a:ea typeface="新細明體" charset="-120"/>
              </a:rPr>
              <a:t> and do a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depth first search</a:t>
            </a:r>
            <a:r>
              <a:rPr lang="en-US" altLang="zh-TW" dirty="0" smtClean="0">
                <a:ea typeface="新細明體" charset="-120"/>
              </a:rPr>
              <a:t> from either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, or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8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TW" dirty="0" smtClean="0">
                <a:ea typeface="新細明體" charset="-120"/>
              </a:rPr>
              <a:t>Suppose that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8</a:t>
            </a:r>
            <a:r>
              <a:rPr lang="en-US" altLang="zh-TW" dirty="0" smtClean="0">
                <a:ea typeface="新細明體" charset="-120"/>
              </a:rPr>
              <a:t> is selected. (DFS(8))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96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05026" y="1509258"/>
            <a:ext cx="5403850" cy="3667125"/>
            <a:chOff x="1012" y="676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012" y="120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636" y="67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644" y="86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652" y="106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132" y="202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396" y="1636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356" y="1732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316" y="182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748" y="26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76" y="254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124" y="26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1248" y="912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824" y="960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248" y="1488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632" y="1920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160" y="2736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2544" y="1104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544" y="2016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3456" y="1344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936" y="2304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80" y="7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688" y="8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696" y="110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8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128" y="20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056" y="12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440" y="163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400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360" y="187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744" y="2736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920" y="25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168" y="27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640" y="1872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920" y="816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728" y="960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2160" y="2064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1" name="Line 47"/>
          <p:cNvSpPr>
            <a:spLocks noChangeShapeType="1"/>
          </p:cNvSpPr>
          <p:nvPr/>
        </p:nvSpPr>
        <p:spPr bwMode="auto">
          <a:xfrm flipH="1">
            <a:off x="2065606" y="1828800"/>
            <a:ext cx="691662" cy="61663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4" name="Line 47"/>
          <p:cNvSpPr>
            <a:spLocks noChangeShapeType="1"/>
          </p:cNvSpPr>
          <p:nvPr/>
        </p:nvSpPr>
        <p:spPr bwMode="auto">
          <a:xfrm>
            <a:off x="2980006" y="1953064"/>
            <a:ext cx="973015" cy="124030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5894855" y="2111824"/>
            <a:ext cx="444500" cy="4445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4300025" y="3399692"/>
            <a:ext cx="1116037" cy="32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V="1">
            <a:off x="5563774" y="2546253"/>
            <a:ext cx="499402" cy="80889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5374349" y="3335714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Label</a:t>
            </a:r>
            <a:r>
              <a:rPr lang="en-US" altLang="zh-TW" dirty="0" smtClean="0">
                <a:ea typeface="新細明體" charset="-120"/>
              </a:rPr>
              <a:t>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8</a:t>
            </a:r>
            <a:r>
              <a:rPr lang="en-US" altLang="zh-TW" dirty="0" smtClean="0">
                <a:ea typeface="新細明體" charset="-120"/>
              </a:rPr>
              <a:t> and can’t go further,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backtrack</a:t>
            </a:r>
            <a:r>
              <a:rPr lang="en-US" altLang="zh-TW" dirty="0" smtClean="0">
                <a:ea typeface="新細明體" charset="-120"/>
              </a:rPr>
              <a:t> to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9, </a:t>
            </a:r>
            <a:r>
              <a:rPr lang="en-US" altLang="zh-TW" dirty="0" smtClean="0">
                <a:ea typeface="新細明體" charset="-120"/>
              </a:rPr>
              <a:t>do a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depth first search </a:t>
            </a:r>
            <a:r>
              <a:rPr lang="en-US" altLang="zh-TW" dirty="0" smtClean="0">
                <a:ea typeface="新細明體" charset="-120"/>
              </a:rPr>
              <a:t>from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6 (DFS(6))</a:t>
            </a:r>
          </a:p>
          <a:p>
            <a:pPr>
              <a:spcBef>
                <a:spcPct val="50000"/>
              </a:spcBef>
            </a:pPr>
            <a:r>
              <a:rPr lang="en-US" altLang="zh-TW" dirty="0" smtClean="0">
                <a:ea typeface="新細明體" charset="-120"/>
              </a:rPr>
              <a:t>From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9</a:t>
            </a:r>
            <a:r>
              <a:rPr lang="en-US" altLang="zh-TW" dirty="0" smtClean="0">
                <a:ea typeface="新細明體" charset="-120"/>
              </a:rPr>
              <a:t> do a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DFS(6)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97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05026" y="1509258"/>
            <a:ext cx="5403850" cy="3667125"/>
            <a:chOff x="1012" y="676"/>
            <a:chExt cx="3404" cy="231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012" y="1204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636" y="676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644" y="86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652" y="1060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dirty="0" smtClean="0"/>
                <a:t>8</a:t>
              </a:r>
              <a:endParaRPr lang="zh-TW" alt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132" y="2020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396" y="1636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356" y="1732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316" y="1828"/>
              <a:ext cx="28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748" y="26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76" y="2548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124" y="2692"/>
              <a:ext cx="280" cy="2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1248" y="912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824" y="960"/>
              <a:ext cx="62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248" y="1488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632" y="1920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160" y="2736"/>
              <a:ext cx="100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2544" y="1104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544" y="2016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3456" y="1344"/>
              <a:ext cx="28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936" y="2304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80" y="72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688" y="864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128" y="20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056" y="1248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440" y="163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400" y="177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360" y="187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744" y="2736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11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920" y="2592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168" y="273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640" y="1872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920" y="816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728" y="960"/>
              <a:ext cx="336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2160" y="2064"/>
              <a:ext cx="120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1" name="Line 47"/>
          <p:cNvSpPr>
            <a:spLocks noChangeShapeType="1"/>
          </p:cNvSpPr>
          <p:nvPr/>
        </p:nvSpPr>
        <p:spPr bwMode="auto">
          <a:xfrm flipH="1">
            <a:off x="2065606" y="1828800"/>
            <a:ext cx="691662" cy="61663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4" name="Line 47"/>
          <p:cNvSpPr>
            <a:spLocks noChangeShapeType="1"/>
          </p:cNvSpPr>
          <p:nvPr/>
        </p:nvSpPr>
        <p:spPr bwMode="auto">
          <a:xfrm>
            <a:off x="2980006" y="1953064"/>
            <a:ext cx="973015" cy="124030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5894854" y="2125892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4300025" y="3399692"/>
            <a:ext cx="1116037" cy="32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V="1">
            <a:off x="5563774" y="2546253"/>
            <a:ext cx="499402" cy="80889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3078972" y="4472851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49" name="Line 70"/>
          <p:cNvSpPr>
            <a:spLocks noChangeShapeType="1"/>
          </p:cNvSpPr>
          <p:nvPr/>
        </p:nvSpPr>
        <p:spPr bwMode="auto">
          <a:xfrm flipV="1">
            <a:off x="5811129" y="2798299"/>
            <a:ext cx="1600200" cy="685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 flipV="1">
            <a:off x="3502855" y="3697459"/>
            <a:ext cx="1924930" cy="9026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Label</a:t>
            </a:r>
            <a:r>
              <a:rPr lang="en-US" altLang="zh-TW" dirty="0" smtClean="0">
                <a:ea typeface="新細明體" charset="-120"/>
              </a:rPr>
              <a:t>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 and do a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depth first search </a:t>
            </a:r>
            <a:r>
              <a:rPr lang="en-US" altLang="zh-TW" dirty="0" smtClean="0">
                <a:ea typeface="新細明體" charset="-120"/>
              </a:rPr>
              <a:t>from either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4 or 7</a:t>
            </a:r>
          </a:p>
          <a:p>
            <a:pPr>
              <a:spcBef>
                <a:spcPct val="50000"/>
              </a:spcBef>
            </a:pPr>
            <a:r>
              <a:rPr lang="en-US" altLang="zh-TW" dirty="0" smtClean="0">
                <a:ea typeface="新細明體" charset="-120"/>
              </a:rPr>
              <a:t>Suppose that vertex 4 is selected.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98</a:t>
            </a:fld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1705026" y="1509258"/>
            <a:ext cx="5403850" cy="3667125"/>
            <a:chOff x="1705026" y="1509258"/>
            <a:chExt cx="5403850" cy="366712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705026" y="1509258"/>
              <a:ext cx="5403850" cy="3667125"/>
              <a:chOff x="1012" y="676"/>
              <a:chExt cx="3404" cy="2310"/>
            </a:xfrm>
          </p:grpSpPr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1012" y="1204"/>
                <a:ext cx="280" cy="28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1636" y="676"/>
                <a:ext cx="280" cy="28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644" y="868"/>
                <a:ext cx="280" cy="2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652" y="106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TW" dirty="0" smtClean="0"/>
                  <a:t>8</a:t>
                </a:r>
                <a:endParaRPr lang="zh-TW" altLang="en-US" dirty="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132" y="2020"/>
                <a:ext cx="280" cy="2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396" y="1636"/>
                <a:ext cx="280" cy="2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2356" y="1732"/>
                <a:ext cx="280" cy="28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3316" y="1828"/>
                <a:ext cx="280" cy="28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3748" y="2692"/>
                <a:ext cx="280" cy="2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876" y="2548"/>
                <a:ext cx="280" cy="2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3124" y="2692"/>
                <a:ext cx="280" cy="2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>
                <a:off x="1248" y="912"/>
                <a:ext cx="384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1824" y="960"/>
                <a:ext cx="624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1248" y="1488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336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2160" y="2736"/>
                <a:ext cx="100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 flipH="1">
                <a:off x="2544" y="1104"/>
                <a:ext cx="336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672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flipH="1">
                <a:off x="3456" y="1344"/>
                <a:ext cx="28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 flipV="1">
                <a:off x="3936" y="2304"/>
                <a:ext cx="336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1680" y="720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2688" y="864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10</a:t>
                </a: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9</a:t>
                </a: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3744" y="2736"/>
                <a:ext cx="4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11</a:t>
                </a: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1920" y="2592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1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tx1"/>
                    </a:solidFill>
                    <a:ea typeface="新細明體" charset="-120"/>
                  </a:rPr>
                  <a:t>7</a:t>
                </a:r>
              </a:p>
            </p:txBody>
          </p:sp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>
                <a:off x="1920" y="816"/>
                <a:ext cx="72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>
                <a:off x="1728" y="960"/>
                <a:ext cx="336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 flipV="1">
                <a:off x="2160" y="2064"/>
                <a:ext cx="120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 flipH="1">
              <a:off x="2065606" y="1828800"/>
              <a:ext cx="691662" cy="61663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2980006" y="1953064"/>
              <a:ext cx="973015" cy="124030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Oval 12"/>
            <p:cNvSpPr>
              <a:spLocks noChangeArrowheads="1"/>
            </p:cNvSpPr>
            <p:nvPr/>
          </p:nvSpPr>
          <p:spPr bwMode="auto">
            <a:xfrm>
              <a:off x="5894854" y="2125892"/>
              <a:ext cx="444500" cy="444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dirty="0" smtClean="0"/>
                <a:t>8</a:t>
              </a:r>
              <a:endParaRPr lang="zh-TW" altLang="en-US" dirty="0"/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4300025" y="3399692"/>
              <a:ext cx="1116037" cy="328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V="1">
              <a:off x="5563774" y="2546253"/>
              <a:ext cx="499402" cy="8088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3078972" y="4472851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</p:grpSp>
      <p:sp>
        <p:nvSpPr>
          <p:cNvPr id="51" name="Oval 12"/>
          <p:cNvSpPr>
            <a:spLocks noChangeArrowheads="1"/>
          </p:cNvSpPr>
          <p:nvPr/>
        </p:nvSpPr>
        <p:spPr bwMode="auto">
          <a:xfrm>
            <a:off x="3076626" y="4470506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2316972" y="3035602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 flipV="1">
            <a:off x="3502855" y="3697459"/>
            <a:ext cx="1924930" cy="9026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 flipH="1" flipV="1">
            <a:off x="2672862" y="3446584"/>
            <a:ext cx="532227" cy="106679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Depth-First Search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19115"/>
            <a:ext cx="7886700" cy="139023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Label</a:t>
            </a:r>
            <a:r>
              <a:rPr lang="en-US" altLang="zh-TW" dirty="0" smtClean="0">
                <a:ea typeface="新細明體" charset="-120"/>
              </a:rPr>
              <a:t>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4</a:t>
            </a:r>
            <a:r>
              <a:rPr lang="en-US" altLang="zh-TW" dirty="0" smtClean="0">
                <a:ea typeface="新細明體" charset="-120"/>
              </a:rPr>
              <a:t> and return (backtrack) to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r>
              <a:rPr lang="en-US" altLang="zh-TW" dirty="0" smtClean="0">
                <a:ea typeface="新細明體" charset="-120"/>
              </a:rPr>
              <a:t>From vertex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6</a:t>
            </a:r>
            <a:r>
              <a:rPr lang="en-US" altLang="zh-TW" dirty="0" smtClean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do a</a:t>
            </a:r>
            <a:r>
              <a:rPr lang="en-US" altLang="zh-TW" dirty="0" smtClean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DFS(7)</a:t>
            </a:r>
            <a:r>
              <a:rPr lang="en-US" altLang="zh-TW" dirty="0" smtClean="0">
                <a:ea typeface="新細明體" charset="-120"/>
              </a:rPr>
              <a:t>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99</a:t>
            </a:fld>
            <a:endParaRPr lang="zh-TW" altLang="en-US"/>
          </a:p>
        </p:txBody>
      </p:sp>
      <p:grpSp>
        <p:nvGrpSpPr>
          <p:cNvPr id="55" name="群組 54"/>
          <p:cNvGrpSpPr/>
          <p:nvPr/>
        </p:nvGrpSpPr>
        <p:grpSpPr>
          <a:xfrm>
            <a:off x="1705026" y="1509258"/>
            <a:ext cx="5403850" cy="3667125"/>
            <a:chOff x="1705026" y="1509258"/>
            <a:chExt cx="5403850" cy="3667125"/>
          </a:xfrm>
        </p:grpSpPr>
        <p:grpSp>
          <p:nvGrpSpPr>
            <p:cNvPr id="5" name="群組 49"/>
            <p:cNvGrpSpPr/>
            <p:nvPr/>
          </p:nvGrpSpPr>
          <p:grpSpPr>
            <a:xfrm>
              <a:off x="1705026" y="1509258"/>
              <a:ext cx="5403850" cy="3667125"/>
              <a:chOff x="1705026" y="1509258"/>
              <a:chExt cx="5403850" cy="3667125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705026" y="1509258"/>
                <a:ext cx="5403850" cy="3667125"/>
                <a:chOff x="1012" y="676"/>
                <a:chExt cx="3404" cy="2310"/>
              </a:xfrm>
            </p:grpSpPr>
            <p:sp>
              <p:nvSpPr>
                <p:cNvPr id="6" name="Oval 5"/>
                <p:cNvSpPr>
                  <a:spLocks noChangeArrowheads="1"/>
                </p:cNvSpPr>
                <p:nvPr/>
              </p:nvSpPr>
              <p:spPr bwMode="auto">
                <a:xfrm>
                  <a:off x="1012" y="1204"/>
                  <a:ext cx="280" cy="28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" name="Oval 6"/>
                <p:cNvSpPr>
                  <a:spLocks noChangeArrowheads="1"/>
                </p:cNvSpPr>
                <p:nvPr/>
              </p:nvSpPr>
              <p:spPr bwMode="auto">
                <a:xfrm>
                  <a:off x="1636" y="676"/>
                  <a:ext cx="280" cy="28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" name="Oval 7"/>
                <p:cNvSpPr>
                  <a:spLocks noChangeArrowheads="1"/>
                </p:cNvSpPr>
                <p:nvPr/>
              </p:nvSpPr>
              <p:spPr bwMode="auto">
                <a:xfrm>
                  <a:off x="2644" y="868"/>
                  <a:ext cx="28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" name="Oval 8"/>
                <p:cNvSpPr>
                  <a:spLocks noChangeArrowheads="1"/>
                </p:cNvSpPr>
                <p:nvPr/>
              </p:nvSpPr>
              <p:spPr bwMode="auto">
                <a:xfrm>
                  <a:off x="3652" y="1060"/>
                  <a:ext cx="280" cy="280"/>
                </a:xfrm>
                <a:prstGeom prst="ellipse">
                  <a:avLst/>
                </a:prstGeom>
                <a:solidFill>
                  <a:schemeClr val="accent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dirty="0" smtClean="0"/>
                    <a:t>8</a:t>
                  </a:r>
                  <a:endParaRPr lang="zh-TW" altLang="en-US" dirty="0"/>
                </a:p>
              </p:txBody>
            </p:sp>
            <p:sp>
              <p:nvSpPr>
                <p:cNvPr id="10" name="Oval 9"/>
                <p:cNvSpPr>
                  <a:spLocks noChangeArrowheads="1"/>
                </p:cNvSpPr>
                <p:nvPr/>
              </p:nvSpPr>
              <p:spPr bwMode="auto">
                <a:xfrm>
                  <a:off x="4132" y="2020"/>
                  <a:ext cx="28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" name="Oval 10"/>
                <p:cNvSpPr>
                  <a:spLocks noChangeArrowheads="1"/>
                </p:cNvSpPr>
                <p:nvPr/>
              </p:nvSpPr>
              <p:spPr bwMode="auto">
                <a:xfrm>
                  <a:off x="1396" y="1636"/>
                  <a:ext cx="28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2356" y="1732"/>
                  <a:ext cx="280" cy="28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" name="Oval 12"/>
                <p:cNvSpPr>
                  <a:spLocks noChangeArrowheads="1"/>
                </p:cNvSpPr>
                <p:nvPr/>
              </p:nvSpPr>
              <p:spPr bwMode="auto">
                <a:xfrm>
                  <a:off x="3316" y="1828"/>
                  <a:ext cx="280" cy="28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4" name="Oval 13"/>
                <p:cNvSpPr>
                  <a:spLocks noChangeArrowheads="1"/>
                </p:cNvSpPr>
                <p:nvPr/>
              </p:nvSpPr>
              <p:spPr bwMode="auto">
                <a:xfrm>
                  <a:off x="3748" y="2692"/>
                  <a:ext cx="28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1876" y="2548"/>
                  <a:ext cx="28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3124" y="2692"/>
                  <a:ext cx="28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48" y="912"/>
                  <a:ext cx="384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" name="Line 17"/>
                <p:cNvSpPr>
                  <a:spLocks noChangeShapeType="1"/>
                </p:cNvSpPr>
                <p:nvPr/>
              </p:nvSpPr>
              <p:spPr bwMode="auto">
                <a:xfrm>
                  <a:off x="1824" y="960"/>
                  <a:ext cx="624" cy="8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" name="Line 18"/>
                <p:cNvSpPr>
                  <a:spLocks noChangeShapeType="1"/>
                </p:cNvSpPr>
                <p:nvPr/>
              </p:nvSpPr>
              <p:spPr bwMode="auto">
                <a:xfrm>
                  <a:off x="1248" y="1488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" name="Line 19"/>
                <p:cNvSpPr>
                  <a:spLocks noChangeShapeType="1"/>
                </p:cNvSpPr>
                <p:nvPr/>
              </p:nvSpPr>
              <p:spPr bwMode="auto">
                <a:xfrm>
                  <a:off x="1632" y="1920"/>
                  <a:ext cx="336" cy="6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1" name="Line 20"/>
                <p:cNvSpPr>
                  <a:spLocks noChangeShapeType="1"/>
                </p:cNvSpPr>
                <p:nvPr/>
              </p:nvSpPr>
              <p:spPr bwMode="auto">
                <a:xfrm>
                  <a:off x="2160" y="2736"/>
                  <a:ext cx="1008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544" y="1104"/>
                  <a:ext cx="336" cy="6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3" name="Line 22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672" cy="7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3456" y="1344"/>
                  <a:ext cx="288" cy="4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936" y="2304"/>
                  <a:ext cx="336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1680" y="720"/>
                  <a:ext cx="14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sz="2000">
                      <a:solidFill>
                        <a:schemeClr val="tx1"/>
                      </a:solidFill>
                      <a:ea typeface="新細明體" charset="-120"/>
                    </a:rPr>
                    <a:t>2</a:t>
                  </a: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688" y="864"/>
                  <a:ext cx="14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sz="2000">
                      <a:solidFill>
                        <a:schemeClr val="tx1"/>
                      </a:solidFill>
                      <a:ea typeface="新細明體" charset="-120"/>
                    </a:rPr>
                    <a:t>3</a:t>
                  </a:r>
                </a:p>
              </p:txBody>
            </p:sp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4128" y="2064"/>
                  <a:ext cx="28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sz="2000">
                      <a:solidFill>
                        <a:schemeClr val="tx1"/>
                      </a:solidFill>
                      <a:ea typeface="新細明體" charset="-120"/>
                    </a:rPr>
                    <a:t>10</a:t>
                  </a:r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1056" y="1248"/>
                  <a:ext cx="14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sz="2000">
                      <a:solidFill>
                        <a:schemeClr val="tx1"/>
                      </a:solidFill>
                      <a:ea typeface="新細明體" charset="-120"/>
                    </a:rPr>
                    <a:t>1</a:t>
                  </a: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1440" y="1632"/>
                  <a:ext cx="14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sz="2000">
                      <a:solidFill>
                        <a:schemeClr val="tx1"/>
                      </a:solidFill>
                      <a:ea typeface="新細明體" charset="-120"/>
                    </a:rPr>
                    <a:t>4</a:t>
                  </a: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2400" y="1776"/>
                  <a:ext cx="14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sz="2000">
                      <a:solidFill>
                        <a:schemeClr val="tx1"/>
                      </a:solidFill>
                      <a:ea typeface="新細明體" charset="-120"/>
                    </a:rPr>
                    <a:t>5</a:t>
                  </a: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3360" y="1872"/>
                  <a:ext cx="14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sz="2000">
                      <a:solidFill>
                        <a:schemeClr val="tx1"/>
                      </a:solidFill>
                      <a:ea typeface="新細明體" charset="-120"/>
                    </a:rPr>
                    <a:t>9</a:t>
                  </a:r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3744" y="2736"/>
                  <a:ext cx="48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sz="2000">
                      <a:solidFill>
                        <a:schemeClr val="tx1"/>
                      </a:solidFill>
                      <a:ea typeface="新細明體" charset="-120"/>
                    </a:rPr>
                    <a:t>11</a:t>
                  </a: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1920" y="2592"/>
                  <a:ext cx="14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sz="2000">
                      <a:solidFill>
                        <a:schemeClr val="tx1"/>
                      </a:solidFill>
                      <a:ea typeface="新細明體" charset="-120"/>
                    </a:rPr>
                    <a:t>6</a:t>
                  </a: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4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sz="2000">
                      <a:solidFill>
                        <a:schemeClr val="tx1"/>
                      </a:solidFill>
                      <a:ea typeface="新細明體" charset="-120"/>
                    </a:rPr>
                    <a:t>7</a:t>
                  </a:r>
                </a:p>
              </p:txBody>
            </p:sp>
            <p:sp>
              <p:nvSpPr>
                <p:cNvPr id="37" name="Line 36"/>
                <p:cNvSpPr>
                  <a:spLocks noChangeShapeType="1"/>
                </p:cNvSpPr>
                <p:nvPr/>
              </p:nvSpPr>
              <p:spPr bwMode="auto">
                <a:xfrm>
                  <a:off x="2640" y="1872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" name="Line 37"/>
                <p:cNvSpPr>
                  <a:spLocks noChangeShapeType="1"/>
                </p:cNvSpPr>
                <p:nvPr/>
              </p:nvSpPr>
              <p:spPr bwMode="auto">
                <a:xfrm>
                  <a:off x="1920" y="816"/>
                  <a:ext cx="72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" name="Line 38"/>
                <p:cNvSpPr>
                  <a:spLocks noChangeShapeType="1"/>
                </p:cNvSpPr>
                <p:nvPr/>
              </p:nvSpPr>
              <p:spPr bwMode="auto">
                <a:xfrm>
                  <a:off x="1728" y="960"/>
                  <a:ext cx="336" cy="15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160" y="2064"/>
                  <a:ext cx="120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1" name="Line 47"/>
              <p:cNvSpPr>
                <a:spLocks noChangeShapeType="1"/>
              </p:cNvSpPr>
              <p:nvPr/>
            </p:nvSpPr>
            <p:spPr bwMode="auto">
              <a:xfrm flipH="1">
                <a:off x="2065606" y="1828800"/>
                <a:ext cx="691662" cy="61663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>
                <a:off x="2980006" y="1953064"/>
                <a:ext cx="973015" cy="124030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" name="Oval 12"/>
              <p:cNvSpPr>
                <a:spLocks noChangeArrowheads="1"/>
              </p:cNvSpPr>
              <p:nvPr/>
            </p:nvSpPr>
            <p:spPr bwMode="auto">
              <a:xfrm>
                <a:off x="5894854" y="2125892"/>
                <a:ext cx="444500" cy="4445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TW" dirty="0" smtClean="0"/>
                  <a:t>8</a:t>
                </a:r>
                <a:endParaRPr lang="zh-TW" altLang="en-US" dirty="0"/>
              </a:p>
            </p:txBody>
          </p:sp>
          <p:sp>
            <p:nvSpPr>
              <p:cNvPr id="46" name="Line 47"/>
              <p:cNvSpPr>
                <a:spLocks noChangeShapeType="1"/>
              </p:cNvSpPr>
              <p:nvPr/>
            </p:nvSpPr>
            <p:spPr bwMode="auto">
              <a:xfrm>
                <a:off x="4300025" y="3399692"/>
                <a:ext cx="1116037" cy="3282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" name="Line 47"/>
              <p:cNvSpPr>
                <a:spLocks noChangeShapeType="1"/>
              </p:cNvSpPr>
              <p:nvPr/>
            </p:nvSpPr>
            <p:spPr bwMode="auto">
              <a:xfrm flipV="1">
                <a:off x="5563774" y="2546253"/>
                <a:ext cx="499402" cy="80889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" name="Oval 12"/>
              <p:cNvSpPr>
                <a:spLocks noChangeArrowheads="1"/>
              </p:cNvSpPr>
              <p:nvPr/>
            </p:nvSpPr>
            <p:spPr bwMode="auto">
              <a:xfrm>
                <a:off x="3078972" y="4472851"/>
                <a:ext cx="444500" cy="44450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TW" dirty="0" smtClean="0"/>
                  <a:t>6</a:t>
                </a:r>
                <a:endParaRPr lang="zh-TW" altLang="en-US" dirty="0"/>
              </a:p>
            </p:txBody>
          </p:sp>
        </p:grp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3076626" y="4470506"/>
              <a:ext cx="444500" cy="444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2316972" y="303560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 flipV="1">
              <a:off x="3502855" y="3697459"/>
              <a:ext cx="1924930" cy="90267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Line 47"/>
            <p:cNvSpPr>
              <a:spLocks noChangeShapeType="1"/>
            </p:cNvSpPr>
            <p:nvPr/>
          </p:nvSpPr>
          <p:spPr bwMode="auto">
            <a:xfrm flipH="1" flipV="1">
              <a:off x="2672862" y="3446584"/>
              <a:ext cx="532227" cy="106679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6" name="Line 84"/>
          <p:cNvSpPr>
            <a:spLocks noChangeShapeType="1"/>
          </p:cNvSpPr>
          <p:nvPr/>
        </p:nvSpPr>
        <p:spPr bwMode="auto">
          <a:xfrm flipH="1">
            <a:off x="1263479" y="4653817"/>
            <a:ext cx="1736725" cy="63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2314627" y="3033258"/>
            <a:ext cx="444500" cy="444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58" name="Line 47"/>
          <p:cNvSpPr>
            <a:spLocks noChangeShapeType="1"/>
          </p:cNvSpPr>
          <p:nvPr/>
        </p:nvSpPr>
        <p:spPr bwMode="auto">
          <a:xfrm>
            <a:off x="3521614" y="4801773"/>
            <a:ext cx="1599026" cy="27666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9" name="Oval 12"/>
          <p:cNvSpPr>
            <a:spLocks noChangeArrowheads="1"/>
          </p:cNvSpPr>
          <p:nvPr/>
        </p:nvSpPr>
        <p:spPr bwMode="auto">
          <a:xfrm>
            <a:off x="5069551" y="4719036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36542</TotalTime>
  <Words>21219</Words>
  <Application>Microsoft Office PowerPoint</Application>
  <PresentationFormat>如螢幕大小 (4:3)</PresentationFormat>
  <Paragraphs>6938</Paragraphs>
  <Slides>292</Slides>
  <Notes>1</Notes>
  <HiddenSlides>4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292</vt:i4>
      </vt:variant>
    </vt:vector>
  </HeadingPairs>
  <TitlesOfParts>
    <vt:vector size="310" baseType="lpstr">
      <vt:lpstr>TimesNewRomanPS-BoldMT</vt:lpstr>
      <vt:lpstr>Yu Mincho Demibold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Consolas</vt:lpstr>
      <vt:lpstr>Symbol</vt:lpstr>
      <vt:lpstr>Times New Roman</vt:lpstr>
      <vt:lpstr>Vrinda</vt:lpstr>
      <vt:lpstr>Wingdings</vt:lpstr>
      <vt:lpstr>Office 佈景主題</vt:lpstr>
      <vt:lpstr>Visio</vt:lpstr>
      <vt:lpstr>文件</vt:lpstr>
      <vt:lpstr>方程式</vt:lpstr>
      <vt:lpstr>Data  Structures</vt:lpstr>
      <vt:lpstr>Outline</vt:lpstr>
      <vt:lpstr>Konigsberg Bridge Problem</vt:lpstr>
      <vt:lpstr>Konigsberg Bridge Problem</vt:lpstr>
      <vt:lpstr>Konigsberg Bridge Problem</vt:lpstr>
      <vt:lpstr>PowerPoint 簡報</vt:lpstr>
      <vt:lpstr>Applications of Graphs</vt:lpstr>
      <vt:lpstr>Definition and Notations of Graph</vt:lpstr>
      <vt:lpstr>Sample Graphs</vt:lpstr>
      <vt:lpstr>Sample Graphs</vt:lpstr>
      <vt:lpstr>Same Graphs</vt:lpstr>
      <vt:lpstr>Simple Graphs (Strict Graphs)</vt:lpstr>
      <vt:lpstr>Undirected Graph</vt:lpstr>
      <vt:lpstr>Directed Graph (Digraph)</vt:lpstr>
      <vt:lpstr>Applications: Communication Network</vt:lpstr>
      <vt:lpstr>Application: Driving Distance/Time Map</vt:lpstr>
      <vt:lpstr>Application: Street Map</vt:lpstr>
      <vt:lpstr>Terminologies</vt:lpstr>
      <vt:lpstr>Complete Undirected Graph</vt:lpstr>
      <vt:lpstr>Number of Edges—Undirected Graph</vt:lpstr>
      <vt:lpstr>Number of Edges—Directed Graph</vt:lpstr>
      <vt:lpstr>Subgraphs</vt:lpstr>
      <vt:lpstr>Degree of a Vertex</vt:lpstr>
      <vt:lpstr>Vertex Degree</vt:lpstr>
      <vt:lpstr>Sum of Vertex Degrees</vt:lpstr>
      <vt:lpstr>In-Degree of A Vertex</vt:lpstr>
      <vt:lpstr>Out-Degree of A Vertex</vt:lpstr>
      <vt:lpstr>Sum of In- And Out-Degrees</vt:lpstr>
      <vt:lpstr>Terminologies</vt:lpstr>
      <vt:lpstr>Path Finding</vt:lpstr>
      <vt:lpstr>Another Path Between 1 and 8</vt:lpstr>
      <vt:lpstr>Example of No Path</vt:lpstr>
      <vt:lpstr>Sample Graph Problems</vt:lpstr>
      <vt:lpstr>Connected Graph</vt:lpstr>
      <vt:lpstr>Connectivity</vt:lpstr>
      <vt:lpstr>Example of Not Connected</vt:lpstr>
      <vt:lpstr>Example of Connected</vt:lpstr>
      <vt:lpstr>Connected Components</vt:lpstr>
      <vt:lpstr>Connected Components</vt:lpstr>
      <vt:lpstr>Connected Component</vt:lpstr>
      <vt:lpstr>Not a Component</vt:lpstr>
      <vt:lpstr>Strongly Connected Graphs</vt:lpstr>
      <vt:lpstr>Communication Network</vt:lpstr>
      <vt:lpstr>Communication Network Problems</vt:lpstr>
      <vt:lpstr>Cycles And Connectedness</vt:lpstr>
      <vt:lpstr>Cycles And Connectedness</vt:lpstr>
      <vt:lpstr>Tree &amp; Spanning Tree</vt:lpstr>
      <vt:lpstr>Minimum Cost Spanning Tree</vt:lpstr>
      <vt:lpstr>A Spanning Tree</vt:lpstr>
      <vt:lpstr>Minimum Cost Spanning Tree</vt:lpstr>
      <vt:lpstr>ADT6.1 Abstract Data Type Graph </vt:lpstr>
      <vt:lpstr>Inheritance vs. Template</vt:lpstr>
      <vt:lpstr>Non-Virtual vs. Virtual Functions</vt:lpstr>
      <vt:lpstr>Pure Virtual Functions</vt:lpstr>
      <vt:lpstr>Graph Representations</vt:lpstr>
      <vt:lpstr>Adjacency Matrices</vt:lpstr>
      <vt:lpstr>Adjacency Matrices</vt:lpstr>
      <vt:lpstr>Adjacency Matrix Properties</vt:lpstr>
      <vt:lpstr>Adjacency Matrix</vt:lpstr>
      <vt:lpstr>Adjacency Matrix Operations</vt:lpstr>
      <vt:lpstr>Adjacency Lists</vt:lpstr>
      <vt:lpstr>Array Adjacency Lists</vt:lpstr>
      <vt:lpstr>Linked Adjacency Lists</vt:lpstr>
      <vt:lpstr>Linked Adjacency Lists</vt:lpstr>
      <vt:lpstr>Linked Adjacency Lists</vt:lpstr>
      <vt:lpstr>A Class for Linked Adjacency List</vt:lpstr>
      <vt:lpstr>(Linked) Adjacency List Operations</vt:lpstr>
      <vt:lpstr>Sequential Adjacency Lists</vt:lpstr>
      <vt:lpstr>Sequential Representation of Graph G4</vt:lpstr>
      <vt:lpstr>Sequential Representation of Graph G4</vt:lpstr>
      <vt:lpstr>Sequential Adjacency List Operations</vt:lpstr>
      <vt:lpstr>Inverse Adjacency Lists for G3</vt:lpstr>
      <vt:lpstr>Inverse Adjacency Lists for Digraph</vt:lpstr>
      <vt:lpstr>Orthogonal Adjacency List</vt:lpstr>
      <vt:lpstr>Use Simplified Structure for Sparse Matrix</vt:lpstr>
      <vt:lpstr>Orthogonal Adjacency List Operations</vt:lpstr>
      <vt:lpstr>Adjacency Multilists</vt:lpstr>
      <vt:lpstr>Adjacency Multilists</vt:lpstr>
      <vt:lpstr>Adjacency Multilists for G1</vt:lpstr>
      <vt:lpstr>Adjacency Multi-Lists</vt:lpstr>
      <vt:lpstr>Discussion:  Adjacency Matrices vs Adjacency Lists</vt:lpstr>
      <vt:lpstr>Weighted Graphs</vt:lpstr>
      <vt:lpstr>Number of C++ Classes Needed</vt:lpstr>
      <vt:lpstr>Possible Derivation Hierarchy 4 Graph</vt:lpstr>
      <vt:lpstr>Outline</vt:lpstr>
      <vt:lpstr>Elementary Graph Operations</vt:lpstr>
      <vt:lpstr>Graph Search Methods</vt:lpstr>
      <vt:lpstr>Concept of Search</vt:lpstr>
      <vt:lpstr>Depth-First Search (DFS)</vt:lpstr>
      <vt:lpstr>PowerPoint 簡報</vt:lpstr>
      <vt:lpstr>Depth-First Search (DFS) Algorithm</vt:lpstr>
      <vt:lpstr>Depth-First Search (DFS)</vt:lpstr>
      <vt:lpstr>Depth-First Search Example</vt:lpstr>
      <vt:lpstr>Depth-First Search Example</vt:lpstr>
      <vt:lpstr>Depth-First Search Example</vt:lpstr>
      <vt:lpstr>Depth-First Search Example</vt:lpstr>
      <vt:lpstr>Depth-First Search Example</vt:lpstr>
      <vt:lpstr>Depth-First Search Example</vt:lpstr>
      <vt:lpstr>Depth-First Search Example</vt:lpstr>
      <vt:lpstr>Depth-First Search Example</vt:lpstr>
      <vt:lpstr>Depth-First Search Example</vt:lpstr>
      <vt:lpstr>Depth-First Search Example</vt:lpstr>
      <vt:lpstr>Depth-First Search Example</vt:lpstr>
      <vt:lpstr>Depth-First Search Example</vt:lpstr>
      <vt:lpstr>Depth-First Search Example</vt:lpstr>
      <vt:lpstr>Depth-First Search Property</vt:lpstr>
      <vt:lpstr>Path From Vertex v To Vertex w</vt:lpstr>
      <vt:lpstr>Is The Graph Connected?</vt:lpstr>
      <vt:lpstr>Connected Components</vt:lpstr>
      <vt:lpstr>Connected Components</vt:lpstr>
      <vt:lpstr>Time Complexity</vt:lpstr>
      <vt:lpstr>Spanning Tree</vt:lpstr>
      <vt:lpstr>Spanning Tree</vt:lpstr>
      <vt:lpstr>Breadth-First Search</vt:lpstr>
      <vt:lpstr>Breadth-First Search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Breadth-First Search Example</vt:lpstr>
      <vt:lpstr>Time Complexity</vt:lpstr>
      <vt:lpstr>Breadth-First Search Properties</vt:lpstr>
      <vt:lpstr>Concept of Connected Component</vt:lpstr>
      <vt:lpstr>Connect Components</vt:lpstr>
      <vt:lpstr>Analysis of Components</vt:lpstr>
      <vt:lpstr>Concept of Spanning Tree</vt:lpstr>
      <vt:lpstr>Concept of Spanning Tree</vt:lpstr>
      <vt:lpstr>Concept of Spanning Tree</vt:lpstr>
      <vt:lpstr>Spanning Tree  Independent Cycles</vt:lpstr>
      <vt:lpstr>Spanning Tree  Independent Cycles</vt:lpstr>
      <vt:lpstr>Concept of Spanning Tree</vt:lpstr>
      <vt:lpstr>Biconnected Components</vt:lpstr>
      <vt:lpstr>Biconnected Components</vt:lpstr>
      <vt:lpstr>Biconnected Components</vt:lpstr>
      <vt:lpstr>Find Biconnected Components</vt:lpstr>
      <vt:lpstr>Depth-First Spanning Trees of Graphs</vt:lpstr>
      <vt:lpstr>Identifying Articulation Points</vt:lpstr>
      <vt:lpstr>Algorithm</vt:lpstr>
      <vt:lpstr>Algorithm</vt:lpstr>
      <vt:lpstr>Computing dfn and low</vt:lpstr>
      <vt:lpstr>Computing dfn and low</vt:lpstr>
      <vt:lpstr>Outputing Biconnected Components</vt:lpstr>
      <vt:lpstr>Outputing Biconnected Components</vt:lpstr>
      <vt:lpstr>Discussion on Biconnected()</vt:lpstr>
      <vt:lpstr>Outline</vt:lpstr>
      <vt:lpstr>Minimum-Cost Spanning Trees (MSTs)</vt:lpstr>
      <vt:lpstr>Example</vt:lpstr>
      <vt:lpstr>Edge Selection Strategies</vt:lpstr>
      <vt:lpstr>Edge Rejection Strategies</vt:lpstr>
      <vt:lpstr>Minimum-Cost Spanning Trees</vt:lpstr>
      <vt:lpstr>Kruskal's Algorithm</vt:lpstr>
      <vt:lpstr>Kruskal's Example</vt:lpstr>
      <vt:lpstr>Kruskal's Example</vt:lpstr>
      <vt:lpstr>Theorem 6.1</vt:lpstr>
      <vt:lpstr>Proof of Kruskal's Algorithm</vt:lpstr>
      <vt:lpstr>Proof of Kruskal's Algorithm</vt:lpstr>
      <vt:lpstr>Proof of Kruskal's Algorithm</vt:lpstr>
      <vt:lpstr>Proof of Kruskal's Algorithm</vt:lpstr>
      <vt:lpstr>Kruskal's Algorithm</vt:lpstr>
      <vt:lpstr>Prim's Algorithm</vt:lpstr>
      <vt:lpstr>Prim’s Example</vt:lpstr>
      <vt:lpstr>Prim's Example</vt:lpstr>
      <vt:lpstr>Prim's Algorithm</vt:lpstr>
      <vt:lpstr>Sollin's Algorithm</vt:lpstr>
      <vt:lpstr>Sollin's Example</vt:lpstr>
      <vt:lpstr>Sollin's Example</vt:lpstr>
      <vt:lpstr>Summary: Minimum-Cost Spanning Tree Methods</vt:lpstr>
      <vt:lpstr>Pseudocode For Kruskal’s Method</vt:lpstr>
      <vt:lpstr>Data Structures For Kruskal’s Method</vt:lpstr>
      <vt:lpstr>Data Structures For Kruskal’s Method</vt:lpstr>
      <vt:lpstr>Data Structures For Kruskal’s Method</vt:lpstr>
      <vt:lpstr>Data Structures For Kruskal’s Method</vt:lpstr>
      <vt:lpstr>Data Structures For Kruskal’s Method</vt:lpstr>
      <vt:lpstr>Data Structures For Kruskal’s Method</vt:lpstr>
      <vt:lpstr>Data Structures For Kruskal’s Method</vt:lpstr>
      <vt:lpstr>Outline</vt:lpstr>
      <vt:lpstr>Shortest Path Problem</vt:lpstr>
      <vt:lpstr>Various Flavors of Path Problems</vt:lpstr>
      <vt:lpstr>Single Source Single Destination</vt:lpstr>
      <vt:lpstr>Constructed 1 To 7 Path</vt:lpstr>
      <vt:lpstr>Single Source All Destinations</vt:lpstr>
      <vt:lpstr>Comparisons</vt:lpstr>
      <vt:lpstr>Prim's Example (MST)</vt:lpstr>
      <vt:lpstr>Dijkstra's Example (shortest path)</vt:lpstr>
      <vt:lpstr>Dijkstra's Example (shortest path)</vt:lpstr>
      <vt:lpstr>Dijkstra's Example (shortest path)</vt:lpstr>
      <vt:lpstr>Dijkstra's Example (shortest path)</vt:lpstr>
      <vt:lpstr>Dijkstra's Example (shortest path)</vt:lpstr>
      <vt:lpstr>Dijkstra's Example (shortest path)</vt:lpstr>
      <vt:lpstr>Dijkstra's Example (shortest path)</vt:lpstr>
      <vt:lpstr>Single Source, All Destinations, and Nonnegative Costs</vt:lpstr>
      <vt:lpstr>Single Source, All Destinations, and Nonnegative Costs</vt:lpstr>
      <vt:lpstr>Dijkstra's Algorithm Example</vt:lpstr>
      <vt:lpstr>Dijkstra's Algorithm Example</vt:lpstr>
      <vt:lpstr>Dijkstra's Algorithm Example</vt:lpstr>
      <vt:lpstr>Dijkstra's Algorithm Example</vt:lpstr>
      <vt:lpstr>Dijkstra’s Algorithm</vt:lpstr>
      <vt:lpstr>Dijkstra’s Algorithm</vt:lpstr>
      <vt:lpstr>Dijkstra’s Algorithm</vt:lpstr>
      <vt:lpstr>Quick Questions</vt:lpstr>
      <vt:lpstr>Quick Questions</vt:lpstr>
      <vt:lpstr>Quick Questions</vt:lpstr>
      <vt:lpstr>Quick Questions</vt:lpstr>
      <vt:lpstr>Quick Questions</vt:lpstr>
      <vt:lpstr>Quick Questions</vt:lpstr>
      <vt:lpstr>Dijkstra's Algorithm</vt:lpstr>
      <vt:lpstr>PowerPoint 簡報</vt:lpstr>
      <vt:lpstr>PowerPoint 簡報</vt:lpstr>
      <vt:lpstr>Data Structures For Dijkstra’s Algorithm</vt:lpstr>
      <vt:lpstr>Complexity</vt:lpstr>
      <vt:lpstr>Complexity</vt:lpstr>
      <vt:lpstr>Single Source, All Destinations, and General Costs</vt:lpstr>
      <vt:lpstr>Single Source, All Destinations, and General Costs</vt:lpstr>
      <vt:lpstr>Bellman-Ford Algorithm</vt:lpstr>
      <vt:lpstr>Bellman-Ford Algorithm Concept</vt:lpstr>
      <vt:lpstr>Bellman-Ford Algorithm</vt:lpstr>
      <vt:lpstr>Bellman-Ford Algorithm</vt:lpstr>
      <vt:lpstr>Bellman-Ford Example</vt:lpstr>
      <vt:lpstr>Bellman-Ford Algorithm</vt:lpstr>
      <vt:lpstr>All Pairs and General Costs</vt:lpstr>
      <vt:lpstr>Floyd’s Algorithm</vt:lpstr>
      <vt:lpstr>All-Pair Shortest Path Algorithm Concept</vt:lpstr>
      <vt:lpstr>All-Pair Shortest Path Algorithm</vt:lpstr>
      <vt:lpstr>All-Pair Shortest Path Algorithm</vt:lpstr>
      <vt:lpstr>Recurrence of Ak[i][j]</vt:lpstr>
      <vt:lpstr>All-Pair Shortest Path Algorithm</vt:lpstr>
      <vt:lpstr>Building The Shortest Paths</vt:lpstr>
      <vt:lpstr>Build a Shortest Path</vt:lpstr>
      <vt:lpstr>Dijkstra’s Algorithm</vt:lpstr>
      <vt:lpstr>Bellman-Ford Algorithm</vt:lpstr>
      <vt:lpstr>Floyd-Warshall Algorithm</vt:lpstr>
      <vt:lpstr>Shortest Paths Summary</vt:lpstr>
      <vt:lpstr>Concept of Transitive Closure</vt:lpstr>
      <vt:lpstr>Transitive Closure of a Graph</vt:lpstr>
      <vt:lpstr>Example of Transitive Closure Matrix</vt:lpstr>
      <vt:lpstr>Transitive Closure Algorithm</vt:lpstr>
      <vt:lpstr>Outline</vt:lpstr>
      <vt:lpstr>Activity-on-Vertex (AoV) Networks</vt:lpstr>
      <vt:lpstr>Activities For Completing a Degree</vt:lpstr>
      <vt:lpstr>Activity-on-Vertex (AOV) Networks</vt:lpstr>
      <vt:lpstr>Terminology</vt:lpstr>
      <vt:lpstr>Precedence by Course Prerequisite is Transitive</vt:lpstr>
      <vt:lpstr>Test AOV for Feasibility (Acyclic)</vt:lpstr>
      <vt:lpstr>Topological Order</vt:lpstr>
      <vt:lpstr>Topological Sorting Algorithm (Draft)</vt:lpstr>
      <vt:lpstr>Topological Sorting Algorithm on an AOV</vt:lpstr>
      <vt:lpstr>Data Representation of AOV</vt:lpstr>
      <vt:lpstr>Graph Representation Choice</vt:lpstr>
      <vt:lpstr>Topological Sorting Algorithm</vt:lpstr>
      <vt:lpstr>Topological Sorting Algorithm (Stack)</vt:lpstr>
      <vt:lpstr>Topological Sorting Example</vt:lpstr>
      <vt:lpstr>Analysis of TopologicalOrder</vt:lpstr>
      <vt:lpstr>Activity-on-Edge (AOE) Networks</vt:lpstr>
      <vt:lpstr>Activity-on-Edge Network</vt:lpstr>
      <vt:lpstr>PowerPoint 簡報</vt:lpstr>
      <vt:lpstr>Some Important Concepts</vt:lpstr>
      <vt:lpstr>Critical Path</vt:lpstr>
      <vt:lpstr>Earliest Event/Activity Time </vt:lpstr>
      <vt:lpstr>Earliest Event/Activity Time </vt:lpstr>
      <vt:lpstr>Latest Event/Activity Time </vt:lpstr>
      <vt:lpstr>Earliest/Latest Event/Activity Time </vt:lpstr>
      <vt:lpstr>Critical Activities</vt:lpstr>
      <vt:lpstr>Critical Activities</vt:lpstr>
      <vt:lpstr>Critical Path Analysis</vt:lpstr>
      <vt:lpstr>Critical Path Analysis</vt:lpstr>
      <vt:lpstr>Calculates e(ai) and l(ai) in an AOE</vt:lpstr>
      <vt:lpstr>Calculation of Early Activity Times</vt:lpstr>
      <vt:lpstr>Example AOE </vt:lpstr>
      <vt:lpstr>Example: Data Representation</vt:lpstr>
      <vt:lpstr>Computation of ee[i]</vt:lpstr>
      <vt:lpstr>Calculation of Latest Activity Times</vt:lpstr>
      <vt:lpstr>Computation of le[j]</vt:lpstr>
      <vt:lpstr>Early, Late, and Critical Values</vt:lpstr>
      <vt:lpstr>Graph of Critical Paths</vt:lpstr>
      <vt:lpstr>Critical Path Analysis</vt:lpstr>
      <vt:lpstr>Calculating Earliest and Latest Times</vt:lpstr>
      <vt:lpstr>Critical Path Analysis in Circuit Design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</dc:title>
  <dc:creator>n</dc:creator>
  <cp:lastModifiedBy>x</cp:lastModifiedBy>
  <cp:revision>3867</cp:revision>
  <dcterms:created xsi:type="dcterms:W3CDTF">2015-02-24T08:12:54Z</dcterms:created>
  <dcterms:modified xsi:type="dcterms:W3CDTF">2021-05-25T13:51:55Z</dcterms:modified>
</cp:coreProperties>
</file>